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</p:sldMasterIdLst>
  <p:notesMasterIdLst>
    <p:notesMasterId r:id="rId40"/>
  </p:notesMasterIdLst>
  <p:sldIdLst>
    <p:sldId id="256" r:id="rId3"/>
    <p:sldId id="277" r:id="rId4"/>
    <p:sldId id="316" r:id="rId5"/>
    <p:sldId id="279" r:id="rId6"/>
    <p:sldId id="293" r:id="rId7"/>
    <p:sldId id="294" r:id="rId8"/>
    <p:sldId id="296" r:id="rId9"/>
    <p:sldId id="297" r:id="rId10"/>
    <p:sldId id="280" r:id="rId11"/>
    <p:sldId id="282" r:id="rId12"/>
    <p:sldId id="283" r:id="rId13"/>
    <p:sldId id="284" r:id="rId14"/>
    <p:sldId id="285" r:id="rId15"/>
    <p:sldId id="286" r:id="rId16"/>
    <p:sldId id="298" r:id="rId17"/>
    <p:sldId id="299" r:id="rId18"/>
    <p:sldId id="300" r:id="rId19"/>
    <p:sldId id="301" r:id="rId20"/>
    <p:sldId id="302" r:id="rId21"/>
    <p:sldId id="303" r:id="rId22"/>
    <p:sldId id="287" r:id="rId23"/>
    <p:sldId id="304" r:id="rId24"/>
    <p:sldId id="288" r:id="rId25"/>
    <p:sldId id="308" r:id="rId26"/>
    <p:sldId id="313" r:id="rId27"/>
    <p:sldId id="312" r:id="rId28"/>
    <p:sldId id="314" r:id="rId29"/>
    <p:sldId id="290" r:id="rId30"/>
    <p:sldId id="305" r:id="rId31"/>
    <p:sldId id="306" r:id="rId32"/>
    <p:sldId id="315" r:id="rId33"/>
    <p:sldId id="289" r:id="rId34"/>
    <p:sldId id="307" r:id="rId35"/>
    <p:sldId id="309" r:id="rId36"/>
    <p:sldId id="311" r:id="rId37"/>
    <p:sldId id="292" r:id="rId38"/>
    <p:sldId id="310" r:id="rId39"/>
  </p:sldIdLst>
  <p:sldSz cx="9144000" cy="6858000" type="screen4x3"/>
  <p:notesSz cx="6858000" cy="9144000"/>
  <p:defaultTextStyle>
    <a:defPPr>
      <a:defRPr lang="en-GB"/>
    </a:defPPr>
    <a:lvl1pPr algn="ctr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742950" indent="-285750" algn="ctr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1143000" indent="-228600" algn="ctr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600200" indent="-228600" algn="ctr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2057400" indent="-228600" algn="ctr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00B0F0"/>
    <a:srgbClr val="6699FF"/>
    <a:srgbClr val="FFFF00"/>
    <a:srgbClr val="292929"/>
    <a:srgbClr val="CC3300"/>
    <a:srgbClr val="FF5050"/>
    <a:srgbClr val="FF0000"/>
    <a:srgbClr val="006600"/>
  </p:clrMru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914" y="-10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1578" y="-10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AutoShape 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36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2968625" cy="454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l"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3884613" y="0"/>
            <a:ext cx="2968625" cy="454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66" name="Rectangle 5"/>
          <p:cNvSpPr>
            <a:spLocks noGrp="1" noChangeArrowheads="1"/>
          </p:cNvSpPr>
          <p:nvPr>
            <p:ph type="sldImg"/>
          </p:nvPr>
        </p:nvSpPr>
        <p:spPr bwMode="auto">
          <a:xfrm>
            <a:off x="1143000" y="685800"/>
            <a:ext cx="4568825" cy="342582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8" name="Rectangle 6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3225" cy="41116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ftr"/>
          </p:nvPr>
        </p:nvSpPr>
        <p:spPr bwMode="auto">
          <a:xfrm>
            <a:off x="0" y="8685213"/>
            <a:ext cx="2968625" cy="454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l"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sldNum"/>
          </p:nvPr>
        </p:nvSpPr>
        <p:spPr bwMode="auto">
          <a:xfrm>
            <a:off x="3884613" y="8685213"/>
            <a:ext cx="2968625" cy="454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ABE9B71C-32D4-4F46-8B0B-3E77E04EE32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4658C145-16CB-4412-9E39-31641D1B8667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41987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988" name="Rectangle 2"/>
          <p:cNvSpPr>
            <a:spLocks noChangeArrowheads="1"/>
          </p:cNvSpPr>
          <p:nvPr>
            <p:ph type="body"/>
          </p:nvPr>
        </p:nvSpPr>
        <p:spPr>
          <a:xfrm>
            <a:off x="685800" y="4343400"/>
            <a:ext cx="5484813" cy="4114800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96DE24-C6B0-4E77-B78D-4085629D83E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6118B9-3E6A-4DB9-9294-0275EAE52F6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32563" y="533400"/>
            <a:ext cx="1922462" cy="54070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533400"/>
            <a:ext cx="5618163" cy="54070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AD4426-9565-42E7-B692-12692C328F8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33400"/>
            <a:ext cx="7693025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762000" y="1905000"/>
            <a:ext cx="7693025" cy="4035425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31AEE9-65A3-496A-9297-E4D921F3860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33400"/>
            <a:ext cx="7693025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762000" y="1905000"/>
            <a:ext cx="3770313" cy="40354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4713" y="1905000"/>
            <a:ext cx="3770312" cy="40354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566AD2-6433-4DCC-B966-5A8EB477454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429808-4BC0-43EA-BCB5-02E3CC454A2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3B820A-F4A1-41EA-9F7F-7639748176B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E1827D-38D7-4697-815A-2AC370D9A48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4963"/>
            <a:ext cx="4037013" cy="45227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604963"/>
            <a:ext cx="4037012" cy="45227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3794A1-112B-43C9-87F5-BE65B748A8F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97D15C-FF3C-4636-9807-3B9D572E462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85404F-7B5C-437B-807F-B53523474CD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7A06A4-939A-4B1F-8974-C9B56ED8724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A9AB19-DB17-49D1-8BB9-38DD43E04B9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EB5CB0-1814-42DC-9BD9-F5106D607A0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087802-93C1-4800-A95D-EF38C6B4EE0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9799D2-7C28-4D5C-B796-DE60856DCDC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7813" y="857250"/>
            <a:ext cx="2055812" cy="52705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857250"/>
            <a:ext cx="6018213" cy="52705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38085A-07BE-48D6-AF6C-9995A78BD18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857250"/>
            <a:ext cx="7769225" cy="22637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E39177-E945-46FE-91C6-5BD5A2C8820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530655-1729-4138-8058-BF9F67DB9D2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905000"/>
            <a:ext cx="3770313" cy="4035425"/>
          </a:xfrm>
          <a:ln>
            <a:solidFill>
              <a:schemeClr val="tx1"/>
            </a:solidFill>
          </a:ln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4713" y="1905000"/>
            <a:ext cx="3770312" cy="4035425"/>
          </a:xfrm>
          <a:ln>
            <a:solidFill>
              <a:schemeClr val="tx1"/>
            </a:solidFill>
          </a:ln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6AA176-3618-4D17-9E14-EE646EBAD8A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02B67C-F572-4A4A-9A35-6BF87C2ECFE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FA4D67-4CFF-40AA-B5BC-031910C0145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4F5AB4-A07C-4085-BA18-470A24836A0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EFD5C6-0060-4392-968A-41443510138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7C6BBC-6A72-4D87-8522-BC46B3E72E0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533400"/>
            <a:ext cx="7693025" cy="11398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905000"/>
            <a:ext cx="7693025" cy="40354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762000" y="6391275"/>
            <a:ext cx="2054225" cy="454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352800" y="6403975"/>
            <a:ext cx="2892425" cy="454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858000" y="6400800"/>
            <a:ext cx="1597025" cy="454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08216BE8-E9DE-47A0-B69A-9596EEB9168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grpSp>
        <p:nvGrpSpPr>
          <p:cNvPr id="1031" name="Group 6"/>
          <p:cNvGrpSpPr>
            <a:grpSpLocks/>
          </p:cNvGrpSpPr>
          <p:nvPr/>
        </p:nvGrpSpPr>
        <p:grpSpPr bwMode="auto">
          <a:xfrm>
            <a:off x="168275" y="228600"/>
            <a:ext cx="8821738" cy="6094413"/>
            <a:chOff x="106" y="144"/>
            <a:chExt cx="5557" cy="3839"/>
          </a:xfrm>
        </p:grpSpPr>
        <p:sp>
          <p:nvSpPr>
            <p:cNvPr id="3" name="AutoShape 7"/>
            <p:cNvSpPr>
              <a:spLocks noChangeArrowheads="1"/>
            </p:cNvSpPr>
            <p:nvPr/>
          </p:nvSpPr>
          <p:spPr bwMode="auto">
            <a:xfrm>
              <a:off x="106" y="144"/>
              <a:ext cx="5558" cy="3840"/>
            </a:xfrm>
            <a:prstGeom prst="roundRect">
              <a:avLst>
                <a:gd name="adj" fmla="val 11046"/>
              </a:avLst>
            </a:prstGeom>
            <a:noFill/>
            <a:ln w="28440">
              <a:solidFill>
                <a:srgbClr val="3366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032" name="Line 8"/>
            <p:cNvSpPr>
              <a:spLocks noChangeShapeType="1"/>
            </p:cNvSpPr>
            <p:nvPr/>
          </p:nvSpPr>
          <p:spPr bwMode="auto">
            <a:xfrm>
              <a:off x="480" y="1077"/>
              <a:ext cx="4848" cy="1"/>
            </a:xfrm>
            <a:prstGeom prst="line">
              <a:avLst/>
            </a:prstGeom>
            <a:noFill/>
            <a:ln w="38160">
              <a:solidFill>
                <a:srgbClr val="3366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</p:sldLayoutIdLst>
  <p:hf sldNum="0" hd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300">
          <a:solidFill>
            <a:srgbClr val="336666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300">
          <a:solidFill>
            <a:srgbClr val="336666"/>
          </a:solidFill>
          <a:latin typeface="Arial Black" pitchFamily="34" charset="0"/>
          <a:cs typeface="Arial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300">
          <a:solidFill>
            <a:srgbClr val="336666"/>
          </a:solidFill>
          <a:latin typeface="Arial Black" pitchFamily="34" charset="0"/>
          <a:cs typeface="Arial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300">
          <a:solidFill>
            <a:srgbClr val="336666"/>
          </a:solidFill>
          <a:latin typeface="Arial Black" pitchFamily="34" charset="0"/>
          <a:cs typeface="Arial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300">
          <a:solidFill>
            <a:srgbClr val="336666"/>
          </a:solidFill>
          <a:latin typeface="Arial Black" pitchFamily="34" charset="0"/>
          <a:cs typeface="Arial" charset="0"/>
        </a:defRPr>
      </a:lvl5pPr>
      <a:lvl6pPr marL="2514600" indent="-228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300">
          <a:solidFill>
            <a:srgbClr val="336666"/>
          </a:solidFill>
          <a:latin typeface="Arial Black" pitchFamily="34" charset="0"/>
          <a:cs typeface="Arial" charset="0"/>
        </a:defRPr>
      </a:lvl6pPr>
      <a:lvl7pPr marL="2971800" indent="-228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300">
          <a:solidFill>
            <a:srgbClr val="336666"/>
          </a:solidFill>
          <a:latin typeface="Arial Black" pitchFamily="34" charset="0"/>
          <a:cs typeface="Arial" charset="0"/>
        </a:defRPr>
      </a:lvl7pPr>
      <a:lvl8pPr marL="3429000" indent="-228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300">
          <a:solidFill>
            <a:srgbClr val="336666"/>
          </a:solidFill>
          <a:latin typeface="Arial Black" pitchFamily="34" charset="0"/>
          <a:cs typeface="Arial" charset="0"/>
        </a:defRPr>
      </a:lvl8pPr>
      <a:lvl9pPr marL="3886200" indent="-228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300">
          <a:solidFill>
            <a:srgbClr val="336666"/>
          </a:solidFill>
          <a:latin typeface="Arial Black" pitchFamily="34" charset="0"/>
          <a:cs typeface="Arial" charset="0"/>
        </a:defRPr>
      </a:lvl9pPr>
    </p:titleStyle>
    <p:bodyStyle>
      <a:lvl1pPr marL="342900" indent="-342900" algn="l" defTabSz="457200" rtl="0" eaLnBrk="0" fontAlgn="base" hangingPunct="0">
        <a:spcBef>
          <a:spcPts val="775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1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6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600">
          <a:solidFill>
            <a:srgbClr val="000000"/>
          </a:solidFill>
          <a:latin typeface="+mn-lt"/>
          <a:cs typeface="+mn-cs"/>
        </a:defRPr>
      </a:lvl2pPr>
      <a:lvl3pPr marL="1143000" indent="-228600" algn="l" defTabSz="457200" rtl="0" eaLnBrk="0" fontAlgn="base" hangingPunct="0">
        <a:spcBef>
          <a:spcPts val="5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200">
          <a:solidFill>
            <a:srgbClr val="000000"/>
          </a:solidFill>
          <a:latin typeface="+mn-lt"/>
          <a:cs typeface="+mn-cs"/>
        </a:defRPr>
      </a:lvl3pPr>
      <a:lvl4pPr marL="1600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228600" y="381000"/>
            <a:ext cx="8686800" cy="5638800"/>
          </a:xfrm>
          <a:prstGeom prst="roundRect">
            <a:avLst>
              <a:gd name="adj" fmla="val 7912"/>
            </a:avLst>
          </a:prstGeom>
          <a:solidFill>
            <a:srgbClr val="336666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50" name="AutoShape 2"/>
          <p:cNvSpPr>
            <a:spLocks noChangeArrowheads="1"/>
          </p:cNvSpPr>
          <p:nvPr/>
        </p:nvSpPr>
        <p:spPr bwMode="auto">
          <a:xfrm>
            <a:off x="327025" y="488950"/>
            <a:ext cx="8435975" cy="4768850"/>
          </a:xfrm>
          <a:prstGeom prst="roundRect">
            <a:avLst>
              <a:gd name="adj" fmla="val 7310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51" name="AutoShape 3"/>
          <p:cNvSpPr>
            <a:spLocks noChangeArrowheads="1"/>
          </p:cNvSpPr>
          <p:nvPr/>
        </p:nvSpPr>
        <p:spPr bwMode="auto">
          <a:xfrm>
            <a:off x="1371600" y="3338513"/>
            <a:ext cx="6400800" cy="22860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50760">
            <a:solidFill>
              <a:srgbClr val="CCCC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53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857250"/>
            <a:ext cx="7769225" cy="22637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2" name="Rectangle 5"/>
          <p:cNvSpPr>
            <a:spLocks noGrp="1" noChangeArrowheads="1"/>
          </p:cNvSpPr>
          <p:nvPr>
            <p:ph type="dt"/>
          </p:nvPr>
        </p:nvSpPr>
        <p:spPr bwMode="auto">
          <a:xfrm>
            <a:off x="762000" y="6391275"/>
            <a:ext cx="2054225" cy="454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tabLst>
                <a:tab pos="723900" algn="l"/>
                <a:tab pos="1447800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3352800" y="6391275"/>
            <a:ext cx="2892425" cy="454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6858000" y="6391275"/>
            <a:ext cx="1597025" cy="454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tabLst>
                <a:tab pos="723900" algn="l"/>
                <a:tab pos="1447800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087B9D7F-8B14-42FC-B6B0-B4E76767E94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057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4963"/>
            <a:ext cx="8226425" cy="45227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</p:sldLayoutIdLst>
  <p:hf sldNum="0" hd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300">
          <a:solidFill>
            <a:srgbClr val="336666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300">
          <a:solidFill>
            <a:srgbClr val="336666"/>
          </a:solidFill>
          <a:latin typeface="Arial Black" pitchFamily="34" charset="0"/>
          <a:cs typeface="Arial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300">
          <a:solidFill>
            <a:srgbClr val="336666"/>
          </a:solidFill>
          <a:latin typeface="Arial Black" pitchFamily="34" charset="0"/>
          <a:cs typeface="Arial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300">
          <a:solidFill>
            <a:srgbClr val="336666"/>
          </a:solidFill>
          <a:latin typeface="Arial Black" pitchFamily="34" charset="0"/>
          <a:cs typeface="Arial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300">
          <a:solidFill>
            <a:srgbClr val="336666"/>
          </a:solidFill>
          <a:latin typeface="Arial Black" pitchFamily="34" charset="0"/>
          <a:cs typeface="Arial" charset="0"/>
        </a:defRPr>
      </a:lvl5pPr>
      <a:lvl6pPr marL="2514600" indent="-228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300">
          <a:solidFill>
            <a:srgbClr val="336666"/>
          </a:solidFill>
          <a:latin typeface="Arial Black" pitchFamily="34" charset="0"/>
          <a:cs typeface="Arial" charset="0"/>
        </a:defRPr>
      </a:lvl6pPr>
      <a:lvl7pPr marL="2971800" indent="-228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300">
          <a:solidFill>
            <a:srgbClr val="336666"/>
          </a:solidFill>
          <a:latin typeface="Arial Black" pitchFamily="34" charset="0"/>
          <a:cs typeface="Arial" charset="0"/>
        </a:defRPr>
      </a:lvl7pPr>
      <a:lvl8pPr marL="3429000" indent="-228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300">
          <a:solidFill>
            <a:srgbClr val="336666"/>
          </a:solidFill>
          <a:latin typeface="Arial Black" pitchFamily="34" charset="0"/>
          <a:cs typeface="Arial" charset="0"/>
        </a:defRPr>
      </a:lvl8pPr>
      <a:lvl9pPr marL="3886200" indent="-228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300">
          <a:solidFill>
            <a:srgbClr val="336666"/>
          </a:solidFill>
          <a:latin typeface="Arial Black" pitchFamily="34" charset="0"/>
          <a:cs typeface="Arial" charset="0"/>
        </a:defRPr>
      </a:lvl9pPr>
    </p:titleStyle>
    <p:bodyStyle>
      <a:lvl1pPr marL="342900" indent="-342900" algn="l" defTabSz="457200" rtl="0" eaLnBrk="0" fontAlgn="base" hangingPunct="0">
        <a:spcBef>
          <a:spcPts val="775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1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6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600">
          <a:solidFill>
            <a:srgbClr val="000000"/>
          </a:solidFill>
          <a:latin typeface="+mn-lt"/>
          <a:cs typeface="+mn-cs"/>
        </a:defRPr>
      </a:lvl2pPr>
      <a:lvl3pPr marL="1143000" indent="-228600" algn="l" defTabSz="457200" rtl="0" eaLnBrk="0" fontAlgn="base" hangingPunct="0">
        <a:spcBef>
          <a:spcPts val="5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200">
          <a:solidFill>
            <a:srgbClr val="000000"/>
          </a:solidFill>
          <a:latin typeface="+mn-lt"/>
          <a:cs typeface="+mn-cs"/>
        </a:defRPr>
      </a:lvl3pPr>
      <a:lvl4pPr marL="1600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  <a:endParaRPr lang="en-US" smtClean="0"/>
          </a:p>
        </p:txBody>
      </p:sp>
      <p:sp>
        <p:nvSpPr>
          <p:cNvPr id="3075" name="Rectangle 1"/>
          <p:cNvSpPr>
            <a:spLocks noGrp="1" noChangeArrowheads="1"/>
          </p:cNvSpPr>
          <p:nvPr>
            <p:ph type="title"/>
          </p:nvPr>
        </p:nvSpPr>
        <p:spPr>
          <a:xfrm>
            <a:off x="381000" y="1377950"/>
            <a:ext cx="8077200" cy="2425700"/>
          </a:xfrm>
        </p:spPr>
        <p:txBody>
          <a:bodyPr/>
          <a:lstStyle/>
          <a:p>
            <a:pPr algn="ctr"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700" i="1" smtClean="0">
                <a:solidFill>
                  <a:srgbClr val="000000"/>
                </a:solidFill>
              </a:rPr>
              <a:t>COE 202: Digital Logic Design</a:t>
            </a:r>
            <a:br>
              <a:rPr lang="en-US" sz="3700" i="1" smtClean="0">
                <a:solidFill>
                  <a:srgbClr val="000000"/>
                </a:solidFill>
              </a:rPr>
            </a:br>
            <a:r>
              <a:rPr lang="en-US" sz="3700" i="1" smtClean="0">
                <a:solidFill>
                  <a:srgbClr val="000000"/>
                </a:solidFill>
              </a:rPr>
              <a:t>Combinational Logic</a:t>
            </a:r>
            <a:br>
              <a:rPr lang="en-US" sz="3700" i="1" smtClean="0">
                <a:solidFill>
                  <a:srgbClr val="000000"/>
                </a:solidFill>
              </a:rPr>
            </a:br>
            <a:r>
              <a:rPr lang="en-US" sz="3700" i="1" smtClean="0">
                <a:solidFill>
                  <a:srgbClr val="000000"/>
                </a:solidFill>
              </a:rPr>
              <a:t>Part 3</a:t>
            </a:r>
            <a:r>
              <a:rPr lang="en-US" sz="2100" i="1" smtClean="0">
                <a:solidFill>
                  <a:srgbClr val="000000"/>
                </a:solidFill>
              </a:rPr>
              <a:t/>
            </a:r>
            <a:br>
              <a:rPr lang="en-US" sz="2100" i="1" smtClean="0">
                <a:solidFill>
                  <a:srgbClr val="000000"/>
                </a:solidFill>
              </a:rPr>
            </a:br>
            <a:endParaRPr lang="en-US" sz="2100" i="1" smtClean="0">
              <a:solidFill>
                <a:srgbClr val="000000"/>
              </a:solidFill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2395538" y="3924300"/>
            <a:ext cx="4606925" cy="15652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457200" rtl="0" eaLnBrk="1" fontAlgn="base" latinLnBrk="0" hangingPunct="1">
              <a:lnSpc>
                <a:spcPct val="80000"/>
              </a:lnSpc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Courtesy of Dr. Ahmad </a:t>
            </a:r>
            <a:r>
              <a:rPr kumimoji="0" lang="en-US" sz="18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Almulhem</a:t>
            </a:r>
            <a:endParaRPr kumimoji="0" lang="en-US" sz="18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 1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828800"/>
            <a:ext cx="7772400" cy="914400"/>
          </a:xfrm>
        </p:spPr>
        <p:txBody>
          <a:bodyPr/>
          <a:lstStyle/>
          <a:p>
            <a:r>
              <a:rPr lang="en-US" sz="2200" smtClean="0"/>
              <a:t>For a given function F(X,Y) with the following truth table, minimize it using k-maps</a:t>
            </a:r>
          </a:p>
        </p:txBody>
      </p:sp>
      <p:graphicFrame>
        <p:nvGraphicFramePr>
          <p:cNvPr id="210980" name="Group 36"/>
          <p:cNvGraphicFramePr>
            <a:graphicFrameLocks noGrp="1"/>
          </p:cNvGraphicFramePr>
          <p:nvPr/>
        </p:nvGraphicFramePr>
        <p:xfrm>
          <a:off x="1143000" y="2819400"/>
          <a:ext cx="1062038" cy="2032000"/>
        </p:xfrm>
        <a:graphic>
          <a:graphicData uri="http://schemas.openxmlformats.org/drawingml/2006/table">
            <a:tbl>
              <a:tblPr/>
              <a:tblGrid>
                <a:gridCol w="368300"/>
                <a:gridCol w="368300"/>
                <a:gridCol w="325438"/>
              </a:tblGrid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318" name="Rectangle 37"/>
          <p:cNvSpPr>
            <a:spLocks noChangeArrowheads="1"/>
          </p:cNvSpPr>
          <p:nvPr/>
        </p:nvSpPr>
        <p:spPr bwMode="auto">
          <a:xfrm>
            <a:off x="3429000" y="3200400"/>
            <a:ext cx="1066800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19" name="Line 38"/>
          <p:cNvSpPr>
            <a:spLocks noChangeShapeType="1"/>
          </p:cNvSpPr>
          <p:nvPr/>
        </p:nvSpPr>
        <p:spPr bwMode="auto">
          <a:xfrm>
            <a:off x="3962400" y="32004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20" name="Line 39"/>
          <p:cNvSpPr>
            <a:spLocks noChangeShapeType="1"/>
          </p:cNvSpPr>
          <p:nvPr/>
        </p:nvSpPr>
        <p:spPr bwMode="auto">
          <a:xfrm>
            <a:off x="3429000" y="36576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21" name="Line 40"/>
          <p:cNvSpPr>
            <a:spLocks noChangeShapeType="1"/>
          </p:cNvSpPr>
          <p:nvPr/>
        </p:nvSpPr>
        <p:spPr bwMode="auto">
          <a:xfrm flipH="1" flipV="1">
            <a:off x="3200400" y="2971800"/>
            <a:ext cx="228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22" name="Text Box 41"/>
          <p:cNvSpPr txBox="1">
            <a:spLocks noChangeArrowheads="1"/>
          </p:cNvSpPr>
          <p:nvPr/>
        </p:nvSpPr>
        <p:spPr bwMode="auto">
          <a:xfrm>
            <a:off x="2895600" y="2895600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X</a:t>
            </a:r>
          </a:p>
        </p:txBody>
      </p:sp>
      <p:sp>
        <p:nvSpPr>
          <p:cNvPr id="12323" name="Text Box 42"/>
          <p:cNvSpPr txBox="1">
            <a:spLocks noChangeArrowheads="1"/>
          </p:cNvSpPr>
          <p:nvPr/>
        </p:nvSpPr>
        <p:spPr bwMode="auto">
          <a:xfrm>
            <a:off x="3124200" y="3276600"/>
            <a:ext cx="304800" cy="77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0</a:t>
            </a:r>
          </a:p>
          <a:p>
            <a:pPr>
              <a:spcBef>
                <a:spcPct val="50000"/>
              </a:spcBef>
            </a:pPr>
            <a:r>
              <a:rPr lang="en-US"/>
              <a:t>1</a:t>
            </a:r>
          </a:p>
        </p:txBody>
      </p:sp>
      <p:sp>
        <p:nvSpPr>
          <p:cNvPr id="12324" name="Text Box 43"/>
          <p:cNvSpPr txBox="1">
            <a:spLocks noChangeArrowheads="1"/>
          </p:cNvSpPr>
          <p:nvPr/>
        </p:nvSpPr>
        <p:spPr bwMode="auto">
          <a:xfrm>
            <a:off x="3581400" y="2895600"/>
            <a:ext cx="1219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0       1</a:t>
            </a:r>
          </a:p>
        </p:txBody>
      </p:sp>
      <p:sp>
        <p:nvSpPr>
          <p:cNvPr id="12325" name="Text Box 44"/>
          <p:cNvSpPr txBox="1">
            <a:spLocks noChangeArrowheads="1"/>
          </p:cNvSpPr>
          <p:nvPr/>
        </p:nvSpPr>
        <p:spPr bwMode="auto">
          <a:xfrm>
            <a:off x="3429000" y="3200400"/>
            <a:ext cx="1066800" cy="78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0        0</a:t>
            </a:r>
            <a:endParaRPr lang="en-US" baseline="-25000"/>
          </a:p>
          <a:p>
            <a:pPr>
              <a:spcBef>
                <a:spcPct val="50000"/>
              </a:spcBef>
            </a:pPr>
            <a:r>
              <a:rPr lang="en-US"/>
              <a:t>1        1</a:t>
            </a:r>
            <a:endParaRPr lang="en-US" baseline="-25000"/>
          </a:p>
        </p:txBody>
      </p:sp>
      <p:sp>
        <p:nvSpPr>
          <p:cNvPr id="12326" name="Oval 45"/>
          <p:cNvSpPr>
            <a:spLocks noChangeArrowheads="1"/>
          </p:cNvSpPr>
          <p:nvPr/>
        </p:nvSpPr>
        <p:spPr bwMode="auto">
          <a:xfrm>
            <a:off x="3352800" y="3657600"/>
            <a:ext cx="1143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27" name="Line 46"/>
          <p:cNvSpPr>
            <a:spLocks noChangeShapeType="1"/>
          </p:cNvSpPr>
          <p:nvPr/>
        </p:nvSpPr>
        <p:spPr bwMode="auto">
          <a:xfrm flipH="1">
            <a:off x="4648200" y="3581400"/>
            <a:ext cx="3810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328" name="Text Box 47"/>
          <p:cNvSpPr txBox="1">
            <a:spLocks noChangeArrowheads="1"/>
          </p:cNvSpPr>
          <p:nvPr/>
        </p:nvSpPr>
        <p:spPr bwMode="auto">
          <a:xfrm>
            <a:off x="5105400" y="3124200"/>
            <a:ext cx="25146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/>
              <a:t>Combining all the 1’s in only the adjacent squares</a:t>
            </a:r>
          </a:p>
        </p:txBody>
      </p:sp>
      <p:sp>
        <p:nvSpPr>
          <p:cNvPr id="12329" name="Text Box 48"/>
          <p:cNvSpPr txBox="1">
            <a:spLocks noChangeArrowheads="1"/>
          </p:cNvSpPr>
          <p:nvPr/>
        </p:nvSpPr>
        <p:spPr bwMode="auto">
          <a:xfrm>
            <a:off x="2362200" y="4267200"/>
            <a:ext cx="6172200" cy="174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/>
              <a:t>The final reduced expression is given by the common literals from the combination: </a:t>
            </a:r>
          </a:p>
          <a:p>
            <a:pPr algn="l">
              <a:spcBef>
                <a:spcPct val="50000"/>
              </a:spcBef>
            </a:pPr>
            <a:r>
              <a:rPr lang="en-US"/>
              <a:t>Therefore, since for the combination, Y has different values (0, 1), and X has a fixed value of 1, </a:t>
            </a:r>
          </a:p>
          <a:p>
            <a:pPr algn="l">
              <a:spcBef>
                <a:spcPct val="50000"/>
              </a:spcBef>
            </a:pPr>
            <a:r>
              <a:rPr lang="en-US"/>
              <a:t>The reduced function is: F(X,Y) = X</a:t>
            </a:r>
          </a:p>
        </p:txBody>
      </p:sp>
      <p:sp>
        <p:nvSpPr>
          <p:cNvPr id="12330" name="Text Box 49"/>
          <p:cNvSpPr txBox="1">
            <a:spLocks noChangeArrowheads="1"/>
          </p:cNvSpPr>
          <p:nvPr/>
        </p:nvSpPr>
        <p:spPr bwMode="auto">
          <a:xfrm>
            <a:off x="3200400" y="2743200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Y</a:t>
            </a:r>
          </a:p>
        </p:txBody>
      </p:sp>
      <p:sp>
        <p:nvSpPr>
          <p:cNvPr id="12331" name="Footer Placeholder 1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 2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400" smtClean="0"/>
              <a:t>Q. Simplify the function F(X,Y) = ∑m(1,2,3)</a:t>
            </a:r>
          </a:p>
          <a:p>
            <a:pPr>
              <a:buFont typeface="Wingdings" pitchFamily="2" charset="2"/>
              <a:buNone/>
            </a:pPr>
            <a:r>
              <a:rPr lang="en-US" sz="2400" smtClean="0">
                <a:cs typeface="Times New Roman" pitchFamily="18" charset="0"/>
              </a:rPr>
              <a:t>Sol. This function has 2 variables, and three 1-squares (three minterms where function is 1)</a:t>
            </a:r>
          </a:p>
          <a:p>
            <a:pPr>
              <a:buFont typeface="Wingdings" pitchFamily="2" charset="2"/>
              <a:buNone/>
            </a:pPr>
            <a:r>
              <a:rPr lang="en-US" sz="2400" smtClean="0">
                <a:cs typeface="Times New Roman" pitchFamily="18" charset="0"/>
              </a:rPr>
              <a:t>	F = </a:t>
            </a:r>
            <a:r>
              <a:rPr lang="en-US" sz="2400" smtClean="0"/>
              <a:t>m</a:t>
            </a:r>
            <a:r>
              <a:rPr lang="en-US" sz="2400" baseline="-25000" smtClean="0"/>
              <a:t>1</a:t>
            </a:r>
            <a:r>
              <a:rPr lang="en-US" sz="2400" smtClean="0"/>
              <a:t> + m</a:t>
            </a:r>
            <a:r>
              <a:rPr lang="en-US" sz="2400" baseline="-25000" smtClean="0"/>
              <a:t>2</a:t>
            </a:r>
            <a:r>
              <a:rPr lang="en-US" sz="2400" smtClean="0"/>
              <a:t> + m</a:t>
            </a:r>
            <a:r>
              <a:rPr lang="en-US" sz="2400" baseline="-25000" smtClean="0"/>
              <a:t>3</a:t>
            </a:r>
            <a:r>
              <a:rPr lang="en-US" sz="2400" smtClean="0"/>
              <a:t> </a:t>
            </a: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4953000" y="3657600"/>
            <a:ext cx="1066800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17" name="Line 5"/>
          <p:cNvSpPr>
            <a:spLocks noChangeShapeType="1"/>
          </p:cNvSpPr>
          <p:nvPr/>
        </p:nvSpPr>
        <p:spPr bwMode="auto">
          <a:xfrm>
            <a:off x="5486400" y="36576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18" name="Line 6"/>
          <p:cNvSpPr>
            <a:spLocks noChangeShapeType="1"/>
          </p:cNvSpPr>
          <p:nvPr/>
        </p:nvSpPr>
        <p:spPr bwMode="auto">
          <a:xfrm>
            <a:off x="4953000" y="41148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19" name="Line 7"/>
          <p:cNvSpPr>
            <a:spLocks noChangeShapeType="1"/>
          </p:cNvSpPr>
          <p:nvPr/>
        </p:nvSpPr>
        <p:spPr bwMode="auto">
          <a:xfrm flipH="1" flipV="1">
            <a:off x="4724400" y="3429000"/>
            <a:ext cx="228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20" name="Text Box 8"/>
          <p:cNvSpPr txBox="1">
            <a:spLocks noChangeArrowheads="1"/>
          </p:cNvSpPr>
          <p:nvPr/>
        </p:nvSpPr>
        <p:spPr bwMode="auto">
          <a:xfrm>
            <a:off x="4419600" y="3352800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X</a:t>
            </a:r>
          </a:p>
        </p:txBody>
      </p:sp>
      <p:sp>
        <p:nvSpPr>
          <p:cNvPr id="13321" name="Text Box 9"/>
          <p:cNvSpPr txBox="1">
            <a:spLocks noChangeArrowheads="1"/>
          </p:cNvSpPr>
          <p:nvPr/>
        </p:nvSpPr>
        <p:spPr bwMode="auto">
          <a:xfrm>
            <a:off x="4648200" y="3733800"/>
            <a:ext cx="304800" cy="77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0</a:t>
            </a:r>
          </a:p>
          <a:p>
            <a:pPr>
              <a:spcBef>
                <a:spcPct val="50000"/>
              </a:spcBef>
            </a:pPr>
            <a:r>
              <a:rPr lang="en-US"/>
              <a:t>1</a:t>
            </a:r>
          </a:p>
        </p:txBody>
      </p:sp>
      <p:sp>
        <p:nvSpPr>
          <p:cNvPr id="13322" name="Text Box 10"/>
          <p:cNvSpPr txBox="1">
            <a:spLocks noChangeArrowheads="1"/>
          </p:cNvSpPr>
          <p:nvPr/>
        </p:nvSpPr>
        <p:spPr bwMode="auto">
          <a:xfrm>
            <a:off x="5105400" y="3352800"/>
            <a:ext cx="1219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0       1</a:t>
            </a:r>
          </a:p>
        </p:txBody>
      </p:sp>
      <p:sp>
        <p:nvSpPr>
          <p:cNvPr id="13323" name="Text Box 11"/>
          <p:cNvSpPr txBox="1">
            <a:spLocks noChangeArrowheads="1"/>
          </p:cNvSpPr>
          <p:nvPr/>
        </p:nvSpPr>
        <p:spPr bwMode="auto">
          <a:xfrm>
            <a:off x="4953000" y="3657600"/>
            <a:ext cx="1066800" cy="77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0        1</a:t>
            </a:r>
            <a:endParaRPr lang="en-US" baseline="-25000"/>
          </a:p>
          <a:p>
            <a:pPr>
              <a:spcBef>
                <a:spcPct val="50000"/>
              </a:spcBef>
            </a:pPr>
            <a:r>
              <a:rPr lang="en-US"/>
              <a:t>1        1</a:t>
            </a:r>
            <a:endParaRPr lang="en-US" baseline="-25000"/>
          </a:p>
        </p:txBody>
      </p:sp>
      <p:sp>
        <p:nvSpPr>
          <p:cNvPr id="13324" name="Oval 12"/>
          <p:cNvSpPr>
            <a:spLocks noChangeArrowheads="1"/>
          </p:cNvSpPr>
          <p:nvPr/>
        </p:nvSpPr>
        <p:spPr bwMode="auto">
          <a:xfrm>
            <a:off x="4953000" y="4114800"/>
            <a:ext cx="1143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25" name="Text Box 14"/>
          <p:cNvSpPr txBox="1">
            <a:spLocks noChangeArrowheads="1"/>
          </p:cNvSpPr>
          <p:nvPr/>
        </p:nvSpPr>
        <p:spPr bwMode="auto">
          <a:xfrm>
            <a:off x="4724400" y="3200400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Y</a:t>
            </a:r>
          </a:p>
        </p:txBody>
      </p:sp>
      <p:sp>
        <p:nvSpPr>
          <p:cNvPr id="13326" name="Oval 15"/>
          <p:cNvSpPr>
            <a:spLocks noChangeArrowheads="1"/>
          </p:cNvSpPr>
          <p:nvPr/>
        </p:nvSpPr>
        <p:spPr bwMode="auto">
          <a:xfrm>
            <a:off x="5638800" y="3657600"/>
            <a:ext cx="304800" cy="838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27" name="Line 16"/>
          <p:cNvSpPr>
            <a:spLocks noChangeShapeType="1"/>
          </p:cNvSpPr>
          <p:nvPr/>
        </p:nvSpPr>
        <p:spPr bwMode="auto">
          <a:xfrm flipV="1">
            <a:off x="4800600" y="4495800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3328" name="Text Box 17"/>
          <p:cNvSpPr txBox="1">
            <a:spLocks noChangeArrowheads="1"/>
          </p:cNvSpPr>
          <p:nvPr/>
        </p:nvSpPr>
        <p:spPr bwMode="auto">
          <a:xfrm>
            <a:off x="3733800" y="5029200"/>
            <a:ext cx="2438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X is the common literal</a:t>
            </a:r>
          </a:p>
        </p:txBody>
      </p:sp>
      <p:sp>
        <p:nvSpPr>
          <p:cNvPr id="13329" name="Text Box 18"/>
          <p:cNvSpPr txBox="1">
            <a:spLocks noChangeArrowheads="1"/>
          </p:cNvSpPr>
          <p:nvPr/>
        </p:nvSpPr>
        <p:spPr bwMode="auto">
          <a:xfrm>
            <a:off x="6248400" y="3352800"/>
            <a:ext cx="205740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Y is the common literal in the adjacent 1-squares</a:t>
            </a:r>
          </a:p>
        </p:txBody>
      </p:sp>
      <p:sp>
        <p:nvSpPr>
          <p:cNvPr id="13330" name="Line 19"/>
          <p:cNvSpPr>
            <a:spLocks noChangeShapeType="1"/>
          </p:cNvSpPr>
          <p:nvPr/>
        </p:nvSpPr>
        <p:spPr bwMode="auto">
          <a:xfrm flipH="1">
            <a:off x="5943600" y="3581400"/>
            <a:ext cx="304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3331" name="Text Box 20"/>
          <p:cNvSpPr txBox="1">
            <a:spLocks noChangeArrowheads="1"/>
          </p:cNvSpPr>
          <p:nvPr/>
        </p:nvSpPr>
        <p:spPr bwMode="auto">
          <a:xfrm>
            <a:off x="1143000" y="5562600"/>
            <a:ext cx="3733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i="1"/>
              <a:t>Minimized expression: F = X + Y</a:t>
            </a:r>
          </a:p>
        </p:txBody>
      </p:sp>
      <p:sp>
        <p:nvSpPr>
          <p:cNvPr id="13332" name="Text Box 21"/>
          <p:cNvSpPr txBox="1">
            <a:spLocks noChangeArrowheads="1"/>
          </p:cNvSpPr>
          <p:nvPr/>
        </p:nvSpPr>
        <p:spPr bwMode="auto">
          <a:xfrm>
            <a:off x="838200" y="3810000"/>
            <a:ext cx="2971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Note: The 1-squares can be combined more than once</a:t>
            </a:r>
          </a:p>
        </p:txBody>
      </p:sp>
      <p:sp>
        <p:nvSpPr>
          <p:cNvPr id="13333" name="Footer Placeholder 21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2 variable K-Maps (Adjacency)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229600" cy="762000"/>
          </a:xfrm>
        </p:spPr>
        <p:txBody>
          <a:bodyPr/>
          <a:lstStyle/>
          <a:p>
            <a:r>
              <a:rPr lang="en-US" sz="2200" smtClean="0"/>
              <a:t>In an n-variable k-map, each square is adjacent to exactly </a:t>
            </a:r>
            <a:r>
              <a:rPr lang="en-US" sz="2200" i="1" smtClean="0"/>
              <a:t>n</a:t>
            </a:r>
            <a:r>
              <a:rPr lang="en-US" sz="2200" smtClean="0"/>
              <a:t> other squares</a:t>
            </a:r>
          </a:p>
        </p:txBody>
      </p:sp>
      <p:pic>
        <p:nvPicPr>
          <p:cNvPr id="1434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33525" y="3000375"/>
            <a:ext cx="2409825" cy="195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1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10125" y="2971800"/>
            <a:ext cx="2352675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2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  <a:endParaRPr lang="en-US" smtClean="0"/>
          </a:p>
        </p:txBody>
      </p:sp>
      <p:sp>
        <p:nvSpPr>
          <p:cNvPr id="14343" name="TextBox 7"/>
          <p:cNvSpPr txBox="1">
            <a:spLocks noChangeArrowheads="1"/>
          </p:cNvSpPr>
          <p:nvPr/>
        </p:nvSpPr>
        <p:spPr bwMode="auto">
          <a:xfrm>
            <a:off x="1836738" y="5410200"/>
            <a:ext cx="39544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Q: What if you have 1 in all squares?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3-variable K-maps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908175"/>
            <a:ext cx="7693025" cy="4035425"/>
          </a:xfrm>
        </p:spPr>
        <p:txBody>
          <a:bodyPr/>
          <a:lstStyle/>
          <a:p>
            <a:r>
              <a:rPr lang="en-US" sz="2400" smtClean="0"/>
              <a:t>For 3-variable functions, the k-maps are larger and look different. </a:t>
            </a:r>
          </a:p>
          <a:p>
            <a:r>
              <a:rPr lang="en-US" sz="2400" smtClean="0"/>
              <a:t>Total number of minterms that need to be accommodated in the k-map = 8</a:t>
            </a: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2667000" y="4948238"/>
            <a:ext cx="2971800" cy="762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65" name="Line 5"/>
          <p:cNvSpPr>
            <a:spLocks noChangeShapeType="1"/>
          </p:cNvSpPr>
          <p:nvPr/>
        </p:nvSpPr>
        <p:spPr bwMode="auto">
          <a:xfrm>
            <a:off x="2667000" y="5329238"/>
            <a:ext cx="297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66" name="Line 6"/>
          <p:cNvSpPr>
            <a:spLocks noChangeShapeType="1"/>
          </p:cNvSpPr>
          <p:nvPr/>
        </p:nvSpPr>
        <p:spPr bwMode="auto">
          <a:xfrm>
            <a:off x="4114800" y="4948238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67" name="Line 7"/>
          <p:cNvSpPr>
            <a:spLocks noChangeShapeType="1"/>
          </p:cNvSpPr>
          <p:nvPr/>
        </p:nvSpPr>
        <p:spPr bwMode="auto">
          <a:xfrm>
            <a:off x="3352800" y="4948238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68" name="Line 8"/>
          <p:cNvSpPr>
            <a:spLocks noChangeShapeType="1"/>
          </p:cNvSpPr>
          <p:nvPr/>
        </p:nvSpPr>
        <p:spPr bwMode="auto">
          <a:xfrm>
            <a:off x="4876800" y="4948238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69" name="Line 9"/>
          <p:cNvSpPr>
            <a:spLocks noChangeShapeType="1"/>
          </p:cNvSpPr>
          <p:nvPr/>
        </p:nvSpPr>
        <p:spPr bwMode="auto">
          <a:xfrm flipH="1" flipV="1">
            <a:off x="2286000" y="4643438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70" name="Text Box 10"/>
          <p:cNvSpPr txBox="1">
            <a:spLocks noChangeArrowheads="1"/>
          </p:cNvSpPr>
          <p:nvPr/>
        </p:nvSpPr>
        <p:spPr bwMode="auto">
          <a:xfrm>
            <a:off x="2133600" y="4684713"/>
            <a:ext cx="457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A</a:t>
            </a:r>
          </a:p>
        </p:txBody>
      </p:sp>
      <p:sp>
        <p:nvSpPr>
          <p:cNvPr id="15371" name="Text Box 11"/>
          <p:cNvSpPr txBox="1">
            <a:spLocks noChangeArrowheads="1"/>
          </p:cNvSpPr>
          <p:nvPr/>
        </p:nvSpPr>
        <p:spPr bwMode="auto">
          <a:xfrm>
            <a:off x="2362200" y="4414838"/>
            <a:ext cx="533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BC</a:t>
            </a:r>
          </a:p>
        </p:txBody>
      </p:sp>
      <p:sp>
        <p:nvSpPr>
          <p:cNvPr id="15372" name="Text Box 12"/>
          <p:cNvSpPr txBox="1">
            <a:spLocks noChangeArrowheads="1"/>
          </p:cNvSpPr>
          <p:nvPr/>
        </p:nvSpPr>
        <p:spPr bwMode="auto">
          <a:xfrm>
            <a:off x="2362200" y="4930775"/>
            <a:ext cx="304800" cy="77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0</a:t>
            </a:r>
          </a:p>
          <a:p>
            <a:pPr>
              <a:spcBef>
                <a:spcPct val="50000"/>
              </a:spcBef>
            </a:pPr>
            <a:r>
              <a:rPr lang="en-US"/>
              <a:t>1</a:t>
            </a:r>
          </a:p>
        </p:txBody>
      </p:sp>
      <p:sp>
        <p:nvSpPr>
          <p:cNvPr id="15373" name="Text Box 13"/>
          <p:cNvSpPr txBox="1">
            <a:spLocks noChangeArrowheads="1"/>
          </p:cNvSpPr>
          <p:nvPr/>
        </p:nvSpPr>
        <p:spPr bwMode="auto">
          <a:xfrm>
            <a:off x="2514600" y="4643438"/>
            <a:ext cx="3200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00        01       11       10</a:t>
            </a:r>
          </a:p>
        </p:txBody>
      </p:sp>
      <p:sp>
        <p:nvSpPr>
          <p:cNvPr id="15374" name="Line 14"/>
          <p:cNvSpPr>
            <a:spLocks noChangeShapeType="1"/>
          </p:cNvSpPr>
          <p:nvPr/>
        </p:nvSpPr>
        <p:spPr bwMode="auto">
          <a:xfrm flipH="1">
            <a:off x="5181600" y="3962400"/>
            <a:ext cx="228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5375" name="Text Box 15"/>
          <p:cNvSpPr txBox="1">
            <a:spLocks noChangeArrowheads="1"/>
          </p:cNvSpPr>
          <p:nvPr/>
        </p:nvSpPr>
        <p:spPr bwMode="auto">
          <a:xfrm>
            <a:off x="5486400" y="3581400"/>
            <a:ext cx="3505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600"/>
              <a:t>To maintain adjacency neighbors don’t have more than 1 different bit</a:t>
            </a:r>
          </a:p>
        </p:txBody>
      </p:sp>
      <p:sp>
        <p:nvSpPr>
          <p:cNvPr id="15376" name="Text Box 16"/>
          <p:cNvSpPr txBox="1">
            <a:spLocks noChangeArrowheads="1"/>
          </p:cNvSpPr>
          <p:nvPr/>
        </p:nvSpPr>
        <p:spPr bwMode="auto">
          <a:xfrm>
            <a:off x="2590800" y="4930775"/>
            <a:ext cx="3124200" cy="78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/>
              <a:t>m</a:t>
            </a:r>
            <a:r>
              <a:rPr lang="en-US" i="1" baseline="-25000"/>
              <a:t>0</a:t>
            </a:r>
            <a:r>
              <a:rPr lang="en-US" i="1"/>
              <a:t>       m</a:t>
            </a:r>
            <a:r>
              <a:rPr lang="en-US" i="1" baseline="-25000"/>
              <a:t>1	       </a:t>
            </a:r>
            <a:r>
              <a:rPr lang="en-US" i="1"/>
              <a:t>m</a:t>
            </a:r>
            <a:r>
              <a:rPr lang="en-US" i="1" baseline="-25000"/>
              <a:t>3</a:t>
            </a:r>
            <a:r>
              <a:rPr lang="en-US" i="1"/>
              <a:t>	    m</a:t>
            </a:r>
            <a:r>
              <a:rPr lang="en-US" i="1" baseline="-25000"/>
              <a:t>2</a:t>
            </a:r>
          </a:p>
          <a:p>
            <a:pPr>
              <a:spcBef>
                <a:spcPct val="50000"/>
              </a:spcBef>
            </a:pPr>
            <a:r>
              <a:rPr lang="en-US" i="1"/>
              <a:t>m</a:t>
            </a:r>
            <a:r>
              <a:rPr lang="en-US" i="1" baseline="-25000"/>
              <a:t>4</a:t>
            </a:r>
            <a:r>
              <a:rPr lang="en-US" i="1"/>
              <a:t>       m</a:t>
            </a:r>
            <a:r>
              <a:rPr lang="en-US" i="1" baseline="-25000"/>
              <a:t>5	       </a:t>
            </a:r>
            <a:r>
              <a:rPr lang="en-US" i="1"/>
              <a:t>m</a:t>
            </a:r>
            <a:r>
              <a:rPr lang="en-US" i="1" baseline="-25000"/>
              <a:t>7</a:t>
            </a:r>
            <a:r>
              <a:rPr lang="en-US" i="1"/>
              <a:t>         m</a:t>
            </a:r>
            <a:r>
              <a:rPr lang="en-US" i="1" baseline="-25000"/>
              <a:t>6</a:t>
            </a:r>
          </a:p>
        </p:txBody>
      </p:sp>
      <p:sp>
        <p:nvSpPr>
          <p:cNvPr id="15377" name="Footer Placeholder 17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  <a:endParaRPr lang="en-US" smtClean="0"/>
          </a:p>
        </p:txBody>
      </p:sp>
      <p:sp>
        <p:nvSpPr>
          <p:cNvPr id="15378" name="Right Bracket 18"/>
          <p:cNvSpPr>
            <a:spLocks/>
          </p:cNvSpPr>
          <p:nvPr/>
        </p:nvSpPr>
        <p:spPr bwMode="auto">
          <a:xfrm rot="5400000" flipH="1">
            <a:off x="4838700" y="3924300"/>
            <a:ext cx="76200" cy="1371600"/>
          </a:xfrm>
          <a:prstGeom prst="rightBracket">
            <a:avLst>
              <a:gd name="adj" fmla="val 8333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79" name="TextBox 19"/>
          <p:cNvSpPr txBox="1">
            <a:spLocks noChangeArrowheads="1"/>
          </p:cNvSpPr>
          <p:nvPr/>
        </p:nvSpPr>
        <p:spPr bwMode="auto">
          <a:xfrm>
            <a:off x="4800600" y="4329113"/>
            <a:ext cx="3048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B</a:t>
            </a:r>
          </a:p>
        </p:txBody>
      </p:sp>
      <p:sp>
        <p:nvSpPr>
          <p:cNvPr id="15380" name="Right Bracket 20"/>
          <p:cNvSpPr>
            <a:spLocks/>
          </p:cNvSpPr>
          <p:nvPr/>
        </p:nvSpPr>
        <p:spPr bwMode="auto">
          <a:xfrm rot="5400000">
            <a:off x="4076700" y="5143500"/>
            <a:ext cx="152400" cy="1447800"/>
          </a:xfrm>
          <a:prstGeom prst="rightBracket">
            <a:avLst>
              <a:gd name="adj" fmla="val 8313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81" name="TextBox 21"/>
          <p:cNvSpPr txBox="1">
            <a:spLocks noChangeArrowheads="1"/>
          </p:cNvSpPr>
          <p:nvPr/>
        </p:nvSpPr>
        <p:spPr bwMode="auto">
          <a:xfrm>
            <a:off x="4029075" y="5943600"/>
            <a:ext cx="3143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C</a:t>
            </a:r>
          </a:p>
        </p:txBody>
      </p:sp>
      <p:sp>
        <p:nvSpPr>
          <p:cNvPr id="15382" name="Right Bracket 22"/>
          <p:cNvSpPr>
            <a:spLocks/>
          </p:cNvSpPr>
          <p:nvPr/>
        </p:nvSpPr>
        <p:spPr bwMode="auto">
          <a:xfrm flipH="1">
            <a:off x="2133600" y="5348288"/>
            <a:ext cx="152400" cy="381000"/>
          </a:xfrm>
          <a:prstGeom prst="rightBracket">
            <a:avLst>
              <a:gd name="adj" fmla="val 8333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83" name="TextBox 23"/>
          <p:cNvSpPr txBox="1">
            <a:spLocks noChangeArrowheads="1"/>
          </p:cNvSpPr>
          <p:nvPr/>
        </p:nvSpPr>
        <p:spPr bwMode="auto">
          <a:xfrm>
            <a:off x="1828800" y="5407025"/>
            <a:ext cx="3048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3-variable K-maps</a:t>
            </a:r>
          </a:p>
        </p:txBody>
      </p:sp>
      <p:sp>
        <p:nvSpPr>
          <p:cNvPr id="16387" name="Rectangle 4"/>
          <p:cNvSpPr>
            <a:spLocks noChangeArrowheads="1"/>
          </p:cNvSpPr>
          <p:nvPr/>
        </p:nvSpPr>
        <p:spPr bwMode="auto">
          <a:xfrm>
            <a:off x="1371600" y="2514600"/>
            <a:ext cx="2971800" cy="762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88" name="Line 5"/>
          <p:cNvSpPr>
            <a:spLocks noChangeShapeType="1"/>
          </p:cNvSpPr>
          <p:nvPr/>
        </p:nvSpPr>
        <p:spPr bwMode="auto">
          <a:xfrm>
            <a:off x="1371600" y="2895600"/>
            <a:ext cx="297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389" name="Line 6"/>
          <p:cNvSpPr>
            <a:spLocks noChangeShapeType="1"/>
          </p:cNvSpPr>
          <p:nvPr/>
        </p:nvSpPr>
        <p:spPr bwMode="auto">
          <a:xfrm>
            <a:off x="2819400" y="25146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390" name="Line 7"/>
          <p:cNvSpPr>
            <a:spLocks noChangeShapeType="1"/>
          </p:cNvSpPr>
          <p:nvPr/>
        </p:nvSpPr>
        <p:spPr bwMode="auto">
          <a:xfrm>
            <a:off x="2057400" y="25146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391" name="Line 8"/>
          <p:cNvSpPr>
            <a:spLocks noChangeShapeType="1"/>
          </p:cNvSpPr>
          <p:nvPr/>
        </p:nvSpPr>
        <p:spPr bwMode="auto">
          <a:xfrm>
            <a:off x="3581400" y="25146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392" name="Line 9"/>
          <p:cNvSpPr>
            <a:spLocks noChangeShapeType="1"/>
          </p:cNvSpPr>
          <p:nvPr/>
        </p:nvSpPr>
        <p:spPr bwMode="auto">
          <a:xfrm flipH="1" flipV="1">
            <a:off x="990600" y="220980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393" name="Text Box 10"/>
          <p:cNvSpPr txBox="1">
            <a:spLocks noChangeArrowheads="1"/>
          </p:cNvSpPr>
          <p:nvPr/>
        </p:nvSpPr>
        <p:spPr bwMode="auto">
          <a:xfrm>
            <a:off x="838200" y="2209800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A</a:t>
            </a:r>
          </a:p>
        </p:txBody>
      </p:sp>
      <p:sp>
        <p:nvSpPr>
          <p:cNvPr id="16394" name="Text Box 11"/>
          <p:cNvSpPr txBox="1">
            <a:spLocks noChangeArrowheads="1"/>
          </p:cNvSpPr>
          <p:nvPr/>
        </p:nvSpPr>
        <p:spPr bwMode="auto">
          <a:xfrm>
            <a:off x="1066800" y="1981200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BC</a:t>
            </a:r>
          </a:p>
        </p:txBody>
      </p:sp>
      <p:sp>
        <p:nvSpPr>
          <p:cNvPr id="16395" name="Text Box 12"/>
          <p:cNvSpPr txBox="1">
            <a:spLocks noChangeArrowheads="1"/>
          </p:cNvSpPr>
          <p:nvPr/>
        </p:nvSpPr>
        <p:spPr bwMode="auto">
          <a:xfrm>
            <a:off x="1066800" y="2497138"/>
            <a:ext cx="304800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0</a:t>
            </a:r>
          </a:p>
          <a:p>
            <a:pPr>
              <a:spcBef>
                <a:spcPct val="50000"/>
              </a:spcBef>
            </a:pPr>
            <a:r>
              <a:rPr lang="en-US"/>
              <a:t>1</a:t>
            </a:r>
          </a:p>
        </p:txBody>
      </p:sp>
      <p:sp>
        <p:nvSpPr>
          <p:cNvPr id="16396" name="Text Box 13"/>
          <p:cNvSpPr txBox="1">
            <a:spLocks noChangeArrowheads="1"/>
          </p:cNvSpPr>
          <p:nvPr/>
        </p:nvSpPr>
        <p:spPr bwMode="auto">
          <a:xfrm>
            <a:off x="1371600" y="2209800"/>
            <a:ext cx="3200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00         01           11         10</a:t>
            </a:r>
          </a:p>
        </p:txBody>
      </p:sp>
      <p:sp>
        <p:nvSpPr>
          <p:cNvPr id="16397" name="Text Box 15"/>
          <p:cNvSpPr txBox="1">
            <a:spLocks noChangeArrowheads="1"/>
          </p:cNvSpPr>
          <p:nvPr/>
        </p:nvSpPr>
        <p:spPr bwMode="auto">
          <a:xfrm>
            <a:off x="1371600" y="2492375"/>
            <a:ext cx="3048000" cy="78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/>
              <a:t>m</a:t>
            </a:r>
            <a:r>
              <a:rPr lang="en-US" i="1" baseline="-25000"/>
              <a:t>0</a:t>
            </a:r>
            <a:r>
              <a:rPr lang="en-US" i="1"/>
              <a:t>       m</a:t>
            </a:r>
            <a:r>
              <a:rPr lang="en-US" i="1" baseline="-25000"/>
              <a:t>1	     </a:t>
            </a:r>
            <a:r>
              <a:rPr lang="en-US" i="1"/>
              <a:t>m</a:t>
            </a:r>
            <a:r>
              <a:rPr lang="en-US" i="1" baseline="-25000"/>
              <a:t>3</a:t>
            </a:r>
            <a:r>
              <a:rPr lang="en-US" i="1"/>
              <a:t>	  m</a:t>
            </a:r>
            <a:r>
              <a:rPr lang="en-US" i="1" baseline="-25000"/>
              <a:t>2</a:t>
            </a:r>
          </a:p>
          <a:p>
            <a:pPr>
              <a:spcBef>
                <a:spcPct val="50000"/>
              </a:spcBef>
            </a:pPr>
            <a:r>
              <a:rPr lang="en-US" i="1"/>
              <a:t>m</a:t>
            </a:r>
            <a:r>
              <a:rPr lang="en-US" i="1" baseline="-25000"/>
              <a:t>4</a:t>
            </a:r>
            <a:r>
              <a:rPr lang="en-US" i="1"/>
              <a:t>       m</a:t>
            </a:r>
            <a:r>
              <a:rPr lang="en-US" i="1" baseline="-25000"/>
              <a:t>5	        </a:t>
            </a:r>
            <a:r>
              <a:rPr lang="en-US" i="1"/>
              <a:t>m</a:t>
            </a:r>
            <a:r>
              <a:rPr lang="en-US" i="1" baseline="-25000"/>
              <a:t>7</a:t>
            </a:r>
            <a:r>
              <a:rPr lang="en-US" i="1"/>
              <a:t>       m</a:t>
            </a:r>
            <a:r>
              <a:rPr lang="en-US" i="1" baseline="-25000"/>
              <a:t>6</a:t>
            </a:r>
          </a:p>
        </p:txBody>
      </p:sp>
      <p:sp>
        <p:nvSpPr>
          <p:cNvPr id="16398" name="Oval 16"/>
          <p:cNvSpPr>
            <a:spLocks noChangeArrowheads="1"/>
          </p:cNvSpPr>
          <p:nvPr/>
        </p:nvSpPr>
        <p:spPr bwMode="auto">
          <a:xfrm>
            <a:off x="1524000" y="2590800"/>
            <a:ext cx="457200" cy="762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9" name="Oval 17"/>
          <p:cNvSpPr>
            <a:spLocks noChangeArrowheads="1"/>
          </p:cNvSpPr>
          <p:nvPr/>
        </p:nvSpPr>
        <p:spPr bwMode="auto">
          <a:xfrm>
            <a:off x="2209800" y="2895600"/>
            <a:ext cx="12954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00" name="Oval 18"/>
          <p:cNvSpPr>
            <a:spLocks noChangeArrowheads="1"/>
          </p:cNvSpPr>
          <p:nvPr/>
        </p:nvSpPr>
        <p:spPr bwMode="auto">
          <a:xfrm>
            <a:off x="1524000" y="2590800"/>
            <a:ext cx="26670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01" name="Rectangle 20"/>
          <p:cNvSpPr>
            <a:spLocks noChangeArrowheads="1"/>
          </p:cNvSpPr>
          <p:nvPr/>
        </p:nvSpPr>
        <p:spPr bwMode="auto">
          <a:xfrm>
            <a:off x="1371600" y="4038600"/>
            <a:ext cx="2971800" cy="762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02" name="Line 21"/>
          <p:cNvSpPr>
            <a:spLocks noChangeShapeType="1"/>
          </p:cNvSpPr>
          <p:nvPr/>
        </p:nvSpPr>
        <p:spPr bwMode="auto">
          <a:xfrm>
            <a:off x="1371600" y="4419600"/>
            <a:ext cx="297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03" name="Line 22"/>
          <p:cNvSpPr>
            <a:spLocks noChangeShapeType="1"/>
          </p:cNvSpPr>
          <p:nvPr/>
        </p:nvSpPr>
        <p:spPr bwMode="auto">
          <a:xfrm>
            <a:off x="2819400" y="40386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04" name="Line 23"/>
          <p:cNvSpPr>
            <a:spLocks noChangeShapeType="1"/>
          </p:cNvSpPr>
          <p:nvPr/>
        </p:nvSpPr>
        <p:spPr bwMode="auto">
          <a:xfrm>
            <a:off x="2057400" y="40386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05" name="Line 24"/>
          <p:cNvSpPr>
            <a:spLocks noChangeShapeType="1"/>
          </p:cNvSpPr>
          <p:nvPr/>
        </p:nvSpPr>
        <p:spPr bwMode="auto">
          <a:xfrm>
            <a:off x="3581400" y="40386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06" name="Line 25"/>
          <p:cNvSpPr>
            <a:spLocks noChangeShapeType="1"/>
          </p:cNvSpPr>
          <p:nvPr/>
        </p:nvSpPr>
        <p:spPr bwMode="auto">
          <a:xfrm flipH="1" flipV="1">
            <a:off x="990600" y="373380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07" name="Text Box 26"/>
          <p:cNvSpPr txBox="1">
            <a:spLocks noChangeArrowheads="1"/>
          </p:cNvSpPr>
          <p:nvPr/>
        </p:nvSpPr>
        <p:spPr bwMode="auto">
          <a:xfrm>
            <a:off x="838200" y="3733800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A</a:t>
            </a:r>
          </a:p>
        </p:txBody>
      </p:sp>
      <p:sp>
        <p:nvSpPr>
          <p:cNvPr id="16408" name="Text Box 27"/>
          <p:cNvSpPr txBox="1">
            <a:spLocks noChangeArrowheads="1"/>
          </p:cNvSpPr>
          <p:nvPr/>
        </p:nvSpPr>
        <p:spPr bwMode="auto">
          <a:xfrm>
            <a:off x="1066800" y="3505200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BC</a:t>
            </a:r>
          </a:p>
        </p:txBody>
      </p:sp>
      <p:sp>
        <p:nvSpPr>
          <p:cNvPr id="16409" name="Text Box 28"/>
          <p:cNvSpPr txBox="1">
            <a:spLocks noChangeArrowheads="1"/>
          </p:cNvSpPr>
          <p:nvPr/>
        </p:nvSpPr>
        <p:spPr bwMode="auto">
          <a:xfrm>
            <a:off x="1066800" y="4021138"/>
            <a:ext cx="304800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0</a:t>
            </a:r>
          </a:p>
          <a:p>
            <a:pPr>
              <a:spcBef>
                <a:spcPct val="50000"/>
              </a:spcBef>
            </a:pPr>
            <a:r>
              <a:rPr lang="en-US"/>
              <a:t>1</a:t>
            </a:r>
          </a:p>
        </p:txBody>
      </p:sp>
      <p:sp>
        <p:nvSpPr>
          <p:cNvPr id="16410" name="Text Box 29"/>
          <p:cNvSpPr txBox="1">
            <a:spLocks noChangeArrowheads="1"/>
          </p:cNvSpPr>
          <p:nvPr/>
        </p:nvSpPr>
        <p:spPr bwMode="auto">
          <a:xfrm>
            <a:off x="1371600" y="3733800"/>
            <a:ext cx="3200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00         01           11         10</a:t>
            </a:r>
          </a:p>
        </p:txBody>
      </p:sp>
      <p:sp>
        <p:nvSpPr>
          <p:cNvPr id="16411" name="Text Box 31"/>
          <p:cNvSpPr txBox="1">
            <a:spLocks noChangeArrowheads="1"/>
          </p:cNvSpPr>
          <p:nvPr/>
        </p:nvSpPr>
        <p:spPr bwMode="auto">
          <a:xfrm>
            <a:off x="1295400" y="4021138"/>
            <a:ext cx="3124200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i="1">
                <a:solidFill>
                  <a:srgbClr val="CC0000"/>
                </a:solidFill>
              </a:rPr>
              <a:t>m</a:t>
            </a:r>
            <a:r>
              <a:rPr lang="en-US" b="1" i="1" baseline="-25000">
                <a:solidFill>
                  <a:srgbClr val="CC0000"/>
                </a:solidFill>
              </a:rPr>
              <a:t>0</a:t>
            </a:r>
            <a:r>
              <a:rPr lang="en-US" b="1" i="1">
                <a:solidFill>
                  <a:srgbClr val="CC0000"/>
                </a:solidFill>
              </a:rPr>
              <a:t>  </a:t>
            </a:r>
            <a:r>
              <a:rPr lang="en-US" i="1"/>
              <a:t>     m</a:t>
            </a:r>
            <a:r>
              <a:rPr lang="en-US" i="1" baseline="-25000"/>
              <a:t>1	      </a:t>
            </a:r>
            <a:r>
              <a:rPr lang="en-US" i="1"/>
              <a:t>m</a:t>
            </a:r>
            <a:r>
              <a:rPr lang="en-US" i="1" baseline="-25000"/>
              <a:t>3</a:t>
            </a:r>
            <a:r>
              <a:rPr lang="en-US" i="1"/>
              <a:t>	    </a:t>
            </a:r>
            <a:r>
              <a:rPr lang="en-US" b="1" i="1">
                <a:solidFill>
                  <a:srgbClr val="CC0000"/>
                </a:solidFill>
              </a:rPr>
              <a:t>m</a:t>
            </a:r>
            <a:r>
              <a:rPr lang="en-US" b="1" i="1" baseline="-25000">
                <a:solidFill>
                  <a:srgbClr val="CC0000"/>
                </a:solidFill>
              </a:rPr>
              <a:t>2</a:t>
            </a:r>
          </a:p>
          <a:p>
            <a:pPr>
              <a:spcBef>
                <a:spcPct val="50000"/>
              </a:spcBef>
            </a:pPr>
            <a:r>
              <a:rPr lang="en-US" b="1" i="1">
                <a:solidFill>
                  <a:srgbClr val="CC0000"/>
                </a:solidFill>
              </a:rPr>
              <a:t>m</a:t>
            </a:r>
            <a:r>
              <a:rPr lang="en-US" b="1" i="1" baseline="-25000">
                <a:solidFill>
                  <a:srgbClr val="CC0000"/>
                </a:solidFill>
              </a:rPr>
              <a:t>4</a:t>
            </a:r>
            <a:r>
              <a:rPr lang="en-US" i="1"/>
              <a:t>       m</a:t>
            </a:r>
            <a:r>
              <a:rPr lang="en-US" i="1" baseline="-25000"/>
              <a:t>5	      </a:t>
            </a:r>
            <a:r>
              <a:rPr lang="en-US" i="1"/>
              <a:t>m</a:t>
            </a:r>
            <a:r>
              <a:rPr lang="en-US" i="1" baseline="-25000"/>
              <a:t>7</a:t>
            </a:r>
            <a:r>
              <a:rPr lang="en-US" i="1"/>
              <a:t>         </a:t>
            </a:r>
            <a:r>
              <a:rPr lang="en-US" b="1" i="1">
                <a:solidFill>
                  <a:srgbClr val="CC0000"/>
                </a:solidFill>
              </a:rPr>
              <a:t>m</a:t>
            </a:r>
            <a:r>
              <a:rPr lang="en-US" b="1" i="1" baseline="-25000">
                <a:solidFill>
                  <a:srgbClr val="CC0000"/>
                </a:solidFill>
              </a:rPr>
              <a:t>6</a:t>
            </a:r>
          </a:p>
        </p:txBody>
      </p:sp>
      <p:sp>
        <p:nvSpPr>
          <p:cNvPr id="16412" name="AutoShape 32"/>
          <p:cNvSpPr>
            <a:spLocks/>
          </p:cNvSpPr>
          <p:nvPr/>
        </p:nvSpPr>
        <p:spPr bwMode="auto">
          <a:xfrm>
            <a:off x="1828800" y="3962400"/>
            <a:ext cx="152400" cy="990600"/>
          </a:xfrm>
          <a:prstGeom prst="rightBracket">
            <a:avLst>
              <a:gd name="adj" fmla="val 541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13" name="AutoShape 33"/>
          <p:cNvSpPr>
            <a:spLocks/>
          </p:cNvSpPr>
          <p:nvPr/>
        </p:nvSpPr>
        <p:spPr bwMode="auto">
          <a:xfrm>
            <a:off x="3733800" y="3962400"/>
            <a:ext cx="76200" cy="914400"/>
          </a:xfrm>
          <a:prstGeom prst="leftBracket">
            <a:avLst>
              <a:gd name="adj" fmla="val 10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14" name="Text Box 34"/>
          <p:cNvSpPr txBox="1">
            <a:spLocks noChangeArrowheads="1"/>
          </p:cNvSpPr>
          <p:nvPr/>
        </p:nvSpPr>
        <p:spPr bwMode="auto">
          <a:xfrm>
            <a:off x="1143000" y="4953000"/>
            <a:ext cx="7162800" cy="1328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/>
              <a:t>Minterms m</a:t>
            </a:r>
            <a:r>
              <a:rPr lang="en-US" baseline="-25000"/>
              <a:t>o</a:t>
            </a:r>
            <a:r>
              <a:rPr lang="en-US"/>
              <a:t>, m</a:t>
            </a:r>
            <a:r>
              <a:rPr lang="en-US" baseline="-25000"/>
              <a:t>2</a:t>
            </a:r>
            <a:r>
              <a:rPr lang="en-US"/>
              <a:t>, m</a:t>
            </a:r>
            <a:r>
              <a:rPr lang="en-US" baseline="-25000"/>
              <a:t>4</a:t>
            </a:r>
            <a:r>
              <a:rPr lang="en-US"/>
              <a:t>, m</a:t>
            </a:r>
            <a:r>
              <a:rPr lang="en-US" baseline="-25000"/>
              <a:t>6</a:t>
            </a:r>
            <a:r>
              <a:rPr lang="en-US"/>
              <a:t> can be combined as m</a:t>
            </a:r>
            <a:r>
              <a:rPr lang="en-US" baseline="-25000"/>
              <a:t>0</a:t>
            </a:r>
            <a:r>
              <a:rPr lang="en-US"/>
              <a:t> and m</a:t>
            </a:r>
            <a:r>
              <a:rPr lang="en-US" baseline="-25000"/>
              <a:t>2</a:t>
            </a:r>
            <a:r>
              <a:rPr lang="en-US"/>
              <a:t> are adjacent to each other, m</a:t>
            </a:r>
            <a:r>
              <a:rPr lang="en-US" baseline="-25000"/>
              <a:t>4</a:t>
            </a:r>
            <a:r>
              <a:rPr lang="en-US"/>
              <a:t> and m</a:t>
            </a:r>
            <a:r>
              <a:rPr lang="en-US" baseline="-25000"/>
              <a:t>6</a:t>
            </a:r>
            <a:r>
              <a:rPr lang="en-US"/>
              <a:t> are adjacent to each other</a:t>
            </a:r>
          </a:p>
          <a:p>
            <a:pPr algn="l">
              <a:spcBef>
                <a:spcPct val="50000"/>
              </a:spcBef>
            </a:pPr>
            <a:r>
              <a:rPr lang="en-US"/>
              <a:t>m</a:t>
            </a:r>
            <a:r>
              <a:rPr lang="en-US" baseline="-25000"/>
              <a:t>o</a:t>
            </a:r>
            <a:r>
              <a:rPr lang="en-US"/>
              <a:t> and m</a:t>
            </a:r>
            <a:r>
              <a:rPr lang="en-US" baseline="-25000"/>
              <a:t>4</a:t>
            </a:r>
            <a:r>
              <a:rPr lang="en-US"/>
              <a:t> are also adjacent to each other, m</a:t>
            </a:r>
            <a:r>
              <a:rPr lang="en-US" baseline="-25000"/>
              <a:t>2</a:t>
            </a:r>
            <a:r>
              <a:rPr lang="en-US"/>
              <a:t> and m</a:t>
            </a:r>
            <a:r>
              <a:rPr lang="en-US" baseline="-25000"/>
              <a:t>6</a:t>
            </a:r>
            <a:r>
              <a:rPr lang="en-US"/>
              <a:t> are also adjacent to each other</a:t>
            </a:r>
          </a:p>
        </p:txBody>
      </p:sp>
      <p:sp>
        <p:nvSpPr>
          <p:cNvPr id="16415" name="Text Box 35"/>
          <p:cNvSpPr txBox="1">
            <a:spLocks noChangeArrowheads="1"/>
          </p:cNvSpPr>
          <p:nvPr/>
        </p:nvSpPr>
        <p:spPr bwMode="auto">
          <a:xfrm>
            <a:off x="4800600" y="2514600"/>
            <a:ext cx="3505200" cy="147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/>
              <a:t>Note: You can only combine a power of 2 adjacent 1-squares. For e.g. 2, 4, 8, 16 squares. You cannot combine 3, 7 or 5 squares</a:t>
            </a:r>
          </a:p>
        </p:txBody>
      </p:sp>
      <p:sp>
        <p:nvSpPr>
          <p:cNvPr id="16416" name="Footer Placeholder 3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 1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762000" y="1905000"/>
            <a:ext cx="7315200" cy="838200"/>
          </a:xfrm>
        </p:spPr>
        <p:txBody>
          <a:bodyPr/>
          <a:lstStyle/>
          <a:p>
            <a:r>
              <a:rPr lang="en-US" sz="2800" smtClean="0"/>
              <a:t>Simplify F = ∑m(1, 3, 4, 6) using K-map</a:t>
            </a:r>
          </a:p>
        </p:txBody>
      </p:sp>
      <p:sp>
        <p:nvSpPr>
          <p:cNvPr id="17412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  <a:endParaRPr lang="en-US" smtClean="0"/>
          </a:p>
        </p:txBody>
      </p:sp>
      <p:sp>
        <p:nvSpPr>
          <p:cNvPr id="17413" name="Right Bracket 16"/>
          <p:cNvSpPr>
            <a:spLocks/>
          </p:cNvSpPr>
          <p:nvPr/>
        </p:nvSpPr>
        <p:spPr bwMode="auto">
          <a:xfrm rot="5400000" flipH="1">
            <a:off x="6819900" y="2854325"/>
            <a:ext cx="76200" cy="1371600"/>
          </a:xfrm>
          <a:prstGeom prst="rightBracket">
            <a:avLst>
              <a:gd name="adj" fmla="val 8333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14" name="TextBox 17"/>
          <p:cNvSpPr txBox="1">
            <a:spLocks noChangeArrowheads="1"/>
          </p:cNvSpPr>
          <p:nvPr/>
        </p:nvSpPr>
        <p:spPr bwMode="auto">
          <a:xfrm>
            <a:off x="6629400" y="3044825"/>
            <a:ext cx="3048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B</a:t>
            </a:r>
          </a:p>
        </p:txBody>
      </p:sp>
      <p:sp>
        <p:nvSpPr>
          <p:cNvPr id="17415" name="Right Bracket 18"/>
          <p:cNvSpPr>
            <a:spLocks/>
          </p:cNvSpPr>
          <p:nvPr/>
        </p:nvSpPr>
        <p:spPr bwMode="auto">
          <a:xfrm rot="5400000">
            <a:off x="5981700" y="4759325"/>
            <a:ext cx="152400" cy="1447800"/>
          </a:xfrm>
          <a:prstGeom prst="rightBracket">
            <a:avLst>
              <a:gd name="adj" fmla="val 8313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16" name="TextBox 19"/>
          <p:cNvSpPr txBox="1">
            <a:spLocks noChangeArrowheads="1"/>
          </p:cNvSpPr>
          <p:nvPr/>
        </p:nvSpPr>
        <p:spPr bwMode="auto">
          <a:xfrm>
            <a:off x="5934075" y="5559425"/>
            <a:ext cx="3143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C</a:t>
            </a:r>
          </a:p>
        </p:txBody>
      </p:sp>
      <p:sp>
        <p:nvSpPr>
          <p:cNvPr id="17417" name="Right Bracket 20"/>
          <p:cNvSpPr>
            <a:spLocks/>
          </p:cNvSpPr>
          <p:nvPr/>
        </p:nvSpPr>
        <p:spPr bwMode="auto">
          <a:xfrm flipH="1">
            <a:off x="4059238" y="4800600"/>
            <a:ext cx="152400" cy="381000"/>
          </a:xfrm>
          <a:prstGeom prst="rightBracket">
            <a:avLst>
              <a:gd name="adj" fmla="val 8333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18" name="TextBox 21"/>
          <p:cNvSpPr txBox="1">
            <a:spLocks noChangeArrowheads="1"/>
          </p:cNvSpPr>
          <p:nvPr/>
        </p:nvSpPr>
        <p:spPr bwMode="auto">
          <a:xfrm>
            <a:off x="3754438" y="4859338"/>
            <a:ext cx="3048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A</a:t>
            </a:r>
          </a:p>
        </p:txBody>
      </p:sp>
      <p:graphicFrame>
        <p:nvGraphicFramePr>
          <p:cNvPr id="24" name="Table 23"/>
          <p:cNvGraphicFramePr>
            <a:graphicFrameLocks noGrp="1"/>
          </p:cNvGraphicFramePr>
          <p:nvPr/>
        </p:nvGraphicFramePr>
        <p:xfrm>
          <a:off x="3810000" y="3205163"/>
          <a:ext cx="3810000" cy="20726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62000"/>
                <a:gridCol w="762000"/>
                <a:gridCol w="762000"/>
                <a:gridCol w="762000"/>
                <a:gridCol w="762000"/>
              </a:tblGrid>
              <a:tr h="65151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      BC   </a:t>
                      </a:r>
                    </a:p>
                    <a:p>
                      <a:r>
                        <a:rPr lang="en-US" sz="1400" dirty="0" smtClean="0"/>
                        <a:t>   </a:t>
                      </a:r>
                    </a:p>
                    <a:p>
                      <a:r>
                        <a:rPr lang="en-US" sz="1400" dirty="0" smtClean="0"/>
                        <a:t>A</a:t>
                      </a:r>
                      <a:endParaRPr lang="en-US" sz="1400" dirty="0"/>
                    </a:p>
                  </a:txBody>
                  <a:tcPr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                     </a:t>
                      </a:r>
                    </a:p>
                    <a:p>
                      <a:pPr algn="ctr"/>
                      <a:r>
                        <a:rPr lang="en-US" sz="1400" dirty="0" smtClean="0"/>
                        <a:t>           00</a:t>
                      </a:r>
                      <a:endParaRPr lang="en-US" sz="1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            </a:t>
                      </a:r>
                    </a:p>
                    <a:p>
                      <a:pPr algn="ctr"/>
                      <a:r>
                        <a:rPr lang="en-US" sz="1400" dirty="0" smtClean="0"/>
                        <a:t>           01</a:t>
                      </a:r>
                      <a:endParaRPr lang="en-US" sz="1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 smtClean="0"/>
                    </a:p>
                    <a:p>
                      <a:pPr algn="ctr"/>
                      <a:endParaRPr lang="en-US" sz="1400" dirty="0" smtClean="0"/>
                    </a:p>
                    <a:p>
                      <a:pPr algn="ctr"/>
                      <a:r>
                        <a:rPr lang="en-US" sz="1400" dirty="0" smtClean="0"/>
                        <a:t>11</a:t>
                      </a:r>
                      <a:endParaRPr lang="en-US" sz="1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 smtClean="0"/>
                    </a:p>
                    <a:p>
                      <a:pPr algn="ctr"/>
                      <a:endParaRPr lang="en-US" sz="1400" dirty="0" smtClean="0"/>
                    </a:p>
                    <a:p>
                      <a:pPr algn="ctr"/>
                      <a:r>
                        <a:rPr lang="en-US" sz="1400" dirty="0" smtClean="0"/>
                        <a:t>10</a:t>
                      </a:r>
                      <a:endParaRPr lang="en-US" sz="1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9237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             </a:t>
                      </a:r>
                    </a:p>
                    <a:p>
                      <a:r>
                        <a:rPr lang="en-US" sz="1400" dirty="0" smtClean="0"/>
                        <a:t>         0</a:t>
                      </a:r>
                      <a:endParaRPr lang="en-US" sz="1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        </a:t>
                      </a:r>
                      <a:r>
                        <a:rPr lang="en-US" sz="1400" dirty="0" smtClean="0">
                          <a:solidFill>
                            <a:srgbClr val="6699FF"/>
                          </a:solidFill>
                        </a:rPr>
                        <a:t> 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6699FF"/>
                          </a:solidFill>
                        </a:rPr>
                        <a:t>         1</a:t>
                      </a:r>
                    </a:p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   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rgbClr val="6699FF"/>
                          </a:solidFill>
                        </a:rPr>
                        <a:t>         3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    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400" b="1" dirty="0" smtClean="0">
                        <a:solidFill>
                          <a:srgbClr val="6699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rgbClr val="6699FF"/>
                          </a:solidFill>
                        </a:rPr>
                        <a:t>         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847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            </a:t>
                      </a:r>
                    </a:p>
                    <a:p>
                      <a:r>
                        <a:rPr lang="en-US" sz="1400" dirty="0" smtClean="0"/>
                        <a:t>         1</a:t>
                      </a:r>
                      <a:endParaRPr lang="en-US" sz="1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rgbClr val="6699FF"/>
                          </a:solidFill>
                        </a:rPr>
                        <a:t>         4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rgbClr val="6699FF"/>
                          </a:solidFill>
                        </a:rPr>
                        <a:t>    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400" b="1" dirty="0" smtClean="0">
                        <a:solidFill>
                          <a:srgbClr val="6699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rgbClr val="6699FF"/>
                          </a:solidFill>
                        </a:rPr>
                        <a:t>         5</a:t>
                      </a:r>
                    </a:p>
                    <a:p>
                      <a:endParaRPr lang="en-US" sz="14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         </a:t>
                      </a:r>
                      <a:r>
                        <a:rPr lang="en-US" sz="1400" dirty="0" smtClean="0">
                          <a:solidFill>
                            <a:srgbClr val="6699FF"/>
                          </a:solidFill>
                        </a:rPr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rgbClr val="6699FF"/>
                          </a:solidFill>
                        </a:rPr>
                        <a:t>         6</a:t>
                      </a:r>
                    </a:p>
                    <a:p>
                      <a:r>
                        <a:rPr lang="en-US" sz="1400" dirty="0" smtClean="0"/>
                        <a:t>    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400" b="1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ounded Rectangle 12"/>
          <p:cNvSpPr>
            <a:spLocks noChangeArrowheads="1"/>
          </p:cNvSpPr>
          <p:nvPr/>
        </p:nvSpPr>
        <p:spPr bwMode="auto">
          <a:xfrm>
            <a:off x="5521325" y="4217988"/>
            <a:ext cx="1143000" cy="304800"/>
          </a:xfrm>
          <a:prstGeom prst="roundRect">
            <a:avLst>
              <a:gd name="adj" fmla="val 16667"/>
            </a:avLst>
          </a:prstGeom>
          <a:solidFill>
            <a:srgbClr val="FFFF00">
              <a:alpha val="59999"/>
            </a:srgbClr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35" name="Rounded Rectangle 13"/>
          <p:cNvSpPr>
            <a:spLocks noChangeArrowheads="1"/>
          </p:cNvSpPr>
          <p:nvPr/>
        </p:nvSpPr>
        <p:spPr bwMode="auto">
          <a:xfrm>
            <a:off x="7086600" y="4891088"/>
            <a:ext cx="762000" cy="366712"/>
          </a:xfrm>
          <a:prstGeom prst="roundRect">
            <a:avLst>
              <a:gd name="adj" fmla="val 16667"/>
            </a:avLst>
          </a:prstGeom>
          <a:solidFill>
            <a:srgbClr val="FFFF00">
              <a:alpha val="59999"/>
            </a:srgbClr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36" name="Rounded Rectangle 15"/>
          <p:cNvSpPr>
            <a:spLocks noChangeArrowheads="1"/>
          </p:cNvSpPr>
          <p:nvPr/>
        </p:nvSpPr>
        <p:spPr bwMode="auto">
          <a:xfrm>
            <a:off x="4405313" y="4876800"/>
            <a:ext cx="762000" cy="366713"/>
          </a:xfrm>
          <a:prstGeom prst="roundRect">
            <a:avLst>
              <a:gd name="adj" fmla="val 16667"/>
            </a:avLst>
          </a:prstGeom>
          <a:solidFill>
            <a:srgbClr val="FFFF00">
              <a:alpha val="59999"/>
            </a:srgbClr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 1</a:t>
            </a:r>
          </a:p>
        </p:txBody>
      </p:sp>
      <p:sp>
        <p:nvSpPr>
          <p:cNvPr id="18438" name="Content Placeholder 2"/>
          <p:cNvSpPr>
            <a:spLocks noGrp="1"/>
          </p:cNvSpPr>
          <p:nvPr>
            <p:ph idx="1"/>
          </p:nvPr>
        </p:nvSpPr>
        <p:spPr>
          <a:xfrm>
            <a:off x="762000" y="1905000"/>
            <a:ext cx="7315200" cy="838200"/>
          </a:xfrm>
        </p:spPr>
        <p:txBody>
          <a:bodyPr/>
          <a:lstStyle/>
          <a:p>
            <a:r>
              <a:rPr lang="en-US" sz="2800" smtClean="0"/>
              <a:t>Simplify F = ∑m(1, 3, 4, 6) using K-map</a:t>
            </a:r>
          </a:p>
        </p:txBody>
      </p:sp>
      <p:sp>
        <p:nvSpPr>
          <p:cNvPr id="18439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  <a:endParaRPr lang="en-US" smtClean="0"/>
          </a:p>
        </p:txBody>
      </p:sp>
      <p:sp>
        <p:nvSpPr>
          <p:cNvPr id="18440" name="Right Bracket 16"/>
          <p:cNvSpPr>
            <a:spLocks/>
          </p:cNvSpPr>
          <p:nvPr/>
        </p:nvSpPr>
        <p:spPr bwMode="auto">
          <a:xfrm rot="5400000" flipH="1">
            <a:off x="6819900" y="2854325"/>
            <a:ext cx="76200" cy="1371600"/>
          </a:xfrm>
          <a:prstGeom prst="rightBracket">
            <a:avLst>
              <a:gd name="adj" fmla="val 8333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41" name="TextBox 17"/>
          <p:cNvSpPr txBox="1">
            <a:spLocks noChangeArrowheads="1"/>
          </p:cNvSpPr>
          <p:nvPr/>
        </p:nvSpPr>
        <p:spPr bwMode="auto">
          <a:xfrm>
            <a:off x="6629400" y="3044825"/>
            <a:ext cx="3048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B</a:t>
            </a:r>
          </a:p>
        </p:txBody>
      </p:sp>
      <p:sp>
        <p:nvSpPr>
          <p:cNvPr id="18442" name="Right Bracket 18"/>
          <p:cNvSpPr>
            <a:spLocks/>
          </p:cNvSpPr>
          <p:nvPr/>
        </p:nvSpPr>
        <p:spPr bwMode="auto">
          <a:xfrm rot="5400000">
            <a:off x="5981700" y="4759325"/>
            <a:ext cx="152400" cy="1447800"/>
          </a:xfrm>
          <a:prstGeom prst="rightBracket">
            <a:avLst>
              <a:gd name="adj" fmla="val 8313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43" name="TextBox 19"/>
          <p:cNvSpPr txBox="1">
            <a:spLocks noChangeArrowheads="1"/>
          </p:cNvSpPr>
          <p:nvPr/>
        </p:nvSpPr>
        <p:spPr bwMode="auto">
          <a:xfrm>
            <a:off x="5934075" y="5559425"/>
            <a:ext cx="3143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C</a:t>
            </a:r>
          </a:p>
        </p:txBody>
      </p:sp>
      <p:sp>
        <p:nvSpPr>
          <p:cNvPr id="18444" name="Right Bracket 20"/>
          <p:cNvSpPr>
            <a:spLocks/>
          </p:cNvSpPr>
          <p:nvPr/>
        </p:nvSpPr>
        <p:spPr bwMode="auto">
          <a:xfrm flipH="1">
            <a:off x="4059238" y="4800600"/>
            <a:ext cx="152400" cy="381000"/>
          </a:xfrm>
          <a:prstGeom prst="rightBracket">
            <a:avLst>
              <a:gd name="adj" fmla="val 8333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45" name="TextBox 21"/>
          <p:cNvSpPr txBox="1">
            <a:spLocks noChangeArrowheads="1"/>
          </p:cNvSpPr>
          <p:nvPr/>
        </p:nvSpPr>
        <p:spPr bwMode="auto">
          <a:xfrm>
            <a:off x="3754438" y="4859338"/>
            <a:ext cx="3048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A</a:t>
            </a:r>
          </a:p>
        </p:txBody>
      </p:sp>
      <p:graphicFrame>
        <p:nvGraphicFramePr>
          <p:cNvPr id="24" name="Table 23"/>
          <p:cNvGraphicFramePr>
            <a:graphicFrameLocks noGrp="1"/>
          </p:cNvGraphicFramePr>
          <p:nvPr/>
        </p:nvGraphicFramePr>
        <p:xfrm>
          <a:off x="3810000" y="3205163"/>
          <a:ext cx="3810000" cy="20726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62000"/>
                <a:gridCol w="762000"/>
                <a:gridCol w="762000"/>
                <a:gridCol w="762000"/>
                <a:gridCol w="762000"/>
              </a:tblGrid>
              <a:tr h="65151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      BC    </a:t>
                      </a:r>
                    </a:p>
                    <a:p>
                      <a:r>
                        <a:rPr lang="en-US" sz="1400" dirty="0" smtClean="0"/>
                        <a:t>   </a:t>
                      </a:r>
                    </a:p>
                    <a:p>
                      <a:r>
                        <a:rPr lang="en-US" sz="1400" dirty="0" smtClean="0"/>
                        <a:t>A</a:t>
                      </a:r>
                      <a:endParaRPr lang="en-US" sz="1400" dirty="0"/>
                    </a:p>
                  </a:txBody>
                  <a:tcPr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                     </a:t>
                      </a:r>
                    </a:p>
                    <a:p>
                      <a:pPr algn="ctr"/>
                      <a:r>
                        <a:rPr lang="en-US" sz="1400" dirty="0" smtClean="0"/>
                        <a:t>           00</a:t>
                      </a:r>
                      <a:endParaRPr lang="en-US" sz="1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            </a:t>
                      </a:r>
                    </a:p>
                    <a:p>
                      <a:pPr algn="ctr"/>
                      <a:r>
                        <a:rPr lang="en-US" sz="1400" dirty="0" smtClean="0"/>
                        <a:t>           01</a:t>
                      </a:r>
                      <a:endParaRPr lang="en-US" sz="1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 smtClean="0"/>
                    </a:p>
                    <a:p>
                      <a:pPr algn="ctr"/>
                      <a:endParaRPr lang="en-US" sz="1400" dirty="0" smtClean="0"/>
                    </a:p>
                    <a:p>
                      <a:pPr algn="ctr"/>
                      <a:r>
                        <a:rPr lang="en-US" sz="1400" dirty="0" smtClean="0"/>
                        <a:t>11</a:t>
                      </a:r>
                      <a:endParaRPr lang="en-US" sz="1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 smtClean="0"/>
                    </a:p>
                    <a:p>
                      <a:pPr algn="ctr"/>
                      <a:endParaRPr lang="en-US" sz="1400" dirty="0" smtClean="0"/>
                    </a:p>
                    <a:p>
                      <a:pPr algn="ctr"/>
                      <a:r>
                        <a:rPr lang="en-US" sz="1400" dirty="0" smtClean="0"/>
                        <a:t>10</a:t>
                      </a:r>
                      <a:endParaRPr lang="en-US" sz="1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9237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             </a:t>
                      </a:r>
                    </a:p>
                    <a:p>
                      <a:r>
                        <a:rPr lang="en-US" sz="1400" dirty="0" smtClean="0"/>
                        <a:t>         0</a:t>
                      </a:r>
                      <a:endParaRPr lang="en-US" sz="1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        </a:t>
                      </a:r>
                      <a:r>
                        <a:rPr lang="en-US" sz="1400" dirty="0" smtClean="0">
                          <a:solidFill>
                            <a:srgbClr val="6699FF"/>
                          </a:solidFill>
                        </a:rPr>
                        <a:t> 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6699FF"/>
                          </a:solidFill>
                        </a:rPr>
                        <a:t>         1</a:t>
                      </a:r>
                    </a:p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   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rgbClr val="6699FF"/>
                          </a:solidFill>
                        </a:rPr>
                        <a:t>         3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    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400" b="1" dirty="0" smtClean="0">
                        <a:solidFill>
                          <a:srgbClr val="6699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rgbClr val="6699FF"/>
                          </a:solidFill>
                        </a:rPr>
                        <a:t>         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847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            </a:t>
                      </a:r>
                    </a:p>
                    <a:p>
                      <a:r>
                        <a:rPr lang="en-US" sz="1400" dirty="0" smtClean="0"/>
                        <a:t>         1</a:t>
                      </a:r>
                      <a:endParaRPr lang="en-US" sz="1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rgbClr val="6699FF"/>
                          </a:solidFill>
                        </a:rPr>
                        <a:t>         4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rgbClr val="6699FF"/>
                          </a:solidFill>
                        </a:rPr>
                        <a:t>    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400" b="1" dirty="0" smtClean="0">
                        <a:solidFill>
                          <a:srgbClr val="6699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rgbClr val="6699FF"/>
                          </a:solidFill>
                        </a:rPr>
                        <a:t>         5</a:t>
                      </a:r>
                    </a:p>
                    <a:p>
                      <a:endParaRPr lang="en-US" sz="14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         </a:t>
                      </a:r>
                      <a:r>
                        <a:rPr lang="en-US" sz="1400" dirty="0" smtClean="0">
                          <a:solidFill>
                            <a:srgbClr val="6699FF"/>
                          </a:solidFill>
                        </a:rPr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rgbClr val="6699FF"/>
                          </a:solidFill>
                        </a:rPr>
                        <a:t>         6</a:t>
                      </a:r>
                    </a:p>
                    <a:p>
                      <a:r>
                        <a:rPr lang="en-US" sz="1400" dirty="0" smtClean="0"/>
                        <a:t>    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400" b="1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8471" name="TextBox 22"/>
          <p:cNvSpPr txBox="1">
            <a:spLocks noChangeArrowheads="1"/>
          </p:cNvSpPr>
          <p:nvPr/>
        </p:nvSpPr>
        <p:spPr bwMode="auto">
          <a:xfrm>
            <a:off x="1266825" y="3886200"/>
            <a:ext cx="15525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F = A’C + AC’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 2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762000" y="1905000"/>
            <a:ext cx="7315200" cy="838200"/>
          </a:xfrm>
        </p:spPr>
        <p:txBody>
          <a:bodyPr/>
          <a:lstStyle/>
          <a:p>
            <a:r>
              <a:rPr lang="en-US" sz="2800" smtClean="0"/>
              <a:t>Simplify F = ∑m(0,1, 2, 4, 6) using K-map</a:t>
            </a:r>
          </a:p>
        </p:txBody>
      </p:sp>
      <p:sp>
        <p:nvSpPr>
          <p:cNvPr id="19460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  <a:endParaRPr lang="en-US" smtClean="0"/>
          </a:p>
        </p:txBody>
      </p:sp>
      <p:sp>
        <p:nvSpPr>
          <p:cNvPr id="19461" name="Right Bracket 16"/>
          <p:cNvSpPr>
            <a:spLocks/>
          </p:cNvSpPr>
          <p:nvPr/>
        </p:nvSpPr>
        <p:spPr bwMode="auto">
          <a:xfrm rot="5400000" flipH="1">
            <a:off x="6819900" y="2854325"/>
            <a:ext cx="76200" cy="1371600"/>
          </a:xfrm>
          <a:prstGeom prst="rightBracket">
            <a:avLst>
              <a:gd name="adj" fmla="val 8333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62" name="TextBox 17"/>
          <p:cNvSpPr txBox="1">
            <a:spLocks noChangeArrowheads="1"/>
          </p:cNvSpPr>
          <p:nvPr/>
        </p:nvSpPr>
        <p:spPr bwMode="auto">
          <a:xfrm>
            <a:off x="6629400" y="3044825"/>
            <a:ext cx="3048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B</a:t>
            </a:r>
          </a:p>
        </p:txBody>
      </p:sp>
      <p:sp>
        <p:nvSpPr>
          <p:cNvPr id="19463" name="Right Bracket 18"/>
          <p:cNvSpPr>
            <a:spLocks/>
          </p:cNvSpPr>
          <p:nvPr/>
        </p:nvSpPr>
        <p:spPr bwMode="auto">
          <a:xfrm rot="5400000">
            <a:off x="5981700" y="4759325"/>
            <a:ext cx="152400" cy="1447800"/>
          </a:xfrm>
          <a:prstGeom prst="rightBracket">
            <a:avLst>
              <a:gd name="adj" fmla="val 8313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64" name="TextBox 19"/>
          <p:cNvSpPr txBox="1">
            <a:spLocks noChangeArrowheads="1"/>
          </p:cNvSpPr>
          <p:nvPr/>
        </p:nvSpPr>
        <p:spPr bwMode="auto">
          <a:xfrm>
            <a:off x="5934075" y="5559425"/>
            <a:ext cx="3143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C</a:t>
            </a:r>
          </a:p>
        </p:txBody>
      </p:sp>
      <p:sp>
        <p:nvSpPr>
          <p:cNvPr id="19465" name="Right Bracket 20"/>
          <p:cNvSpPr>
            <a:spLocks/>
          </p:cNvSpPr>
          <p:nvPr/>
        </p:nvSpPr>
        <p:spPr bwMode="auto">
          <a:xfrm flipH="1">
            <a:off x="4059238" y="4800600"/>
            <a:ext cx="152400" cy="381000"/>
          </a:xfrm>
          <a:prstGeom prst="rightBracket">
            <a:avLst>
              <a:gd name="adj" fmla="val 8333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66" name="TextBox 21"/>
          <p:cNvSpPr txBox="1">
            <a:spLocks noChangeArrowheads="1"/>
          </p:cNvSpPr>
          <p:nvPr/>
        </p:nvSpPr>
        <p:spPr bwMode="auto">
          <a:xfrm>
            <a:off x="3754438" y="4859338"/>
            <a:ext cx="3048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A</a:t>
            </a:r>
          </a:p>
        </p:txBody>
      </p:sp>
      <p:graphicFrame>
        <p:nvGraphicFramePr>
          <p:cNvPr id="24" name="Table 23"/>
          <p:cNvGraphicFramePr>
            <a:graphicFrameLocks noGrp="1"/>
          </p:cNvGraphicFramePr>
          <p:nvPr/>
        </p:nvGraphicFramePr>
        <p:xfrm>
          <a:off x="3810000" y="3205163"/>
          <a:ext cx="3810000" cy="20726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62000"/>
                <a:gridCol w="762000"/>
                <a:gridCol w="762000"/>
                <a:gridCol w="762000"/>
                <a:gridCol w="762000"/>
              </a:tblGrid>
              <a:tr h="65151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      BC    </a:t>
                      </a:r>
                    </a:p>
                    <a:p>
                      <a:r>
                        <a:rPr lang="en-US" sz="1400" dirty="0" smtClean="0"/>
                        <a:t>   </a:t>
                      </a:r>
                    </a:p>
                    <a:p>
                      <a:r>
                        <a:rPr lang="en-US" sz="1400" dirty="0" smtClean="0"/>
                        <a:t>A</a:t>
                      </a:r>
                      <a:endParaRPr lang="en-US" sz="1400" dirty="0"/>
                    </a:p>
                  </a:txBody>
                  <a:tcPr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                     </a:t>
                      </a:r>
                    </a:p>
                    <a:p>
                      <a:pPr algn="ctr"/>
                      <a:r>
                        <a:rPr lang="en-US" sz="1400" dirty="0" smtClean="0"/>
                        <a:t>           00</a:t>
                      </a:r>
                      <a:endParaRPr lang="en-US" sz="1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            </a:t>
                      </a:r>
                    </a:p>
                    <a:p>
                      <a:pPr algn="ctr"/>
                      <a:r>
                        <a:rPr lang="en-US" sz="1400" dirty="0" smtClean="0"/>
                        <a:t>           01</a:t>
                      </a:r>
                      <a:endParaRPr lang="en-US" sz="1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 smtClean="0"/>
                    </a:p>
                    <a:p>
                      <a:pPr algn="ctr"/>
                      <a:endParaRPr lang="en-US" sz="1400" dirty="0" smtClean="0"/>
                    </a:p>
                    <a:p>
                      <a:pPr algn="ctr"/>
                      <a:r>
                        <a:rPr lang="en-US" sz="1400" dirty="0" smtClean="0"/>
                        <a:t>11</a:t>
                      </a:r>
                      <a:endParaRPr lang="en-US" sz="1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 smtClean="0"/>
                    </a:p>
                    <a:p>
                      <a:pPr algn="ctr"/>
                      <a:endParaRPr lang="en-US" sz="1400" dirty="0" smtClean="0"/>
                    </a:p>
                    <a:p>
                      <a:pPr algn="ctr"/>
                      <a:r>
                        <a:rPr lang="en-US" sz="1400" dirty="0" smtClean="0"/>
                        <a:t>10</a:t>
                      </a:r>
                      <a:endParaRPr lang="en-US" sz="1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9237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             </a:t>
                      </a:r>
                    </a:p>
                    <a:p>
                      <a:r>
                        <a:rPr lang="en-US" sz="1400" dirty="0" smtClean="0"/>
                        <a:t>         0</a:t>
                      </a:r>
                      <a:endParaRPr lang="en-US" sz="1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        </a:t>
                      </a:r>
                      <a:r>
                        <a:rPr lang="en-US" sz="1400" dirty="0" smtClean="0">
                          <a:solidFill>
                            <a:srgbClr val="6699FF"/>
                          </a:solidFill>
                        </a:rPr>
                        <a:t> 0</a:t>
                      </a:r>
                    </a:p>
                    <a:p>
                      <a:r>
                        <a:rPr lang="en-US" sz="1400" dirty="0" smtClean="0"/>
                        <a:t>    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400" dirty="0" smtClean="0">
                        <a:solidFill>
                          <a:srgbClr val="6699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6699FF"/>
                          </a:solidFill>
                        </a:rPr>
                        <a:t>         1</a:t>
                      </a:r>
                    </a:p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   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rgbClr val="6699FF"/>
                          </a:solidFill>
                        </a:rPr>
                        <a:t>         3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    </a:t>
                      </a:r>
                      <a:endParaRPr lang="en-US" sz="2400" b="1" dirty="0" smtClean="0">
                        <a:solidFill>
                          <a:srgbClr val="6699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rgbClr val="6699FF"/>
                          </a:solidFill>
                        </a:rPr>
                        <a:t>         2</a:t>
                      </a:r>
                    </a:p>
                    <a:p>
                      <a:r>
                        <a:rPr lang="en-US" sz="1400" dirty="0" smtClean="0"/>
                        <a:t>    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400" dirty="0" smtClean="0">
                        <a:solidFill>
                          <a:srgbClr val="6699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847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            </a:t>
                      </a:r>
                    </a:p>
                    <a:p>
                      <a:r>
                        <a:rPr lang="en-US" sz="1400" dirty="0" smtClean="0"/>
                        <a:t>         1</a:t>
                      </a:r>
                      <a:endParaRPr lang="en-US" sz="1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rgbClr val="6699FF"/>
                          </a:solidFill>
                        </a:rPr>
                        <a:t>         4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rgbClr val="6699FF"/>
                          </a:solidFill>
                        </a:rPr>
                        <a:t>    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400" b="1" dirty="0" smtClean="0">
                        <a:solidFill>
                          <a:srgbClr val="6699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rgbClr val="6699FF"/>
                          </a:solidFill>
                        </a:rPr>
                        <a:t>         5</a:t>
                      </a:r>
                    </a:p>
                    <a:p>
                      <a:endParaRPr lang="en-US" sz="14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         </a:t>
                      </a:r>
                      <a:r>
                        <a:rPr lang="en-US" sz="1400" dirty="0" smtClean="0">
                          <a:solidFill>
                            <a:srgbClr val="6699FF"/>
                          </a:solidFill>
                        </a:rPr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rgbClr val="6699FF"/>
                          </a:solidFill>
                        </a:rPr>
                        <a:t>         6</a:t>
                      </a:r>
                    </a:p>
                    <a:p>
                      <a:r>
                        <a:rPr lang="en-US" sz="1400" dirty="0" smtClean="0"/>
                        <a:t>    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400" b="1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ounded Rectangle 11"/>
          <p:cNvSpPr>
            <a:spLocks noChangeArrowheads="1"/>
          </p:cNvSpPr>
          <p:nvPr/>
        </p:nvSpPr>
        <p:spPr bwMode="auto">
          <a:xfrm>
            <a:off x="4800600" y="4217988"/>
            <a:ext cx="1143000" cy="304800"/>
          </a:xfrm>
          <a:prstGeom prst="roundRect">
            <a:avLst>
              <a:gd name="adj" fmla="val 16667"/>
            </a:avLst>
          </a:prstGeom>
          <a:solidFill>
            <a:srgbClr val="FFFF00">
              <a:alpha val="59999"/>
            </a:srgbClr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" name="Rounded Rectangle 12"/>
          <p:cNvSpPr/>
          <p:nvPr/>
        </p:nvSpPr>
        <p:spPr bwMode="auto">
          <a:xfrm>
            <a:off x="4454525" y="4094163"/>
            <a:ext cx="609600" cy="1143000"/>
          </a:xfrm>
          <a:prstGeom prst="roundRect">
            <a:avLst/>
          </a:prstGeom>
          <a:solidFill>
            <a:schemeClr val="accent1">
              <a:lumMod val="75000"/>
              <a:alpha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4" name="Rounded Rectangle 13"/>
          <p:cNvSpPr/>
          <p:nvPr/>
        </p:nvSpPr>
        <p:spPr bwMode="auto">
          <a:xfrm>
            <a:off x="7086600" y="4164013"/>
            <a:ext cx="609600" cy="1066800"/>
          </a:xfrm>
          <a:prstGeom prst="roundRect">
            <a:avLst/>
          </a:prstGeom>
          <a:solidFill>
            <a:schemeClr val="accent1">
              <a:lumMod val="75000"/>
              <a:alpha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04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 2</a:t>
            </a:r>
          </a:p>
        </p:txBody>
      </p:sp>
      <p:sp>
        <p:nvSpPr>
          <p:cNvPr id="20486" name="Content Placeholder 2"/>
          <p:cNvSpPr>
            <a:spLocks noGrp="1"/>
          </p:cNvSpPr>
          <p:nvPr>
            <p:ph idx="1"/>
          </p:nvPr>
        </p:nvSpPr>
        <p:spPr>
          <a:xfrm>
            <a:off x="762000" y="1905000"/>
            <a:ext cx="7315200" cy="838200"/>
          </a:xfrm>
        </p:spPr>
        <p:txBody>
          <a:bodyPr/>
          <a:lstStyle/>
          <a:p>
            <a:r>
              <a:rPr lang="en-US" sz="2800" smtClean="0"/>
              <a:t>Simplify F = ∑m(0,1, 2, 4, 6) using K-map</a:t>
            </a:r>
          </a:p>
        </p:txBody>
      </p:sp>
      <p:sp>
        <p:nvSpPr>
          <p:cNvPr id="20487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  <a:endParaRPr lang="en-US" smtClean="0"/>
          </a:p>
        </p:txBody>
      </p:sp>
      <p:sp>
        <p:nvSpPr>
          <p:cNvPr id="20488" name="Right Bracket 16"/>
          <p:cNvSpPr>
            <a:spLocks/>
          </p:cNvSpPr>
          <p:nvPr/>
        </p:nvSpPr>
        <p:spPr bwMode="auto">
          <a:xfrm rot="5400000" flipH="1">
            <a:off x="6819900" y="2854325"/>
            <a:ext cx="76200" cy="1371600"/>
          </a:xfrm>
          <a:prstGeom prst="rightBracket">
            <a:avLst>
              <a:gd name="adj" fmla="val 8333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489" name="TextBox 17"/>
          <p:cNvSpPr txBox="1">
            <a:spLocks noChangeArrowheads="1"/>
          </p:cNvSpPr>
          <p:nvPr/>
        </p:nvSpPr>
        <p:spPr bwMode="auto">
          <a:xfrm>
            <a:off x="6629400" y="3044825"/>
            <a:ext cx="3048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B</a:t>
            </a:r>
          </a:p>
        </p:txBody>
      </p:sp>
      <p:sp>
        <p:nvSpPr>
          <p:cNvPr id="20490" name="Right Bracket 18"/>
          <p:cNvSpPr>
            <a:spLocks/>
          </p:cNvSpPr>
          <p:nvPr/>
        </p:nvSpPr>
        <p:spPr bwMode="auto">
          <a:xfrm rot="5400000">
            <a:off x="5981700" y="4759325"/>
            <a:ext cx="152400" cy="1447800"/>
          </a:xfrm>
          <a:prstGeom prst="rightBracket">
            <a:avLst>
              <a:gd name="adj" fmla="val 8313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491" name="TextBox 19"/>
          <p:cNvSpPr txBox="1">
            <a:spLocks noChangeArrowheads="1"/>
          </p:cNvSpPr>
          <p:nvPr/>
        </p:nvSpPr>
        <p:spPr bwMode="auto">
          <a:xfrm>
            <a:off x="5934075" y="5559425"/>
            <a:ext cx="3143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C</a:t>
            </a:r>
          </a:p>
        </p:txBody>
      </p:sp>
      <p:sp>
        <p:nvSpPr>
          <p:cNvPr id="20492" name="Right Bracket 20"/>
          <p:cNvSpPr>
            <a:spLocks/>
          </p:cNvSpPr>
          <p:nvPr/>
        </p:nvSpPr>
        <p:spPr bwMode="auto">
          <a:xfrm flipH="1">
            <a:off x="4059238" y="4800600"/>
            <a:ext cx="152400" cy="381000"/>
          </a:xfrm>
          <a:prstGeom prst="rightBracket">
            <a:avLst>
              <a:gd name="adj" fmla="val 8333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493" name="TextBox 21"/>
          <p:cNvSpPr txBox="1">
            <a:spLocks noChangeArrowheads="1"/>
          </p:cNvSpPr>
          <p:nvPr/>
        </p:nvSpPr>
        <p:spPr bwMode="auto">
          <a:xfrm>
            <a:off x="3754438" y="4859338"/>
            <a:ext cx="3048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A</a:t>
            </a:r>
          </a:p>
        </p:txBody>
      </p:sp>
      <p:graphicFrame>
        <p:nvGraphicFramePr>
          <p:cNvPr id="24" name="Table 23"/>
          <p:cNvGraphicFramePr>
            <a:graphicFrameLocks noGrp="1"/>
          </p:cNvGraphicFramePr>
          <p:nvPr/>
        </p:nvGraphicFramePr>
        <p:xfrm>
          <a:off x="3810000" y="3205163"/>
          <a:ext cx="3810000" cy="20726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62000"/>
                <a:gridCol w="762000"/>
                <a:gridCol w="762000"/>
                <a:gridCol w="762000"/>
                <a:gridCol w="762000"/>
              </a:tblGrid>
              <a:tr h="65151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      BC    </a:t>
                      </a:r>
                    </a:p>
                    <a:p>
                      <a:r>
                        <a:rPr lang="en-US" sz="1400" dirty="0" smtClean="0"/>
                        <a:t>   </a:t>
                      </a:r>
                    </a:p>
                    <a:p>
                      <a:r>
                        <a:rPr lang="en-US" sz="1400" dirty="0" smtClean="0"/>
                        <a:t>A</a:t>
                      </a:r>
                      <a:endParaRPr lang="en-US" sz="1400" dirty="0"/>
                    </a:p>
                  </a:txBody>
                  <a:tcPr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                     </a:t>
                      </a:r>
                    </a:p>
                    <a:p>
                      <a:pPr algn="ctr"/>
                      <a:r>
                        <a:rPr lang="en-US" sz="1400" dirty="0" smtClean="0"/>
                        <a:t>           00</a:t>
                      </a:r>
                      <a:endParaRPr lang="en-US" sz="1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            </a:t>
                      </a:r>
                    </a:p>
                    <a:p>
                      <a:pPr algn="ctr"/>
                      <a:r>
                        <a:rPr lang="en-US" sz="1400" dirty="0" smtClean="0"/>
                        <a:t>           01</a:t>
                      </a:r>
                      <a:endParaRPr lang="en-US" sz="1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 smtClean="0"/>
                    </a:p>
                    <a:p>
                      <a:pPr algn="ctr"/>
                      <a:endParaRPr lang="en-US" sz="1400" dirty="0" smtClean="0"/>
                    </a:p>
                    <a:p>
                      <a:pPr algn="ctr"/>
                      <a:r>
                        <a:rPr lang="en-US" sz="1400" dirty="0" smtClean="0"/>
                        <a:t>11</a:t>
                      </a:r>
                      <a:endParaRPr lang="en-US" sz="1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 smtClean="0"/>
                    </a:p>
                    <a:p>
                      <a:pPr algn="ctr"/>
                      <a:endParaRPr lang="en-US" sz="1400" dirty="0" smtClean="0"/>
                    </a:p>
                    <a:p>
                      <a:pPr algn="ctr"/>
                      <a:r>
                        <a:rPr lang="en-US" sz="1400" dirty="0" smtClean="0"/>
                        <a:t>10</a:t>
                      </a:r>
                      <a:endParaRPr lang="en-US" sz="1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9237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             </a:t>
                      </a:r>
                    </a:p>
                    <a:p>
                      <a:r>
                        <a:rPr lang="en-US" sz="1400" dirty="0" smtClean="0"/>
                        <a:t>         0</a:t>
                      </a:r>
                      <a:endParaRPr lang="en-US" sz="1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        </a:t>
                      </a:r>
                      <a:r>
                        <a:rPr lang="en-US" sz="1400" dirty="0" smtClean="0">
                          <a:solidFill>
                            <a:srgbClr val="6699FF"/>
                          </a:solidFill>
                        </a:rPr>
                        <a:t> 0</a:t>
                      </a:r>
                    </a:p>
                    <a:p>
                      <a:r>
                        <a:rPr lang="en-US" sz="1400" dirty="0" smtClean="0"/>
                        <a:t>    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400" dirty="0" smtClean="0">
                        <a:solidFill>
                          <a:srgbClr val="6699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6699FF"/>
                          </a:solidFill>
                        </a:rPr>
                        <a:t>         1</a:t>
                      </a:r>
                    </a:p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   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rgbClr val="6699FF"/>
                          </a:solidFill>
                        </a:rPr>
                        <a:t>         3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    </a:t>
                      </a:r>
                      <a:endParaRPr lang="en-US" sz="2400" b="1" dirty="0" smtClean="0">
                        <a:solidFill>
                          <a:srgbClr val="6699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rgbClr val="6699FF"/>
                          </a:solidFill>
                        </a:rPr>
                        <a:t>         2</a:t>
                      </a:r>
                    </a:p>
                    <a:p>
                      <a:r>
                        <a:rPr lang="en-US" sz="1400" dirty="0" smtClean="0"/>
                        <a:t>    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400" dirty="0" smtClean="0">
                        <a:solidFill>
                          <a:srgbClr val="6699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847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            </a:t>
                      </a:r>
                    </a:p>
                    <a:p>
                      <a:r>
                        <a:rPr lang="en-US" sz="1400" dirty="0" smtClean="0"/>
                        <a:t>         1</a:t>
                      </a:r>
                      <a:endParaRPr lang="en-US" sz="1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rgbClr val="6699FF"/>
                          </a:solidFill>
                        </a:rPr>
                        <a:t>         4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rgbClr val="6699FF"/>
                          </a:solidFill>
                        </a:rPr>
                        <a:t>    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400" b="1" dirty="0" smtClean="0">
                        <a:solidFill>
                          <a:srgbClr val="6699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rgbClr val="6699FF"/>
                          </a:solidFill>
                        </a:rPr>
                        <a:t>         5</a:t>
                      </a:r>
                    </a:p>
                    <a:p>
                      <a:endParaRPr lang="en-US" sz="14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         </a:t>
                      </a:r>
                      <a:r>
                        <a:rPr lang="en-US" sz="1400" dirty="0" smtClean="0">
                          <a:solidFill>
                            <a:srgbClr val="6699FF"/>
                          </a:solidFill>
                        </a:rPr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rgbClr val="6699FF"/>
                          </a:solidFill>
                        </a:rPr>
                        <a:t>         6</a:t>
                      </a:r>
                    </a:p>
                    <a:p>
                      <a:r>
                        <a:rPr lang="en-US" sz="1400" dirty="0" smtClean="0"/>
                        <a:t>    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400" b="1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0519" name="TextBox 14"/>
          <p:cNvSpPr txBox="1">
            <a:spLocks noChangeArrowheads="1"/>
          </p:cNvSpPr>
          <p:nvPr/>
        </p:nvSpPr>
        <p:spPr bwMode="auto">
          <a:xfrm>
            <a:off x="1293813" y="3886200"/>
            <a:ext cx="1498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F = A’ B’ + C’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3 variable K-Maps (Adjacency)</a:t>
            </a:r>
          </a:p>
        </p:txBody>
      </p:sp>
      <p:sp>
        <p:nvSpPr>
          <p:cNvPr id="21507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  <a:endParaRPr lang="en-US" smtClean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1295400" y="3074988"/>
          <a:ext cx="2133600" cy="96427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66979"/>
                <a:gridCol w="395022"/>
                <a:gridCol w="457200"/>
                <a:gridCol w="457200"/>
                <a:gridCol w="457199"/>
              </a:tblGrid>
              <a:tr h="415637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00</a:t>
                      </a:r>
                      <a:endParaRPr lang="en-US" sz="1200" dirty="0"/>
                    </a:p>
                  </a:txBody>
                  <a:tcPr>
                    <a:lnL>
                      <a:noFill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01</a:t>
                      </a:r>
                      <a:endParaRPr lang="en-US" sz="12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11</a:t>
                      </a:r>
                      <a:endParaRPr lang="en-US" sz="12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10</a:t>
                      </a:r>
                      <a:endParaRPr lang="en-US" sz="12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382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>
                        <a:solidFill>
                          <a:srgbClr val="6699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dirty="0" smtClean="0">
                        <a:solidFill>
                          <a:srgbClr val="6699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>
                        <a:solidFill>
                          <a:srgbClr val="6699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382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dirty="0" smtClean="0">
                        <a:solidFill>
                          <a:srgbClr val="6699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>
                        <a:solidFill>
                          <a:srgbClr val="6699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1532" name="TextBox 5"/>
          <p:cNvSpPr txBox="1">
            <a:spLocks noChangeArrowheads="1"/>
          </p:cNvSpPr>
          <p:nvPr/>
        </p:nvSpPr>
        <p:spPr bwMode="auto">
          <a:xfrm>
            <a:off x="1035050" y="1828800"/>
            <a:ext cx="5942013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/>
              <a:t>A 3-variable  map has 12 possible groups of 2 minterms </a:t>
            </a:r>
          </a:p>
          <a:p>
            <a:pPr algn="l"/>
            <a:endParaRPr lang="en-US"/>
          </a:p>
          <a:p>
            <a:pPr algn="l"/>
            <a:r>
              <a:rPr lang="en-US"/>
              <a:t>They become product terms with 2 literals</a:t>
            </a:r>
          </a:p>
        </p:txBody>
      </p:sp>
      <p:graphicFrame>
        <p:nvGraphicFramePr>
          <p:cNvPr id="7" name="Content Placeholder 4"/>
          <p:cNvGraphicFramePr>
            <a:graphicFrameLocks/>
          </p:cNvGraphicFramePr>
          <p:nvPr/>
        </p:nvGraphicFramePr>
        <p:xfrm>
          <a:off x="5105400" y="3074988"/>
          <a:ext cx="2133600" cy="96427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66979"/>
                <a:gridCol w="395022"/>
                <a:gridCol w="457200"/>
                <a:gridCol w="457200"/>
                <a:gridCol w="457199"/>
              </a:tblGrid>
              <a:tr h="415637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00</a:t>
                      </a:r>
                      <a:endParaRPr lang="en-US" sz="1200" dirty="0"/>
                    </a:p>
                  </a:txBody>
                  <a:tcPr>
                    <a:lnL>
                      <a:noFill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01</a:t>
                      </a:r>
                      <a:endParaRPr lang="en-US" sz="12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11</a:t>
                      </a:r>
                      <a:endParaRPr lang="en-US" sz="12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10</a:t>
                      </a:r>
                      <a:endParaRPr lang="en-US" sz="12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382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>
                        <a:solidFill>
                          <a:srgbClr val="6699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dirty="0" smtClean="0">
                        <a:solidFill>
                          <a:srgbClr val="6699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>
                        <a:solidFill>
                          <a:srgbClr val="6699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382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dirty="0" smtClean="0">
                        <a:solidFill>
                          <a:srgbClr val="6699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>
                        <a:solidFill>
                          <a:srgbClr val="6699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Content Placeholder 4"/>
          <p:cNvGraphicFramePr>
            <a:graphicFrameLocks/>
          </p:cNvGraphicFramePr>
          <p:nvPr/>
        </p:nvGraphicFramePr>
        <p:xfrm>
          <a:off x="3352800" y="4598988"/>
          <a:ext cx="2133600" cy="96427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66979"/>
                <a:gridCol w="395022"/>
                <a:gridCol w="457200"/>
                <a:gridCol w="457200"/>
                <a:gridCol w="457199"/>
              </a:tblGrid>
              <a:tr h="415637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00</a:t>
                      </a:r>
                      <a:endParaRPr lang="en-US" sz="1200" dirty="0"/>
                    </a:p>
                  </a:txBody>
                  <a:tcPr>
                    <a:lnL>
                      <a:noFill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01</a:t>
                      </a:r>
                      <a:endParaRPr lang="en-US" sz="12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11</a:t>
                      </a:r>
                      <a:endParaRPr lang="en-US" sz="12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10</a:t>
                      </a:r>
                      <a:endParaRPr lang="en-US" sz="12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382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>
                        <a:solidFill>
                          <a:srgbClr val="6699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dirty="0" smtClean="0">
                        <a:solidFill>
                          <a:srgbClr val="6699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>
                        <a:solidFill>
                          <a:srgbClr val="6699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382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dirty="0" smtClean="0">
                        <a:solidFill>
                          <a:srgbClr val="6699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>
                        <a:solidFill>
                          <a:srgbClr val="6699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1581" name="Rounded Rectangle 8"/>
          <p:cNvSpPr>
            <a:spLocks noChangeArrowheads="1"/>
          </p:cNvSpPr>
          <p:nvPr/>
        </p:nvSpPr>
        <p:spPr bwMode="auto">
          <a:xfrm>
            <a:off x="1738313" y="3543300"/>
            <a:ext cx="228600" cy="457200"/>
          </a:xfrm>
          <a:prstGeom prst="roundRect">
            <a:avLst>
              <a:gd name="adj" fmla="val 16667"/>
            </a:avLst>
          </a:prstGeom>
          <a:solidFill>
            <a:srgbClr val="FFFF00">
              <a:alpha val="59999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82" name="Rounded Rectangle 9"/>
          <p:cNvSpPr>
            <a:spLocks noChangeArrowheads="1"/>
          </p:cNvSpPr>
          <p:nvPr/>
        </p:nvSpPr>
        <p:spPr bwMode="auto">
          <a:xfrm>
            <a:off x="2147888" y="3543300"/>
            <a:ext cx="228600" cy="457200"/>
          </a:xfrm>
          <a:prstGeom prst="roundRect">
            <a:avLst>
              <a:gd name="adj" fmla="val 16667"/>
            </a:avLst>
          </a:prstGeom>
          <a:solidFill>
            <a:srgbClr val="FFFF00">
              <a:alpha val="59999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83" name="Rounded Rectangle 10"/>
          <p:cNvSpPr>
            <a:spLocks noChangeArrowheads="1"/>
          </p:cNvSpPr>
          <p:nvPr/>
        </p:nvSpPr>
        <p:spPr bwMode="auto">
          <a:xfrm>
            <a:off x="2590800" y="3543300"/>
            <a:ext cx="228600" cy="457200"/>
          </a:xfrm>
          <a:prstGeom prst="roundRect">
            <a:avLst>
              <a:gd name="adj" fmla="val 16667"/>
            </a:avLst>
          </a:prstGeom>
          <a:solidFill>
            <a:srgbClr val="FFFF00">
              <a:alpha val="59999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84" name="Rounded Rectangle 11"/>
          <p:cNvSpPr>
            <a:spLocks noChangeArrowheads="1"/>
          </p:cNvSpPr>
          <p:nvPr/>
        </p:nvSpPr>
        <p:spPr bwMode="auto">
          <a:xfrm>
            <a:off x="3068638" y="3543300"/>
            <a:ext cx="228600" cy="457200"/>
          </a:xfrm>
          <a:prstGeom prst="roundRect">
            <a:avLst>
              <a:gd name="adj" fmla="val 16667"/>
            </a:avLst>
          </a:prstGeom>
          <a:solidFill>
            <a:srgbClr val="FFFF00">
              <a:alpha val="59999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85" name="Rounded Rectangle 12"/>
          <p:cNvSpPr>
            <a:spLocks noChangeArrowheads="1"/>
          </p:cNvSpPr>
          <p:nvPr/>
        </p:nvSpPr>
        <p:spPr bwMode="auto">
          <a:xfrm>
            <a:off x="5513388" y="3536950"/>
            <a:ext cx="720725" cy="190500"/>
          </a:xfrm>
          <a:prstGeom prst="roundRect">
            <a:avLst>
              <a:gd name="adj" fmla="val 16667"/>
            </a:avLst>
          </a:prstGeom>
          <a:solidFill>
            <a:srgbClr val="FFFF00">
              <a:alpha val="59999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86" name="Rounded Rectangle 13"/>
          <p:cNvSpPr>
            <a:spLocks noChangeArrowheads="1"/>
          </p:cNvSpPr>
          <p:nvPr/>
        </p:nvSpPr>
        <p:spPr bwMode="auto">
          <a:xfrm>
            <a:off x="6400800" y="3536950"/>
            <a:ext cx="720725" cy="190500"/>
          </a:xfrm>
          <a:prstGeom prst="roundRect">
            <a:avLst>
              <a:gd name="adj" fmla="val 16667"/>
            </a:avLst>
          </a:prstGeom>
          <a:solidFill>
            <a:srgbClr val="FFFF00">
              <a:alpha val="59999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87" name="Rounded Rectangle 14"/>
          <p:cNvSpPr>
            <a:spLocks noChangeArrowheads="1"/>
          </p:cNvSpPr>
          <p:nvPr/>
        </p:nvSpPr>
        <p:spPr bwMode="auto">
          <a:xfrm>
            <a:off x="5527675" y="3810000"/>
            <a:ext cx="720725" cy="190500"/>
          </a:xfrm>
          <a:prstGeom prst="roundRect">
            <a:avLst>
              <a:gd name="adj" fmla="val 16667"/>
            </a:avLst>
          </a:prstGeom>
          <a:solidFill>
            <a:srgbClr val="FFFF00">
              <a:alpha val="59999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88" name="Rounded Rectangle 15"/>
          <p:cNvSpPr>
            <a:spLocks noChangeArrowheads="1"/>
          </p:cNvSpPr>
          <p:nvPr/>
        </p:nvSpPr>
        <p:spPr bwMode="auto">
          <a:xfrm>
            <a:off x="6415088" y="3810000"/>
            <a:ext cx="720725" cy="190500"/>
          </a:xfrm>
          <a:prstGeom prst="roundRect">
            <a:avLst>
              <a:gd name="adj" fmla="val 16667"/>
            </a:avLst>
          </a:prstGeom>
          <a:solidFill>
            <a:srgbClr val="FFFF00">
              <a:alpha val="59999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89" name="Rounded Rectangle 16"/>
          <p:cNvSpPr>
            <a:spLocks noChangeArrowheads="1"/>
          </p:cNvSpPr>
          <p:nvPr/>
        </p:nvSpPr>
        <p:spPr bwMode="auto">
          <a:xfrm>
            <a:off x="4197350" y="5070475"/>
            <a:ext cx="720725" cy="190500"/>
          </a:xfrm>
          <a:prstGeom prst="roundRect">
            <a:avLst>
              <a:gd name="adj" fmla="val 16667"/>
            </a:avLst>
          </a:prstGeom>
          <a:solidFill>
            <a:srgbClr val="FFFF00">
              <a:alpha val="59999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90" name="Rounded Rectangle 17"/>
          <p:cNvSpPr>
            <a:spLocks noChangeArrowheads="1"/>
          </p:cNvSpPr>
          <p:nvPr/>
        </p:nvSpPr>
        <p:spPr bwMode="auto">
          <a:xfrm>
            <a:off x="4211638" y="5345113"/>
            <a:ext cx="720725" cy="190500"/>
          </a:xfrm>
          <a:prstGeom prst="roundRect">
            <a:avLst>
              <a:gd name="adj" fmla="val 16667"/>
            </a:avLst>
          </a:prstGeom>
          <a:solidFill>
            <a:srgbClr val="FFFF00">
              <a:alpha val="59999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91" name="Rounded Rectangle 18"/>
          <p:cNvSpPr>
            <a:spLocks noChangeArrowheads="1"/>
          </p:cNvSpPr>
          <p:nvPr/>
        </p:nvSpPr>
        <p:spPr bwMode="auto">
          <a:xfrm>
            <a:off x="5111750" y="5060950"/>
            <a:ext cx="512763" cy="200025"/>
          </a:xfrm>
          <a:prstGeom prst="roundRect">
            <a:avLst>
              <a:gd name="adj" fmla="val 16667"/>
            </a:avLst>
          </a:prstGeom>
          <a:solidFill>
            <a:srgbClr val="FFFF00">
              <a:alpha val="59999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92" name="Rounded Rectangle 19"/>
          <p:cNvSpPr>
            <a:spLocks noChangeArrowheads="1"/>
          </p:cNvSpPr>
          <p:nvPr/>
        </p:nvSpPr>
        <p:spPr bwMode="auto">
          <a:xfrm>
            <a:off x="5126038" y="5334000"/>
            <a:ext cx="512762" cy="201613"/>
          </a:xfrm>
          <a:prstGeom prst="roundRect">
            <a:avLst>
              <a:gd name="adj" fmla="val 16667"/>
            </a:avLst>
          </a:prstGeom>
          <a:solidFill>
            <a:srgbClr val="FFFF00">
              <a:alpha val="59999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93" name="Rounded Rectangle 22"/>
          <p:cNvSpPr>
            <a:spLocks noChangeArrowheads="1"/>
          </p:cNvSpPr>
          <p:nvPr/>
        </p:nvSpPr>
        <p:spPr bwMode="auto">
          <a:xfrm>
            <a:off x="3525838" y="5053013"/>
            <a:ext cx="512762" cy="201612"/>
          </a:xfrm>
          <a:prstGeom prst="roundRect">
            <a:avLst>
              <a:gd name="adj" fmla="val 16667"/>
            </a:avLst>
          </a:prstGeom>
          <a:solidFill>
            <a:srgbClr val="FFFF00">
              <a:alpha val="59999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94" name="Rounded Rectangle 23"/>
          <p:cNvSpPr>
            <a:spLocks noChangeArrowheads="1"/>
          </p:cNvSpPr>
          <p:nvPr/>
        </p:nvSpPr>
        <p:spPr bwMode="auto">
          <a:xfrm>
            <a:off x="3525838" y="5327650"/>
            <a:ext cx="512762" cy="200025"/>
          </a:xfrm>
          <a:prstGeom prst="roundRect">
            <a:avLst>
              <a:gd name="adj" fmla="val 16667"/>
            </a:avLst>
          </a:prstGeom>
          <a:solidFill>
            <a:srgbClr val="FFFF00">
              <a:alpha val="59999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Objectives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charset="0"/>
              <a:buChar char="•"/>
            </a:pPr>
            <a:r>
              <a:rPr lang="en-US" sz="2800" smtClean="0"/>
              <a:t>Karnaugh Maps (K-Maps)</a:t>
            </a:r>
          </a:p>
          <a:p>
            <a:pPr>
              <a:buFont typeface="Arial" charset="0"/>
              <a:buChar char="•"/>
            </a:pPr>
            <a:r>
              <a:rPr lang="en-US" sz="2800" smtClean="0"/>
              <a:t>Learn to minimize a function using K-Maps</a:t>
            </a:r>
          </a:p>
          <a:p>
            <a:pPr lvl="1">
              <a:buFont typeface="Arial" charset="0"/>
              <a:buChar char="•"/>
            </a:pPr>
            <a:r>
              <a:rPr lang="en-US" sz="2300" smtClean="0"/>
              <a:t>2-Variables</a:t>
            </a:r>
          </a:p>
          <a:p>
            <a:pPr lvl="1">
              <a:buFont typeface="Arial" charset="0"/>
              <a:buChar char="•"/>
            </a:pPr>
            <a:r>
              <a:rPr lang="en-US" sz="2300" smtClean="0"/>
              <a:t>3-Variables</a:t>
            </a:r>
          </a:p>
          <a:p>
            <a:pPr lvl="1">
              <a:buFont typeface="Arial" charset="0"/>
              <a:buChar char="•"/>
            </a:pPr>
            <a:r>
              <a:rPr lang="en-US" sz="2300" smtClean="0"/>
              <a:t>4-Variables</a:t>
            </a:r>
          </a:p>
          <a:p>
            <a:pPr>
              <a:buFont typeface="Arial" charset="0"/>
              <a:buChar char="•"/>
            </a:pPr>
            <a:r>
              <a:rPr lang="en-US" sz="2800" smtClean="0"/>
              <a:t>Don’t care conditions</a:t>
            </a:r>
          </a:p>
          <a:p>
            <a:pPr>
              <a:buFont typeface="Arial" charset="0"/>
              <a:buChar char="•"/>
            </a:pPr>
            <a:r>
              <a:rPr lang="en-US" sz="2800" smtClean="0"/>
              <a:t>Important Definitions</a:t>
            </a:r>
          </a:p>
          <a:p>
            <a:pPr>
              <a:buFont typeface="Arial" charset="0"/>
              <a:buChar char="•"/>
            </a:pPr>
            <a:r>
              <a:rPr lang="en-US" sz="2800" smtClean="0"/>
              <a:t>5-Variables K-Maps</a:t>
            </a:r>
          </a:p>
          <a:p>
            <a:pPr>
              <a:buFont typeface="Arial" charset="0"/>
              <a:buChar char="•"/>
            </a:pPr>
            <a:endParaRPr lang="en-US" sz="2800" smtClean="0"/>
          </a:p>
        </p:txBody>
      </p:sp>
      <p:sp>
        <p:nvSpPr>
          <p:cNvPr id="410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3 variable K-Maps (Adjacency)</a:t>
            </a:r>
          </a:p>
        </p:txBody>
      </p:sp>
      <p:sp>
        <p:nvSpPr>
          <p:cNvPr id="22531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  <a:endParaRPr lang="en-US" smtClean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1295400" y="3074988"/>
          <a:ext cx="2133600" cy="96427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66979"/>
                <a:gridCol w="395022"/>
                <a:gridCol w="457200"/>
                <a:gridCol w="457200"/>
                <a:gridCol w="457199"/>
              </a:tblGrid>
              <a:tr h="415637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00</a:t>
                      </a:r>
                      <a:endParaRPr lang="en-US" sz="1200" dirty="0"/>
                    </a:p>
                  </a:txBody>
                  <a:tcPr>
                    <a:lnL>
                      <a:noFill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01</a:t>
                      </a:r>
                      <a:endParaRPr lang="en-US" sz="12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11</a:t>
                      </a:r>
                      <a:endParaRPr lang="en-US" sz="12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10</a:t>
                      </a:r>
                      <a:endParaRPr lang="en-US" sz="12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382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>
                        <a:solidFill>
                          <a:srgbClr val="6699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dirty="0" smtClean="0">
                        <a:solidFill>
                          <a:srgbClr val="6699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>
                        <a:solidFill>
                          <a:srgbClr val="6699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382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dirty="0" smtClean="0">
                        <a:solidFill>
                          <a:srgbClr val="6699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>
                        <a:solidFill>
                          <a:srgbClr val="6699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2556" name="TextBox 5"/>
          <p:cNvSpPr txBox="1">
            <a:spLocks noChangeArrowheads="1"/>
          </p:cNvSpPr>
          <p:nvPr/>
        </p:nvSpPr>
        <p:spPr bwMode="auto">
          <a:xfrm>
            <a:off x="1035050" y="1828800"/>
            <a:ext cx="581342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/>
              <a:t>A 3-variable  map has 6 possible groups of 4 minterms </a:t>
            </a:r>
          </a:p>
          <a:p>
            <a:pPr algn="l"/>
            <a:endParaRPr lang="en-US"/>
          </a:p>
          <a:p>
            <a:pPr algn="l"/>
            <a:r>
              <a:rPr lang="en-US"/>
              <a:t>They become product terms with 1 literals</a:t>
            </a:r>
          </a:p>
        </p:txBody>
      </p:sp>
      <p:graphicFrame>
        <p:nvGraphicFramePr>
          <p:cNvPr id="7" name="Content Placeholder 4"/>
          <p:cNvGraphicFramePr>
            <a:graphicFrameLocks/>
          </p:cNvGraphicFramePr>
          <p:nvPr/>
        </p:nvGraphicFramePr>
        <p:xfrm>
          <a:off x="5105400" y="3074988"/>
          <a:ext cx="2133600" cy="96427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66979"/>
                <a:gridCol w="395022"/>
                <a:gridCol w="457200"/>
                <a:gridCol w="457200"/>
                <a:gridCol w="457199"/>
              </a:tblGrid>
              <a:tr h="415637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00</a:t>
                      </a:r>
                      <a:endParaRPr lang="en-US" sz="1200" dirty="0"/>
                    </a:p>
                  </a:txBody>
                  <a:tcPr>
                    <a:lnL>
                      <a:noFill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01</a:t>
                      </a:r>
                      <a:endParaRPr lang="en-US" sz="12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11</a:t>
                      </a:r>
                      <a:endParaRPr lang="en-US" sz="12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10</a:t>
                      </a:r>
                      <a:endParaRPr lang="en-US" sz="12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382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>
                        <a:solidFill>
                          <a:srgbClr val="6699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dirty="0" smtClean="0">
                        <a:solidFill>
                          <a:srgbClr val="6699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>
                        <a:solidFill>
                          <a:srgbClr val="6699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382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dirty="0" smtClean="0">
                        <a:solidFill>
                          <a:srgbClr val="6699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>
                        <a:solidFill>
                          <a:srgbClr val="6699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Content Placeholder 4"/>
          <p:cNvGraphicFramePr>
            <a:graphicFrameLocks/>
          </p:cNvGraphicFramePr>
          <p:nvPr/>
        </p:nvGraphicFramePr>
        <p:xfrm>
          <a:off x="3352800" y="4598988"/>
          <a:ext cx="2133600" cy="96427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66979"/>
                <a:gridCol w="395022"/>
                <a:gridCol w="457200"/>
                <a:gridCol w="457200"/>
                <a:gridCol w="457199"/>
              </a:tblGrid>
              <a:tr h="415637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00</a:t>
                      </a:r>
                      <a:endParaRPr lang="en-US" sz="1200" dirty="0"/>
                    </a:p>
                  </a:txBody>
                  <a:tcPr>
                    <a:lnL>
                      <a:noFill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01</a:t>
                      </a:r>
                      <a:endParaRPr lang="en-US" sz="12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11</a:t>
                      </a:r>
                      <a:endParaRPr lang="en-US" sz="12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10</a:t>
                      </a:r>
                      <a:endParaRPr lang="en-US" sz="12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382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>
                        <a:solidFill>
                          <a:srgbClr val="6699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dirty="0" smtClean="0">
                        <a:solidFill>
                          <a:srgbClr val="6699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>
                        <a:solidFill>
                          <a:srgbClr val="6699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382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dirty="0" smtClean="0">
                        <a:solidFill>
                          <a:srgbClr val="6699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>
                        <a:solidFill>
                          <a:srgbClr val="6699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2605" name="Rounded Rectangle 8"/>
          <p:cNvSpPr>
            <a:spLocks noChangeArrowheads="1"/>
          </p:cNvSpPr>
          <p:nvPr/>
        </p:nvSpPr>
        <p:spPr bwMode="auto">
          <a:xfrm>
            <a:off x="1738313" y="3543300"/>
            <a:ext cx="700087" cy="457200"/>
          </a:xfrm>
          <a:prstGeom prst="roundRect">
            <a:avLst>
              <a:gd name="adj" fmla="val 16667"/>
            </a:avLst>
          </a:prstGeom>
          <a:solidFill>
            <a:srgbClr val="FFFF00">
              <a:alpha val="59999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606" name="Rounded Rectangle 10"/>
          <p:cNvSpPr>
            <a:spLocks noChangeArrowheads="1"/>
          </p:cNvSpPr>
          <p:nvPr/>
        </p:nvSpPr>
        <p:spPr bwMode="auto">
          <a:xfrm>
            <a:off x="2590800" y="3543300"/>
            <a:ext cx="762000" cy="457200"/>
          </a:xfrm>
          <a:prstGeom prst="roundRect">
            <a:avLst>
              <a:gd name="adj" fmla="val 16667"/>
            </a:avLst>
          </a:prstGeom>
          <a:solidFill>
            <a:srgbClr val="FFFF00">
              <a:alpha val="59999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607" name="Rounded Rectangle 12"/>
          <p:cNvSpPr>
            <a:spLocks noChangeArrowheads="1"/>
          </p:cNvSpPr>
          <p:nvPr/>
        </p:nvSpPr>
        <p:spPr bwMode="auto">
          <a:xfrm>
            <a:off x="5513388" y="3567113"/>
            <a:ext cx="1635125" cy="152400"/>
          </a:xfrm>
          <a:prstGeom prst="roundRect">
            <a:avLst>
              <a:gd name="adj" fmla="val 16667"/>
            </a:avLst>
          </a:prstGeom>
          <a:solidFill>
            <a:srgbClr val="FFFF00">
              <a:alpha val="59999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608" name="Rounded Rectangle 14"/>
          <p:cNvSpPr>
            <a:spLocks noChangeArrowheads="1"/>
          </p:cNvSpPr>
          <p:nvPr/>
        </p:nvSpPr>
        <p:spPr bwMode="auto">
          <a:xfrm>
            <a:off x="5527675" y="3841750"/>
            <a:ext cx="1635125" cy="152400"/>
          </a:xfrm>
          <a:prstGeom prst="roundRect">
            <a:avLst>
              <a:gd name="adj" fmla="val 16667"/>
            </a:avLst>
          </a:prstGeom>
          <a:solidFill>
            <a:srgbClr val="FFFF00">
              <a:alpha val="59999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609" name="Rounded Rectangle 24"/>
          <p:cNvSpPr>
            <a:spLocks noChangeArrowheads="1"/>
          </p:cNvSpPr>
          <p:nvPr/>
        </p:nvSpPr>
        <p:spPr bwMode="auto">
          <a:xfrm>
            <a:off x="4191000" y="5070475"/>
            <a:ext cx="762000" cy="457200"/>
          </a:xfrm>
          <a:prstGeom prst="roundRect">
            <a:avLst>
              <a:gd name="adj" fmla="val 16667"/>
            </a:avLst>
          </a:prstGeom>
          <a:solidFill>
            <a:srgbClr val="FFFF00">
              <a:alpha val="59999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610" name="Rounded Rectangle 25"/>
          <p:cNvSpPr>
            <a:spLocks noChangeArrowheads="1"/>
          </p:cNvSpPr>
          <p:nvPr/>
        </p:nvSpPr>
        <p:spPr bwMode="auto">
          <a:xfrm>
            <a:off x="5105400" y="5078413"/>
            <a:ext cx="533400" cy="457200"/>
          </a:xfrm>
          <a:prstGeom prst="roundRect">
            <a:avLst>
              <a:gd name="adj" fmla="val 16667"/>
            </a:avLst>
          </a:prstGeom>
          <a:solidFill>
            <a:srgbClr val="FFFF00">
              <a:alpha val="59999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611" name="Rounded Rectangle 26"/>
          <p:cNvSpPr>
            <a:spLocks noChangeArrowheads="1"/>
          </p:cNvSpPr>
          <p:nvPr/>
        </p:nvSpPr>
        <p:spPr bwMode="auto">
          <a:xfrm>
            <a:off x="3519488" y="5078413"/>
            <a:ext cx="533400" cy="457200"/>
          </a:xfrm>
          <a:prstGeom prst="roundRect">
            <a:avLst>
              <a:gd name="adj" fmla="val 16667"/>
            </a:avLst>
          </a:prstGeom>
          <a:solidFill>
            <a:srgbClr val="FFFF00">
              <a:alpha val="59999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4-variable K-maps</a:t>
            </a:r>
          </a:p>
        </p:txBody>
      </p:sp>
      <p:sp>
        <p:nvSpPr>
          <p:cNvPr id="217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828800"/>
            <a:ext cx="7696200" cy="190500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80000"/>
              </a:lnSpc>
              <a:defRPr/>
            </a:pPr>
            <a:r>
              <a:rPr lang="en-US" sz="1900" dirty="0"/>
              <a:t>A 4-variable function will consist of 16 minterms and therefore a size 16 k-map is needed</a:t>
            </a:r>
          </a:p>
          <a:p>
            <a:pPr>
              <a:lnSpc>
                <a:spcPct val="80000"/>
              </a:lnSpc>
              <a:defRPr/>
            </a:pPr>
            <a:r>
              <a:rPr lang="en-US" sz="1900" dirty="0"/>
              <a:t>Each square is adjacent to 4 other squares</a:t>
            </a:r>
          </a:p>
          <a:p>
            <a:pPr>
              <a:lnSpc>
                <a:spcPct val="80000"/>
              </a:lnSpc>
              <a:defRPr/>
            </a:pPr>
            <a:r>
              <a:rPr lang="en-US" sz="1900" dirty="0"/>
              <a:t>A square by itself will represent a minterm with 4 literals</a:t>
            </a:r>
          </a:p>
          <a:p>
            <a:pPr>
              <a:lnSpc>
                <a:spcPct val="80000"/>
              </a:lnSpc>
              <a:defRPr/>
            </a:pPr>
            <a:r>
              <a:rPr lang="en-US" sz="1900" dirty="0"/>
              <a:t>Combining 2 squares will generate a 3-literal output</a:t>
            </a:r>
          </a:p>
          <a:p>
            <a:pPr>
              <a:lnSpc>
                <a:spcPct val="80000"/>
              </a:lnSpc>
              <a:defRPr/>
            </a:pPr>
            <a:r>
              <a:rPr lang="en-US" sz="1900" dirty="0"/>
              <a:t>Combining 4 squares will generate a 2-literal output</a:t>
            </a:r>
          </a:p>
          <a:p>
            <a:pPr>
              <a:lnSpc>
                <a:spcPct val="80000"/>
              </a:lnSpc>
              <a:defRPr/>
            </a:pPr>
            <a:r>
              <a:rPr lang="en-US" sz="1900" dirty="0"/>
              <a:t>Combining 8 squares will generate a 1-literal output</a:t>
            </a:r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3051175" y="4270375"/>
            <a:ext cx="2971800" cy="762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57" name="Line 5"/>
          <p:cNvSpPr>
            <a:spLocks noChangeShapeType="1"/>
          </p:cNvSpPr>
          <p:nvPr/>
        </p:nvSpPr>
        <p:spPr bwMode="auto">
          <a:xfrm>
            <a:off x="3051175" y="4651375"/>
            <a:ext cx="297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58" name="Line 6"/>
          <p:cNvSpPr>
            <a:spLocks noChangeShapeType="1"/>
          </p:cNvSpPr>
          <p:nvPr/>
        </p:nvSpPr>
        <p:spPr bwMode="auto">
          <a:xfrm>
            <a:off x="4498975" y="4270375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59" name="Line 7"/>
          <p:cNvSpPr>
            <a:spLocks noChangeShapeType="1"/>
          </p:cNvSpPr>
          <p:nvPr/>
        </p:nvSpPr>
        <p:spPr bwMode="auto">
          <a:xfrm>
            <a:off x="3736975" y="4270375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60" name="Line 8"/>
          <p:cNvSpPr>
            <a:spLocks noChangeShapeType="1"/>
          </p:cNvSpPr>
          <p:nvPr/>
        </p:nvSpPr>
        <p:spPr bwMode="auto">
          <a:xfrm>
            <a:off x="5260975" y="4270375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61" name="Line 9"/>
          <p:cNvSpPr>
            <a:spLocks noChangeShapeType="1"/>
          </p:cNvSpPr>
          <p:nvPr/>
        </p:nvSpPr>
        <p:spPr bwMode="auto">
          <a:xfrm flipH="1" flipV="1">
            <a:off x="2670175" y="3965575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62" name="Text Box 10"/>
          <p:cNvSpPr txBox="1">
            <a:spLocks noChangeArrowheads="1"/>
          </p:cNvSpPr>
          <p:nvPr/>
        </p:nvSpPr>
        <p:spPr bwMode="auto">
          <a:xfrm>
            <a:off x="2441575" y="3965575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AB</a:t>
            </a:r>
          </a:p>
        </p:txBody>
      </p:sp>
      <p:sp>
        <p:nvSpPr>
          <p:cNvPr id="23563" name="Text Box 11"/>
          <p:cNvSpPr txBox="1">
            <a:spLocks noChangeArrowheads="1"/>
          </p:cNvSpPr>
          <p:nvPr/>
        </p:nvSpPr>
        <p:spPr bwMode="auto">
          <a:xfrm>
            <a:off x="2746375" y="3736975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CD</a:t>
            </a:r>
          </a:p>
        </p:txBody>
      </p:sp>
      <p:sp>
        <p:nvSpPr>
          <p:cNvPr id="23564" name="Text Box 12"/>
          <p:cNvSpPr txBox="1">
            <a:spLocks noChangeArrowheads="1"/>
          </p:cNvSpPr>
          <p:nvPr/>
        </p:nvSpPr>
        <p:spPr bwMode="auto">
          <a:xfrm>
            <a:off x="2593975" y="4252913"/>
            <a:ext cx="457200" cy="160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00</a:t>
            </a:r>
          </a:p>
          <a:p>
            <a:pPr>
              <a:spcBef>
                <a:spcPct val="50000"/>
              </a:spcBef>
            </a:pPr>
            <a:r>
              <a:rPr lang="en-US"/>
              <a:t>01</a:t>
            </a:r>
          </a:p>
          <a:p>
            <a:pPr>
              <a:spcBef>
                <a:spcPct val="50000"/>
              </a:spcBef>
            </a:pPr>
            <a:r>
              <a:rPr lang="en-US"/>
              <a:t>11</a:t>
            </a:r>
          </a:p>
          <a:p>
            <a:pPr>
              <a:spcBef>
                <a:spcPct val="50000"/>
              </a:spcBef>
            </a:pPr>
            <a:r>
              <a:rPr lang="en-US"/>
              <a:t>10</a:t>
            </a:r>
          </a:p>
        </p:txBody>
      </p:sp>
      <p:sp>
        <p:nvSpPr>
          <p:cNvPr id="23565" name="Text Box 13"/>
          <p:cNvSpPr txBox="1">
            <a:spLocks noChangeArrowheads="1"/>
          </p:cNvSpPr>
          <p:nvPr/>
        </p:nvSpPr>
        <p:spPr bwMode="auto">
          <a:xfrm>
            <a:off x="2898775" y="3965575"/>
            <a:ext cx="3200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00       01       11        10</a:t>
            </a:r>
          </a:p>
        </p:txBody>
      </p:sp>
      <p:sp>
        <p:nvSpPr>
          <p:cNvPr id="23566" name="Text Box 15"/>
          <p:cNvSpPr txBox="1">
            <a:spLocks noChangeArrowheads="1"/>
          </p:cNvSpPr>
          <p:nvPr/>
        </p:nvSpPr>
        <p:spPr bwMode="auto">
          <a:xfrm>
            <a:off x="3051175" y="4252913"/>
            <a:ext cx="3200400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/>
              <a:t>m</a:t>
            </a:r>
            <a:r>
              <a:rPr lang="en-US" i="1" baseline="-25000"/>
              <a:t>0</a:t>
            </a:r>
            <a:r>
              <a:rPr lang="en-US" i="1"/>
              <a:t>       m</a:t>
            </a:r>
            <a:r>
              <a:rPr lang="en-US" i="1" baseline="-25000"/>
              <a:t>1	   </a:t>
            </a:r>
            <a:r>
              <a:rPr lang="en-US" i="1"/>
              <a:t> </a:t>
            </a:r>
            <a:r>
              <a:rPr lang="en-US" i="1" baseline="-25000"/>
              <a:t> </a:t>
            </a:r>
            <a:r>
              <a:rPr lang="en-US" i="1"/>
              <a:t>m</a:t>
            </a:r>
            <a:r>
              <a:rPr lang="en-US" i="1" baseline="-25000"/>
              <a:t>3</a:t>
            </a:r>
            <a:r>
              <a:rPr lang="en-US" i="1"/>
              <a:t>	m</a:t>
            </a:r>
            <a:r>
              <a:rPr lang="en-US" i="1" baseline="-25000"/>
              <a:t>2</a:t>
            </a:r>
          </a:p>
          <a:p>
            <a:pPr>
              <a:spcBef>
                <a:spcPct val="50000"/>
              </a:spcBef>
            </a:pPr>
            <a:r>
              <a:rPr lang="en-US" i="1"/>
              <a:t>m</a:t>
            </a:r>
            <a:r>
              <a:rPr lang="en-US" i="1" baseline="-25000"/>
              <a:t>4</a:t>
            </a:r>
            <a:r>
              <a:rPr lang="en-US" i="1"/>
              <a:t>       m</a:t>
            </a:r>
            <a:r>
              <a:rPr lang="en-US" i="1" baseline="-25000"/>
              <a:t>5	    </a:t>
            </a:r>
            <a:r>
              <a:rPr lang="en-US" i="1"/>
              <a:t>m</a:t>
            </a:r>
            <a:r>
              <a:rPr lang="en-US" i="1" baseline="-25000"/>
              <a:t>7</a:t>
            </a:r>
            <a:r>
              <a:rPr lang="en-US" i="1"/>
              <a:t>         m</a:t>
            </a:r>
            <a:r>
              <a:rPr lang="en-US" i="1" baseline="-25000"/>
              <a:t>6</a:t>
            </a:r>
          </a:p>
        </p:txBody>
      </p:sp>
      <p:sp>
        <p:nvSpPr>
          <p:cNvPr id="23567" name="Rectangle 16"/>
          <p:cNvSpPr>
            <a:spLocks noChangeArrowheads="1"/>
          </p:cNvSpPr>
          <p:nvPr/>
        </p:nvSpPr>
        <p:spPr bwMode="auto">
          <a:xfrm>
            <a:off x="3051175" y="5049838"/>
            <a:ext cx="2971800" cy="762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68" name="Line 17"/>
          <p:cNvSpPr>
            <a:spLocks noChangeShapeType="1"/>
          </p:cNvSpPr>
          <p:nvPr/>
        </p:nvSpPr>
        <p:spPr bwMode="auto">
          <a:xfrm>
            <a:off x="3051175" y="5430838"/>
            <a:ext cx="297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69" name="Line 18"/>
          <p:cNvSpPr>
            <a:spLocks noChangeShapeType="1"/>
          </p:cNvSpPr>
          <p:nvPr/>
        </p:nvSpPr>
        <p:spPr bwMode="auto">
          <a:xfrm>
            <a:off x="4498975" y="5049838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70" name="Line 19"/>
          <p:cNvSpPr>
            <a:spLocks noChangeShapeType="1"/>
          </p:cNvSpPr>
          <p:nvPr/>
        </p:nvSpPr>
        <p:spPr bwMode="auto">
          <a:xfrm>
            <a:off x="3736975" y="5049838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71" name="Line 20"/>
          <p:cNvSpPr>
            <a:spLocks noChangeShapeType="1"/>
          </p:cNvSpPr>
          <p:nvPr/>
        </p:nvSpPr>
        <p:spPr bwMode="auto">
          <a:xfrm>
            <a:off x="5260975" y="5049838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72" name="Text Box 21"/>
          <p:cNvSpPr txBox="1">
            <a:spLocks noChangeArrowheads="1"/>
          </p:cNvSpPr>
          <p:nvPr/>
        </p:nvSpPr>
        <p:spPr bwMode="auto">
          <a:xfrm>
            <a:off x="3051175" y="5032375"/>
            <a:ext cx="3124200" cy="78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/>
              <a:t>m</a:t>
            </a:r>
            <a:r>
              <a:rPr lang="en-US" i="1" baseline="-25000"/>
              <a:t>12</a:t>
            </a:r>
            <a:r>
              <a:rPr lang="en-US" i="1"/>
              <a:t>       m</a:t>
            </a:r>
            <a:r>
              <a:rPr lang="en-US" i="1" baseline="-25000"/>
              <a:t>13        </a:t>
            </a:r>
            <a:r>
              <a:rPr lang="en-US" i="1"/>
              <a:t>m</a:t>
            </a:r>
            <a:r>
              <a:rPr lang="en-US" i="1" baseline="-25000"/>
              <a:t>15</a:t>
            </a:r>
            <a:r>
              <a:rPr lang="en-US" i="1"/>
              <a:t>       m</a:t>
            </a:r>
            <a:r>
              <a:rPr lang="en-US" i="1" baseline="-25000"/>
              <a:t>14</a:t>
            </a:r>
          </a:p>
          <a:p>
            <a:pPr>
              <a:spcBef>
                <a:spcPct val="50000"/>
              </a:spcBef>
            </a:pPr>
            <a:r>
              <a:rPr lang="en-US" i="1"/>
              <a:t>m</a:t>
            </a:r>
            <a:r>
              <a:rPr lang="en-US" i="1" baseline="-25000"/>
              <a:t>8</a:t>
            </a:r>
            <a:r>
              <a:rPr lang="en-US" i="1"/>
              <a:t>       m</a:t>
            </a:r>
            <a:r>
              <a:rPr lang="en-US" i="1" baseline="-25000"/>
              <a:t>9	  </a:t>
            </a:r>
            <a:r>
              <a:rPr lang="en-US" i="1"/>
              <a:t>m</a:t>
            </a:r>
            <a:r>
              <a:rPr lang="en-US" i="1" baseline="-25000"/>
              <a:t>11</a:t>
            </a:r>
            <a:r>
              <a:rPr lang="en-US" i="1"/>
              <a:t>      m</a:t>
            </a:r>
            <a:r>
              <a:rPr lang="en-US" i="1" baseline="-25000"/>
              <a:t>10</a:t>
            </a:r>
          </a:p>
        </p:txBody>
      </p:sp>
      <p:sp>
        <p:nvSpPr>
          <p:cNvPr id="23573" name="Footer Placeholder 21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  <a:endParaRPr lang="en-US" smtClean="0"/>
          </a:p>
        </p:txBody>
      </p:sp>
      <p:sp>
        <p:nvSpPr>
          <p:cNvPr id="23574" name="Right Bracket 22"/>
          <p:cNvSpPr>
            <a:spLocks/>
          </p:cNvSpPr>
          <p:nvPr/>
        </p:nvSpPr>
        <p:spPr bwMode="auto">
          <a:xfrm rot="5400000" flipH="1">
            <a:off x="5222875" y="3317875"/>
            <a:ext cx="76200" cy="1371600"/>
          </a:xfrm>
          <a:prstGeom prst="rightBracket">
            <a:avLst>
              <a:gd name="adj" fmla="val 8333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75" name="TextBox 23"/>
          <p:cNvSpPr txBox="1">
            <a:spLocks noChangeArrowheads="1"/>
          </p:cNvSpPr>
          <p:nvPr/>
        </p:nvSpPr>
        <p:spPr bwMode="auto">
          <a:xfrm>
            <a:off x="5103813" y="3657600"/>
            <a:ext cx="3143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C</a:t>
            </a:r>
          </a:p>
        </p:txBody>
      </p:sp>
      <p:sp>
        <p:nvSpPr>
          <p:cNvPr id="23576" name="Right Bracket 24"/>
          <p:cNvSpPr>
            <a:spLocks/>
          </p:cNvSpPr>
          <p:nvPr/>
        </p:nvSpPr>
        <p:spPr bwMode="auto">
          <a:xfrm rot="-5400000" flipH="1" flipV="1">
            <a:off x="4460875" y="5233988"/>
            <a:ext cx="76200" cy="1371600"/>
          </a:xfrm>
          <a:prstGeom prst="rightBracket">
            <a:avLst>
              <a:gd name="adj" fmla="val 8333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77" name="TextBox 25"/>
          <p:cNvSpPr txBox="1">
            <a:spLocks noChangeArrowheads="1"/>
          </p:cNvSpPr>
          <p:nvPr/>
        </p:nvSpPr>
        <p:spPr bwMode="auto">
          <a:xfrm>
            <a:off x="4346575" y="5943600"/>
            <a:ext cx="3143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D</a:t>
            </a:r>
          </a:p>
        </p:txBody>
      </p:sp>
      <p:sp>
        <p:nvSpPr>
          <p:cNvPr id="23578" name="Right Bracket 26"/>
          <p:cNvSpPr>
            <a:spLocks/>
          </p:cNvSpPr>
          <p:nvPr/>
        </p:nvSpPr>
        <p:spPr bwMode="auto">
          <a:xfrm flipH="1">
            <a:off x="2544763" y="5192713"/>
            <a:ext cx="46037" cy="571500"/>
          </a:xfrm>
          <a:prstGeom prst="rightBracket">
            <a:avLst>
              <a:gd name="adj" fmla="val 8276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79" name="TextBox 27"/>
          <p:cNvSpPr txBox="1">
            <a:spLocks noChangeArrowheads="1"/>
          </p:cNvSpPr>
          <p:nvPr/>
        </p:nvSpPr>
        <p:spPr bwMode="auto">
          <a:xfrm>
            <a:off x="2136775" y="5330825"/>
            <a:ext cx="3048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A</a:t>
            </a:r>
          </a:p>
        </p:txBody>
      </p:sp>
      <p:sp>
        <p:nvSpPr>
          <p:cNvPr id="23580" name="Right Bracket 28"/>
          <p:cNvSpPr>
            <a:spLocks/>
          </p:cNvSpPr>
          <p:nvPr/>
        </p:nvSpPr>
        <p:spPr bwMode="auto">
          <a:xfrm>
            <a:off x="6126163" y="4724400"/>
            <a:ext cx="46037" cy="571500"/>
          </a:xfrm>
          <a:prstGeom prst="rightBracket">
            <a:avLst>
              <a:gd name="adj" fmla="val 8276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81" name="TextBox 29"/>
          <p:cNvSpPr txBox="1">
            <a:spLocks noChangeArrowheads="1"/>
          </p:cNvSpPr>
          <p:nvPr/>
        </p:nvSpPr>
        <p:spPr bwMode="auto">
          <a:xfrm>
            <a:off x="6248400" y="4873625"/>
            <a:ext cx="3048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B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4-variable K-maps (Adjacency)</a:t>
            </a:r>
          </a:p>
        </p:txBody>
      </p:sp>
      <p:sp>
        <p:nvSpPr>
          <p:cNvPr id="24579" name="Rectangle 4"/>
          <p:cNvSpPr>
            <a:spLocks noChangeArrowheads="1"/>
          </p:cNvSpPr>
          <p:nvPr/>
        </p:nvSpPr>
        <p:spPr bwMode="auto">
          <a:xfrm>
            <a:off x="1676400" y="2667000"/>
            <a:ext cx="2971800" cy="762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0" name="Line 5"/>
          <p:cNvSpPr>
            <a:spLocks noChangeShapeType="1"/>
          </p:cNvSpPr>
          <p:nvPr/>
        </p:nvSpPr>
        <p:spPr bwMode="auto">
          <a:xfrm>
            <a:off x="1676400" y="3048000"/>
            <a:ext cx="297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581" name="Line 6"/>
          <p:cNvSpPr>
            <a:spLocks noChangeShapeType="1"/>
          </p:cNvSpPr>
          <p:nvPr/>
        </p:nvSpPr>
        <p:spPr bwMode="auto">
          <a:xfrm>
            <a:off x="3124200" y="26670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582" name="Line 7"/>
          <p:cNvSpPr>
            <a:spLocks noChangeShapeType="1"/>
          </p:cNvSpPr>
          <p:nvPr/>
        </p:nvSpPr>
        <p:spPr bwMode="auto">
          <a:xfrm>
            <a:off x="2362200" y="26670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583" name="Line 8"/>
          <p:cNvSpPr>
            <a:spLocks noChangeShapeType="1"/>
          </p:cNvSpPr>
          <p:nvPr/>
        </p:nvSpPr>
        <p:spPr bwMode="auto">
          <a:xfrm>
            <a:off x="3886200" y="26670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584" name="Line 9"/>
          <p:cNvSpPr>
            <a:spLocks noChangeShapeType="1"/>
          </p:cNvSpPr>
          <p:nvPr/>
        </p:nvSpPr>
        <p:spPr bwMode="auto">
          <a:xfrm flipH="1" flipV="1">
            <a:off x="1295400" y="236220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585" name="Text Box 10"/>
          <p:cNvSpPr txBox="1">
            <a:spLocks noChangeArrowheads="1"/>
          </p:cNvSpPr>
          <p:nvPr/>
        </p:nvSpPr>
        <p:spPr bwMode="auto">
          <a:xfrm>
            <a:off x="1066800" y="2362200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AB</a:t>
            </a:r>
          </a:p>
        </p:txBody>
      </p:sp>
      <p:sp>
        <p:nvSpPr>
          <p:cNvPr id="24586" name="Text Box 11"/>
          <p:cNvSpPr txBox="1">
            <a:spLocks noChangeArrowheads="1"/>
          </p:cNvSpPr>
          <p:nvPr/>
        </p:nvSpPr>
        <p:spPr bwMode="auto">
          <a:xfrm>
            <a:off x="1371600" y="2133600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CD</a:t>
            </a:r>
          </a:p>
        </p:txBody>
      </p:sp>
      <p:sp>
        <p:nvSpPr>
          <p:cNvPr id="24587" name="Text Box 12"/>
          <p:cNvSpPr txBox="1">
            <a:spLocks noChangeArrowheads="1"/>
          </p:cNvSpPr>
          <p:nvPr/>
        </p:nvSpPr>
        <p:spPr bwMode="auto">
          <a:xfrm>
            <a:off x="1219200" y="2649538"/>
            <a:ext cx="457200" cy="160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00</a:t>
            </a:r>
          </a:p>
          <a:p>
            <a:pPr>
              <a:spcBef>
                <a:spcPct val="50000"/>
              </a:spcBef>
            </a:pPr>
            <a:r>
              <a:rPr lang="en-US"/>
              <a:t>01</a:t>
            </a:r>
          </a:p>
          <a:p>
            <a:pPr>
              <a:spcBef>
                <a:spcPct val="50000"/>
              </a:spcBef>
            </a:pPr>
            <a:r>
              <a:rPr lang="en-US"/>
              <a:t>11</a:t>
            </a:r>
          </a:p>
          <a:p>
            <a:pPr>
              <a:spcBef>
                <a:spcPct val="50000"/>
              </a:spcBef>
            </a:pPr>
            <a:r>
              <a:rPr lang="en-US"/>
              <a:t>10</a:t>
            </a:r>
          </a:p>
        </p:txBody>
      </p:sp>
      <p:sp>
        <p:nvSpPr>
          <p:cNvPr id="24588" name="Text Box 13"/>
          <p:cNvSpPr txBox="1">
            <a:spLocks noChangeArrowheads="1"/>
          </p:cNvSpPr>
          <p:nvPr/>
        </p:nvSpPr>
        <p:spPr bwMode="auto">
          <a:xfrm>
            <a:off x="1676400" y="2362200"/>
            <a:ext cx="3200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00         01           11         10</a:t>
            </a:r>
          </a:p>
        </p:txBody>
      </p:sp>
      <p:sp>
        <p:nvSpPr>
          <p:cNvPr id="24589" name="Text Box 15"/>
          <p:cNvSpPr txBox="1">
            <a:spLocks noChangeArrowheads="1"/>
          </p:cNvSpPr>
          <p:nvPr/>
        </p:nvSpPr>
        <p:spPr bwMode="auto">
          <a:xfrm>
            <a:off x="1676400" y="2649538"/>
            <a:ext cx="3200400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/>
              <a:t>m</a:t>
            </a:r>
            <a:r>
              <a:rPr lang="en-US" i="1" baseline="-25000"/>
              <a:t>0</a:t>
            </a:r>
            <a:r>
              <a:rPr lang="en-US" i="1"/>
              <a:t>       m</a:t>
            </a:r>
            <a:r>
              <a:rPr lang="en-US" i="1" baseline="-25000"/>
              <a:t>1	   </a:t>
            </a:r>
            <a:r>
              <a:rPr lang="en-US" i="1"/>
              <a:t> </a:t>
            </a:r>
            <a:r>
              <a:rPr lang="en-US" i="1" baseline="-25000"/>
              <a:t> </a:t>
            </a:r>
            <a:r>
              <a:rPr lang="en-US" i="1"/>
              <a:t>m</a:t>
            </a:r>
            <a:r>
              <a:rPr lang="en-US" i="1" baseline="-25000"/>
              <a:t>3</a:t>
            </a:r>
            <a:r>
              <a:rPr lang="en-US" i="1"/>
              <a:t>	m</a:t>
            </a:r>
            <a:r>
              <a:rPr lang="en-US" i="1" baseline="-25000"/>
              <a:t>2</a:t>
            </a:r>
          </a:p>
          <a:p>
            <a:pPr>
              <a:spcBef>
                <a:spcPct val="50000"/>
              </a:spcBef>
            </a:pPr>
            <a:r>
              <a:rPr lang="en-US" i="1"/>
              <a:t>m</a:t>
            </a:r>
            <a:r>
              <a:rPr lang="en-US" i="1" baseline="-25000"/>
              <a:t>4</a:t>
            </a:r>
            <a:r>
              <a:rPr lang="en-US" i="1"/>
              <a:t>       m</a:t>
            </a:r>
            <a:r>
              <a:rPr lang="en-US" i="1" baseline="-25000"/>
              <a:t>5	    </a:t>
            </a:r>
            <a:r>
              <a:rPr lang="en-US" i="1"/>
              <a:t>m</a:t>
            </a:r>
            <a:r>
              <a:rPr lang="en-US" i="1" baseline="-25000"/>
              <a:t>7</a:t>
            </a:r>
            <a:r>
              <a:rPr lang="en-US" i="1"/>
              <a:t>         m</a:t>
            </a:r>
            <a:r>
              <a:rPr lang="en-US" i="1" baseline="-25000"/>
              <a:t>6</a:t>
            </a:r>
          </a:p>
        </p:txBody>
      </p:sp>
      <p:sp>
        <p:nvSpPr>
          <p:cNvPr id="24590" name="Rectangle 16"/>
          <p:cNvSpPr>
            <a:spLocks noChangeArrowheads="1"/>
          </p:cNvSpPr>
          <p:nvPr/>
        </p:nvSpPr>
        <p:spPr bwMode="auto">
          <a:xfrm>
            <a:off x="1676400" y="3446463"/>
            <a:ext cx="2971800" cy="762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91" name="Line 17"/>
          <p:cNvSpPr>
            <a:spLocks noChangeShapeType="1"/>
          </p:cNvSpPr>
          <p:nvPr/>
        </p:nvSpPr>
        <p:spPr bwMode="auto">
          <a:xfrm>
            <a:off x="1676400" y="3827463"/>
            <a:ext cx="297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592" name="Line 18"/>
          <p:cNvSpPr>
            <a:spLocks noChangeShapeType="1"/>
          </p:cNvSpPr>
          <p:nvPr/>
        </p:nvSpPr>
        <p:spPr bwMode="auto">
          <a:xfrm>
            <a:off x="3124200" y="3446463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593" name="Line 19"/>
          <p:cNvSpPr>
            <a:spLocks noChangeShapeType="1"/>
          </p:cNvSpPr>
          <p:nvPr/>
        </p:nvSpPr>
        <p:spPr bwMode="auto">
          <a:xfrm>
            <a:off x="2362200" y="3446463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594" name="Line 20"/>
          <p:cNvSpPr>
            <a:spLocks noChangeShapeType="1"/>
          </p:cNvSpPr>
          <p:nvPr/>
        </p:nvSpPr>
        <p:spPr bwMode="auto">
          <a:xfrm>
            <a:off x="3886200" y="3446463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595" name="Text Box 21"/>
          <p:cNvSpPr txBox="1">
            <a:spLocks noChangeArrowheads="1"/>
          </p:cNvSpPr>
          <p:nvPr/>
        </p:nvSpPr>
        <p:spPr bwMode="auto">
          <a:xfrm>
            <a:off x="1676400" y="3429000"/>
            <a:ext cx="3124200" cy="78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/>
              <a:t>m</a:t>
            </a:r>
            <a:r>
              <a:rPr lang="en-US" i="1" baseline="-25000"/>
              <a:t>12</a:t>
            </a:r>
            <a:r>
              <a:rPr lang="en-US" i="1"/>
              <a:t>       m</a:t>
            </a:r>
            <a:r>
              <a:rPr lang="en-US" i="1" baseline="-25000"/>
              <a:t>13        </a:t>
            </a:r>
            <a:r>
              <a:rPr lang="en-US" i="1"/>
              <a:t>m</a:t>
            </a:r>
            <a:r>
              <a:rPr lang="en-US" i="1" baseline="-25000"/>
              <a:t>15</a:t>
            </a:r>
            <a:r>
              <a:rPr lang="en-US" i="1"/>
              <a:t>       m</a:t>
            </a:r>
            <a:r>
              <a:rPr lang="en-US" i="1" baseline="-25000"/>
              <a:t>14</a:t>
            </a:r>
          </a:p>
          <a:p>
            <a:pPr>
              <a:spcBef>
                <a:spcPct val="50000"/>
              </a:spcBef>
            </a:pPr>
            <a:r>
              <a:rPr lang="en-US" i="1"/>
              <a:t>m</a:t>
            </a:r>
            <a:r>
              <a:rPr lang="en-US" i="1" baseline="-25000"/>
              <a:t>8</a:t>
            </a:r>
            <a:r>
              <a:rPr lang="en-US" i="1"/>
              <a:t>       m</a:t>
            </a:r>
            <a:r>
              <a:rPr lang="en-US" i="1" baseline="-25000"/>
              <a:t>9	  </a:t>
            </a:r>
            <a:r>
              <a:rPr lang="en-US" i="1"/>
              <a:t>m</a:t>
            </a:r>
            <a:r>
              <a:rPr lang="en-US" i="1" baseline="-25000"/>
              <a:t>11</a:t>
            </a:r>
            <a:r>
              <a:rPr lang="en-US" i="1"/>
              <a:t>      m</a:t>
            </a:r>
            <a:r>
              <a:rPr lang="en-US" i="1" baseline="-25000"/>
              <a:t>10</a:t>
            </a:r>
          </a:p>
        </p:txBody>
      </p:sp>
      <p:sp>
        <p:nvSpPr>
          <p:cNvPr id="24596" name="Footer Placeholder 21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  <a:endParaRPr lang="en-US" smtClean="0"/>
          </a:p>
        </p:txBody>
      </p:sp>
      <p:sp>
        <p:nvSpPr>
          <p:cNvPr id="24597" name="Text Box 34"/>
          <p:cNvSpPr txBox="1">
            <a:spLocks noChangeArrowheads="1"/>
          </p:cNvSpPr>
          <p:nvPr/>
        </p:nvSpPr>
        <p:spPr bwMode="auto">
          <a:xfrm>
            <a:off x="1143000" y="4953000"/>
            <a:ext cx="71628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/>
              <a:t>Right column and left column are adjacent; can be combined</a:t>
            </a:r>
          </a:p>
          <a:p>
            <a:pPr algn="l">
              <a:spcBef>
                <a:spcPct val="50000"/>
              </a:spcBef>
            </a:pPr>
            <a:r>
              <a:rPr lang="en-US"/>
              <a:t>Top row and bottom column are adjacent; can be combined</a:t>
            </a:r>
          </a:p>
          <a:p>
            <a:pPr algn="l">
              <a:spcBef>
                <a:spcPct val="50000"/>
              </a:spcBef>
            </a:pPr>
            <a:r>
              <a:rPr lang="en-US"/>
              <a:t>Many possible  2, 4, 8 groupings</a:t>
            </a:r>
          </a:p>
        </p:txBody>
      </p:sp>
      <p:sp>
        <p:nvSpPr>
          <p:cNvPr id="24598" name="Text Box 35"/>
          <p:cNvSpPr txBox="1">
            <a:spLocks noChangeArrowheads="1"/>
          </p:cNvSpPr>
          <p:nvPr/>
        </p:nvSpPr>
        <p:spPr bwMode="auto">
          <a:xfrm>
            <a:off x="5105400" y="2789238"/>
            <a:ext cx="3505200" cy="1477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/>
              <a:t>Note: You can only combine a power of 2 adjacent 1-squares. For e.g. 2, 4, 8, 16 squares. You cannot combine 3, 7 or 5 squares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ounded Rectangle 36"/>
          <p:cNvSpPr>
            <a:spLocks noChangeArrowheads="1"/>
          </p:cNvSpPr>
          <p:nvPr/>
        </p:nvSpPr>
        <p:spPr bwMode="auto">
          <a:xfrm>
            <a:off x="4724400" y="3481388"/>
            <a:ext cx="1219200" cy="685800"/>
          </a:xfrm>
          <a:prstGeom prst="roundRect">
            <a:avLst>
              <a:gd name="adj" fmla="val 16667"/>
            </a:avLst>
          </a:prstGeom>
          <a:solidFill>
            <a:srgbClr val="6699FF">
              <a:alpha val="50195"/>
            </a:srgbClr>
          </a:solidFill>
          <a:ln w="9525" algn="ctr">
            <a:solidFill>
              <a:srgbClr val="6699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03" name="Rounded Rectangle 53"/>
          <p:cNvSpPr>
            <a:spLocks noChangeArrowheads="1"/>
          </p:cNvSpPr>
          <p:nvPr/>
        </p:nvSpPr>
        <p:spPr bwMode="auto">
          <a:xfrm>
            <a:off x="4087813" y="3100388"/>
            <a:ext cx="1066800" cy="685800"/>
          </a:xfrm>
          <a:prstGeom prst="roundRect">
            <a:avLst>
              <a:gd name="adj" fmla="val 16667"/>
            </a:avLst>
          </a:prstGeom>
          <a:solidFill>
            <a:srgbClr val="6699FF">
              <a:alpha val="50195"/>
            </a:srgbClr>
          </a:solidFill>
          <a:ln w="9525" algn="ctr">
            <a:solidFill>
              <a:srgbClr val="6699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04" name="Rounded Rectangle 54"/>
          <p:cNvSpPr>
            <a:spLocks noChangeArrowheads="1"/>
          </p:cNvSpPr>
          <p:nvPr/>
        </p:nvSpPr>
        <p:spPr bwMode="auto">
          <a:xfrm>
            <a:off x="3276600" y="4292600"/>
            <a:ext cx="1219200" cy="228600"/>
          </a:xfrm>
          <a:prstGeom prst="roundRect">
            <a:avLst>
              <a:gd name="adj" fmla="val 16667"/>
            </a:avLst>
          </a:prstGeom>
          <a:solidFill>
            <a:srgbClr val="6699FF">
              <a:alpha val="50195"/>
            </a:srgbClr>
          </a:solidFill>
          <a:ln w="9525" algn="ctr">
            <a:solidFill>
              <a:srgbClr val="6699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05" name="Rounded Rectangle 55"/>
          <p:cNvSpPr>
            <a:spLocks noChangeArrowheads="1"/>
          </p:cNvSpPr>
          <p:nvPr/>
        </p:nvSpPr>
        <p:spPr bwMode="auto">
          <a:xfrm>
            <a:off x="4903788" y="3059113"/>
            <a:ext cx="304800" cy="1524000"/>
          </a:xfrm>
          <a:prstGeom prst="roundRect">
            <a:avLst>
              <a:gd name="adj" fmla="val 16667"/>
            </a:avLst>
          </a:prstGeom>
          <a:solidFill>
            <a:srgbClr val="6699FF">
              <a:alpha val="50195"/>
            </a:srgbClr>
          </a:solidFill>
          <a:ln w="9525" algn="ctr">
            <a:solidFill>
              <a:srgbClr val="6699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</a:t>
            </a:r>
          </a:p>
        </p:txBody>
      </p:sp>
      <p:sp>
        <p:nvSpPr>
          <p:cNvPr id="256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828800"/>
            <a:ext cx="7239000" cy="457200"/>
          </a:xfrm>
        </p:spPr>
        <p:txBody>
          <a:bodyPr/>
          <a:lstStyle/>
          <a:p>
            <a:r>
              <a:rPr lang="en-US" sz="2000" smtClean="0"/>
              <a:t>Minimize the function F(A,B,C,D)=∑m(1,3,5,6,7,8,9,11,14,15)</a:t>
            </a:r>
            <a:endParaRPr lang="en-US" sz="2000" smtClean="0">
              <a:cs typeface="Times New Roman" pitchFamily="18" charset="0"/>
            </a:endParaRPr>
          </a:p>
        </p:txBody>
      </p:sp>
      <p:sp>
        <p:nvSpPr>
          <p:cNvPr id="25608" name="Rectangle 4"/>
          <p:cNvSpPr>
            <a:spLocks noChangeArrowheads="1"/>
          </p:cNvSpPr>
          <p:nvPr/>
        </p:nvSpPr>
        <p:spPr bwMode="auto">
          <a:xfrm>
            <a:off x="3124200" y="3057525"/>
            <a:ext cx="2971800" cy="762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9" name="Line 5"/>
          <p:cNvSpPr>
            <a:spLocks noChangeShapeType="1"/>
          </p:cNvSpPr>
          <p:nvPr/>
        </p:nvSpPr>
        <p:spPr bwMode="auto">
          <a:xfrm>
            <a:off x="3124200" y="3438525"/>
            <a:ext cx="297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10" name="Line 6"/>
          <p:cNvSpPr>
            <a:spLocks noChangeShapeType="1"/>
          </p:cNvSpPr>
          <p:nvPr/>
        </p:nvSpPr>
        <p:spPr bwMode="auto">
          <a:xfrm>
            <a:off x="4572000" y="3057525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11" name="Line 7"/>
          <p:cNvSpPr>
            <a:spLocks noChangeShapeType="1"/>
          </p:cNvSpPr>
          <p:nvPr/>
        </p:nvSpPr>
        <p:spPr bwMode="auto">
          <a:xfrm>
            <a:off x="3810000" y="3057525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12" name="Line 8"/>
          <p:cNvSpPr>
            <a:spLocks noChangeShapeType="1"/>
          </p:cNvSpPr>
          <p:nvPr/>
        </p:nvSpPr>
        <p:spPr bwMode="auto">
          <a:xfrm>
            <a:off x="5334000" y="3057525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13" name="Line 9"/>
          <p:cNvSpPr>
            <a:spLocks noChangeShapeType="1"/>
          </p:cNvSpPr>
          <p:nvPr/>
        </p:nvSpPr>
        <p:spPr bwMode="auto">
          <a:xfrm flipH="1" flipV="1">
            <a:off x="2743200" y="2752725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14" name="Text Box 10"/>
          <p:cNvSpPr txBox="1">
            <a:spLocks noChangeArrowheads="1"/>
          </p:cNvSpPr>
          <p:nvPr/>
        </p:nvSpPr>
        <p:spPr bwMode="auto">
          <a:xfrm>
            <a:off x="2514600" y="2752725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AB</a:t>
            </a:r>
          </a:p>
        </p:txBody>
      </p:sp>
      <p:sp>
        <p:nvSpPr>
          <p:cNvPr id="25615" name="Text Box 11"/>
          <p:cNvSpPr txBox="1">
            <a:spLocks noChangeArrowheads="1"/>
          </p:cNvSpPr>
          <p:nvPr/>
        </p:nvSpPr>
        <p:spPr bwMode="auto">
          <a:xfrm>
            <a:off x="2819400" y="2524125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CD</a:t>
            </a:r>
          </a:p>
        </p:txBody>
      </p:sp>
      <p:sp>
        <p:nvSpPr>
          <p:cNvPr id="25616" name="Text Box 12"/>
          <p:cNvSpPr txBox="1">
            <a:spLocks noChangeArrowheads="1"/>
          </p:cNvSpPr>
          <p:nvPr/>
        </p:nvSpPr>
        <p:spPr bwMode="auto">
          <a:xfrm>
            <a:off x="2667000" y="3040063"/>
            <a:ext cx="457200" cy="160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00</a:t>
            </a:r>
          </a:p>
          <a:p>
            <a:pPr>
              <a:spcBef>
                <a:spcPct val="50000"/>
              </a:spcBef>
            </a:pPr>
            <a:r>
              <a:rPr lang="en-US"/>
              <a:t>01</a:t>
            </a:r>
          </a:p>
          <a:p>
            <a:pPr>
              <a:spcBef>
                <a:spcPct val="50000"/>
              </a:spcBef>
            </a:pPr>
            <a:r>
              <a:rPr lang="en-US"/>
              <a:t>11</a:t>
            </a:r>
          </a:p>
          <a:p>
            <a:pPr>
              <a:spcBef>
                <a:spcPct val="50000"/>
              </a:spcBef>
            </a:pPr>
            <a:r>
              <a:rPr lang="en-US"/>
              <a:t>10</a:t>
            </a:r>
          </a:p>
        </p:txBody>
      </p:sp>
      <p:sp>
        <p:nvSpPr>
          <p:cNvPr id="25617" name="Rectangle 15"/>
          <p:cNvSpPr>
            <a:spLocks noChangeArrowheads="1"/>
          </p:cNvSpPr>
          <p:nvPr/>
        </p:nvSpPr>
        <p:spPr bwMode="auto">
          <a:xfrm>
            <a:off x="3124200" y="3836988"/>
            <a:ext cx="2971800" cy="762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18" name="Line 16"/>
          <p:cNvSpPr>
            <a:spLocks noChangeShapeType="1"/>
          </p:cNvSpPr>
          <p:nvPr/>
        </p:nvSpPr>
        <p:spPr bwMode="auto">
          <a:xfrm>
            <a:off x="3124200" y="4217988"/>
            <a:ext cx="297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19" name="Line 17"/>
          <p:cNvSpPr>
            <a:spLocks noChangeShapeType="1"/>
          </p:cNvSpPr>
          <p:nvPr/>
        </p:nvSpPr>
        <p:spPr bwMode="auto">
          <a:xfrm>
            <a:off x="4572000" y="3836988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20" name="Line 18"/>
          <p:cNvSpPr>
            <a:spLocks noChangeShapeType="1"/>
          </p:cNvSpPr>
          <p:nvPr/>
        </p:nvSpPr>
        <p:spPr bwMode="auto">
          <a:xfrm>
            <a:off x="3810000" y="3836988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21" name="Line 19"/>
          <p:cNvSpPr>
            <a:spLocks noChangeShapeType="1"/>
          </p:cNvSpPr>
          <p:nvPr/>
        </p:nvSpPr>
        <p:spPr bwMode="auto">
          <a:xfrm>
            <a:off x="5334000" y="3836988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22" name="Text Box 26"/>
          <p:cNvSpPr txBox="1">
            <a:spLocks noChangeArrowheads="1"/>
          </p:cNvSpPr>
          <p:nvPr/>
        </p:nvSpPr>
        <p:spPr bwMode="auto">
          <a:xfrm>
            <a:off x="1981200" y="5345113"/>
            <a:ext cx="4724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F = CD + A’D + BC + AB’C’</a:t>
            </a:r>
          </a:p>
        </p:txBody>
      </p:sp>
      <p:sp>
        <p:nvSpPr>
          <p:cNvPr id="25623" name="Footer Placeholder 27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  <a:endParaRPr lang="en-US" smtClean="0"/>
          </a:p>
        </p:txBody>
      </p:sp>
      <p:sp>
        <p:nvSpPr>
          <p:cNvPr id="25624" name="Right Bracket 28"/>
          <p:cNvSpPr>
            <a:spLocks/>
          </p:cNvSpPr>
          <p:nvPr/>
        </p:nvSpPr>
        <p:spPr bwMode="auto">
          <a:xfrm rot="5400000" flipH="1">
            <a:off x="5295900" y="2022475"/>
            <a:ext cx="76200" cy="1371600"/>
          </a:xfrm>
          <a:prstGeom prst="rightBracket">
            <a:avLst>
              <a:gd name="adj" fmla="val 8333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25" name="TextBox 29"/>
          <p:cNvSpPr txBox="1">
            <a:spLocks noChangeArrowheads="1"/>
          </p:cNvSpPr>
          <p:nvPr/>
        </p:nvSpPr>
        <p:spPr bwMode="auto">
          <a:xfrm>
            <a:off x="5176838" y="2362200"/>
            <a:ext cx="3143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C</a:t>
            </a:r>
          </a:p>
        </p:txBody>
      </p:sp>
      <p:sp>
        <p:nvSpPr>
          <p:cNvPr id="25626" name="Right Bracket 30"/>
          <p:cNvSpPr>
            <a:spLocks/>
          </p:cNvSpPr>
          <p:nvPr/>
        </p:nvSpPr>
        <p:spPr bwMode="auto">
          <a:xfrm rot="-5400000" flipH="1" flipV="1">
            <a:off x="4613275" y="4052888"/>
            <a:ext cx="76200" cy="1371600"/>
          </a:xfrm>
          <a:prstGeom prst="rightBracket">
            <a:avLst>
              <a:gd name="adj" fmla="val 8333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27" name="TextBox 31"/>
          <p:cNvSpPr txBox="1">
            <a:spLocks noChangeArrowheads="1"/>
          </p:cNvSpPr>
          <p:nvPr/>
        </p:nvSpPr>
        <p:spPr bwMode="auto">
          <a:xfrm>
            <a:off x="4498975" y="4762500"/>
            <a:ext cx="3143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D</a:t>
            </a:r>
          </a:p>
        </p:txBody>
      </p:sp>
      <p:sp>
        <p:nvSpPr>
          <p:cNvPr id="25628" name="Right Bracket 32"/>
          <p:cNvSpPr>
            <a:spLocks/>
          </p:cNvSpPr>
          <p:nvPr/>
        </p:nvSpPr>
        <p:spPr bwMode="auto">
          <a:xfrm flipH="1">
            <a:off x="2697163" y="3970338"/>
            <a:ext cx="46037" cy="571500"/>
          </a:xfrm>
          <a:prstGeom prst="rightBracket">
            <a:avLst>
              <a:gd name="adj" fmla="val 8276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29" name="TextBox 33"/>
          <p:cNvSpPr txBox="1">
            <a:spLocks noChangeArrowheads="1"/>
          </p:cNvSpPr>
          <p:nvPr/>
        </p:nvSpPr>
        <p:spPr bwMode="auto">
          <a:xfrm>
            <a:off x="2289175" y="4108450"/>
            <a:ext cx="3048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A</a:t>
            </a:r>
          </a:p>
        </p:txBody>
      </p:sp>
      <p:sp>
        <p:nvSpPr>
          <p:cNvPr id="25630" name="Right Bracket 34"/>
          <p:cNvSpPr>
            <a:spLocks/>
          </p:cNvSpPr>
          <p:nvPr/>
        </p:nvSpPr>
        <p:spPr bwMode="auto">
          <a:xfrm>
            <a:off x="6278563" y="3502025"/>
            <a:ext cx="46037" cy="571500"/>
          </a:xfrm>
          <a:prstGeom prst="rightBracket">
            <a:avLst>
              <a:gd name="adj" fmla="val 8276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31" name="TextBox 35"/>
          <p:cNvSpPr txBox="1">
            <a:spLocks noChangeArrowheads="1"/>
          </p:cNvSpPr>
          <p:nvPr/>
        </p:nvSpPr>
        <p:spPr bwMode="auto">
          <a:xfrm>
            <a:off x="6400800" y="3651250"/>
            <a:ext cx="3048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B</a:t>
            </a:r>
          </a:p>
        </p:txBody>
      </p:sp>
      <p:sp>
        <p:nvSpPr>
          <p:cNvPr id="25632" name="Text Box 13"/>
          <p:cNvSpPr txBox="1">
            <a:spLocks noChangeArrowheads="1"/>
          </p:cNvSpPr>
          <p:nvPr/>
        </p:nvSpPr>
        <p:spPr bwMode="auto">
          <a:xfrm>
            <a:off x="2898775" y="2757488"/>
            <a:ext cx="3200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00       01       11        10</a:t>
            </a:r>
          </a:p>
        </p:txBody>
      </p:sp>
      <p:sp>
        <p:nvSpPr>
          <p:cNvPr id="25633" name="TextBox 58"/>
          <p:cNvSpPr txBox="1">
            <a:spLocks noChangeArrowheads="1"/>
          </p:cNvSpPr>
          <p:nvPr/>
        </p:nvSpPr>
        <p:spPr bwMode="auto">
          <a:xfrm>
            <a:off x="4240213" y="3089275"/>
            <a:ext cx="2159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25634" name="TextBox 59"/>
          <p:cNvSpPr txBox="1">
            <a:spLocks noChangeArrowheads="1"/>
          </p:cNvSpPr>
          <p:nvPr/>
        </p:nvSpPr>
        <p:spPr bwMode="auto">
          <a:xfrm>
            <a:off x="4922838" y="3089275"/>
            <a:ext cx="2174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25635" name="TextBox 60"/>
          <p:cNvSpPr txBox="1">
            <a:spLocks noChangeArrowheads="1"/>
          </p:cNvSpPr>
          <p:nvPr/>
        </p:nvSpPr>
        <p:spPr bwMode="auto">
          <a:xfrm>
            <a:off x="4251325" y="3440113"/>
            <a:ext cx="2174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25636" name="TextBox 61"/>
          <p:cNvSpPr txBox="1">
            <a:spLocks noChangeArrowheads="1"/>
          </p:cNvSpPr>
          <p:nvPr/>
        </p:nvSpPr>
        <p:spPr bwMode="auto">
          <a:xfrm>
            <a:off x="4930775" y="3454400"/>
            <a:ext cx="2159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25637" name="TextBox 62"/>
          <p:cNvSpPr txBox="1">
            <a:spLocks noChangeArrowheads="1"/>
          </p:cNvSpPr>
          <p:nvPr/>
        </p:nvSpPr>
        <p:spPr bwMode="auto">
          <a:xfrm>
            <a:off x="5540375" y="3470275"/>
            <a:ext cx="2159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25638" name="TextBox 63"/>
          <p:cNvSpPr txBox="1">
            <a:spLocks noChangeArrowheads="1"/>
          </p:cNvSpPr>
          <p:nvPr/>
        </p:nvSpPr>
        <p:spPr bwMode="auto">
          <a:xfrm>
            <a:off x="5548313" y="3836988"/>
            <a:ext cx="2174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25639" name="TextBox 64"/>
          <p:cNvSpPr txBox="1">
            <a:spLocks noChangeArrowheads="1"/>
          </p:cNvSpPr>
          <p:nvPr/>
        </p:nvSpPr>
        <p:spPr bwMode="auto">
          <a:xfrm>
            <a:off x="4953000" y="3836988"/>
            <a:ext cx="2159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25640" name="TextBox 65"/>
          <p:cNvSpPr txBox="1">
            <a:spLocks noChangeArrowheads="1"/>
          </p:cNvSpPr>
          <p:nvPr/>
        </p:nvSpPr>
        <p:spPr bwMode="auto">
          <a:xfrm>
            <a:off x="4973638" y="4202113"/>
            <a:ext cx="2159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25641" name="TextBox 66"/>
          <p:cNvSpPr txBox="1">
            <a:spLocks noChangeArrowheads="1"/>
          </p:cNvSpPr>
          <p:nvPr/>
        </p:nvSpPr>
        <p:spPr bwMode="auto">
          <a:xfrm>
            <a:off x="4038600" y="4237038"/>
            <a:ext cx="2159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25642" name="TextBox 67"/>
          <p:cNvSpPr txBox="1">
            <a:spLocks noChangeArrowheads="1"/>
          </p:cNvSpPr>
          <p:nvPr/>
        </p:nvSpPr>
        <p:spPr bwMode="auto">
          <a:xfrm>
            <a:off x="3429000" y="4237038"/>
            <a:ext cx="2159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smtClean="0"/>
              <a:t>Example</a:t>
            </a:r>
            <a:endParaRPr lang="en-US" sz="3200" smtClean="0">
              <a:solidFill>
                <a:srgbClr val="CC3300"/>
              </a:solidFill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905000"/>
            <a:ext cx="4419600" cy="4419600"/>
          </a:xfrm>
        </p:spPr>
        <p:txBody>
          <a:bodyPr/>
          <a:lstStyle/>
          <a:p>
            <a:pPr marL="0" indent="0">
              <a:lnSpc>
                <a:spcPct val="80000"/>
              </a:lnSpc>
            </a:pPr>
            <a:r>
              <a:rPr lang="en-US" sz="2000" b="1" smtClean="0"/>
              <a:t>F(A,B,C,D) = </a:t>
            </a:r>
            <a:r>
              <a:rPr lang="en-US" sz="2000" b="1" smtClean="0">
                <a:latin typeface="Symbol" pitchFamily="18" charset="2"/>
              </a:rPr>
              <a:t>S</a:t>
            </a:r>
            <a:r>
              <a:rPr lang="en-US" sz="2000" b="1" smtClean="0"/>
              <a:t>m(0,1,2,5,8,9,10)</a:t>
            </a:r>
          </a:p>
          <a:p>
            <a:pPr marL="0" indent="0">
              <a:lnSpc>
                <a:spcPct val="80000"/>
              </a:lnSpc>
              <a:buFontTx/>
              <a:buNone/>
            </a:pPr>
            <a:endParaRPr lang="en-US" sz="2000" smtClean="0"/>
          </a:p>
          <a:p>
            <a:pPr marL="0" indent="0">
              <a:lnSpc>
                <a:spcPct val="80000"/>
              </a:lnSpc>
              <a:buFontTx/>
              <a:buNone/>
            </a:pPr>
            <a:endParaRPr lang="en-US" sz="2000" smtClean="0"/>
          </a:p>
          <a:p>
            <a:pPr marL="0" indent="0">
              <a:lnSpc>
                <a:spcPct val="80000"/>
              </a:lnSpc>
              <a:buFontTx/>
              <a:buNone/>
            </a:pPr>
            <a:endParaRPr lang="en-US" sz="2000" smtClean="0"/>
          </a:p>
        </p:txBody>
      </p:sp>
      <p:graphicFrame>
        <p:nvGraphicFramePr>
          <p:cNvPr id="320516" name="Group 4"/>
          <p:cNvGraphicFramePr>
            <a:graphicFrameLocks noGrp="1"/>
          </p:cNvGraphicFramePr>
          <p:nvPr/>
        </p:nvGraphicFramePr>
        <p:xfrm>
          <a:off x="4775200" y="3078163"/>
          <a:ext cx="3429000" cy="2454276"/>
        </p:xfrm>
        <a:graphic>
          <a:graphicData uri="http://schemas.openxmlformats.org/drawingml/2006/table">
            <a:tbl>
              <a:tblPr/>
              <a:tblGrid>
                <a:gridCol w="685800"/>
                <a:gridCol w="685800"/>
                <a:gridCol w="685800"/>
                <a:gridCol w="685800"/>
                <a:gridCol w="685800"/>
              </a:tblGrid>
              <a:tr h="7350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  CD AB</a:t>
                      </a:r>
                    </a:p>
                  </a:txBody>
                  <a:tcPr marL="90000" marR="90000" marT="46800" marB="46800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00</a:t>
                      </a:r>
                    </a:p>
                  </a:txBody>
                  <a:tcPr marL="90000" marR="90000" marT="46800" marB="46800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01</a:t>
                      </a:r>
                    </a:p>
                  </a:txBody>
                  <a:tcPr marL="90000" marR="90000" marT="46800" marB="46800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11</a:t>
                      </a:r>
                    </a:p>
                  </a:txBody>
                  <a:tcPr marL="90000" marR="90000" marT="46800" marB="46800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10</a:t>
                      </a:r>
                    </a:p>
                  </a:txBody>
                  <a:tcPr marL="90000" marR="90000" marT="46800" marB="46800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00</a:t>
                      </a:r>
                    </a:p>
                  </a:txBody>
                  <a:tcPr marL="90000" marR="90000" marT="46800" marB="46800" anchor="ctr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Tx/>
                        <a:buNone/>
                        <a:tabLst/>
                      </a:pPr>
                      <a:endParaRPr kumimoji="1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01</a:t>
                      </a:r>
                    </a:p>
                  </a:txBody>
                  <a:tcPr marL="90000" marR="90000" marT="46800" marB="46800" anchor="ctr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Tx/>
                        <a:buNone/>
                        <a:tabLst/>
                      </a:pPr>
                      <a:endParaRPr kumimoji="1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Tx/>
                        <a:buNone/>
                        <a:tabLst/>
                      </a:pPr>
                      <a:endParaRPr kumimoji="1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Tx/>
                        <a:buNone/>
                        <a:tabLst/>
                      </a:pPr>
                      <a:endParaRPr kumimoji="1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9738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11</a:t>
                      </a:r>
                    </a:p>
                  </a:txBody>
                  <a:tcPr marL="90000" marR="90000" marT="46800" marB="46800" anchor="ctr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Tx/>
                        <a:buNone/>
                        <a:tabLst/>
                      </a:pPr>
                      <a:endParaRPr kumimoji="1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Tx/>
                        <a:buNone/>
                        <a:tabLst/>
                      </a:pPr>
                      <a:endParaRPr kumimoji="1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Tx/>
                        <a:buNone/>
                        <a:tabLst/>
                      </a:pPr>
                      <a:endParaRPr kumimoji="1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Tx/>
                        <a:buNone/>
                        <a:tabLst/>
                      </a:pPr>
                      <a:endParaRPr kumimoji="1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1325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10</a:t>
                      </a:r>
                    </a:p>
                  </a:txBody>
                  <a:tcPr marL="90000" marR="90000" marT="46800" marB="46800" anchor="ctr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Tx/>
                        <a:buNone/>
                        <a:tabLst/>
                      </a:pPr>
                      <a:endParaRPr kumimoji="1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26665" name="Group 48"/>
          <p:cNvGrpSpPr>
            <a:grpSpLocks/>
          </p:cNvGrpSpPr>
          <p:nvPr/>
        </p:nvGrpSpPr>
        <p:grpSpPr bwMode="auto">
          <a:xfrm>
            <a:off x="4522788" y="4743450"/>
            <a:ext cx="630237" cy="785813"/>
            <a:chOff x="3063" y="1978"/>
            <a:chExt cx="397" cy="495"/>
          </a:xfrm>
        </p:grpSpPr>
        <p:sp>
          <p:nvSpPr>
            <p:cNvPr id="26676" name="AutoShape 49"/>
            <p:cNvSpPr>
              <a:spLocks/>
            </p:cNvSpPr>
            <p:nvPr/>
          </p:nvSpPr>
          <p:spPr bwMode="auto">
            <a:xfrm>
              <a:off x="3412" y="1978"/>
              <a:ext cx="48" cy="495"/>
            </a:xfrm>
            <a:prstGeom prst="leftBracket">
              <a:avLst>
                <a:gd name="adj" fmla="val 8593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endParaRPr lang="en-US"/>
            </a:p>
          </p:txBody>
        </p:sp>
        <p:sp>
          <p:nvSpPr>
            <p:cNvPr id="26677" name="Text Box 50"/>
            <p:cNvSpPr txBox="1">
              <a:spLocks noChangeArrowheads="1"/>
            </p:cNvSpPr>
            <p:nvPr/>
          </p:nvSpPr>
          <p:spPr bwMode="auto">
            <a:xfrm>
              <a:off x="3063" y="2129"/>
              <a:ext cx="35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r>
                <a:rPr lang="en-US" sz="1600">
                  <a:latin typeface="Tahoma" pitchFamily="34" charset="0"/>
                </a:rPr>
                <a:t>A=1</a:t>
              </a:r>
            </a:p>
          </p:txBody>
        </p:sp>
      </p:grpSp>
      <p:grpSp>
        <p:nvGrpSpPr>
          <p:cNvPr id="26666" name="Group 51"/>
          <p:cNvGrpSpPr>
            <a:grpSpLocks/>
          </p:cNvGrpSpPr>
          <p:nvPr/>
        </p:nvGrpSpPr>
        <p:grpSpPr bwMode="auto">
          <a:xfrm>
            <a:off x="6886575" y="3133725"/>
            <a:ext cx="1193800" cy="434975"/>
            <a:chOff x="3648" y="2377"/>
            <a:chExt cx="946" cy="274"/>
          </a:xfrm>
        </p:grpSpPr>
        <p:sp>
          <p:nvSpPr>
            <p:cNvPr id="26674" name="AutoShape 52"/>
            <p:cNvSpPr>
              <a:spLocks/>
            </p:cNvSpPr>
            <p:nvPr/>
          </p:nvSpPr>
          <p:spPr bwMode="auto">
            <a:xfrm rot="5400000">
              <a:off x="4097" y="2154"/>
              <a:ext cx="48" cy="946"/>
            </a:xfrm>
            <a:prstGeom prst="leftBracket">
              <a:avLst>
                <a:gd name="adj" fmla="val 164236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endParaRPr lang="en-US"/>
            </a:p>
          </p:txBody>
        </p:sp>
        <p:sp>
          <p:nvSpPr>
            <p:cNvPr id="26675" name="Text Box 53"/>
            <p:cNvSpPr txBox="1">
              <a:spLocks noChangeArrowheads="1"/>
            </p:cNvSpPr>
            <p:nvPr/>
          </p:nvSpPr>
          <p:spPr bwMode="auto">
            <a:xfrm>
              <a:off x="3886" y="2377"/>
              <a:ext cx="445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r>
                <a:rPr lang="en-US" sz="1600">
                  <a:latin typeface="Tahoma" pitchFamily="34" charset="0"/>
                </a:rPr>
                <a:t>C=1</a:t>
              </a:r>
            </a:p>
          </p:txBody>
        </p:sp>
      </p:grpSp>
      <p:grpSp>
        <p:nvGrpSpPr>
          <p:cNvPr id="26667" name="Group 54"/>
          <p:cNvGrpSpPr>
            <a:grpSpLocks/>
          </p:cNvGrpSpPr>
          <p:nvPr/>
        </p:nvGrpSpPr>
        <p:grpSpPr bwMode="auto">
          <a:xfrm>
            <a:off x="6365875" y="5641975"/>
            <a:ext cx="931863" cy="377825"/>
            <a:chOff x="4224" y="2558"/>
            <a:chExt cx="587" cy="238"/>
          </a:xfrm>
        </p:grpSpPr>
        <p:sp>
          <p:nvSpPr>
            <p:cNvPr id="26672" name="AutoShape 55"/>
            <p:cNvSpPr>
              <a:spLocks/>
            </p:cNvSpPr>
            <p:nvPr/>
          </p:nvSpPr>
          <p:spPr bwMode="auto">
            <a:xfrm rot="16200000" flipV="1">
              <a:off x="4494" y="2288"/>
              <a:ext cx="48" cy="587"/>
            </a:xfrm>
            <a:prstGeom prst="leftBracket">
              <a:avLst>
                <a:gd name="adj" fmla="val 10191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endParaRPr lang="en-US"/>
            </a:p>
          </p:txBody>
        </p:sp>
        <p:sp>
          <p:nvSpPr>
            <p:cNvPr id="26673" name="Text Box 56"/>
            <p:cNvSpPr txBox="1">
              <a:spLocks noChangeArrowheads="1"/>
            </p:cNvSpPr>
            <p:nvPr/>
          </p:nvSpPr>
          <p:spPr bwMode="auto">
            <a:xfrm>
              <a:off x="4343" y="2584"/>
              <a:ext cx="36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r>
                <a:rPr lang="en-US" sz="1600">
                  <a:latin typeface="Tahoma" pitchFamily="34" charset="0"/>
                </a:rPr>
                <a:t>D=1</a:t>
              </a:r>
            </a:p>
          </p:txBody>
        </p:sp>
      </p:grpSp>
      <p:grpSp>
        <p:nvGrpSpPr>
          <p:cNvPr id="26668" name="Group 57"/>
          <p:cNvGrpSpPr>
            <a:grpSpLocks/>
          </p:cNvGrpSpPr>
          <p:nvPr/>
        </p:nvGrpSpPr>
        <p:grpSpPr bwMode="auto">
          <a:xfrm>
            <a:off x="8280400" y="4298950"/>
            <a:ext cx="635000" cy="855663"/>
            <a:chOff x="2496" y="1733"/>
            <a:chExt cx="400" cy="754"/>
          </a:xfrm>
        </p:grpSpPr>
        <p:sp>
          <p:nvSpPr>
            <p:cNvPr id="26670" name="AutoShape 58"/>
            <p:cNvSpPr>
              <a:spLocks/>
            </p:cNvSpPr>
            <p:nvPr/>
          </p:nvSpPr>
          <p:spPr bwMode="auto">
            <a:xfrm flipH="1">
              <a:off x="2496" y="1733"/>
              <a:ext cx="48" cy="754"/>
            </a:xfrm>
            <a:prstGeom prst="leftBracket">
              <a:avLst>
                <a:gd name="adj" fmla="val 130903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endParaRPr lang="en-US"/>
            </a:p>
          </p:txBody>
        </p:sp>
        <p:sp>
          <p:nvSpPr>
            <p:cNvPr id="26671" name="Text Box 59"/>
            <p:cNvSpPr txBox="1">
              <a:spLocks noChangeArrowheads="1"/>
            </p:cNvSpPr>
            <p:nvPr/>
          </p:nvSpPr>
          <p:spPr bwMode="auto">
            <a:xfrm>
              <a:off x="2544" y="1962"/>
              <a:ext cx="352" cy="2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r>
                <a:rPr lang="en-US" sz="1600">
                  <a:latin typeface="Tahoma" pitchFamily="34" charset="0"/>
                </a:rPr>
                <a:t>B=1</a:t>
              </a:r>
            </a:p>
          </p:txBody>
        </p:sp>
      </p:grpSp>
      <p:sp>
        <p:nvSpPr>
          <p:cNvPr id="26669" name="Footer Placeholder 2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smtClean="0"/>
              <a:t>Example</a:t>
            </a:r>
            <a:endParaRPr lang="en-US" sz="3200" smtClean="0">
              <a:solidFill>
                <a:srgbClr val="CC3300"/>
              </a:solidFill>
            </a:endParaRP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905000"/>
            <a:ext cx="4419600" cy="4419600"/>
          </a:xfrm>
        </p:spPr>
        <p:txBody>
          <a:bodyPr/>
          <a:lstStyle/>
          <a:p>
            <a:pPr marL="0" indent="0">
              <a:lnSpc>
                <a:spcPct val="80000"/>
              </a:lnSpc>
            </a:pPr>
            <a:r>
              <a:rPr lang="en-US" sz="2000" b="1" smtClean="0"/>
              <a:t>F(A,B,C,D) = </a:t>
            </a:r>
            <a:r>
              <a:rPr lang="en-US" sz="2000" b="1" smtClean="0">
                <a:latin typeface="Symbol" pitchFamily="18" charset="2"/>
              </a:rPr>
              <a:t>S</a:t>
            </a:r>
            <a:r>
              <a:rPr lang="en-US" sz="2000" b="1" smtClean="0"/>
              <a:t>m(0,1,2,5,8,9,10)</a:t>
            </a:r>
          </a:p>
          <a:p>
            <a:pPr marL="0" indent="0">
              <a:lnSpc>
                <a:spcPct val="80000"/>
              </a:lnSpc>
              <a:buFontTx/>
              <a:buNone/>
            </a:pPr>
            <a:endParaRPr lang="en-US" sz="2000" smtClean="0"/>
          </a:p>
          <a:p>
            <a:pPr marL="0" indent="0">
              <a:lnSpc>
                <a:spcPct val="80000"/>
              </a:lnSpc>
              <a:buFontTx/>
              <a:buNone/>
            </a:pPr>
            <a:endParaRPr lang="en-US" sz="2000" smtClean="0"/>
          </a:p>
          <a:p>
            <a:pPr marL="0" indent="0">
              <a:lnSpc>
                <a:spcPct val="80000"/>
              </a:lnSpc>
            </a:pPr>
            <a:r>
              <a:rPr lang="en-US" sz="2000" smtClean="0"/>
              <a:t>Solution: </a:t>
            </a:r>
          </a:p>
          <a:p>
            <a:pPr marL="0" indent="0">
              <a:lnSpc>
                <a:spcPct val="80000"/>
              </a:lnSpc>
              <a:buFontTx/>
              <a:buNone/>
            </a:pPr>
            <a:r>
              <a:rPr lang="en-US" sz="2000" b="1" smtClean="0"/>
              <a:t>F = </a:t>
            </a:r>
            <a:r>
              <a:rPr lang="en-US" sz="2000" b="1" smtClean="0">
                <a:solidFill>
                  <a:schemeClr val="accent2"/>
                </a:solidFill>
              </a:rPr>
              <a:t>B’ D’ </a:t>
            </a:r>
            <a:r>
              <a:rPr lang="en-US" sz="2000" b="1" smtClean="0"/>
              <a:t>+ B’ C’ + </a:t>
            </a:r>
            <a:r>
              <a:rPr lang="en-US" sz="2000" b="1" smtClean="0">
                <a:solidFill>
                  <a:srgbClr val="FF0000"/>
                </a:solidFill>
              </a:rPr>
              <a:t>A’ C’ D</a:t>
            </a:r>
          </a:p>
          <a:p>
            <a:pPr marL="0" indent="0">
              <a:lnSpc>
                <a:spcPct val="80000"/>
              </a:lnSpc>
              <a:buFontTx/>
              <a:buNone/>
            </a:pPr>
            <a:endParaRPr lang="en-US" sz="2000" smtClean="0"/>
          </a:p>
          <a:p>
            <a:pPr marL="0" indent="0">
              <a:lnSpc>
                <a:spcPct val="80000"/>
              </a:lnSpc>
              <a:buFontTx/>
              <a:buNone/>
            </a:pPr>
            <a:endParaRPr lang="en-US" sz="2000" smtClean="0"/>
          </a:p>
        </p:txBody>
      </p:sp>
      <p:graphicFrame>
        <p:nvGraphicFramePr>
          <p:cNvPr id="320516" name="Group 4"/>
          <p:cNvGraphicFramePr>
            <a:graphicFrameLocks noGrp="1"/>
          </p:cNvGraphicFramePr>
          <p:nvPr/>
        </p:nvGraphicFramePr>
        <p:xfrm>
          <a:off x="4775200" y="3078163"/>
          <a:ext cx="3429000" cy="2454276"/>
        </p:xfrm>
        <a:graphic>
          <a:graphicData uri="http://schemas.openxmlformats.org/drawingml/2006/table">
            <a:tbl>
              <a:tblPr/>
              <a:tblGrid>
                <a:gridCol w="685800"/>
                <a:gridCol w="685800"/>
                <a:gridCol w="685800"/>
                <a:gridCol w="685800"/>
                <a:gridCol w="685800"/>
              </a:tblGrid>
              <a:tr h="7350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  CD AB</a:t>
                      </a:r>
                    </a:p>
                  </a:txBody>
                  <a:tcPr marL="90000" marR="90000" marT="46800" marB="46800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00</a:t>
                      </a:r>
                    </a:p>
                  </a:txBody>
                  <a:tcPr marL="90000" marR="90000" marT="46800" marB="46800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01</a:t>
                      </a:r>
                    </a:p>
                  </a:txBody>
                  <a:tcPr marL="90000" marR="90000" marT="46800" marB="46800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11</a:t>
                      </a:r>
                    </a:p>
                  </a:txBody>
                  <a:tcPr marL="90000" marR="90000" marT="46800" marB="46800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10</a:t>
                      </a:r>
                    </a:p>
                  </a:txBody>
                  <a:tcPr marL="90000" marR="90000" marT="46800" marB="46800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00</a:t>
                      </a:r>
                    </a:p>
                  </a:txBody>
                  <a:tcPr marL="90000" marR="90000" marT="46800" marB="46800" anchor="ctr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Tx/>
                        <a:buNone/>
                        <a:tabLst/>
                      </a:pPr>
                      <a:endParaRPr kumimoji="1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01</a:t>
                      </a:r>
                    </a:p>
                  </a:txBody>
                  <a:tcPr marL="90000" marR="90000" marT="46800" marB="46800" anchor="ctr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Tx/>
                        <a:buNone/>
                        <a:tabLst/>
                      </a:pPr>
                      <a:endParaRPr kumimoji="1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Tx/>
                        <a:buNone/>
                        <a:tabLst/>
                      </a:pPr>
                      <a:endParaRPr kumimoji="1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Tx/>
                        <a:buNone/>
                        <a:tabLst/>
                      </a:pPr>
                      <a:endParaRPr kumimoji="1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9738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11</a:t>
                      </a:r>
                    </a:p>
                  </a:txBody>
                  <a:tcPr marL="90000" marR="90000" marT="46800" marB="46800" anchor="ctr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Tx/>
                        <a:buNone/>
                        <a:tabLst/>
                      </a:pPr>
                      <a:endParaRPr kumimoji="1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Tx/>
                        <a:buNone/>
                        <a:tabLst/>
                      </a:pPr>
                      <a:endParaRPr kumimoji="1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Tx/>
                        <a:buNone/>
                        <a:tabLst/>
                      </a:pPr>
                      <a:endParaRPr kumimoji="1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Tx/>
                        <a:buNone/>
                        <a:tabLst/>
                      </a:pPr>
                      <a:endParaRPr kumimoji="1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1325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10</a:t>
                      </a:r>
                    </a:p>
                  </a:txBody>
                  <a:tcPr marL="90000" marR="90000" marT="46800" marB="46800" anchor="ctr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Tx/>
                        <a:buNone/>
                        <a:tabLst/>
                      </a:pPr>
                      <a:endParaRPr kumimoji="1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27689" name="Group 48"/>
          <p:cNvGrpSpPr>
            <a:grpSpLocks/>
          </p:cNvGrpSpPr>
          <p:nvPr/>
        </p:nvGrpSpPr>
        <p:grpSpPr bwMode="auto">
          <a:xfrm>
            <a:off x="4522788" y="4743450"/>
            <a:ext cx="630237" cy="785813"/>
            <a:chOff x="3063" y="1978"/>
            <a:chExt cx="397" cy="495"/>
          </a:xfrm>
        </p:grpSpPr>
        <p:sp>
          <p:nvSpPr>
            <p:cNvPr id="27707" name="AutoShape 49"/>
            <p:cNvSpPr>
              <a:spLocks/>
            </p:cNvSpPr>
            <p:nvPr/>
          </p:nvSpPr>
          <p:spPr bwMode="auto">
            <a:xfrm>
              <a:off x="3412" y="1978"/>
              <a:ext cx="48" cy="495"/>
            </a:xfrm>
            <a:prstGeom prst="leftBracket">
              <a:avLst>
                <a:gd name="adj" fmla="val 8593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endParaRPr lang="en-US"/>
            </a:p>
          </p:txBody>
        </p:sp>
        <p:sp>
          <p:nvSpPr>
            <p:cNvPr id="27708" name="Text Box 50"/>
            <p:cNvSpPr txBox="1">
              <a:spLocks noChangeArrowheads="1"/>
            </p:cNvSpPr>
            <p:nvPr/>
          </p:nvSpPr>
          <p:spPr bwMode="auto">
            <a:xfrm>
              <a:off x="3063" y="2129"/>
              <a:ext cx="35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r>
                <a:rPr lang="en-US" sz="1600">
                  <a:latin typeface="Tahoma" pitchFamily="34" charset="0"/>
                </a:rPr>
                <a:t>A=1</a:t>
              </a:r>
            </a:p>
          </p:txBody>
        </p:sp>
      </p:grpSp>
      <p:grpSp>
        <p:nvGrpSpPr>
          <p:cNvPr id="27690" name="Group 51"/>
          <p:cNvGrpSpPr>
            <a:grpSpLocks/>
          </p:cNvGrpSpPr>
          <p:nvPr/>
        </p:nvGrpSpPr>
        <p:grpSpPr bwMode="auto">
          <a:xfrm>
            <a:off x="6886575" y="3133725"/>
            <a:ext cx="1193800" cy="434975"/>
            <a:chOff x="3648" y="2377"/>
            <a:chExt cx="946" cy="274"/>
          </a:xfrm>
        </p:grpSpPr>
        <p:sp>
          <p:nvSpPr>
            <p:cNvPr id="27705" name="AutoShape 52"/>
            <p:cNvSpPr>
              <a:spLocks/>
            </p:cNvSpPr>
            <p:nvPr/>
          </p:nvSpPr>
          <p:spPr bwMode="auto">
            <a:xfrm rot="5400000">
              <a:off x="4097" y="2154"/>
              <a:ext cx="48" cy="946"/>
            </a:xfrm>
            <a:prstGeom prst="leftBracket">
              <a:avLst>
                <a:gd name="adj" fmla="val 164236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endParaRPr lang="en-US"/>
            </a:p>
          </p:txBody>
        </p:sp>
        <p:sp>
          <p:nvSpPr>
            <p:cNvPr id="27706" name="Text Box 53"/>
            <p:cNvSpPr txBox="1">
              <a:spLocks noChangeArrowheads="1"/>
            </p:cNvSpPr>
            <p:nvPr/>
          </p:nvSpPr>
          <p:spPr bwMode="auto">
            <a:xfrm>
              <a:off x="3886" y="2377"/>
              <a:ext cx="445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r>
                <a:rPr lang="en-US" sz="1600">
                  <a:latin typeface="Tahoma" pitchFamily="34" charset="0"/>
                </a:rPr>
                <a:t>C=1</a:t>
              </a:r>
            </a:p>
          </p:txBody>
        </p:sp>
      </p:grpSp>
      <p:grpSp>
        <p:nvGrpSpPr>
          <p:cNvPr id="27691" name="Group 54"/>
          <p:cNvGrpSpPr>
            <a:grpSpLocks/>
          </p:cNvGrpSpPr>
          <p:nvPr/>
        </p:nvGrpSpPr>
        <p:grpSpPr bwMode="auto">
          <a:xfrm>
            <a:off x="6365875" y="5641975"/>
            <a:ext cx="931863" cy="377825"/>
            <a:chOff x="4224" y="2558"/>
            <a:chExt cx="587" cy="238"/>
          </a:xfrm>
        </p:grpSpPr>
        <p:sp>
          <p:nvSpPr>
            <p:cNvPr id="27703" name="AutoShape 55"/>
            <p:cNvSpPr>
              <a:spLocks/>
            </p:cNvSpPr>
            <p:nvPr/>
          </p:nvSpPr>
          <p:spPr bwMode="auto">
            <a:xfrm rot="16200000" flipV="1">
              <a:off x="4494" y="2288"/>
              <a:ext cx="48" cy="587"/>
            </a:xfrm>
            <a:prstGeom prst="leftBracket">
              <a:avLst>
                <a:gd name="adj" fmla="val 10191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endParaRPr lang="en-US"/>
            </a:p>
          </p:txBody>
        </p:sp>
        <p:sp>
          <p:nvSpPr>
            <p:cNvPr id="27704" name="Text Box 56"/>
            <p:cNvSpPr txBox="1">
              <a:spLocks noChangeArrowheads="1"/>
            </p:cNvSpPr>
            <p:nvPr/>
          </p:nvSpPr>
          <p:spPr bwMode="auto">
            <a:xfrm>
              <a:off x="4343" y="2584"/>
              <a:ext cx="36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r>
                <a:rPr lang="en-US" sz="1600">
                  <a:latin typeface="Tahoma" pitchFamily="34" charset="0"/>
                </a:rPr>
                <a:t>D=1</a:t>
              </a:r>
            </a:p>
          </p:txBody>
        </p:sp>
      </p:grpSp>
      <p:grpSp>
        <p:nvGrpSpPr>
          <p:cNvPr id="27692" name="Group 57"/>
          <p:cNvGrpSpPr>
            <a:grpSpLocks/>
          </p:cNvGrpSpPr>
          <p:nvPr/>
        </p:nvGrpSpPr>
        <p:grpSpPr bwMode="auto">
          <a:xfrm>
            <a:off x="8280400" y="4298950"/>
            <a:ext cx="635000" cy="855663"/>
            <a:chOff x="2496" y="1733"/>
            <a:chExt cx="400" cy="754"/>
          </a:xfrm>
        </p:grpSpPr>
        <p:sp>
          <p:nvSpPr>
            <p:cNvPr id="27701" name="AutoShape 58"/>
            <p:cNvSpPr>
              <a:spLocks/>
            </p:cNvSpPr>
            <p:nvPr/>
          </p:nvSpPr>
          <p:spPr bwMode="auto">
            <a:xfrm flipH="1">
              <a:off x="2496" y="1733"/>
              <a:ext cx="48" cy="754"/>
            </a:xfrm>
            <a:prstGeom prst="leftBracket">
              <a:avLst>
                <a:gd name="adj" fmla="val 130903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endParaRPr lang="en-US"/>
            </a:p>
          </p:txBody>
        </p:sp>
        <p:sp>
          <p:nvSpPr>
            <p:cNvPr id="27702" name="Text Box 59"/>
            <p:cNvSpPr txBox="1">
              <a:spLocks noChangeArrowheads="1"/>
            </p:cNvSpPr>
            <p:nvPr/>
          </p:nvSpPr>
          <p:spPr bwMode="auto">
            <a:xfrm>
              <a:off x="2544" y="1962"/>
              <a:ext cx="352" cy="2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r>
                <a:rPr lang="en-US" sz="1600">
                  <a:latin typeface="Tahoma" pitchFamily="34" charset="0"/>
                </a:rPr>
                <a:t>B=1</a:t>
              </a:r>
            </a:p>
          </p:txBody>
        </p:sp>
      </p:grpSp>
      <p:sp>
        <p:nvSpPr>
          <p:cNvPr id="27693" name="Footer Placeholder 2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  <a:endParaRPr lang="en-US" smtClean="0"/>
          </a:p>
        </p:txBody>
      </p:sp>
      <p:sp>
        <p:nvSpPr>
          <p:cNvPr id="27694" name="AutoShape 62"/>
          <p:cNvSpPr>
            <a:spLocks noChangeArrowheads="1"/>
          </p:cNvSpPr>
          <p:nvPr/>
        </p:nvSpPr>
        <p:spPr bwMode="auto">
          <a:xfrm rot="-5400000">
            <a:off x="6142038" y="4071938"/>
            <a:ext cx="657225" cy="377825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lIns="90000" tIns="46800" rIns="90000" bIns="46800" anchor="ctr"/>
          <a:lstStyle/>
          <a:p>
            <a:endParaRPr lang="en-US"/>
          </a:p>
        </p:txBody>
      </p:sp>
      <p:sp>
        <p:nvSpPr>
          <p:cNvPr id="27695" name="Freeform 68"/>
          <p:cNvSpPr>
            <a:spLocks/>
          </p:cNvSpPr>
          <p:nvPr/>
        </p:nvSpPr>
        <p:spPr bwMode="auto">
          <a:xfrm rot="18750669" flipH="1">
            <a:off x="7596981" y="3640932"/>
            <a:ext cx="830263" cy="584200"/>
          </a:xfrm>
          <a:custGeom>
            <a:avLst/>
            <a:gdLst>
              <a:gd name="T0" fmla="*/ 2147483647 w 392"/>
              <a:gd name="T1" fmla="*/ 0 h 960"/>
              <a:gd name="T2" fmla="*/ 2147483647 w 392"/>
              <a:gd name="T3" fmla="*/ 2147483647 h 960"/>
              <a:gd name="T4" fmla="*/ 0 w 392"/>
              <a:gd name="T5" fmla="*/ 2147483647 h 960"/>
              <a:gd name="T6" fmla="*/ 0 60000 65536"/>
              <a:gd name="T7" fmla="*/ 0 60000 65536"/>
              <a:gd name="T8" fmla="*/ 0 60000 65536"/>
              <a:gd name="T9" fmla="*/ 0 w 392"/>
              <a:gd name="T10" fmla="*/ 0 h 960"/>
              <a:gd name="T11" fmla="*/ 392 w 392"/>
              <a:gd name="T12" fmla="*/ 960 h 96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92" h="960">
                <a:moveTo>
                  <a:pt x="48" y="0"/>
                </a:moveTo>
                <a:cubicBezTo>
                  <a:pt x="220" y="160"/>
                  <a:pt x="392" y="320"/>
                  <a:pt x="384" y="480"/>
                </a:cubicBezTo>
                <a:cubicBezTo>
                  <a:pt x="376" y="640"/>
                  <a:pt x="188" y="800"/>
                  <a:pt x="0" y="960"/>
                </a:cubicBezTo>
              </a:path>
            </a:pathLst>
          </a:custGeom>
          <a:noFill/>
          <a:ln w="38100">
            <a:solidFill>
              <a:srgbClr val="3333FF"/>
            </a:solidFill>
            <a:round/>
            <a:headEnd/>
            <a:tailEnd/>
          </a:ln>
        </p:spPr>
        <p:txBody>
          <a:bodyPr lIns="90000" tIns="46800" rIns="90000" bIns="46800"/>
          <a:lstStyle/>
          <a:p>
            <a:endParaRPr lang="en-US"/>
          </a:p>
        </p:txBody>
      </p:sp>
      <p:sp>
        <p:nvSpPr>
          <p:cNvPr id="27696" name="Freeform 68"/>
          <p:cNvSpPr>
            <a:spLocks/>
          </p:cNvSpPr>
          <p:nvPr/>
        </p:nvSpPr>
        <p:spPr bwMode="auto">
          <a:xfrm rot="1338159" flipH="1">
            <a:off x="7572375" y="5105400"/>
            <a:ext cx="831850" cy="584200"/>
          </a:xfrm>
          <a:custGeom>
            <a:avLst/>
            <a:gdLst>
              <a:gd name="T0" fmla="*/ 2147483647 w 392"/>
              <a:gd name="T1" fmla="*/ 0 h 960"/>
              <a:gd name="T2" fmla="*/ 2147483647 w 392"/>
              <a:gd name="T3" fmla="*/ 2147483647 h 960"/>
              <a:gd name="T4" fmla="*/ 0 w 392"/>
              <a:gd name="T5" fmla="*/ 2147483647 h 960"/>
              <a:gd name="T6" fmla="*/ 0 60000 65536"/>
              <a:gd name="T7" fmla="*/ 0 60000 65536"/>
              <a:gd name="T8" fmla="*/ 0 60000 65536"/>
              <a:gd name="T9" fmla="*/ 0 w 392"/>
              <a:gd name="T10" fmla="*/ 0 h 960"/>
              <a:gd name="T11" fmla="*/ 392 w 392"/>
              <a:gd name="T12" fmla="*/ 960 h 96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92" h="960">
                <a:moveTo>
                  <a:pt x="48" y="0"/>
                </a:moveTo>
                <a:cubicBezTo>
                  <a:pt x="220" y="160"/>
                  <a:pt x="392" y="320"/>
                  <a:pt x="384" y="480"/>
                </a:cubicBezTo>
                <a:cubicBezTo>
                  <a:pt x="376" y="640"/>
                  <a:pt x="188" y="800"/>
                  <a:pt x="0" y="960"/>
                </a:cubicBezTo>
              </a:path>
            </a:pathLst>
          </a:custGeom>
          <a:noFill/>
          <a:ln w="38100">
            <a:solidFill>
              <a:srgbClr val="3333FF"/>
            </a:solidFill>
            <a:round/>
            <a:headEnd/>
            <a:tailEnd/>
          </a:ln>
        </p:spPr>
        <p:txBody>
          <a:bodyPr lIns="90000" tIns="46800" rIns="90000" bIns="46800"/>
          <a:lstStyle/>
          <a:p>
            <a:endParaRPr lang="en-US"/>
          </a:p>
        </p:txBody>
      </p:sp>
      <p:sp>
        <p:nvSpPr>
          <p:cNvPr id="27697" name="Freeform 68"/>
          <p:cNvSpPr>
            <a:spLocks/>
          </p:cNvSpPr>
          <p:nvPr/>
        </p:nvSpPr>
        <p:spPr bwMode="auto">
          <a:xfrm rot="9699052" flipH="1">
            <a:off x="5240338" y="5124450"/>
            <a:ext cx="830262" cy="585788"/>
          </a:xfrm>
          <a:custGeom>
            <a:avLst/>
            <a:gdLst>
              <a:gd name="T0" fmla="*/ 2147483647 w 392"/>
              <a:gd name="T1" fmla="*/ 0 h 960"/>
              <a:gd name="T2" fmla="*/ 2147483647 w 392"/>
              <a:gd name="T3" fmla="*/ 2147483647 h 960"/>
              <a:gd name="T4" fmla="*/ 0 w 392"/>
              <a:gd name="T5" fmla="*/ 2147483647 h 960"/>
              <a:gd name="T6" fmla="*/ 0 60000 65536"/>
              <a:gd name="T7" fmla="*/ 0 60000 65536"/>
              <a:gd name="T8" fmla="*/ 0 60000 65536"/>
              <a:gd name="T9" fmla="*/ 0 w 392"/>
              <a:gd name="T10" fmla="*/ 0 h 960"/>
              <a:gd name="T11" fmla="*/ 392 w 392"/>
              <a:gd name="T12" fmla="*/ 960 h 96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92" h="960">
                <a:moveTo>
                  <a:pt x="48" y="0"/>
                </a:moveTo>
                <a:cubicBezTo>
                  <a:pt x="220" y="160"/>
                  <a:pt x="392" y="320"/>
                  <a:pt x="384" y="480"/>
                </a:cubicBezTo>
                <a:cubicBezTo>
                  <a:pt x="376" y="640"/>
                  <a:pt x="188" y="800"/>
                  <a:pt x="0" y="960"/>
                </a:cubicBezTo>
              </a:path>
            </a:pathLst>
          </a:custGeom>
          <a:noFill/>
          <a:ln w="38100">
            <a:solidFill>
              <a:srgbClr val="3333FF"/>
            </a:solidFill>
            <a:round/>
            <a:headEnd/>
            <a:tailEnd/>
          </a:ln>
        </p:spPr>
        <p:txBody>
          <a:bodyPr lIns="90000" tIns="46800" rIns="90000" bIns="46800"/>
          <a:lstStyle/>
          <a:p>
            <a:endParaRPr lang="en-US"/>
          </a:p>
        </p:txBody>
      </p:sp>
      <p:sp>
        <p:nvSpPr>
          <p:cNvPr id="27698" name="Freeform 68"/>
          <p:cNvSpPr>
            <a:spLocks/>
          </p:cNvSpPr>
          <p:nvPr/>
        </p:nvSpPr>
        <p:spPr bwMode="auto">
          <a:xfrm rot="12453315" flipH="1">
            <a:off x="5245100" y="3665538"/>
            <a:ext cx="831850" cy="585787"/>
          </a:xfrm>
          <a:custGeom>
            <a:avLst/>
            <a:gdLst>
              <a:gd name="T0" fmla="*/ 2147483647 w 392"/>
              <a:gd name="T1" fmla="*/ 0 h 960"/>
              <a:gd name="T2" fmla="*/ 2147483647 w 392"/>
              <a:gd name="T3" fmla="*/ 2147483647 h 960"/>
              <a:gd name="T4" fmla="*/ 0 w 392"/>
              <a:gd name="T5" fmla="*/ 2147483647 h 960"/>
              <a:gd name="T6" fmla="*/ 0 60000 65536"/>
              <a:gd name="T7" fmla="*/ 0 60000 65536"/>
              <a:gd name="T8" fmla="*/ 0 60000 65536"/>
              <a:gd name="T9" fmla="*/ 0 w 392"/>
              <a:gd name="T10" fmla="*/ 0 h 960"/>
              <a:gd name="T11" fmla="*/ 392 w 392"/>
              <a:gd name="T12" fmla="*/ 960 h 96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92" h="960">
                <a:moveTo>
                  <a:pt x="48" y="0"/>
                </a:moveTo>
                <a:cubicBezTo>
                  <a:pt x="220" y="160"/>
                  <a:pt x="392" y="320"/>
                  <a:pt x="384" y="480"/>
                </a:cubicBezTo>
                <a:cubicBezTo>
                  <a:pt x="376" y="640"/>
                  <a:pt x="188" y="800"/>
                  <a:pt x="0" y="960"/>
                </a:cubicBezTo>
              </a:path>
            </a:pathLst>
          </a:custGeom>
          <a:noFill/>
          <a:ln w="38100">
            <a:solidFill>
              <a:srgbClr val="3333FF"/>
            </a:solidFill>
            <a:round/>
            <a:headEnd/>
            <a:tailEnd/>
          </a:ln>
        </p:spPr>
        <p:txBody>
          <a:bodyPr lIns="90000" tIns="46800" rIns="90000" bIns="46800"/>
          <a:lstStyle/>
          <a:p>
            <a:endParaRPr lang="en-US"/>
          </a:p>
        </p:txBody>
      </p:sp>
      <p:sp>
        <p:nvSpPr>
          <p:cNvPr id="27699" name="Right Bracket 26"/>
          <p:cNvSpPr>
            <a:spLocks/>
          </p:cNvSpPr>
          <p:nvPr/>
        </p:nvSpPr>
        <p:spPr bwMode="auto">
          <a:xfrm rot="-5400000">
            <a:off x="5791200" y="4953000"/>
            <a:ext cx="762000" cy="1219200"/>
          </a:xfrm>
          <a:prstGeom prst="rightBracket">
            <a:avLst>
              <a:gd name="adj" fmla="val 8333"/>
            </a:avLst>
          </a:prstGeom>
          <a:noFill/>
          <a:ln w="2857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700" name="Right Bracket 27"/>
          <p:cNvSpPr>
            <a:spLocks/>
          </p:cNvSpPr>
          <p:nvPr/>
        </p:nvSpPr>
        <p:spPr bwMode="auto">
          <a:xfrm rot="5400000" flipV="1">
            <a:off x="5715000" y="3200400"/>
            <a:ext cx="838200" cy="1143000"/>
          </a:xfrm>
          <a:prstGeom prst="rightBracket">
            <a:avLst>
              <a:gd name="adj" fmla="val 8333"/>
            </a:avLst>
          </a:prstGeom>
          <a:noFill/>
          <a:ln w="2857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smtClean="0"/>
              <a:t>Example (POS)</a:t>
            </a:r>
            <a:endParaRPr lang="en-US" sz="3200" smtClean="0">
              <a:solidFill>
                <a:srgbClr val="CC3300"/>
              </a:solidFill>
            </a:endParaRP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905000"/>
            <a:ext cx="4419600" cy="4419600"/>
          </a:xfrm>
        </p:spPr>
        <p:txBody>
          <a:bodyPr/>
          <a:lstStyle/>
          <a:p>
            <a:pPr marL="0" indent="0">
              <a:lnSpc>
                <a:spcPct val="80000"/>
              </a:lnSpc>
            </a:pPr>
            <a:r>
              <a:rPr lang="en-US" sz="2000" b="1" smtClean="0"/>
              <a:t>F(A,B,C,D) = </a:t>
            </a:r>
            <a:r>
              <a:rPr lang="en-US" sz="2000" b="1" smtClean="0">
                <a:latin typeface="Symbol" pitchFamily="18" charset="2"/>
              </a:rPr>
              <a:t>S</a:t>
            </a:r>
            <a:r>
              <a:rPr lang="en-US" sz="2000" b="1" smtClean="0"/>
              <a:t>m(0,1,2,5,8,9,10)</a:t>
            </a:r>
          </a:p>
          <a:p>
            <a:pPr marL="0" indent="0">
              <a:lnSpc>
                <a:spcPct val="80000"/>
              </a:lnSpc>
              <a:buFontTx/>
              <a:buNone/>
            </a:pPr>
            <a:r>
              <a:rPr lang="en-US" sz="2000" b="1" smtClean="0"/>
              <a:t>Write F in the simplified product of sums (POS)</a:t>
            </a:r>
          </a:p>
          <a:p>
            <a:pPr marL="0" indent="0">
              <a:lnSpc>
                <a:spcPct val="80000"/>
              </a:lnSpc>
              <a:buFontTx/>
              <a:buNone/>
            </a:pPr>
            <a:endParaRPr lang="en-US" sz="2000" smtClean="0"/>
          </a:p>
          <a:p>
            <a:pPr marL="0" indent="0">
              <a:lnSpc>
                <a:spcPct val="80000"/>
              </a:lnSpc>
            </a:pPr>
            <a:r>
              <a:rPr lang="en-US" sz="2000" smtClean="0"/>
              <a:t>Two methods?</a:t>
            </a:r>
          </a:p>
          <a:p>
            <a:pPr marL="0" indent="0">
              <a:lnSpc>
                <a:spcPct val="80000"/>
              </a:lnSpc>
            </a:pPr>
            <a:r>
              <a:rPr lang="en-US" sz="2000" smtClean="0"/>
              <a:t>You already know one!</a:t>
            </a:r>
          </a:p>
          <a:p>
            <a:pPr marL="0" indent="0">
              <a:lnSpc>
                <a:spcPct val="80000"/>
              </a:lnSpc>
              <a:buFontTx/>
              <a:buNone/>
            </a:pPr>
            <a:endParaRPr lang="en-US" sz="2000" smtClean="0"/>
          </a:p>
          <a:p>
            <a:pPr marL="0" indent="0">
              <a:lnSpc>
                <a:spcPct val="80000"/>
              </a:lnSpc>
              <a:buFontTx/>
              <a:buNone/>
            </a:pPr>
            <a:endParaRPr lang="en-US" sz="2000" smtClean="0"/>
          </a:p>
        </p:txBody>
      </p:sp>
      <p:graphicFrame>
        <p:nvGraphicFramePr>
          <p:cNvPr id="320516" name="Group 4"/>
          <p:cNvGraphicFramePr>
            <a:graphicFrameLocks noGrp="1"/>
          </p:cNvGraphicFramePr>
          <p:nvPr/>
        </p:nvGraphicFramePr>
        <p:xfrm>
          <a:off x="4775200" y="3078163"/>
          <a:ext cx="3429000" cy="2454276"/>
        </p:xfrm>
        <a:graphic>
          <a:graphicData uri="http://schemas.openxmlformats.org/drawingml/2006/table">
            <a:tbl>
              <a:tblPr/>
              <a:tblGrid>
                <a:gridCol w="685800"/>
                <a:gridCol w="685800"/>
                <a:gridCol w="685800"/>
                <a:gridCol w="685800"/>
                <a:gridCol w="685800"/>
              </a:tblGrid>
              <a:tr h="7350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  CD AB</a:t>
                      </a:r>
                    </a:p>
                  </a:txBody>
                  <a:tcPr marL="90000" marR="90000" marT="46800" marB="46800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00</a:t>
                      </a:r>
                    </a:p>
                  </a:txBody>
                  <a:tcPr marL="90000" marR="90000" marT="46800" marB="46800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01</a:t>
                      </a:r>
                    </a:p>
                  </a:txBody>
                  <a:tcPr marL="90000" marR="90000" marT="46800" marB="46800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11</a:t>
                      </a:r>
                    </a:p>
                  </a:txBody>
                  <a:tcPr marL="90000" marR="90000" marT="46800" marB="46800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10</a:t>
                      </a:r>
                    </a:p>
                  </a:txBody>
                  <a:tcPr marL="90000" marR="90000" marT="46800" marB="46800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00</a:t>
                      </a:r>
                    </a:p>
                  </a:txBody>
                  <a:tcPr marL="90000" marR="90000" marT="46800" marB="46800" anchor="ctr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Tx/>
                        <a:buNone/>
                        <a:tabLst/>
                      </a:pPr>
                      <a:endParaRPr kumimoji="1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01</a:t>
                      </a:r>
                    </a:p>
                  </a:txBody>
                  <a:tcPr marL="90000" marR="90000" marT="46800" marB="46800" anchor="ctr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Tx/>
                        <a:buNone/>
                        <a:tabLst/>
                      </a:pPr>
                      <a:endParaRPr kumimoji="1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Tx/>
                        <a:buNone/>
                        <a:tabLst/>
                      </a:pPr>
                      <a:endParaRPr kumimoji="1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Tx/>
                        <a:buNone/>
                        <a:tabLst/>
                      </a:pPr>
                      <a:endParaRPr kumimoji="1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9738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11</a:t>
                      </a:r>
                    </a:p>
                  </a:txBody>
                  <a:tcPr marL="90000" marR="90000" marT="46800" marB="46800" anchor="ctr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Tx/>
                        <a:buNone/>
                        <a:tabLst/>
                      </a:pPr>
                      <a:endParaRPr kumimoji="1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Tx/>
                        <a:buNone/>
                        <a:tabLst/>
                      </a:pPr>
                      <a:endParaRPr kumimoji="1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Tx/>
                        <a:buNone/>
                        <a:tabLst/>
                      </a:pPr>
                      <a:endParaRPr kumimoji="1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Tx/>
                        <a:buNone/>
                        <a:tabLst/>
                      </a:pPr>
                      <a:endParaRPr kumimoji="1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1325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10</a:t>
                      </a:r>
                    </a:p>
                  </a:txBody>
                  <a:tcPr marL="90000" marR="90000" marT="46800" marB="46800" anchor="ctr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Tx/>
                        <a:buNone/>
                        <a:tabLst/>
                      </a:pPr>
                      <a:endParaRPr kumimoji="1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28713" name="Group 48"/>
          <p:cNvGrpSpPr>
            <a:grpSpLocks/>
          </p:cNvGrpSpPr>
          <p:nvPr/>
        </p:nvGrpSpPr>
        <p:grpSpPr bwMode="auto">
          <a:xfrm>
            <a:off x="4522788" y="4743450"/>
            <a:ext cx="630237" cy="785813"/>
            <a:chOff x="3063" y="1978"/>
            <a:chExt cx="397" cy="495"/>
          </a:xfrm>
        </p:grpSpPr>
        <p:sp>
          <p:nvSpPr>
            <p:cNvPr id="28724" name="AutoShape 49"/>
            <p:cNvSpPr>
              <a:spLocks/>
            </p:cNvSpPr>
            <p:nvPr/>
          </p:nvSpPr>
          <p:spPr bwMode="auto">
            <a:xfrm>
              <a:off x="3412" y="1978"/>
              <a:ext cx="48" cy="495"/>
            </a:xfrm>
            <a:prstGeom prst="leftBracket">
              <a:avLst>
                <a:gd name="adj" fmla="val 8593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endParaRPr lang="en-US"/>
            </a:p>
          </p:txBody>
        </p:sp>
        <p:sp>
          <p:nvSpPr>
            <p:cNvPr id="28725" name="Text Box 50"/>
            <p:cNvSpPr txBox="1">
              <a:spLocks noChangeArrowheads="1"/>
            </p:cNvSpPr>
            <p:nvPr/>
          </p:nvSpPr>
          <p:spPr bwMode="auto">
            <a:xfrm>
              <a:off x="3063" y="2129"/>
              <a:ext cx="35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r>
                <a:rPr lang="en-US" sz="1600">
                  <a:latin typeface="Tahoma" pitchFamily="34" charset="0"/>
                </a:rPr>
                <a:t>A=1</a:t>
              </a:r>
            </a:p>
          </p:txBody>
        </p:sp>
      </p:grpSp>
      <p:grpSp>
        <p:nvGrpSpPr>
          <p:cNvPr id="28714" name="Group 51"/>
          <p:cNvGrpSpPr>
            <a:grpSpLocks/>
          </p:cNvGrpSpPr>
          <p:nvPr/>
        </p:nvGrpSpPr>
        <p:grpSpPr bwMode="auto">
          <a:xfrm>
            <a:off x="6886575" y="3133725"/>
            <a:ext cx="1193800" cy="434975"/>
            <a:chOff x="3648" y="2377"/>
            <a:chExt cx="946" cy="274"/>
          </a:xfrm>
        </p:grpSpPr>
        <p:sp>
          <p:nvSpPr>
            <p:cNvPr id="28722" name="AutoShape 52"/>
            <p:cNvSpPr>
              <a:spLocks/>
            </p:cNvSpPr>
            <p:nvPr/>
          </p:nvSpPr>
          <p:spPr bwMode="auto">
            <a:xfrm rot="5400000">
              <a:off x="4097" y="2154"/>
              <a:ext cx="48" cy="946"/>
            </a:xfrm>
            <a:prstGeom prst="leftBracket">
              <a:avLst>
                <a:gd name="adj" fmla="val 164236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endParaRPr lang="en-US"/>
            </a:p>
          </p:txBody>
        </p:sp>
        <p:sp>
          <p:nvSpPr>
            <p:cNvPr id="28723" name="Text Box 53"/>
            <p:cNvSpPr txBox="1">
              <a:spLocks noChangeArrowheads="1"/>
            </p:cNvSpPr>
            <p:nvPr/>
          </p:nvSpPr>
          <p:spPr bwMode="auto">
            <a:xfrm>
              <a:off x="3886" y="2377"/>
              <a:ext cx="445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r>
                <a:rPr lang="en-US" sz="1600">
                  <a:latin typeface="Tahoma" pitchFamily="34" charset="0"/>
                </a:rPr>
                <a:t>C=1</a:t>
              </a:r>
            </a:p>
          </p:txBody>
        </p:sp>
      </p:grpSp>
      <p:grpSp>
        <p:nvGrpSpPr>
          <p:cNvPr id="28715" name="Group 54"/>
          <p:cNvGrpSpPr>
            <a:grpSpLocks/>
          </p:cNvGrpSpPr>
          <p:nvPr/>
        </p:nvGrpSpPr>
        <p:grpSpPr bwMode="auto">
          <a:xfrm>
            <a:off x="6365875" y="5641975"/>
            <a:ext cx="931863" cy="377825"/>
            <a:chOff x="4224" y="2558"/>
            <a:chExt cx="587" cy="238"/>
          </a:xfrm>
        </p:grpSpPr>
        <p:sp>
          <p:nvSpPr>
            <p:cNvPr id="28720" name="AutoShape 55"/>
            <p:cNvSpPr>
              <a:spLocks/>
            </p:cNvSpPr>
            <p:nvPr/>
          </p:nvSpPr>
          <p:spPr bwMode="auto">
            <a:xfrm rot="16200000" flipV="1">
              <a:off x="4494" y="2288"/>
              <a:ext cx="48" cy="587"/>
            </a:xfrm>
            <a:prstGeom prst="leftBracket">
              <a:avLst>
                <a:gd name="adj" fmla="val 10191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endParaRPr lang="en-US"/>
            </a:p>
          </p:txBody>
        </p:sp>
        <p:sp>
          <p:nvSpPr>
            <p:cNvPr id="28721" name="Text Box 56"/>
            <p:cNvSpPr txBox="1">
              <a:spLocks noChangeArrowheads="1"/>
            </p:cNvSpPr>
            <p:nvPr/>
          </p:nvSpPr>
          <p:spPr bwMode="auto">
            <a:xfrm>
              <a:off x="4343" y="2584"/>
              <a:ext cx="36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r>
                <a:rPr lang="en-US" sz="1600">
                  <a:latin typeface="Tahoma" pitchFamily="34" charset="0"/>
                </a:rPr>
                <a:t>D=1</a:t>
              </a:r>
            </a:p>
          </p:txBody>
        </p:sp>
      </p:grpSp>
      <p:grpSp>
        <p:nvGrpSpPr>
          <p:cNvPr id="28716" name="Group 57"/>
          <p:cNvGrpSpPr>
            <a:grpSpLocks/>
          </p:cNvGrpSpPr>
          <p:nvPr/>
        </p:nvGrpSpPr>
        <p:grpSpPr bwMode="auto">
          <a:xfrm>
            <a:off x="8280400" y="4298950"/>
            <a:ext cx="635000" cy="855663"/>
            <a:chOff x="2496" y="1733"/>
            <a:chExt cx="400" cy="754"/>
          </a:xfrm>
        </p:grpSpPr>
        <p:sp>
          <p:nvSpPr>
            <p:cNvPr id="28718" name="AutoShape 58"/>
            <p:cNvSpPr>
              <a:spLocks/>
            </p:cNvSpPr>
            <p:nvPr/>
          </p:nvSpPr>
          <p:spPr bwMode="auto">
            <a:xfrm flipH="1">
              <a:off x="2496" y="1733"/>
              <a:ext cx="48" cy="754"/>
            </a:xfrm>
            <a:prstGeom prst="leftBracket">
              <a:avLst>
                <a:gd name="adj" fmla="val 130903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endParaRPr lang="en-US"/>
            </a:p>
          </p:txBody>
        </p:sp>
        <p:sp>
          <p:nvSpPr>
            <p:cNvPr id="28719" name="Text Box 59"/>
            <p:cNvSpPr txBox="1">
              <a:spLocks noChangeArrowheads="1"/>
            </p:cNvSpPr>
            <p:nvPr/>
          </p:nvSpPr>
          <p:spPr bwMode="auto">
            <a:xfrm>
              <a:off x="2544" y="1962"/>
              <a:ext cx="352" cy="2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r>
                <a:rPr lang="en-US" sz="1600">
                  <a:latin typeface="Tahoma" pitchFamily="34" charset="0"/>
                </a:rPr>
                <a:t>B=1</a:t>
              </a:r>
            </a:p>
          </p:txBody>
        </p:sp>
      </p:grpSp>
      <p:sp>
        <p:nvSpPr>
          <p:cNvPr id="28717" name="Footer Placeholder 2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smtClean="0"/>
              <a:t>Example (POS)</a:t>
            </a:r>
            <a:endParaRPr lang="en-US" sz="3200" smtClean="0">
              <a:solidFill>
                <a:srgbClr val="CC3300"/>
              </a:solidFill>
            </a:endParaRP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905000"/>
            <a:ext cx="4419600" cy="4419600"/>
          </a:xfrm>
        </p:spPr>
        <p:txBody>
          <a:bodyPr/>
          <a:lstStyle/>
          <a:p>
            <a:pPr marL="0" indent="0">
              <a:lnSpc>
                <a:spcPct val="80000"/>
              </a:lnSpc>
            </a:pPr>
            <a:r>
              <a:rPr lang="en-US" sz="2000" b="1" smtClean="0"/>
              <a:t>F(A,B,C,D) = </a:t>
            </a:r>
            <a:r>
              <a:rPr lang="en-US" sz="2000" b="1" smtClean="0">
                <a:latin typeface="Symbol" pitchFamily="18" charset="2"/>
              </a:rPr>
              <a:t>S</a:t>
            </a:r>
            <a:r>
              <a:rPr lang="en-US" sz="2000" b="1" smtClean="0"/>
              <a:t>m(0,1,2,5,8,9,10)</a:t>
            </a:r>
          </a:p>
          <a:p>
            <a:pPr marL="0" indent="0">
              <a:lnSpc>
                <a:spcPct val="80000"/>
              </a:lnSpc>
              <a:buFontTx/>
              <a:buNone/>
            </a:pPr>
            <a:r>
              <a:rPr lang="en-US" sz="2000" b="1" smtClean="0"/>
              <a:t>Write F in the simplified product of sums (POS)</a:t>
            </a:r>
          </a:p>
          <a:p>
            <a:pPr marL="0" indent="0">
              <a:lnSpc>
                <a:spcPct val="80000"/>
              </a:lnSpc>
              <a:buFontTx/>
              <a:buNone/>
            </a:pPr>
            <a:endParaRPr lang="en-US" sz="2000" smtClean="0"/>
          </a:p>
          <a:p>
            <a:pPr marL="0" indent="0">
              <a:lnSpc>
                <a:spcPct val="80000"/>
              </a:lnSpc>
            </a:pPr>
            <a:r>
              <a:rPr lang="en-US" sz="2000" smtClean="0"/>
              <a:t>Method 2: </a:t>
            </a:r>
          </a:p>
          <a:p>
            <a:pPr marL="0" indent="0">
              <a:lnSpc>
                <a:spcPct val="80000"/>
              </a:lnSpc>
              <a:buFontTx/>
              <a:buNone/>
            </a:pPr>
            <a:r>
              <a:rPr lang="en-US" sz="2000" smtClean="0"/>
              <a:t>    Follow same rule as before but for the ZEROs</a:t>
            </a:r>
          </a:p>
          <a:p>
            <a:pPr marL="0" indent="0">
              <a:lnSpc>
                <a:spcPct val="80000"/>
              </a:lnSpc>
              <a:buFontTx/>
              <a:buNone/>
            </a:pPr>
            <a:endParaRPr lang="en-US" sz="2000" smtClean="0"/>
          </a:p>
          <a:p>
            <a:pPr marL="0" indent="0">
              <a:lnSpc>
                <a:spcPct val="80000"/>
              </a:lnSpc>
              <a:buFontTx/>
              <a:buNone/>
            </a:pPr>
            <a:r>
              <a:rPr lang="en-US" sz="2000" b="1" smtClean="0"/>
              <a:t>   F’ = </a:t>
            </a:r>
            <a:r>
              <a:rPr lang="en-US" sz="2000" b="1" smtClean="0">
                <a:solidFill>
                  <a:schemeClr val="accent2"/>
                </a:solidFill>
              </a:rPr>
              <a:t>AB</a:t>
            </a:r>
            <a:r>
              <a:rPr lang="en-US" sz="2000" b="1" smtClean="0"/>
              <a:t> + CD + </a:t>
            </a:r>
            <a:r>
              <a:rPr lang="en-US" sz="2000" b="1" smtClean="0">
                <a:solidFill>
                  <a:srgbClr val="FF0000"/>
                </a:solidFill>
              </a:rPr>
              <a:t>BD’</a:t>
            </a:r>
          </a:p>
          <a:p>
            <a:pPr marL="0" indent="0">
              <a:lnSpc>
                <a:spcPct val="80000"/>
              </a:lnSpc>
              <a:buFontTx/>
              <a:buNone/>
            </a:pPr>
            <a:r>
              <a:rPr lang="en-US" sz="2000" smtClean="0"/>
              <a:t>  </a:t>
            </a:r>
          </a:p>
          <a:p>
            <a:pPr marL="0" indent="0">
              <a:lnSpc>
                <a:spcPct val="80000"/>
              </a:lnSpc>
              <a:buFontTx/>
              <a:buNone/>
            </a:pPr>
            <a:r>
              <a:rPr lang="en-US" sz="2000" smtClean="0"/>
              <a:t>Therefore, </a:t>
            </a:r>
          </a:p>
          <a:p>
            <a:pPr marL="0" indent="0">
              <a:lnSpc>
                <a:spcPct val="80000"/>
              </a:lnSpc>
              <a:buFontTx/>
              <a:buNone/>
            </a:pPr>
            <a:r>
              <a:rPr lang="en-US" sz="2000" smtClean="0"/>
              <a:t>   F’’ = F = (A’+B’)(C’+D’)(B’+D)</a:t>
            </a:r>
          </a:p>
          <a:p>
            <a:pPr marL="0" indent="0">
              <a:lnSpc>
                <a:spcPct val="80000"/>
              </a:lnSpc>
              <a:buFontTx/>
              <a:buNone/>
            </a:pPr>
            <a:endParaRPr lang="en-US" sz="2000" smtClean="0"/>
          </a:p>
          <a:p>
            <a:pPr marL="0" indent="0">
              <a:lnSpc>
                <a:spcPct val="80000"/>
              </a:lnSpc>
              <a:buFontTx/>
              <a:buNone/>
            </a:pPr>
            <a:endParaRPr lang="en-US" sz="2000" smtClean="0"/>
          </a:p>
        </p:txBody>
      </p:sp>
      <p:graphicFrame>
        <p:nvGraphicFramePr>
          <p:cNvPr id="320516" name="Group 4"/>
          <p:cNvGraphicFramePr>
            <a:graphicFrameLocks noGrp="1"/>
          </p:cNvGraphicFramePr>
          <p:nvPr/>
        </p:nvGraphicFramePr>
        <p:xfrm>
          <a:off x="4775200" y="3078163"/>
          <a:ext cx="3429000" cy="2454276"/>
        </p:xfrm>
        <a:graphic>
          <a:graphicData uri="http://schemas.openxmlformats.org/drawingml/2006/table">
            <a:tbl>
              <a:tblPr/>
              <a:tblGrid>
                <a:gridCol w="685800"/>
                <a:gridCol w="685800"/>
                <a:gridCol w="685800"/>
                <a:gridCol w="685800"/>
                <a:gridCol w="685800"/>
              </a:tblGrid>
              <a:tr h="7350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  CD AB</a:t>
                      </a:r>
                    </a:p>
                  </a:txBody>
                  <a:tcPr marL="90000" marR="90000" marT="46800" marB="46800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00</a:t>
                      </a:r>
                    </a:p>
                  </a:txBody>
                  <a:tcPr marL="90000" marR="90000" marT="46800" marB="46800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01</a:t>
                      </a:r>
                    </a:p>
                  </a:txBody>
                  <a:tcPr marL="90000" marR="90000" marT="46800" marB="46800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11</a:t>
                      </a:r>
                    </a:p>
                  </a:txBody>
                  <a:tcPr marL="90000" marR="90000" marT="46800" marB="46800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10</a:t>
                      </a:r>
                    </a:p>
                  </a:txBody>
                  <a:tcPr marL="90000" marR="90000" marT="46800" marB="46800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00</a:t>
                      </a:r>
                    </a:p>
                  </a:txBody>
                  <a:tcPr marL="90000" marR="90000" marT="46800" marB="46800" anchor="ctr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Tx/>
                        <a:buNone/>
                        <a:tabLst/>
                      </a:pPr>
                      <a:endParaRPr kumimoji="1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01</a:t>
                      </a:r>
                    </a:p>
                  </a:txBody>
                  <a:tcPr marL="90000" marR="90000" marT="46800" marB="46800" anchor="ctr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Tx/>
                        <a:buNone/>
                        <a:tabLst/>
                      </a:pPr>
                      <a:endParaRPr kumimoji="1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Tx/>
                        <a:buNone/>
                        <a:tabLst/>
                      </a:pPr>
                      <a:endParaRPr kumimoji="1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Tx/>
                        <a:buNone/>
                        <a:tabLst/>
                      </a:pPr>
                      <a:endParaRPr kumimoji="1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9738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11</a:t>
                      </a:r>
                    </a:p>
                  </a:txBody>
                  <a:tcPr marL="90000" marR="90000" marT="46800" marB="46800" anchor="ctr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Tx/>
                        <a:buNone/>
                        <a:tabLst/>
                      </a:pPr>
                      <a:endParaRPr kumimoji="1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Tx/>
                        <a:buNone/>
                        <a:tabLst/>
                      </a:pPr>
                      <a:endParaRPr kumimoji="1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Tx/>
                        <a:buNone/>
                        <a:tabLst/>
                      </a:pPr>
                      <a:endParaRPr kumimoji="1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Tx/>
                        <a:buNone/>
                        <a:tabLst/>
                      </a:pPr>
                      <a:endParaRPr kumimoji="1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1325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10</a:t>
                      </a:r>
                    </a:p>
                  </a:txBody>
                  <a:tcPr marL="90000" marR="90000" marT="46800" marB="46800" anchor="ctr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Tx/>
                        <a:buNone/>
                        <a:tabLst/>
                      </a:pPr>
                      <a:endParaRPr kumimoji="1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29737" name="Group 48"/>
          <p:cNvGrpSpPr>
            <a:grpSpLocks/>
          </p:cNvGrpSpPr>
          <p:nvPr/>
        </p:nvGrpSpPr>
        <p:grpSpPr bwMode="auto">
          <a:xfrm>
            <a:off x="4522788" y="4743450"/>
            <a:ext cx="630237" cy="785813"/>
            <a:chOff x="3063" y="1978"/>
            <a:chExt cx="397" cy="495"/>
          </a:xfrm>
        </p:grpSpPr>
        <p:sp>
          <p:nvSpPr>
            <p:cNvPr id="29752" name="AutoShape 49"/>
            <p:cNvSpPr>
              <a:spLocks/>
            </p:cNvSpPr>
            <p:nvPr/>
          </p:nvSpPr>
          <p:spPr bwMode="auto">
            <a:xfrm>
              <a:off x="3412" y="1978"/>
              <a:ext cx="48" cy="495"/>
            </a:xfrm>
            <a:prstGeom prst="leftBracket">
              <a:avLst>
                <a:gd name="adj" fmla="val 8593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endParaRPr lang="en-US"/>
            </a:p>
          </p:txBody>
        </p:sp>
        <p:sp>
          <p:nvSpPr>
            <p:cNvPr id="29753" name="Text Box 50"/>
            <p:cNvSpPr txBox="1">
              <a:spLocks noChangeArrowheads="1"/>
            </p:cNvSpPr>
            <p:nvPr/>
          </p:nvSpPr>
          <p:spPr bwMode="auto">
            <a:xfrm>
              <a:off x="3063" y="2129"/>
              <a:ext cx="35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r>
                <a:rPr lang="en-US" sz="1600">
                  <a:latin typeface="Tahoma" pitchFamily="34" charset="0"/>
                </a:rPr>
                <a:t>A=1</a:t>
              </a:r>
            </a:p>
          </p:txBody>
        </p:sp>
      </p:grpSp>
      <p:grpSp>
        <p:nvGrpSpPr>
          <p:cNvPr id="29738" name="Group 51"/>
          <p:cNvGrpSpPr>
            <a:grpSpLocks/>
          </p:cNvGrpSpPr>
          <p:nvPr/>
        </p:nvGrpSpPr>
        <p:grpSpPr bwMode="auto">
          <a:xfrm>
            <a:off x="6886575" y="3133725"/>
            <a:ext cx="1193800" cy="434975"/>
            <a:chOff x="3648" y="2377"/>
            <a:chExt cx="946" cy="274"/>
          </a:xfrm>
        </p:grpSpPr>
        <p:sp>
          <p:nvSpPr>
            <p:cNvPr id="29750" name="AutoShape 52"/>
            <p:cNvSpPr>
              <a:spLocks/>
            </p:cNvSpPr>
            <p:nvPr/>
          </p:nvSpPr>
          <p:spPr bwMode="auto">
            <a:xfrm rot="5400000">
              <a:off x="4097" y="2154"/>
              <a:ext cx="48" cy="946"/>
            </a:xfrm>
            <a:prstGeom prst="leftBracket">
              <a:avLst>
                <a:gd name="adj" fmla="val 164236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endParaRPr lang="en-US"/>
            </a:p>
          </p:txBody>
        </p:sp>
        <p:sp>
          <p:nvSpPr>
            <p:cNvPr id="29751" name="Text Box 53"/>
            <p:cNvSpPr txBox="1">
              <a:spLocks noChangeArrowheads="1"/>
            </p:cNvSpPr>
            <p:nvPr/>
          </p:nvSpPr>
          <p:spPr bwMode="auto">
            <a:xfrm>
              <a:off x="3886" y="2377"/>
              <a:ext cx="445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r>
                <a:rPr lang="en-US" sz="1600">
                  <a:latin typeface="Tahoma" pitchFamily="34" charset="0"/>
                </a:rPr>
                <a:t>C=1</a:t>
              </a:r>
            </a:p>
          </p:txBody>
        </p:sp>
      </p:grpSp>
      <p:grpSp>
        <p:nvGrpSpPr>
          <p:cNvPr id="29739" name="Group 54"/>
          <p:cNvGrpSpPr>
            <a:grpSpLocks/>
          </p:cNvGrpSpPr>
          <p:nvPr/>
        </p:nvGrpSpPr>
        <p:grpSpPr bwMode="auto">
          <a:xfrm>
            <a:off x="6365875" y="5641975"/>
            <a:ext cx="931863" cy="377825"/>
            <a:chOff x="4224" y="2558"/>
            <a:chExt cx="587" cy="238"/>
          </a:xfrm>
        </p:grpSpPr>
        <p:sp>
          <p:nvSpPr>
            <p:cNvPr id="29748" name="AutoShape 55"/>
            <p:cNvSpPr>
              <a:spLocks/>
            </p:cNvSpPr>
            <p:nvPr/>
          </p:nvSpPr>
          <p:spPr bwMode="auto">
            <a:xfrm rot="16200000" flipV="1">
              <a:off x="4494" y="2288"/>
              <a:ext cx="48" cy="587"/>
            </a:xfrm>
            <a:prstGeom prst="leftBracket">
              <a:avLst>
                <a:gd name="adj" fmla="val 10191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endParaRPr lang="en-US"/>
            </a:p>
          </p:txBody>
        </p:sp>
        <p:sp>
          <p:nvSpPr>
            <p:cNvPr id="29749" name="Text Box 56"/>
            <p:cNvSpPr txBox="1">
              <a:spLocks noChangeArrowheads="1"/>
            </p:cNvSpPr>
            <p:nvPr/>
          </p:nvSpPr>
          <p:spPr bwMode="auto">
            <a:xfrm>
              <a:off x="4343" y="2584"/>
              <a:ext cx="36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r>
                <a:rPr lang="en-US" sz="1600">
                  <a:latin typeface="Tahoma" pitchFamily="34" charset="0"/>
                </a:rPr>
                <a:t>D=1</a:t>
              </a:r>
            </a:p>
          </p:txBody>
        </p:sp>
      </p:grpSp>
      <p:grpSp>
        <p:nvGrpSpPr>
          <p:cNvPr id="29740" name="Group 57"/>
          <p:cNvGrpSpPr>
            <a:grpSpLocks/>
          </p:cNvGrpSpPr>
          <p:nvPr/>
        </p:nvGrpSpPr>
        <p:grpSpPr bwMode="auto">
          <a:xfrm>
            <a:off x="8280400" y="4298950"/>
            <a:ext cx="635000" cy="855663"/>
            <a:chOff x="2496" y="1733"/>
            <a:chExt cx="400" cy="754"/>
          </a:xfrm>
        </p:grpSpPr>
        <p:sp>
          <p:nvSpPr>
            <p:cNvPr id="29746" name="AutoShape 58"/>
            <p:cNvSpPr>
              <a:spLocks/>
            </p:cNvSpPr>
            <p:nvPr/>
          </p:nvSpPr>
          <p:spPr bwMode="auto">
            <a:xfrm flipH="1">
              <a:off x="2496" y="1733"/>
              <a:ext cx="48" cy="754"/>
            </a:xfrm>
            <a:prstGeom prst="leftBracket">
              <a:avLst>
                <a:gd name="adj" fmla="val 130903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endParaRPr lang="en-US"/>
            </a:p>
          </p:txBody>
        </p:sp>
        <p:sp>
          <p:nvSpPr>
            <p:cNvPr id="29747" name="Text Box 59"/>
            <p:cNvSpPr txBox="1">
              <a:spLocks noChangeArrowheads="1"/>
            </p:cNvSpPr>
            <p:nvPr/>
          </p:nvSpPr>
          <p:spPr bwMode="auto">
            <a:xfrm>
              <a:off x="2544" y="1962"/>
              <a:ext cx="352" cy="2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r>
                <a:rPr lang="en-US" sz="1600">
                  <a:latin typeface="Tahoma" pitchFamily="34" charset="0"/>
                </a:rPr>
                <a:t>B=1</a:t>
              </a:r>
            </a:p>
          </p:txBody>
        </p:sp>
      </p:grpSp>
      <p:sp>
        <p:nvSpPr>
          <p:cNvPr id="29741" name="AutoShape 60"/>
          <p:cNvSpPr>
            <a:spLocks noChangeArrowheads="1"/>
          </p:cNvSpPr>
          <p:nvPr/>
        </p:nvSpPr>
        <p:spPr bwMode="auto">
          <a:xfrm>
            <a:off x="5676900" y="4724400"/>
            <a:ext cx="2400300" cy="3048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3333FF"/>
            </a:solidFill>
            <a:round/>
            <a:headEnd/>
            <a:tailEnd/>
          </a:ln>
        </p:spPr>
        <p:txBody>
          <a:bodyPr wrap="none" lIns="90000" tIns="46800" rIns="90000" bIns="46800" anchor="ctr"/>
          <a:lstStyle/>
          <a:p>
            <a:endParaRPr lang="en-US"/>
          </a:p>
        </p:txBody>
      </p:sp>
      <p:sp>
        <p:nvSpPr>
          <p:cNvPr id="29742" name="AutoShape 62"/>
          <p:cNvSpPr>
            <a:spLocks noChangeArrowheads="1"/>
          </p:cNvSpPr>
          <p:nvPr/>
        </p:nvSpPr>
        <p:spPr bwMode="auto">
          <a:xfrm rot="-5400000">
            <a:off x="6415088" y="4437062"/>
            <a:ext cx="1506538" cy="461963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/>
          <a:lstStyle/>
          <a:p>
            <a:endParaRPr lang="en-US"/>
          </a:p>
        </p:txBody>
      </p:sp>
      <p:sp>
        <p:nvSpPr>
          <p:cNvPr id="29743" name="Freeform 67"/>
          <p:cNvSpPr>
            <a:spLocks/>
          </p:cNvSpPr>
          <p:nvPr/>
        </p:nvSpPr>
        <p:spPr bwMode="auto">
          <a:xfrm>
            <a:off x="5451475" y="4144963"/>
            <a:ext cx="622300" cy="990600"/>
          </a:xfrm>
          <a:custGeom>
            <a:avLst/>
            <a:gdLst>
              <a:gd name="T0" fmla="*/ 2147483647 w 392"/>
              <a:gd name="T1" fmla="*/ 0 h 960"/>
              <a:gd name="T2" fmla="*/ 2147483647 w 392"/>
              <a:gd name="T3" fmla="*/ 2147483647 h 960"/>
              <a:gd name="T4" fmla="*/ 0 w 392"/>
              <a:gd name="T5" fmla="*/ 2147483647 h 960"/>
              <a:gd name="T6" fmla="*/ 0 60000 65536"/>
              <a:gd name="T7" fmla="*/ 0 60000 65536"/>
              <a:gd name="T8" fmla="*/ 0 60000 65536"/>
              <a:gd name="T9" fmla="*/ 0 w 392"/>
              <a:gd name="T10" fmla="*/ 0 h 960"/>
              <a:gd name="T11" fmla="*/ 392 w 392"/>
              <a:gd name="T12" fmla="*/ 960 h 96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92" h="960">
                <a:moveTo>
                  <a:pt x="48" y="0"/>
                </a:moveTo>
                <a:cubicBezTo>
                  <a:pt x="220" y="160"/>
                  <a:pt x="392" y="320"/>
                  <a:pt x="384" y="480"/>
                </a:cubicBezTo>
                <a:cubicBezTo>
                  <a:pt x="376" y="640"/>
                  <a:pt x="188" y="800"/>
                  <a:pt x="0" y="960"/>
                </a:cubicBezTo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lIns="90000" tIns="46800" rIns="90000" bIns="46800"/>
          <a:lstStyle/>
          <a:p>
            <a:endParaRPr lang="en-US"/>
          </a:p>
        </p:txBody>
      </p:sp>
      <p:sp>
        <p:nvSpPr>
          <p:cNvPr id="29744" name="Freeform 68"/>
          <p:cNvSpPr>
            <a:spLocks/>
          </p:cNvSpPr>
          <p:nvPr/>
        </p:nvSpPr>
        <p:spPr bwMode="auto">
          <a:xfrm flipH="1">
            <a:off x="7572375" y="4240213"/>
            <a:ext cx="622300" cy="990600"/>
          </a:xfrm>
          <a:custGeom>
            <a:avLst/>
            <a:gdLst>
              <a:gd name="T0" fmla="*/ 2147483647 w 392"/>
              <a:gd name="T1" fmla="*/ 0 h 960"/>
              <a:gd name="T2" fmla="*/ 2147483647 w 392"/>
              <a:gd name="T3" fmla="*/ 2147483647 h 960"/>
              <a:gd name="T4" fmla="*/ 0 w 392"/>
              <a:gd name="T5" fmla="*/ 2147483647 h 960"/>
              <a:gd name="T6" fmla="*/ 0 60000 65536"/>
              <a:gd name="T7" fmla="*/ 0 60000 65536"/>
              <a:gd name="T8" fmla="*/ 0 60000 65536"/>
              <a:gd name="T9" fmla="*/ 0 w 392"/>
              <a:gd name="T10" fmla="*/ 0 h 960"/>
              <a:gd name="T11" fmla="*/ 392 w 392"/>
              <a:gd name="T12" fmla="*/ 960 h 96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92" h="960">
                <a:moveTo>
                  <a:pt x="48" y="0"/>
                </a:moveTo>
                <a:cubicBezTo>
                  <a:pt x="220" y="160"/>
                  <a:pt x="392" y="320"/>
                  <a:pt x="384" y="480"/>
                </a:cubicBezTo>
                <a:cubicBezTo>
                  <a:pt x="376" y="640"/>
                  <a:pt x="188" y="800"/>
                  <a:pt x="0" y="960"/>
                </a:cubicBezTo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lIns="90000" tIns="46800" rIns="90000" bIns="46800"/>
          <a:lstStyle/>
          <a:p>
            <a:endParaRPr lang="en-US"/>
          </a:p>
        </p:txBody>
      </p:sp>
      <p:sp>
        <p:nvSpPr>
          <p:cNvPr id="29745" name="Footer Placeholder 2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Don’t Cares</a:t>
            </a:r>
          </a:p>
        </p:txBody>
      </p:sp>
      <p:sp>
        <p:nvSpPr>
          <p:cNvPr id="221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2400" dirty="0"/>
              <a:t>In some cases, the output of the function (1 or 0) is not specified for certain input combinations either because</a:t>
            </a:r>
          </a:p>
          <a:p>
            <a:pPr lvl="1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2000" dirty="0"/>
              <a:t>The input combination never occurs </a:t>
            </a:r>
            <a:r>
              <a:rPr lang="en-US" sz="2000" dirty="0" smtClean="0"/>
              <a:t>(Example BCD codes), or</a:t>
            </a:r>
            <a:endParaRPr lang="en-US" sz="2000" dirty="0"/>
          </a:p>
          <a:p>
            <a:pPr lvl="1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2000" dirty="0"/>
              <a:t>We don’t care about </a:t>
            </a:r>
            <a:r>
              <a:rPr lang="en-US" sz="2000" dirty="0" smtClean="0"/>
              <a:t>the output of this </a:t>
            </a:r>
            <a:r>
              <a:rPr lang="en-US" sz="2000" dirty="0"/>
              <a:t>particular combination</a:t>
            </a:r>
          </a:p>
          <a:p>
            <a:pPr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2400" dirty="0"/>
              <a:t>Such functions are called incompletely specified functions</a:t>
            </a:r>
          </a:p>
          <a:p>
            <a:pPr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2400" dirty="0"/>
              <a:t>Unspecified minterms for these functions are called don’t cares</a:t>
            </a:r>
          </a:p>
          <a:p>
            <a:pPr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2400" dirty="0"/>
              <a:t>While minimizing a k-map with don’t care minterms, their values can be selected to be either 1 or 0 depending on what is needed for achieving a minimized output.</a:t>
            </a:r>
          </a:p>
        </p:txBody>
      </p:sp>
      <p:sp>
        <p:nvSpPr>
          <p:cNvPr id="3072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</a:t>
            </a:r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>
          <a:xfrm>
            <a:off x="762000" y="1905000"/>
            <a:ext cx="7239000" cy="685800"/>
          </a:xfrm>
        </p:spPr>
        <p:txBody>
          <a:bodyPr/>
          <a:lstStyle/>
          <a:p>
            <a:r>
              <a:rPr lang="en-US" sz="2800" smtClean="0"/>
              <a:t>F = ∑m(1, 3, 7) + ∑d(0, 5) </a:t>
            </a:r>
          </a:p>
        </p:txBody>
      </p:sp>
      <p:sp>
        <p:nvSpPr>
          <p:cNvPr id="31748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  <a:endParaRPr lang="en-US" smtClean="0"/>
          </a:p>
        </p:txBody>
      </p:sp>
      <p:sp>
        <p:nvSpPr>
          <p:cNvPr id="31749" name="Right Bracket 16"/>
          <p:cNvSpPr>
            <a:spLocks/>
          </p:cNvSpPr>
          <p:nvPr/>
        </p:nvSpPr>
        <p:spPr bwMode="auto">
          <a:xfrm rot="5400000" flipH="1">
            <a:off x="6819900" y="2854325"/>
            <a:ext cx="76200" cy="1371600"/>
          </a:xfrm>
          <a:prstGeom prst="rightBracket">
            <a:avLst>
              <a:gd name="adj" fmla="val 8333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750" name="TextBox 17"/>
          <p:cNvSpPr txBox="1">
            <a:spLocks noChangeArrowheads="1"/>
          </p:cNvSpPr>
          <p:nvPr/>
        </p:nvSpPr>
        <p:spPr bwMode="auto">
          <a:xfrm>
            <a:off x="6629400" y="3044825"/>
            <a:ext cx="3048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B</a:t>
            </a:r>
          </a:p>
        </p:txBody>
      </p:sp>
      <p:sp>
        <p:nvSpPr>
          <p:cNvPr id="31751" name="Right Bracket 18"/>
          <p:cNvSpPr>
            <a:spLocks/>
          </p:cNvSpPr>
          <p:nvPr/>
        </p:nvSpPr>
        <p:spPr bwMode="auto">
          <a:xfrm rot="5400000">
            <a:off x="5981700" y="4759325"/>
            <a:ext cx="152400" cy="1447800"/>
          </a:xfrm>
          <a:prstGeom prst="rightBracket">
            <a:avLst>
              <a:gd name="adj" fmla="val 8313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752" name="TextBox 19"/>
          <p:cNvSpPr txBox="1">
            <a:spLocks noChangeArrowheads="1"/>
          </p:cNvSpPr>
          <p:nvPr/>
        </p:nvSpPr>
        <p:spPr bwMode="auto">
          <a:xfrm>
            <a:off x="5934075" y="5559425"/>
            <a:ext cx="3143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C</a:t>
            </a:r>
          </a:p>
        </p:txBody>
      </p:sp>
      <p:sp>
        <p:nvSpPr>
          <p:cNvPr id="31753" name="Right Bracket 20"/>
          <p:cNvSpPr>
            <a:spLocks/>
          </p:cNvSpPr>
          <p:nvPr/>
        </p:nvSpPr>
        <p:spPr bwMode="auto">
          <a:xfrm flipH="1">
            <a:off x="4059238" y="4800600"/>
            <a:ext cx="152400" cy="381000"/>
          </a:xfrm>
          <a:prstGeom prst="rightBracket">
            <a:avLst>
              <a:gd name="adj" fmla="val 8333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754" name="TextBox 21"/>
          <p:cNvSpPr txBox="1">
            <a:spLocks noChangeArrowheads="1"/>
          </p:cNvSpPr>
          <p:nvPr/>
        </p:nvSpPr>
        <p:spPr bwMode="auto">
          <a:xfrm>
            <a:off x="3754438" y="4859338"/>
            <a:ext cx="3048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A</a:t>
            </a:r>
          </a:p>
        </p:txBody>
      </p:sp>
      <p:graphicFrame>
        <p:nvGraphicFramePr>
          <p:cNvPr id="24" name="Table 23"/>
          <p:cNvGraphicFramePr>
            <a:graphicFrameLocks noGrp="1"/>
          </p:cNvGraphicFramePr>
          <p:nvPr/>
        </p:nvGraphicFramePr>
        <p:xfrm>
          <a:off x="3810000" y="3205163"/>
          <a:ext cx="3810000" cy="20726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62000"/>
                <a:gridCol w="762000"/>
                <a:gridCol w="762000"/>
                <a:gridCol w="762000"/>
                <a:gridCol w="762000"/>
              </a:tblGrid>
              <a:tr h="65151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      BC    </a:t>
                      </a:r>
                    </a:p>
                    <a:p>
                      <a:r>
                        <a:rPr lang="en-US" sz="1400" dirty="0" smtClean="0"/>
                        <a:t>   </a:t>
                      </a:r>
                    </a:p>
                    <a:p>
                      <a:r>
                        <a:rPr lang="en-US" sz="1400" dirty="0" smtClean="0"/>
                        <a:t>A</a:t>
                      </a:r>
                      <a:endParaRPr lang="en-US" sz="1400" dirty="0"/>
                    </a:p>
                  </a:txBody>
                  <a:tcPr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                     </a:t>
                      </a:r>
                    </a:p>
                    <a:p>
                      <a:pPr algn="ctr"/>
                      <a:r>
                        <a:rPr lang="en-US" sz="1400" dirty="0" smtClean="0"/>
                        <a:t>           00</a:t>
                      </a:r>
                      <a:endParaRPr lang="en-US" sz="1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            </a:t>
                      </a:r>
                    </a:p>
                    <a:p>
                      <a:pPr algn="ctr"/>
                      <a:r>
                        <a:rPr lang="en-US" sz="1400" dirty="0" smtClean="0"/>
                        <a:t>           01</a:t>
                      </a:r>
                      <a:endParaRPr lang="en-US" sz="1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 smtClean="0"/>
                    </a:p>
                    <a:p>
                      <a:pPr algn="ctr"/>
                      <a:endParaRPr lang="en-US" sz="1400" dirty="0" smtClean="0"/>
                    </a:p>
                    <a:p>
                      <a:pPr algn="ctr"/>
                      <a:r>
                        <a:rPr lang="en-US" sz="1400" dirty="0" smtClean="0"/>
                        <a:t>11</a:t>
                      </a:r>
                      <a:endParaRPr lang="en-US" sz="1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 smtClean="0"/>
                    </a:p>
                    <a:p>
                      <a:pPr algn="ctr"/>
                      <a:endParaRPr lang="en-US" sz="1400" dirty="0" smtClean="0"/>
                    </a:p>
                    <a:p>
                      <a:pPr algn="ctr"/>
                      <a:r>
                        <a:rPr lang="en-US" sz="1400" dirty="0" smtClean="0"/>
                        <a:t>10</a:t>
                      </a:r>
                      <a:endParaRPr lang="en-US" sz="1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9237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             </a:t>
                      </a:r>
                    </a:p>
                    <a:p>
                      <a:r>
                        <a:rPr lang="en-US" sz="1400" dirty="0" smtClean="0"/>
                        <a:t>         0</a:t>
                      </a:r>
                      <a:endParaRPr lang="en-US" sz="1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        </a:t>
                      </a:r>
                      <a:r>
                        <a:rPr lang="en-US" sz="1400" dirty="0" smtClean="0">
                          <a:solidFill>
                            <a:srgbClr val="6699FF"/>
                          </a:solidFill>
                        </a:rPr>
                        <a:t> 0</a:t>
                      </a:r>
                    </a:p>
                    <a:p>
                      <a:r>
                        <a:rPr lang="en-US" sz="1400" dirty="0" smtClean="0"/>
                        <a:t>    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400" dirty="0" smtClean="0">
                        <a:solidFill>
                          <a:srgbClr val="6699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6699FF"/>
                          </a:solidFill>
                        </a:rPr>
                        <a:t>         1</a:t>
                      </a:r>
                    </a:p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   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rgbClr val="6699FF"/>
                          </a:solidFill>
                        </a:rPr>
                        <a:t>         3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    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400" b="1" dirty="0" smtClean="0">
                        <a:solidFill>
                          <a:srgbClr val="6699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rgbClr val="6699FF"/>
                          </a:solidFill>
                        </a:rPr>
                        <a:t>         2</a:t>
                      </a:r>
                    </a:p>
                    <a:p>
                      <a:r>
                        <a:rPr lang="en-US" sz="1400" dirty="0" smtClean="0"/>
                        <a:t>    </a:t>
                      </a:r>
                      <a:endParaRPr lang="en-US" sz="1400" dirty="0" smtClean="0">
                        <a:solidFill>
                          <a:srgbClr val="6699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847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            </a:t>
                      </a:r>
                    </a:p>
                    <a:p>
                      <a:r>
                        <a:rPr lang="en-US" sz="1400" dirty="0" smtClean="0"/>
                        <a:t>         1</a:t>
                      </a:r>
                      <a:endParaRPr lang="en-US" sz="1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rgbClr val="6699FF"/>
                          </a:solidFill>
                        </a:rPr>
                        <a:t>         4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rgbClr val="6699FF"/>
                          </a:solidFill>
                        </a:rPr>
                        <a:t>    </a:t>
                      </a:r>
                      <a:endParaRPr lang="en-US" sz="2400" b="1" dirty="0" smtClean="0">
                        <a:solidFill>
                          <a:srgbClr val="6699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rgbClr val="6699FF"/>
                          </a:solidFill>
                        </a:rPr>
                        <a:t>         5</a:t>
                      </a:r>
                    </a:p>
                    <a:p>
                      <a:r>
                        <a:rPr lang="en-US" sz="1400" dirty="0" smtClean="0"/>
                        <a:t>    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400" dirty="0" smtClean="0">
                        <a:solidFill>
                          <a:srgbClr val="6699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         </a:t>
                      </a:r>
                      <a:r>
                        <a:rPr lang="en-US" sz="1400" dirty="0" smtClean="0">
                          <a:solidFill>
                            <a:srgbClr val="6699FF"/>
                          </a:solidFill>
                        </a:rPr>
                        <a:t>7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    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400" dirty="0" smtClean="0">
                        <a:solidFill>
                          <a:srgbClr val="6699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rgbClr val="6699FF"/>
                          </a:solidFill>
                        </a:rPr>
                        <a:t>         6</a:t>
                      </a:r>
                    </a:p>
                    <a:p>
                      <a:r>
                        <a:rPr lang="en-US" sz="1400" dirty="0" smtClean="0"/>
                        <a:t>    </a:t>
                      </a:r>
                      <a:endParaRPr lang="en-US" sz="2400" b="1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1780" name="TextBox 11"/>
          <p:cNvSpPr txBox="1">
            <a:spLocks noChangeArrowheads="1"/>
          </p:cNvSpPr>
          <p:nvPr/>
        </p:nvSpPr>
        <p:spPr bwMode="auto">
          <a:xfrm>
            <a:off x="381000" y="3505200"/>
            <a:ext cx="3348038" cy="1077913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sz="1600"/>
              <a:t>Circle the x’s that help get bigger groups of 1’s (or 0’s if POS).</a:t>
            </a:r>
          </a:p>
          <a:p>
            <a:pPr algn="l"/>
            <a:endParaRPr lang="en-US" sz="1600"/>
          </a:p>
          <a:p>
            <a:pPr algn="l"/>
            <a:r>
              <a:rPr lang="en-US" sz="1600"/>
              <a:t>Don’t circle the x’s that don’t help.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  <a:endParaRPr lang="en-US" smtClean="0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000" smtClean="0"/>
              <a:t>Simplification using Algebra</a:t>
            </a:r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91000" y="1905000"/>
            <a:ext cx="4448175" cy="334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5" name="Text Box 6"/>
          <p:cNvSpPr txBox="1">
            <a:spLocks noChangeArrowheads="1"/>
          </p:cNvSpPr>
          <p:nvPr/>
        </p:nvSpPr>
        <p:spPr bwMode="auto">
          <a:xfrm>
            <a:off x="549275" y="1916113"/>
            <a:ext cx="3413125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sz="2000"/>
              <a:t>F = X’YZ + X’YZ’ + XZ</a:t>
            </a:r>
          </a:p>
          <a:p>
            <a:pPr algn="l"/>
            <a:r>
              <a:rPr lang="en-US" sz="2000"/>
              <a:t>   = X’Y(Z+Z’) + XZ     </a:t>
            </a:r>
            <a:r>
              <a:rPr lang="en-US" sz="1600">
                <a:solidFill>
                  <a:srgbClr val="6699FF"/>
                </a:solidFill>
              </a:rPr>
              <a:t>(id 14)</a:t>
            </a:r>
          </a:p>
          <a:p>
            <a:pPr algn="l"/>
            <a:r>
              <a:rPr lang="en-US" sz="2000"/>
              <a:t>   = X’Y.1 + XZ            </a:t>
            </a:r>
            <a:r>
              <a:rPr lang="en-US" sz="1600">
                <a:solidFill>
                  <a:srgbClr val="6699FF"/>
                </a:solidFill>
              </a:rPr>
              <a:t>(id 7)</a:t>
            </a:r>
          </a:p>
          <a:p>
            <a:pPr algn="l"/>
            <a:r>
              <a:rPr lang="en-US" sz="2000"/>
              <a:t>   = X’Y + XZ               </a:t>
            </a:r>
            <a:r>
              <a:rPr lang="en-US" sz="1600">
                <a:solidFill>
                  <a:srgbClr val="6699FF"/>
                </a:solidFill>
              </a:rPr>
              <a:t>(id 2)</a:t>
            </a:r>
          </a:p>
        </p:txBody>
      </p:sp>
      <p:sp>
        <p:nvSpPr>
          <p:cNvPr id="5126" name="TextBox 5"/>
          <p:cNvSpPr txBox="1">
            <a:spLocks noChangeArrowheads="1"/>
          </p:cNvSpPr>
          <p:nvPr/>
        </p:nvSpPr>
        <p:spPr bwMode="auto">
          <a:xfrm>
            <a:off x="709613" y="4495800"/>
            <a:ext cx="2719387" cy="120015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buFont typeface="Arial" charset="0"/>
              <a:buChar char="•"/>
            </a:pPr>
            <a:r>
              <a:rPr lang="en-US"/>
              <a:t> Simplification may  </a:t>
            </a:r>
          </a:p>
          <a:p>
            <a:pPr algn="l"/>
            <a:r>
              <a:rPr lang="en-US"/>
              <a:t>   mean different things</a:t>
            </a:r>
          </a:p>
          <a:p>
            <a:pPr algn="l">
              <a:buFont typeface="Arial" charset="0"/>
              <a:buChar char="•"/>
            </a:pPr>
            <a:r>
              <a:rPr lang="en-US"/>
              <a:t> here it means less   </a:t>
            </a:r>
          </a:p>
          <a:p>
            <a:pPr algn="l"/>
            <a:r>
              <a:rPr lang="en-US"/>
              <a:t>   number of literals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ounded Rectangle 12"/>
          <p:cNvSpPr>
            <a:spLocks noChangeArrowheads="1"/>
          </p:cNvSpPr>
          <p:nvPr/>
        </p:nvSpPr>
        <p:spPr bwMode="auto">
          <a:xfrm>
            <a:off x="5459413" y="4073525"/>
            <a:ext cx="1219200" cy="1143000"/>
          </a:xfrm>
          <a:prstGeom prst="roundRect">
            <a:avLst>
              <a:gd name="adj" fmla="val 16667"/>
            </a:avLst>
          </a:prstGeom>
          <a:solidFill>
            <a:srgbClr val="6699FF">
              <a:alpha val="59999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77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</a:t>
            </a:r>
          </a:p>
        </p:txBody>
      </p:sp>
      <p:sp>
        <p:nvSpPr>
          <p:cNvPr id="32772" name="Content Placeholder 2"/>
          <p:cNvSpPr>
            <a:spLocks noGrp="1"/>
          </p:cNvSpPr>
          <p:nvPr>
            <p:ph idx="1"/>
          </p:nvPr>
        </p:nvSpPr>
        <p:spPr>
          <a:xfrm>
            <a:off x="762000" y="1905000"/>
            <a:ext cx="7239000" cy="685800"/>
          </a:xfrm>
        </p:spPr>
        <p:txBody>
          <a:bodyPr/>
          <a:lstStyle/>
          <a:p>
            <a:r>
              <a:rPr lang="en-US" sz="2800" smtClean="0"/>
              <a:t>F = ∑m(1, 3, 7) + ∑d(0, 5) </a:t>
            </a:r>
          </a:p>
        </p:txBody>
      </p:sp>
      <p:sp>
        <p:nvSpPr>
          <p:cNvPr id="32773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  <a:endParaRPr lang="en-US" smtClean="0"/>
          </a:p>
        </p:txBody>
      </p:sp>
      <p:sp>
        <p:nvSpPr>
          <p:cNvPr id="32774" name="Right Bracket 16"/>
          <p:cNvSpPr>
            <a:spLocks/>
          </p:cNvSpPr>
          <p:nvPr/>
        </p:nvSpPr>
        <p:spPr bwMode="auto">
          <a:xfrm rot="5400000" flipH="1">
            <a:off x="6819900" y="2854325"/>
            <a:ext cx="76200" cy="1371600"/>
          </a:xfrm>
          <a:prstGeom prst="rightBracket">
            <a:avLst>
              <a:gd name="adj" fmla="val 8333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775" name="TextBox 17"/>
          <p:cNvSpPr txBox="1">
            <a:spLocks noChangeArrowheads="1"/>
          </p:cNvSpPr>
          <p:nvPr/>
        </p:nvSpPr>
        <p:spPr bwMode="auto">
          <a:xfrm>
            <a:off x="6629400" y="3044825"/>
            <a:ext cx="3048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B</a:t>
            </a:r>
          </a:p>
        </p:txBody>
      </p:sp>
      <p:sp>
        <p:nvSpPr>
          <p:cNvPr id="32776" name="Right Bracket 18"/>
          <p:cNvSpPr>
            <a:spLocks/>
          </p:cNvSpPr>
          <p:nvPr/>
        </p:nvSpPr>
        <p:spPr bwMode="auto">
          <a:xfrm rot="5400000">
            <a:off x="5981700" y="4759325"/>
            <a:ext cx="152400" cy="1447800"/>
          </a:xfrm>
          <a:prstGeom prst="rightBracket">
            <a:avLst>
              <a:gd name="adj" fmla="val 8313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777" name="TextBox 19"/>
          <p:cNvSpPr txBox="1">
            <a:spLocks noChangeArrowheads="1"/>
          </p:cNvSpPr>
          <p:nvPr/>
        </p:nvSpPr>
        <p:spPr bwMode="auto">
          <a:xfrm>
            <a:off x="5934075" y="5559425"/>
            <a:ext cx="3143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C</a:t>
            </a:r>
          </a:p>
        </p:txBody>
      </p:sp>
      <p:sp>
        <p:nvSpPr>
          <p:cNvPr id="32778" name="Right Bracket 20"/>
          <p:cNvSpPr>
            <a:spLocks/>
          </p:cNvSpPr>
          <p:nvPr/>
        </p:nvSpPr>
        <p:spPr bwMode="auto">
          <a:xfrm flipH="1">
            <a:off x="4059238" y="4800600"/>
            <a:ext cx="152400" cy="381000"/>
          </a:xfrm>
          <a:prstGeom prst="rightBracket">
            <a:avLst>
              <a:gd name="adj" fmla="val 8333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779" name="TextBox 21"/>
          <p:cNvSpPr txBox="1">
            <a:spLocks noChangeArrowheads="1"/>
          </p:cNvSpPr>
          <p:nvPr/>
        </p:nvSpPr>
        <p:spPr bwMode="auto">
          <a:xfrm>
            <a:off x="3754438" y="4859338"/>
            <a:ext cx="3048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A</a:t>
            </a:r>
          </a:p>
        </p:txBody>
      </p:sp>
      <p:graphicFrame>
        <p:nvGraphicFramePr>
          <p:cNvPr id="24" name="Table 23"/>
          <p:cNvGraphicFramePr>
            <a:graphicFrameLocks noGrp="1"/>
          </p:cNvGraphicFramePr>
          <p:nvPr/>
        </p:nvGraphicFramePr>
        <p:xfrm>
          <a:off x="3810000" y="3205163"/>
          <a:ext cx="3810000" cy="20726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62000"/>
                <a:gridCol w="762000"/>
                <a:gridCol w="762000"/>
                <a:gridCol w="762000"/>
                <a:gridCol w="762000"/>
              </a:tblGrid>
              <a:tr h="65151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      BC    </a:t>
                      </a:r>
                    </a:p>
                    <a:p>
                      <a:r>
                        <a:rPr lang="en-US" sz="1400" dirty="0" smtClean="0"/>
                        <a:t>   </a:t>
                      </a:r>
                    </a:p>
                    <a:p>
                      <a:r>
                        <a:rPr lang="en-US" sz="1400" dirty="0" smtClean="0"/>
                        <a:t>A</a:t>
                      </a:r>
                      <a:endParaRPr lang="en-US" sz="1400" dirty="0"/>
                    </a:p>
                  </a:txBody>
                  <a:tcPr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                     </a:t>
                      </a:r>
                    </a:p>
                    <a:p>
                      <a:pPr algn="ctr"/>
                      <a:r>
                        <a:rPr lang="en-US" sz="1400" dirty="0" smtClean="0"/>
                        <a:t>           00</a:t>
                      </a:r>
                      <a:endParaRPr lang="en-US" sz="1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            </a:t>
                      </a:r>
                    </a:p>
                    <a:p>
                      <a:pPr algn="ctr"/>
                      <a:r>
                        <a:rPr lang="en-US" sz="1400" dirty="0" smtClean="0"/>
                        <a:t>           01</a:t>
                      </a:r>
                      <a:endParaRPr lang="en-US" sz="1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 smtClean="0"/>
                    </a:p>
                    <a:p>
                      <a:pPr algn="ctr"/>
                      <a:endParaRPr lang="en-US" sz="1400" dirty="0" smtClean="0"/>
                    </a:p>
                    <a:p>
                      <a:pPr algn="ctr"/>
                      <a:r>
                        <a:rPr lang="en-US" sz="1400" dirty="0" smtClean="0"/>
                        <a:t>11</a:t>
                      </a:r>
                      <a:endParaRPr lang="en-US" sz="1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 smtClean="0"/>
                    </a:p>
                    <a:p>
                      <a:pPr algn="ctr"/>
                      <a:endParaRPr lang="en-US" sz="1400" dirty="0" smtClean="0"/>
                    </a:p>
                    <a:p>
                      <a:pPr algn="ctr"/>
                      <a:r>
                        <a:rPr lang="en-US" sz="1400" dirty="0" smtClean="0"/>
                        <a:t>10</a:t>
                      </a:r>
                      <a:endParaRPr lang="en-US" sz="1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9237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             </a:t>
                      </a:r>
                    </a:p>
                    <a:p>
                      <a:r>
                        <a:rPr lang="en-US" sz="1400" dirty="0" smtClean="0"/>
                        <a:t>         0</a:t>
                      </a:r>
                      <a:endParaRPr lang="en-US" sz="1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        </a:t>
                      </a:r>
                      <a:r>
                        <a:rPr lang="en-US" sz="1400" dirty="0" smtClean="0">
                          <a:solidFill>
                            <a:srgbClr val="6699FF"/>
                          </a:solidFill>
                        </a:rPr>
                        <a:t> 0</a:t>
                      </a:r>
                    </a:p>
                    <a:p>
                      <a:r>
                        <a:rPr lang="en-US" sz="1400" dirty="0" smtClean="0"/>
                        <a:t>    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400" dirty="0" smtClean="0">
                        <a:solidFill>
                          <a:srgbClr val="6699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6699FF"/>
                          </a:solidFill>
                        </a:rPr>
                        <a:t>         1</a:t>
                      </a:r>
                    </a:p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   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rgbClr val="6699FF"/>
                          </a:solidFill>
                        </a:rPr>
                        <a:t>         3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    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400" b="1" dirty="0" smtClean="0">
                        <a:solidFill>
                          <a:srgbClr val="6699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rgbClr val="6699FF"/>
                          </a:solidFill>
                        </a:rPr>
                        <a:t>         2</a:t>
                      </a:r>
                    </a:p>
                    <a:p>
                      <a:r>
                        <a:rPr lang="en-US" sz="1400" dirty="0" smtClean="0"/>
                        <a:t>    </a:t>
                      </a:r>
                      <a:endParaRPr lang="en-US" sz="1400" dirty="0" smtClean="0">
                        <a:solidFill>
                          <a:srgbClr val="6699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847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            </a:t>
                      </a:r>
                    </a:p>
                    <a:p>
                      <a:r>
                        <a:rPr lang="en-US" sz="1400" dirty="0" smtClean="0"/>
                        <a:t>         1</a:t>
                      </a:r>
                      <a:endParaRPr lang="en-US" sz="1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rgbClr val="6699FF"/>
                          </a:solidFill>
                        </a:rPr>
                        <a:t>         4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rgbClr val="6699FF"/>
                          </a:solidFill>
                        </a:rPr>
                        <a:t>    </a:t>
                      </a:r>
                      <a:endParaRPr lang="en-US" sz="2400" b="1" dirty="0" smtClean="0">
                        <a:solidFill>
                          <a:srgbClr val="6699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rgbClr val="6699FF"/>
                          </a:solidFill>
                        </a:rPr>
                        <a:t>         5</a:t>
                      </a:r>
                    </a:p>
                    <a:p>
                      <a:r>
                        <a:rPr lang="en-US" sz="1400" dirty="0" smtClean="0"/>
                        <a:t>    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400" dirty="0" smtClean="0">
                        <a:solidFill>
                          <a:srgbClr val="6699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         </a:t>
                      </a:r>
                      <a:r>
                        <a:rPr lang="en-US" sz="1400" dirty="0" smtClean="0">
                          <a:solidFill>
                            <a:srgbClr val="6699FF"/>
                          </a:solidFill>
                        </a:rPr>
                        <a:t>7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    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400" dirty="0" smtClean="0">
                        <a:solidFill>
                          <a:srgbClr val="6699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rgbClr val="6699FF"/>
                          </a:solidFill>
                        </a:rPr>
                        <a:t>         6</a:t>
                      </a:r>
                    </a:p>
                    <a:p>
                      <a:r>
                        <a:rPr lang="en-US" sz="1400" dirty="0" smtClean="0"/>
                        <a:t>    </a:t>
                      </a:r>
                      <a:endParaRPr lang="en-US" sz="2400" b="1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2805" name="TextBox 11"/>
          <p:cNvSpPr txBox="1">
            <a:spLocks noChangeArrowheads="1"/>
          </p:cNvSpPr>
          <p:nvPr/>
        </p:nvSpPr>
        <p:spPr bwMode="auto">
          <a:xfrm>
            <a:off x="381000" y="3505200"/>
            <a:ext cx="3348038" cy="1077913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sz="1600"/>
              <a:t>Circle the x’s that help get bigger groups of 1’s (or 0’s if POS).</a:t>
            </a:r>
          </a:p>
          <a:p>
            <a:pPr algn="l"/>
            <a:endParaRPr lang="en-US" sz="1600"/>
          </a:p>
          <a:p>
            <a:pPr algn="l"/>
            <a:r>
              <a:rPr lang="en-US" sz="1600"/>
              <a:t>Don’t circle the x’s that don’t help.</a:t>
            </a:r>
          </a:p>
        </p:txBody>
      </p:sp>
      <p:sp>
        <p:nvSpPr>
          <p:cNvPr id="32806" name="TextBox 13"/>
          <p:cNvSpPr txBox="1">
            <a:spLocks noChangeArrowheads="1"/>
          </p:cNvSpPr>
          <p:nvPr/>
        </p:nvSpPr>
        <p:spPr bwMode="auto">
          <a:xfrm>
            <a:off x="1987550" y="5268913"/>
            <a:ext cx="7556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F = 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 2</a:t>
            </a:r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>
          <a:xfrm>
            <a:off x="762000" y="1905000"/>
            <a:ext cx="7162800" cy="685800"/>
          </a:xfrm>
        </p:spPr>
        <p:txBody>
          <a:bodyPr/>
          <a:lstStyle/>
          <a:p>
            <a:r>
              <a:rPr lang="en-US" sz="2400" smtClean="0"/>
              <a:t>F(A, B, C, D) = ∑ m(1, 3, 7, 11, 15) + ∑ d(0, 2, 5)</a:t>
            </a:r>
          </a:p>
        </p:txBody>
      </p:sp>
      <p:sp>
        <p:nvSpPr>
          <p:cNvPr id="33796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  <a:endParaRPr lang="en-US" smtClean="0"/>
          </a:p>
        </p:txBody>
      </p:sp>
      <p:pic>
        <p:nvPicPr>
          <p:cNvPr id="3379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76525" y="2409825"/>
            <a:ext cx="6238875" cy="35337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33798" name="TextBox 6"/>
          <p:cNvSpPr txBox="1">
            <a:spLocks noChangeArrowheads="1"/>
          </p:cNvSpPr>
          <p:nvPr/>
        </p:nvSpPr>
        <p:spPr bwMode="auto">
          <a:xfrm>
            <a:off x="4752975" y="6002338"/>
            <a:ext cx="141922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/>
              <a:t>Src: Mano’s Textbook</a:t>
            </a:r>
          </a:p>
        </p:txBody>
      </p:sp>
      <p:sp>
        <p:nvSpPr>
          <p:cNvPr id="33799" name="TextBox 7"/>
          <p:cNvSpPr txBox="1">
            <a:spLocks noChangeArrowheads="1"/>
          </p:cNvSpPr>
          <p:nvPr/>
        </p:nvSpPr>
        <p:spPr bwMode="auto">
          <a:xfrm>
            <a:off x="228600" y="2971800"/>
            <a:ext cx="2514600" cy="132397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buFontTx/>
              <a:buChar char="-"/>
            </a:pPr>
            <a:r>
              <a:rPr lang="en-US" sz="1600"/>
              <a:t>Two possible solutions!</a:t>
            </a:r>
          </a:p>
          <a:p>
            <a:pPr algn="l">
              <a:buFontTx/>
              <a:buChar char="-"/>
            </a:pPr>
            <a:endParaRPr lang="en-US" sz="1600"/>
          </a:p>
          <a:p>
            <a:pPr algn="l">
              <a:buFontTx/>
              <a:buChar char="-"/>
            </a:pPr>
            <a:r>
              <a:rPr lang="en-US" sz="1600"/>
              <a:t>Both acceptable.</a:t>
            </a:r>
          </a:p>
          <a:p>
            <a:pPr algn="l">
              <a:buFontTx/>
              <a:buChar char="-"/>
            </a:pPr>
            <a:endParaRPr lang="en-US" sz="1600"/>
          </a:p>
          <a:p>
            <a:pPr algn="l">
              <a:buFontTx/>
              <a:buChar char="-"/>
            </a:pPr>
            <a:r>
              <a:rPr lang="en-US" sz="1600"/>
              <a:t>All 1’s covered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Definitions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2209800"/>
            <a:ext cx="7693025" cy="3581400"/>
          </a:xfrm>
        </p:spPr>
        <p:txBody>
          <a:bodyPr>
            <a:normAutofit fontScale="92500" lnSpcReduction="10000"/>
          </a:bodyPr>
          <a:lstStyle/>
          <a:p>
            <a:pPr>
              <a:buFont typeface="Arial" charset="0"/>
              <a:buChar char="•"/>
              <a:defRPr/>
            </a:pPr>
            <a:r>
              <a:rPr lang="en-US" sz="2400" dirty="0" smtClean="0"/>
              <a:t>An </a:t>
            </a:r>
            <a:r>
              <a:rPr lang="en-US" sz="2400" b="1" dirty="0" smtClean="0"/>
              <a:t>implicant</a:t>
            </a:r>
            <a:r>
              <a:rPr lang="en-US" sz="2400" dirty="0" smtClean="0"/>
              <a:t> is a product term of a function</a:t>
            </a:r>
          </a:p>
          <a:p>
            <a:pPr lvl="1">
              <a:buFont typeface="Arial" charset="0"/>
              <a:buChar char="•"/>
              <a:defRPr/>
            </a:pPr>
            <a:r>
              <a:rPr lang="en-US" sz="1900" dirty="0" smtClean="0"/>
              <a:t>Any group of 1’s in a K-Map</a:t>
            </a:r>
          </a:p>
          <a:p>
            <a:pPr>
              <a:buFont typeface="Arial" charset="0"/>
              <a:buChar char="•"/>
              <a:defRPr/>
            </a:pPr>
            <a:r>
              <a:rPr lang="en-US" sz="2400" dirty="0" smtClean="0"/>
              <a:t>A </a:t>
            </a:r>
            <a:r>
              <a:rPr lang="en-US" sz="2400" b="1" dirty="0" smtClean="0"/>
              <a:t>prime implicant </a:t>
            </a:r>
            <a:r>
              <a:rPr lang="en-US" sz="2400" dirty="0" smtClean="0"/>
              <a:t>is a product term obtained by combining the maximum possible number of adjacent 1’s in a k-map</a:t>
            </a:r>
          </a:p>
          <a:p>
            <a:pPr lvl="1">
              <a:buFont typeface="Arial" charset="0"/>
              <a:buChar char="•"/>
              <a:defRPr/>
            </a:pPr>
            <a:r>
              <a:rPr lang="en-US" sz="1900" dirty="0" smtClean="0"/>
              <a:t>Biggest groups of 1’s </a:t>
            </a:r>
          </a:p>
          <a:p>
            <a:pPr lvl="1">
              <a:buFont typeface="Arial" charset="0"/>
              <a:buChar char="•"/>
              <a:defRPr/>
            </a:pPr>
            <a:r>
              <a:rPr lang="en-US" sz="1900" dirty="0" smtClean="0"/>
              <a:t>Not all prime implicants are needed!</a:t>
            </a:r>
          </a:p>
          <a:p>
            <a:pPr>
              <a:buFont typeface="Arial" charset="0"/>
              <a:buChar char="•"/>
              <a:defRPr/>
            </a:pPr>
            <a:r>
              <a:rPr lang="en-US" sz="2400" dirty="0" smtClean="0"/>
              <a:t>If a minterm is covered by exactly one prime implicant then this prime implicant is called an </a:t>
            </a:r>
            <a:r>
              <a:rPr lang="en-US" sz="2400" b="1" dirty="0" smtClean="0"/>
              <a:t>essential prime implicant</a:t>
            </a:r>
          </a:p>
        </p:txBody>
      </p:sp>
      <p:sp>
        <p:nvSpPr>
          <p:cNvPr id="3482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</a:t>
            </a:r>
            <a:endParaRPr lang="en-US" smtClean="0">
              <a:solidFill>
                <a:srgbClr val="CC3300"/>
              </a:solidFill>
            </a:endParaRP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905000"/>
            <a:ext cx="4627563" cy="4419600"/>
          </a:xfrm>
        </p:spPr>
        <p:txBody>
          <a:bodyPr/>
          <a:lstStyle/>
          <a:p>
            <a:pPr marL="0" indent="0"/>
            <a:r>
              <a:rPr lang="en-US" sz="2000" smtClean="0"/>
              <a:t>Consider F(X,Y,Z) = </a:t>
            </a:r>
            <a:r>
              <a:rPr lang="en-US" sz="2000" smtClean="0">
                <a:latin typeface="Symbol" pitchFamily="18" charset="2"/>
              </a:rPr>
              <a:t>S</a:t>
            </a:r>
            <a:r>
              <a:rPr lang="en-US" sz="2000" smtClean="0"/>
              <a:t>m(1,3,4,5,6)</a:t>
            </a:r>
          </a:p>
          <a:p>
            <a:pPr marL="0" indent="0"/>
            <a:endParaRPr lang="en-US" sz="2000" smtClean="0"/>
          </a:p>
          <a:p>
            <a:pPr marL="0" indent="0">
              <a:buFontTx/>
              <a:buNone/>
            </a:pPr>
            <a:r>
              <a:rPr lang="en-US" sz="2000" smtClean="0"/>
              <a:t>List all implicants, prime implicants and essential prime implicants</a:t>
            </a:r>
          </a:p>
          <a:p>
            <a:pPr marL="0" indent="0"/>
            <a:r>
              <a:rPr lang="en-US" sz="2000" smtClean="0"/>
              <a:t>Solution: </a:t>
            </a:r>
          </a:p>
          <a:p>
            <a:pPr marL="0" indent="0"/>
            <a:r>
              <a:rPr lang="en-US" sz="2000" smtClean="0"/>
              <a:t>Implicants: XY’Z’, XZ’, XY’, XY’Z, X’Y’Z, Y’Z, …</a:t>
            </a:r>
          </a:p>
          <a:p>
            <a:pPr marL="0" indent="0"/>
            <a:r>
              <a:rPr lang="en-US" sz="2000" smtClean="0"/>
              <a:t>P.Is: XY’, XZ’, Y’Z, X’Z</a:t>
            </a:r>
          </a:p>
          <a:p>
            <a:pPr marL="0" indent="0"/>
            <a:r>
              <a:rPr lang="en-US" sz="2000" smtClean="0"/>
              <a:t>EPIs: X’Z, XZ’</a:t>
            </a:r>
          </a:p>
        </p:txBody>
      </p:sp>
      <p:graphicFrame>
        <p:nvGraphicFramePr>
          <p:cNvPr id="316420" name="Group 4"/>
          <p:cNvGraphicFramePr>
            <a:graphicFrameLocks noGrp="1"/>
          </p:cNvGraphicFramePr>
          <p:nvPr/>
        </p:nvGraphicFramePr>
        <p:xfrm>
          <a:off x="5372100" y="1943100"/>
          <a:ext cx="3335337" cy="1562038"/>
        </p:xfrm>
        <a:graphic>
          <a:graphicData uri="http://schemas.openxmlformats.org/drawingml/2006/table">
            <a:tbl>
              <a:tblPr/>
              <a:tblGrid>
                <a:gridCol w="752475"/>
                <a:gridCol w="646112"/>
                <a:gridCol w="644525"/>
                <a:gridCol w="646113"/>
                <a:gridCol w="646112"/>
              </a:tblGrid>
              <a:tr h="4730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 YZ X  </a:t>
                      </a:r>
                    </a:p>
                  </a:txBody>
                  <a:tcPr marL="90000" marR="90000" marT="46800" marB="46800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00</a:t>
                      </a:r>
                    </a:p>
                  </a:txBody>
                  <a:tcPr marL="90000" marR="90000" marT="46800" marB="46800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01</a:t>
                      </a:r>
                    </a:p>
                  </a:txBody>
                  <a:tcPr marL="90000" marR="90000" marT="46800" marB="46800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11</a:t>
                      </a:r>
                    </a:p>
                  </a:txBody>
                  <a:tcPr marL="90000" marR="90000" marT="46800" marB="46800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10</a:t>
                      </a:r>
                    </a:p>
                  </a:txBody>
                  <a:tcPr marL="90000" marR="90000" marT="46800" marB="46800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0213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Tx/>
                        <a:buNone/>
                        <a:tabLst/>
                      </a:pPr>
                      <a:endParaRPr kumimoji="1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Tx/>
                        <a:buNone/>
                        <a:tabLst/>
                      </a:pPr>
                      <a:endParaRPr kumimoji="1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8625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90000" marR="90000" marT="46800" marB="46800" anchor="ctr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Tx/>
                        <a:buNone/>
                        <a:tabLst/>
                      </a:pPr>
                      <a:endParaRPr kumimoji="1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35869" name="Group 36"/>
          <p:cNvGrpSpPr>
            <a:grpSpLocks/>
          </p:cNvGrpSpPr>
          <p:nvPr/>
        </p:nvGrpSpPr>
        <p:grpSpPr bwMode="auto">
          <a:xfrm>
            <a:off x="7415213" y="1676400"/>
            <a:ext cx="1292225" cy="533400"/>
            <a:chOff x="3648" y="2315"/>
            <a:chExt cx="946" cy="336"/>
          </a:xfrm>
        </p:grpSpPr>
        <p:sp>
          <p:nvSpPr>
            <p:cNvPr id="35920" name="AutoShape 37"/>
            <p:cNvSpPr>
              <a:spLocks/>
            </p:cNvSpPr>
            <p:nvPr/>
          </p:nvSpPr>
          <p:spPr bwMode="auto">
            <a:xfrm rot="5400000">
              <a:off x="4097" y="2154"/>
              <a:ext cx="48" cy="946"/>
            </a:xfrm>
            <a:prstGeom prst="leftBracket">
              <a:avLst>
                <a:gd name="adj" fmla="val 164236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endParaRPr lang="en-US"/>
            </a:p>
          </p:txBody>
        </p:sp>
        <p:sp>
          <p:nvSpPr>
            <p:cNvPr id="35921" name="Text Box 38"/>
            <p:cNvSpPr txBox="1">
              <a:spLocks noChangeArrowheads="1"/>
            </p:cNvSpPr>
            <p:nvPr/>
          </p:nvSpPr>
          <p:spPr bwMode="auto">
            <a:xfrm>
              <a:off x="3886" y="2315"/>
              <a:ext cx="54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r>
                <a:rPr lang="en-US">
                  <a:latin typeface="Tahoma" pitchFamily="34" charset="0"/>
                </a:rPr>
                <a:t>Y=1</a:t>
              </a:r>
            </a:p>
          </p:txBody>
        </p:sp>
      </p:grpSp>
      <p:grpSp>
        <p:nvGrpSpPr>
          <p:cNvPr id="35870" name="Group 39"/>
          <p:cNvGrpSpPr>
            <a:grpSpLocks/>
          </p:cNvGrpSpPr>
          <p:nvPr/>
        </p:nvGrpSpPr>
        <p:grpSpPr bwMode="auto">
          <a:xfrm>
            <a:off x="6781800" y="3619500"/>
            <a:ext cx="1317625" cy="533400"/>
            <a:chOff x="4355" y="2112"/>
            <a:chExt cx="946" cy="336"/>
          </a:xfrm>
        </p:grpSpPr>
        <p:sp>
          <p:nvSpPr>
            <p:cNvPr id="35918" name="AutoShape 40"/>
            <p:cNvSpPr>
              <a:spLocks/>
            </p:cNvSpPr>
            <p:nvPr/>
          </p:nvSpPr>
          <p:spPr bwMode="auto">
            <a:xfrm rot="16200000" flipV="1">
              <a:off x="4804" y="1663"/>
              <a:ext cx="48" cy="946"/>
            </a:xfrm>
            <a:prstGeom prst="leftBracket">
              <a:avLst>
                <a:gd name="adj" fmla="val 164236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endParaRPr lang="en-US"/>
            </a:p>
          </p:txBody>
        </p:sp>
        <p:sp>
          <p:nvSpPr>
            <p:cNvPr id="35919" name="Text Box 41"/>
            <p:cNvSpPr txBox="1">
              <a:spLocks noChangeArrowheads="1"/>
            </p:cNvSpPr>
            <p:nvPr/>
          </p:nvSpPr>
          <p:spPr bwMode="auto">
            <a:xfrm>
              <a:off x="4593" y="2160"/>
              <a:ext cx="53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r>
                <a:rPr lang="en-US">
                  <a:latin typeface="Tahoma" pitchFamily="34" charset="0"/>
                </a:rPr>
                <a:t>Z=1</a:t>
              </a:r>
            </a:p>
          </p:txBody>
        </p:sp>
      </p:grpSp>
      <p:grpSp>
        <p:nvGrpSpPr>
          <p:cNvPr id="35871" name="Group 42"/>
          <p:cNvGrpSpPr>
            <a:grpSpLocks/>
          </p:cNvGrpSpPr>
          <p:nvPr/>
        </p:nvGrpSpPr>
        <p:grpSpPr bwMode="auto">
          <a:xfrm>
            <a:off x="4953000" y="3074988"/>
            <a:ext cx="896938" cy="457200"/>
            <a:chOff x="2664" y="3669"/>
            <a:chExt cx="565" cy="288"/>
          </a:xfrm>
        </p:grpSpPr>
        <p:sp>
          <p:nvSpPr>
            <p:cNvPr id="35916" name="AutoShape 43"/>
            <p:cNvSpPr>
              <a:spLocks/>
            </p:cNvSpPr>
            <p:nvPr/>
          </p:nvSpPr>
          <p:spPr bwMode="auto">
            <a:xfrm>
              <a:off x="3181" y="3688"/>
              <a:ext cx="48" cy="248"/>
            </a:xfrm>
            <a:prstGeom prst="leftBracket">
              <a:avLst>
                <a:gd name="adj" fmla="val 43056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endParaRPr lang="en-US"/>
            </a:p>
          </p:txBody>
        </p:sp>
        <p:sp>
          <p:nvSpPr>
            <p:cNvPr id="35917" name="Text Box 44"/>
            <p:cNvSpPr txBox="1">
              <a:spLocks noChangeArrowheads="1"/>
            </p:cNvSpPr>
            <p:nvPr/>
          </p:nvSpPr>
          <p:spPr bwMode="auto">
            <a:xfrm>
              <a:off x="2664" y="3669"/>
              <a:ext cx="47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r>
                <a:rPr lang="en-US">
                  <a:latin typeface="Tahoma" pitchFamily="34" charset="0"/>
                </a:rPr>
                <a:t>X=1</a:t>
              </a:r>
            </a:p>
          </p:txBody>
        </p:sp>
      </p:grpSp>
      <p:sp>
        <p:nvSpPr>
          <p:cNvPr id="35872" name="AutoShape 45"/>
          <p:cNvSpPr>
            <a:spLocks noChangeArrowheads="1"/>
          </p:cNvSpPr>
          <p:nvPr/>
        </p:nvSpPr>
        <p:spPr bwMode="auto">
          <a:xfrm>
            <a:off x="6900863" y="2724150"/>
            <a:ext cx="1044575" cy="28575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FF3300"/>
            </a:solidFill>
            <a:round/>
            <a:headEnd/>
            <a:tailEnd/>
          </a:ln>
        </p:spPr>
        <p:txBody>
          <a:bodyPr wrap="none" lIns="90000" tIns="46800" rIns="90000" bIns="46800" anchor="ctr"/>
          <a:lstStyle/>
          <a:p>
            <a:endParaRPr lang="en-US"/>
          </a:p>
        </p:txBody>
      </p:sp>
      <p:sp>
        <p:nvSpPr>
          <p:cNvPr id="35873" name="AutoShape 46"/>
          <p:cNvSpPr>
            <a:spLocks noChangeArrowheads="1"/>
          </p:cNvSpPr>
          <p:nvPr/>
        </p:nvSpPr>
        <p:spPr bwMode="auto">
          <a:xfrm rot="-5400000">
            <a:off x="6692106" y="2920207"/>
            <a:ext cx="808037" cy="28575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FF3300"/>
            </a:solidFill>
            <a:round/>
            <a:headEnd/>
            <a:tailEnd/>
          </a:ln>
        </p:spPr>
        <p:txBody>
          <a:bodyPr wrap="none" lIns="90000" tIns="46800" rIns="90000" bIns="46800" anchor="ctr"/>
          <a:lstStyle/>
          <a:p>
            <a:endParaRPr lang="en-US"/>
          </a:p>
        </p:txBody>
      </p:sp>
      <p:sp>
        <p:nvSpPr>
          <p:cNvPr id="35874" name="Freeform 47"/>
          <p:cNvSpPr>
            <a:spLocks/>
          </p:cNvSpPr>
          <p:nvPr/>
        </p:nvSpPr>
        <p:spPr bwMode="auto">
          <a:xfrm>
            <a:off x="5888038" y="3086100"/>
            <a:ext cx="838200" cy="457200"/>
          </a:xfrm>
          <a:custGeom>
            <a:avLst/>
            <a:gdLst>
              <a:gd name="T0" fmla="*/ 0 w 528"/>
              <a:gd name="T1" fmla="*/ 0 h 288"/>
              <a:gd name="T2" fmla="*/ 2147483647 w 528"/>
              <a:gd name="T3" fmla="*/ 2147483647 h 288"/>
              <a:gd name="T4" fmla="*/ 0 w 528"/>
              <a:gd name="T5" fmla="*/ 2147483647 h 288"/>
              <a:gd name="T6" fmla="*/ 0 60000 65536"/>
              <a:gd name="T7" fmla="*/ 0 60000 65536"/>
              <a:gd name="T8" fmla="*/ 0 60000 65536"/>
              <a:gd name="T9" fmla="*/ 0 w 528"/>
              <a:gd name="T10" fmla="*/ 0 h 288"/>
              <a:gd name="T11" fmla="*/ 528 w 528"/>
              <a:gd name="T12" fmla="*/ 288 h 2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28" h="288">
                <a:moveTo>
                  <a:pt x="0" y="0"/>
                </a:moveTo>
                <a:cubicBezTo>
                  <a:pt x="264" y="48"/>
                  <a:pt x="528" y="96"/>
                  <a:pt x="528" y="144"/>
                </a:cubicBezTo>
                <a:cubicBezTo>
                  <a:pt x="528" y="192"/>
                  <a:pt x="144" y="280"/>
                  <a:pt x="0" y="288"/>
                </a:cubicBezTo>
              </a:path>
            </a:pathLst>
          </a:custGeom>
          <a:noFill/>
          <a:ln w="38100">
            <a:solidFill>
              <a:srgbClr val="FF3300"/>
            </a:solidFill>
            <a:round/>
            <a:headEnd/>
            <a:tailEnd/>
          </a:ln>
        </p:spPr>
        <p:txBody>
          <a:bodyPr lIns="90000" tIns="46800" rIns="90000" bIns="46800"/>
          <a:lstStyle/>
          <a:p>
            <a:endParaRPr lang="en-US"/>
          </a:p>
        </p:txBody>
      </p:sp>
      <p:sp>
        <p:nvSpPr>
          <p:cNvPr id="35875" name="Freeform 48"/>
          <p:cNvSpPr>
            <a:spLocks/>
          </p:cNvSpPr>
          <p:nvPr/>
        </p:nvSpPr>
        <p:spPr bwMode="auto">
          <a:xfrm flipH="1">
            <a:off x="8097838" y="3074988"/>
            <a:ext cx="838200" cy="457200"/>
          </a:xfrm>
          <a:custGeom>
            <a:avLst/>
            <a:gdLst>
              <a:gd name="T0" fmla="*/ 0 w 528"/>
              <a:gd name="T1" fmla="*/ 0 h 288"/>
              <a:gd name="T2" fmla="*/ 2147483647 w 528"/>
              <a:gd name="T3" fmla="*/ 2147483647 h 288"/>
              <a:gd name="T4" fmla="*/ 0 w 528"/>
              <a:gd name="T5" fmla="*/ 2147483647 h 288"/>
              <a:gd name="T6" fmla="*/ 0 60000 65536"/>
              <a:gd name="T7" fmla="*/ 0 60000 65536"/>
              <a:gd name="T8" fmla="*/ 0 60000 65536"/>
              <a:gd name="T9" fmla="*/ 0 w 528"/>
              <a:gd name="T10" fmla="*/ 0 h 288"/>
              <a:gd name="T11" fmla="*/ 528 w 528"/>
              <a:gd name="T12" fmla="*/ 288 h 2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28" h="288">
                <a:moveTo>
                  <a:pt x="0" y="0"/>
                </a:moveTo>
                <a:cubicBezTo>
                  <a:pt x="264" y="48"/>
                  <a:pt x="528" y="96"/>
                  <a:pt x="528" y="144"/>
                </a:cubicBezTo>
                <a:cubicBezTo>
                  <a:pt x="528" y="192"/>
                  <a:pt x="144" y="280"/>
                  <a:pt x="0" y="288"/>
                </a:cubicBezTo>
              </a:path>
            </a:pathLst>
          </a:custGeom>
          <a:noFill/>
          <a:ln w="38100">
            <a:solidFill>
              <a:srgbClr val="FF3300"/>
            </a:solidFill>
            <a:round/>
            <a:headEnd/>
            <a:tailEnd/>
          </a:ln>
        </p:spPr>
        <p:txBody>
          <a:bodyPr lIns="90000" tIns="46800" rIns="90000" bIns="46800"/>
          <a:lstStyle/>
          <a:p>
            <a:endParaRPr lang="en-US"/>
          </a:p>
        </p:txBody>
      </p:sp>
      <p:graphicFrame>
        <p:nvGraphicFramePr>
          <p:cNvPr id="316465" name="Group 49"/>
          <p:cNvGraphicFramePr>
            <a:graphicFrameLocks noGrp="1"/>
          </p:cNvGraphicFramePr>
          <p:nvPr/>
        </p:nvGraphicFramePr>
        <p:xfrm>
          <a:off x="5427663" y="4191000"/>
          <a:ext cx="3335338" cy="1562038"/>
        </p:xfrm>
        <a:graphic>
          <a:graphicData uri="http://schemas.openxmlformats.org/drawingml/2006/table">
            <a:tbl>
              <a:tblPr/>
              <a:tblGrid>
                <a:gridCol w="752475"/>
                <a:gridCol w="646113"/>
                <a:gridCol w="644525"/>
                <a:gridCol w="646112"/>
                <a:gridCol w="646113"/>
              </a:tblGrid>
              <a:tr h="4730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 YZ X  </a:t>
                      </a:r>
                    </a:p>
                  </a:txBody>
                  <a:tcPr marL="90000" marR="90000" marT="46800" marB="46800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00</a:t>
                      </a:r>
                    </a:p>
                  </a:txBody>
                  <a:tcPr marL="90000" marR="90000" marT="46800" marB="46800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01</a:t>
                      </a:r>
                    </a:p>
                  </a:txBody>
                  <a:tcPr marL="90000" marR="90000" marT="46800" marB="46800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11</a:t>
                      </a:r>
                    </a:p>
                  </a:txBody>
                  <a:tcPr marL="90000" marR="90000" marT="46800" marB="46800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10</a:t>
                      </a:r>
                    </a:p>
                  </a:txBody>
                  <a:tcPr marL="90000" marR="90000" marT="46800" marB="46800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0213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Tx/>
                        <a:buNone/>
                        <a:tabLst/>
                      </a:pPr>
                      <a:endParaRPr kumimoji="1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Tx/>
                        <a:buNone/>
                        <a:tabLst/>
                      </a:pPr>
                      <a:endParaRPr kumimoji="1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8625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90000" marR="90000" marT="46800" marB="46800" anchor="ctr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Tx/>
                        <a:buNone/>
                        <a:tabLst/>
                      </a:pPr>
                      <a:endParaRPr kumimoji="1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35901" name="Group 81"/>
          <p:cNvGrpSpPr>
            <a:grpSpLocks/>
          </p:cNvGrpSpPr>
          <p:nvPr/>
        </p:nvGrpSpPr>
        <p:grpSpPr bwMode="auto">
          <a:xfrm>
            <a:off x="7470775" y="3924300"/>
            <a:ext cx="1292225" cy="533400"/>
            <a:chOff x="3648" y="2315"/>
            <a:chExt cx="946" cy="336"/>
          </a:xfrm>
        </p:grpSpPr>
        <p:sp>
          <p:nvSpPr>
            <p:cNvPr id="35914" name="AutoShape 82"/>
            <p:cNvSpPr>
              <a:spLocks/>
            </p:cNvSpPr>
            <p:nvPr/>
          </p:nvSpPr>
          <p:spPr bwMode="auto">
            <a:xfrm rot="5400000">
              <a:off x="4097" y="2154"/>
              <a:ext cx="48" cy="946"/>
            </a:xfrm>
            <a:prstGeom prst="leftBracket">
              <a:avLst>
                <a:gd name="adj" fmla="val 164236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endParaRPr lang="en-US"/>
            </a:p>
          </p:txBody>
        </p:sp>
        <p:sp>
          <p:nvSpPr>
            <p:cNvPr id="35915" name="Text Box 83"/>
            <p:cNvSpPr txBox="1">
              <a:spLocks noChangeArrowheads="1"/>
            </p:cNvSpPr>
            <p:nvPr/>
          </p:nvSpPr>
          <p:spPr bwMode="auto">
            <a:xfrm>
              <a:off x="3886" y="2315"/>
              <a:ext cx="54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r>
                <a:rPr lang="en-US">
                  <a:latin typeface="Tahoma" pitchFamily="34" charset="0"/>
                </a:rPr>
                <a:t>Y=1</a:t>
              </a:r>
            </a:p>
          </p:txBody>
        </p:sp>
      </p:grpSp>
      <p:grpSp>
        <p:nvGrpSpPr>
          <p:cNvPr id="35902" name="Group 84"/>
          <p:cNvGrpSpPr>
            <a:grpSpLocks/>
          </p:cNvGrpSpPr>
          <p:nvPr/>
        </p:nvGrpSpPr>
        <p:grpSpPr bwMode="auto">
          <a:xfrm>
            <a:off x="6837363" y="5867400"/>
            <a:ext cx="1317625" cy="533400"/>
            <a:chOff x="4355" y="2112"/>
            <a:chExt cx="946" cy="336"/>
          </a:xfrm>
        </p:grpSpPr>
        <p:sp>
          <p:nvSpPr>
            <p:cNvPr id="35912" name="AutoShape 85"/>
            <p:cNvSpPr>
              <a:spLocks/>
            </p:cNvSpPr>
            <p:nvPr/>
          </p:nvSpPr>
          <p:spPr bwMode="auto">
            <a:xfrm rot="16200000" flipV="1">
              <a:off x="4804" y="1663"/>
              <a:ext cx="48" cy="946"/>
            </a:xfrm>
            <a:prstGeom prst="leftBracket">
              <a:avLst>
                <a:gd name="adj" fmla="val 164236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endParaRPr lang="en-US"/>
            </a:p>
          </p:txBody>
        </p:sp>
        <p:sp>
          <p:nvSpPr>
            <p:cNvPr id="35913" name="Text Box 86"/>
            <p:cNvSpPr txBox="1">
              <a:spLocks noChangeArrowheads="1"/>
            </p:cNvSpPr>
            <p:nvPr/>
          </p:nvSpPr>
          <p:spPr bwMode="auto">
            <a:xfrm>
              <a:off x="4593" y="2160"/>
              <a:ext cx="53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r>
                <a:rPr lang="en-US">
                  <a:latin typeface="Tahoma" pitchFamily="34" charset="0"/>
                </a:rPr>
                <a:t>Z=1</a:t>
              </a:r>
            </a:p>
          </p:txBody>
        </p:sp>
      </p:grpSp>
      <p:grpSp>
        <p:nvGrpSpPr>
          <p:cNvPr id="35903" name="Group 87"/>
          <p:cNvGrpSpPr>
            <a:grpSpLocks/>
          </p:cNvGrpSpPr>
          <p:nvPr/>
        </p:nvGrpSpPr>
        <p:grpSpPr bwMode="auto">
          <a:xfrm>
            <a:off x="5008563" y="5322888"/>
            <a:ext cx="896937" cy="457200"/>
            <a:chOff x="2664" y="3669"/>
            <a:chExt cx="565" cy="288"/>
          </a:xfrm>
        </p:grpSpPr>
        <p:sp>
          <p:nvSpPr>
            <p:cNvPr id="35910" name="AutoShape 88"/>
            <p:cNvSpPr>
              <a:spLocks/>
            </p:cNvSpPr>
            <p:nvPr/>
          </p:nvSpPr>
          <p:spPr bwMode="auto">
            <a:xfrm>
              <a:off x="3181" y="3688"/>
              <a:ext cx="48" cy="248"/>
            </a:xfrm>
            <a:prstGeom prst="leftBracket">
              <a:avLst>
                <a:gd name="adj" fmla="val 43056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endParaRPr lang="en-US"/>
            </a:p>
          </p:txBody>
        </p:sp>
        <p:sp>
          <p:nvSpPr>
            <p:cNvPr id="35911" name="Text Box 89"/>
            <p:cNvSpPr txBox="1">
              <a:spLocks noChangeArrowheads="1"/>
            </p:cNvSpPr>
            <p:nvPr/>
          </p:nvSpPr>
          <p:spPr bwMode="auto">
            <a:xfrm>
              <a:off x="2664" y="3669"/>
              <a:ext cx="47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r>
                <a:rPr lang="en-US">
                  <a:latin typeface="Tahoma" pitchFamily="34" charset="0"/>
                </a:rPr>
                <a:t>X=1</a:t>
              </a:r>
            </a:p>
          </p:txBody>
        </p:sp>
      </p:grpSp>
      <p:sp>
        <p:nvSpPr>
          <p:cNvPr id="35904" name="AutoShape 90"/>
          <p:cNvSpPr>
            <a:spLocks noChangeArrowheads="1"/>
          </p:cNvSpPr>
          <p:nvPr/>
        </p:nvSpPr>
        <p:spPr bwMode="auto">
          <a:xfrm>
            <a:off x="6956425" y="4972050"/>
            <a:ext cx="1044575" cy="28575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FF3300"/>
            </a:solidFill>
            <a:round/>
            <a:headEnd/>
            <a:tailEnd/>
          </a:ln>
        </p:spPr>
        <p:txBody>
          <a:bodyPr wrap="none" lIns="90000" tIns="46800" rIns="90000" bIns="46800" anchor="ctr"/>
          <a:lstStyle/>
          <a:p>
            <a:endParaRPr lang="en-US"/>
          </a:p>
        </p:txBody>
      </p:sp>
      <p:sp>
        <p:nvSpPr>
          <p:cNvPr id="35905" name="Freeform 91"/>
          <p:cNvSpPr>
            <a:spLocks/>
          </p:cNvSpPr>
          <p:nvPr/>
        </p:nvSpPr>
        <p:spPr bwMode="auto">
          <a:xfrm>
            <a:off x="5943600" y="5334000"/>
            <a:ext cx="838200" cy="457200"/>
          </a:xfrm>
          <a:custGeom>
            <a:avLst/>
            <a:gdLst>
              <a:gd name="T0" fmla="*/ 0 w 528"/>
              <a:gd name="T1" fmla="*/ 0 h 288"/>
              <a:gd name="T2" fmla="*/ 2147483647 w 528"/>
              <a:gd name="T3" fmla="*/ 2147483647 h 288"/>
              <a:gd name="T4" fmla="*/ 0 w 528"/>
              <a:gd name="T5" fmla="*/ 2147483647 h 288"/>
              <a:gd name="T6" fmla="*/ 0 60000 65536"/>
              <a:gd name="T7" fmla="*/ 0 60000 65536"/>
              <a:gd name="T8" fmla="*/ 0 60000 65536"/>
              <a:gd name="T9" fmla="*/ 0 w 528"/>
              <a:gd name="T10" fmla="*/ 0 h 288"/>
              <a:gd name="T11" fmla="*/ 528 w 528"/>
              <a:gd name="T12" fmla="*/ 288 h 2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28" h="288">
                <a:moveTo>
                  <a:pt x="0" y="0"/>
                </a:moveTo>
                <a:cubicBezTo>
                  <a:pt x="264" y="48"/>
                  <a:pt x="528" y="96"/>
                  <a:pt x="528" y="144"/>
                </a:cubicBezTo>
                <a:cubicBezTo>
                  <a:pt x="528" y="192"/>
                  <a:pt x="144" y="280"/>
                  <a:pt x="0" y="288"/>
                </a:cubicBezTo>
              </a:path>
            </a:pathLst>
          </a:custGeom>
          <a:noFill/>
          <a:ln w="38100">
            <a:solidFill>
              <a:srgbClr val="FF3300"/>
            </a:solidFill>
            <a:round/>
            <a:headEnd/>
            <a:tailEnd/>
          </a:ln>
        </p:spPr>
        <p:txBody>
          <a:bodyPr lIns="90000" tIns="46800" rIns="90000" bIns="46800"/>
          <a:lstStyle/>
          <a:p>
            <a:endParaRPr lang="en-US"/>
          </a:p>
        </p:txBody>
      </p:sp>
      <p:sp>
        <p:nvSpPr>
          <p:cNvPr id="35906" name="Freeform 92"/>
          <p:cNvSpPr>
            <a:spLocks/>
          </p:cNvSpPr>
          <p:nvPr/>
        </p:nvSpPr>
        <p:spPr bwMode="auto">
          <a:xfrm flipH="1">
            <a:off x="8153400" y="5322888"/>
            <a:ext cx="838200" cy="457200"/>
          </a:xfrm>
          <a:custGeom>
            <a:avLst/>
            <a:gdLst>
              <a:gd name="T0" fmla="*/ 0 w 528"/>
              <a:gd name="T1" fmla="*/ 0 h 288"/>
              <a:gd name="T2" fmla="*/ 2147483647 w 528"/>
              <a:gd name="T3" fmla="*/ 2147483647 h 288"/>
              <a:gd name="T4" fmla="*/ 0 w 528"/>
              <a:gd name="T5" fmla="*/ 2147483647 h 288"/>
              <a:gd name="T6" fmla="*/ 0 60000 65536"/>
              <a:gd name="T7" fmla="*/ 0 60000 65536"/>
              <a:gd name="T8" fmla="*/ 0 60000 65536"/>
              <a:gd name="T9" fmla="*/ 0 w 528"/>
              <a:gd name="T10" fmla="*/ 0 h 288"/>
              <a:gd name="T11" fmla="*/ 528 w 528"/>
              <a:gd name="T12" fmla="*/ 288 h 2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28" h="288">
                <a:moveTo>
                  <a:pt x="0" y="0"/>
                </a:moveTo>
                <a:cubicBezTo>
                  <a:pt x="264" y="48"/>
                  <a:pt x="528" y="96"/>
                  <a:pt x="528" y="144"/>
                </a:cubicBezTo>
                <a:cubicBezTo>
                  <a:pt x="528" y="192"/>
                  <a:pt x="144" y="280"/>
                  <a:pt x="0" y="288"/>
                </a:cubicBezTo>
              </a:path>
            </a:pathLst>
          </a:custGeom>
          <a:noFill/>
          <a:ln w="38100">
            <a:solidFill>
              <a:srgbClr val="FF3300"/>
            </a:solidFill>
            <a:round/>
            <a:headEnd/>
            <a:tailEnd/>
          </a:ln>
        </p:spPr>
        <p:txBody>
          <a:bodyPr lIns="90000" tIns="46800" rIns="90000" bIns="46800"/>
          <a:lstStyle/>
          <a:p>
            <a:endParaRPr lang="en-US"/>
          </a:p>
        </p:txBody>
      </p:sp>
      <p:sp>
        <p:nvSpPr>
          <p:cNvPr id="35907" name="AutoShape 93"/>
          <p:cNvSpPr>
            <a:spLocks noChangeArrowheads="1"/>
          </p:cNvSpPr>
          <p:nvPr/>
        </p:nvSpPr>
        <p:spPr bwMode="auto">
          <a:xfrm>
            <a:off x="6316663" y="5391150"/>
            <a:ext cx="1044575" cy="28575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FF3300"/>
            </a:solidFill>
            <a:round/>
            <a:headEnd/>
            <a:tailEnd/>
          </a:ln>
        </p:spPr>
        <p:txBody>
          <a:bodyPr wrap="none" lIns="90000" tIns="46800" rIns="90000" bIns="46800" anchor="ctr"/>
          <a:lstStyle/>
          <a:p>
            <a:endParaRPr lang="en-US"/>
          </a:p>
        </p:txBody>
      </p:sp>
      <p:sp>
        <p:nvSpPr>
          <p:cNvPr id="35908" name="Text Box 94"/>
          <p:cNvSpPr txBox="1">
            <a:spLocks noChangeArrowheads="1"/>
          </p:cNvSpPr>
          <p:nvPr/>
        </p:nvSpPr>
        <p:spPr bwMode="auto">
          <a:xfrm>
            <a:off x="381000" y="5486400"/>
            <a:ext cx="4495800" cy="37147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l"/>
            <a:r>
              <a:rPr lang="en-US"/>
              <a:t>The simplest expression is NOT unique!</a:t>
            </a:r>
          </a:p>
        </p:txBody>
      </p:sp>
      <p:sp>
        <p:nvSpPr>
          <p:cNvPr id="35909" name="Footer Placeholder 3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Finding minimum SOP</a:t>
            </a:r>
          </a:p>
        </p:txBody>
      </p:sp>
      <p:sp>
        <p:nvSpPr>
          <p:cNvPr id="36867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Arial Black" pitchFamily="34" charset="0"/>
              <a:buAutoNum type="arabicPeriod"/>
            </a:pPr>
            <a:r>
              <a:rPr lang="en-US" smtClean="0"/>
              <a:t>Find each essential prime implicant and include it in the solution</a:t>
            </a:r>
          </a:p>
          <a:p>
            <a:pPr marL="514350" indent="-514350">
              <a:buFont typeface="Arial Black" pitchFamily="34" charset="0"/>
              <a:buAutoNum type="arabicPeriod"/>
            </a:pPr>
            <a:r>
              <a:rPr lang="en-US" smtClean="0"/>
              <a:t>If any minterms are not yet covered, find minimum number of prime implicants to cover them (minimize overlap).</a:t>
            </a:r>
          </a:p>
        </p:txBody>
      </p:sp>
      <p:sp>
        <p:nvSpPr>
          <p:cNvPr id="3686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 2</a:t>
            </a:r>
          </a:p>
        </p:txBody>
      </p:sp>
      <p:sp>
        <p:nvSpPr>
          <p:cNvPr id="37891" name="Content Placeholder 6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/>
            <a:r>
              <a:rPr lang="en-US" sz="2000" smtClean="0"/>
              <a:t>Simplify F(A, B, C, D) = ∑ m(0, 1, 2, 4, 5, 10,11,13, 15)</a:t>
            </a:r>
          </a:p>
          <a:p>
            <a:pPr marL="0" indent="0"/>
            <a:endParaRPr lang="en-US" sz="2000" smtClean="0"/>
          </a:p>
          <a:p>
            <a:pPr marL="0" indent="0"/>
            <a:r>
              <a:rPr lang="en-US" sz="2000" smtClean="0"/>
              <a:t>Note:</a:t>
            </a:r>
          </a:p>
          <a:p>
            <a:pPr marL="0" indent="0">
              <a:buFontTx/>
              <a:buChar char="-"/>
            </a:pPr>
            <a:r>
              <a:rPr lang="en-US" sz="2000" smtClean="0"/>
              <a:t>Only A’C’ is E.P.I</a:t>
            </a:r>
          </a:p>
          <a:p>
            <a:pPr marL="0" indent="0">
              <a:buFontTx/>
              <a:buChar char="-"/>
            </a:pPr>
            <a:r>
              <a:rPr lang="en-US" sz="2000" smtClean="0"/>
              <a:t>For the remaining minterms:</a:t>
            </a:r>
          </a:p>
          <a:p>
            <a:pPr marL="457200" lvl="1" indent="0">
              <a:buFontTx/>
              <a:buChar char="-"/>
            </a:pPr>
            <a:r>
              <a:rPr lang="en-US" sz="1600" smtClean="0"/>
              <a:t>Choose  1 and 2 (minimize overlap)</a:t>
            </a:r>
          </a:p>
          <a:p>
            <a:pPr marL="457200" lvl="1" indent="0">
              <a:buFontTx/>
              <a:buChar char="-"/>
            </a:pPr>
            <a:r>
              <a:rPr lang="en-US" sz="1600" smtClean="0"/>
              <a:t>For m</a:t>
            </a:r>
            <a:r>
              <a:rPr lang="en-US" sz="1600" baseline="-25000" smtClean="0"/>
              <a:t>2</a:t>
            </a:r>
            <a:r>
              <a:rPr lang="en-US" sz="1600" smtClean="0"/>
              <a:t>, choose either A’B’D’ or B’CD’</a:t>
            </a:r>
          </a:p>
          <a:p>
            <a:pPr marL="0" indent="0"/>
            <a:r>
              <a:rPr lang="en-US" sz="2000" smtClean="0"/>
              <a:t>F = A’C’ + ABD + AB’C + A’B’D’ </a:t>
            </a:r>
          </a:p>
          <a:p>
            <a:pPr marL="0" indent="0"/>
            <a:endParaRPr lang="en-US" sz="2000" smtClean="0"/>
          </a:p>
        </p:txBody>
      </p:sp>
      <p:sp>
        <p:nvSpPr>
          <p:cNvPr id="3789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  <a:endParaRPr lang="en-US" smtClean="0"/>
          </a:p>
        </p:txBody>
      </p:sp>
      <p:pic>
        <p:nvPicPr>
          <p:cNvPr id="3789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1752600"/>
            <a:ext cx="4010025" cy="41052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37894" name="TextBox 9"/>
          <p:cNvSpPr txBox="1">
            <a:spLocks noChangeArrowheads="1"/>
          </p:cNvSpPr>
          <p:nvPr/>
        </p:nvSpPr>
        <p:spPr bwMode="auto">
          <a:xfrm>
            <a:off x="6048375" y="5926138"/>
            <a:ext cx="141922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/>
              <a:t>Src: Mano’s Textbook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5-variable K-maps</a:t>
            </a:r>
          </a:p>
        </p:txBody>
      </p:sp>
      <p:sp>
        <p:nvSpPr>
          <p:cNvPr id="38915" name="Rectangle 4"/>
          <p:cNvSpPr>
            <a:spLocks noChangeArrowheads="1"/>
          </p:cNvSpPr>
          <p:nvPr/>
        </p:nvSpPr>
        <p:spPr bwMode="auto">
          <a:xfrm>
            <a:off x="1905000" y="2362200"/>
            <a:ext cx="2971800" cy="762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16" name="Line 5"/>
          <p:cNvSpPr>
            <a:spLocks noChangeShapeType="1"/>
          </p:cNvSpPr>
          <p:nvPr/>
        </p:nvSpPr>
        <p:spPr bwMode="auto">
          <a:xfrm>
            <a:off x="1905000" y="2743200"/>
            <a:ext cx="297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8917" name="Line 6"/>
          <p:cNvSpPr>
            <a:spLocks noChangeShapeType="1"/>
          </p:cNvSpPr>
          <p:nvPr/>
        </p:nvSpPr>
        <p:spPr bwMode="auto">
          <a:xfrm>
            <a:off x="3352800" y="23622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8918" name="Line 7"/>
          <p:cNvSpPr>
            <a:spLocks noChangeShapeType="1"/>
          </p:cNvSpPr>
          <p:nvPr/>
        </p:nvSpPr>
        <p:spPr bwMode="auto">
          <a:xfrm>
            <a:off x="2590800" y="23622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8919" name="Line 8"/>
          <p:cNvSpPr>
            <a:spLocks noChangeShapeType="1"/>
          </p:cNvSpPr>
          <p:nvPr/>
        </p:nvSpPr>
        <p:spPr bwMode="auto">
          <a:xfrm>
            <a:off x="4114800" y="23622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8920" name="Line 9"/>
          <p:cNvSpPr>
            <a:spLocks noChangeShapeType="1"/>
          </p:cNvSpPr>
          <p:nvPr/>
        </p:nvSpPr>
        <p:spPr bwMode="auto">
          <a:xfrm flipH="1" flipV="1">
            <a:off x="1524000" y="205740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8921" name="Text Box 10"/>
          <p:cNvSpPr txBox="1">
            <a:spLocks noChangeArrowheads="1"/>
          </p:cNvSpPr>
          <p:nvPr/>
        </p:nvSpPr>
        <p:spPr bwMode="auto">
          <a:xfrm>
            <a:off x="1295400" y="2057400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BC</a:t>
            </a:r>
          </a:p>
        </p:txBody>
      </p:sp>
      <p:sp>
        <p:nvSpPr>
          <p:cNvPr id="38922" name="Text Box 11"/>
          <p:cNvSpPr txBox="1">
            <a:spLocks noChangeArrowheads="1"/>
          </p:cNvSpPr>
          <p:nvPr/>
        </p:nvSpPr>
        <p:spPr bwMode="auto">
          <a:xfrm>
            <a:off x="1600200" y="1828800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DE</a:t>
            </a:r>
          </a:p>
        </p:txBody>
      </p:sp>
      <p:sp>
        <p:nvSpPr>
          <p:cNvPr id="38923" name="Text Box 12"/>
          <p:cNvSpPr txBox="1">
            <a:spLocks noChangeArrowheads="1"/>
          </p:cNvSpPr>
          <p:nvPr/>
        </p:nvSpPr>
        <p:spPr bwMode="auto">
          <a:xfrm>
            <a:off x="1447800" y="2344738"/>
            <a:ext cx="457200" cy="160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00</a:t>
            </a:r>
          </a:p>
          <a:p>
            <a:pPr>
              <a:spcBef>
                <a:spcPct val="50000"/>
              </a:spcBef>
            </a:pPr>
            <a:r>
              <a:rPr lang="en-US"/>
              <a:t>01</a:t>
            </a:r>
          </a:p>
          <a:p>
            <a:pPr>
              <a:spcBef>
                <a:spcPct val="50000"/>
              </a:spcBef>
            </a:pPr>
            <a:r>
              <a:rPr lang="en-US"/>
              <a:t>11</a:t>
            </a:r>
          </a:p>
          <a:p>
            <a:pPr>
              <a:spcBef>
                <a:spcPct val="50000"/>
              </a:spcBef>
            </a:pPr>
            <a:r>
              <a:rPr lang="en-US"/>
              <a:t>10</a:t>
            </a:r>
          </a:p>
        </p:txBody>
      </p:sp>
      <p:sp>
        <p:nvSpPr>
          <p:cNvPr id="38924" name="Text Box 13"/>
          <p:cNvSpPr txBox="1">
            <a:spLocks noChangeArrowheads="1"/>
          </p:cNvSpPr>
          <p:nvPr/>
        </p:nvSpPr>
        <p:spPr bwMode="auto">
          <a:xfrm>
            <a:off x="1905000" y="2057400"/>
            <a:ext cx="3200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00         01           11         10</a:t>
            </a:r>
          </a:p>
        </p:txBody>
      </p:sp>
      <p:sp>
        <p:nvSpPr>
          <p:cNvPr id="38925" name="Text Box 14"/>
          <p:cNvSpPr txBox="1">
            <a:spLocks noChangeArrowheads="1"/>
          </p:cNvSpPr>
          <p:nvPr/>
        </p:nvSpPr>
        <p:spPr bwMode="auto">
          <a:xfrm>
            <a:off x="1905000" y="2344738"/>
            <a:ext cx="3200400" cy="78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/>
              <a:t>m</a:t>
            </a:r>
            <a:r>
              <a:rPr lang="en-US" i="1" baseline="-25000"/>
              <a:t>0</a:t>
            </a:r>
            <a:r>
              <a:rPr lang="en-US" i="1"/>
              <a:t>       m</a:t>
            </a:r>
            <a:r>
              <a:rPr lang="en-US" i="1" baseline="-25000"/>
              <a:t>1	 </a:t>
            </a:r>
            <a:r>
              <a:rPr lang="en-US" i="1"/>
              <a:t> </a:t>
            </a:r>
            <a:r>
              <a:rPr lang="en-US" i="1" baseline="-25000"/>
              <a:t>   </a:t>
            </a:r>
            <a:r>
              <a:rPr lang="en-US" i="1"/>
              <a:t>m</a:t>
            </a:r>
            <a:r>
              <a:rPr lang="en-US" i="1" baseline="-25000"/>
              <a:t>3</a:t>
            </a:r>
            <a:r>
              <a:rPr lang="en-US" i="1"/>
              <a:t>	  m</a:t>
            </a:r>
            <a:r>
              <a:rPr lang="en-US" i="1" baseline="-25000"/>
              <a:t>2</a:t>
            </a:r>
          </a:p>
          <a:p>
            <a:pPr>
              <a:spcBef>
                <a:spcPct val="50000"/>
              </a:spcBef>
            </a:pPr>
            <a:r>
              <a:rPr lang="en-US" i="1"/>
              <a:t>m</a:t>
            </a:r>
            <a:r>
              <a:rPr lang="en-US" i="1" baseline="-25000"/>
              <a:t>4</a:t>
            </a:r>
            <a:r>
              <a:rPr lang="en-US" i="1"/>
              <a:t>       m</a:t>
            </a:r>
            <a:r>
              <a:rPr lang="en-US" i="1" baseline="-25000"/>
              <a:t>5	    </a:t>
            </a:r>
            <a:r>
              <a:rPr lang="en-US" i="1"/>
              <a:t>m</a:t>
            </a:r>
            <a:r>
              <a:rPr lang="en-US" i="1" baseline="-25000"/>
              <a:t>7</a:t>
            </a:r>
            <a:r>
              <a:rPr lang="en-US" i="1"/>
              <a:t>       m</a:t>
            </a:r>
            <a:r>
              <a:rPr lang="en-US" i="1" baseline="-25000"/>
              <a:t>6</a:t>
            </a:r>
          </a:p>
        </p:txBody>
      </p:sp>
      <p:sp>
        <p:nvSpPr>
          <p:cNvPr id="38926" name="Rectangle 15"/>
          <p:cNvSpPr>
            <a:spLocks noChangeArrowheads="1"/>
          </p:cNvSpPr>
          <p:nvPr/>
        </p:nvSpPr>
        <p:spPr bwMode="auto">
          <a:xfrm>
            <a:off x="1905000" y="3141663"/>
            <a:ext cx="2971800" cy="762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27" name="Line 16"/>
          <p:cNvSpPr>
            <a:spLocks noChangeShapeType="1"/>
          </p:cNvSpPr>
          <p:nvPr/>
        </p:nvSpPr>
        <p:spPr bwMode="auto">
          <a:xfrm>
            <a:off x="1905000" y="3522663"/>
            <a:ext cx="297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8928" name="Line 17"/>
          <p:cNvSpPr>
            <a:spLocks noChangeShapeType="1"/>
          </p:cNvSpPr>
          <p:nvPr/>
        </p:nvSpPr>
        <p:spPr bwMode="auto">
          <a:xfrm>
            <a:off x="3352800" y="3141663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8929" name="Line 18"/>
          <p:cNvSpPr>
            <a:spLocks noChangeShapeType="1"/>
          </p:cNvSpPr>
          <p:nvPr/>
        </p:nvSpPr>
        <p:spPr bwMode="auto">
          <a:xfrm>
            <a:off x="2590800" y="3141663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8930" name="Line 19"/>
          <p:cNvSpPr>
            <a:spLocks noChangeShapeType="1"/>
          </p:cNvSpPr>
          <p:nvPr/>
        </p:nvSpPr>
        <p:spPr bwMode="auto">
          <a:xfrm>
            <a:off x="4114800" y="3141663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8931" name="Text Box 20"/>
          <p:cNvSpPr txBox="1">
            <a:spLocks noChangeArrowheads="1"/>
          </p:cNvSpPr>
          <p:nvPr/>
        </p:nvSpPr>
        <p:spPr bwMode="auto">
          <a:xfrm>
            <a:off x="1828800" y="3124200"/>
            <a:ext cx="3124200" cy="78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/>
              <a:t>m</a:t>
            </a:r>
            <a:r>
              <a:rPr lang="en-US" i="1" baseline="-25000"/>
              <a:t>12</a:t>
            </a:r>
            <a:r>
              <a:rPr lang="en-US" i="1"/>
              <a:t>      m</a:t>
            </a:r>
            <a:r>
              <a:rPr lang="en-US" i="1" baseline="-25000"/>
              <a:t>13         </a:t>
            </a:r>
            <a:r>
              <a:rPr lang="en-US" i="1"/>
              <a:t>m</a:t>
            </a:r>
            <a:r>
              <a:rPr lang="en-US" i="1" baseline="-25000"/>
              <a:t>15</a:t>
            </a:r>
            <a:r>
              <a:rPr lang="en-US" i="1"/>
              <a:t>       m</a:t>
            </a:r>
            <a:r>
              <a:rPr lang="en-US" i="1" baseline="-25000"/>
              <a:t>14</a:t>
            </a:r>
          </a:p>
          <a:p>
            <a:pPr>
              <a:spcBef>
                <a:spcPct val="50000"/>
              </a:spcBef>
            </a:pPr>
            <a:r>
              <a:rPr lang="en-US" i="1"/>
              <a:t>m</a:t>
            </a:r>
            <a:r>
              <a:rPr lang="en-US" i="1" baseline="-25000"/>
              <a:t>8</a:t>
            </a:r>
            <a:r>
              <a:rPr lang="en-US" i="1"/>
              <a:t>       m</a:t>
            </a:r>
            <a:r>
              <a:rPr lang="en-US" i="1" baseline="-25000"/>
              <a:t>9	  </a:t>
            </a:r>
            <a:r>
              <a:rPr lang="en-US" i="1"/>
              <a:t>m</a:t>
            </a:r>
            <a:r>
              <a:rPr lang="en-US" i="1" baseline="-25000"/>
              <a:t>11</a:t>
            </a:r>
            <a:r>
              <a:rPr lang="en-US" i="1"/>
              <a:t>	    m</a:t>
            </a:r>
            <a:r>
              <a:rPr lang="en-US" i="1" baseline="-25000"/>
              <a:t>10</a:t>
            </a:r>
          </a:p>
        </p:txBody>
      </p:sp>
      <p:sp>
        <p:nvSpPr>
          <p:cNvPr id="38932" name="Rectangle 21"/>
          <p:cNvSpPr>
            <a:spLocks noChangeArrowheads="1"/>
          </p:cNvSpPr>
          <p:nvPr/>
        </p:nvSpPr>
        <p:spPr bwMode="auto">
          <a:xfrm>
            <a:off x="5105400" y="2344738"/>
            <a:ext cx="2971800" cy="762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33" name="Line 22"/>
          <p:cNvSpPr>
            <a:spLocks noChangeShapeType="1"/>
          </p:cNvSpPr>
          <p:nvPr/>
        </p:nvSpPr>
        <p:spPr bwMode="auto">
          <a:xfrm>
            <a:off x="5105400" y="2725738"/>
            <a:ext cx="297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8934" name="Line 23"/>
          <p:cNvSpPr>
            <a:spLocks noChangeShapeType="1"/>
          </p:cNvSpPr>
          <p:nvPr/>
        </p:nvSpPr>
        <p:spPr bwMode="auto">
          <a:xfrm>
            <a:off x="6553200" y="2344738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8935" name="Line 24"/>
          <p:cNvSpPr>
            <a:spLocks noChangeShapeType="1"/>
          </p:cNvSpPr>
          <p:nvPr/>
        </p:nvSpPr>
        <p:spPr bwMode="auto">
          <a:xfrm>
            <a:off x="5791200" y="2344738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8936" name="Line 25"/>
          <p:cNvSpPr>
            <a:spLocks noChangeShapeType="1"/>
          </p:cNvSpPr>
          <p:nvPr/>
        </p:nvSpPr>
        <p:spPr bwMode="auto">
          <a:xfrm>
            <a:off x="7315200" y="2344738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8937" name="Text Box 26"/>
          <p:cNvSpPr txBox="1">
            <a:spLocks noChangeArrowheads="1"/>
          </p:cNvSpPr>
          <p:nvPr/>
        </p:nvSpPr>
        <p:spPr bwMode="auto">
          <a:xfrm>
            <a:off x="5029200" y="2327275"/>
            <a:ext cx="3200400" cy="78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/>
              <a:t>m</a:t>
            </a:r>
            <a:r>
              <a:rPr lang="en-US" i="1" baseline="-25000"/>
              <a:t>16 </a:t>
            </a:r>
            <a:r>
              <a:rPr lang="en-US" i="1"/>
              <a:t>     m</a:t>
            </a:r>
            <a:r>
              <a:rPr lang="en-US" i="1" baseline="-25000"/>
              <a:t>17              </a:t>
            </a:r>
            <a:r>
              <a:rPr lang="en-US" i="1"/>
              <a:t>m</a:t>
            </a:r>
            <a:r>
              <a:rPr lang="en-US" i="1" baseline="-25000"/>
              <a:t>19</a:t>
            </a:r>
            <a:r>
              <a:rPr lang="en-US" i="1"/>
              <a:t>	    m</a:t>
            </a:r>
            <a:r>
              <a:rPr lang="en-US" i="1" baseline="-25000"/>
              <a:t>18</a:t>
            </a:r>
          </a:p>
          <a:p>
            <a:pPr>
              <a:spcBef>
                <a:spcPct val="50000"/>
              </a:spcBef>
            </a:pPr>
            <a:r>
              <a:rPr lang="en-US" i="1"/>
              <a:t>m</a:t>
            </a:r>
            <a:r>
              <a:rPr lang="en-US" i="1" baseline="-25000"/>
              <a:t>20</a:t>
            </a:r>
            <a:r>
              <a:rPr lang="en-US" i="1"/>
              <a:t>     m</a:t>
            </a:r>
            <a:r>
              <a:rPr lang="en-US" i="1" baseline="-25000"/>
              <a:t>21              </a:t>
            </a:r>
            <a:r>
              <a:rPr lang="en-US" i="1"/>
              <a:t>m</a:t>
            </a:r>
            <a:r>
              <a:rPr lang="en-US" i="1" baseline="-25000"/>
              <a:t>23</a:t>
            </a:r>
            <a:r>
              <a:rPr lang="en-US" i="1"/>
              <a:t>       m</a:t>
            </a:r>
            <a:r>
              <a:rPr lang="en-US" i="1" baseline="-25000"/>
              <a:t>22</a:t>
            </a:r>
          </a:p>
        </p:txBody>
      </p:sp>
      <p:sp>
        <p:nvSpPr>
          <p:cNvPr id="38938" name="Rectangle 27"/>
          <p:cNvSpPr>
            <a:spLocks noChangeArrowheads="1"/>
          </p:cNvSpPr>
          <p:nvPr/>
        </p:nvSpPr>
        <p:spPr bwMode="auto">
          <a:xfrm>
            <a:off x="5105400" y="3124200"/>
            <a:ext cx="2971800" cy="762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39" name="Line 28"/>
          <p:cNvSpPr>
            <a:spLocks noChangeShapeType="1"/>
          </p:cNvSpPr>
          <p:nvPr/>
        </p:nvSpPr>
        <p:spPr bwMode="auto">
          <a:xfrm>
            <a:off x="5105400" y="3505200"/>
            <a:ext cx="297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8940" name="Line 29"/>
          <p:cNvSpPr>
            <a:spLocks noChangeShapeType="1"/>
          </p:cNvSpPr>
          <p:nvPr/>
        </p:nvSpPr>
        <p:spPr bwMode="auto">
          <a:xfrm>
            <a:off x="6553200" y="31242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8941" name="Line 30"/>
          <p:cNvSpPr>
            <a:spLocks noChangeShapeType="1"/>
          </p:cNvSpPr>
          <p:nvPr/>
        </p:nvSpPr>
        <p:spPr bwMode="auto">
          <a:xfrm>
            <a:off x="5791200" y="31242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8942" name="Line 31"/>
          <p:cNvSpPr>
            <a:spLocks noChangeShapeType="1"/>
          </p:cNvSpPr>
          <p:nvPr/>
        </p:nvSpPr>
        <p:spPr bwMode="auto">
          <a:xfrm>
            <a:off x="7315200" y="31242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8943" name="Text Box 32"/>
          <p:cNvSpPr txBox="1">
            <a:spLocks noChangeArrowheads="1"/>
          </p:cNvSpPr>
          <p:nvPr/>
        </p:nvSpPr>
        <p:spPr bwMode="auto">
          <a:xfrm>
            <a:off x="5029200" y="3106738"/>
            <a:ext cx="3124200" cy="78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/>
              <a:t>m</a:t>
            </a:r>
            <a:r>
              <a:rPr lang="en-US" i="1" baseline="-25000"/>
              <a:t>28</a:t>
            </a:r>
            <a:r>
              <a:rPr lang="en-US" i="1"/>
              <a:t>     m</a:t>
            </a:r>
            <a:r>
              <a:rPr lang="en-US" i="1" baseline="-25000"/>
              <a:t>29        </a:t>
            </a:r>
            <a:r>
              <a:rPr lang="en-US" i="1"/>
              <a:t>m</a:t>
            </a:r>
            <a:r>
              <a:rPr lang="en-US" i="1" baseline="-25000"/>
              <a:t>31</a:t>
            </a:r>
            <a:r>
              <a:rPr lang="en-US" i="1"/>
              <a:t>       m</a:t>
            </a:r>
            <a:r>
              <a:rPr lang="en-US" i="1" baseline="-25000"/>
              <a:t>30</a:t>
            </a:r>
          </a:p>
          <a:p>
            <a:pPr>
              <a:spcBef>
                <a:spcPct val="50000"/>
              </a:spcBef>
            </a:pPr>
            <a:r>
              <a:rPr lang="en-US" i="1"/>
              <a:t>m</a:t>
            </a:r>
            <a:r>
              <a:rPr lang="en-US" i="1" baseline="-25000"/>
              <a:t>24</a:t>
            </a:r>
            <a:r>
              <a:rPr lang="en-US" i="1"/>
              <a:t>     m</a:t>
            </a:r>
            <a:r>
              <a:rPr lang="en-US" i="1" baseline="-25000"/>
              <a:t>25            </a:t>
            </a:r>
            <a:r>
              <a:rPr lang="en-US" i="1"/>
              <a:t>m</a:t>
            </a:r>
            <a:r>
              <a:rPr lang="en-US" i="1" baseline="-25000"/>
              <a:t>27</a:t>
            </a:r>
            <a:r>
              <a:rPr lang="en-US" i="1"/>
              <a:t>	  m</a:t>
            </a:r>
            <a:r>
              <a:rPr lang="en-US" i="1" baseline="-25000"/>
              <a:t>26</a:t>
            </a:r>
          </a:p>
        </p:txBody>
      </p:sp>
      <p:sp>
        <p:nvSpPr>
          <p:cNvPr id="38944" name="Text Box 33"/>
          <p:cNvSpPr txBox="1">
            <a:spLocks noChangeArrowheads="1"/>
          </p:cNvSpPr>
          <p:nvPr/>
        </p:nvSpPr>
        <p:spPr bwMode="auto">
          <a:xfrm>
            <a:off x="2895600" y="1752600"/>
            <a:ext cx="83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A=0</a:t>
            </a:r>
          </a:p>
        </p:txBody>
      </p:sp>
      <p:sp>
        <p:nvSpPr>
          <p:cNvPr id="38945" name="Text Box 34"/>
          <p:cNvSpPr txBox="1">
            <a:spLocks noChangeArrowheads="1"/>
          </p:cNvSpPr>
          <p:nvPr/>
        </p:nvSpPr>
        <p:spPr bwMode="auto">
          <a:xfrm>
            <a:off x="6477000" y="1752600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A=1</a:t>
            </a:r>
          </a:p>
        </p:txBody>
      </p:sp>
      <p:sp>
        <p:nvSpPr>
          <p:cNvPr id="38946" name="Text Box 35"/>
          <p:cNvSpPr txBox="1">
            <a:spLocks noChangeArrowheads="1"/>
          </p:cNvSpPr>
          <p:nvPr/>
        </p:nvSpPr>
        <p:spPr bwMode="auto">
          <a:xfrm>
            <a:off x="5181600" y="2057400"/>
            <a:ext cx="3200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00         01           11         10</a:t>
            </a:r>
          </a:p>
        </p:txBody>
      </p:sp>
      <p:sp>
        <p:nvSpPr>
          <p:cNvPr id="38947" name="Text Box 36"/>
          <p:cNvSpPr txBox="1">
            <a:spLocks noChangeArrowheads="1"/>
          </p:cNvSpPr>
          <p:nvPr/>
        </p:nvSpPr>
        <p:spPr bwMode="auto">
          <a:xfrm>
            <a:off x="609600" y="4216400"/>
            <a:ext cx="8305800" cy="189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 typeface="Arial" charset="0"/>
              <a:buChar char="•"/>
            </a:pPr>
            <a:r>
              <a:rPr lang="en-US"/>
              <a:t> 32 minterms require 32 squares in the k-map</a:t>
            </a:r>
          </a:p>
          <a:p>
            <a:pPr algn="l">
              <a:spcBef>
                <a:spcPct val="50000"/>
              </a:spcBef>
              <a:buFont typeface="Arial" charset="0"/>
              <a:buChar char="•"/>
            </a:pPr>
            <a:r>
              <a:rPr lang="en-US"/>
              <a:t> Minterms 0-15 belong to the squares with variable A=0, and minterms 16-32 belong to the squares with variable A=1</a:t>
            </a:r>
          </a:p>
          <a:p>
            <a:pPr algn="l">
              <a:spcBef>
                <a:spcPct val="50000"/>
              </a:spcBef>
              <a:buFont typeface="Arial" charset="0"/>
              <a:buChar char="•"/>
            </a:pPr>
            <a:r>
              <a:rPr lang="en-US"/>
              <a:t> Each square in A’ is also adjacent to a square in A (one is above the other)</a:t>
            </a:r>
          </a:p>
          <a:p>
            <a:pPr algn="l">
              <a:spcBef>
                <a:spcPct val="50000"/>
              </a:spcBef>
              <a:buFont typeface="Arial" charset="0"/>
              <a:buChar char="•"/>
            </a:pPr>
            <a:r>
              <a:rPr lang="en-US"/>
              <a:t> Minterm 4 is adjacent to 20, and minterm 15 is to 31</a:t>
            </a:r>
          </a:p>
        </p:txBody>
      </p:sp>
      <p:sp>
        <p:nvSpPr>
          <p:cNvPr id="38948" name="Footer Placeholder 3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Conclusion</a:t>
            </a:r>
          </a:p>
        </p:txBody>
      </p:sp>
      <p:sp>
        <p:nvSpPr>
          <p:cNvPr id="399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</a:pPr>
            <a:r>
              <a:rPr lang="en-US" smtClean="0"/>
              <a:t>A K-Map is simply a folded truth table, where physical adjacency implies logical adjacency</a:t>
            </a:r>
          </a:p>
          <a:p>
            <a:pPr>
              <a:buFont typeface="Arial" charset="0"/>
              <a:buChar char="•"/>
            </a:pPr>
            <a:r>
              <a:rPr lang="en-US" smtClean="0"/>
              <a:t>K-Maps are most commonly used hand method for logic minimization.</a:t>
            </a:r>
          </a:p>
        </p:txBody>
      </p:sp>
      <p:sp>
        <p:nvSpPr>
          <p:cNvPr id="39940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  <a:endParaRPr lang="en-US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Simplification Revisited</a:t>
            </a:r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2400" dirty="0" smtClean="0"/>
              <a:t>Algebraic methods for minimization is limited: </a:t>
            </a:r>
          </a:p>
          <a:p>
            <a:pPr lvl="1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1900" dirty="0" smtClean="0"/>
              <a:t>No formal steps (id 10 first, then id 4, etc?), need experience.</a:t>
            </a:r>
          </a:p>
          <a:p>
            <a:pPr lvl="1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1900" dirty="0" smtClean="0"/>
              <a:t>No guarantee that a minimum is reached</a:t>
            </a:r>
          </a:p>
          <a:p>
            <a:pPr lvl="1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1900" dirty="0" smtClean="0"/>
              <a:t>Easy to make mistakes</a:t>
            </a:r>
          </a:p>
          <a:p>
            <a:pPr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2400" dirty="0" smtClean="0"/>
              <a:t>Karnaugh maps (k-maps) is an alternative </a:t>
            </a:r>
            <a:r>
              <a:rPr lang="en-US" sz="2400" dirty="0"/>
              <a:t>convenient way </a:t>
            </a:r>
            <a:r>
              <a:rPr lang="en-US" sz="2400" dirty="0" smtClean="0"/>
              <a:t>for minimization:</a:t>
            </a:r>
          </a:p>
          <a:p>
            <a:pPr lvl="1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1900" dirty="0" smtClean="0"/>
              <a:t>A graphical technique</a:t>
            </a:r>
          </a:p>
          <a:p>
            <a:pPr lvl="1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1900" dirty="0" smtClean="0"/>
              <a:t>Introduced by Maurice Karnaugh in 1953</a:t>
            </a:r>
            <a:endParaRPr lang="en-US" sz="1900" dirty="0"/>
          </a:p>
          <a:p>
            <a:pPr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2400" dirty="0"/>
              <a:t>K-maps for </a:t>
            </a:r>
            <a:r>
              <a:rPr lang="en-US" sz="2400" dirty="0" smtClean="0"/>
              <a:t>up to </a:t>
            </a:r>
            <a:r>
              <a:rPr lang="en-US" sz="2400" dirty="0"/>
              <a:t>4 variables are straightforward to build</a:t>
            </a:r>
          </a:p>
          <a:p>
            <a:pPr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2400" dirty="0"/>
              <a:t>Building higher order K-maps (5 or 6 variable) are a bit more </a:t>
            </a:r>
            <a:r>
              <a:rPr lang="en-US" sz="2400" dirty="0" smtClean="0"/>
              <a:t>cumbersome</a:t>
            </a:r>
          </a:p>
          <a:p>
            <a:pPr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2400" dirty="0" smtClean="0"/>
              <a:t>Simplified expression produced by K-maps are in SOP or POS forms</a:t>
            </a:r>
            <a:endParaRPr lang="en-US" sz="2400" dirty="0"/>
          </a:p>
        </p:txBody>
      </p:sp>
      <p:sp>
        <p:nvSpPr>
          <p:cNvPr id="614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Gray Codes (review)</a:t>
            </a:r>
          </a:p>
        </p:txBody>
      </p:sp>
      <p:sp>
        <p:nvSpPr>
          <p:cNvPr id="7171" name="Text Placeholder 9"/>
          <p:cNvSpPr>
            <a:spLocks noGrp="1"/>
          </p:cNvSpPr>
          <p:nvPr>
            <p:ph type="body" sz="half" idx="1"/>
          </p:nvPr>
        </p:nvSpPr>
        <p:spPr>
          <a:xfrm>
            <a:off x="762000" y="1905000"/>
            <a:ext cx="4191000" cy="4035425"/>
          </a:xfrm>
        </p:spPr>
        <p:txBody>
          <a:bodyPr/>
          <a:lstStyle/>
          <a:p>
            <a:pPr marL="0" indent="0">
              <a:buFont typeface="Arial" charset="0"/>
              <a:buChar char="•"/>
            </a:pPr>
            <a:r>
              <a:rPr lang="en-US" sz="1800" smtClean="0"/>
              <a:t>Only one bit changes with each number increment</a:t>
            </a:r>
          </a:p>
          <a:p>
            <a:pPr marL="0" indent="0">
              <a:buFont typeface="Arial" charset="0"/>
              <a:buChar char="•"/>
            </a:pPr>
            <a:endParaRPr lang="en-US" sz="1800" smtClean="0"/>
          </a:p>
          <a:p>
            <a:pPr marL="0" indent="0">
              <a:buFont typeface="Arial" charset="0"/>
              <a:buChar char="•"/>
            </a:pPr>
            <a:r>
              <a:rPr lang="en-US" sz="1800" smtClean="0"/>
              <a:t>Build using recursive reflection</a:t>
            </a:r>
          </a:p>
          <a:p>
            <a:pPr marL="457200" lvl="1" indent="0">
              <a:buFont typeface="Arial" charset="0"/>
              <a:buChar char="•"/>
            </a:pPr>
            <a:endParaRPr lang="en-US" sz="1800" smtClean="0"/>
          </a:p>
          <a:p>
            <a:pPr marL="0" indent="0">
              <a:buFont typeface="Arial" charset="0"/>
              <a:buChar char="•"/>
            </a:pPr>
            <a:r>
              <a:rPr lang="en-US" sz="1800" smtClean="0"/>
              <a:t>To translate a binary value into the corresponding Gray code, each bit is inverted if the next higher bit of the input value is set to one.</a:t>
            </a:r>
          </a:p>
          <a:p>
            <a:pPr marL="457200" lvl="1" indent="0">
              <a:buFont typeface="Arial" charset="0"/>
              <a:buChar char="•"/>
            </a:pPr>
            <a:endParaRPr lang="en-US" sz="1800" smtClean="0"/>
          </a:p>
        </p:txBody>
      </p:sp>
      <p:pic>
        <p:nvPicPr>
          <p:cNvPr id="7172" name="Content Placeholder 4" descr="250px-Binary-reflected_Gray_code_construction.svg.pn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380038" y="2362200"/>
            <a:ext cx="2381250" cy="1905000"/>
          </a:xfrm>
        </p:spPr>
      </p:pic>
      <p:sp>
        <p:nvSpPr>
          <p:cNvPr id="7173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  <a:endParaRPr lang="en-US" smtClean="0"/>
          </a:p>
        </p:txBody>
      </p:sp>
      <p:sp>
        <p:nvSpPr>
          <p:cNvPr id="7174" name="TextBox 5"/>
          <p:cNvSpPr txBox="1">
            <a:spLocks noChangeArrowheads="1"/>
          </p:cNvSpPr>
          <p:nvPr/>
        </p:nvSpPr>
        <p:spPr bwMode="auto">
          <a:xfrm>
            <a:off x="6248400" y="4419600"/>
            <a:ext cx="1171575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 i="1"/>
              <a:t>src: wikipedia.org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Truth Table Adjacencies</a:t>
            </a:r>
          </a:p>
        </p:txBody>
      </p:sp>
      <p:graphicFrame>
        <p:nvGraphicFramePr>
          <p:cNvPr id="12" name="Content Placeholder 11"/>
          <p:cNvGraphicFramePr>
            <a:graphicFrameLocks noGrp="1"/>
          </p:cNvGraphicFramePr>
          <p:nvPr>
            <p:ph sz="half" idx="1"/>
          </p:nvPr>
        </p:nvGraphicFramePr>
        <p:xfrm>
          <a:off x="762000" y="1981200"/>
          <a:ext cx="1828800" cy="1981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09600"/>
                <a:gridCol w="609600"/>
                <a:gridCol w="609600"/>
              </a:tblGrid>
              <a:tr h="3962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A</a:t>
                      </a:r>
                      <a:endParaRPr lang="en-US" sz="1600" dirty="0"/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B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F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2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2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2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2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21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  <a:endParaRPr lang="en-US" smtClean="0"/>
          </a:p>
        </p:txBody>
      </p:sp>
      <p:sp>
        <p:nvSpPr>
          <p:cNvPr id="8214" name="TextBox 12"/>
          <p:cNvSpPr txBox="1">
            <a:spLocks noChangeArrowheads="1"/>
          </p:cNvSpPr>
          <p:nvPr/>
        </p:nvSpPr>
        <p:spPr bwMode="auto">
          <a:xfrm>
            <a:off x="3886200" y="2209800"/>
            <a:ext cx="3581400" cy="206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sz="1600"/>
              <a:t>These minterms are adjacent in a gray code sense – they differ by only one bit.</a:t>
            </a:r>
          </a:p>
          <a:p>
            <a:pPr algn="l"/>
            <a:endParaRPr lang="en-US" sz="1600"/>
          </a:p>
          <a:p>
            <a:pPr algn="l"/>
            <a:r>
              <a:rPr lang="en-US" sz="1600"/>
              <a:t>We can apply XY+XY’=X</a:t>
            </a:r>
          </a:p>
          <a:p>
            <a:pPr algn="l"/>
            <a:endParaRPr lang="en-US" sz="1600"/>
          </a:p>
          <a:p>
            <a:pPr algn="l"/>
            <a:r>
              <a:rPr lang="en-US" sz="1600"/>
              <a:t>F = A’B’ + A’B = A’(B’+B) = A’ (1)</a:t>
            </a:r>
          </a:p>
          <a:p>
            <a:pPr algn="l"/>
            <a:r>
              <a:rPr lang="en-US" sz="1600"/>
              <a:t>   = A’</a:t>
            </a:r>
          </a:p>
        </p:txBody>
      </p:sp>
      <p:sp>
        <p:nvSpPr>
          <p:cNvPr id="8215" name="Right Bracket 13"/>
          <p:cNvSpPr>
            <a:spLocks/>
          </p:cNvSpPr>
          <p:nvPr/>
        </p:nvSpPr>
        <p:spPr bwMode="auto">
          <a:xfrm>
            <a:off x="2438400" y="2514600"/>
            <a:ext cx="228600" cy="457200"/>
          </a:xfrm>
          <a:prstGeom prst="rightBracket">
            <a:avLst>
              <a:gd name="adj" fmla="val 8333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cxnSp>
        <p:nvCxnSpPr>
          <p:cNvPr id="8216" name="Straight Connector 15"/>
          <p:cNvCxnSpPr>
            <a:cxnSpLocks noChangeShapeType="1"/>
          </p:cNvCxnSpPr>
          <p:nvPr/>
        </p:nvCxnSpPr>
        <p:spPr bwMode="auto">
          <a:xfrm rot="10800000" flipH="1">
            <a:off x="2667000" y="2667000"/>
            <a:ext cx="1143000" cy="762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graphicFrame>
        <p:nvGraphicFramePr>
          <p:cNvPr id="18" name="Content Placeholder 11"/>
          <p:cNvGraphicFramePr>
            <a:graphicFrameLocks noGrp="1"/>
          </p:cNvGraphicFramePr>
          <p:nvPr>
            <p:ph sz="half" idx="1"/>
          </p:nvPr>
        </p:nvGraphicFramePr>
        <p:xfrm>
          <a:off x="838200" y="4191000"/>
          <a:ext cx="1828800" cy="1981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09600"/>
                <a:gridCol w="609600"/>
                <a:gridCol w="609600"/>
              </a:tblGrid>
              <a:tr h="3962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A</a:t>
                      </a:r>
                      <a:endParaRPr lang="en-US" sz="1600" dirty="0"/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B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F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2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2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2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2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235" name="TextBox 18"/>
          <p:cNvSpPr txBox="1">
            <a:spLocks noChangeArrowheads="1"/>
          </p:cNvSpPr>
          <p:nvPr/>
        </p:nvSpPr>
        <p:spPr bwMode="auto">
          <a:xfrm>
            <a:off x="3886200" y="4656138"/>
            <a:ext cx="35814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sz="1600"/>
              <a:t>Same  idea:</a:t>
            </a:r>
          </a:p>
          <a:p>
            <a:pPr algn="l"/>
            <a:endParaRPr lang="en-US" sz="1600"/>
          </a:p>
          <a:p>
            <a:pPr algn="l"/>
            <a:r>
              <a:rPr lang="en-US" sz="1600"/>
              <a:t>F = A’B + AB = B</a:t>
            </a:r>
          </a:p>
        </p:txBody>
      </p:sp>
      <p:cxnSp>
        <p:nvCxnSpPr>
          <p:cNvPr id="8236" name="Straight Arrow Connector 22"/>
          <p:cNvCxnSpPr>
            <a:cxnSpLocks noChangeShapeType="1"/>
          </p:cNvCxnSpPr>
          <p:nvPr/>
        </p:nvCxnSpPr>
        <p:spPr bwMode="auto">
          <a:xfrm rot="10800000" flipV="1">
            <a:off x="2514600" y="5029200"/>
            <a:ext cx="1143000" cy="76200"/>
          </a:xfrm>
          <a:prstGeom prst="straightConnector1">
            <a:avLst/>
          </a:prstGeom>
          <a:noFill/>
          <a:ln w="9525" algn="ctr">
            <a:solidFill>
              <a:srgbClr val="292929"/>
            </a:solidFill>
            <a:round/>
            <a:headEnd/>
            <a:tailEnd type="arrow" w="med" len="med"/>
          </a:ln>
        </p:spPr>
      </p:cxnSp>
      <p:cxnSp>
        <p:nvCxnSpPr>
          <p:cNvPr id="8237" name="Straight Arrow Connector 23"/>
          <p:cNvCxnSpPr>
            <a:cxnSpLocks noChangeShapeType="1"/>
          </p:cNvCxnSpPr>
          <p:nvPr/>
        </p:nvCxnSpPr>
        <p:spPr bwMode="auto">
          <a:xfrm rot="10800000" flipV="1">
            <a:off x="2514600" y="5105400"/>
            <a:ext cx="1219200" cy="796925"/>
          </a:xfrm>
          <a:prstGeom prst="straightConnector1">
            <a:avLst/>
          </a:prstGeom>
          <a:noFill/>
          <a:ln w="9525" algn="ctr">
            <a:solidFill>
              <a:srgbClr val="292929"/>
            </a:solidFill>
            <a:round/>
            <a:headEnd/>
            <a:tailEnd type="arrow" w="med" len="med"/>
          </a:ln>
        </p:spPr>
      </p:cxnSp>
      <p:sp>
        <p:nvSpPr>
          <p:cNvPr id="8238" name="TextBox 29"/>
          <p:cNvSpPr txBox="1">
            <a:spLocks noChangeArrowheads="1"/>
          </p:cNvSpPr>
          <p:nvPr/>
        </p:nvSpPr>
        <p:spPr bwMode="auto">
          <a:xfrm>
            <a:off x="3927475" y="5681663"/>
            <a:ext cx="2544763" cy="338137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Keep common literal only!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K-Map</a:t>
            </a:r>
          </a:p>
        </p:txBody>
      </p:sp>
      <p:graphicFrame>
        <p:nvGraphicFramePr>
          <p:cNvPr id="12" name="Content Placeholder 11"/>
          <p:cNvGraphicFramePr>
            <a:graphicFrameLocks noGrp="1"/>
          </p:cNvGraphicFramePr>
          <p:nvPr>
            <p:ph sz="half" idx="1"/>
          </p:nvPr>
        </p:nvGraphicFramePr>
        <p:xfrm>
          <a:off x="762000" y="1981200"/>
          <a:ext cx="1828800" cy="1981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09600"/>
                <a:gridCol w="609600"/>
                <a:gridCol w="609600"/>
              </a:tblGrid>
              <a:tr h="3962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A</a:t>
                      </a:r>
                      <a:endParaRPr lang="en-US" sz="1600" dirty="0"/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B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F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2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2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2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2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23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  <a:endParaRPr lang="en-US" smtClean="0"/>
          </a:p>
        </p:txBody>
      </p:sp>
      <p:sp>
        <p:nvSpPr>
          <p:cNvPr id="9238" name="TextBox 12"/>
          <p:cNvSpPr txBox="1">
            <a:spLocks noChangeArrowheads="1"/>
          </p:cNvSpPr>
          <p:nvPr/>
        </p:nvSpPr>
        <p:spPr bwMode="auto">
          <a:xfrm>
            <a:off x="3581400" y="2352675"/>
            <a:ext cx="40386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/>
              <a:t>A different way to draw a truth table !</a:t>
            </a:r>
          </a:p>
          <a:p>
            <a:pPr algn="l"/>
            <a:endParaRPr lang="en-US"/>
          </a:p>
          <a:p>
            <a:pPr algn="l"/>
            <a:r>
              <a:rPr lang="en-US"/>
              <a:t>Take advantage of adjacency</a:t>
            </a:r>
          </a:p>
        </p:txBody>
      </p:sp>
      <p:graphicFrame>
        <p:nvGraphicFramePr>
          <p:cNvPr id="21" name="Table 20"/>
          <p:cNvGraphicFramePr>
            <a:graphicFrameLocks noGrp="1"/>
          </p:cNvGraphicFramePr>
          <p:nvPr/>
        </p:nvGraphicFramePr>
        <p:xfrm>
          <a:off x="3886200" y="3810000"/>
          <a:ext cx="2895600" cy="1737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65200"/>
                <a:gridCol w="965200"/>
                <a:gridCol w="965200"/>
              </a:tblGrid>
              <a:tr h="550333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         B    </a:t>
                      </a:r>
                    </a:p>
                    <a:p>
                      <a:r>
                        <a:rPr lang="en-US" sz="1600" dirty="0" smtClean="0"/>
                        <a:t>   A</a:t>
                      </a:r>
                      <a:endParaRPr lang="en-US" sz="1600" dirty="0"/>
                    </a:p>
                  </a:txBody>
                  <a:tcPr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                     </a:t>
                      </a:r>
                    </a:p>
                    <a:p>
                      <a:r>
                        <a:rPr lang="en-US" sz="1600" dirty="0" smtClean="0"/>
                        <a:t>           0</a:t>
                      </a:r>
                      <a:endParaRPr lang="en-US" sz="16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            </a:t>
                      </a:r>
                    </a:p>
                    <a:p>
                      <a:r>
                        <a:rPr lang="en-US" sz="1600" dirty="0" smtClean="0"/>
                        <a:t>           1</a:t>
                      </a:r>
                      <a:endParaRPr lang="en-US" sz="16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0333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          0</a:t>
                      </a:r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      0</a:t>
                      </a:r>
                    </a:p>
                    <a:p>
                      <a:r>
                        <a:rPr lang="en-US" sz="1600" dirty="0" smtClean="0">
                          <a:solidFill>
                            <a:srgbClr val="6699FF"/>
                          </a:solidFill>
                        </a:rPr>
                        <a:t>    A’ B’</a:t>
                      </a:r>
                      <a:endParaRPr lang="en-US" sz="1600" dirty="0">
                        <a:solidFill>
                          <a:srgbClr val="6699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    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dirty="0" smtClean="0"/>
                        <a:t>1   </a:t>
                      </a:r>
                      <a:r>
                        <a:rPr lang="en-US" sz="1600" baseline="0" dirty="0" smtClean="0"/>
                        <a:t>  </a:t>
                      </a:r>
                    </a:p>
                    <a:p>
                      <a:r>
                        <a:rPr lang="en-US" sz="1600" baseline="0" dirty="0" smtClean="0">
                          <a:solidFill>
                            <a:srgbClr val="6699FF"/>
                          </a:solidFill>
                        </a:rPr>
                        <a:t>   </a:t>
                      </a:r>
                      <a:r>
                        <a:rPr lang="en-US" sz="1600" dirty="0" smtClean="0">
                          <a:solidFill>
                            <a:srgbClr val="6699FF"/>
                          </a:solidFill>
                        </a:rPr>
                        <a:t>A’ B</a:t>
                      </a:r>
                      <a:endParaRPr lang="en-US" sz="1600" dirty="0">
                        <a:solidFill>
                          <a:srgbClr val="6699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0333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          1</a:t>
                      </a:r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      0</a:t>
                      </a:r>
                      <a:r>
                        <a:rPr lang="en-US" sz="1600" baseline="0" dirty="0" smtClean="0">
                          <a:solidFill>
                            <a:srgbClr val="6699FF"/>
                          </a:solidFill>
                        </a:rPr>
                        <a:t> </a:t>
                      </a:r>
                    </a:p>
                    <a:p>
                      <a:r>
                        <a:rPr lang="en-US" sz="1600" baseline="0" dirty="0" smtClean="0">
                          <a:solidFill>
                            <a:srgbClr val="6699FF"/>
                          </a:solidFill>
                        </a:rPr>
                        <a:t>    </a:t>
                      </a:r>
                      <a:r>
                        <a:rPr lang="en-US" sz="1600" dirty="0" smtClean="0">
                          <a:solidFill>
                            <a:srgbClr val="6699FF"/>
                          </a:solidFill>
                        </a:rPr>
                        <a:t>A B’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     1</a:t>
                      </a:r>
                      <a:r>
                        <a:rPr lang="en-US" sz="1600" baseline="0" dirty="0" smtClean="0">
                          <a:solidFill>
                            <a:srgbClr val="6699FF"/>
                          </a:solidFill>
                        </a:rPr>
                        <a:t> </a:t>
                      </a:r>
                    </a:p>
                    <a:p>
                      <a:r>
                        <a:rPr lang="en-US" sz="1600" baseline="0" dirty="0" smtClean="0">
                          <a:solidFill>
                            <a:srgbClr val="6699FF"/>
                          </a:solidFill>
                        </a:rPr>
                        <a:t>   </a:t>
                      </a:r>
                      <a:r>
                        <a:rPr lang="en-US" sz="1600" dirty="0" smtClean="0">
                          <a:solidFill>
                            <a:srgbClr val="6699FF"/>
                          </a:solidFill>
                        </a:rPr>
                        <a:t>A B</a:t>
                      </a:r>
                      <a:r>
                        <a:rPr lang="en-US" sz="1600" dirty="0" smtClean="0"/>
                        <a:t> 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256" name="Right Bracket 24"/>
          <p:cNvSpPr>
            <a:spLocks/>
          </p:cNvSpPr>
          <p:nvPr/>
        </p:nvSpPr>
        <p:spPr bwMode="auto">
          <a:xfrm rot="5400000" flipH="1">
            <a:off x="6248400" y="3581400"/>
            <a:ext cx="152400" cy="762000"/>
          </a:xfrm>
          <a:prstGeom prst="rightBracket">
            <a:avLst>
              <a:gd name="adj" fmla="val 8333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57" name="Right Bracket 25"/>
          <p:cNvSpPr>
            <a:spLocks/>
          </p:cNvSpPr>
          <p:nvPr/>
        </p:nvSpPr>
        <p:spPr bwMode="auto">
          <a:xfrm flipH="1">
            <a:off x="4267200" y="4953000"/>
            <a:ext cx="228600" cy="533400"/>
          </a:xfrm>
          <a:prstGeom prst="rightBracket">
            <a:avLst>
              <a:gd name="adj" fmla="val 8329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58" name="TextBox 26"/>
          <p:cNvSpPr txBox="1">
            <a:spLocks noChangeArrowheads="1"/>
          </p:cNvSpPr>
          <p:nvPr/>
        </p:nvSpPr>
        <p:spPr bwMode="auto">
          <a:xfrm>
            <a:off x="6188075" y="3657600"/>
            <a:ext cx="3048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B</a:t>
            </a:r>
          </a:p>
        </p:txBody>
      </p:sp>
      <p:sp>
        <p:nvSpPr>
          <p:cNvPr id="9259" name="TextBox 27"/>
          <p:cNvSpPr txBox="1">
            <a:spLocks noChangeArrowheads="1"/>
          </p:cNvSpPr>
          <p:nvPr/>
        </p:nvSpPr>
        <p:spPr bwMode="auto">
          <a:xfrm>
            <a:off x="3886200" y="5102225"/>
            <a:ext cx="3048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A</a:t>
            </a:r>
          </a:p>
        </p:txBody>
      </p:sp>
      <p:sp>
        <p:nvSpPr>
          <p:cNvPr id="9260" name="Rectangle 28"/>
          <p:cNvSpPr>
            <a:spLocks noChangeArrowheads="1"/>
          </p:cNvSpPr>
          <p:nvPr/>
        </p:nvSpPr>
        <p:spPr bwMode="auto">
          <a:xfrm>
            <a:off x="1066800" y="4648200"/>
            <a:ext cx="18923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/>
              <a:t>F = A’B + AB = B</a:t>
            </a:r>
          </a:p>
        </p:txBody>
      </p:sp>
      <p:sp>
        <p:nvSpPr>
          <p:cNvPr id="9261" name="TextBox 29"/>
          <p:cNvSpPr txBox="1">
            <a:spLocks noChangeArrowheads="1"/>
          </p:cNvSpPr>
          <p:nvPr/>
        </p:nvSpPr>
        <p:spPr bwMode="auto">
          <a:xfrm>
            <a:off x="1066800" y="5605463"/>
            <a:ext cx="2544763" cy="338137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Keep common literal only!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Minimization with K-maps</a:t>
            </a:r>
          </a:p>
        </p:txBody>
      </p:sp>
      <p:sp>
        <p:nvSpPr>
          <p:cNvPr id="10243" name="Content Placeholder 6"/>
          <p:cNvSpPr>
            <a:spLocks noGrp="1"/>
          </p:cNvSpPr>
          <p:nvPr>
            <p:ph idx="1"/>
          </p:nvPr>
        </p:nvSpPr>
        <p:spPr>
          <a:xfrm>
            <a:off x="762000" y="2133600"/>
            <a:ext cx="7693025" cy="3657600"/>
          </a:xfrm>
        </p:spPr>
        <p:txBody>
          <a:bodyPr/>
          <a:lstStyle/>
          <a:p>
            <a:pPr marL="514350" indent="-514350">
              <a:buFont typeface="Arial Black" pitchFamily="34" charset="0"/>
              <a:buAutoNum type="arabicPeriod"/>
            </a:pPr>
            <a:r>
              <a:rPr lang="en-US" sz="2400" smtClean="0"/>
              <a:t>Draw a K-map</a:t>
            </a:r>
          </a:p>
          <a:p>
            <a:pPr marL="514350" indent="-514350">
              <a:buFont typeface="Arial Black" pitchFamily="34" charset="0"/>
              <a:buAutoNum type="arabicPeriod"/>
            </a:pPr>
            <a:r>
              <a:rPr lang="en-US" sz="2400" smtClean="0"/>
              <a:t>Combine  maximum number of 1’s following rules:</a:t>
            </a:r>
          </a:p>
          <a:p>
            <a:pPr marL="914400" lvl="1" indent="-514350">
              <a:buFont typeface="Arial Black" pitchFamily="34" charset="0"/>
              <a:buAutoNum type="arabicPeriod"/>
            </a:pPr>
            <a:r>
              <a:rPr lang="en-US" sz="2000" smtClean="0"/>
              <a:t>Only adjacent squares can be combined</a:t>
            </a:r>
          </a:p>
          <a:p>
            <a:pPr marL="914400" lvl="1" indent="-514350">
              <a:buFont typeface="Arial Black" pitchFamily="34" charset="0"/>
              <a:buAutoNum type="arabicPeriod"/>
            </a:pPr>
            <a:r>
              <a:rPr lang="en-US" sz="2000" smtClean="0"/>
              <a:t>All  1’s must be covered</a:t>
            </a:r>
          </a:p>
          <a:p>
            <a:pPr marL="914400" lvl="1" indent="-514350">
              <a:buFont typeface="Arial Black" pitchFamily="34" charset="0"/>
              <a:buAutoNum type="arabicPeriod"/>
            </a:pPr>
            <a:r>
              <a:rPr lang="en-US" sz="2000" smtClean="0"/>
              <a:t>Covering rectangles must be of size 1,2,4,8, … 2</a:t>
            </a:r>
            <a:r>
              <a:rPr lang="en-US" sz="2000" baseline="30000" smtClean="0"/>
              <a:t>n</a:t>
            </a:r>
            <a:endParaRPr lang="en-US" sz="2000" smtClean="0"/>
          </a:p>
          <a:p>
            <a:pPr marL="514350" indent="-514350">
              <a:buFont typeface="Arial Black" pitchFamily="34" charset="0"/>
              <a:buAutoNum type="arabicPeriod"/>
            </a:pPr>
            <a:r>
              <a:rPr lang="en-US" sz="2400" smtClean="0"/>
              <a:t>Check if all covering are really needed</a:t>
            </a:r>
          </a:p>
          <a:p>
            <a:pPr marL="514350" indent="-514350">
              <a:buFont typeface="Arial Black" pitchFamily="34" charset="0"/>
              <a:buAutoNum type="arabicPeriod"/>
            </a:pPr>
            <a:r>
              <a:rPr lang="en-US" sz="2400" smtClean="0"/>
              <a:t>Read off the SOP expression</a:t>
            </a:r>
          </a:p>
          <a:p>
            <a:pPr marL="514350" indent="-514350">
              <a:buFont typeface="Arial Black" pitchFamily="34" charset="0"/>
              <a:buAutoNum type="arabicPeriod"/>
            </a:pPr>
            <a:endParaRPr lang="en-US" sz="2400" smtClean="0"/>
          </a:p>
        </p:txBody>
      </p:sp>
      <p:sp>
        <p:nvSpPr>
          <p:cNvPr id="1024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2-variable K-map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smtClean="0"/>
              <a:t>Given a function with 2 variables: F(X,Y), the total number of minterms are equal to 4:</a:t>
            </a:r>
          </a:p>
          <a:p>
            <a:pPr>
              <a:buFont typeface="Wingdings" pitchFamily="2" charset="2"/>
              <a:buNone/>
            </a:pPr>
            <a:r>
              <a:rPr lang="en-US" sz="2400" smtClean="0"/>
              <a:t>		m</a:t>
            </a:r>
            <a:r>
              <a:rPr lang="en-US" sz="2400" baseline="-25000" smtClean="0"/>
              <a:t>0</a:t>
            </a:r>
            <a:r>
              <a:rPr lang="en-US" sz="2400" smtClean="0"/>
              <a:t>, m</a:t>
            </a:r>
            <a:r>
              <a:rPr lang="en-US" sz="2400" baseline="-25000" smtClean="0"/>
              <a:t>1</a:t>
            </a:r>
            <a:r>
              <a:rPr lang="en-US" sz="2400" smtClean="0"/>
              <a:t>, m</a:t>
            </a:r>
            <a:r>
              <a:rPr lang="en-US" sz="2400" baseline="-25000" smtClean="0"/>
              <a:t>2</a:t>
            </a:r>
            <a:r>
              <a:rPr lang="en-US" sz="2400" smtClean="0"/>
              <a:t>, m</a:t>
            </a:r>
            <a:r>
              <a:rPr lang="en-US" sz="2400" baseline="-25000" smtClean="0"/>
              <a:t>3</a:t>
            </a:r>
          </a:p>
          <a:p>
            <a:r>
              <a:rPr lang="en-US" sz="2400" smtClean="0"/>
              <a:t>The size of the k-map is always equal to the total number of minterms. </a:t>
            </a:r>
          </a:p>
          <a:p>
            <a:pPr>
              <a:buFont typeface="Wingdings" pitchFamily="2" charset="2"/>
              <a:buNone/>
            </a:pPr>
            <a:endParaRPr lang="en-US" sz="2400" smtClean="0"/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5486400" y="4114800"/>
            <a:ext cx="1066800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69" name="Line 5"/>
          <p:cNvSpPr>
            <a:spLocks noChangeShapeType="1"/>
          </p:cNvSpPr>
          <p:nvPr/>
        </p:nvSpPr>
        <p:spPr bwMode="auto">
          <a:xfrm>
            <a:off x="6019800" y="41148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70" name="Line 6"/>
          <p:cNvSpPr>
            <a:spLocks noChangeShapeType="1"/>
          </p:cNvSpPr>
          <p:nvPr/>
        </p:nvSpPr>
        <p:spPr bwMode="auto">
          <a:xfrm>
            <a:off x="5486400" y="45720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71" name="Line 7"/>
          <p:cNvSpPr>
            <a:spLocks noChangeShapeType="1"/>
          </p:cNvSpPr>
          <p:nvPr/>
        </p:nvSpPr>
        <p:spPr bwMode="auto">
          <a:xfrm flipH="1" flipV="1">
            <a:off x="5257800" y="3886200"/>
            <a:ext cx="228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4953000" y="3810000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X</a:t>
            </a:r>
          </a:p>
        </p:txBody>
      </p:sp>
      <p:sp>
        <p:nvSpPr>
          <p:cNvPr id="11273" name="Text Box 9"/>
          <p:cNvSpPr txBox="1">
            <a:spLocks noChangeArrowheads="1"/>
          </p:cNvSpPr>
          <p:nvPr/>
        </p:nvSpPr>
        <p:spPr bwMode="auto">
          <a:xfrm>
            <a:off x="5257800" y="3657600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Y</a:t>
            </a:r>
          </a:p>
        </p:txBody>
      </p:sp>
      <p:sp>
        <p:nvSpPr>
          <p:cNvPr id="11274" name="Text Box 10"/>
          <p:cNvSpPr txBox="1">
            <a:spLocks noChangeArrowheads="1"/>
          </p:cNvSpPr>
          <p:nvPr/>
        </p:nvSpPr>
        <p:spPr bwMode="auto">
          <a:xfrm>
            <a:off x="5230813" y="4191000"/>
            <a:ext cx="304800" cy="77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0</a:t>
            </a:r>
          </a:p>
          <a:p>
            <a:pPr>
              <a:spcBef>
                <a:spcPct val="50000"/>
              </a:spcBef>
            </a:pPr>
            <a:r>
              <a:rPr lang="en-US"/>
              <a:t>1</a:t>
            </a:r>
          </a:p>
        </p:txBody>
      </p:sp>
      <p:sp>
        <p:nvSpPr>
          <p:cNvPr id="11275" name="Text Box 11"/>
          <p:cNvSpPr txBox="1">
            <a:spLocks noChangeArrowheads="1"/>
          </p:cNvSpPr>
          <p:nvPr/>
        </p:nvSpPr>
        <p:spPr bwMode="auto">
          <a:xfrm>
            <a:off x="5562600" y="3810000"/>
            <a:ext cx="1219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0       1</a:t>
            </a:r>
          </a:p>
        </p:txBody>
      </p:sp>
      <p:sp>
        <p:nvSpPr>
          <p:cNvPr id="11276" name="Text Box 12"/>
          <p:cNvSpPr txBox="1">
            <a:spLocks noChangeArrowheads="1"/>
          </p:cNvSpPr>
          <p:nvPr/>
        </p:nvSpPr>
        <p:spPr bwMode="auto">
          <a:xfrm>
            <a:off x="5486400" y="4114800"/>
            <a:ext cx="1066800" cy="77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/>
              <a:t>m</a:t>
            </a:r>
            <a:r>
              <a:rPr lang="en-US" i="1" baseline="-25000"/>
              <a:t>0</a:t>
            </a:r>
            <a:r>
              <a:rPr lang="en-US" i="1"/>
              <a:t>     m</a:t>
            </a:r>
            <a:r>
              <a:rPr lang="en-US" i="1" baseline="-25000"/>
              <a:t>1</a:t>
            </a:r>
          </a:p>
          <a:p>
            <a:pPr>
              <a:spcBef>
                <a:spcPct val="50000"/>
              </a:spcBef>
            </a:pPr>
            <a:r>
              <a:rPr lang="en-US" i="1"/>
              <a:t>m</a:t>
            </a:r>
            <a:r>
              <a:rPr lang="en-US" i="1" baseline="-25000"/>
              <a:t>2</a:t>
            </a:r>
            <a:r>
              <a:rPr lang="en-US" i="1"/>
              <a:t>     m</a:t>
            </a:r>
            <a:r>
              <a:rPr lang="en-US" i="1" baseline="-25000"/>
              <a:t>3</a:t>
            </a:r>
          </a:p>
        </p:txBody>
      </p:sp>
      <p:sp>
        <p:nvSpPr>
          <p:cNvPr id="11277" name="Text Box 13"/>
          <p:cNvSpPr txBox="1">
            <a:spLocks noChangeArrowheads="1"/>
          </p:cNvSpPr>
          <p:nvPr/>
        </p:nvSpPr>
        <p:spPr bwMode="auto">
          <a:xfrm>
            <a:off x="685800" y="4098925"/>
            <a:ext cx="3886200" cy="237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/>
              <a:t>Each entry of the k-map corresponds to one minterm for the function:</a:t>
            </a:r>
          </a:p>
          <a:p>
            <a:pPr algn="l">
              <a:spcBef>
                <a:spcPct val="50000"/>
              </a:spcBef>
            </a:pPr>
            <a:r>
              <a:rPr lang="en-US" sz="2000"/>
              <a:t>Row 0 represents: X’Y’, X’Y</a:t>
            </a:r>
          </a:p>
          <a:p>
            <a:pPr algn="l">
              <a:spcBef>
                <a:spcPct val="50000"/>
              </a:spcBef>
            </a:pPr>
            <a:r>
              <a:rPr lang="en-US" sz="2000"/>
              <a:t>Row 1 represents: XY’, XY’</a:t>
            </a:r>
          </a:p>
          <a:p>
            <a:pPr algn="l">
              <a:spcBef>
                <a:spcPct val="50000"/>
              </a:spcBef>
            </a:pPr>
            <a:endParaRPr lang="en-US" sz="2000"/>
          </a:p>
        </p:txBody>
      </p:sp>
      <p:sp>
        <p:nvSpPr>
          <p:cNvPr id="11278" name="Footer Placeholder 1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  <a:endParaRPr lang="en-US" smtClean="0"/>
          </a:p>
        </p:txBody>
      </p:sp>
      <p:sp>
        <p:nvSpPr>
          <p:cNvPr id="11279" name="Rectangle 4"/>
          <p:cNvSpPr>
            <a:spLocks noChangeArrowheads="1"/>
          </p:cNvSpPr>
          <p:nvPr/>
        </p:nvSpPr>
        <p:spPr bwMode="auto">
          <a:xfrm>
            <a:off x="7162800" y="5105400"/>
            <a:ext cx="1066800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80" name="Line 5"/>
          <p:cNvSpPr>
            <a:spLocks noChangeShapeType="1"/>
          </p:cNvSpPr>
          <p:nvPr/>
        </p:nvSpPr>
        <p:spPr bwMode="auto">
          <a:xfrm>
            <a:off x="7696200" y="51054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81" name="Line 6"/>
          <p:cNvSpPr>
            <a:spLocks noChangeShapeType="1"/>
          </p:cNvSpPr>
          <p:nvPr/>
        </p:nvSpPr>
        <p:spPr bwMode="auto">
          <a:xfrm>
            <a:off x="7162800" y="55626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82" name="Line 7"/>
          <p:cNvSpPr>
            <a:spLocks noChangeShapeType="1"/>
          </p:cNvSpPr>
          <p:nvPr/>
        </p:nvSpPr>
        <p:spPr bwMode="auto">
          <a:xfrm flipH="1" flipV="1">
            <a:off x="6934200" y="4876800"/>
            <a:ext cx="228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83" name="Text Box 8"/>
          <p:cNvSpPr txBox="1">
            <a:spLocks noChangeArrowheads="1"/>
          </p:cNvSpPr>
          <p:nvPr/>
        </p:nvSpPr>
        <p:spPr bwMode="auto">
          <a:xfrm>
            <a:off x="6629400" y="4800600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X</a:t>
            </a:r>
          </a:p>
        </p:txBody>
      </p:sp>
      <p:sp>
        <p:nvSpPr>
          <p:cNvPr id="11284" name="Text Box 9"/>
          <p:cNvSpPr txBox="1">
            <a:spLocks noChangeArrowheads="1"/>
          </p:cNvSpPr>
          <p:nvPr/>
        </p:nvSpPr>
        <p:spPr bwMode="auto">
          <a:xfrm>
            <a:off x="6934200" y="4648200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Y</a:t>
            </a:r>
          </a:p>
        </p:txBody>
      </p:sp>
      <p:sp>
        <p:nvSpPr>
          <p:cNvPr id="11285" name="Text Box 10"/>
          <p:cNvSpPr txBox="1">
            <a:spLocks noChangeArrowheads="1"/>
          </p:cNvSpPr>
          <p:nvPr/>
        </p:nvSpPr>
        <p:spPr bwMode="auto">
          <a:xfrm>
            <a:off x="6884988" y="5181600"/>
            <a:ext cx="304800" cy="77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0</a:t>
            </a:r>
          </a:p>
          <a:p>
            <a:pPr>
              <a:spcBef>
                <a:spcPct val="50000"/>
              </a:spcBef>
            </a:pPr>
            <a:r>
              <a:rPr lang="en-US"/>
              <a:t>1</a:t>
            </a:r>
          </a:p>
        </p:txBody>
      </p:sp>
      <p:sp>
        <p:nvSpPr>
          <p:cNvPr id="11286" name="Text Box 11"/>
          <p:cNvSpPr txBox="1">
            <a:spLocks noChangeArrowheads="1"/>
          </p:cNvSpPr>
          <p:nvPr/>
        </p:nvSpPr>
        <p:spPr bwMode="auto">
          <a:xfrm>
            <a:off x="7239000" y="4800600"/>
            <a:ext cx="1219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0       1</a:t>
            </a:r>
          </a:p>
        </p:txBody>
      </p:sp>
      <p:sp>
        <p:nvSpPr>
          <p:cNvPr id="11287" name="Text Box 12"/>
          <p:cNvSpPr txBox="1">
            <a:spLocks noChangeArrowheads="1"/>
          </p:cNvSpPr>
          <p:nvPr/>
        </p:nvSpPr>
        <p:spPr bwMode="auto">
          <a:xfrm>
            <a:off x="7162800" y="5105400"/>
            <a:ext cx="1066800" cy="78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/>
              <a:t>  </a:t>
            </a:r>
            <a:r>
              <a:rPr lang="en-US" i="1" baseline="-25000"/>
              <a:t>0</a:t>
            </a:r>
            <a:r>
              <a:rPr lang="en-US" i="1"/>
              <a:t>      </a:t>
            </a:r>
            <a:r>
              <a:rPr lang="en-US" i="1" baseline="-25000"/>
              <a:t>1</a:t>
            </a:r>
          </a:p>
          <a:p>
            <a:pPr>
              <a:spcBef>
                <a:spcPct val="50000"/>
              </a:spcBef>
            </a:pPr>
            <a:r>
              <a:rPr lang="en-US" i="1"/>
              <a:t>   </a:t>
            </a:r>
            <a:r>
              <a:rPr lang="en-US" i="1" baseline="-25000"/>
              <a:t>2</a:t>
            </a:r>
            <a:r>
              <a:rPr lang="en-US" i="1"/>
              <a:t>      </a:t>
            </a:r>
            <a:r>
              <a:rPr lang="en-US" i="1" baseline="-25000"/>
              <a:t>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 Black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 Black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12823</TotalTime>
  <Words>2411</Words>
  <Application>Microsoft Office PowerPoint</Application>
  <PresentationFormat>On-screen Show (4:3)</PresentationFormat>
  <Paragraphs>800</Paragraphs>
  <Slides>37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37</vt:i4>
      </vt:variant>
    </vt:vector>
  </HeadingPairs>
  <TitlesOfParts>
    <vt:vector size="45" baseType="lpstr">
      <vt:lpstr>Arial</vt:lpstr>
      <vt:lpstr>Times New Roman</vt:lpstr>
      <vt:lpstr>Arial Black</vt:lpstr>
      <vt:lpstr>Wingdings</vt:lpstr>
      <vt:lpstr>Symbol</vt:lpstr>
      <vt:lpstr>Tahoma</vt:lpstr>
      <vt:lpstr>Default Design</vt:lpstr>
      <vt:lpstr>1_Default Design</vt:lpstr>
      <vt:lpstr>COE 202: Digital Logic Design Combinational Logic Part 3 </vt:lpstr>
      <vt:lpstr>Objectives</vt:lpstr>
      <vt:lpstr>Simplification using Algebra</vt:lpstr>
      <vt:lpstr>Simplification Revisited</vt:lpstr>
      <vt:lpstr>Gray Codes (review)</vt:lpstr>
      <vt:lpstr>Truth Table Adjacencies</vt:lpstr>
      <vt:lpstr>K-Map</vt:lpstr>
      <vt:lpstr>Minimization with K-maps</vt:lpstr>
      <vt:lpstr>2-variable K-map</vt:lpstr>
      <vt:lpstr>Example 1</vt:lpstr>
      <vt:lpstr>Example 2</vt:lpstr>
      <vt:lpstr>2 variable K-Maps (Adjacency)</vt:lpstr>
      <vt:lpstr>3-variable K-maps</vt:lpstr>
      <vt:lpstr>3-variable K-maps</vt:lpstr>
      <vt:lpstr>Example 1</vt:lpstr>
      <vt:lpstr>Example 1</vt:lpstr>
      <vt:lpstr>Example 2</vt:lpstr>
      <vt:lpstr>Example 2</vt:lpstr>
      <vt:lpstr>3 variable K-Maps (Adjacency)</vt:lpstr>
      <vt:lpstr>3 variable K-Maps (Adjacency)</vt:lpstr>
      <vt:lpstr>4-variable K-maps</vt:lpstr>
      <vt:lpstr>4-variable K-maps (Adjacency)</vt:lpstr>
      <vt:lpstr>Example</vt:lpstr>
      <vt:lpstr>Example</vt:lpstr>
      <vt:lpstr>Example</vt:lpstr>
      <vt:lpstr>Example (POS)</vt:lpstr>
      <vt:lpstr>Example (POS)</vt:lpstr>
      <vt:lpstr>Don’t Cares</vt:lpstr>
      <vt:lpstr>Example</vt:lpstr>
      <vt:lpstr>Example</vt:lpstr>
      <vt:lpstr>Example 2</vt:lpstr>
      <vt:lpstr>Definitions</vt:lpstr>
      <vt:lpstr>Example</vt:lpstr>
      <vt:lpstr>Finding minimum SOP</vt:lpstr>
      <vt:lpstr>Example 2</vt:lpstr>
      <vt:lpstr>5-variable K-maps</vt:lpstr>
      <vt:lpstr>Conclusion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COE 202: Digital Logic Design Combinational Logic Part 3</dc:title>
  <dc:creator>marwan</dc:creator>
  <cp:lastModifiedBy>Dr. Marwan Abu-Amara</cp:lastModifiedBy>
  <cp:revision>948</cp:revision>
  <cp:lastPrinted>1601-01-01T00:00:00Z</cp:lastPrinted>
  <dcterms:created xsi:type="dcterms:W3CDTF">2009-02-22T06:15:20Z</dcterms:created>
  <dcterms:modified xsi:type="dcterms:W3CDTF">2012-02-19T03:23:51Z</dcterms:modified>
</cp:coreProperties>
</file>