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sldIdLst>
    <p:sldId id="256" r:id="rId3"/>
    <p:sldId id="277" r:id="rId4"/>
    <p:sldId id="315" r:id="rId5"/>
    <p:sldId id="294" r:id="rId6"/>
    <p:sldId id="316" r:id="rId7"/>
    <p:sldId id="317" r:id="rId8"/>
    <p:sldId id="296" r:id="rId9"/>
    <p:sldId id="297" r:id="rId10"/>
    <p:sldId id="298" r:id="rId11"/>
    <p:sldId id="288" r:id="rId12"/>
    <p:sldId id="299" r:id="rId13"/>
    <p:sldId id="300" r:id="rId14"/>
    <p:sldId id="320" r:id="rId15"/>
    <p:sldId id="321" r:id="rId16"/>
    <p:sldId id="319" r:id="rId17"/>
    <p:sldId id="289" r:id="rId18"/>
    <p:sldId id="301" r:id="rId19"/>
    <p:sldId id="322" r:id="rId20"/>
    <p:sldId id="290" r:id="rId21"/>
    <p:sldId id="291" r:id="rId22"/>
    <p:sldId id="303" r:id="rId23"/>
    <p:sldId id="304" r:id="rId24"/>
    <p:sldId id="309" r:id="rId25"/>
    <p:sldId id="310" r:id="rId26"/>
    <p:sldId id="31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6699FF"/>
    <a:srgbClr val="CC3300"/>
    <a:srgbClr val="FF5050"/>
    <a:srgbClr val="292929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844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ED94838-0045-42FC-95E5-A1B736200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66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62B7B0-BD39-4889-B12E-BD90ABAA46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045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1461F-0E93-4B91-85B3-25330A925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8999-CB4E-4FCB-9384-57CE42CBC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145EB-04DE-4E8D-8BBD-5764E7CA7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36407-852D-43A8-B628-FA084038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95C77-5A5E-4A64-9834-7EE6123DF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68384-63EF-4BB7-9369-4F9692EEF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0512-8FDF-4447-B393-8FA3AA54D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02218-F588-496B-A7B4-C89779C47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A328F-BA97-45BF-9456-76E2BA84F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7BA4E-6F1C-47F7-9CD0-7D2036AEF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53B4D-9B2F-41C4-BE4D-5855BD3DF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CBFE7-4581-4911-B6D3-AA0E8A7F7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CE65-728D-4E22-AAF5-67FFCB6A6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F1AFD-8580-4EB3-93DE-ECCFDD564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1E1A-81D6-44FF-ADC7-03B6A1DBA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BACDC-6AC6-4157-996E-4A8CB1D95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0A0B4-4EC2-4BEC-9E9B-B0BF26CF6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4E0EB-569D-4165-ACCF-6393A0D94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790E-568D-4C57-A45C-A22CE6079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50CD6-19B9-4209-84B3-0321A6135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44EDC-6ADB-488B-8E79-7B25E4C2A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68C81-B76F-4E77-B347-FD1802887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05940-04F9-4FD7-8A8A-D5141BD6D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DB0EC-B78C-425D-96F9-A5E9E2E35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806EF-3C8C-4B26-8A62-9285C82AA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13C9BF-8763-490D-B9C2-8AE24D264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4AFFCD7-2897-436B-8713-908AFC3B3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Combinational Logic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2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Sum of Minterms vs Product of Maxterms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035425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Boolean function can be expressed algebraically as: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endParaRPr lang="en-US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Given the truth table, writing F as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∑m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– for all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minterms</a:t>
            </a:r>
            <a:r>
              <a:rPr lang="en-US" dirty="0" smtClean="0">
                <a:sym typeface="Wingdings" pitchFamily="2" charset="2"/>
              </a:rPr>
              <a:t> that produce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in the table, or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M</a:t>
            </a:r>
            <a:r>
              <a:rPr lang="en-US" baseline="-25000" dirty="0" smtClean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– for all </a:t>
            </a:r>
            <a:r>
              <a:rPr lang="en-US" dirty="0" err="1" smtClean="0">
                <a:solidFill>
                  <a:srgbClr val="0000FF"/>
                </a:solidFill>
                <a:sym typeface="Symbol" pitchFamily="18" charset="2"/>
              </a:rPr>
              <a:t>maxterms</a:t>
            </a:r>
            <a:r>
              <a:rPr lang="en-US" dirty="0" smtClean="0">
                <a:sym typeface="Symbol" pitchFamily="18" charset="2"/>
              </a:rPr>
              <a:t> that produce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in the table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 smtClean="0">
                <a:sym typeface="Symbol" pitchFamily="18" charset="2"/>
              </a:rPr>
              <a:t>Minterms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dirty="0" err="1" smtClean="0">
                <a:sym typeface="Symbol" pitchFamily="18" charset="2"/>
              </a:rPr>
              <a:t>Maxterms</a:t>
            </a:r>
            <a:r>
              <a:rPr lang="en-US" dirty="0" smtClean="0">
                <a:sym typeface="Symbol" pitchFamily="18" charset="2"/>
              </a:rPr>
              <a:t> are complement of each other.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50900" y="1993900"/>
            <a:ext cx="41783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r>
              <a:rPr kumimoji="1" lang="en-US" sz="2400">
                <a:latin typeface="Tahoma" pitchFamily="34" charset="0"/>
              </a:rPr>
              <a:t>Write E = Y’ + X’Z’ in the form of </a:t>
            </a:r>
            <a:r>
              <a:rPr kumimoji="1" lang="en-US" sz="2400">
                <a:latin typeface="Symbol" pitchFamily="18" charset="2"/>
                <a:sym typeface="Wingdings" pitchFamily="2" charset="2"/>
              </a:rPr>
              <a:t>S</a:t>
            </a:r>
            <a:r>
              <a:rPr kumimoji="1" lang="en-US" sz="2400">
                <a:latin typeface="Tahoma" pitchFamily="34" charset="0"/>
                <a:sym typeface="Wingdings" pitchFamily="2" charset="2"/>
              </a:rPr>
              <a:t>m</a:t>
            </a:r>
            <a:r>
              <a:rPr kumimoji="1" lang="en-US" sz="2400" baseline="-25000">
                <a:latin typeface="Tahoma" pitchFamily="34" charset="0"/>
                <a:sym typeface="Wingdings" pitchFamily="2" charset="2"/>
              </a:rPr>
              <a:t>i</a:t>
            </a:r>
            <a:r>
              <a:rPr kumimoji="1" lang="en-US" sz="2400">
                <a:latin typeface="Tahoma" pitchFamily="34" charset="0"/>
                <a:sym typeface="Wingdings" pitchFamily="2" charset="2"/>
              </a:rPr>
              <a:t> and </a:t>
            </a:r>
            <a:r>
              <a:rPr kumimoji="1" lang="en-US" sz="2400">
                <a:latin typeface="Tahoma" pitchFamily="34" charset="0"/>
                <a:sym typeface="Symbol" pitchFamily="18" charset="2"/>
              </a:rPr>
              <a:t>M</a:t>
            </a:r>
            <a:r>
              <a:rPr kumimoji="1" lang="en-US" sz="2400" baseline="-25000">
                <a:latin typeface="Tahoma" pitchFamily="34" charset="0"/>
                <a:sym typeface="Symbol" pitchFamily="18" charset="2"/>
              </a:rPr>
              <a:t>i</a:t>
            </a:r>
            <a:r>
              <a:rPr kumimoji="1" lang="en-US" sz="2400">
                <a:latin typeface="Tahoma" pitchFamily="34" charset="0"/>
                <a:sym typeface="Symbol" pitchFamily="18" charset="2"/>
              </a:rPr>
              <a:t>?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endParaRPr kumimoji="1" lang="en-US" sz="2400">
              <a:latin typeface="Tahoma" pitchFamily="34" charset="0"/>
              <a:sym typeface="Symbol" pitchFamily="18" charset="2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r>
              <a:rPr kumimoji="1" lang="en-US" sz="2400">
                <a:latin typeface="Tahoma" pitchFamily="34" charset="0"/>
                <a:sym typeface="Symbol" pitchFamily="18" charset="2"/>
              </a:rPr>
              <a:t>Solution: </a:t>
            </a:r>
            <a:r>
              <a:rPr kumimoji="1" lang="en-US" sz="2400" b="1" u="sng">
                <a:latin typeface="Tahoma" pitchFamily="34" charset="0"/>
                <a:sym typeface="Symbol" pitchFamily="18" charset="2"/>
              </a:rPr>
              <a:t>Method1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 sz="2400">
                <a:latin typeface="Tahoma" pitchFamily="34" charset="0"/>
                <a:sym typeface="Symbol" pitchFamily="18" charset="2"/>
              </a:rPr>
              <a:t> First construct the Truth Table as shown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 sz="2400">
                <a:latin typeface="Tahoma" pitchFamily="34" charset="0"/>
                <a:sym typeface="Symbol" pitchFamily="18" charset="2"/>
              </a:rPr>
              <a:t>Second: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 sz="2400">
                <a:latin typeface="Tahoma" pitchFamily="34" charset="0"/>
                <a:sym typeface="Symbol" pitchFamily="18" charset="2"/>
              </a:rPr>
              <a:t>E = </a:t>
            </a:r>
            <a:r>
              <a:rPr kumimoji="1" lang="en-US" sz="2400">
                <a:latin typeface="Symbol" pitchFamily="18" charset="2"/>
                <a:sym typeface="Wingdings" pitchFamily="2" charset="2"/>
              </a:rPr>
              <a:t>S</a:t>
            </a:r>
            <a:r>
              <a:rPr kumimoji="1" lang="en-US" sz="2400">
                <a:latin typeface="Tahoma" pitchFamily="34" charset="0"/>
                <a:sym typeface="Wingdings" pitchFamily="2" charset="2"/>
              </a:rPr>
              <a:t>m(0,1,2,4,5), and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 sz="2400">
                <a:latin typeface="Tahoma" pitchFamily="34" charset="0"/>
                <a:sym typeface="Wingdings" pitchFamily="2" charset="2"/>
              </a:rPr>
              <a:t>E = </a:t>
            </a:r>
            <a:r>
              <a:rPr kumimoji="1" lang="en-US" sz="2400">
                <a:latin typeface="Tahoma" pitchFamily="34" charset="0"/>
                <a:sym typeface="Symbol" pitchFamily="18" charset="2"/>
              </a:rPr>
              <a:t>M(3,6,7)</a:t>
            </a:r>
          </a:p>
        </p:txBody>
      </p:sp>
      <p:graphicFrame>
        <p:nvGraphicFramePr>
          <p:cNvPr id="6" name="Group 102"/>
          <p:cNvGraphicFramePr>
            <a:graphicFrameLocks noGrp="1"/>
          </p:cNvGraphicFramePr>
          <p:nvPr/>
        </p:nvGraphicFramePr>
        <p:xfrm>
          <a:off x="5105400" y="2703513"/>
          <a:ext cx="3533775" cy="2859406"/>
        </p:xfrm>
        <a:graphic>
          <a:graphicData uri="http://schemas.openxmlformats.org/drawingml/2006/table">
            <a:tbl>
              <a:tblPr/>
              <a:tblGrid>
                <a:gridCol w="558800"/>
                <a:gridCol w="609600"/>
                <a:gridCol w="604838"/>
                <a:gridCol w="604837"/>
                <a:gridCol w="604838"/>
                <a:gridCol w="550862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 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M4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(Cont.)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9900" y="1828800"/>
            <a:ext cx="45593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Solution: </a:t>
            </a:r>
            <a:r>
              <a:rPr kumimoji="1" lang="en-US" sz="2000" b="1" u="sng">
                <a:latin typeface="Tahoma" pitchFamily="34" charset="0"/>
                <a:sym typeface="Symbol" pitchFamily="18" charset="2"/>
              </a:rPr>
              <a:t>Method2_a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E 	= </a:t>
            </a:r>
            <a:r>
              <a:rPr kumimoji="1" lang="en-US" sz="2000">
                <a:latin typeface="Tahoma" pitchFamily="34" charset="0"/>
              </a:rPr>
              <a:t>Y’ + X’Z’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</a:rPr>
              <a:t>	= 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Y’(X+X’)(Z+Z’) + X’Z’(Y+Y’)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(XY’+X’Y’)(Z+Z’) + X’YZ’+X’Z’Y’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XY’Z+X’Y’Z+XY’Z’+X’Y’Z’+ X’YZ’+X’Z’Y’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5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1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4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0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2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0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0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1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2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4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+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5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</a:t>
            </a:r>
            <a:r>
              <a:rPr kumimoji="1" lang="en-US" sz="2000">
                <a:latin typeface="Symbol" pitchFamily="18" charset="2"/>
                <a:sym typeface="Symbol" pitchFamily="18" charset="2"/>
              </a:rPr>
              <a:t>S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m(0,1,2,4,5)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endParaRPr kumimoji="1" lang="en-US" sz="2000">
              <a:latin typeface="Tahoma" pitchFamily="34" charset="0"/>
              <a:sym typeface="Symbol" pitchFamily="18" charset="2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To find the form Mi, consider the remaining indices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	E = M(3,6,7)</a:t>
            </a:r>
            <a:endParaRPr kumimoji="1" lang="en-US">
              <a:latin typeface="Tahoma" pitchFamily="34" charset="0"/>
              <a:sym typeface="Symbol" pitchFamily="18" charset="2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876800" y="1876425"/>
            <a:ext cx="41021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Solution: </a:t>
            </a:r>
            <a:r>
              <a:rPr kumimoji="1" lang="en-US" sz="2000" b="1" u="sng">
                <a:latin typeface="Tahoma" pitchFamily="34" charset="0"/>
                <a:sym typeface="Symbol" pitchFamily="18" charset="2"/>
              </a:rPr>
              <a:t>Method2_b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E 	= </a:t>
            </a:r>
            <a:r>
              <a:rPr kumimoji="1" lang="en-US" sz="2000">
                <a:latin typeface="Tahoma" pitchFamily="34" charset="0"/>
              </a:rPr>
              <a:t>Y’ + X’Z’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</a:rPr>
              <a:t>E’ 	= Y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(X+Z)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YX + YZ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YX(Z+Z’) + YZ(X+X’)</a:t>
            </a:r>
            <a:endParaRPr kumimoji="1" lang="en-US" sz="2000" baseline="-25000">
              <a:latin typeface="Tahoma" pitchFamily="34" charset="0"/>
              <a:sym typeface="Symbol" pitchFamily="18" charset="2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XYZ+XYZ’+X’YZ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E	= 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(X’+Y’+Z’)(X’+Y’+Z)(X+Y’+Z’)</a:t>
            </a:r>
            <a:endParaRPr kumimoji="1" lang="en-US" baseline="-25000">
              <a:latin typeface="Tahoma" pitchFamily="34" charset="0"/>
              <a:sym typeface="Symbol" pitchFamily="18" charset="2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7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.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6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. 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3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 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= M(3,6,7)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endParaRPr kumimoji="1" lang="en-US" sz="2000">
              <a:latin typeface="Tahoma" pitchFamily="34" charset="0"/>
              <a:sym typeface="Symbol" pitchFamily="18" charset="2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To find the form </a:t>
            </a:r>
            <a:r>
              <a:rPr kumimoji="1" lang="en-US" sz="2000">
                <a:latin typeface="Symbol" pitchFamily="18" charset="2"/>
                <a:sym typeface="Symbol" pitchFamily="18" charset="2"/>
              </a:rPr>
              <a:t>S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m</a:t>
            </a:r>
            <a:r>
              <a:rPr kumimoji="1" lang="en-US" sz="2000" baseline="-25000">
                <a:latin typeface="Tahoma" pitchFamily="34" charset="0"/>
                <a:sym typeface="Symbol" pitchFamily="18" charset="2"/>
              </a:rPr>
              <a:t>i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, consider the remaining indices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		E = </a:t>
            </a:r>
            <a:r>
              <a:rPr kumimoji="1" lang="en-US" sz="2000">
                <a:latin typeface="Symbol" pitchFamily="18" charset="2"/>
                <a:sym typeface="Symbol" pitchFamily="18" charset="2"/>
              </a:rPr>
              <a:t>S</a:t>
            </a:r>
            <a:r>
              <a:rPr kumimoji="1" lang="en-US" sz="2000">
                <a:latin typeface="Tahoma" pitchFamily="34" charset="0"/>
                <a:sym typeface="Symbol" pitchFamily="18" charset="2"/>
              </a:rPr>
              <a:t>m(0,1,2,4,5)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b="1" dirty="0" smtClean="0"/>
              <a:t>Question: </a:t>
            </a:r>
            <a:r>
              <a:rPr lang="en-US" sz="2400" dirty="0" smtClean="0"/>
              <a:t>F (</a:t>
            </a:r>
            <a:r>
              <a:rPr lang="en-US" sz="2400" dirty="0" err="1" smtClean="0"/>
              <a:t>a,b,c,d</a:t>
            </a:r>
            <a:r>
              <a:rPr lang="en-US" sz="2400" dirty="0" smtClean="0"/>
              <a:t>) = ∑m(0,1,2,4,5,7), What are the </a:t>
            </a:r>
            <a:r>
              <a:rPr lang="en-US" sz="2400" dirty="0" err="1" smtClean="0"/>
              <a:t>minterms</a:t>
            </a:r>
            <a:r>
              <a:rPr lang="en-US" sz="2400" dirty="0" smtClean="0"/>
              <a:t> and </a:t>
            </a:r>
            <a:r>
              <a:rPr lang="en-US" sz="2400" dirty="0" err="1" smtClean="0"/>
              <a:t>maxterms</a:t>
            </a:r>
            <a:r>
              <a:rPr lang="en-US" sz="2400" dirty="0" smtClean="0"/>
              <a:t> of F and </a:t>
            </a:r>
            <a:r>
              <a:rPr lang="en-US" sz="2400" dirty="0" err="1" smtClean="0"/>
              <a:t>and</a:t>
            </a:r>
            <a:r>
              <a:rPr lang="en-US" sz="2400" dirty="0" smtClean="0"/>
              <a:t> its complement F?</a:t>
            </a:r>
          </a:p>
          <a:p>
            <a:pPr>
              <a:defRPr/>
            </a:pPr>
            <a:r>
              <a:rPr lang="en-US" sz="2400" b="1" dirty="0" smtClean="0"/>
              <a:t>Solution:</a:t>
            </a:r>
          </a:p>
          <a:p>
            <a:pPr>
              <a:defRPr/>
            </a:pPr>
            <a:r>
              <a:rPr lang="en-US" sz="2400" dirty="0" smtClean="0"/>
              <a:t>	F has 4 variables; 24 possible </a:t>
            </a:r>
            <a:r>
              <a:rPr lang="en-US" sz="2400" dirty="0" err="1" smtClean="0"/>
              <a:t>minterms</a:t>
            </a:r>
            <a:r>
              <a:rPr lang="en-US" sz="2400" dirty="0" smtClean="0"/>
              <a:t>/</a:t>
            </a:r>
            <a:r>
              <a:rPr lang="en-US" sz="2400" dirty="0" err="1" smtClean="0"/>
              <a:t>maxterms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	</a:t>
            </a:r>
          </a:p>
          <a:p>
            <a:pPr>
              <a:defRPr/>
            </a:pPr>
            <a:r>
              <a:rPr lang="en-US" sz="2400" dirty="0" smtClean="0"/>
              <a:t>	F (</a:t>
            </a:r>
            <a:r>
              <a:rPr lang="en-US" sz="2400" dirty="0" err="1" smtClean="0"/>
              <a:t>a,b,c,d</a:t>
            </a:r>
            <a:r>
              <a:rPr lang="en-US" sz="2400" dirty="0" smtClean="0"/>
              <a:t>) 	= ∑m(0,1,2,4,5,7)</a:t>
            </a:r>
          </a:p>
          <a:p>
            <a:pPr>
              <a:defRPr/>
            </a:pPr>
            <a:r>
              <a:rPr lang="en-US" sz="2400" dirty="0" smtClean="0"/>
              <a:t>						= </a:t>
            </a:r>
            <a:r>
              <a:rPr lang="el-GR" sz="2400" dirty="0" smtClean="0"/>
              <a:t>Π</a:t>
            </a:r>
            <a:r>
              <a:rPr lang="en-US" sz="2400" dirty="0" smtClean="0"/>
              <a:t> M(3,6,8,9,10,11,12,13,14,15)</a:t>
            </a:r>
          </a:p>
          <a:p>
            <a:pPr>
              <a:defRPr/>
            </a:pPr>
            <a:r>
              <a:rPr lang="en-US" sz="2400" dirty="0" smtClean="0"/>
              <a:t>	</a:t>
            </a:r>
          </a:p>
          <a:p>
            <a:pPr>
              <a:defRPr/>
            </a:pPr>
            <a:r>
              <a:rPr lang="en-US" sz="2400" dirty="0" smtClean="0"/>
              <a:t>	F (</a:t>
            </a:r>
            <a:r>
              <a:rPr lang="en-US" sz="2400" dirty="0" err="1" smtClean="0"/>
              <a:t>a,b,c,d</a:t>
            </a:r>
            <a:r>
              <a:rPr lang="en-US" sz="2400" dirty="0" smtClean="0"/>
              <a:t>) 	= ∑m(3,6,8,9,10,11,12,13,14,15)</a:t>
            </a:r>
          </a:p>
          <a:p>
            <a:pPr>
              <a:defRPr/>
            </a:pPr>
            <a:r>
              <a:rPr lang="en-US" sz="2400" dirty="0" smtClean="0"/>
              <a:t>				        	= </a:t>
            </a:r>
            <a:r>
              <a:rPr lang="el-GR" sz="2400" dirty="0" smtClean="0"/>
              <a:t>Π</a:t>
            </a:r>
            <a:r>
              <a:rPr lang="en-US" sz="2400" dirty="0" smtClean="0"/>
              <a:t> M(0,1,2,4,5,7)</a:t>
            </a:r>
            <a:endParaRPr lang="en-US" sz="2400" dirty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7840663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1171575" y="50434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457200" y="2971800"/>
            <a:ext cx="8001000" cy="3048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b="1" dirty="0" smtClean="0"/>
              <a:t>Question: </a:t>
            </a:r>
            <a:r>
              <a:rPr lang="en-US" sz="2400" dirty="0" smtClean="0"/>
              <a:t>F (</a:t>
            </a:r>
            <a:r>
              <a:rPr lang="en-US" sz="2400" dirty="0" err="1" smtClean="0"/>
              <a:t>a,b,c,d</a:t>
            </a:r>
            <a:r>
              <a:rPr lang="en-US" sz="2400" dirty="0" smtClean="0"/>
              <a:t>) = ∑m(0,1,2,4,5,7), What are the </a:t>
            </a:r>
            <a:r>
              <a:rPr lang="en-US" sz="2400" dirty="0" err="1" smtClean="0"/>
              <a:t>minterms</a:t>
            </a:r>
            <a:r>
              <a:rPr lang="en-US" sz="2400" dirty="0" smtClean="0"/>
              <a:t> and </a:t>
            </a:r>
            <a:r>
              <a:rPr lang="en-US" sz="2400" dirty="0" err="1" smtClean="0"/>
              <a:t>maxterms</a:t>
            </a:r>
            <a:r>
              <a:rPr lang="en-US" sz="2400" dirty="0" smtClean="0"/>
              <a:t> of F and </a:t>
            </a:r>
            <a:r>
              <a:rPr lang="en-US" sz="2400" dirty="0" err="1" smtClean="0"/>
              <a:t>and</a:t>
            </a:r>
            <a:r>
              <a:rPr lang="en-US" sz="2400" dirty="0" smtClean="0"/>
              <a:t> its complement F?</a:t>
            </a:r>
          </a:p>
          <a:p>
            <a:pPr>
              <a:defRPr/>
            </a:pPr>
            <a:r>
              <a:rPr lang="en-US" sz="2400" b="1" dirty="0" smtClean="0"/>
              <a:t>Solution:</a:t>
            </a:r>
          </a:p>
          <a:p>
            <a:pPr>
              <a:defRPr/>
            </a:pPr>
            <a:r>
              <a:rPr lang="en-US" sz="2400" dirty="0" smtClean="0"/>
              <a:t>	F has 4 variables; 2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= 16 possible </a:t>
            </a:r>
            <a:r>
              <a:rPr lang="en-US" sz="2400" dirty="0" err="1" smtClean="0"/>
              <a:t>minterms</a:t>
            </a:r>
            <a:r>
              <a:rPr lang="en-US" sz="2400" dirty="0" smtClean="0"/>
              <a:t>/</a:t>
            </a:r>
            <a:r>
              <a:rPr lang="en-US" sz="2400" dirty="0" err="1" smtClean="0"/>
              <a:t>maxterms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	</a:t>
            </a:r>
          </a:p>
          <a:p>
            <a:pPr>
              <a:defRPr/>
            </a:pPr>
            <a:r>
              <a:rPr lang="en-US" sz="2400" dirty="0" smtClean="0"/>
              <a:t>	F (</a:t>
            </a:r>
            <a:r>
              <a:rPr lang="en-US" sz="2400" dirty="0" err="1" smtClean="0"/>
              <a:t>a,b,c,d</a:t>
            </a:r>
            <a:r>
              <a:rPr lang="en-US" sz="2400" dirty="0" smtClean="0"/>
              <a:t>) 	= ∑m(0,1,2,4,5,7)</a:t>
            </a:r>
          </a:p>
          <a:p>
            <a:pPr>
              <a:defRPr/>
            </a:pPr>
            <a:r>
              <a:rPr lang="en-US" sz="2400" dirty="0" smtClean="0"/>
              <a:t>						= </a:t>
            </a:r>
            <a:r>
              <a:rPr lang="el-GR" sz="2400" dirty="0" smtClean="0"/>
              <a:t>Π</a:t>
            </a:r>
            <a:r>
              <a:rPr lang="en-US" sz="2400" dirty="0" smtClean="0"/>
              <a:t> M(3,6,8,9,10,11,12,13,14,15)</a:t>
            </a:r>
          </a:p>
          <a:p>
            <a:pPr>
              <a:defRPr/>
            </a:pPr>
            <a:r>
              <a:rPr lang="en-US" sz="2400" dirty="0" smtClean="0"/>
              <a:t>	</a:t>
            </a:r>
          </a:p>
          <a:p>
            <a:pPr>
              <a:defRPr/>
            </a:pPr>
            <a:r>
              <a:rPr lang="en-US" sz="2400" dirty="0" smtClean="0"/>
              <a:t>	F (</a:t>
            </a:r>
            <a:r>
              <a:rPr lang="en-US" sz="2400" dirty="0" err="1" smtClean="0"/>
              <a:t>a,b,c,d</a:t>
            </a:r>
            <a:r>
              <a:rPr lang="en-US" sz="2400" dirty="0" smtClean="0"/>
              <a:t>) 	= ∑m(3,6,8,9,10,11,12,13,14,15)</a:t>
            </a:r>
          </a:p>
          <a:p>
            <a:pPr>
              <a:defRPr/>
            </a:pPr>
            <a:r>
              <a:rPr lang="en-US" sz="2400" dirty="0" smtClean="0"/>
              <a:t>				        	= </a:t>
            </a:r>
            <a:r>
              <a:rPr lang="el-GR" sz="2400" dirty="0" smtClean="0"/>
              <a:t>Π</a:t>
            </a:r>
            <a:r>
              <a:rPr lang="en-US" sz="2400" dirty="0" smtClean="0"/>
              <a:t> M(0,1,2,4,5,7)</a:t>
            </a:r>
            <a:endParaRPr lang="en-US" sz="2400" dirty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7840663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171575" y="50434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Canonical Forms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sum of minterms and the product of maxterms forms are known as the </a:t>
            </a:r>
            <a:r>
              <a:rPr lang="en-US" b="1" u="sng" smtClean="0"/>
              <a:t>canonical forms</a:t>
            </a:r>
            <a:r>
              <a:rPr lang="en-US" smtClean="0"/>
              <a:t> (</a:t>
            </a:r>
            <a:r>
              <a:rPr lang="ar-SA" smtClean="0"/>
              <a:t>الصيغ القانونية</a:t>
            </a:r>
            <a:r>
              <a:rPr lang="en-US" smtClean="0"/>
              <a:t>) of a function.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Forms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Sum of Products (</a:t>
            </a:r>
            <a:r>
              <a:rPr lang="en-US" dirty="0" smtClean="0">
                <a:solidFill>
                  <a:srgbClr val="FF0000"/>
                </a:solidFill>
              </a:rPr>
              <a:t>SOP</a:t>
            </a:r>
            <a:r>
              <a:rPr lang="en-US" dirty="0" smtClean="0"/>
              <a:t>) and Product of Sums (</a:t>
            </a:r>
            <a:r>
              <a:rPr lang="en-US" dirty="0" smtClean="0">
                <a:solidFill>
                  <a:srgbClr val="0000FF"/>
                </a:solidFill>
              </a:rPr>
              <a:t>POS</a:t>
            </a:r>
            <a:r>
              <a:rPr lang="en-US" dirty="0" smtClean="0"/>
              <a:t>) are also standard forms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t-BR" dirty="0" smtClean="0"/>
              <a:t>AB+CD = (A+C)(B+C)(A+D)(B+D)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is a special case of the </a:t>
            </a:r>
            <a:r>
              <a:rPr lang="en-US" dirty="0" smtClean="0">
                <a:solidFill>
                  <a:srgbClr val="FF0000"/>
                </a:solidFill>
              </a:rPr>
              <a:t>SOP</a:t>
            </a:r>
            <a:r>
              <a:rPr lang="en-US" dirty="0" smtClean="0"/>
              <a:t> form, where all product terms are </a:t>
            </a:r>
            <a:r>
              <a:rPr lang="en-US" dirty="0" err="1" smtClean="0"/>
              <a:t>minterms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is a special case of the </a:t>
            </a:r>
            <a:r>
              <a:rPr lang="en-US" dirty="0" smtClean="0">
                <a:solidFill>
                  <a:srgbClr val="0000FF"/>
                </a:solidFill>
              </a:rPr>
              <a:t>POS</a:t>
            </a:r>
            <a:r>
              <a:rPr lang="en-US" dirty="0" smtClean="0"/>
              <a:t> form, where all sum terms are </a:t>
            </a:r>
            <a:r>
              <a:rPr lang="en-US" dirty="0" err="1" smtClean="0"/>
              <a:t>maxterms</a:t>
            </a:r>
            <a:endParaRPr lang="en-US" dirty="0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SOP and POS Conversion</a:t>
            </a:r>
          </a:p>
        </p:txBody>
      </p:sp>
      <p:sp>
        <p:nvSpPr>
          <p:cNvPr id="19459" name="Text Placeholder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/>
            <a:r>
              <a:rPr lang="en-US" sz="2000" b="1" dirty="0" smtClean="0"/>
              <a:t>SOP </a:t>
            </a:r>
            <a:r>
              <a:rPr lang="en-US" sz="2000" b="1" dirty="0" smtClean="0">
                <a:sym typeface="Wingdings" pitchFamily="2" charset="2"/>
              </a:rPr>
              <a:t> POS</a:t>
            </a:r>
            <a:endParaRPr lang="en-US" sz="2000" b="1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F = AB + CD</a:t>
            </a:r>
          </a:p>
          <a:p>
            <a:pPr marL="0" indent="0"/>
            <a:r>
              <a:rPr lang="en-US" sz="2000" dirty="0" smtClean="0"/>
              <a:t>   = (AB+C)(AB+D)</a:t>
            </a:r>
            <a:endParaRPr lang="en-US" sz="1400" dirty="0" smtClean="0">
              <a:solidFill>
                <a:srgbClr val="6699FF"/>
              </a:solidFill>
            </a:endParaRPr>
          </a:p>
          <a:p>
            <a:pPr marL="0" indent="0"/>
            <a:r>
              <a:rPr lang="pt-BR" sz="2000" dirty="0" smtClean="0"/>
              <a:t>   = (A+C)(B+C)(AB+D)</a:t>
            </a:r>
          </a:p>
          <a:p>
            <a:pPr marL="0" indent="0"/>
            <a:r>
              <a:rPr lang="pt-BR" sz="2000" dirty="0" smtClean="0"/>
              <a:t>   = (A+C)(B+C)(A+D)(B+D)</a:t>
            </a:r>
          </a:p>
          <a:p>
            <a:pPr marL="0" indent="0"/>
            <a:endParaRPr lang="pt-BR" sz="2000" dirty="0" smtClean="0"/>
          </a:p>
          <a:p>
            <a:pPr marL="0" indent="0"/>
            <a:r>
              <a:rPr lang="pt-BR" sz="1600" dirty="0" smtClean="0">
                <a:solidFill>
                  <a:srgbClr val="FF0000"/>
                </a:solidFill>
              </a:rPr>
              <a:t>Hint 1: Use </a:t>
            </a:r>
            <a:r>
              <a:rPr lang="en-US" sz="1600" dirty="0" smtClean="0">
                <a:solidFill>
                  <a:srgbClr val="FF0000"/>
                </a:solidFill>
              </a:rPr>
              <a:t>id15: X+YZ=(X+Y)(X+Z)</a:t>
            </a:r>
          </a:p>
          <a:p>
            <a:pPr marL="0" indent="0"/>
            <a:r>
              <a:rPr lang="en-US" sz="1600" dirty="0" smtClean="0">
                <a:solidFill>
                  <a:srgbClr val="FF0000"/>
                </a:solidFill>
              </a:rPr>
              <a:t>Hint 2: Factor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764088" y="1908175"/>
            <a:ext cx="3770312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eaLnBrk="0" hangingPunct="0">
              <a:spcBef>
                <a:spcPts val="775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+mn-lt"/>
                <a:cs typeface="+mn-cs"/>
              </a:rPr>
              <a:t>POS </a:t>
            </a:r>
            <a:r>
              <a:rPr lang="en-US" sz="2000" b="1" kern="0" dirty="0">
                <a:solidFill>
                  <a:srgbClr val="000000"/>
                </a:solidFill>
                <a:latin typeface="+mn-lt"/>
                <a:cs typeface="+mn-cs"/>
                <a:sym typeface="Wingdings" pitchFamily="2" charset="2"/>
              </a:rPr>
              <a:t> SOP</a:t>
            </a:r>
            <a:endParaRPr lang="en-US" sz="2000" b="1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algn="l" eaLnBrk="0" hangingPunct="0">
              <a:spcBef>
                <a:spcPts val="775"/>
              </a:spcBef>
              <a:defRPr/>
            </a:pPr>
            <a:endParaRPr lang="en-US" sz="20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F = (A’+B)(A’+C)(C+D)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   = (A’+BC)(C+D)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   = A’C+A’D+BCC+BCD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   = A’C+A’D+BC+BCD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   = A’C+A’D+BC</a:t>
            </a:r>
            <a:endParaRPr lang="pt-BR" sz="20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pt-BR" sz="1600" kern="0" dirty="0">
                <a:solidFill>
                  <a:srgbClr val="FF0000"/>
                </a:solidFill>
                <a:latin typeface="+mn-lt"/>
                <a:cs typeface="+mn-cs"/>
              </a:rPr>
              <a:t>Hint 1: Use </a:t>
            </a:r>
            <a:r>
              <a:rPr lang="en-US" sz="1600" kern="0" dirty="0">
                <a:solidFill>
                  <a:srgbClr val="FF0000"/>
                </a:solidFill>
                <a:latin typeface="+mn-lt"/>
                <a:cs typeface="+mn-cs"/>
              </a:rPr>
              <a:t>id15 (X+Y)(X+Z)=X+YZ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1600" kern="0" dirty="0">
                <a:solidFill>
                  <a:srgbClr val="FF0000"/>
                </a:solidFill>
                <a:latin typeface="+mn-lt"/>
                <a:cs typeface="+mn-cs"/>
              </a:rPr>
              <a:t>Hint 2: Multiply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SOP and POS Conversion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/>
            <a:r>
              <a:rPr lang="en-US" sz="2000" b="1" smtClean="0"/>
              <a:t>SOP </a:t>
            </a:r>
            <a:r>
              <a:rPr lang="en-US" sz="2000" b="1" smtClean="0">
                <a:sym typeface="Wingdings" pitchFamily="2" charset="2"/>
              </a:rPr>
              <a:t> POS</a:t>
            </a:r>
            <a:endParaRPr lang="en-US" sz="2000" b="1" smtClean="0"/>
          </a:p>
          <a:p>
            <a:pPr marL="0" indent="0"/>
            <a:endParaRPr lang="en-US" sz="2000" smtClean="0"/>
          </a:p>
          <a:p>
            <a:pPr marL="0" indent="0"/>
            <a:r>
              <a:rPr lang="en-US" sz="2000" smtClean="0"/>
              <a:t>F = AB + CD</a:t>
            </a:r>
          </a:p>
          <a:p>
            <a:pPr marL="0" indent="0"/>
            <a:r>
              <a:rPr lang="en-US" sz="2000" smtClean="0"/>
              <a:t>   = (AB+C)(AB+D)</a:t>
            </a:r>
            <a:endParaRPr lang="en-US" sz="1400" smtClean="0">
              <a:solidFill>
                <a:srgbClr val="6699FF"/>
              </a:solidFill>
            </a:endParaRPr>
          </a:p>
          <a:p>
            <a:pPr marL="0" indent="0"/>
            <a:r>
              <a:rPr lang="pt-BR" sz="2000" smtClean="0"/>
              <a:t>   = (A+C)(B+C)(AB+D)</a:t>
            </a:r>
          </a:p>
          <a:p>
            <a:pPr marL="0" indent="0"/>
            <a:r>
              <a:rPr lang="pt-BR" sz="2000" smtClean="0"/>
              <a:t>   = (A+C)(B+C)(A+D)(B+D)</a:t>
            </a:r>
          </a:p>
          <a:p>
            <a:pPr marL="0" indent="0"/>
            <a:endParaRPr lang="pt-BR" sz="2000" smtClean="0"/>
          </a:p>
          <a:p>
            <a:pPr marL="0" indent="0"/>
            <a:r>
              <a:rPr lang="pt-BR" sz="1600" smtClean="0">
                <a:solidFill>
                  <a:srgbClr val="6699FF"/>
                </a:solidFill>
              </a:rPr>
              <a:t>Hint 1: Use </a:t>
            </a:r>
            <a:r>
              <a:rPr lang="en-US" sz="1600" smtClean="0">
                <a:solidFill>
                  <a:srgbClr val="6699FF"/>
                </a:solidFill>
              </a:rPr>
              <a:t>id15: X+YZ=(X+Y)(X+Z)</a:t>
            </a:r>
          </a:p>
          <a:p>
            <a:pPr marL="0" indent="0"/>
            <a:r>
              <a:rPr lang="en-US" sz="1600" smtClean="0">
                <a:solidFill>
                  <a:srgbClr val="6699FF"/>
                </a:solidFill>
              </a:rPr>
              <a:t>Hint 2: Factor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764088" y="1908175"/>
            <a:ext cx="3770312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eaLnBrk="0" hangingPunct="0">
              <a:spcBef>
                <a:spcPts val="775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+mn-lt"/>
                <a:cs typeface="+mn-cs"/>
              </a:rPr>
              <a:t>POS </a:t>
            </a:r>
            <a:r>
              <a:rPr lang="en-US" sz="2000" b="1" kern="0" dirty="0">
                <a:solidFill>
                  <a:srgbClr val="000000"/>
                </a:solidFill>
                <a:latin typeface="+mn-lt"/>
                <a:cs typeface="+mn-cs"/>
                <a:sym typeface="Wingdings" pitchFamily="2" charset="2"/>
              </a:rPr>
              <a:t> SOP</a:t>
            </a:r>
            <a:endParaRPr lang="en-US" sz="2000" b="1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algn="l" eaLnBrk="0" hangingPunct="0">
              <a:spcBef>
                <a:spcPts val="775"/>
              </a:spcBef>
              <a:defRPr/>
            </a:pPr>
            <a:endParaRPr lang="en-US" sz="20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F = (A’+B)(A’+C)(C+D)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   = (A’+BC)(C+D)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   = A’C+A’D+BCC+BCD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   = A’C+A’D+BC+BCD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cs typeface="+mn-cs"/>
              </a:rPr>
              <a:t>   = A’C+A’D+BC</a:t>
            </a:r>
            <a:endParaRPr lang="pt-BR" sz="20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pt-BR" sz="1600" kern="0" dirty="0">
                <a:solidFill>
                  <a:srgbClr val="6699FF"/>
                </a:solidFill>
                <a:latin typeface="+mn-lt"/>
                <a:cs typeface="+mn-cs"/>
              </a:rPr>
              <a:t>Hint 1: Use </a:t>
            </a:r>
            <a:r>
              <a:rPr lang="en-US" sz="1600" kern="0" dirty="0">
                <a:solidFill>
                  <a:srgbClr val="6699FF"/>
                </a:solidFill>
                <a:latin typeface="+mn-lt"/>
                <a:cs typeface="+mn-cs"/>
              </a:rPr>
              <a:t>id15 (X+Y)(X+Z)=X+YZ</a:t>
            </a:r>
          </a:p>
          <a:p>
            <a:pPr marL="342900" indent="-342900" algn="l" eaLnBrk="0" hangingPunct="0">
              <a:spcBef>
                <a:spcPts val="775"/>
              </a:spcBef>
              <a:defRPr/>
            </a:pPr>
            <a:r>
              <a:rPr lang="en-US" sz="1600" kern="0" dirty="0">
                <a:solidFill>
                  <a:srgbClr val="6699FF"/>
                </a:solidFill>
                <a:latin typeface="+mn-lt"/>
                <a:cs typeface="+mn-cs"/>
              </a:rPr>
              <a:t>Hint 2: Multiply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1384300" y="5602288"/>
            <a:ext cx="60071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Question1: How to convert SOP to sum of minterms?</a:t>
            </a:r>
          </a:p>
          <a:p>
            <a:pPr algn="l"/>
            <a:r>
              <a:rPr lang="en-US"/>
              <a:t>Question2: How to convert POS to product of maxterms?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SOP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191000" cy="4302125"/>
          </a:xfrm>
        </p:spPr>
        <p:txBody>
          <a:bodyPr/>
          <a:lstStyle/>
          <a:p>
            <a:r>
              <a:rPr lang="en-US" sz="2400" smtClean="0"/>
              <a:t>Any SOP expression can be implemented using 2-levels of gates</a:t>
            </a:r>
          </a:p>
          <a:p>
            <a:r>
              <a:rPr lang="en-US" sz="2400" smtClean="0"/>
              <a:t>The 1</a:t>
            </a:r>
            <a:r>
              <a:rPr lang="en-US" sz="2400" baseline="30000" smtClean="0"/>
              <a:t>st</a:t>
            </a:r>
            <a:r>
              <a:rPr lang="en-US" sz="2400" smtClean="0"/>
              <a:t> level consists of AND gates, and the 2</a:t>
            </a:r>
            <a:r>
              <a:rPr lang="en-US" sz="2400" baseline="30000" smtClean="0"/>
              <a:t>nd</a:t>
            </a:r>
            <a:r>
              <a:rPr lang="en-US" sz="2400" smtClean="0"/>
              <a:t> level consists of a single OR gate</a:t>
            </a:r>
          </a:p>
          <a:p>
            <a:r>
              <a:rPr lang="en-US" sz="2400" smtClean="0"/>
              <a:t>Also called 2-level Circuit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38862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 err="1" smtClean="0"/>
              <a:t>Minterms</a:t>
            </a:r>
            <a:r>
              <a:rPr lang="en-US" sz="2800" dirty="0" smtClean="0"/>
              <a:t> and </a:t>
            </a:r>
            <a:r>
              <a:rPr lang="en-US" sz="2800" dirty="0" err="1" smtClean="0"/>
              <a:t>Maxterms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From truth table to Boolean expression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Sum of </a:t>
            </a:r>
            <a:r>
              <a:rPr lang="en-US" sz="2400" dirty="0" err="1" smtClean="0"/>
              <a:t>minterms</a:t>
            </a:r>
            <a:endParaRPr lang="en-US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Product of </a:t>
            </a:r>
            <a:r>
              <a:rPr lang="en-US" sz="2400" dirty="0" err="1" smtClean="0"/>
              <a:t>Maxterms</a:t>
            </a: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Standard and Canonical Forms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Implementation of Standard Forms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Practical Aspects of Logic Gates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POS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191000" cy="4302125"/>
          </a:xfrm>
        </p:spPr>
        <p:txBody>
          <a:bodyPr/>
          <a:lstStyle/>
          <a:p>
            <a:r>
              <a:rPr lang="en-US" sz="2400" smtClean="0"/>
              <a:t>Any POS expression can be implemented using 2-levels of gates</a:t>
            </a:r>
          </a:p>
          <a:p>
            <a:r>
              <a:rPr lang="en-US" sz="2400" smtClean="0"/>
              <a:t>The 1</a:t>
            </a:r>
            <a:r>
              <a:rPr lang="en-US" sz="2400" baseline="30000" smtClean="0"/>
              <a:t>st</a:t>
            </a:r>
            <a:r>
              <a:rPr lang="en-US" sz="2400" smtClean="0"/>
              <a:t> level consists of OR gates, and the 2</a:t>
            </a:r>
            <a:r>
              <a:rPr lang="en-US" sz="2400" baseline="30000" smtClean="0"/>
              <a:t>nd</a:t>
            </a:r>
            <a:r>
              <a:rPr lang="en-US" sz="2400" smtClean="0"/>
              <a:t> level consists of a single AND gate</a:t>
            </a:r>
          </a:p>
          <a:p>
            <a:r>
              <a:rPr lang="en-US" sz="2400" smtClean="0"/>
              <a:t>Also called 2-level Circuit</a:t>
            </a: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1933575"/>
            <a:ext cx="37655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SOP</a:t>
            </a:r>
            <a:endParaRPr lang="en-US" smtClean="0">
              <a:solidFill>
                <a:srgbClr val="CC3300"/>
              </a:solidFill>
            </a:endParaRPr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>
            <a:off x="469900" y="1828800"/>
            <a:ext cx="79883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r>
              <a:rPr kumimoji="1" lang="en-US" sz="2400">
                <a:latin typeface="Tahoma" pitchFamily="34" charset="0"/>
                <a:sym typeface="Symbol" pitchFamily="18" charset="2"/>
              </a:rPr>
              <a:t>Consider F = AB + C(D+E)</a:t>
            </a:r>
          </a:p>
          <a:p>
            <a:pPr marL="1200150" lvl="1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This expression is NOT in the sum-of-products form</a:t>
            </a:r>
          </a:p>
          <a:p>
            <a:pPr marL="1200150" lvl="1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r>
              <a:rPr kumimoji="1" lang="en-US" sz="2000">
                <a:latin typeface="Tahoma" pitchFamily="34" charset="0"/>
                <a:sym typeface="Symbol" pitchFamily="18" charset="2"/>
              </a:rPr>
              <a:t>Use the identities/algebraic manipulation to convert to a standard form (sum of products), as in F = AB + CD + CE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r>
              <a:rPr kumimoji="1" lang="en-US" sz="2400">
                <a:latin typeface="Tahoma" pitchFamily="34" charset="0"/>
                <a:sym typeface="Symbol" pitchFamily="18" charset="2"/>
              </a:rPr>
              <a:t>Logic Diagrams:</a:t>
            </a:r>
          </a:p>
        </p:txBody>
      </p:sp>
      <p:grpSp>
        <p:nvGrpSpPr>
          <p:cNvPr id="23556" name="Group 59"/>
          <p:cNvGrpSpPr>
            <a:grpSpLocks/>
          </p:cNvGrpSpPr>
          <p:nvPr/>
        </p:nvGrpSpPr>
        <p:grpSpPr bwMode="auto">
          <a:xfrm>
            <a:off x="5181600" y="3657600"/>
            <a:ext cx="3646488" cy="1978025"/>
            <a:chOff x="3106" y="2469"/>
            <a:chExt cx="2297" cy="1246"/>
          </a:xfrm>
        </p:grpSpPr>
        <p:sp>
          <p:nvSpPr>
            <p:cNvPr id="23603" name="Text Box 6"/>
            <p:cNvSpPr txBox="1">
              <a:spLocks noChangeAspect="1" noChangeArrowheads="1"/>
            </p:cNvSpPr>
            <p:nvPr/>
          </p:nvSpPr>
          <p:spPr bwMode="auto">
            <a:xfrm>
              <a:off x="5209" y="2881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grpSp>
          <p:nvGrpSpPr>
            <p:cNvPr id="23604" name="Group 7"/>
            <p:cNvGrpSpPr>
              <a:grpSpLocks noChangeAspect="1"/>
            </p:cNvGrpSpPr>
            <p:nvPr/>
          </p:nvGrpSpPr>
          <p:grpSpPr bwMode="auto">
            <a:xfrm>
              <a:off x="4785" y="2919"/>
              <a:ext cx="597" cy="357"/>
              <a:chOff x="4126" y="3552"/>
              <a:chExt cx="1115" cy="590"/>
            </a:xfrm>
          </p:grpSpPr>
          <p:sp>
            <p:nvSpPr>
              <p:cNvPr id="23635" name="Freeform 8"/>
              <p:cNvSpPr>
                <a:spLocks noChangeAspect="1"/>
              </p:cNvSpPr>
              <p:nvPr/>
            </p:nvSpPr>
            <p:spPr bwMode="auto">
              <a:xfrm>
                <a:off x="4127" y="3552"/>
                <a:ext cx="75" cy="590"/>
              </a:xfrm>
              <a:custGeom>
                <a:avLst/>
                <a:gdLst>
                  <a:gd name="T0" fmla="*/ 0 w 192"/>
                  <a:gd name="T1" fmla="*/ 0 h 1152"/>
                  <a:gd name="T2" fmla="*/ 1 w 192"/>
                  <a:gd name="T3" fmla="*/ 10 h 1152"/>
                  <a:gd name="T4" fmla="*/ 0 w 192"/>
                  <a:gd name="T5" fmla="*/ 20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23636" name="Group 9"/>
              <p:cNvGrpSpPr>
                <a:grpSpLocks noChangeAspect="1"/>
              </p:cNvGrpSpPr>
              <p:nvPr/>
            </p:nvGrpSpPr>
            <p:grpSpPr bwMode="auto">
              <a:xfrm>
                <a:off x="4127" y="3552"/>
                <a:ext cx="680" cy="295"/>
                <a:chOff x="2880" y="2736"/>
                <a:chExt cx="1728" cy="576"/>
              </a:xfrm>
            </p:grpSpPr>
            <p:sp>
              <p:nvSpPr>
                <p:cNvPr id="23641" name="Line 10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642" name="Freeform 11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23637" name="Group 12"/>
              <p:cNvGrpSpPr>
                <a:grpSpLocks noChangeAspect="1"/>
              </p:cNvGrpSpPr>
              <p:nvPr/>
            </p:nvGrpSpPr>
            <p:grpSpPr bwMode="auto">
              <a:xfrm flipV="1">
                <a:off x="4126" y="3843"/>
                <a:ext cx="680" cy="295"/>
                <a:chOff x="2880" y="2736"/>
                <a:chExt cx="1728" cy="576"/>
              </a:xfrm>
            </p:grpSpPr>
            <p:sp>
              <p:nvSpPr>
                <p:cNvPr id="23639" name="Line 13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640" name="Freeform 14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23638" name="Line 15"/>
              <p:cNvSpPr>
                <a:spLocks noChangeAspect="1" noChangeShapeType="1"/>
              </p:cNvSpPr>
              <p:nvPr/>
            </p:nvSpPr>
            <p:spPr bwMode="auto">
              <a:xfrm>
                <a:off x="4808" y="3838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23605" name="Line 19"/>
            <p:cNvSpPr>
              <a:spLocks noChangeAspect="1" noChangeShapeType="1"/>
            </p:cNvSpPr>
            <p:nvPr/>
          </p:nvSpPr>
          <p:spPr bwMode="auto">
            <a:xfrm>
              <a:off x="4264" y="3091"/>
              <a:ext cx="5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23606" name="Group 20"/>
            <p:cNvGrpSpPr>
              <a:grpSpLocks noChangeAspect="1"/>
            </p:cNvGrpSpPr>
            <p:nvPr/>
          </p:nvGrpSpPr>
          <p:grpSpPr bwMode="auto">
            <a:xfrm flipV="1">
              <a:off x="4279" y="3198"/>
              <a:ext cx="539" cy="320"/>
              <a:chOff x="2256" y="2736"/>
              <a:chExt cx="672" cy="528"/>
            </a:xfrm>
          </p:grpSpPr>
          <p:sp>
            <p:nvSpPr>
              <p:cNvPr id="23632" name="Line 21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3" name="Line 22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3634" name="Line 23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3607" name="Group 40"/>
            <p:cNvGrpSpPr>
              <a:grpSpLocks/>
            </p:cNvGrpSpPr>
            <p:nvPr/>
          </p:nvGrpSpPr>
          <p:grpSpPr bwMode="auto">
            <a:xfrm>
              <a:off x="3115" y="3321"/>
              <a:ext cx="1152" cy="394"/>
              <a:chOff x="3115" y="3321"/>
              <a:chExt cx="1152" cy="394"/>
            </a:xfrm>
          </p:grpSpPr>
          <p:sp>
            <p:nvSpPr>
              <p:cNvPr id="23626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951" y="3364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27" name="Group 29"/>
              <p:cNvGrpSpPr>
                <a:grpSpLocks/>
              </p:cNvGrpSpPr>
              <p:nvPr/>
            </p:nvGrpSpPr>
            <p:grpSpPr bwMode="auto">
              <a:xfrm>
                <a:off x="3379" y="3418"/>
                <a:ext cx="578" cy="192"/>
                <a:chOff x="637" y="3539"/>
                <a:chExt cx="578" cy="192"/>
              </a:xfrm>
            </p:grpSpPr>
            <p:sp>
              <p:nvSpPr>
                <p:cNvPr id="23630" name="Line 3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631" name="Line 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23628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3115" y="3503"/>
                <a:ext cx="1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E</a:t>
                </a:r>
              </a:p>
            </p:txBody>
          </p:sp>
          <p:sp>
            <p:nvSpPr>
              <p:cNvPr id="23629" name="Text Box 38"/>
              <p:cNvSpPr txBox="1">
                <a:spLocks noChangeAspect="1" noChangeArrowheads="1"/>
              </p:cNvSpPr>
              <p:nvPr/>
            </p:nvSpPr>
            <p:spPr bwMode="auto">
              <a:xfrm>
                <a:off x="3115" y="3321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C</a:t>
                </a:r>
              </a:p>
            </p:txBody>
          </p:sp>
        </p:grpSp>
        <p:grpSp>
          <p:nvGrpSpPr>
            <p:cNvPr id="23608" name="Group 41"/>
            <p:cNvGrpSpPr>
              <a:grpSpLocks/>
            </p:cNvGrpSpPr>
            <p:nvPr/>
          </p:nvGrpSpPr>
          <p:grpSpPr bwMode="auto">
            <a:xfrm>
              <a:off x="3112" y="2894"/>
              <a:ext cx="1152" cy="394"/>
              <a:chOff x="3115" y="3321"/>
              <a:chExt cx="1152" cy="394"/>
            </a:xfrm>
          </p:grpSpPr>
          <p:sp>
            <p:nvSpPr>
              <p:cNvPr id="23620" name="AutoShape 42"/>
              <p:cNvSpPr>
                <a:spLocks noChangeAspect="1" noChangeArrowheads="1"/>
              </p:cNvSpPr>
              <p:nvPr/>
            </p:nvSpPr>
            <p:spPr bwMode="auto">
              <a:xfrm>
                <a:off x="3951" y="3364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21" name="Group 43"/>
              <p:cNvGrpSpPr>
                <a:grpSpLocks/>
              </p:cNvGrpSpPr>
              <p:nvPr/>
            </p:nvGrpSpPr>
            <p:grpSpPr bwMode="auto">
              <a:xfrm>
                <a:off x="3379" y="3418"/>
                <a:ext cx="578" cy="192"/>
                <a:chOff x="637" y="3539"/>
                <a:chExt cx="578" cy="192"/>
              </a:xfrm>
            </p:grpSpPr>
            <p:sp>
              <p:nvSpPr>
                <p:cNvPr id="23624" name="Line 4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625" name="Line 4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23622" name="Text Box 46"/>
              <p:cNvSpPr txBox="1">
                <a:spLocks noChangeAspect="1" noChangeArrowheads="1"/>
              </p:cNvSpPr>
              <p:nvPr/>
            </p:nvSpPr>
            <p:spPr bwMode="auto">
              <a:xfrm>
                <a:off x="3115" y="3503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D</a:t>
                </a:r>
              </a:p>
            </p:txBody>
          </p:sp>
          <p:sp>
            <p:nvSpPr>
              <p:cNvPr id="23623" name="Text Box 47"/>
              <p:cNvSpPr txBox="1">
                <a:spLocks noChangeAspect="1" noChangeArrowheads="1"/>
              </p:cNvSpPr>
              <p:nvPr/>
            </p:nvSpPr>
            <p:spPr bwMode="auto">
              <a:xfrm>
                <a:off x="3115" y="3321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C</a:t>
                </a:r>
              </a:p>
            </p:txBody>
          </p:sp>
        </p:grpSp>
        <p:grpSp>
          <p:nvGrpSpPr>
            <p:cNvPr id="23609" name="Group 48"/>
            <p:cNvGrpSpPr>
              <a:grpSpLocks noChangeAspect="1"/>
            </p:cNvGrpSpPr>
            <p:nvPr/>
          </p:nvGrpSpPr>
          <p:grpSpPr bwMode="auto">
            <a:xfrm>
              <a:off x="4272" y="2668"/>
              <a:ext cx="539" cy="320"/>
              <a:chOff x="2256" y="2736"/>
              <a:chExt cx="672" cy="528"/>
            </a:xfrm>
          </p:grpSpPr>
          <p:sp>
            <p:nvSpPr>
              <p:cNvPr id="23617" name="Line 49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8" name="Line 50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3619" name="Line 51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3610" name="Group 52"/>
            <p:cNvGrpSpPr>
              <a:grpSpLocks/>
            </p:cNvGrpSpPr>
            <p:nvPr/>
          </p:nvGrpSpPr>
          <p:grpSpPr bwMode="auto">
            <a:xfrm>
              <a:off x="3106" y="2469"/>
              <a:ext cx="1152" cy="394"/>
              <a:chOff x="3115" y="3321"/>
              <a:chExt cx="1152" cy="394"/>
            </a:xfrm>
          </p:grpSpPr>
          <p:sp>
            <p:nvSpPr>
              <p:cNvPr id="23611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3951" y="3364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12" name="Group 54"/>
              <p:cNvGrpSpPr>
                <a:grpSpLocks/>
              </p:cNvGrpSpPr>
              <p:nvPr/>
            </p:nvGrpSpPr>
            <p:grpSpPr bwMode="auto">
              <a:xfrm>
                <a:off x="3379" y="3418"/>
                <a:ext cx="578" cy="192"/>
                <a:chOff x="637" y="3539"/>
                <a:chExt cx="578" cy="192"/>
              </a:xfrm>
            </p:grpSpPr>
            <p:sp>
              <p:nvSpPr>
                <p:cNvPr id="23615" name="Line 5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616" name="Line 5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23613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3115" y="3503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B</a:t>
                </a:r>
              </a:p>
            </p:txBody>
          </p:sp>
          <p:sp>
            <p:nvSpPr>
              <p:cNvPr id="23614" name="Text Box 58"/>
              <p:cNvSpPr txBox="1">
                <a:spLocks noChangeAspect="1" noChangeArrowheads="1"/>
              </p:cNvSpPr>
              <p:nvPr/>
            </p:nvSpPr>
            <p:spPr bwMode="auto">
              <a:xfrm>
                <a:off x="3115" y="3321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A</a:t>
                </a:r>
              </a:p>
            </p:txBody>
          </p:sp>
        </p:grpSp>
      </p:grpSp>
      <p:grpSp>
        <p:nvGrpSpPr>
          <p:cNvPr id="23557" name="Group 113"/>
          <p:cNvGrpSpPr>
            <a:grpSpLocks/>
          </p:cNvGrpSpPr>
          <p:nvPr/>
        </p:nvGrpSpPr>
        <p:grpSpPr bwMode="auto">
          <a:xfrm>
            <a:off x="817563" y="3810000"/>
            <a:ext cx="3906837" cy="1978025"/>
            <a:chOff x="48" y="2655"/>
            <a:chExt cx="2461" cy="1246"/>
          </a:xfrm>
        </p:grpSpPr>
        <p:sp>
          <p:nvSpPr>
            <p:cNvPr id="23561" name="Text Box 61"/>
            <p:cNvSpPr txBox="1">
              <a:spLocks noChangeAspect="1" noChangeArrowheads="1"/>
            </p:cNvSpPr>
            <p:nvPr/>
          </p:nvSpPr>
          <p:spPr bwMode="auto">
            <a:xfrm>
              <a:off x="2315" y="3067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grpSp>
          <p:nvGrpSpPr>
            <p:cNvPr id="23562" name="Group 102"/>
            <p:cNvGrpSpPr>
              <a:grpSpLocks/>
            </p:cNvGrpSpPr>
            <p:nvPr/>
          </p:nvGrpSpPr>
          <p:grpSpPr bwMode="auto">
            <a:xfrm>
              <a:off x="1891" y="3105"/>
              <a:ext cx="365" cy="357"/>
              <a:chOff x="2303" y="3105"/>
              <a:chExt cx="365" cy="357"/>
            </a:xfrm>
          </p:grpSpPr>
          <p:sp>
            <p:nvSpPr>
              <p:cNvPr id="23596" name="Freeform 63"/>
              <p:cNvSpPr>
                <a:spLocks noChangeAspect="1"/>
              </p:cNvSpPr>
              <p:nvPr/>
            </p:nvSpPr>
            <p:spPr bwMode="auto">
              <a:xfrm>
                <a:off x="2304" y="3105"/>
                <a:ext cx="40" cy="357"/>
              </a:xfrm>
              <a:custGeom>
                <a:avLst/>
                <a:gdLst>
                  <a:gd name="T0" fmla="*/ 0 w 192"/>
                  <a:gd name="T1" fmla="*/ 0 h 1152"/>
                  <a:gd name="T2" fmla="*/ 0 w 192"/>
                  <a:gd name="T3" fmla="*/ 1 h 1152"/>
                  <a:gd name="T4" fmla="*/ 0 w 192"/>
                  <a:gd name="T5" fmla="*/ 1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23597" name="Group 64"/>
              <p:cNvGrpSpPr>
                <a:grpSpLocks noChangeAspect="1"/>
              </p:cNvGrpSpPr>
              <p:nvPr/>
            </p:nvGrpSpPr>
            <p:grpSpPr bwMode="auto">
              <a:xfrm>
                <a:off x="2304" y="3105"/>
                <a:ext cx="364" cy="179"/>
                <a:chOff x="2880" y="2736"/>
                <a:chExt cx="1728" cy="576"/>
              </a:xfrm>
            </p:grpSpPr>
            <p:sp>
              <p:nvSpPr>
                <p:cNvPr id="23601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602" name="Freeform 66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23598" name="Group 67"/>
              <p:cNvGrpSpPr>
                <a:grpSpLocks noChangeAspect="1"/>
              </p:cNvGrpSpPr>
              <p:nvPr/>
            </p:nvGrpSpPr>
            <p:grpSpPr bwMode="auto">
              <a:xfrm flipV="1">
                <a:off x="2303" y="3281"/>
                <a:ext cx="364" cy="179"/>
                <a:chOff x="2880" y="2736"/>
                <a:chExt cx="1728" cy="576"/>
              </a:xfrm>
            </p:grpSpPr>
            <p:sp>
              <p:nvSpPr>
                <p:cNvPr id="23599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600" name="Freeform 69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  <p:sp>
          <p:nvSpPr>
            <p:cNvPr id="23563" name="Line 70"/>
            <p:cNvSpPr>
              <a:spLocks noChangeAspect="1" noChangeShapeType="1"/>
            </p:cNvSpPr>
            <p:nvPr/>
          </p:nvSpPr>
          <p:spPr bwMode="auto">
            <a:xfrm>
              <a:off x="2256" y="3278"/>
              <a:ext cx="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3564" name="Line 71"/>
            <p:cNvSpPr>
              <a:spLocks noChangeAspect="1" noChangeShapeType="1"/>
            </p:cNvSpPr>
            <p:nvPr/>
          </p:nvSpPr>
          <p:spPr bwMode="auto">
            <a:xfrm>
              <a:off x="1564" y="3370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23565" name="Group 72"/>
            <p:cNvGrpSpPr>
              <a:grpSpLocks noChangeAspect="1"/>
            </p:cNvGrpSpPr>
            <p:nvPr/>
          </p:nvGrpSpPr>
          <p:grpSpPr bwMode="auto">
            <a:xfrm flipV="1">
              <a:off x="894" y="3431"/>
              <a:ext cx="354" cy="273"/>
              <a:chOff x="2256" y="2736"/>
              <a:chExt cx="672" cy="528"/>
            </a:xfrm>
          </p:grpSpPr>
          <p:sp>
            <p:nvSpPr>
              <p:cNvPr id="23593" name="Line 73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74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3595" name="Line 75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23566" name="AutoShape 84"/>
            <p:cNvSpPr>
              <a:spLocks noChangeAspect="1" noChangeArrowheads="1"/>
            </p:cNvSpPr>
            <p:nvPr/>
          </p:nvSpPr>
          <p:spPr bwMode="auto">
            <a:xfrm>
              <a:off x="1248" y="3216"/>
              <a:ext cx="316" cy="30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86"/>
            <p:cNvSpPr>
              <a:spLocks noChangeAspect="1" noChangeShapeType="1"/>
            </p:cNvSpPr>
            <p:nvPr/>
          </p:nvSpPr>
          <p:spPr bwMode="auto">
            <a:xfrm flipH="1">
              <a:off x="288" y="3264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3568" name="Text Box 89"/>
            <p:cNvSpPr txBox="1">
              <a:spLocks noChangeAspect="1" noChangeArrowheads="1"/>
            </p:cNvSpPr>
            <p:nvPr/>
          </p:nvSpPr>
          <p:spPr bwMode="auto">
            <a:xfrm>
              <a:off x="48" y="3168"/>
              <a:ext cx="1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sp>
          <p:nvSpPr>
            <p:cNvPr id="23569" name="Line 91"/>
            <p:cNvSpPr>
              <a:spLocks noChangeAspect="1" noChangeShapeType="1"/>
            </p:cNvSpPr>
            <p:nvPr/>
          </p:nvSpPr>
          <p:spPr bwMode="auto">
            <a:xfrm>
              <a:off x="926" y="2854"/>
              <a:ext cx="6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92"/>
            <p:cNvSpPr>
              <a:spLocks noChangeAspect="1" noChangeShapeType="1"/>
            </p:cNvSpPr>
            <p:nvPr/>
          </p:nvSpPr>
          <p:spPr bwMode="auto">
            <a:xfrm>
              <a:off x="1616" y="2854"/>
              <a:ext cx="0" cy="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3571" name="Line 93"/>
            <p:cNvSpPr>
              <a:spLocks noChangeAspect="1" noChangeShapeType="1"/>
            </p:cNvSpPr>
            <p:nvPr/>
          </p:nvSpPr>
          <p:spPr bwMode="auto">
            <a:xfrm>
              <a:off x="1616" y="3174"/>
              <a:ext cx="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23572" name="Group 101"/>
            <p:cNvGrpSpPr>
              <a:grpSpLocks/>
            </p:cNvGrpSpPr>
            <p:nvPr/>
          </p:nvGrpSpPr>
          <p:grpSpPr bwMode="auto">
            <a:xfrm>
              <a:off x="48" y="2655"/>
              <a:ext cx="878" cy="394"/>
              <a:chOff x="898" y="2655"/>
              <a:chExt cx="878" cy="394"/>
            </a:xfrm>
          </p:grpSpPr>
          <p:sp>
            <p:nvSpPr>
              <p:cNvPr id="23587" name="AutoShape 95"/>
              <p:cNvSpPr>
                <a:spLocks noChangeAspect="1" noChangeArrowheads="1"/>
              </p:cNvSpPr>
              <p:nvPr/>
            </p:nvSpPr>
            <p:spPr bwMode="auto">
              <a:xfrm>
                <a:off x="1460" y="2698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588" name="Group 96"/>
              <p:cNvGrpSpPr>
                <a:grpSpLocks/>
              </p:cNvGrpSpPr>
              <p:nvPr/>
            </p:nvGrpSpPr>
            <p:grpSpPr bwMode="auto">
              <a:xfrm>
                <a:off x="1152" y="2752"/>
                <a:ext cx="314" cy="192"/>
                <a:chOff x="637" y="3539"/>
                <a:chExt cx="578" cy="192"/>
              </a:xfrm>
            </p:grpSpPr>
            <p:sp>
              <p:nvSpPr>
                <p:cNvPr id="23591" name="Line 9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592" name="Line 9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23589" name="Text Box 99"/>
              <p:cNvSpPr txBox="1">
                <a:spLocks noChangeAspect="1" noChangeArrowheads="1"/>
              </p:cNvSpPr>
              <p:nvPr/>
            </p:nvSpPr>
            <p:spPr bwMode="auto">
              <a:xfrm>
                <a:off x="898" y="2837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B</a:t>
                </a:r>
              </a:p>
            </p:txBody>
          </p:sp>
          <p:sp>
            <p:nvSpPr>
              <p:cNvPr id="23590" name="Text Box 100"/>
              <p:cNvSpPr txBox="1">
                <a:spLocks noChangeAspect="1" noChangeArrowheads="1"/>
              </p:cNvSpPr>
              <p:nvPr/>
            </p:nvSpPr>
            <p:spPr bwMode="auto">
              <a:xfrm>
                <a:off x="898" y="2655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A</a:t>
                </a:r>
              </a:p>
            </p:txBody>
          </p:sp>
        </p:grpSp>
        <p:grpSp>
          <p:nvGrpSpPr>
            <p:cNvPr id="23573" name="Group 111"/>
            <p:cNvGrpSpPr>
              <a:grpSpLocks/>
            </p:cNvGrpSpPr>
            <p:nvPr/>
          </p:nvGrpSpPr>
          <p:grpSpPr bwMode="auto">
            <a:xfrm>
              <a:off x="96" y="3507"/>
              <a:ext cx="810" cy="394"/>
              <a:chOff x="1001" y="3507"/>
              <a:chExt cx="810" cy="394"/>
            </a:xfrm>
          </p:grpSpPr>
          <p:grpSp>
            <p:nvGrpSpPr>
              <p:cNvPr id="23574" name="Group 78"/>
              <p:cNvGrpSpPr>
                <a:grpSpLocks/>
              </p:cNvGrpSpPr>
              <p:nvPr/>
            </p:nvGrpSpPr>
            <p:grpSpPr bwMode="auto">
              <a:xfrm>
                <a:off x="1200" y="3604"/>
                <a:ext cx="275" cy="192"/>
                <a:chOff x="637" y="3539"/>
                <a:chExt cx="578" cy="192"/>
              </a:xfrm>
            </p:grpSpPr>
            <p:sp>
              <p:nvSpPr>
                <p:cNvPr id="23585" name="Line 7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23586" name="Line 8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23575" name="Text Box 81"/>
              <p:cNvSpPr txBox="1">
                <a:spLocks noChangeAspect="1" noChangeArrowheads="1"/>
              </p:cNvSpPr>
              <p:nvPr/>
            </p:nvSpPr>
            <p:spPr bwMode="auto">
              <a:xfrm>
                <a:off x="1001" y="3689"/>
                <a:ext cx="1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E</a:t>
                </a:r>
              </a:p>
            </p:txBody>
          </p:sp>
          <p:sp>
            <p:nvSpPr>
              <p:cNvPr id="23576" name="Text Box 82"/>
              <p:cNvSpPr txBox="1">
                <a:spLocks noChangeAspect="1" noChangeArrowheads="1"/>
              </p:cNvSpPr>
              <p:nvPr/>
            </p:nvSpPr>
            <p:spPr bwMode="auto">
              <a:xfrm>
                <a:off x="1001" y="3507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D</a:t>
                </a:r>
              </a:p>
            </p:txBody>
          </p:sp>
          <p:grpSp>
            <p:nvGrpSpPr>
              <p:cNvPr id="23577" name="Group 103"/>
              <p:cNvGrpSpPr>
                <a:grpSpLocks/>
              </p:cNvGrpSpPr>
              <p:nvPr/>
            </p:nvGrpSpPr>
            <p:grpSpPr bwMode="auto">
              <a:xfrm>
                <a:off x="1446" y="3530"/>
                <a:ext cx="365" cy="357"/>
                <a:chOff x="2303" y="3105"/>
                <a:chExt cx="365" cy="357"/>
              </a:xfrm>
            </p:grpSpPr>
            <p:sp>
              <p:nvSpPr>
                <p:cNvPr id="23578" name="Freeform 104"/>
                <p:cNvSpPr>
                  <a:spLocks noChangeAspect="1"/>
                </p:cNvSpPr>
                <p:nvPr/>
              </p:nvSpPr>
              <p:spPr bwMode="auto">
                <a:xfrm>
                  <a:off x="2304" y="3105"/>
                  <a:ext cx="40" cy="357"/>
                </a:xfrm>
                <a:custGeom>
                  <a:avLst/>
                  <a:gdLst>
                    <a:gd name="T0" fmla="*/ 0 w 192"/>
                    <a:gd name="T1" fmla="*/ 0 h 1152"/>
                    <a:gd name="T2" fmla="*/ 0 w 192"/>
                    <a:gd name="T3" fmla="*/ 1 h 1152"/>
                    <a:gd name="T4" fmla="*/ 0 w 192"/>
                    <a:gd name="T5" fmla="*/ 1 h 1152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1152"/>
                    <a:gd name="T11" fmla="*/ 192 w 192"/>
                    <a:gd name="T12" fmla="*/ 1152 h 11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1152">
                      <a:moveTo>
                        <a:pt x="0" y="0"/>
                      </a:moveTo>
                      <a:cubicBezTo>
                        <a:pt x="96" y="192"/>
                        <a:pt x="192" y="384"/>
                        <a:pt x="192" y="576"/>
                      </a:cubicBezTo>
                      <a:cubicBezTo>
                        <a:pt x="192" y="768"/>
                        <a:pt x="96" y="960"/>
                        <a:pt x="0" y="1152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grpSp>
              <p:nvGrpSpPr>
                <p:cNvPr id="23579" name="Group 105"/>
                <p:cNvGrpSpPr>
                  <a:grpSpLocks noChangeAspect="1"/>
                </p:cNvGrpSpPr>
                <p:nvPr/>
              </p:nvGrpSpPr>
              <p:grpSpPr bwMode="auto">
                <a:xfrm>
                  <a:off x="2304" y="3105"/>
                  <a:ext cx="364" cy="179"/>
                  <a:chOff x="2880" y="2736"/>
                  <a:chExt cx="1728" cy="576"/>
                </a:xfrm>
              </p:grpSpPr>
              <p:sp>
                <p:nvSpPr>
                  <p:cNvPr id="23583" name="Line 10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80" y="2736"/>
                    <a:ext cx="5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3584" name="Freeform 107"/>
                  <p:cNvSpPr>
                    <a:spLocks noChangeAspect="1"/>
                  </p:cNvSpPr>
                  <p:nvPr/>
                </p:nvSpPr>
                <p:spPr bwMode="auto">
                  <a:xfrm>
                    <a:off x="3456" y="2736"/>
                    <a:ext cx="1152" cy="576"/>
                  </a:xfrm>
                  <a:custGeom>
                    <a:avLst/>
                    <a:gdLst>
                      <a:gd name="T0" fmla="*/ 0 w 1152"/>
                      <a:gd name="T1" fmla="*/ 0 h 576"/>
                      <a:gd name="T2" fmla="*/ 672 w 1152"/>
                      <a:gd name="T3" fmla="*/ 192 h 576"/>
                      <a:gd name="T4" fmla="*/ 1152 w 1152"/>
                      <a:gd name="T5" fmla="*/ 576 h 576"/>
                      <a:gd name="T6" fmla="*/ 0 60000 65536"/>
                      <a:gd name="T7" fmla="*/ 0 60000 65536"/>
                      <a:gd name="T8" fmla="*/ 0 60000 65536"/>
                      <a:gd name="T9" fmla="*/ 0 w 1152"/>
                      <a:gd name="T10" fmla="*/ 0 h 576"/>
                      <a:gd name="T11" fmla="*/ 1152 w 1152"/>
                      <a:gd name="T12" fmla="*/ 576 h 57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52" h="576">
                        <a:moveTo>
                          <a:pt x="0" y="0"/>
                        </a:moveTo>
                        <a:cubicBezTo>
                          <a:pt x="240" y="48"/>
                          <a:pt x="480" y="96"/>
                          <a:pt x="672" y="192"/>
                        </a:cubicBezTo>
                        <a:cubicBezTo>
                          <a:pt x="864" y="288"/>
                          <a:pt x="1008" y="432"/>
                          <a:pt x="1152" y="57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580" name="Group 108"/>
                <p:cNvGrpSpPr>
                  <a:grpSpLocks noChangeAspect="1"/>
                </p:cNvGrpSpPr>
                <p:nvPr/>
              </p:nvGrpSpPr>
              <p:grpSpPr bwMode="auto">
                <a:xfrm flipV="1">
                  <a:off x="2303" y="3281"/>
                  <a:ext cx="364" cy="179"/>
                  <a:chOff x="2880" y="2736"/>
                  <a:chExt cx="1728" cy="576"/>
                </a:xfrm>
              </p:grpSpPr>
              <p:sp>
                <p:nvSpPr>
                  <p:cNvPr id="23581" name="Line 10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80" y="2736"/>
                    <a:ext cx="5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23582" name="Freeform 110"/>
                  <p:cNvSpPr>
                    <a:spLocks noChangeAspect="1"/>
                  </p:cNvSpPr>
                  <p:nvPr/>
                </p:nvSpPr>
                <p:spPr bwMode="auto">
                  <a:xfrm>
                    <a:off x="3456" y="2736"/>
                    <a:ext cx="1152" cy="576"/>
                  </a:xfrm>
                  <a:custGeom>
                    <a:avLst/>
                    <a:gdLst>
                      <a:gd name="T0" fmla="*/ 0 w 1152"/>
                      <a:gd name="T1" fmla="*/ 0 h 576"/>
                      <a:gd name="T2" fmla="*/ 672 w 1152"/>
                      <a:gd name="T3" fmla="*/ 192 h 576"/>
                      <a:gd name="T4" fmla="*/ 1152 w 1152"/>
                      <a:gd name="T5" fmla="*/ 576 h 576"/>
                      <a:gd name="T6" fmla="*/ 0 60000 65536"/>
                      <a:gd name="T7" fmla="*/ 0 60000 65536"/>
                      <a:gd name="T8" fmla="*/ 0 60000 65536"/>
                      <a:gd name="T9" fmla="*/ 0 w 1152"/>
                      <a:gd name="T10" fmla="*/ 0 h 576"/>
                      <a:gd name="T11" fmla="*/ 1152 w 1152"/>
                      <a:gd name="T12" fmla="*/ 576 h 57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52" h="576">
                        <a:moveTo>
                          <a:pt x="0" y="0"/>
                        </a:moveTo>
                        <a:cubicBezTo>
                          <a:pt x="240" y="48"/>
                          <a:pt x="480" y="96"/>
                          <a:pt x="672" y="192"/>
                        </a:cubicBezTo>
                        <a:cubicBezTo>
                          <a:pt x="864" y="288"/>
                          <a:pt x="1008" y="432"/>
                          <a:pt x="1152" y="57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23558" name="Text Box 114"/>
          <p:cNvSpPr txBox="1">
            <a:spLocks noChangeArrowheads="1"/>
          </p:cNvSpPr>
          <p:nvPr/>
        </p:nvSpPr>
        <p:spPr bwMode="auto">
          <a:xfrm>
            <a:off x="1922463" y="5781675"/>
            <a:ext cx="1887537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3-level circuit</a:t>
            </a:r>
          </a:p>
        </p:txBody>
      </p:sp>
      <p:sp>
        <p:nvSpPr>
          <p:cNvPr id="23559" name="Text Box 115"/>
          <p:cNvSpPr txBox="1">
            <a:spLocks noChangeArrowheads="1"/>
          </p:cNvSpPr>
          <p:nvPr/>
        </p:nvSpPr>
        <p:spPr bwMode="auto">
          <a:xfrm>
            <a:off x="5808663" y="5781675"/>
            <a:ext cx="1887537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2-level circuit</a:t>
            </a:r>
          </a:p>
        </p:txBody>
      </p:sp>
      <p:sp>
        <p:nvSpPr>
          <p:cNvPr id="23560" name="Footer Placeholder 9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Practical Aspects of Logic Gates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905000"/>
            <a:ext cx="5867400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2400" dirty="0" smtClean="0"/>
              <a:t>Logic gates are built with transistors as integrated circuits (IC) or chips.</a:t>
            </a:r>
          </a:p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2400" dirty="0" smtClean="0"/>
              <a:t>ICs are digital devices built using various technologies. </a:t>
            </a: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/>
              <a:t>Complementary metal oxide semiconductor (CMOS) technology</a:t>
            </a:r>
          </a:p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2400" dirty="0" smtClean="0"/>
              <a:t>Levels of Integration:</a:t>
            </a: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/>
              <a:t>Small Scale Integrated (SSI) &lt; 10 gates</a:t>
            </a: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/>
              <a:t>Medium Scale Integrated (MSI) &lt; 100 gates</a:t>
            </a: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/>
              <a:t>Large Scale Integrated (LSI) &lt; 1000 gates</a:t>
            </a: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</a:pPr>
            <a:r>
              <a:rPr lang="en-US" sz="2000" dirty="0" smtClean="0"/>
              <a:t>Very Large Scale Integrated (VLSI) &lt; 10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 gates</a:t>
            </a:r>
          </a:p>
        </p:txBody>
      </p:sp>
      <p:sp>
        <p:nvSpPr>
          <p:cNvPr id="2458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24581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838" y="1905000"/>
            <a:ext cx="1757362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3276600"/>
            <a:ext cx="1562100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6858000" y="5878513"/>
            <a:ext cx="1211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NOT gate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Propagation Delay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21336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/>
              <a:t>Propagation delay</a:t>
            </a:r>
            <a:r>
              <a:rPr lang="en-US" dirty="0" smtClean="0"/>
              <a:t>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pd</a:t>
            </a:r>
            <a:r>
              <a:rPr lang="en-US" dirty="0" smtClean="0"/>
              <a:t>) is the time for a change in the input of a gate to propagate to the output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High-to-low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phl</a:t>
            </a:r>
            <a:r>
              <a:rPr lang="en-US" dirty="0" smtClean="0"/>
              <a:t>) and low-to-high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plh</a:t>
            </a:r>
            <a:r>
              <a:rPr lang="en-US" dirty="0" smtClean="0"/>
              <a:t>) output signal changes may have different propagation delays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t</a:t>
            </a:r>
            <a:r>
              <a:rPr lang="en-US" baseline="-25000" dirty="0" err="1" smtClean="0"/>
              <a:t>pd</a:t>
            </a:r>
            <a:r>
              <a:rPr lang="en-US" dirty="0" smtClean="0"/>
              <a:t> = max {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phl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phl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circuit is considered to be fast, if its propagation delay is less (ideally as close to 0 as possible)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8676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2867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962400"/>
            <a:ext cx="5859463" cy="2257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8678" name="TextBox 18"/>
          <p:cNvSpPr txBox="1">
            <a:spLocks noChangeArrowheads="1"/>
          </p:cNvSpPr>
          <p:nvPr/>
        </p:nvSpPr>
        <p:spPr bwMode="auto">
          <a:xfrm>
            <a:off x="6324600" y="3886200"/>
            <a:ext cx="2633663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Delay is usually measured </a:t>
            </a:r>
          </a:p>
          <a:p>
            <a:r>
              <a:rPr lang="en-US" sz="1600"/>
              <a:t>between the 50% levels </a:t>
            </a:r>
          </a:p>
          <a:p>
            <a:r>
              <a:rPr lang="en-US" sz="1600"/>
              <a:t>of the signal</a:t>
            </a:r>
          </a:p>
        </p:txBody>
      </p:sp>
      <p:cxnSp>
        <p:nvCxnSpPr>
          <p:cNvPr id="28679" name="Straight Arrow Connector 20"/>
          <p:cNvCxnSpPr>
            <a:cxnSpLocks noChangeShapeType="1"/>
            <a:stCxn id="28678" idx="1"/>
          </p:cNvCxnSpPr>
          <p:nvPr/>
        </p:nvCxnSpPr>
        <p:spPr bwMode="auto">
          <a:xfrm rot="10800000" flipV="1">
            <a:off x="5791200" y="4302125"/>
            <a:ext cx="533400" cy="193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Diagram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1625" cy="1828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The timing diagram shows the input and output signals in the form of a waveform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It also shows delays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2209800" y="3657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2209800" y="5867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2098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2895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895600" y="5105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8862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48768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8768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53340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334000" y="5410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209800" y="4572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1816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51816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2098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2590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25908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35814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35814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Line 24"/>
          <p:cNvSpPr>
            <a:spLocks noChangeShapeType="1"/>
          </p:cNvSpPr>
          <p:nvPr/>
        </p:nvSpPr>
        <p:spPr bwMode="auto">
          <a:xfrm flipV="1">
            <a:off x="45720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Line 25"/>
          <p:cNvSpPr>
            <a:spLocks noChangeShapeType="1"/>
          </p:cNvSpPr>
          <p:nvPr/>
        </p:nvSpPr>
        <p:spPr bwMode="auto">
          <a:xfrm>
            <a:off x="45720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1" name="Line 26"/>
          <p:cNvSpPr>
            <a:spLocks noChangeShapeType="1"/>
          </p:cNvSpPr>
          <p:nvPr/>
        </p:nvSpPr>
        <p:spPr bwMode="auto">
          <a:xfrm>
            <a:off x="5562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2" name="Line 27"/>
          <p:cNvSpPr>
            <a:spLocks noChangeShapeType="1"/>
          </p:cNvSpPr>
          <p:nvPr/>
        </p:nvSpPr>
        <p:spPr bwMode="auto">
          <a:xfrm>
            <a:off x="55626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Text Box 28"/>
          <p:cNvSpPr txBox="1">
            <a:spLocks noChangeArrowheads="1"/>
          </p:cNvSpPr>
          <p:nvPr/>
        </p:nvSpPr>
        <p:spPr bwMode="auto">
          <a:xfrm>
            <a:off x="1752600" y="3962400"/>
            <a:ext cx="6096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  <a:p>
            <a:pPr>
              <a:spcBef>
                <a:spcPct val="50000"/>
              </a:spcBef>
            </a:pPr>
            <a:r>
              <a:rPr lang="en-US"/>
              <a:t>Y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29724" name="Line 29"/>
          <p:cNvSpPr>
            <a:spLocks noChangeShapeType="1"/>
          </p:cNvSpPr>
          <p:nvPr/>
        </p:nvSpPr>
        <p:spPr bwMode="auto">
          <a:xfrm>
            <a:off x="2590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5" name="Line 30"/>
          <p:cNvSpPr>
            <a:spLocks noChangeShapeType="1"/>
          </p:cNvSpPr>
          <p:nvPr/>
        </p:nvSpPr>
        <p:spPr bwMode="auto">
          <a:xfrm>
            <a:off x="28956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Line 32"/>
          <p:cNvSpPr>
            <a:spLocks noChangeShapeType="1"/>
          </p:cNvSpPr>
          <p:nvPr/>
        </p:nvSpPr>
        <p:spPr bwMode="auto">
          <a:xfrm>
            <a:off x="25908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Line 33"/>
          <p:cNvSpPr>
            <a:spLocks noChangeShapeType="1"/>
          </p:cNvSpPr>
          <p:nvPr/>
        </p:nvSpPr>
        <p:spPr bwMode="auto">
          <a:xfrm>
            <a:off x="35814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Line 34"/>
          <p:cNvSpPr>
            <a:spLocks noChangeShapeType="1"/>
          </p:cNvSpPr>
          <p:nvPr/>
        </p:nvSpPr>
        <p:spPr bwMode="auto">
          <a:xfrm>
            <a:off x="38862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9" name="Line 35"/>
          <p:cNvSpPr>
            <a:spLocks noChangeShapeType="1"/>
          </p:cNvSpPr>
          <p:nvPr/>
        </p:nvSpPr>
        <p:spPr bwMode="auto">
          <a:xfrm>
            <a:off x="3581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Line 36"/>
          <p:cNvSpPr>
            <a:spLocks noChangeShapeType="1"/>
          </p:cNvSpPr>
          <p:nvPr/>
        </p:nvSpPr>
        <p:spPr bwMode="auto">
          <a:xfrm>
            <a:off x="45720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1" name="Line 37"/>
          <p:cNvSpPr>
            <a:spLocks noChangeShapeType="1"/>
          </p:cNvSpPr>
          <p:nvPr/>
        </p:nvSpPr>
        <p:spPr bwMode="auto">
          <a:xfrm>
            <a:off x="4876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2" name="Line 38"/>
          <p:cNvSpPr>
            <a:spLocks noChangeShapeType="1"/>
          </p:cNvSpPr>
          <p:nvPr/>
        </p:nvSpPr>
        <p:spPr bwMode="auto">
          <a:xfrm>
            <a:off x="45720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3" name="Line 39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4" name="Line 40"/>
          <p:cNvSpPr>
            <a:spLocks noChangeShapeType="1"/>
          </p:cNvSpPr>
          <p:nvPr/>
        </p:nvSpPr>
        <p:spPr bwMode="auto">
          <a:xfrm>
            <a:off x="53340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5" name="Line 41"/>
          <p:cNvSpPr>
            <a:spLocks noChangeShapeType="1"/>
          </p:cNvSpPr>
          <p:nvPr/>
        </p:nvSpPr>
        <p:spPr bwMode="auto">
          <a:xfrm>
            <a:off x="51816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6" name="Line 42"/>
          <p:cNvSpPr>
            <a:spLocks noChangeShapeType="1"/>
          </p:cNvSpPr>
          <p:nvPr/>
        </p:nvSpPr>
        <p:spPr bwMode="auto">
          <a:xfrm flipH="1">
            <a:off x="4648200" y="4191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7162800" y="38862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Propagation Delay of the Circuit = </a:t>
            </a:r>
            <a:r>
              <a:rPr lang="el-GR">
                <a:cs typeface="Times New Roman" pitchFamily="18" charset="0"/>
              </a:rPr>
              <a:t>τ</a:t>
            </a:r>
          </a:p>
        </p:txBody>
      </p:sp>
      <p:sp>
        <p:nvSpPr>
          <p:cNvPr id="29738" name="AutoShape 44"/>
          <p:cNvSpPr>
            <a:spLocks/>
          </p:cNvSpPr>
          <p:nvPr/>
        </p:nvSpPr>
        <p:spPr bwMode="auto">
          <a:xfrm>
            <a:off x="1600200" y="39624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Text Box 45"/>
          <p:cNvSpPr txBox="1">
            <a:spLocks noChangeArrowheads="1"/>
          </p:cNvSpPr>
          <p:nvPr/>
        </p:nvSpPr>
        <p:spPr bwMode="auto">
          <a:xfrm>
            <a:off x="609600" y="4114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Inputs</a:t>
            </a:r>
          </a:p>
        </p:txBody>
      </p:sp>
      <p:sp>
        <p:nvSpPr>
          <p:cNvPr id="29740" name="Text Box 46"/>
          <p:cNvSpPr txBox="1">
            <a:spLocks noChangeArrowheads="1"/>
          </p:cNvSpPr>
          <p:nvPr/>
        </p:nvSpPr>
        <p:spPr bwMode="auto">
          <a:xfrm>
            <a:off x="762000" y="51958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Output</a:t>
            </a:r>
          </a:p>
        </p:txBody>
      </p:sp>
      <p:sp>
        <p:nvSpPr>
          <p:cNvPr id="29741" name="Text Box 47"/>
          <p:cNvSpPr txBox="1">
            <a:spLocks noChangeArrowheads="1"/>
          </p:cNvSpPr>
          <p:nvPr/>
        </p:nvSpPr>
        <p:spPr bwMode="auto">
          <a:xfrm>
            <a:off x="1752600" y="58674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Timing Diagram for an AND gate</a:t>
            </a:r>
          </a:p>
        </p:txBody>
      </p:sp>
      <p:sp>
        <p:nvSpPr>
          <p:cNvPr id="29742" name="Text Box 48"/>
          <p:cNvSpPr txBox="1">
            <a:spLocks noChangeArrowheads="1"/>
          </p:cNvSpPr>
          <p:nvPr/>
        </p:nvSpPr>
        <p:spPr bwMode="auto">
          <a:xfrm>
            <a:off x="6324600" y="5867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9743" name="Footer Placeholder 4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Tristate Gates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Gates with 3 output values 0, 1, Hi-Z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Hi-Z behaves like an open circuit.</a:t>
            </a:r>
          </a:p>
        </p:txBody>
      </p:sp>
      <p:sp>
        <p:nvSpPr>
          <p:cNvPr id="33796" name="Footer Placeholder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graphicFrame>
        <p:nvGraphicFramePr>
          <p:cNvPr id="235598" name="Group 78"/>
          <p:cNvGraphicFramePr>
            <a:graphicFrameLocks noGrp="1"/>
          </p:cNvGraphicFramePr>
          <p:nvPr/>
        </p:nvGraphicFramePr>
        <p:xfrm>
          <a:off x="5486400" y="3613150"/>
          <a:ext cx="1676400" cy="1950086"/>
        </p:xfrm>
        <a:graphic>
          <a:graphicData uri="http://schemas.openxmlformats.org/drawingml/2006/table">
            <a:tbl>
              <a:tblPr/>
              <a:tblGrid>
                <a:gridCol w="323850"/>
                <a:gridCol w="349250"/>
                <a:gridCol w="10033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High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High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823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581400"/>
            <a:ext cx="3019425" cy="2419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Tristate Gates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2819400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4821" name="TextBox 11"/>
          <p:cNvSpPr txBox="1">
            <a:spLocks noChangeArrowheads="1"/>
          </p:cNvSpPr>
          <p:nvPr/>
        </p:nvSpPr>
        <p:spPr bwMode="auto">
          <a:xfrm>
            <a:off x="993775" y="4764088"/>
            <a:ext cx="33528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Q: Can we connect the outputs</a:t>
            </a:r>
          </a:p>
          <a:p>
            <a:pPr algn="l"/>
            <a:r>
              <a:rPr lang="en-US"/>
              <a:t> of two gates?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Tristate Gates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2819400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057400"/>
            <a:ext cx="1838325" cy="2081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35846" name="Straight Connector 7"/>
          <p:cNvCxnSpPr>
            <a:cxnSpLocks noChangeShapeType="1"/>
          </p:cNvCxnSpPr>
          <p:nvPr/>
        </p:nvCxnSpPr>
        <p:spPr bwMode="auto">
          <a:xfrm rot="5400000">
            <a:off x="1104900" y="2171700"/>
            <a:ext cx="2514600" cy="19812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47" name="Straight Connector 8"/>
          <p:cNvCxnSpPr>
            <a:cxnSpLocks noChangeShapeType="1"/>
          </p:cNvCxnSpPr>
          <p:nvPr/>
        </p:nvCxnSpPr>
        <p:spPr bwMode="auto">
          <a:xfrm>
            <a:off x="1295400" y="2209800"/>
            <a:ext cx="1981200" cy="18288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5848" name="TextBox 11"/>
          <p:cNvSpPr txBox="1">
            <a:spLocks noChangeArrowheads="1"/>
          </p:cNvSpPr>
          <p:nvPr/>
        </p:nvSpPr>
        <p:spPr bwMode="auto">
          <a:xfrm>
            <a:off x="993775" y="4764088"/>
            <a:ext cx="33528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Q: Can we connect the outputs</a:t>
            </a:r>
          </a:p>
          <a:p>
            <a:pPr algn="l"/>
            <a:r>
              <a:rPr lang="en-US"/>
              <a:t> of two gates?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Tristate Gates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2819400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057400"/>
            <a:ext cx="1838325" cy="2081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36870" name="Straight Connector 7"/>
          <p:cNvCxnSpPr>
            <a:cxnSpLocks noChangeShapeType="1"/>
          </p:cNvCxnSpPr>
          <p:nvPr/>
        </p:nvCxnSpPr>
        <p:spPr bwMode="auto">
          <a:xfrm rot="5400000">
            <a:off x="1104900" y="2171700"/>
            <a:ext cx="2514600" cy="19812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6871" name="Straight Connector 8"/>
          <p:cNvCxnSpPr>
            <a:cxnSpLocks noChangeShapeType="1"/>
          </p:cNvCxnSpPr>
          <p:nvPr/>
        </p:nvCxnSpPr>
        <p:spPr bwMode="auto">
          <a:xfrm>
            <a:off x="1295400" y="2209800"/>
            <a:ext cx="1981200" cy="18288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6872" name="TextBox 11"/>
          <p:cNvSpPr txBox="1">
            <a:spLocks noChangeArrowheads="1"/>
          </p:cNvSpPr>
          <p:nvPr/>
        </p:nvSpPr>
        <p:spPr bwMode="auto">
          <a:xfrm>
            <a:off x="993775" y="4764088"/>
            <a:ext cx="33528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Q: Can we connect the outputs</a:t>
            </a:r>
          </a:p>
          <a:p>
            <a:pPr algn="l"/>
            <a:r>
              <a:rPr lang="en-US"/>
              <a:t> of two gates?</a:t>
            </a: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4508500" y="4667250"/>
            <a:ext cx="4198938" cy="1200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Two or more tri-state outputs may be </a:t>
            </a:r>
          </a:p>
          <a:p>
            <a:r>
              <a:rPr lang="en-US"/>
              <a:t>connected provided that </a:t>
            </a:r>
            <a:r>
              <a:rPr lang="en-US" b="1" u="sng"/>
              <a:t>only one </a:t>
            </a:r>
          </a:p>
          <a:p>
            <a:r>
              <a:rPr lang="en-US" b="1" u="sng"/>
              <a:t>of these outputs is enabled while all </a:t>
            </a:r>
          </a:p>
          <a:p>
            <a:r>
              <a:rPr lang="en-US" b="1" u="sng"/>
              <a:t>others are in the Hi-Z state.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u="sng" dirty="0" smtClean="0"/>
              <a:t>product term</a:t>
            </a:r>
            <a:r>
              <a:rPr lang="en-US" b="1" dirty="0" smtClean="0"/>
              <a:t>  </a:t>
            </a:r>
            <a:r>
              <a:rPr lang="en-US" dirty="0" smtClean="0"/>
              <a:t>is a term where literals are </a:t>
            </a:r>
            <a:r>
              <a:rPr lang="en-US" dirty="0" err="1" smtClean="0">
                <a:solidFill>
                  <a:srgbClr val="FF0000"/>
                </a:solidFill>
              </a:rPr>
              <a:t>AND</a:t>
            </a:r>
            <a:r>
              <a:rPr lang="en-US" dirty="0" err="1" smtClean="0"/>
              <a:t>ed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x’y</a:t>
            </a:r>
            <a:r>
              <a:rPr lang="en-US" dirty="0" smtClean="0"/>
              <a:t>’, </a:t>
            </a:r>
            <a:r>
              <a:rPr lang="en-US" dirty="0" err="1" smtClean="0"/>
              <a:t>xz</a:t>
            </a:r>
            <a:r>
              <a:rPr lang="en-US" dirty="0" smtClean="0"/>
              <a:t>, xyz, …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u="sng" dirty="0" err="1" smtClean="0">
                <a:solidFill>
                  <a:srgbClr val="FF0000"/>
                </a:solidFill>
              </a:rPr>
              <a:t>minterm</a:t>
            </a:r>
            <a:r>
              <a:rPr lang="en-US" dirty="0" smtClean="0"/>
              <a:t> is a product term in which all variables appear exactly once, in normal or complemented form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Example: F(</a:t>
            </a:r>
            <a:r>
              <a:rPr lang="en-US" dirty="0" err="1" smtClean="0"/>
              <a:t>x,y,z</a:t>
            </a:r>
            <a:r>
              <a:rPr lang="en-US" dirty="0" smtClean="0"/>
              <a:t>) has 8 </a:t>
            </a:r>
            <a:r>
              <a:rPr lang="en-US" dirty="0" err="1" smtClean="0"/>
              <a:t>minterms</a:t>
            </a:r>
            <a:r>
              <a:rPr lang="en-US" dirty="0" smtClean="0"/>
              <a:t>: </a:t>
            </a:r>
            <a:r>
              <a:rPr lang="en-US" dirty="0" err="1" smtClean="0"/>
              <a:t>x’y’z</a:t>
            </a:r>
            <a:r>
              <a:rPr lang="en-US" dirty="0" smtClean="0"/>
              <a:t>’, </a:t>
            </a:r>
            <a:r>
              <a:rPr lang="en-US" dirty="0" err="1" smtClean="0"/>
              <a:t>x’y’z</a:t>
            </a:r>
            <a:r>
              <a:rPr lang="en-US" dirty="0" smtClean="0"/>
              <a:t>, </a:t>
            </a:r>
            <a:r>
              <a:rPr lang="en-US" dirty="0" err="1" smtClean="0"/>
              <a:t>x’yz</a:t>
            </a:r>
            <a:r>
              <a:rPr lang="en-US" dirty="0" smtClean="0"/>
              <a:t>’, ...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In general, a function with n variables has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minterm</a:t>
            </a:r>
            <a:r>
              <a:rPr lang="en-US" dirty="0" smtClean="0"/>
              <a:t> equals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at exactly one input combination and is equal to 0 otherwise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x’y’z</a:t>
            </a:r>
            <a:r>
              <a:rPr lang="en-US" dirty="0" smtClean="0"/>
              <a:t>’ = 1 only when x=0, y=0, z=0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minterm</a:t>
            </a:r>
            <a:r>
              <a:rPr lang="en-US" dirty="0" smtClean="0"/>
              <a:t> is denoted as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where </a:t>
            </a:r>
            <a:r>
              <a:rPr lang="en-US" dirty="0" err="1" smtClean="0"/>
              <a:t>i</a:t>
            </a:r>
            <a:r>
              <a:rPr lang="en-US" dirty="0" smtClean="0"/>
              <a:t> corresponds the input combination at which this </a:t>
            </a:r>
            <a:r>
              <a:rPr lang="en-US" dirty="0" err="1" smtClean="0"/>
              <a:t>minterm</a:t>
            </a:r>
            <a:r>
              <a:rPr lang="en-US" dirty="0" smtClean="0"/>
              <a:t> is equal to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Minterms</a:t>
            </a: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48" name="Text Box 150"/>
          <p:cNvSpPr txBox="1">
            <a:spLocks noChangeArrowheads="1"/>
          </p:cNvSpPr>
          <p:nvPr/>
        </p:nvSpPr>
        <p:spPr bwMode="auto">
          <a:xfrm>
            <a:off x="550863" y="5584825"/>
            <a:ext cx="2878137" cy="587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600"/>
              <a:t>Variable complemented if 0</a:t>
            </a:r>
          </a:p>
          <a:p>
            <a:pPr algn="l"/>
            <a:r>
              <a:rPr lang="en-US" sz="1600"/>
              <a:t>Variable uncomplemented if 1</a:t>
            </a:r>
          </a:p>
        </p:txBody>
      </p:sp>
      <p:sp>
        <p:nvSpPr>
          <p:cNvPr id="6149" name="AutoShape 151"/>
          <p:cNvSpPr>
            <a:spLocks noChangeArrowheads="1"/>
          </p:cNvSpPr>
          <p:nvPr/>
        </p:nvSpPr>
        <p:spPr bwMode="auto">
          <a:xfrm>
            <a:off x="2286000" y="4953000"/>
            <a:ext cx="304800" cy="581025"/>
          </a:xfrm>
          <a:prstGeom prst="upArrow">
            <a:avLst>
              <a:gd name="adj1" fmla="val 50000"/>
              <a:gd name="adj2" fmla="val 2500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6150" name="Text Box 152"/>
          <p:cNvSpPr txBox="1">
            <a:spLocks noChangeArrowheads="1"/>
          </p:cNvSpPr>
          <p:nvPr/>
        </p:nvSpPr>
        <p:spPr bwMode="auto">
          <a:xfrm>
            <a:off x="3852863" y="5110163"/>
            <a:ext cx="4910137" cy="8334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600"/>
              <a:t>m</a:t>
            </a:r>
            <a:r>
              <a:rPr lang="en-US" sz="1600" baseline="-25000"/>
              <a:t>i </a:t>
            </a:r>
            <a:r>
              <a:rPr lang="en-US" sz="1600"/>
              <a:t>indicated the i</a:t>
            </a:r>
            <a:r>
              <a:rPr lang="en-US" sz="1600" baseline="30000"/>
              <a:t>th</a:t>
            </a:r>
            <a:r>
              <a:rPr lang="en-US" sz="1600"/>
              <a:t> minterm</a:t>
            </a:r>
          </a:p>
          <a:p>
            <a:pPr algn="l"/>
            <a:r>
              <a:rPr lang="en-US" sz="1600"/>
              <a:t>i indicates the binary combination </a:t>
            </a:r>
          </a:p>
          <a:p>
            <a:pPr algn="l"/>
            <a:r>
              <a:rPr lang="en-US" sz="1600"/>
              <a:t>m</a:t>
            </a:r>
            <a:r>
              <a:rPr lang="en-US" sz="1600" baseline="-25000"/>
              <a:t>i </a:t>
            </a:r>
            <a:r>
              <a:rPr lang="en-US" sz="1600"/>
              <a:t>is equal to 1 for ONLY THAT combination</a:t>
            </a:r>
          </a:p>
        </p:txBody>
      </p:sp>
      <p:pic>
        <p:nvPicPr>
          <p:cNvPr id="6151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677150" cy="3128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6816725" y="1828800"/>
            <a:ext cx="1565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Src: Mano’s 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Maxterms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u="sng" dirty="0" smtClean="0"/>
              <a:t>sum term</a:t>
            </a:r>
            <a:r>
              <a:rPr lang="en-US" b="1" dirty="0" smtClean="0"/>
              <a:t>  </a:t>
            </a:r>
            <a:r>
              <a:rPr lang="en-US" dirty="0" smtClean="0"/>
              <a:t>is a term where literals are </a:t>
            </a:r>
            <a:r>
              <a:rPr lang="en-US" dirty="0" err="1" smtClean="0">
                <a:solidFill>
                  <a:srgbClr val="0000FF"/>
                </a:solidFill>
              </a:rPr>
              <a:t>OR</a:t>
            </a:r>
            <a:r>
              <a:rPr lang="en-US" dirty="0" err="1" smtClean="0"/>
              <a:t>ed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x’+y</a:t>
            </a:r>
            <a:r>
              <a:rPr lang="en-US" dirty="0" smtClean="0"/>
              <a:t>’, </a:t>
            </a:r>
            <a:r>
              <a:rPr lang="en-US" dirty="0" err="1" smtClean="0"/>
              <a:t>x+z</a:t>
            </a:r>
            <a:r>
              <a:rPr lang="en-US" dirty="0" smtClean="0"/>
              <a:t>, </a:t>
            </a:r>
            <a:r>
              <a:rPr lang="en-US" dirty="0" err="1" smtClean="0"/>
              <a:t>x+y+z</a:t>
            </a:r>
            <a:r>
              <a:rPr lang="en-US" dirty="0" smtClean="0"/>
              <a:t>, …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u="sng" dirty="0" err="1" smtClean="0">
                <a:solidFill>
                  <a:srgbClr val="0000FF"/>
                </a:solidFill>
              </a:rPr>
              <a:t>maxterm</a:t>
            </a:r>
            <a:r>
              <a:rPr lang="en-US" dirty="0" smtClean="0"/>
              <a:t> is a sum term in which all variables appear exactly once, in normal or complemented form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Example: F(</a:t>
            </a:r>
            <a:r>
              <a:rPr lang="en-US" dirty="0" err="1" smtClean="0"/>
              <a:t>x,y,z</a:t>
            </a:r>
            <a:r>
              <a:rPr lang="en-US" dirty="0" smtClean="0"/>
              <a:t>) has 8 </a:t>
            </a:r>
            <a:r>
              <a:rPr lang="en-US" dirty="0" err="1" smtClean="0"/>
              <a:t>maxterms</a:t>
            </a:r>
            <a:r>
              <a:rPr lang="en-US" dirty="0" smtClean="0"/>
              <a:t>: (</a:t>
            </a:r>
            <a:r>
              <a:rPr lang="en-US" dirty="0" err="1" smtClean="0"/>
              <a:t>x+y+z</a:t>
            </a:r>
            <a:r>
              <a:rPr lang="en-US" dirty="0" smtClean="0"/>
              <a:t>), (</a:t>
            </a:r>
            <a:r>
              <a:rPr lang="en-US" dirty="0" err="1" smtClean="0"/>
              <a:t>x+y+z</a:t>
            </a:r>
            <a:r>
              <a:rPr lang="en-US" dirty="0" smtClean="0"/>
              <a:t>’), (</a:t>
            </a:r>
            <a:r>
              <a:rPr lang="en-US" dirty="0" err="1" smtClean="0"/>
              <a:t>x+y’+z</a:t>
            </a:r>
            <a:r>
              <a:rPr lang="en-US" dirty="0" smtClean="0"/>
              <a:t>), ...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In general, a function with n variables has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maxterms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 err="1" smtClean="0">
                <a:solidFill>
                  <a:srgbClr val="0000FF"/>
                </a:solidFill>
              </a:rPr>
              <a:t>maxterm</a:t>
            </a:r>
            <a:r>
              <a:rPr lang="en-US" dirty="0" smtClean="0"/>
              <a:t> equals </a:t>
            </a:r>
            <a:r>
              <a:rPr lang="en-US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at exactly one input combination and is equal to 1 otherwise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Example: (</a:t>
            </a:r>
            <a:r>
              <a:rPr lang="en-US" dirty="0" err="1" smtClean="0"/>
              <a:t>x+y+z</a:t>
            </a:r>
            <a:r>
              <a:rPr lang="en-US" dirty="0" smtClean="0"/>
              <a:t>) = 0 only when x=0, y=0, z=0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 err="1" smtClean="0">
                <a:solidFill>
                  <a:srgbClr val="0000FF"/>
                </a:solidFill>
              </a:rPr>
              <a:t>maxterm</a:t>
            </a:r>
            <a:r>
              <a:rPr lang="en-US" dirty="0" smtClean="0"/>
              <a:t> is denoted as 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/>
              <a:t> where </a:t>
            </a:r>
            <a:r>
              <a:rPr lang="en-US" dirty="0" err="1" smtClean="0"/>
              <a:t>i</a:t>
            </a:r>
            <a:r>
              <a:rPr lang="en-US" dirty="0" smtClean="0"/>
              <a:t> corresponds the input combination at which this </a:t>
            </a:r>
            <a:r>
              <a:rPr lang="en-US" dirty="0" err="1" smtClean="0"/>
              <a:t>maxterm</a:t>
            </a:r>
            <a:r>
              <a:rPr lang="en-US" dirty="0" smtClean="0"/>
              <a:t> is equal to </a:t>
            </a:r>
            <a:r>
              <a:rPr lang="en-US" dirty="0" smtClean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Maxterms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6816725" y="1828800"/>
            <a:ext cx="1565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Src: Mano’s book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38" y="2057400"/>
            <a:ext cx="7523162" cy="2855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8" name="Text Box 60"/>
          <p:cNvSpPr txBox="1">
            <a:spLocks noChangeArrowheads="1"/>
          </p:cNvSpPr>
          <p:nvPr/>
        </p:nvSpPr>
        <p:spPr bwMode="auto">
          <a:xfrm>
            <a:off x="587375" y="5584825"/>
            <a:ext cx="2994025" cy="587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600"/>
              <a:t>Variable complemented if 1</a:t>
            </a:r>
          </a:p>
          <a:p>
            <a:pPr algn="l"/>
            <a:r>
              <a:rPr lang="en-US" sz="1600"/>
              <a:t>Variable not complemented if 0</a:t>
            </a:r>
          </a:p>
        </p:txBody>
      </p:sp>
      <p:sp>
        <p:nvSpPr>
          <p:cNvPr id="8199" name="AutoShape 61"/>
          <p:cNvSpPr>
            <a:spLocks noChangeArrowheads="1"/>
          </p:cNvSpPr>
          <p:nvPr/>
        </p:nvSpPr>
        <p:spPr bwMode="auto">
          <a:xfrm>
            <a:off x="2438400" y="4905375"/>
            <a:ext cx="304800" cy="581025"/>
          </a:xfrm>
          <a:prstGeom prst="upArrow">
            <a:avLst>
              <a:gd name="adj1" fmla="val 50000"/>
              <a:gd name="adj2" fmla="val 2500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0" name="Text Box 62"/>
          <p:cNvSpPr txBox="1">
            <a:spLocks noChangeArrowheads="1"/>
          </p:cNvSpPr>
          <p:nvPr/>
        </p:nvSpPr>
        <p:spPr bwMode="auto">
          <a:xfrm>
            <a:off x="3962400" y="5110163"/>
            <a:ext cx="4648200" cy="8334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600"/>
              <a:t>M</a:t>
            </a:r>
            <a:r>
              <a:rPr lang="en-US" sz="1600" baseline="-25000"/>
              <a:t>i </a:t>
            </a:r>
            <a:r>
              <a:rPr lang="en-US" sz="1600"/>
              <a:t>indicated the i</a:t>
            </a:r>
            <a:r>
              <a:rPr lang="en-US" sz="1600" baseline="30000"/>
              <a:t>th</a:t>
            </a:r>
            <a:r>
              <a:rPr lang="en-US" sz="1600"/>
              <a:t> maxterm</a:t>
            </a:r>
          </a:p>
          <a:p>
            <a:pPr algn="l"/>
            <a:r>
              <a:rPr lang="en-US" sz="1600"/>
              <a:t>i indicates the binary combination </a:t>
            </a:r>
          </a:p>
          <a:p>
            <a:pPr algn="l"/>
            <a:r>
              <a:rPr lang="en-US" sz="1600"/>
              <a:t>M</a:t>
            </a:r>
            <a:r>
              <a:rPr lang="en-US" sz="1600" baseline="-25000"/>
              <a:t>i </a:t>
            </a:r>
            <a:r>
              <a:rPr lang="en-US" sz="1600"/>
              <a:t>is equal to 0 for ONLY THAT combination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Minterms and Maxterms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In general, a function of n variables has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2</a:t>
            </a:r>
            <a:r>
              <a:rPr lang="en-US" sz="2000" baseline="30000" smtClean="0"/>
              <a:t>n</a:t>
            </a:r>
            <a:r>
              <a:rPr lang="en-US" sz="2000" smtClean="0"/>
              <a:t> minterms: m</a:t>
            </a:r>
            <a:r>
              <a:rPr lang="en-US" sz="2000" baseline="-25000" smtClean="0"/>
              <a:t>0</a:t>
            </a:r>
            <a:r>
              <a:rPr lang="en-US" sz="2000" smtClean="0"/>
              <a:t>, m</a:t>
            </a:r>
            <a:r>
              <a:rPr lang="en-US" sz="2000" baseline="-25000" smtClean="0"/>
              <a:t>1</a:t>
            </a:r>
            <a:r>
              <a:rPr lang="en-US" sz="2000" smtClean="0"/>
              <a:t>, …, m</a:t>
            </a:r>
            <a:r>
              <a:rPr lang="en-US" sz="2000" baseline="-25000" smtClean="0"/>
              <a:t>2</a:t>
            </a:r>
            <a:r>
              <a:rPr lang="en-US" sz="2000" baseline="30000" smtClean="0"/>
              <a:t>n</a:t>
            </a:r>
            <a:r>
              <a:rPr lang="en-US" sz="2000" baseline="-25000" smtClean="0"/>
              <a:t>-1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2</a:t>
            </a:r>
            <a:r>
              <a:rPr lang="en-US" sz="2000" baseline="30000" smtClean="0"/>
              <a:t>n</a:t>
            </a:r>
            <a:r>
              <a:rPr lang="en-US" sz="2000" smtClean="0"/>
              <a:t> maxterms: M</a:t>
            </a:r>
            <a:r>
              <a:rPr lang="en-US" sz="2000" baseline="-25000" smtClean="0"/>
              <a:t>0</a:t>
            </a:r>
            <a:r>
              <a:rPr lang="en-US" sz="2000" smtClean="0"/>
              <a:t>, M</a:t>
            </a:r>
            <a:r>
              <a:rPr lang="en-US" sz="2000" baseline="-25000" smtClean="0"/>
              <a:t>1</a:t>
            </a:r>
            <a:r>
              <a:rPr lang="en-US" sz="2000" smtClean="0"/>
              <a:t>, …, M</a:t>
            </a:r>
            <a:r>
              <a:rPr lang="en-US" sz="2000" baseline="-25000" smtClean="0"/>
              <a:t>2</a:t>
            </a:r>
            <a:r>
              <a:rPr lang="en-US" sz="2000" baseline="30000" smtClean="0"/>
              <a:t>n</a:t>
            </a:r>
            <a:r>
              <a:rPr lang="en-US" sz="2000" baseline="-25000" smtClean="0"/>
              <a:t>-1</a:t>
            </a:r>
          </a:p>
          <a:p>
            <a:r>
              <a:rPr lang="en-US" sz="2800" smtClean="0"/>
              <a:t>Minterms and maxterms are the complement of each other!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Example: F(X,Y): </a:t>
            </a:r>
          </a:p>
          <a:p>
            <a:pPr lvl="1"/>
            <a:r>
              <a:rPr lang="en-US" sz="2000" smtClean="0"/>
              <a:t>m</a:t>
            </a:r>
            <a:r>
              <a:rPr lang="en-US" sz="2000" baseline="-25000" smtClean="0"/>
              <a:t>2</a:t>
            </a:r>
            <a:r>
              <a:rPr lang="en-US" sz="2000" smtClean="0"/>
              <a:t> = XY’  </a:t>
            </a:r>
            <a:r>
              <a:rPr lang="en-US" sz="2000" smtClean="0">
                <a:sym typeface="Wingdings" pitchFamily="2" charset="2"/>
              </a:rPr>
              <a:t> m</a:t>
            </a:r>
            <a:r>
              <a:rPr lang="en-US" sz="2000" baseline="-25000" smtClean="0">
                <a:sym typeface="Wingdings" pitchFamily="2" charset="2"/>
              </a:rPr>
              <a:t>2</a:t>
            </a:r>
            <a:r>
              <a:rPr lang="en-US" sz="2000" smtClean="0">
                <a:sym typeface="Wingdings" pitchFamily="2" charset="2"/>
              </a:rPr>
              <a:t>’ = X’+Y = M</a:t>
            </a:r>
            <a:r>
              <a:rPr lang="en-US" sz="2000" baseline="-25000" smtClean="0">
                <a:sym typeface="Wingdings" pitchFamily="2" charset="2"/>
              </a:rPr>
              <a:t>2</a:t>
            </a:r>
            <a:endParaRPr lang="en-US" sz="2000" baseline="-25000" smtClean="0"/>
          </a:p>
          <a:p>
            <a:endParaRPr lang="en-US" sz="2800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575" y="4267200"/>
            <a:ext cx="3476625" cy="533400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Expressing Functions with Minterms</a:t>
            </a:r>
            <a:endParaRPr lang="en-US" sz="3200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4" name="Rectangle 1027"/>
          <p:cNvSpPr>
            <a:spLocks noChangeArrowheads="1"/>
          </p:cNvSpPr>
          <p:nvPr/>
        </p:nvSpPr>
        <p:spPr bwMode="auto">
          <a:xfrm>
            <a:off x="533400" y="19050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r>
              <a:rPr kumimoji="1" lang="en-US" dirty="0">
                <a:latin typeface="Tahoma" pitchFamily="34" charset="0"/>
              </a:rPr>
              <a:t>A Boolean function can be expressed algebraically from a give truth table by forming the logical sum </a:t>
            </a:r>
            <a:r>
              <a:rPr kumimoji="1" lang="en-US" dirty="0">
                <a:solidFill>
                  <a:srgbClr val="FF0000"/>
                </a:solidFill>
                <a:latin typeface="Tahoma" pitchFamily="34" charset="0"/>
              </a:rPr>
              <a:t>(OR) of ALL the </a:t>
            </a:r>
            <a:r>
              <a:rPr kumimoji="1" lang="en-US" dirty="0" err="1">
                <a:solidFill>
                  <a:srgbClr val="FF0000"/>
                </a:solidFill>
                <a:latin typeface="Tahoma" pitchFamily="34" charset="0"/>
              </a:rPr>
              <a:t>minterms</a:t>
            </a:r>
            <a:r>
              <a:rPr kumimoji="1" lang="en-US" dirty="0">
                <a:solidFill>
                  <a:srgbClr val="FF0000"/>
                </a:solidFill>
                <a:latin typeface="Tahoma" pitchFamily="34" charset="0"/>
              </a:rPr>
              <a:t> that produce 1 in the function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endParaRPr kumimoji="1" lang="en-US" dirty="0">
              <a:latin typeface="Tahoma" pitchFamily="34" charset="0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 b="1" u="sng" dirty="0">
                <a:latin typeface="Tahoma" pitchFamily="34" charset="0"/>
              </a:rPr>
              <a:t>Example</a:t>
            </a:r>
            <a:r>
              <a:rPr kumimoji="1" lang="en-US" dirty="0">
                <a:latin typeface="Tahoma" pitchFamily="34" charset="0"/>
              </a:rPr>
              <a:t>:</a:t>
            </a:r>
            <a:endParaRPr kumimoji="1" lang="en-US" baseline="-25000" dirty="0">
              <a:latin typeface="Tahoma" pitchFamily="34" charset="0"/>
            </a:endParaRPr>
          </a:p>
        </p:txBody>
      </p:sp>
      <p:graphicFrame>
        <p:nvGraphicFramePr>
          <p:cNvPr id="12" name="Group 1322"/>
          <p:cNvGraphicFramePr>
            <a:graphicFrameLocks noGrp="1"/>
          </p:cNvGraphicFramePr>
          <p:nvPr/>
        </p:nvGraphicFramePr>
        <p:xfrm>
          <a:off x="5705475" y="2916238"/>
          <a:ext cx="2905876" cy="2798064"/>
        </p:xfrm>
        <a:graphic>
          <a:graphicData uri="http://schemas.openxmlformats.org/drawingml/2006/table">
            <a:tbl>
              <a:tblPr/>
              <a:tblGrid>
                <a:gridCol w="554400"/>
                <a:gridCol w="604800"/>
                <a:gridCol w="600075"/>
                <a:gridCol w="600076"/>
                <a:gridCol w="546525"/>
              </a:tblGrid>
              <a:tr h="2225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 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5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5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5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1" lang="en-U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5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1323"/>
          <p:cNvSpPr>
            <a:spLocks noChangeArrowheads="1"/>
          </p:cNvSpPr>
          <p:nvPr/>
        </p:nvSpPr>
        <p:spPr bwMode="auto">
          <a:xfrm>
            <a:off x="588963" y="3581400"/>
            <a:ext cx="5324475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>
                <a:latin typeface="Tahoma" pitchFamily="34" charset="0"/>
              </a:rPr>
              <a:t>Consider the function defined by the truth table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endParaRPr kumimoji="1" lang="en-US">
              <a:latin typeface="Tahoma" pitchFamily="34" charset="0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>
                <a:latin typeface="Tahoma" pitchFamily="34" charset="0"/>
              </a:rPr>
              <a:t>F(X,Y,Z) 	= 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X’Y’Z’ + X’YZ’ + XY’Z + XYZ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>
                <a:latin typeface="Tahoma" pitchFamily="34" charset="0"/>
                <a:sym typeface="Wingdings" pitchFamily="2" charset="2"/>
              </a:rPr>
              <a:t>  		=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0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    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2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  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5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 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7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>
                <a:srgbClr val="FF3300"/>
              </a:buClr>
            </a:pPr>
            <a:r>
              <a:rPr kumimoji="1" lang="en-US">
                <a:latin typeface="Tahoma" pitchFamily="34" charset="0"/>
                <a:sym typeface="Wingdings" pitchFamily="2" charset="2"/>
              </a:rPr>
              <a:t>		= </a:t>
            </a:r>
            <a:r>
              <a:rPr kumimoji="1" lang="en-US">
                <a:latin typeface="Symbol" pitchFamily="18" charset="2"/>
                <a:sym typeface="Wingdings" pitchFamily="2" charset="2"/>
              </a:rPr>
              <a:t>S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m(0,2,5,7)</a:t>
            </a:r>
            <a:endParaRPr kumimoji="1" lang="en-US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Expressing Functions with Maxterms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546100" y="1752600"/>
            <a:ext cx="79121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  <a:buFontTx/>
              <a:buChar char="•"/>
            </a:pPr>
            <a:r>
              <a:rPr kumimoji="1" lang="en-US" dirty="0">
                <a:latin typeface="Tahoma" pitchFamily="34" charset="0"/>
              </a:rPr>
              <a:t>A Boolean function can be expressed algebraically from a give truth table by forming the logical product </a:t>
            </a:r>
            <a:r>
              <a:rPr kumimoji="1" lang="en-US" dirty="0">
                <a:solidFill>
                  <a:srgbClr val="0000FF"/>
                </a:solidFill>
                <a:latin typeface="Tahoma" pitchFamily="34" charset="0"/>
              </a:rPr>
              <a:t>(AND) of ALL the </a:t>
            </a:r>
            <a:r>
              <a:rPr kumimoji="1" lang="en-US" dirty="0" err="1">
                <a:solidFill>
                  <a:srgbClr val="0000FF"/>
                </a:solidFill>
                <a:latin typeface="Tahoma" pitchFamily="34" charset="0"/>
              </a:rPr>
              <a:t>maxterms</a:t>
            </a:r>
            <a:r>
              <a:rPr kumimoji="1" lang="en-US" dirty="0">
                <a:solidFill>
                  <a:srgbClr val="0000FF"/>
                </a:solidFill>
                <a:latin typeface="Tahoma" pitchFamily="34" charset="0"/>
              </a:rPr>
              <a:t> that produce 0 in the function</a:t>
            </a:r>
          </a:p>
        </p:txBody>
      </p:sp>
      <p:graphicFrame>
        <p:nvGraphicFramePr>
          <p:cNvPr id="6" name="Group 92"/>
          <p:cNvGraphicFramePr>
            <a:graphicFrameLocks noGrp="1"/>
          </p:cNvGraphicFramePr>
          <p:nvPr/>
        </p:nvGraphicFramePr>
        <p:xfrm>
          <a:off x="5410200" y="2705100"/>
          <a:ext cx="3414040" cy="2798064"/>
        </p:xfrm>
        <a:graphic>
          <a:graphicData uri="http://schemas.openxmlformats.org/drawingml/2006/table">
            <a:tbl>
              <a:tblPr/>
              <a:tblGrid>
                <a:gridCol w="548240"/>
                <a:gridCol w="598080"/>
                <a:gridCol w="593407"/>
                <a:gridCol w="593408"/>
                <a:gridCol w="540452"/>
                <a:gridCol w="540453"/>
              </a:tblGrid>
              <a:tr h="171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 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F’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M4</a:t>
                      </a:r>
                      <a:endParaRPr kumimoji="1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  <a:r>
                        <a:rPr kumimoji="1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73"/>
          <p:cNvSpPr>
            <a:spLocks noChangeArrowheads="1"/>
          </p:cNvSpPr>
          <p:nvPr/>
        </p:nvSpPr>
        <p:spPr bwMode="auto">
          <a:xfrm>
            <a:off x="381000" y="2667000"/>
            <a:ext cx="502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 b="1" u="sng">
                <a:latin typeface="Tahoma" pitchFamily="34" charset="0"/>
              </a:rPr>
              <a:t>Example</a:t>
            </a:r>
            <a:r>
              <a:rPr kumimoji="1" lang="en-US">
                <a:latin typeface="Tahoma" pitchFamily="34" charset="0"/>
              </a:rPr>
              <a:t>:</a:t>
            </a:r>
            <a:endParaRPr kumimoji="1" lang="en-US" baseline="-25000">
              <a:latin typeface="Tahoma" pitchFamily="34" charset="0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</a:rPr>
              <a:t>Consider the function defined by the truth table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</a:rPr>
              <a:t>F(X,Y,Z) 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=  M(1,3,4,6) 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endParaRPr kumimoji="1" lang="en-US">
              <a:latin typeface="Tahoma" pitchFamily="34" charset="0"/>
              <a:sym typeface="Symbol" pitchFamily="18" charset="2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  <a:sym typeface="Symbol" pitchFamily="18" charset="2"/>
              </a:rPr>
              <a:t>Applying DeMorgan</a:t>
            </a:r>
            <a:endParaRPr kumimoji="1" lang="en-US">
              <a:latin typeface="Tahoma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  <a:sym typeface="Wingdings" pitchFamily="2" charset="2"/>
              </a:rPr>
              <a:t>F’ 	=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1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3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4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6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  <a:sym typeface="Wingdings" pitchFamily="2" charset="2"/>
              </a:rPr>
              <a:t>	= </a:t>
            </a:r>
            <a:r>
              <a:rPr kumimoji="1" lang="en-US">
                <a:latin typeface="Symbol" pitchFamily="18" charset="2"/>
                <a:sym typeface="Wingdings" pitchFamily="2" charset="2"/>
              </a:rPr>
              <a:t>S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m(1,3,4,6) 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  <a:sym typeface="Wingdings" pitchFamily="2" charset="2"/>
              </a:rPr>
              <a:t>F = F’’ = [m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1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3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4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 + m</a:t>
            </a:r>
            <a:r>
              <a:rPr kumimoji="1" lang="en-US" baseline="-25000">
                <a:latin typeface="Tahoma" pitchFamily="34" charset="0"/>
                <a:sym typeface="Wingdings" pitchFamily="2" charset="2"/>
              </a:rPr>
              <a:t>6</a:t>
            </a:r>
            <a:r>
              <a:rPr kumimoji="1" lang="en-US">
                <a:latin typeface="Tahoma" pitchFamily="34" charset="0"/>
                <a:sym typeface="Wingdings" pitchFamily="2" charset="2"/>
              </a:rPr>
              <a:t>]’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  <a:sym typeface="Wingdings" pitchFamily="2" charset="2"/>
              </a:rPr>
              <a:t>          = 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m</a:t>
            </a:r>
            <a:r>
              <a:rPr kumimoji="1" lang="en-US" baseline="-25000">
                <a:latin typeface="Tahoma" pitchFamily="34" charset="0"/>
                <a:sym typeface="Symbol" pitchFamily="18" charset="2"/>
              </a:rPr>
              <a:t>1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’.m</a:t>
            </a:r>
            <a:r>
              <a:rPr kumimoji="1" lang="en-US" baseline="-25000">
                <a:latin typeface="Tahoma" pitchFamily="34" charset="0"/>
                <a:sym typeface="Symbol" pitchFamily="18" charset="2"/>
              </a:rPr>
              <a:t>3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’.m</a:t>
            </a:r>
            <a:r>
              <a:rPr kumimoji="1" lang="en-US" baseline="-25000">
                <a:latin typeface="Tahoma" pitchFamily="34" charset="0"/>
                <a:sym typeface="Symbol" pitchFamily="18" charset="2"/>
              </a:rPr>
              <a:t>4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’.m</a:t>
            </a:r>
            <a:r>
              <a:rPr kumimoji="1" lang="en-US" baseline="-25000">
                <a:latin typeface="Tahoma" pitchFamily="34" charset="0"/>
                <a:sym typeface="Symbol" pitchFamily="18" charset="2"/>
              </a:rPr>
              <a:t>6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’</a:t>
            </a: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  <a:sym typeface="Symbol" pitchFamily="18" charset="2"/>
              </a:rPr>
              <a:t>          = M</a:t>
            </a:r>
            <a:r>
              <a:rPr kumimoji="1" lang="en-US" baseline="-25000">
                <a:latin typeface="Tahoma" pitchFamily="34" charset="0"/>
                <a:sym typeface="Symbol" pitchFamily="18" charset="2"/>
              </a:rPr>
              <a:t>1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.M</a:t>
            </a:r>
            <a:r>
              <a:rPr kumimoji="1" lang="en-US" baseline="-25000">
                <a:latin typeface="Tahoma" pitchFamily="34" charset="0"/>
                <a:sym typeface="Symbol" pitchFamily="18" charset="2"/>
              </a:rPr>
              <a:t>3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.M</a:t>
            </a:r>
            <a:r>
              <a:rPr kumimoji="1" lang="en-US" baseline="-25000">
                <a:latin typeface="Tahoma" pitchFamily="34" charset="0"/>
                <a:sym typeface="Symbol" pitchFamily="18" charset="2"/>
              </a:rPr>
              <a:t>4</a:t>
            </a:r>
            <a:r>
              <a:rPr kumimoji="1" lang="en-US">
                <a:latin typeface="Tahoma" pitchFamily="34" charset="0"/>
                <a:sym typeface="Symbol" pitchFamily="18" charset="2"/>
              </a:rPr>
              <a:t>.M</a:t>
            </a:r>
            <a:r>
              <a:rPr kumimoji="1" lang="en-US" baseline="-25000">
                <a:latin typeface="Tahoma" pitchFamily="34" charset="0"/>
                <a:sym typeface="Symbol" pitchFamily="18" charset="2"/>
              </a:rPr>
              <a:t>6</a:t>
            </a:r>
            <a:endParaRPr kumimoji="1" lang="en-US">
              <a:latin typeface="Tahoma" pitchFamily="34" charset="0"/>
              <a:sym typeface="Symbol" pitchFamily="18" charset="2"/>
            </a:endParaRPr>
          </a:p>
          <a:p>
            <a:pPr marL="457200" indent="-457200" algn="l">
              <a:spcBef>
                <a:spcPct val="5000"/>
              </a:spcBef>
              <a:spcAft>
                <a:spcPct val="5000"/>
              </a:spcAft>
              <a:buClrTx/>
            </a:pPr>
            <a:r>
              <a:rPr kumimoji="1" lang="en-US">
                <a:latin typeface="Tahoma" pitchFamily="34" charset="0"/>
                <a:sym typeface="Symbol" pitchFamily="18" charset="2"/>
              </a:rPr>
              <a:t>	    =  M(1,3,4,6)</a:t>
            </a:r>
            <a:endParaRPr kumimoji="1" lang="en-US"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11331" name="Text Box 93"/>
          <p:cNvSpPr txBox="1">
            <a:spLocks noChangeArrowheads="1"/>
          </p:cNvSpPr>
          <p:nvPr/>
        </p:nvSpPr>
        <p:spPr bwMode="auto">
          <a:xfrm>
            <a:off x="3810000" y="5722938"/>
            <a:ext cx="3803650" cy="5254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buClrTx/>
            </a:pPr>
            <a:r>
              <a:rPr lang="en-US" sz="1400"/>
              <a:t>Note the indices in this list are those that are </a:t>
            </a:r>
          </a:p>
          <a:p>
            <a:pPr algn="l">
              <a:buClrTx/>
            </a:pPr>
            <a:r>
              <a:rPr lang="en-US" sz="1400"/>
              <a:t>missing from the previous list in </a:t>
            </a:r>
            <a:r>
              <a:rPr kumimoji="1" lang="en-US" sz="1400">
                <a:latin typeface="Symbol" pitchFamily="18" charset="2"/>
                <a:sym typeface="Wingdings" pitchFamily="2" charset="2"/>
              </a:rPr>
              <a:t>S</a:t>
            </a:r>
            <a:r>
              <a:rPr kumimoji="1" lang="en-US" sz="1400">
                <a:sym typeface="Wingdings" pitchFamily="2" charset="2"/>
              </a:rPr>
              <a:t>m(0,2,5,7)</a:t>
            </a:r>
          </a:p>
        </p:txBody>
      </p:sp>
      <p:sp>
        <p:nvSpPr>
          <p:cNvPr id="11332" name="Line 94"/>
          <p:cNvSpPr>
            <a:spLocks noChangeShapeType="1"/>
          </p:cNvSpPr>
          <p:nvPr/>
        </p:nvSpPr>
        <p:spPr bwMode="auto">
          <a:xfrm flipH="1" flipV="1">
            <a:off x="2971800" y="5943600"/>
            <a:ext cx="838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7645</TotalTime>
  <Words>1640</Words>
  <Application>Microsoft Office PowerPoint</Application>
  <PresentationFormat>On-screen Show (4:3)</PresentationFormat>
  <Paragraphs>453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Symbol</vt:lpstr>
      <vt:lpstr>Tahoma</vt:lpstr>
      <vt:lpstr>Times New Roman</vt:lpstr>
      <vt:lpstr>Wingdings</vt:lpstr>
      <vt:lpstr>Default Design</vt:lpstr>
      <vt:lpstr>1_Default Design</vt:lpstr>
      <vt:lpstr>COE 202: Digital Logic Design Combinational Logic Part 2 </vt:lpstr>
      <vt:lpstr>Objectives</vt:lpstr>
      <vt:lpstr>Minterms</vt:lpstr>
      <vt:lpstr>Minterms</vt:lpstr>
      <vt:lpstr>Maxterms</vt:lpstr>
      <vt:lpstr>Maxterms</vt:lpstr>
      <vt:lpstr>Minterms and Maxterms </vt:lpstr>
      <vt:lpstr>Expressing Functions with Minterms</vt:lpstr>
      <vt:lpstr>Expressing Functions with Maxterms</vt:lpstr>
      <vt:lpstr>Sum of Minterms vs Product of Maxterms</vt:lpstr>
      <vt:lpstr>Example</vt:lpstr>
      <vt:lpstr>Example (Cont.)</vt:lpstr>
      <vt:lpstr>Example</vt:lpstr>
      <vt:lpstr>Example</vt:lpstr>
      <vt:lpstr>Canonical Forms</vt:lpstr>
      <vt:lpstr>Standard Forms</vt:lpstr>
      <vt:lpstr>SOP and POS Conversion</vt:lpstr>
      <vt:lpstr>SOP and POS Conversion</vt:lpstr>
      <vt:lpstr>Implementation of SOP</vt:lpstr>
      <vt:lpstr>Implementation of POS</vt:lpstr>
      <vt:lpstr>Implementation of SOP</vt:lpstr>
      <vt:lpstr>Practical Aspects of Logic Gates</vt:lpstr>
      <vt:lpstr>Propagation Delay</vt:lpstr>
      <vt:lpstr>Timing Diagram</vt:lpstr>
      <vt:lpstr>Tristate Gates</vt:lpstr>
      <vt:lpstr>Tristate Gates</vt:lpstr>
      <vt:lpstr>Tristate Gates</vt:lpstr>
      <vt:lpstr>Tristate Gates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Combinational Logic Part 2</dc:title>
  <dc:creator>marwan</dc:creator>
  <cp:lastModifiedBy>Dr. Marwan Abu-Amara</cp:lastModifiedBy>
  <cp:revision>987</cp:revision>
  <cp:lastPrinted>1601-01-01T00:00:00Z</cp:lastPrinted>
  <dcterms:created xsi:type="dcterms:W3CDTF">2009-02-22T06:15:20Z</dcterms:created>
  <dcterms:modified xsi:type="dcterms:W3CDTF">2016-10-09T06:16:40Z</dcterms:modified>
</cp:coreProperties>
</file>