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34"/>
  </p:notesMasterIdLst>
  <p:sldIdLst>
    <p:sldId id="256" r:id="rId3"/>
    <p:sldId id="276" r:id="rId4"/>
    <p:sldId id="279" r:id="rId5"/>
    <p:sldId id="280" r:id="rId6"/>
    <p:sldId id="281" r:id="rId7"/>
    <p:sldId id="282" r:id="rId8"/>
    <p:sldId id="284" r:id="rId9"/>
    <p:sldId id="283" r:id="rId10"/>
    <p:sldId id="285" r:id="rId11"/>
    <p:sldId id="286" r:id="rId12"/>
    <p:sldId id="300" r:id="rId13"/>
    <p:sldId id="318" r:id="rId14"/>
    <p:sldId id="277" r:id="rId15"/>
    <p:sldId id="301" r:id="rId16"/>
    <p:sldId id="302" r:id="rId17"/>
    <p:sldId id="308" r:id="rId18"/>
    <p:sldId id="303" r:id="rId19"/>
    <p:sldId id="304" r:id="rId20"/>
    <p:sldId id="315" r:id="rId21"/>
    <p:sldId id="306" r:id="rId22"/>
    <p:sldId id="316" r:id="rId23"/>
    <p:sldId id="309" r:id="rId24"/>
    <p:sldId id="310" r:id="rId25"/>
    <p:sldId id="314" r:id="rId26"/>
    <p:sldId id="319" r:id="rId27"/>
    <p:sldId id="320" r:id="rId28"/>
    <p:sldId id="311" r:id="rId29"/>
    <p:sldId id="312" r:id="rId30"/>
    <p:sldId id="313" r:id="rId31"/>
    <p:sldId id="317" r:id="rId32"/>
    <p:sldId id="321" r:id="rId33"/>
  </p:sldIdLst>
  <p:sldSz cx="9144000" cy="6858000" type="screen4x3"/>
  <p:notesSz cx="6858000" cy="9144000"/>
  <p:defaultTextStyle>
    <a:defPPr>
      <a:defRPr lang="en-GB"/>
    </a:defPPr>
    <a:lvl1pPr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742950" indent="-28575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143000" indent="-22860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600200" indent="-22860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057400" indent="-22860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99FF"/>
    <a:srgbClr val="CC3300"/>
    <a:srgbClr val="FF5050"/>
    <a:srgbClr val="292929"/>
    <a:srgbClr val="FFFF00"/>
    <a:srgbClr val="FF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2244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2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l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6D0C2A80-F1FD-436A-BD58-8EC74CCF2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851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1FE558D-7030-4A38-B9F6-6142E48024E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584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1675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352F4-45E4-4700-B6D2-2F11F77E7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FD3FB-D8E0-4E88-9CB5-D2E7BE35D6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2563" y="533400"/>
            <a:ext cx="1922462" cy="5407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8163" cy="5407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78312-95BE-4EDE-9A4E-E3D1F7237E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3025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62000" y="1905000"/>
            <a:ext cx="7693025" cy="40354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3CEB1-D0E2-495B-88E4-0FBFED95D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3025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0313" cy="4035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905000"/>
            <a:ext cx="3770312" cy="4035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60D93-35E7-4089-906E-4E60CD098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6DA4E-0CFA-47A1-BED5-12980E5E15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A8C2C-1DF4-4E59-9FBB-A0F8CC440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DF938-C037-43B1-AAE4-7F2041DA7E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014C9-3B34-48B1-8CD2-0344B82E5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42F04-8339-4EC6-9E75-07BEC7B7F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D9519-5DAC-425D-AEF3-C7E16F293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CA160-7287-4175-9BE5-5BE4316C06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5C34B-8F58-420F-9B84-565DEC745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34700-77FD-42FA-9405-9570FDCFC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E8D5A-4136-4170-B81C-C5EF03419E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AE40E-A85B-4FEE-BF16-A776BD6A07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857250"/>
            <a:ext cx="2055812" cy="5270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018213" cy="5270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17B0E-C0A9-494C-B43B-2E0EEC2A15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57250"/>
            <a:ext cx="7769225" cy="2263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91525-B9B0-46D7-827F-6F2AFCE648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F2016-E7D1-43E3-8128-DF5B7ADCE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0313" cy="4035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905000"/>
            <a:ext cx="3770312" cy="4035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3803B-A5E1-4123-B4B0-C2B62DC2EC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E763B-7A57-4955-BD5F-C9A2422370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7B74E-F6C1-42A4-B972-AA4A852510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4C59F-DE73-47C8-9D15-EC0FBD45C0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F780B-1DD1-4171-A95F-5574C4042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BCABF-7C07-4733-9802-EEDC86124B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30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3025" cy="4035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62000" y="6391275"/>
            <a:ext cx="20542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352800" y="6403975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400800"/>
            <a:ext cx="15970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A7E629B-5F30-4163-B186-36EB0BBB2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5" name="Group 6"/>
          <p:cNvGrpSpPr>
            <a:grpSpLocks/>
          </p:cNvGrpSpPr>
          <p:nvPr/>
        </p:nvGrpSpPr>
        <p:grpSpPr bwMode="auto">
          <a:xfrm>
            <a:off x="168275" y="228600"/>
            <a:ext cx="8821738" cy="6094413"/>
            <a:chOff x="106" y="144"/>
            <a:chExt cx="5557" cy="3839"/>
          </a:xfrm>
        </p:grpSpPr>
        <p:sp>
          <p:nvSpPr>
            <p:cNvPr id="1031" name="AutoShape 7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440">
              <a:solidFill>
                <a:srgbClr val="3366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>
              <a:off x="480" y="1077"/>
              <a:ext cx="4848" cy="1"/>
            </a:xfrm>
            <a:prstGeom prst="line">
              <a:avLst/>
            </a:prstGeom>
            <a:noFill/>
            <a:ln w="38160">
              <a:solidFill>
                <a:srgbClr val="3366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7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rgbClr val="3366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760">
            <a:solidFill>
              <a:srgbClr val="CCCC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57250"/>
            <a:ext cx="7769225" cy="2263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762000" y="6391275"/>
            <a:ext cx="20542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3352800" y="6391275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391275"/>
            <a:ext cx="15970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8EB835A6-9749-423F-BF71-8AFE2D0530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6425" cy="4522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7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4099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1377950"/>
            <a:ext cx="8077200" cy="2425700"/>
          </a:xfrm>
        </p:spPr>
        <p:txBody>
          <a:bodyPr/>
          <a:lstStyle/>
          <a:p>
            <a:pPr algn="ct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700" i="1" smtClean="0">
                <a:solidFill>
                  <a:srgbClr val="000000"/>
                </a:solidFill>
              </a:rPr>
              <a:t>COE 202: Digital Logic Design</a:t>
            </a:r>
            <a:br>
              <a:rPr lang="en-US" sz="3700" i="1" smtClean="0">
                <a:solidFill>
                  <a:srgbClr val="000000"/>
                </a:solidFill>
              </a:rPr>
            </a:br>
            <a:r>
              <a:rPr lang="en-US" sz="3700" i="1" smtClean="0">
                <a:solidFill>
                  <a:srgbClr val="000000"/>
                </a:solidFill>
              </a:rPr>
              <a:t>Combinational Logic</a:t>
            </a:r>
            <a:br>
              <a:rPr lang="en-US" sz="3700" i="1" smtClean="0">
                <a:solidFill>
                  <a:srgbClr val="000000"/>
                </a:solidFill>
              </a:rPr>
            </a:br>
            <a:r>
              <a:rPr lang="en-US" sz="3700" i="1" smtClean="0">
                <a:solidFill>
                  <a:srgbClr val="000000"/>
                </a:solidFill>
              </a:rPr>
              <a:t>Part 1</a:t>
            </a:r>
            <a:r>
              <a:rPr lang="en-US" sz="2100" i="1" smtClean="0">
                <a:solidFill>
                  <a:srgbClr val="000000"/>
                </a:solidFill>
              </a:rPr>
              <a:t/>
            </a:r>
            <a:br>
              <a:rPr lang="en-US" sz="2100" i="1" smtClean="0">
                <a:solidFill>
                  <a:srgbClr val="000000"/>
                </a:solidFill>
              </a:rPr>
            </a:br>
            <a:endParaRPr lang="en-US" sz="2100" i="1" smtClean="0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395538" y="3924300"/>
            <a:ext cx="4606925" cy="156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80000"/>
              </a:lnSpc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Courtesy of Dr. Ahmad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Almulhem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NOT Operation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7693025" cy="4035425"/>
          </a:xfrm>
        </p:spPr>
        <p:txBody>
          <a:bodyPr/>
          <a:lstStyle/>
          <a:p>
            <a:pPr marL="0" indent="0" eaLnBrk="1" hangingPunct="1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100" smtClean="0"/>
              <a:t>NOT is a unary operator, meaning there can only be 1 input</a:t>
            </a:r>
          </a:p>
          <a:p>
            <a:pPr marL="0" indent="0" eaLnBrk="1" hangingPunct="1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100" smtClean="0"/>
              <a:t>The NOT operation can be represented as follows: Z= X’ or </a:t>
            </a:r>
          </a:p>
          <a:p>
            <a:pPr marL="0" indent="0" eaLnBrk="1" hangingPunct="1">
              <a:spcBef>
                <a:spcPct val="20000"/>
              </a:spcBef>
            </a:pPr>
            <a:r>
              <a:rPr lang="en-US" sz="2100" smtClean="0"/>
              <a:t>	Z = X</a:t>
            </a:r>
          </a:p>
          <a:p>
            <a:pPr marL="0" indent="0" eaLnBrk="1" hangingPunct="1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100" smtClean="0"/>
              <a:t>X is also referred to as the </a:t>
            </a:r>
            <a:r>
              <a:rPr lang="en-US" sz="2100" i="1" smtClean="0"/>
              <a:t>complement</a:t>
            </a:r>
            <a:r>
              <a:rPr lang="en-US" sz="2100" smtClean="0"/>
              <a:t> of Z.</a:t>
            </a:r>
          </a:p>
          <a:p>
            <a:pPr marL="0" indent="0" eaLnBrk="1" hangingPunct="1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100" smtClean="0"/>
              <a:t>The NOT gate is also known as the </a:t>
            </a:r>
            <a:r>
              <a:rPr lang="en-US" sz="2100" i="1" smtClean="0"/>
              <a:t>Inverter</a:t>
            </a:r>
          </a:p>
        </p:txBody>
      </p:sp>
      <p:sp>
        <p:nvSpPr>
          <p:cNvPr id="13317" name="Line 4"/>
          <p:cNvSpPr>
            <a:spLocks noChangeShapeType="1"/>
          </p:cNvSpPr>
          <p:nvPr/>
        </p:nvSpPr>
        <p:spPr bwMode="auto">
          <a:xfrm>
            <a:off x="1584325" y="26987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3318" name="Group 5"/>
          <p:cNvGrpSpPr>
            <a:grpSpLocks/>
          </p:cNvGrpSpPr>
          <p:nvPr/>
        </p:nvGrpSpPr>
        <p:grpSpPr bwMode="auto">
          <a:xfrm>
            <a:off x="1295400" y="4343400"/>
            <a:ext cx="2286000" cy="685800"/>
            <a:chOff x="624" y="2256"/>
            <a:chExt cx="1440" cy="432"/>
          </a:xfrm>
        </p:grpSpPr>
        <p:grpSp>
          <p:nvGrpSpPr>
            <p:cNvPr id="13336" name="Group 6"/>
            <p:cNvGrpSpPr>
              <a:grpSpLocks/>
            </p:cNvGrpSpPr>
            <p:nvPr/>
          </p:nvGrpSpPr>
          <p:grpSpPr bwMode="auto">
            <a:xfrm>
              <a:off x="1104" y="2256"/>
              <a:ext cx="432" cy="432"/>
              <a:chOff x="1104" y="2256"/>
              <a:chExt cx="432" cy="432"/>
            </a:xfrm>
          </p:grpSpPr>
          <p:sp>
            <p:nvSpPr>
              <p:cNvPr id="13341" name="AutoShape 7"/>
              <p:cNvSpPr>
                <a:spLocks noChangeArrowheads="1"/>
              </p:cNvSpPr>
              <p:nvPr/>
            </p:nvSpPr>
            <p:spPr bwMode="auto">
              <a:xfrm rot="5400000">
                <a:off x="1080" y="2280"/>
                <a:ext cx="432" cy="384"/>
              </a:xfrm>
              <a:prstGeom prst="flowChartExtra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2" name="Oval 8"/>
              <p:cNvSpPr>
                <a:spLocks noChangeArrowheads="1"/>
              </p:cNvSpPr>
              <p:nvPr/>
            </p:nvSpPr>
            <p:spPr bwMode="auto">
              <a:xfrm>
                <a:off x="1488" y="2448"/>
                <a:ext cx="48" cy="6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337" name="Line 9"/>
            <p:cNvSpPr>
              <a:spLocks noChangeShapeType="1"/>
            </p:cNvSpPr>
            <p:nvPr/>
          </p:nvSpPr>
          <p:spPr bwMode="auto">
            <a:xfrm>
              <a:off x="816" y="249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8" name="Line 10"/>
            <p:cNvSpPr>
              <a:spLocks noChangeShapeType="1"/>
            </p:cNvSpPr>
            <p:nvPr/>
          </p:nvSpPr>
          <p:spPr bwMode="auto">
            <a:xfrm>
              <a:off x="1536" y="2481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9" name="Text Box 11"/>
            <p:cNvSpPr txBox="1">
              <a:spLocks noChangeArrowheads="1"/>
            </p:cNvSpPr>
            <p:nvPr/>
          </p:nvSpPr>
          <p:spPr bwMode="auto">
            <a:xfrm>
              <a:off x="1776" y="2352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13340" name="Text Box 12"/>
            <p:cNvSpPr txBox="1">
              <a:spLocks noChangeArrowheads="1"/>
            </p:cNvSpPr>
            <p:nvPr/>
          </p:nvSpPr>
          <p:spPr bwMode="auto">
            <a:xfrm>
              <a:off x="624" y="2352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>
                  <a:latin typeface="Times New Roman" pitchFamily="18" charset="0"/>
                </a:rPr>
                <a:t>X</a:t>
              </a:r>
            </a:p>
          </p:txBody>
        </p:sp>
      </p:grpSp>
      <p:sp>
        <p:nvSpPr>
          <p:cNvPr id="13319" name="Line 13"/>
          <p:cNvSpPr>
            <a:spLocks noChangeShapeType="1"/>
          </p:cNvSpPr>
          <p:nvPr/>
        </p:nvSpPr>
        <p:spPr bwMode="auto">
          <a:xfrm>
            <a:off x="7197725" y="46291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79230" name="Group 30"/>
          <p:cNvGraphicFramePr>
            <a:graphicFrameLocks noGrp="1"/>
          </p:cNvGraphicFramePr>
          <p:nvPr>
            <p:ph sz="half" idx="2"/>
          </p:nvPr>
        </p:nvGraphicFramePr>
        <p:xfrm>
          <a:off x="4511675" y="4191000"/>
          <a:ext cx="3489325" cy="1584960"/>
        </p:xfrm>
        <a:graphic>
          <a:graphicData uri="http://schemas.openxmlformats.org/drawingml/2006/table">
            <a:tbl>
              <a:tblPr/>
              <a:tblGrid>
                <a:gridCol w="1744663"/>
                <a:gridCol w="1744662"/>
              </a:tblGrid>
              <a:tr h="3143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NOT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Z =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Timing Diagram</a:t>
            </a: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1371600" y="1981200"/>
            <a:ext cx="6516688" cy="4294188"/>
            <a:chOff x="1104" y="1008"/>
            <a:chExt cx="4105" cy="2971"/>
          </a:xfrm>
        </p:grpSpPr>
        <p:grpSp>
          <p:nvGrpSpPr>
            <p:cNvPr id="14342" name="Group 5"/>
            <p:cNvGrpSpPr>
              <a:grpSpLocks/>
            </p:cNvGrpSpPr>
            <p:nvPr/>
          </p:nvGrpSpPr>
          <p:grpSpPr bwMode="auto">
            <a:xfrm>
              <a:off x="1104" y="1008"/>
              <a:ext cx="3393" cy="2928"/>
              <a:chOff x="1104" y="1008"/>
              <a:chExt cx="3393" cy="2928"/>
            </a:xfrm>
          </p:grpSpPr>
          <p:pic>
            <p:nvPicPr>
              <p:cNvPr id="14358" name="Picture 6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04" y="1152"/>
                <a:ext cx="3393" cy="26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4359" name="Line 7"/>
              <p:cNvSpPr>
                <a:spLocks noChangeShapeType="1"/>
              </p:cNvSpPr>
              <p:nvPr/>
            </p:nvSpPr>
            <p:spPr bwMode="auto">
              <a:xfrm>
                <a:off x="2384" y="1008"/>
                <a:ext cx="0" cy="2928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14360" name="Line 8"/>
              <p:cNvSpPr>
                <a:spLocks noChangeShapeType="1"/>
              </p:cNvSpPr>
              <p:nvPr/>
            </p:nvSpPr>
            <p:spPr bwMode="auto">
              <a:xfrm>
                <a:off x="2888" y="1008"/>
                <a:ext cx="0" cy="2928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14361" name="Line 9"/>
              <p:cNvSpPr>
                <a:spLocks noChangeShapeType="1"/>
              </p:cNvSpPr>
              <p:nvPr/>
            </p:nvSpPr>
            <p:spPr bwMode="auto">
              <a:xfrm>
                <a:off x="3384" y="1008"/>
                <a:ext cx="0" cy="2928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14362" name="Line 10"/>
              <p:cNvSpPr>
                <a:spLocks noChangeShapeType="1"/>
              </p:cNvSpPr>
              <p:nvPr/>
            </p:nvSpPr>
            <p:spPr bwMode="auto">
              <a:xfrm>
                <a:off x="3872" y="1008"/>
                <a:ext cx="0" cy="2928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14363" name="Line 11"/>
              <p:cNvSpPr>
                <a:spLocks noChangeShapeType="1"/>
              </p:cNvSpPr>
              <p:nvPr/>
            </p:nvSpPr>
            <p:spPr bwMode="auto">
              <a:xfrm>
                <a:off x="4360" y="1008"/>
                <a:ext cx="0" cy="2928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14343" name="Group 12"/>
            <p:cNvGrpSpPr>
              <a:grpSpLocks/>
            </p:cNvGrpSpPr>
            <p:nvPr/>
          </p:nvGrpSpPr>
          <p:grpSpPr bwMode="auto">
            <a:xfrm>
              <a:off x="2208" y="1528"/>
              <a:ext cx="3001" cy="267"/>
              <a:chOff x="2208" y="1528"/>
              <a:chExt cx="3001" cy="267"/>
            </a:xfrm>
          </p:grpSpPr>
          <p:sp>
            <p:nvSpPr>
              <p:cNvPr id="14356" name="Line 13"/>
              <p:cNvSpPr>
                <a:spLocks noChangeShapeType="1"/>
              </p:cNvSpPr>
              <p:nvPr/>
            </p:nvSpPr>
            <p:spPr bwMode="auto">
              <a:xfrm>
                <a:off x="2208" y="1528"/>
                <a:ext cx="29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14357" name="Text Box 14"/>
              <p:cNvSpPr txBox="1">
                <a:spLocks noChangeArrowheads="1"/>
              </p:cNvSpPr>
              <p:nvPr/>
            </p:nvSpPr>
            <p:spPr bwMode="auto">
              <a:xfrm>
                <a:off x="4896" y="1584"/>
                <a:ext cx="313" cy="2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l" eaLnBrk="0" hangingPunct="0">
                  <a:buClrTx/>
                  <a:buSzTx/>
                  <a:buFontTx/>
                  <a:buNone/>
                </a:pPr>
                <a:r>
                  <a:rPr lang="en-US" sz="1400">
                    <a:latin typeface="Times New Roman" pitchFamily="18" charset="0"/>
                  </a:rPr>
                  <a:t>time</a:t>
                </a:r>
              </a:p>
            </p:txBody>
          </p:sp>
        </p:grpSp>
        <p:grpSp>
          <p:nvGrpSpPr>
            <p:cNvPr id="14344" name="Group 15"/>
            <p:cNvGrpSpPr>
              <a:grpSpLocks/>
            </p:cNvGrpSpPr>
            <p:nvPr/>
          </p:nvGrpSpPr>
          <p:grpSpPr bwMode="auto">
            <a:xfrm>
              <a:off x="2208" y="2040"/>
              <a:ext cx="3001" cy="268"/>
              <a:chOff x="2208" y="1528"/>
              <a:chExt cx="3001" cy="268"/>
            </a:xfrm>
          </p:grpSpPr>
          <p:sp>
            <p:nvSpPr>
              <p:cNvPr id="14354" name="Line 16"/>
              <p:cNvSpPr>
                <a:spLocks noChangeShapeType="1"/>
              </p:cNvSpPr>
              <p:nvPr/>
            </p:nvSpPr>
            <p:spPr bwMode="auto">
              <a:xfrm>
                <a:off x="2208" y="1528"/>
                <a:ext cx="29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14355" name="Text Box 17"/>
              <p:cNvSpPr txBox="1">
                <a:spLocks noChangeArrowheads="1"/>
              </p:cNvSpPr>
              <p:nvPr/>
            </p:nvSpPr>
            <p:spPr bwMode="auto">
              <a:xfrm>
                <a:off x="4896" y="1584"/>
                <a:ext cx="31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l" eaLnBrk="0" hangingPunct="0">
                  <a:buClrTx/>
                  <a:buSzTx/>
                  <a:buFontTx/>
                  <a:buNone/>
                </a:pPr>
                <a:r>
                  <a:rPr lang="en-US" sz="1400">
                    <a:latin typeface="Times New Roman" pitchFamily="18" charset="0"/>
                  </a:rPr>
                  <a:t>time</a:t>
                </a:r>
              </a:p>
            </p:txBody>
          </p:sp>
        </p:grpSp>
        <p:grpSp>
          <p:nvGrpSpPr>
            <p:cNvPr id="14345" name="Group 18"/>
            <p:cNvGrpSpPr>
              <a:grpSpLocks/>
            </p:cNvGrpSpPr>
            <p:nvPr/>
          </p:nvGrpSpPr>
          <p:grpSpPr bwMode="auto">
            <a:xfrm>
              <a:off x="2208" y="2696"/>
              <a:ext cx="3001" cy="267"/>
              <a:chOff x="2208" y="1528"/>
              <a:chExt cx="3001" cy="267"/>
            </a:xfrm>
          </p:grpSpPr>
          <p:sp>
            <p:nvSpPr>
              <p:cNvPr id="14352" name="Line 19"/>
              <p:cNvSpPr>
                <a:spLocks noChangeShapeType="1"/>
              </p:cNvSpPr>
              <p:nvPr/>
            </p:nvSpPr>
            <p:spPr bwMode="auto">
              <a:xfrm>
                <a:off x="2208" y="1528"/>
                <a:ext cx="29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14353" name="Text Box 20"/>
              <p:cNvSpPr txBox="1">
                <a:spLocks noChangeArrowheads="1"/>
              </p:cNvSpPr>
              <p:nvPr/>
            </p:nvSpPr>
            <p:spPr bwMode="auto">
              <a:xfrm>
                <a:off x="4896" y="1584"/>
                <a:ext cx="313" cy="2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l" eaLnBrk="0" hangingPunct="0">
                  <a:buClrTx/>
                  <a:buSzTx/>
                  <a:buFontTx/>
                  <a:buNone/>
                </a:pPr>
                <a:r>
                  <a:rPr lang="en-US" sz="1400">
                    <a:latin typeface="Times New Roman" pitchFamily="18" charset="0"/>
                  </a:rPr>
                  <a:t>time</a:t>
                </a:r>
              </a:p>
            </p:txBody>
          </p:sp>
        </p:grpSp>
        <p:grpSp>
          <p:nvGrpSpPr>
            <p:cNvPr id="14346" name="Group 21"/>
            <p:cNvGrpSpPr>
              <a:grpSpLocks/>
            </p:cNvGrpSpPr>
            <p:nvPr/>
          </p:nvGrpSpPr>
          <p:grpSpPr bwMode="auto">
            <a:xfrm>
              <a:off x="2208" y="3208"/>
              <a:ext cx="3001" cy="267"/>
              <a:chOff x="2208" y="1528"/>
              <a:chExt cx="3001" cy="267"/>
            </a:xfrm>
          </p:grpSpPr>
          <p:sp>
            <p:nvSpPr>
              <p:cNvPr id="14350" name="Line 22"/>
              <p:cNvSpPr>
                <a:spLocks noChangeShapeType="1"/>
              </p:cNvSpPr>
              <p:nvPr/>
            </p:nvSpPr>
            <p:spPr bwMode="auto">
              <a:xfrm>
                <a:off x="2208" y="1528"/>
                <a:ext cx="29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14351" name="Text Box 23"/>
              <p:cNvSpPr txBox="1">
                <a:spLocks noChangeArrowheads="1"/>
              </p:cNvSpPr>
              <p:nvPr/>
            </p:nvSpPr>
            <p:spPr bwMode="auto">
              <a:xfrm>
                <a:off x="4896" y="1584"/>
                <a:ext cx="313" cy="2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l" eaLnBrk="0" hangingPunct="0">
                  <a:buClrTx/>
                  <a:buSzTx/>
                  <a:buFontTx/>
                  <a:buNone/>
                </a:pPr>
                <a:r>
                  <a:rPr lang="en-US" sz="1400">
                    <a:latin typeface="Times New Roman" pitchFamily="18" charset="0"/>
                  </a:rPr>
                  <a:t>time</a:t>
                </a:r>
              </a:p>
            </p:txBody>
          </p:sp>
        </p:grpSp>
        <p:grpSp>
          <p:nvGrpSpPr>
            <p:cNvPr id="14347" name="Group 24"/>
            <p:cNvGrpSpPr>
              <a:grpSpLocks/>
            </p:cNvGrpSpPr>
            <p:nvPr/>
          </p:nvGrpSpPr>
          <p:grpSpPr bwMode="auto">
            <a:xfrm>
              <a:off x="2208" y="3712"/>
              <a:ext cx="3001" cy="267"/>
              <a:chOff x="2208" y="1528"/>
              <a:chExt cx="3001" cy="267"/>
            </a:xfrm>
          </p:grpSpPr>
          <p:sp>
            <p:nvSpPr>
              <p:cNvPr id="14348" name="Line 25"/>
              <p:cNvSpPr>
                <a:spLocks noChangeShapeType="1"/>
              </p:cNvSpPr>
              <p:nvPr/>
            </p:nvSpPr>
            <p:spPr bwMode="auto">
              <a:xfrm>
                <a:off x="2208" y="1528"/>
                <a:ext cx="29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14349" name="Text Box 26"/>
              <p:cNvSpPr txBox="1">
                <a:spLocks noChangeArrowheads="1"/>
              </p:cNvSpPr>
              <p:nvPr/>
            </p:nvSpPr>
            <p:spPr bwMode="auto">
              <a:xfrm>
                <a:off x="4896" y="1584"/>
                <a:ext cx="313" cy="2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 algn="l" eaLnBrk="0" hangingPunct="0">
                  <a:buClrTx/>
                  <a:buSzTx/>
                  <a:buFontTx/>
                  <a:buNone/>
                </a:pPr>
                <a:r>
                  <a:rPr lang="en-US" sz="1400">
                    <a:latin typeface="Times New Roman" pitchFamily="18" charset="0"/>
                  </a:rPr>
                  <a:t>time</a:t>
                </a:r>
              </a:p>
            </p:txBody>
          </p:sp>
        </p:grpSp>
      </p:grpSp>
      <p:sp>
        <p:nvSpPr>
          <p:cNvPr id="14341" name="TextBox 26"/>
          <p:cNvSpPr txBox="1">
            <a:spLocks noChangeArrowheads="1"/>
          </p:cNvSpPr>
          <p:nvPr/>
        </p:nvSpPr>
        <p:spPr bwMode="auto">
          <a:xfrm>
            <a:off x="457200" y="2362200"/>
            <a:ext cx="1966913" cy="9239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 graphical </a:t>
            </a:r>
          </a:p>
          <a:p>
            <a:r>
              <a:rPr lang="en-US"/>
              <a:t>representation</a:t>
            </a:r>
          </a:p>
          <a:p>
            <a:r>
              <a:rPr lang="en-US"/>
              <a:t>Of the truth table!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Logical Operations and Gates (Summary)</a:t>
            </a:r>
          </a:p>
        </p:txBody>
      </p:sp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9188" y="1804988"/>
            <a:ext cx="6348412" cy="2614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536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4651375"/>
            <a:ext cx="6467475" cy="987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5366" name="TextBox 6"/>
          <p:cNvSpPr txBox="1">
            <a:spLocks noChangeArrowheads="1"/>
          </p:cNvSpPr>
          <p:nvPr/>
        </p:nvSpPr>
        <p:spPr bwMode="auto">
          <a:xfrm>
            <a:off x="6065838" y="5867400"/>
            <a:ext cx="1858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/>
              <a:t>src: Mano’s Textbook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Boolean Algebra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2200" dirty="0" smtClean="0"/>
              <a:t>Digital circuits are hardware components for processing (manipulation) of binary input</a:t>
            </a:r>
          </a:p>
          <a:p>
            <a:pPr eaLnBrk="1" hangingPunct="1"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2200" dirty="0" smtClean="0"/>
              <a:t>They are built of transistors and interconnections in semiconductor devices called integrated circuits</a:t>
            </a:r>
          </a:p>
          <a:p>
            <a:pPr eaLnBrk="1" hangingPunct="1"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2200" dirty="0" smtClean="0"/>
              <a:t>A basic circuit is called a logic gate; its function can be represented mathematically.</a:t>
            </a:r>
            <a:endParaRPr lang="en-US" sz="2500" dirty="0" smtClean="0"/>
          </a:p>
          <a:p>
            <a:pPr eaLnBrk="1" hangingPunct="1"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2200" dirty="0" smtClean="0"/>
              <a:t>What is inside the gate is not of concern to the system/computer designer (Only its function)</a:t>
            </a:r>
          </a:p>
          <a:p>
            <a:pPr eaLnBrk="1" hangingPunct="1"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2200" dirty="0" smtClean="0"/>
              <a:t>Binary logic (Boolean Algebra) is a mathematical system to analyze and design digital circuits</a:t>
            </a:r>
          </a:p>
          <a:p>
            <a:pPr lvl="1" eaLnBrk="1" hangingPunct="1">
              <a:lnSpc>
                <a:spcPct val="80000"/>
              </a:lnSpc>
              <a:buFont typeface="Times New Roman" pitchFamily="18" charset="0"/>
              <a:buChar char="–"/>
            </a:pPr>
            <a:r>
              <a:rPr lang="en-US" sz="2500" dirty="0" smtClean="0"/>
              <a:t>George Boole (introduced mathematical theory of logic in1854)</a:t>
            </a:r>
          </a:p>
          <a:p>
            <a:pPr eaLnBrk="1" hangingPunct="1">
              <a:lnSpc>
                <a:spcPct val="80000"/>
              </a:lnSpc>
              <a:buFont typeface="Times New Roman" pitchFamily="18" charset="0"/>
              <a:buChar char="•"/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Boolean Algebra</a:t>
            </a:r>
          </a:p>
        </p:txBody>
      </p:sp>
      <p:sp>
        <p:nvSpPr>
          <p:cNvPr id="17412" name="Text Box 40"/>
          <p:cNvSpPr txBox="1">
            <a:spLocks noChangeArrowheads="1"/>
          </p:cNvSpPr>
          <p:nvPr/>
        </p:nvSpPr>
        <p:spPr bwMode="auto">
          <a:xfrm>
            <a:off x="2667000" y="2260600"/>
            <a:ext cx="2287588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b="1"/>
              <a:t>Regular Algebra</a:t>
            </a:r>
          </a:p>
          <a:p>
            <a:pPr algn="l"/>
            <a:endParaRPr lang="en-US" sz="2000" b="1"/>
          </a:p>
          <a:p>
            <a:pPr algn="l"/>
            <a:r>
              <a:rPr lang="en-US" sz="2000"/>
              <a:t>Numbers</a:t>
            </a:r>
          </a:p>
          <a:p>
            <a:pPr algn="l"/>
            <a:r>
              <a:rPr lang="en-US" sz="2000"/>
              <a:t>Integers</a:t>
            </a:r>
          </a:p>
          <a:p>
            <a:pPr algn="l"/>
            <a:r>
              <a:rPr lang="en-US" sz="2000"/>
              <a:t>Real numbers</a:t>
            </a:r>
          </a:p>
          <a:p>
            <a:pPr algn="l"/>
            <a:r>
              <a:rPr lang="en-US" sz="2000"/>
              <a:t>Complex Numbers</a:t>
            </a:r>
          </a:p>
          <a:p>
            <a:pPr algn="l"/>
            <a:endParaRPr lang="en-US" sz="2000"/>
          </a:p>
          <a:p>
            <a:pPr algn="l"/>
            <a:r>
              <a:rPr lang="en-US" sz="2000"/>
              <a:t>+, -,  x,  /,  … etc</a:t>
            </a:r>
          </a:p>
        </p:txBody>
      </p:sp>
      <p:sp>
        <p:nvSpPr>
          <p:cNvPr id="17413" name="Text Box 41"/>
          <p:cNvSpPr txBox="1">
            <a:spLocks noChangeArrowheads="1"/>
          </p:cNvSpPr>
          <p:nvPr/>
        </p:nvSpPr>
        <p:spPr bwMode="auto">
          <a:xfrm>
            <a:off x="5419725" y="2260600"/>
            <a:ext cx="220345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b="1"/>
              <a:t>Boolean Algebra</a:t>
            </a:r>
          </a:p>
          <a:p>
            <a:pPr algn="l"/>
            <a:endParaRPr lang="en-US" sz="2000" b="1"/>
          </a:p>
          <a:p>
            <a:pPr algn="l"/>
            <a:endParaRPr lang="en-US" sz="2000"/>
          </a:p>
          <a:p>
            <a:pPr algn="l"/>
            <a:r>
              <a:rPr lang="en-US" sz="2000"/>
              <a:t>1 (</a:t>
            </a:r>
            <a:r>
              <a:rPr lang="en-US" sz="2000" b="1"/>
              <a:t>T</a:t>
            </a:r>
            <a:r>
              <a:rPr lang="en-US" sz="2000"/>
              <a:t>rue, </a:t>
            </a:r>
            <a:r>
              <a:rPr lang="en-US" sz="2000" b="1"/>
              <a:t>H</a:t>
            </a:r>
            <a:r>
              <a:rPr lang="en-US" sz="2000"/>
              <a:t>igh)</a:t>
            </a:r>
          </a:p>
          <a:p>
            <a:pPr algn="l"/>
            <a:r>
              <a:rPr lang="en-US" sz="2000"/>
              <a:t>0 (</a:t>
            </a:r>
            <a:r>
              <a:rPr lang="en-US" sz="2000" b="1"/>
              <a:t>F</a:t>
            </a:r>
            <a:r>
              <a:rPr lang="en-US" sz="2000"/>
              <a:t>alse, </a:t>
            </a:r>
            <a:r>
              <a:rPr lang="en-US" sz="2000" b="1"/>
              <a:t>L</a:t>
            </a:r>
            <a:r>
              <a:rPr lang="en-US" sz="2000"/>
              <a:t>ow)</a:t>
            </a:r>
          </a:p>
          <a:p>
            <a:pPr algn="l"/>
            <a:endParaRPr lang="en-US" sz="2000"/>
          </a:p>
          <a:p>
            <a:pPr algn="l"/>
            <a:endParaRPr lang="en-US" sz="2000"/>
          </a:p>
          <a:p>
            <a:pPr algn="l"/>
            <a:r>
              <a:rPr lang="en-US" sz="2000"/>
              <a:t>AND ( . )</a:t>
            </a:r>
          </a:p>
          <a:p>
            <a:pPr algn="l"/>
            <a:r>
              <a:rPr lang="en-US" sz="2000"/>
              <a:t>OR (+)</a:t>
            </a:r>
          </a:p>
          <a:p>
            <a:pPr algn="l"/>
            <a:r>
              <a:rPr lang="en-US" sz="2000"/>
              <a:t>NOT ( ‘,      )</a:t>
            </a:r>
          </a:p>
        </p:txBody>
      </p:sp>
      <p:sp>
        <p:nvSpPr>
          <p:cNvPr id="17414" name="Text Box 44"/>
          <p:cNvSpPr txBox="1">
            <a:spLocks noChangeArrowheads="1"/>
          </p:cNvSpPr>
          <p:nvPr/>
        </p:nvSpPr>
        <p:spPr bwMode="auto">
          <a:xfrm>
            <a:off x="1143000" y="3413125"/>
            <a:ext cx="1397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b="1"/>
              <a:t>Values</a:t>
            </a:r>
          </a:p>
          <a:p>
            <a:pPr algn="l"/>
            <a:endParaRPr lang="en-US" sz="2000"/>
          </a:p>
          <a:p>
            <a:pPr algn="l"/>
            <a:endParaRPr lang="en-US" sz="2000"/>
          </a:p>
          <a:p>
            <a:pPr algn="l"/>
            <a:r>
              <a:rPr lang="en-US" sz="2000" b="1"/>
              <a:t>Operators</a:t>
            </a:r>
          </a:p>
        </p:txBody>
      </p:sp>
      <p:sp>
        <p:nvSpPr>
          <p:cNvPr id="17415" name="Line 45"/>
          <p:cNvSpPr>
            <a:spLocks noChangeShapeType="1"/>
          </p:cNvSpPr>
          <p:nvPr/>
        </p:nvSpPr>
        <p:spPr bwMode="auto">
          <a:xfrm>
            <a:off x="1081088" y="4267200"/>
            <a:ext cx="685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Line 46"/>
          <p:cNvSpPr>
            <a:spLocks noChangeShapeType="1"/>
          </p:cNvSpPr>
          <p:nvPr/>
        </p:nvSpPr>
        <p:spPr bwMode="auto">
          <a:xfrm>
            <a:off x="1143000" y="2743200"/>
            <a:ext cx="670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Line 47"/>
          <p:cNvSpPr>
            <a:spLocks noChangeShapeType="1"/>
          </p:cNvSpPr>
          <p:nvPr/>
        </p:nvSpPr>
        <p:spPr bwMode="auto">
          <a:xfrm>
            <a:off x="5105400" y="2133600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Line 48"/>
          <p:cNvSpPr>
            <a:spLocks noChangeShapeType="1"/>
          </p:cNvSpPr>
          <p:nvPr/>
        </p:nvSpPr>
        <p:spPr bwMode="auto">
          <a:xfrm>
            <a:off x="2590800" y="2133600"/>
            <a:ext cx="0" cy="3352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9" name="Line 49"/>
          <p:cNvSpPr>
            <a:spLocks noChangeShapeType="1"/>
          </p:cNvSpPr>
          <p:nvPr/>
        </p:nvSpPr>
        <p:spPr bwMode="auto">
          <a:xfrm>
            <a:off x="6429375" y="51196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0" name="Text Box 50"/>
          <p:cNvSpPr txBox="1">
            <a:spLocks noChangeArrowheads="1"/>
          </p:cNvSpPr>
          <p:nvPr/>
        </p:nvSpPr>
        <p:spPr bwMode="auto">
          <a:xfrm>
            <a:off x="974725" y="5675313"/>
            <a:ext cx="6359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  <a:spcBef>
                <a:spcPts val="775"/>
              </a:spcBef>
            </a:pPr>
            <a:r>
              <a:rPr lang="en-US" sz="2000">
                <a:solidFill>
                  <a:srgbClr val="000000"/>
                </a:solidFill>
              </a:rPr>
              <a:t>Variables may be given any name such as A, B, X etc..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Boolean Expression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6288" y="3062288"/>
            <a:ext cx="7696200" cy="3352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1800" b="1" u="sng" smtClean="0"/>
              <a:t>A Boolean expression </a:t>
            </a:r>
            <a:r>
              <a:rPr lang="en-US" sz="1800" smtClean="0"/>
              <a:t>is made of Boolean variables and constants combined with logical operators: AND, OR and NOT</a:t>
            </a:r>
          </a:p>
          <a:p>
            <a:pPr eaLnBrk="1" hangingPunct="1"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1800" smtClean="0"/>
              <a:t>A </a:t>
            </a:r>
            <a:r>
              <a:rPr lang="en-US" sz="1800" b="1" u="sng" smtClean="0"/>
              <a:t>literal</a:t>
            </a:r>
            <a:r>
              <a:rPr lang="en-US" sz="1800" smtClean="0"/>
              <a:t> is each instance of a variable or constant.</a:t>
            </a:r>
          </a:p>
          <a:p>
            <a:pPr eaLnBrk="1" hangingPunct="1"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1800" smtClean="0"/>
              <a:t>Boolean expressions are fully defined by their truth tables</a:t>
            </a:r>
          </a:p>
          <a:p>
            <a:pPr eaLnBrk="1" hangingPunct="1"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1800" smtClean="0"/>
              <a:t>A Boolean expression can be represented using interconnected logic gates</a:t>
            </a:r>
          </a:p>
          <a:p>
            <a:pPr lvl="1" eaLnBrk="1" hangingPunct="1">
              <a:lnSpc>
                <a:spcPct val="80000"/>
              </a:lnSpc>
              <a:buFont typeface="Times New Roman" pitchFamily="18" charset="0"/>
              <a:buChar char="–"/>
            </a:pPr>
            <a:r>
              <a:rPr lang="en-US" sz="1800" smtClean="0"/>
              <a:t>Literals correspond to the input signals to the gates</a:t>
            </a:r>
          </a:p>
          <a:p>
            <a:pPr lvl="1" eaLnBrk="1" hangingPunct="1">
              <a:lnSpc>
                <a:spcPct val="80000"/>
              </a:lnSpc>
              <a:buFont typeface="Times New Roman" pitchFamily="18" charset="0"/>
              <a:buChar char="–"/>
            </a:pPr>
            <a:r>
              <a:rPr lang="en-US" sz="1800" smtClean="0"/>
              <a:t>Constants (1 or 0) can also be input signals</a:t>
            </a:r>
          </a:p>
          <a:p>
            <a:pPr lvl="1" eaLnBrk="1" hangingPunct="1">
              <a:lnSpc>
                <a:spcPct val="80000"/>
              </a:lnSpc>
              <a:buFont typeface="Times New Roman" pitchFamily="18" charset="0"/>
              <a:buChar char="–"/>
            </a:pPr>
            <a:r>
              <a:rPr lang="en-US" sz="1800" smtClean="0"/>
              <a:t>Operators of the expression are converted to logic gates</a:t>
            </a:r>
          </a:p>
          <a:p>
            <a:pPr lvl="1" eaLnBrk="1" hangingPunct="1">
              <a:lnSpc>
                <a:spcPct val="80000"/>
              </a:lnSpc>
              <a:buFont typeface="Times New Roman" pitchFamily="18" charset="0"/>
              <a:buChar char="–"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1800" smtClean="0"/>
              <a:t>Example:  </a:t>
            </a:r>
            <a:r>
              <a:rPr lang="en-US" sz="1800" i="1" smtClean="0"/>
              <a:t>a’bd + bcd + ac’ + a’d’</a:t>
            </a:r>
            <a:r>
              <a:rPr lang="en-US" sz="1800" smtClean="0"/>
              <a:t>  (4 variables, 10 literals, ?? gates)</a:t>
            </a:r>
          </a:p>
          <a:p>
            <a:pPr eaLnBrk="1" hangingPunct="1">
              <a:lnSpc>
                <a:spcPct val="80000"/>
              </a:lnSpc>
              <a:buFont typeface="Times New Roman" pitchFamily="18" charset="0"/>
              <a:buChar char="•"/>
            </a:pPr>
            <a:endParaRPr lang="en-US" sz="1800" smtClean="0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108325" y="1905000"/>
            <a:ext cx="2211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b="1" i="1"/>
              <a:t>F (X, Y) = XY + Y’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438400" y="2427288"/>
            <a:ext cx="984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variable</a:t>
            </a: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V="1">
            <a:off x="3276600" y="2274888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Line 9"/>
          <p:cNvSpPr>
            <a:spLocks noChangeShapeType="1"/>
          </p:cNvSpPr>
          <p:nvPr/>
        </p:nvSpPr>
        <p:spPr bwMode="auto">
          <a:xfrm flipV="1">
            <a:off x="4876800" y="227488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1" name="Text Box 10"/>
          <p:cNvSpPr txBox="1">
            <a:spLocks noChangeArrowheads="1"/>
          </p:cNvSpPr>
          <p:nvPr/>
        </p:nvSpPr>
        <p:spPr bwMode="auto">
          <a:xfrm>
            <a:off x="4343400" y="2579688"/>
            <a:ext cx="1035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operator</a:t>
            </a:r>
          </a:p>
        </p:txBody>
      </p:sp>
      <p:sp>
        <p:nvSpPr>
          <p:cNvPr id="18442" name="Text Box 11"/>
          <p:cNvSpPr txBox="1">
            <a:spLocks noChangeArrowheads="1"/>
          </p:cNvSpPr>
          <p:nvPr/>
        </p:nvSpPr>
        <p:spPr bwMode="auto">
          <a:xfrm>
            <a:off x="5556250" y="2590800"/>
            <a:ext cx="8445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literals</a:t>
            </a:r>
          </a:p>
        </p:txBody>
      </p:sp>
      <p:sp>
        <p:nvSpPr>
          <p:cNvPr id="18443" name="Line 12"/>
          <p:cNvSpPr>
            <a:spLocks noChangeShapeType="1"/>
          </p:cNvSpPr>
          <p:nvPr/>
        </p:nvSpPr>
        <p:spPr bwMode="auto">
          <a:xfrm flipH="1" flipV="1">
            <a:off x="5257800" y="22098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Operator Precedence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02125"/>
          </a:xfrm>
        </p:spPr>
        <p:txBody>
          <a:bodyPr/>
          <a:lstStyle/>
          <a:p>
            <a:pPr marL="609600" indent="-609600" defTabSz="914400" eaLnBrk="1" hangingPunct="1">
              <a:buFont typeface="Times New Roman" pitchFamily="18" charset="0"/>
              <a:buChar char="•"/>
            </a:pPr>
            <a:r>
              <a:rPr lang="en-US" sz="2200" smtClean="0"/>
              <a:t>Given a Boolean expression, the order of operations depends on the precedence rules given by:</a:t>
            </a:r>
          </a:p>
          <a:p>
            <a:pPr marL="1004888" lvl="1" indent="-533400" defTabSz="914400" eaLnBrk="1" hangingPunct="1">
              <a:buFont typeface="Wingdings" pitchFamily="2" charset="2"/>
              <a:buAutoNum type="arabicPeriod"/>
            </a:pPr>
            <a:r>
              <a:rPr lang="en-US" sz="2100" smtClean="0"/>
              <a:t>Parenthesis		Highest Priority</a:t>
            </a:r>
          </a:p>
          <a:p>
            <a:pPr marL="1004888" lvl="1" indent="-533400" defTabSz="914400" eaLnBrk="1" hangingPunct="1">
              <a:buFont typeface="Wingdings" pitchFamily="2" charset="2"/>
              <a:buAutoNum type="arabicPeriod"/>
            </a:pPr>
            <a:r>
              <a:rPr lang="en-US" sz="2100" smtClean="0"/>
              <a:t>NOT</a:t>
            </a:r>
          </a:p>
          <a:p>
            <a:pPr marL="1004888" lvl="1" indent="-533400" defTabSz="914400" eaLnBrk="1" hangingPunct="1">
              <a:buFont typeface="Wingdings" pitchFamily="2" charset="2"/>
              <a:buAutoNum type="arabicPeriod"/>
            </a:pPr>
            <a:r>
              <a:rPr lang="en-US" sz="2100" smtClean="0"/>
              <a:t>AND</a:t>
            </a:r>
          </a:p>
          <a:p>
            <a:pPr marL="1004888" lvl="1" indent="-533400" defTabSz="914400" eaLnBrk="1" hangingPunct="1">
              <a:buFont typeface="Wingdings" pitchFamily="2" charset="2"/>
              <a:buAutoNum type="arabicPeriod"/>
            </a:pPr>
            <a:r>
              <a:rPr lang="en-US" sz="2100" smtClean="0"/>
              <a:t>OR		             Lowest Priority</a:t>
            </a:r>
          </a:p>
          <a:p>
            <a:pPr marL="1004888" lvl="1" indent="-533400" defTabSz="914400" eaLnBrk="1" hangingPunct="1">
              <a:buFont typeface="Wingdings" pitchFamily="2" charset="2"/>
              <a:buChar char="o"/>
            </a:pPr>
            <a:endParaRPr lang="en-US" sz="2100" smtClean="0"/>
          </a:p>
          <a:p>
            <a:pPr marL="609600" indent="-609600" defTabSz="914400" eaLnBrk="1" hangingPunct="1">
              <a:buFont typeface="Times New Roman" pitchFamily="18" charset="0"/>
              <a:buChar char="•"/>
            </a:pPr>
            <a:r>
              <a:rPr lang="en-US" sz="2200" smtClean="0"/>
              <a:t>Example: XY + WZ will be evaluated as:</a:t>
            </a:r>
          </a:p>
          <a:p>
            <a:pPr marL="609600" indent="-609600" defTabSz="914400" eaLnBrk="1" hangingPunct="1"/>
            <a:r>
              <a:rPr lang="en-US" sz="2200" smtClean="0"/>
              <a:t>	1. XY</a:t>
            </a:r>
          </a:p>
          <a:p>
            <a:pPr marL="609600" indent="-609600" defTabSz="914400" eaLnBrk="1" hangingPunct="1"/>
            <a:r>
              <a:rPr lang="en-US" sz="2200" smtClean="0"/>
              <a:t>	2. WZ</a:t>
            </a:r>
          </a:p>
          <a:p>
            <a:pPr marL="609600" indent="-609600" defTabSz="914400" eaLnBrk="1" hangingPunct="1"/>
            <a:r>
              <a:rPr lang="en-US" sz="2200" smtClean="0"/>
              <a:t>	3. XY + WZ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3025" cy="1858963"/>
          </a:xfrm>
        </p:spPr>
        <p:txBody>
          <a:bodyPr/>
          <a:lstStyle/>
          <a:p>
            <a:pPr eaLnBrk="1" hangingPunct="1"/>
            <a:r>
              <a:rPr lang="en-US" sz="2200" smtClean="0"/>
              <a:t>F = X . ( Y’ + Z)</a:t>
            </a:r>
          </a:p>
          <a:p>
            <a:pPr lvl="1" eaLnBrk="1" hangingPunct="1"/>
            <a:r>
              <a:rPr lang="en-US" sz="2100" smtClean="0"/>
              <a:t>This function has three inputs X, Y, Z and the output is given by F</a:t>
            </a:r>
          </a:p>
          <a:p>
            <a:pPr lvl="1" eaLnBrk="1" hangingPunct="1"/>
            <a:r>
              <a:rPr lang="en-US" sz="2100" smtClean="0"/>
              <a:t>As can be seen, the gates needed to construct this circuit are: 2 input AND, 2 input OR and NOT</a:t>
            </a:r>
          </a:p>
          <a:p>
            <a:pPr lvl="1" eaLnBrk="1" hangingPunct="1"/>
            <a:endParaRPr lang="en-US" sz="2100" smtClean="0"/>
          </a:p>
        </p:txBody>
      </p:sp>
      <p:grpSp>
        <p:nvGrpSpPr>
          <p:cNvPr id="20485" name="Group 4"/>
          <p:cNvGrpSpPr>
            <a:grpSpLocks/>
          </p:cNvGrpSpPr>
          <p:nvPr/>
        </p:nvGrpSpPr>
        <p:grpSpPr bwMode="auto">
          <a:xfrm>
            <a:off x="2057400" y="4343400"/>
            <a:ext cx="685800" cy="685800"/>
            <a:chOff x="1104" y="2256"/>
            <a:chExt cx="432" cy="432"/>
          </a:xfrm>
        </p:grpSpPr>
        <p:sp>
          <p:nvSpPr>
            <p:cNvPr id="20503" name="AutoShape 5"/>
            <p:cNvSpPr>
              <a:spLocks noChangeArrowheads="1"/>
            </p:cNvSpPr>
            <p:nvPr/>
          </p:nvSpPr>
          <p:spPr bwMode="auto">
            <a:xfrm rot="5400000">
              <a:off x="1080" y="2280"/>
              <a:ext cx="432" cy="384"/>
            </a:xfrm>
            <a:prstGeom prst="flowChartExtra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4" name="Oval 6"/>
            <p:cNvSpPr>
              <a:spLocks noChangeArrowheads="1"/>
            </p:cNvSpPr>
            <p:nvPr/>
          </p:nvSpPr>
          <p:spPr bwMode="auto">
            <a:xfrm>
              <a:off x="1488" y="2448"/>
              <a:ext cx="48" cy="6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86" name="Line 7"/>
          <p:cNvSpPr>
            <a:spLocks noChangeShapeType="1"/>
          </p:cNvSpPr>
          <p:nvPr/>
        </p:nvSpPr>
        <p:spPr bwMode="auto">
          <a:xfrm>
            <a:off x="1600200" y="4724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7" name="Line 8"/>
          <p:cNvSpPr>
            <a:spLocks noChangeShapeType="1"/>
          </p:cNvSpPr>
          <p:nvPr/>
        </p:nvSpPr>
        <p:spPr bwMode="auto">
          <a:xfrm>
            <a:off x="2743200" y="4700588"/>
            <a:ext cx="304800" cy="23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8" name="Text Box 9"/>
          <p:cNvSpPr txBox="1">
            <a:spLocks noChangeArrowheads="1"/>
          </p:cNvSpPr>
          <p:nvPr/>
        </p:nvSpPr>
        <p:spPr bwMode="auto">
          <a:xfrm>
            <a:off x="3124200" y="4495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Y’</a:t>
            </a:r>
          </a:p>
        </p:txBody>
      </p:sp>
      <p:sp>
        <p:nvSpPr>
          <p:cNvPr id="20489" name="Text Box 10"/>
          <p:cNvSpPr txBox="1">
            <a:spLocks noChangeArrowheads="1"/>
          </p:cNvSpPr>
          <p:nvPr/>
        </p:nvSpPr>
        <p:spPr bwMode="auto">
          <a:xfrm>
            <a:off x="1295400" y="4495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Y</a:t>
            </a:r>
          </a:p>
        </p:txBody>
      </p:sp>
      <p:sp>
        <p:nvSpPr>
          <p:cNvPr id="20490" name="AutoShape 11"/>
          <p:cNvSpPr>
            <a:spLocks noChangeArrowheads="1"/>
          </p:cNvSpPr>
          <p:nvPr/>
        </p:nvSpPr>
        <p:spPr bwMode="auto">
          <a:xfrm rot="10800000">
            <a:off x="3886200" y="4572000"/>
            <a:ext cx="609600" cy="914400"/>
          </a:xfrm>
          <a:prstGeom prst="moon">
            <a:avLst>
              <a:gd name="adj" fmla="val 7053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Line 12"/>
          <p:cNvSpPr>
            <a:spLocks noChangeShapeType="1"/>
          </p:cNvSpPr>
          <p:nvPr/>
        </p:nvSpPr>
        <p:spPr bwMode="auto">
          <a:xfrm flipH="1">
            <a:off x="3048000" y="4876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2" name="Line 13"/>
          <p:cNvSpPr>
            <a:spLocks noChangeShapeType="1"/>
          </p:cNvSpPr>
          <p:nvPr/>
        </p:nvSpPr>
        <p:spPr bwMode="auto">
          <a:xfrm flipV="1">
            <a:off x="3048000" y="4724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3" name="Line 14"/>
          <p:cNvSpPr>
            <a:spLocks noChangeShapeType="1"/>
          </p:cNvSpPr>
          <p:nvPr/>
        </p:nvSpPr>
        <p:spPr bwMode="auto">
          <a:xfrm flipH="1">
            <a:off x="3200400" y="5257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4" name="Text Box 15"/>
          <p:cNvSpPr txBox="1">
            <a:spLocks noChangeArrowheads="1"/>
          </p:cNvSpPr>
          <p:nvPr/>
        </p:nvSpPr>
        <p:spPr bwMode="auto">
          <a:xfrm>
            <a:off x="2895600" y="5029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Z</a:t>
            </a:r>
          </a:p>
        </p:txBody>
      </p:sp>
      <p:sp>
        <p:nvSpPr>
          <p:cNvPr id="20495" name="AutoShape 16"/>
          <p:cNvSpPr>
            <a:spLocks noChangeArrowheads="1"/>
          </p:cNvSpPr>
          <p:nvPr/>
        </p:nvSpPr>
        <p:spPr bwMode="auto">
          <a:xfrm>
            <a:off x="5638800" y="4343400"/>
            <a:ext cx="457200" cy="685800"/>
          </a:xfrm>
          <a:prstGeom prst="flowChartDelay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Line 17"/>
          <p:cNvSpPr>
            <a:spLocks noChangeShapeType="1"/>
          </p:cNvSpPr>
          <p:nvPr/>
        </p:nvSpPr>
        <p:spPr bwMode="auto">
          <a:xfrm>
            <a:off x="4495800" y="5029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7" name="Line 18"/>
          <p:cNvSpPr>
            <a:spLocks noChangeShapeType="1"/>
          </p:cNvSpPr>
          <p:nvPr/>
        </p:nvSpPr>
        <p:spPr bwMode="auto">
          <a:xfrm flipV="1">
            <a:off x="5105400" y="480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8" name="Line 19"/>
          <p:cNvSpPr>
            <a:spLocks noChangeShapeType="1"/>
          </p:cNvSpPr>
          <p:nvPr/>
        </p:nvSpPr>
        <p:spPr bwMode="auto">
          <a:xfrm>
            <a:off x="5105400" y="4800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9" name="Line 20"/>
          <p:cNvSpPr>
            <a:spLocks noChangeShapeType="1"/>
          </p:cNvSpPr>
          <p:nvPr/>
        </p:nvSpPr>
        <p:spPr bwMode="auto">
          <a:xfrm>
            <a:off x="5029200" y="4495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0" name="Text Box 21"/>
          <p:cNvSpPr txBox="1">
            <a:spLocks noChangeArrowheads="1"/>
          </p:cNvSpPr>
          <p:nvPr/>
        </p:nvSpPr>
        <p:spPr bwMode="auto">
          <a:xfrm>
            <a:off x="4724400" y="428148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X</a:t>
            </a:r>
          </a:p>
        </p:txBody>
      </p:sp>
      <p:sp>
        <p:nvSpPr>
          <p:cNvPr id="20501" name="Line 22"/>
          <p:cNvSpPr>
            <a:spLocks noChangeShapeType="1"/>
          </p:cNvSpPr>
          <p:nvPr/>
        </p:nvSpPr>
        <p:spPr bwMode="auto">
          <a:xfrm>
            <a:off x="6096000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2" name="Text Box 23"/>
          <p:cNvSpPr txBox="1">
            <a:spLocks noChangeArrowheads="1"/>
          </p:cNvSpPr>
          <p:nvPr/>
        </p:nvSpPr>
        <p:spPr bwMode="auto">
          <a:xfrm>
            <a:off x="6781800" y="443388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(Cont.)</a:t>
            </a:r>
          </a:p>
        </p:txBody>
      </p:sp>
      <p:graphicFrame>
        <p:nvGraphicFramePr>
          <p:cNvPr id="207952" name="Group 80"/>
          <p:cNvGraphicFramePr>
            <a:graphicFrameLocks noGrp="1"/>
          </p:cNvGraphicFramePr>
          <p:nvPr>
            <p:ph idx="1"/>
          </p:nvPr>
        </p:nvGraphicFramePr>
        <p:xfrm>
          <a:off x="1068388" y="2209800"/>
          <a:ext cx="6551612" cy="3962400"/>
        </p:xfrm>
        <a:graphic>
          <a:graphicData uri="http://schemas.openxmlformats.org/drawingml/2006/table">
            <a:tbl>
              <a:tblPr/>
              <a:tblGrid>
                <a:gridCol w="1044575"/>
                <a:gridCol w="1046162"/>
                <a:gridCol w="1046163"/>
                <a:gridCol w="728662"/>
                <a:gridCol w="949325"/>
                <a:gridCol w="1736725"/>
              </a:tblGrid>
              <a:tr h="34925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 = X . ( Y’ + Z)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Y’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Y’ + 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F=X.(Y’+Z)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82" name="Text Box 81"/>
          <p:cNvSpPr txBox="1">
            <a:spLocks noChangeArrowheads="1"/>
          </p:cNvSpPr>
          <p:nvPr/>
        </p:nvSpPr>
        <p:spPr bwMode="auto">
          <a:xfrm>
            <a:off x="746125" y="1741488"/>
            <a:ext cx="7078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b="1"/>
              <a:t>A Boolean function can be represented with a truth table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Identities of Boolean Algebra</a:t>
            </a: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725" y="2114550"/>
            <a:ext cx="82105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Box 4"/>
          <p:cNvSpPr txBox="1">
            <a:spLocks noChangeArrowheads="1"/>
          </p:cNvSpPr>
          <p:nvPr/>
        </p:nvSpPr>
        <p:spPr bwMode="auto">
          <a:xfrm>
            <a:off x="6065838" y="5867400"/>
            <a:ext cx="1858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/>
              <a:t>src: Mano’s Textbook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Times New Roman" pitchFamily="18" charset="0"/>
              <a:buChar char="•"/>
            </a:pPr>
            <a:r>
              <a:rPr lang="en-US" smtClean="0"/>
              <a:t>Logic Operations and Gates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US" smtClean="0"/>
              <a:t>Boolean Algebra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US" smtClean="0"/>
              <a:t>Boolean Expressions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US" smtClean="0"/>
              <a:t>Boolean Identities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US" smtClean="0"/>
              <a:t>Algebraic manipulation (simplification)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US" smtClean="0"/>
              <a:t>Complement of a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Duality Principle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848600" cy="137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1800" smtClean="0"/>
              <a:t>The principle of duality states that: given a Boolean Algebra identity, its dual is obtained by replacing all 1’s with 0’s and 0’s with 1’s, all AND operators with OR, and all OR operators with AND</a:t>
            </a:r>
          </a:p>
          <a:p>
            <a:pPr eaLnBrk="1" hangingPunct="1"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1800" smtClean="0"/>
              <a:t>The dual of an identity is also an identity</a:t>
            </a:r>
          </a:p>
          <a:p>
            <a:pPr eaLnBrk="1" hangingPunct="1">
              <a:lnSpc>
                <a:spcPct val="80000"/>
              </a:lnSpc>
              <a:buFont typeface="Times New Roman" pitchFamily="18" charset="0"/>
              <a:buChar char="•"/>
            </a:pPr>
            <a:endParaRPr lang="en-US" sz="1800" smtClean="0"/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685800" y="3352800"/>
            <a:ext cx="2286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ts val="775"/>
              </a:spcBef>
            </a:pPr>
            <a:r>
              <a:rPr lang="en-US" sz="2200">
                <a:solidFill>
                  <a:srgbClr val="000000"/>
                </a:solidFill>
              </a:rPr>
              <a:t>AND Identities:</a:t>
            </a:r>
          </a:p>
          <a:p>
            <a:pPr marL="342900" indent="-342900" algn="l">
              <a:spcBef>
                <a:spcPts val="775"/>
              </a:spcBef>
            </a:pPr>
            <a:r>
              <a:rPr lang="en-US" sz="2200" i="1">
                <a:solidFill>
                  <a:srgbClr val="000000"/>
                </a:solidFill>
              </a:rPr>
              <a:t>X</a:t>
            </a:r>
            <a:r>
              <a:rPr lang="en-US" sz="2200">
                <a:solidFill>
                  <a:srgbClr val="000000"/>
                </a:solidFill>
              </a:rPr>
              <a:t>.1 = </a:t>
            </a:r>
            <a:r>
              <a:rPr lang="en-US" sz="2200" i="1">
                <a:solidFill>
                  <a:srgbClr val="000000"/>
                </a:solidFill>
              </a:rPr>
              <a:t>X</a:t>
            </a:r>
          </a:p>
          <a:p>
            <a:pPr marL="342900" indent="-342900" algn="l">
              <a:spcBef>
                <a:spcPts val="775"/>
              </a:spcBef>
            </a:pPr>
            <a:r>
              <a:rPr lang="en-US" sz="2200" i="1">
                <a:solidFill>
                  <a:srgbClr val="000000"/>
                </a:solidFill>
              </a:rPr>
              <a:t>X</a:t>
            </a:r>
            <a:r>
              <a:rPr lang="en-US" sz="2200">
                <a:solidFill>
                  <a:srgbClr val="000000"/>
                </a:solidFill>
              </a:rPr>
              <a:t>.0 = 0</a:t>
            </a:r>
          </a:p>
          <a:p>
            <a:pPr marL="342900" indent="-342900" algn="l">
              <a:spcBef>
                <a:spcPts val="775"/>
              </a:spcBef>
            </a:pPr>
            <a:r>
              <a:rPr lang="en-US" sz="2200" i="1">
                <a:solidFill>
                  <a:srgbClr val="000000"/>
                </a:solidFill>
              </a:rPr>
              <a:t>X</a:t>
            </a:r>
            <a:r>
              <a:rPr lang="en-US" sz="2200">
                <a:solidFill>
                  <a:srgbClr val="000000"/>
                </a:solidFill>
              </a:rPr>
              <a:t>.</a:t>
            </a:r>
            <a:r>
              <a:rPr lang="en-US" sz="2200" i="1">
                <a:solidFill>
                  <a:srgbClr val="000000"/>
                </a:solidFill>
              </a:rPr>
              <a:t>X</a:t>
            </a:r>
            <a:r>
              <a:rPr lang="en-US" sz="2200">
                <a:solidFill>
                  <a:srgbClr val="000000"/>
                </a:solidFill>
              </a:rPr>
              <a:t> = </a:t>
            </a:r>
            <a:r>
              <a:rPr lang="en-US" sz="2200" i="1">
                <a:solidFill>
                  <a:srgbClr val="000000"/>
                </a:solidFill>
              </a:rPr>
              <a:t>X</a:t>
            </a:r>
          </a:p>
          <a:p>
            <a:pPr marL="342900" indent="-342900" algn="l">
              <a:spcBef>
                <a:spcPts val="775"/>
              </a:spcBef>
            </a:pPr>
            <a:r>
              <a:rPr lang="en-US" sz="2200" i="1">
                <a:solidFill>
                  <a:srgbClr val="000000"/>
                </a:solidFill>
              </a:rPr>
              <a:t>X</a:t>
            </a:r>
            <a:r>
              <a:rPr lang="en-US" sz="2200">
                <a:solidFill>
                  <a:srgbClr val="000000"/>
                </a:solidFill>
              </a:rPr>
              <a:t>.</a:t>
            </a:r>
            <a:r>
              <a:rPr lang="en-US" sz="2200" i="1">
                <a:solidFill>
                  <a:srgbClr val="000000"/>
                </a:solidFill>
              </a:rPr>
              <a:t>X</a:t>
            </a:r>
            <a:r>
              <a:rPr lang="en-US" sz="2200">
                <a:solidFill>
                  <a:srgbClr val="000000"/>
                </a:solidFill>
              </a:rPr>
              <a:t> = 0</a:t>
            </a:r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5715000" y="3352800"/>
            <a:ext cx="3352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ts val="775"/>
              </a:spcBef>
            </a:pPr>
            <a:r>
              <a:rPr lang="en-US" sz="2200">
                <a:solidFill>
                  <a:srgbClr val="000000"/>
                </a:solidFill>
              </a:rPr>
              <a:t>OR Identities (Dual):</a:t>
            </a:r>
          </a:p>
          <a:p>
            <a:pPr marL="342900" indent="-342900" algn="l">
              <a:spcBef>
                <a:spcPts val="775"/>
              </a:spcBef>
            </a:pPr>
            <a:r>
              <a:rPr lang="en-US" sz="2200" i="1">
                <a:solidFill>
                  <a:srgbClr val="000000"/>
                </a:solidFill>
              </a:rPr>
              <a:t>X</a:t>
            </a:r>
            <a:r>
              <a:rPr lang="en-US" sz="2200">
                <a:solidFill>
                  <a:srgbClr val="000000"/>
                </a:solidFill>
              </a:rPr>
              <a:t> + 0 = X</a:t>
            </a:r>
          </a:p>
          <a:p>
            <a:pPr marL="342900" indent="-342900" algn="l">
              <a:spcBef>
                <a:spcPts val="775"/>
              </a:spcBef>
            </a:pPr>
            <a:r>
              <a:rPr lang="en-US" sz="2200" i="1">
                <a:solidFill>
                  <a:srgbClr val="000000"/>
                </a:solidFill>
              </a:rPr>
              <a:t>X</a:t>
            </a:r>
            <a:r>
              <a:rPr lang="en-US" sz="2200">
                <a:solidFill>
                  <a:srgbClr val="000000"/>
                </a:solidFill>
              </a:rPr>
              <a:t> + 1 = 1</a:t>
            </a:r>
          </a:p>
          <a:p>
            <a:pPr marL="342900" indent="-342900" algn="l">
              <a:spcBef>
                <a:spcPts val="775"/>
              </a:spcBef>
            </a:pPr>
            <a:r>
              <a:rPr lang="en-US" sz="2200" i="1">
                <a:solidFill>
                  <a:srgbClr val="000000"/>
                </a:solidFill>
              </a:rPr>
              <a:t>X</a:t>
            </a:r>
            <a:r>
              <a:rPr lang="en-US" sz="2200">
                <a:solidFill>
                  <a:srgbClr val="000000"/>
                </a:solidFill>
              </a:rPr>
              <a:t> + </a:t>
            </a:r>
            <a:r>
              <a:rPr lang="en-US" sz="2200" i="1">
                <a:solidFill>
                  <a:srgbClr val="000000"/>
                </a:solidFill>
              </a:rPr>
              <a:t>X</a:t>
            </a:r>
            <a:r>
              <a:rPr lang="en-US" sz="2200">
                <a:solidFill>
                  <a:srgbClr val="000000"/>
                </a:solidFill>
              </a:rPr>
              <a:t> = </a:t>
            </a:r>
            <a:r>
              <a:rPr lang="en-US" sz="2200" i="1">
                <a:solidFill>
                  <a:srgbClr val="000000"/>
                </a:solidFill>
              </a:rPr>
              <a:t>X</a:t>
            </a:r>
          </a:p>
          <a:p>
            <a:pPr marL="342900" indent="-342900" algn="l">
              <a:spcBef>
                <a:spcPts val="775"/>
              </a:spcBef>
            </a:pPr>
            <a:r>
              <a:rPr lang="en-US" sz="2200" i="1">
                <a:solidFill>
                  <a:srgbClr val="000000"/>
                </a:solidFill>
              </a:rPr>
              <a:t>X</a:t>
            </a:r>
            <a:r>
              <a:rPr lang="en-US" sz="2200">
                <a:solidFill>
                  <a:srgbClr val="000000"/>
                </a:solidFill>
              </a:rPr>
              <a:t> + </a:t>
            </a:r>
            <a:r>
              <a:rPr lang="en-US" sz="2200" i="1">
                <a:solidFill>
                  <a:srgbClr val="000000"/>
                </a:solidFill>
              </a:rPr>
              <a:t>X</a:t>
            </a:r>
            <a:r>
              <a:rPr lang="en-US" sz="2200">
                <a:solidFill>
                  <a:srgbClr val="000000"/>
                </a:solidFill>
              </a:rPr>
              <a:t> = 1</a:t>
            </a:r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3200400" y="3505200"/>
            <a:ext cx="2209800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i="1">
                <a:latin typeface="Times New Roman" pitchFamily="18" charset="0"/>
              </a:rPr>
              <a:t>Replacing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i="1">
                <a:latin typeface="Times New Roman" pitchFamily="18" charset="0"/>
              </a:rPr>
              <a:t>1 with 0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i="1">
                <a:latin typeface="Times New Roman" pitchFamily="18" charset="0"/>
              </a:rPr>
              <a:t>0 with 1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i="1">
                <a:latin typeface="Times New Roman" pitchFamily="18" charset="0"/>
              </a:rPr>
              <a:t>+ with 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i="1">
                <a:latin typeface="Times New Roman" pitchFamily="18" charset="0"/>
              </a:rPr>
              <a:t>. with +</a:t>
            </a:r>
          </a:p>
        </p:txBody>
      </p:sp>
      <p:sp>
        <p:nvSpPr>
          <p:cNvPr id="23560" name="Line 7"/>
          <p:cNvSpPr>
            <a:spLocks noChangeShapeType="1"/>
          </p:cNvSpPr>
          <p:nvPr/>
        </p:nvSpPr>
        <p:spPr bwMode="auto">
          <a:xfrm>
            <a:off x="3048000" y="4572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1" name="Line 8"/>
          <p:cNvSpPr>
            <a:spLocks noChangeShapeType="1"/>
          </p:cNvSpPr>
          <p:nvPr/>
        </p:nvSpPr>
        <p:spPr bwMode="auto">
          <a:xfrm>
            <a:off x="4953000" y="4572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2" name="Rectangle 9"/>
          <p:cNvSpPr>
            <a:spLocks noChangeArrowheads="1"/>
          </p:cNvSpPr>
          <p:nvPr/>
        </p:nvSpPr>
        <p:spPr bwMode="auto">
          <a:xfrm>
            <a:off x="609600" y="3200400"/>
            <a:ext cx="2362200" cy="236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Rectangle 10"/>
          <p:cNvSpPr>
            <a:spLocks noChangeArrowheads="1"/>
          </p:cNvSpPr>
          <p:nvPr/>
        </p:nvSpPr>
        <p:spPr bwMode="auto">
          <a:xfrm>
            <a:off x="5638800" y="3352800"/>
            <a:ext cx="29718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Text Box 11"/>
          <p:cNvSpPr txBox="1">
            <a:spLocks noChangeArrowheads="1"/>
          </p:cNvSpPr>
          <p:nvPr/>
        </p:nvSpPr>
        <p:spPr bwMode="auto">
          <a:xfrm>
            <a:off x="914400" y="5715000"/>
            <a:ext cx="701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>
                <a:latin typeface="Times New Roman" pitchFamily="18" charset="0"/>
              </a:rPr>
              <a:t>Another Important Identity: X = X</a:t>
            </a:r>
          </a:p>
        </p:txBody>
      </p:sp>
      <p:sp>
        <p:nvSpPr>
          <p:cNvPr id="23565" name="Rectangle 12"/>
          <p:cNvSpPr>
            <a:spLocks noChangeArrowheads="1"/>
          </p:cNvSpPr>
          <p:nvPr/>
        </p:nvSpPr>
        <p:spPr bwMode="auto">
          <a:xfrm>
            <a:off x="2209800" y="5638800"/>
            <a:ext cx="4343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Line 13"/>
          <p:cNvSpPr>
            <a:spLocks noChangeShapeType="1"/>
          </p:cNvSpPr>
          <p:nvPr/>
        </p:nvSpPr>
        <p:spPr bwMode="auto">
          <a:xfrm>
            <a:off x="5562600" y="578485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7" name="Line 14"/>
          <p:cNvSpPr>
            <a:spLocks noChangeShapeType="1"/>
          </p:cNvSpPr>
          <p:nvPr/>
        </p:nvSpPr>
        <p:spPr bwMode="auto">
          <a:xfrm>
            <a:off x="5562600" y="5715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8" name="Line 15"/>
          <p:cNvSpPr>
            <a:spLocks noChangeShapeType="1"/>
          </p:cNvSpPr>
          <p:nvPr/>
        </p:nvSpPr>
        <p:spPr bwMode="auto">
          <a:xfrm>
            <a:off x="1100138" y="5167313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9" name="Line 16"/>
          <p:cNvSpPr>
            <a:spLocks noChangeShapeType="1"/>
          </p:cNvSpPr>
          <p:nvPr/>
        </p:nvSpPr>
        <p:spPr bwMode="auto">
          <a:xfrm>
            <a:off x="6348413" y="5153025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DeMorgan’s Theorem</a:t>
            </a:r>
          </a:p>
        </p:txBody>
      </p:sp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819400"/>
            <a:ext cx="5895975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18"/>
          <p:cNvGraphicFramePr>
            <a:graphicFrameLocks noGrp="1" noChangeAspect="1"/>
          </p:cNvGraphicFramePr>
          <p:nvPr>
            <p:ph idx="1"/>
          </p:nvPr>
        </p:nvGraphicFramePr>
        <p:xfrm>
          <a:off x="914400" y="1905000"/>
          <a:ext cx="6053138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4" imgW="2133360" imgH="279360" progId="Equation.3">
                  <p:embed/>
                </p:oleObj>
              </mc:Choice>
              <mc:Fallback>
                <p:oleObj name="Equation" r:id="rId4" imgW="2133360" imgH="27936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905000"/>
                        <a:ext cx="6053138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Text Box 20"/>
          <p:cNvSpPr txBox="1">
            <a:spLocks noChangeArrowheads="1"/>
          </p:cNvSpPr>
          <p:nvPr/>
        </p:nvSpPr>
        <p:spPr bwMode="auto">
          <a:xfrm>
            <a:off x="7239000" y="3429000"/>
            <a:ext cx="1600200" cy="17399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use truth tables to prove that two Boolean expressions are equal !</a:t>
            </a:r>
          </a:p>
        </p:txBody>
      </p:sp>
      <p:sp>
        <p:nvSpPr>
          <p:cNvPr id="1031" name="Text Box 29"/>
          <p:cNvSpPr txBox="1">
            <a:spLocks noChangeArrowheads="1"/>
          </p:cNvSpPr>
          <p:nvPr/>
        </p:nvSpPr>
        <p:spPr bwMode="auto">
          <a:xfrm>
            <a:off x="457200" y="5181600"/>
            <a:ext cx="77724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en-US" b="1">
                <a:latin typeface="Times New Roman" pitchFamily="18" charset="0"/>
              </a:rPr>
              <a:t>Extended DeMorgan’s Theorem: </a:t>
            </a:r>
            <a:r>
              <a:rPr lang="en-US" b="1" i="1">
                <a:latin typeface="Times New Roman" pitchFamily="18" charset="0"/>
              </a:rPr>
              <a:t>X</a:t>
            </a:r>
            <a:r>
              <a:rPr lang="en-US" b="1" i="1" baseline="-25000">
                <a:latin typeface="Times New Roman" pitchFamily="18" charset="0"/>
              </a:rPr>
              <a:t>1</a:t>
            </a:r>
            <a:r>
              <a:rPr lang="en-US" b="1" i="1">
                <a:latin typeface="Times New Roman" pitchFamily="18" charset="0"/>
              </a:rPr>
              <a:t> + X</a:t>
            </a:r>
            <a:r>
              <a:rPr lang="en-US" b="1" i="1" baseline="-25000">
                <a:latin typeface="Times New Roman" pitchFamily="18" charset="0"/>
              </a:rPr>
              <a:t>2</a:t>
            </a:r>
            <a:r>
              <a:rPr lang="en-US" b="1" i="1">
                <a:latin typeface="Times New Roman" pitchFamily="18" charset="0"/>
              </a:rPr>
              <a:t> + …. +X</a:t>
            </a:r>
            <a:r>
              <a:rPr lang="en-US" b="1" i="1" baseline="-25000">
                <a:latin typeface="Times New Roman" pitchFamily="18" charset="0"/>
              </a:rPr>
              <a:t>n</a:t>
            </a:r>
            <a:r>
              <a:rPr lang="en-US" b="1" i="1">
                <a:latin typeface="Times New Roman" pitchFamily="18" charset="0"/>
              </a:rPr>
              <a:t> = X</a:t>
            </a:r>
            <a:r>
              <a:rPr lang="en-US" b="1" i="1" baseline="-25000">
                <a:latin typeface="Times New Roman" pitchFamily="18" charset="0"/>
              </a:rPr>
              <a:t>1</a:t>
            </a:r>
            <a:r>
              <a:rPr lang="en-US" b="1" i="1">
                <a:latin typeface="Times New Roman" pitchFamily="18" charset="0"/>
              </a:rPr>
              <a:t>.X</a:t>
            </a:r>
            <a:r>
              <a:rPr lang="en-US" b="1" i="1" baseline="-25000">
                <a:latin typeface="Times New Roman" pitchFamily="18" charset="0"/>
              </a:rPr>
              <a:t>2</a:t>
            </a:r>
            <a:r>
              <a:rPr lang="en-US" b="1" i="1">
                <a:latin typeface="Times New Roman" pitchFamily="18" charset="0"/>
              </a:rPr>
              <a:t>…..X</a:t>
            </a:r>
            <a:r>
              <a:rPr lang="en-US" b="1" i="1" baseline="-25000">
                <a:latin typeface="Times New Roman" pitchFamily="18" charset="0"/>
              </a:rPr>
              <a:t>n</a:t>
            </a:r>
          </a:p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en-US" b="1" i="1">
                <a:latin typeface="Times New Roman" pitchFamily="18" charset="0"/>
              </a:rPr>
              <a:t>X</a:t>
            </a:r>
            <a:r>
              <a:rPr lang="en-US" b="1" i="1" baseline="-25000">
                <a:latin typeface="Times New Roman" pitchFamily="18" charset="0"/>
              </a:rPr>
              <a:t>1</a:t>
            </a:r>
            <a:r>
              <a:rPr lang="en-US" b="1" i="1">
                <a:latin typeface="Times New Roman" pitchFamily="18" charset="0"/>
              </a:rPr>
              <a:t> X</a:t>
            </a:r>
            <a:r>
              <a:rPr lang="en-US" b="1" i="1" baseline="-25000">
                <a:latin typeface="Times New Roman" pitchFamily="18" charset="0"/>
              </a:rPr>
              <a:t>2</a:t>
            </a:r>
            <a:r>
              <a:rPr lang="en-US" b="1" i="1">
                <a:latin typeface="Times New Roman" pitchFamily="18" charset="0"/>
              </a:rPr>
              <a:t> …. X</a:t>
            </a:r>
            <a:r>
              <a:rPr lang="en-US" b="1" i="1" baseline="-25000">
                <a:latin typeface="Times New Roman" pitchFamily="18" charset="0"/>
              </a:rPr>
              <a:t>n</a:t>
            </a:r>
            <a:r>
              <a:rPr lang="en-US" b="1" i="1">
                <a:latin typeface="Times New Roman" pitchFamily="18" charset="0"/>
              </a:rPr>
              <a:t> = X</a:t>
            </a:r>
            <a:r>
              <a:rPr lang="en-US" b="1" i="1" baseline="-25000">
                <a:latin typeface="Times New Roman" pitchFamily="18" charset="0"/>
              </a:rPr>
              <a:t>1</a:t>
            </a:r>
            <a:r>
              <a:rPr lang="en-US" b="1" i="1">
                <a:latin typeface="Times New Roman" pitchFamily="18" charset="0"/>
              </a:rPr>
              <a:t> + X</a:t>
            </a:r>
            <a:r>
              <a:rPr lang="en-US" b="1" i="1" baseline="-25000">
                <a:latin typeface="Times New Roman" pitchFamily="18" charset="0"/>
              </a:rPr>
              <a:t>2</a:t>
            </a:r>
            <a:r>
              <a:rPr lang="en-US" b="1" i="1">
                <a:latin typeface="Times New Roman" pitchFamily="18" charset="0"/>
              </a:rPr>
              <a:t>+….+X</a:t>
            </a:r>
            <a:r>
              <a:rPr lang="en-US" b="1" i="1" baseline="-25000">
                <a:latin typeface="Times New Roman" pitchFamily="18" charset="0"/>
              </a:rPr>
              <a:t>n</a:t>
            </a:r>
          </a:p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endParaRPr lang="en-US" b="1" i="1" baseline="-25000">
              <a:latin typeface="Times New Roman" pitchFamily="18" charset="0"/>
            </a:endParaRPr>
          </a:p>
        </p:txBody>
      </p:sp>
      <p:sp>
        <p:nvSpPr>
          <p:cNvPr id="1032" name="Line 30"/>
          <p:cNvSpPr>
            <a:spLocks noChangeShapeType="1"/>
          </p:cNvSpPr>
          <p:nvPr/>
        </p:nvSpPr>
        <p:spPr bwMode="auto">
          <a:xfrm>
            <a:off x="533400" y="5638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3" name="Line 31"/>
          <p:cNvSpPr>
            <a:spLocks noChangeShapeType="1"/>
          </p:cNvSpPr>
          <p:nvPr/>
        </p:nvSpPr>
        <p:spPr bwMode="auto">
          <a:xfrm>
            <a:off x="5715000" y="5181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" name="Line 32"/>
          <p:cNvSpPr>
            <a:spLocks noChangeShapeType="1"/>
          </p:cNvSpPr>
          <p:nvPr/>
        </p:nvSpPr>
        <p:spPr bwMode="auto">
          <a:xfrm>
            <a:off x="6019800" y="5181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5" name="Line 33"/>
          <p:cNvSpPr>
            <a:spLocks noChangeShapeType="1"/>
          </p:cNvSpPr>
          <p:nvPr/>
        </p:nvSpPr>
        <p:spPr bwMode="auto">
          <a:xfrm>
            <a:off x="6629400" y="5181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6" name="Line 34"/>
          <p:cNvSpPr>
            <a:spLocks noChangeShapeType="1"/>
          </p:cNvSpPr>
          <p:nvPr/>
        </p:nvSpPr>
        <p:spPr bwMode="auto">
          <a:xfrm>
            <a:off x="1981200" y="5638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7" name="Line 35"/>
          <p:cNvSpPr>
            <a:spLocks noChangeShapeType="1"/>
          </p:cNvSpPr>
          <p:nvPr/>
        </p:nvSpPr>
        <p:spPr bwMode="auto">
          <a:xfrm>
            <a:off x="2438400" y="5638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8" name="Line 36"/>
          <p:cNvSpPr>
            <a:spLocks noChangeShapeType="1"/>
          </p:cNvSpPr>
          <p:nvPr/>
        </p:nvSpPr>
        <p:spPr bwMode="auto">
          <a:xfrm>
            <a:off x="3200400" y="5638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9" name="Line 40"/>
          <p:cNvSpPr>
            <a:spLocks noChangeShapeType="1"/>
          </p:cNvSpPr>
          <p:nvPr/>
        </p:nvSpPr>
        <p:spPr bwMode="auto">
          <a:xfrm>
            <a:off x="3886200" y="5181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Boolean Algebra?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Times New Roman" pitchFamily="18" charset="0"/>
              <a:buChar char="•"/>
            </a:pPr>
            <a:r>
              <a:rPr lang="en-US" sz="2200" smtClean="0"/>
              <a:t>Boolean algebra identities and properties help reduce the size of expressions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US" sz="2200" smtClean="0"/>
              <a:t>In effect, smaller sized expressions will require fewer logic gates for building the circuit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US" sz="2200" smtClean="0"/>
              <a:t>As a result, less cost will be incurred for building simpler circuits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US" sz="2200" smtClean="0"/>
              <a:t>The speed of simpler circuits is also high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Algebraic Manipulation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200" smtClean="0"/>
              <a:t>Ability to use the Boolean identities and properties to reduce complex equations</a:t>
            </a:r>
          </a:p>
          <a:p>
            <a:pPr eaLnBrk="1" hangingPunct="1"/>
            <a:r>
              <a:rPr lang="en-US" sz="2200" smtClean="0"/>
              <a:t>Example 1: Prove that X + XY = X</a:t>
            </a:r>
          </a:p>
          <a:p>
            <a:pPr eaLnBrk="1" hangingPunct="1"/>
            <a:r>
              <a:rPr lang="en-US" sz="2200" smtClean="0"/>
              <a:t>	X + XY = X.(1+Y) = X.1 = X</a:t>
            </a:r>
          </a:p>
          <a:p>
            <a:pPr eaLnBrk="1" hangingPunct="1"/>
            <a:r>
              <a:rPr lang="en-US" sz="2200" smtClean="0"/>
              <a:t>     </a:t>
            </a:r>
            <a:r>
              <a:rPr lang="en-US" sz="2000" i="1" smtClean="0">
                <a:solidFill>
                  <a:schemeClr val="accent2"/>
                </a:solidFill>
              </a:rPr>
              <a:t>distributive property</a:t>
            </a:r>
          </a:p>
          <a:p>
            <a:pPr eaLnBrk="1" hangingPunct="1"/>
            <a:endParaRPr lang="en-US" sz="2200" i="1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sz="2200" smtClean="0"/>
              <a:t>Example 2: Reduce X+X’Y</a:t>
            </a:r>
          </a:p>
          <a:p>
            <a:pPr eaLnBrk="1" hangingPunct="1"/>
            <a:r>
              <a:rPr lang="en-US" sz="2200" smtClean="0"/>
              <a:t>	= (X+X’).(X+Y) = 1.(X+Y) = X+Y</a:t>
            </a:r>
          </a:p>
        </p:txBody>
      </p:sp>
      <p:cxnSp>
        <p:nvCxnSpPr>
          <p:cNvPr id="25605" name="Straight Arrow Connector 4"/>
          <p:cNvCxnSpPr>
            <a:cxnSpLocks noChangeShapeType="1"/>
          </p:cNvCxnSpPr>
          <p:nvPr/>
        </p:nvCxnSpPr>
        <p:spPr bwMode="auto">
          <a:xfrm rot="10800000">
            <a:off x="5181600" y="2895600"/>
            <a:ext cx="609600" cy="777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5606" name="TextBox 5"/>
          <p:cNvSpPr txBox="1">
            <a:spLocks noChangeArrowheads="1"/>
          </p:cNvSpPr>
          <p:nvPr/>
        </p:nvSpPr>
        <p:spPr bwMode="auto">
          <a:xfrm>
            <a:off x="5867400" y="2782888"/>
            <a:ext cx="2819400" cy="646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 typeface="Arial" charset="0"/>
              <a:buChar char="•"/>
            </a:pPr>
            <a:r>
              <a:rPr lang="en-US"/>
              <a:t> This is called absorption</a:t>
            </a:r>
          </a:p>
          <a:p>
            <a:pPr algn="l">
              <a:buFont typeface="Arial" charset="0"/>
              <a:buChar char="•"/>
            </a:pPr>
            <a:r>
              <a:rPr lang="en-US"/>
              <a:t> Y has been absorbed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smtClean="0"/>
              <a:t>Algebraic Manipulation (Example)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905000"/>
            <a:ext cx="4448175" cy="334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549275" y="1916113"/>
            <a:ext cx="34131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/>
              <a:t>F = X’YZ + X’YZ’ + XZ</a:t>
            </a:r>
          </a:p>
          <a:p>
            <a:pPr algn="l"/>
            <a:r>
              <a:rPr lang="en-US" sz="2000"/>
              <a:t>   = X’Y(Z+Z’) + XZ     </a:t>
            </a:r>
            <a:r>
              <a:rPr lang="en-US" sz="1600">
                <a:solidFill>
                  <a:srgbClr val="6699FF"/>
                </a:solidFill>
              </a:rPr>
              <a:t>(id 14)</a:t>
            </a:r>
          </a:p>
          <a:p>
            <a:pPr algn="l"/>
            <a:r>
              <a:rPr lang="en-US" sz="2000"/>
              <a:t>   = X’Y.1 + XZ            </a:t>
            </a:r>
            <a:r>
              <a:rPr lang="en-US" sz="1600">
                <a:solidFill>
                  <a:srgbClr val="6699FF"/>
                </a:solidFill>
              </a:rPr>
              <a:t>(id 7)</a:t>
            </a:r>
          </a:p>
          <a:p>
            <a:pPr algn="l"/>
            <a:r>
              <a:rPr lang="en-US" sz="2000"/>
              <a:t>   = X’Y + XZ               </a:t>
            </a:r>
            <a:r>
              <a:rPr lang="en-US" sz="1600">
                <a:solidFill>
                  <a:srgbClr val="6699FF"/>
                </a:solidFill>
              </a:rPr>
              <a:t>(id 2)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581400" y="3810000"/>
            <a:ext cx="5257800" cy="16764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09600" y="2286000"/>
            <a:ext cx="3276600" cy="13716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smtClean="0"/>
              <a:t>Algebraic Manipulation (Example)</a:t>
            </a: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905000"/>
            <a:ext cx="4448175" cy="334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549275" y="1916113"/>
            <a:ext cx="34131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/>
              <a:t>F = X’YZ + X’YZ’ + XZ</a:t>
            </a:r>
          </a:p>
          <a:p>
            <a:pPr algn="l"/>
            <a:r>
              <a:rPr lang="en-US" sz="2000"/>
              <a:t>   = X’Y(Z+Z’) + XZ     </a:t>
            </a:r>
            <a:r>
              <a:rPr lang="en-US" sz="1600">
                <a:solidFill>
                  <a:srgbClr val="6699FF"/>
                </a:solidFill>
              </a:rPr>
              <a:t>(id 14)</a:t>
            </a:r>
          </a:p>
          <a:p>
            <a:pPr algn="l"/>
            <a:r>
              <a:rPr lang="en-US" sz="2000"/>
              <a:t>   = X’Y.1 + XZ            </a:t>
            </a:r>
            <a:r>
              <a:rPr lang="en-US" sz="1600">
                <a:solidFill>
                  <a:srgbClr val="6699FF"/>
                </a:solidFill>
              </a:rPr>
              <a:t>(id 7)</a:t>
            </a:r>
          </a:p>
          <a:p>
            <a:pPr algn="l"/>
            <a:r>
              <a:rPr lang="en-US" sz="2000"/>
              <a:t>   = X’Y + XZ               </a:t>
            </a:r>
            <a:r>
              <a:rPr lang="en-US" sz="1600">
                <a:solidFill>
                  <a:srgbClr val="6699FF"/>
                </a:solidFill>
              </a:rPr>
              <a:t>(id 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smtClean="0"/>
              <a:t>Algebraic Manipulation (Example)</a:t>
            </a: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905000"/>
            <a:ext cx="4448175" cy="334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429000"/>
            <a:ext cx="33528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549275" y="1916113"/>
            <a:ext cx="34131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/>
              <a:t>F = X’YZ + X’YZ’ + XZ</a:t>
            </a:r>
          </a:p>
          <a:p>
            <a:pPr algn="l"/>
            <a:r>
              <a:rPr lang="en-US" sz="2000"/>
              <a:t>   = X’Y(Z+Z’) + XZ     </a:t>
            </a:r>
            <a:r>
              <a:rPr lang="en-US" sz="1600">
                <a:solidFill>
                  <a:srgbClr val="6699FF"/>
                </a:solidFill>
              </a:rPr>
              <a:t>(id 14)</a:t>
            </a:r>
          </a:p>
          <a:p>
            <a:pPr algn="l"/>
            <a:r>
              <a:rPr lang="en-US" sz="2000"/>
              <a:t>   = X’Y.1 + XZ            </a:t>
            </a:r>
            <a:r>
              <a:rPr lang="en-US" sz="1600">
                <a:solidFill>
                  <a:srgbClr val="6699FF"/>
                </a:solidFill>
              </a:rPr>
              <a:t>(id 7)</a:t>
            </a:r>
          </a:p>
          <a:p>
            <a:pPr algn="l"/>
            <a:r>
              <a:rPr lang="en-US" sz="2000"/>
              <a:t>   = X’Y + XZ               </a:t>
            </a:r>
            <a:r>
              <a:rPr lang="en-US" sz="1600">
                <a:solidFill>
                  <a:srgbClr val="6699FF"/>
                </a:solidFill>
              </a:rPr>
              <a:t>(id 2)</a:t>
            </a:r>
          </a:p>
        </p:txBody>
      </p:sp>
      <p:sp>
        <p:nvSpPr>
          <p:cNvPr id="28679" name="TextBox 6"/>
          <p:cNvSpPr txBox="1">
            <a:spLocks noChangeArrowheads="1"/>
          </p:cNvSpPr>
          <p:nvPr/>
        </p:nvSpPr>
        <p:spPr bwMode="auto">
          <a:xfrm>
            <a:off x="1700213" y="5867400"/>
            <a:ext cx="890587" cy="3698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Verify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(Consensus Theorem)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2800" b="1" dirty="0" smtClean="0"/>
              <a:t>XY + X’Z + YZ = XY + X’Z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2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2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dirty="0" smtClean="0"/>
              <a:t>Prove: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dirty="0" smtClean="0"/>
              <a:t>XY+X’Z+YZ = XY+X’Z+YZ.1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dirty="0" smtClean="0"/>
              <a:t>= XY+X’Z+YZ(X+X’)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dirty="0" smtClean="0"/>
              <a:t>= XY+X’Z+XYZ+X’YZ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dirty="0" smtClean="0"/>
              <a:t>= XY+XYZ+X’Z+X’YZ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dirty="0" smtClean="0"/>
              <a:t>= XY(1+Z)+X’Z(1+Y)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dirty="0" smtClean="0"/>
              <a:t>= XY.1 + X’Z.1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dirty="0" smtClean="0"/>
              <a:t>= </a:t>
            </a:r>
            <a:r>
              <a:rPr lang="en-US" sz="2200" u="sng" dirty="0" smtClean="0"/>
              <a:t>XY + X’Z</a:t>
            </a:r>
          </a:p>
        </p:txBody>
      </p:sp>
      <p:sp>
        <p:nvSpPr>
          <p:cNvPr id="29701" name="Line 4"/>
          <p:cNvSpPr>
            <a:spLocks noChangeShapeType="1"/>
          </p:cNvSpPr>
          <p:nvPr/>
        </p:nvSpPr>
        <p:spPr bwMode="auto">
          <a:xfrm flipH="1" flipV="1">
            <a:off x="3276600" y="3886200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3886200" y="4667250"/>
            <a:ext cx="1752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Adding an extra step to acquire the desired output</a:t>
            </a:r>
          </a:p>
        </p:txBody>
      </p:sp>
      <p:cxnSp>
        <p:nvCxnSpPr>
          <p:cNvPr id="29703" name="Straight Arrow Connector 7"/>
          <p:cNvCxnSpPr>
            <a:cxnSpLocks noChangeShapeType="1"/>
          </p:cNvCxnSpPr>
          <p:nvPr/>
        </p:nvCxnSpPr>
        <p:spPr bwMode="auto">
          <a:xfrm rot="10800000">
            <a:off x="5029200" y="2438400"/>
            <a:ext cx="457200" cy="228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9704" name="TextBox 8"/>
          <p:cNvSpPr txBox="1">
            <a:spLocks noChangeArrowheads="1"/>
          </p:cNvSpPr>
          <p:nvPr/>
        </p:nvSpPr>
        <p:spPr bwMode="auto">
          <a:xfrm>
            <a:off x="5556250" y="2540000"/>
            <a:ext cx="3130550" cy="1755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 typeface="Arial" charset="0"/>
              <a:buChar char="•"/>
            </a:pPr>
            <a:r>
              <a:rPr lang="en-US"/>
              <a:t> Y and Z are associated  </a:t>
            </a:r>
          </a:p>
          <a:p>
            <a:pPr algn="l"/>
            <a:r>
              <a:rPr lang="en-US"/>
              <a:t>  with X and X’ in the</a:t>
            </a:r>
          </a:p>
          <a:p>
            <a:pPr algn="l"/>
            <a:r>
              <a:rPr lang="en-US"/>
              <a:t>  first two terms and    </a:t>
            </a:r>
          </a:p>
          <a:p>
            <a:pPr algn="l"/>
            <a:r>
              <a:rPr lang="en-US"/>
              <a:t>  appear together in the third. </a:t>
            </a:r>
          </a:p>
          <a:p>
            <a:pPr algn="l">
              <a:buFont typeface="Arial" charset="0"/>
              <a:buChar char="•"/>
            </a:pPr>
            <a:r>
              <a:rPr lang="en-US"/>
              <a:t> YZ is redundant and can be   </a:t>
            </a:r>
          </a:p>
          <a:p>
            <a:pPr algn="l"/>
            <a:r>
              <a:rPr lang="en-US"/>
              <a:t>  eliminated.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Reduce F1=(A + B + AB) (AB + AC + BC)</a:t>
            </a:r>
          </a:p>
          <a:p>
            <a:pPr eaLnBrk="1" hangingPunct="1"/>
            <a:r>
              <a:rPr lang="en-US" sz="2000" smtClean="0"/>
              <a:t>Using DeMorgan’s Theorem,</a:t>
            </a:r>
          </a:p>
          <a:p>
            <a:pPr eaLnBrk="1" hangingPunct="1"/>
            <a:r>
              <a:rPr lang="en-US" sz="2000" smtClean="0"/>
              <a:t>F1 = (A’.B.(A’+B’)).(A’+B’).(A+C’).(B’+C’)</a:t>
            </a:r>
          </a:p>
          <a:p>
            <a:pPr eaLnBrk="1" hangingPunct="1"/>
            <a:r>
              <a:rPr lang="en-US" sz="2000" smtClean="0"/>
              <a:t>      = (A’.B.A’ + A’.B.B’).(A’+B’)(A+C’) .(B’+C’)</a:t>
            </a:r>
          </a:p>
          <a:p>
            <a:pPr eaLnBrk="1" hangingPunct="1"/>
            <a:r>
              <a:rPr lang="en-US" sz="2000" smtClean="0"/>
              <a:t>      = (A’B + 0).(A’+B’)(A+C’) .(B’+C’)</a:t>
            </a:r>
          </a:p>
          <a:p>
            <a:pPr eaLnBrk="1" hangingPunct="1"/>
            <a:r>
              <a:rPr lang="en-US" sz="2000" smtClean="0"/>
              <a:t>	= (A’BA’ + A’BB’) (A+C’) .(B’+C’)</a:t>
            </a:r>
          </a:p>
          <a:p>
            <a:pPr eaLnBrk="1" hangingPunct="1"/>
            <a:r>
              <a:rPr lang="en-US" sz="2000" smtClean="0"/>
              <a:t>      = (A’B) (A+C’) .(B’+C’)</a:t>
            </a:r>
          </a:p>
          <a:p>
            <a:pPr eaLnBrk="1" hangingPunct="1"/>
            <a:r>
              <a:rPr lang="en-US" sz="2000" smtClean="0"/>
              <a:t>      = (A’BA+A’BC’)(B’+C’)</a:t>
            </a:r>
          </a:p>
          <a:p>
            <a:pPr eaLnBrk="1" hangingPunct="1"/>
            <a:r>
              <a:rPr lang="en-US" sz="2000" smtClean="0"/>
              <a:t>	= (0+A’BC’)(B’+C’)</a:t>
            </a:r>
          </a:p>
          <a:p>
            <a:pPr eaLnBrk="1" hangingPunct="1"/>
            <a:r>
              <a:rPr lang="en-US" sz="2000" smtClean="0"/>
              <a:t>	= (A’BC’B’ + A’BC’C’)</a:t>
            </a:r>
          </a:p>
          <a:p>
            <a:pPr eaLnBrk="1" hangingPunct="1"/>
            <a:r>
              <a:rPr lang="en-US" sz="2000" smtClean="0"/>
              <a:t>	= (0 + A’BC’) = </a:t>
            </a:r>
            <a:r>
              <a:rPr lang="en-US" sz="2000" u="sng" smtClean="0"/>
              <a:t>A’BC’</a:t>
            </a:r>
          </a:p>
          <a:p>
            <a:pPr eaLnBrk="1" hangingPunct="1"/>
            <a:endParaRPr lang="en-US" sz="2000" u="sng" smtClean="0"/>
          </a:p>
          <a:p>
            <a:pPr eaLnBrk="1" hangingPunct="1"/>
            <a:endParaRPr lang="en-US" sz="2000" smtClean="0"/>
          </a:p>
        </p:txBody>
      </p:sp>
      <p:sp>
        <p:nvSpPr>
          <p:cNvPr id="30725" name="Line 4"/>
          <p:cNvSpPr>
            <a:spLocks noChangeShapeType="1"/>
          </p:cNvSpPr>
          <p:nvPr/>
        </p:nvSpPr>
        <p:spPr bwMode="auto">
          <a:xfrm>
            <a:off x="2743200" y="1905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6" name="Line 5"/>
          <p:cNvSpPr>
            <a:spLocks noChangeShapeType="1"/>
          </p:cNvSpPr>
          <p:nvPr/>
        </p:nvSpPr>
        <p:spPr bwMode="auto">
          <a:xfrm>
            <a:off x="4419600" y="1905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7" name="Line 6"/>
          <p:cNvSpPr>
            <a:spLocks noChangeShapeType="1"/>
          </p:cNvSpPr>
          <p:nvPr/>
        </p:nvSpPr>
        <p:spPr bwMode="auto">
          <a:xfrm>
            <a:off x="2286000" y="1828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8" name="Line 7"/>
          <p:cNvSpPr>
            <a:spLocks noChangeShapeType="1"/>
          </p:cNvSpPr>
          <p:nvPr/>
        </p:nvSpPr>
        <p:spPr bwMode="auto">
          <a:xfrm>
            <a:off x="3733800" y="1828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693025" cy="4035425"/>
          </a:xfrm>
        </p:spPr>
        <p:txBody>
          <a:bodyPr/>
          <a:lstStyle/>
          <a:p>
            <a:pPr eaLnBrk="1" hangingPunct="1"/>
            <a:endParaRPr lang="en-US" sz="2200" smtClean="0"/>
          </a:p>
          <a:p>
            <a:pPr eaLnBrk="1" hangingPunct="1"/>
            <a:r>
              <a:rPr lang="en-US" sz="2200" smtClean="0"/>
              <a:t>Simplify G = ((A+B+C).(AB+CD)+(ACD))</a:t>
            </a:r>
          </a:p>
          <a:p>
            <a:pPr eaLnBrk="1" hangingPunct="1"/>
            <a:r>
              <a:rPr lang="en-US" sz="2200" smtClean="0"/>
              <a:t>= ((A+B+C)+(AB.(C+D))).ACD</a:t>
            </a:r>
          </a:p>
          <a:p>
            <a:pPr eaLnBrk="1" hangingPunct="1"/>
            <a:r>
              <a:rPr lang="en-US" sz="2200" smtClean="0"/>
              <a:t>= (A+B+C).ACD + (AB.(C+D)).ACD</a:t>
            </a:r>
          </a:p>
          <a:p>
            <a:pPr eaLnBrk="1" hangingPunct="1"/>
            <a:r>
              <a:rPr lang="en-US" sz="2200" smtClean="0"/>
              <a:t>= (ACD+ABCD) + (ABCD+ABCD)</a:t>
            </a:r>
          </a:p>
          <a:p>
            <a:pPr eaLnBrk="1" hangingPunct="1"/>
            <a:r>
              <a:rPr lang="en-US" sz="2200" smtClean="0"/>
              <a:t>= (ACD +ACD(B+B) + ABCD)</a:t>
            </a:r>
          </a:p>
          <a:p>
            <a:pPr eaLnBrk="1" hangingPunct="1"/>
            <a:r>
              <a:rPr lang="en-US" sz="2200" smtClean="0"/>
              <a:t>= (ACD + ACD + ABCD)</a:t>
            </a:r>
          </a:p>
          <a:p>
            <a:pPr eaLnBrk="1" hangingPunct="1"/>
            <a:r>
              <a:rPr lang="en-US" sz="2200" smtClean="0"/>
              <a:t>= (ACD + ABCD)</a:t>
            </a:r>
          </a:p>
          <a:p>
            <a:pPr eaLnBrk="1" hangingPunct="1"/>
            <a:r>
              <a:rPr lang="en-US" sz="2200" smtClean="0"/>
              <a:t>= (ACD(1+B))</a:t>
            </a:r>
          </a:p>
          <a:p>
            <a:pPr eaLnBrk="1" hangingPunct="1"/>
            <a:r>
              <a:rPr lang="en-US" sz="2200" smtClean="0"/>
              <a:t>= </a:t>
            </a:r>
            <a:r>
              <a:rPr lang="en-US" sz="2200" u="sng" smtClean="0"/>
              <a:t>ACD</a:t>
            </a:r>
          </a:p>
          <a:p>
            <a:pPr eaLnBrk="1" hangingPunct="1"/>
            <a:endParaRPr lang="en-US" sz="2200" u="sng" smtClean="0"/>
          </a:p>
        </p:txBody>
      </p:sp>
      <p:sp>
        <p:nvSpPr>
          <p:cNvPr id="31749" name="Line 4"/>
          <p:cNvSpPr>
            <a:spLocks noChangeShapeType="1"/>
          </p:cNvSpPr>
          <p:nvPr/>
        </p:nvSpPr>
        <p:spPr bwMode="auto">
          <a:xfrm>
            <a:off x="2971800" y="213995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0" name="Line 5"/>
          <p:cNvSpPr>
            <a:spLocks noChangeShapeType="1"/>
          </p:cNvSpPr>
          <p:nvPr/>
        </p:nvSpPr>
        <p:spPr bwMode="auto">
          <a:xfrm>
            <a:off x="3810000" y="21399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1" name="Line 6"/>
          <p:cNvSpPr>
            <a:spLocks noChangeShapeType="1"/>
          </p:cNvSpPr>
          <p:nvPr/>
        </p:nvSpPr>
        <p:spPr bwMode="auto">
          <a:xfrm>
            <a:off x="4343400" y="213995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2" name="Line 7"/>
          <p:cNvSpPr>
            <a:spLocks noChangeShapeType="1"/>
          </p:cNvSpPr>
          <p:nvPr/>
        </p:nvSpPr>
        <p:spPr bwMode="auto">
          <a:xfrm>
            <a:off x="4572000" y="213995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3" name="Line 8"/>
          <p:cNvSpPr>
            <a:spLocks noChangeShapeType="1"/>
          </p:cNvSpPr>
          <p:nvPr/>
        </p:nvSpPr>
        <p:spPr bwMode="auto">
          <a:xfrm>
            <a:off x="5146675" y="21399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4" name="Line 9"/>
          <p:cNvSpPr>
            <a:spLocks noChangeShapeType="1"/>
          </p:cNvSpPr>
          <p:nvPr/>
        </p:nvSpPr>
        <p:spPr bwMode="auto">
          <a:xfrm>
            <a:off x="2590800" y="206375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5" name="Line 10"/>
          <p:cNvSpPr>
            <a:spLocks noChangeShapeType="1"/>
          </p:cNvSpPr>
          <p:nvPr/>
        </p:nvSpPr>
        <p:spPr bwMode="auto">
          <a:xfrm>
            <a:off x="2514600" y="198755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6" name="Line 11"/>
          <p:cNvSpPr>
            <a:spLocks noChangeShapeType="1"/>
          </p:cNvSpPr>
          <p:nvPr/>
        </p:nvSpPr>
        <p:spPr bwMode="auto">
          <a:xfrm>
            <a:off x="1658938" y="2601913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7" name="Line 12"/>
          <p:cNvSpPr>
            <a:spLocks noChangeShapeType="1"/>
          </p:cNvSpPr>
          <p:nvPr/>
        </p:nvSpPr>
        <p:spPr bwMode="auto">
          <a:xfrm>
            <a:off x="1547813" y="3048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8" name="Line 13"/>
          <p:cNvSpPr>
            <a:spLocks noChangeShapeType="1"/>
          </p:cNvSpPr>
          <p:nvPr/>
        </p:nvSpPr>
        <p:spPr bwMode="auto">
          <a:xfrm>
            <a:off x="2700338" y="3886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9" name="Line 14"/>
          <p:cNvSpPr>
            <a:spLocks noChangeShapeType="1"/>
          </p:cNvSpPr>
          <p:nvPr/>
        </p:nvSpPr>
        <p:spPr bwMode="auto">
          <a:xfrm>
            <a:off x="2133600" y="3457575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Logical Operations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200" smtClean="0"/>
              <a:t>Three basic logical operations can be applied to binary variables:</a:t>
            </a:r>
          </a:p>
          <a:p>
            <a:pPr lvl="1" eaLnBrk="1" hangingPunct="1"/>
            <a:r>
              <a:rPr lang="en-US" sz="2200" smtClean="0"/>
              <a:t>AND: Z = X.Y or Z = XY</a:t>
            </a:r>
          </a:p>
          <a:p>
            <a:pPr lvl="2" eaLnBrk="1" hangingPunct="1"/>
            <a:r>
              <a:rPr lang="en-US" sz="2000" smtClean="0"/>
              <a:t>The AND operation works as follows: If both X and Y have a value of 1, the output Z will be 1 else Z will be 0</a:t>
            </a:r>
          </a:p>
          <a:p>
            <a:pPr lvl="1" eaLnBrk="1" hangingPunct="1"/>
            <a:r>
              <a:rPr lang="en-US" sz="2200" smtClean="0"/>
              <a:t>OR: Z = X + Y</a:t>
            </a:r>
          </a:p>
          <a:p>
            <a:pPr lvl="2" eaLnBrk="1" hangingPunct="1"/>
            <a:r>
              <a:rPr lang="en-US" sz="2000" smtClean="0"/>
              <a:t>The OR operation implies: If either X or Y have a value of 1, the output Z will be 1</a:t>
            </a:r>
          </a:p>
          <a:p>
            <a:pPr lvl="1" eaLnBrk="1" hangingPunct="1"/>
            <a:r>
              <a:rPr lang="en-US" sz="2200" smtClean="0"/>
              <a:t>NOT: Z = X </a:t>
            </a:r>
          </a:p>
          <a:p>
            <a:pPr lvl="1" eaLnBrk="1" hangingPunct="1"/>
            <a:r>
              <a:rPr lang="en-US" sz="2000" smtClean="0"/>
              <a:t>      If the value of X is a 0, Z is a 1, and if X = 1, Z= 0</a:t>
            </a:r>
          </a:p>
        </p:txBody>
      </p:sp>
      <p:sp>
        <p:nvSpPr>
          <p:cNvPr id="6149" name="Line 6"/>
          <p:cNvSpPr>
            <a:spLocks noChangeShapeType="1"/>
          </p:cNvSpPr>
          <p:nvPr/>
        </p:nvSpPr>
        <p:spPr bwMode="auto">
          <a:xfrm>
            <a:off x="2514600" y="49291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1828800" y="5867400"/>
            <a:ext cx="5568950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/>
              <a:t>Don’t confuse binary </a:t>
            </a:r>
            <a:r>
              <a:rPr lang="en-US" b="1">
                <a:solidFill>
                  <a:srgbClr val="FF0000"/>
                </a:solidFill>
              </a:rPr>
              <a:t>logic</a:t>
            </a:r>
            <a:r>
              <a:rPr lang="en-US" b="1"/>
              <a:t> and binary </a:t>
            </a:r>
            <a:r>
              <a:rPr lang="en-US" b="1">
                <a:solidFill>
                  <a:srgbClr val="FF0000"/>
                </a:solidFill>
              </a:rPr>
              <a:t>arithmetic </a:t>
            </a:r>
            <a:r>
              <a:rPr lang="en-US" b="1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Complement of a Function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4321174" cy="4151531"/>
          </a:xfrm>
        </p:spPr>
        <p:txBody>
          <a:bodyPr/>
          <a:lstStyle/>
          <a:p>
            <a:pPr marL="0" indent="0" eaLnBrk="1" hangingPunct="1"/>
            <a:r>
              <a:rPr lang="en-US" sz="2200" dirty="0" smtClean="0"/>
              <a:t>The complement of a function F, </a:t>
            </a:r>
            <a:r>
              <a:rPr lang="en-US" sz="2200" dirty="0" smtClean="0">
                <a:solidFill>
                  <a:srgbClr val="FF0000"/>
                </a:solidFill>
              </a:rPr>
              <a:t>F</a:t>
            </a:r>
            <a:r>
              <a:rPr lang="en-US" sz="2200" dirty="0" smtClean="0"/>
              <a:t>, </a:t>
            </a:r>
            <a:r>
              <a:rPr lang="en-US" sz="2200" dirty="0" smtClean="0"/>
              <a:t>is obtained in two ways:</a:t>
            </a:r>
          </a:p>
          <a:p>
            <a:pPr marL="952500" lvl="1" indent="-495300" eaLnBrk="1" hangingPunct="1"/>
            <a:r>
              <a:rPr lang="en-US" sz="2200" dirty="0" smtClean="0"/>
              <a:t>1. </a:t>
            </a:r>
            <a:r>
              <a:rPr lang="en-US" sz="2200" u="sng" dirty="0" smtClean="0"/>
              <a:t>Truth Table:</a:t>
            </a:r>
            <a:r>
              <a:rPr lang="en-US" sz="2200" dirty="0" smtClean="0"/>
              <a:t> Change 1s to 0s and 0s to 1s</a:t>
            </a:r>
          </a:p>
          <a:p>
            <a:pPr marL="952500" lvl="1" indent="-495300" eaLnBrk="1" hangingPunct="1"/>
            <a:r>
              <a:rPr lang="en-US" sz="2200" dirty="0" smtClean="0"/>
              <a:t>2. </a:t>
            </a:r>
            <a:r>
              <a:rPr lang="en-US" sz="2200" u="sng" dirty="0" smtClean="0"/>
              <a:t>Boolean Expression:</a:t>
            </a:r>
            <a:r>
              <a:rPr lang="en-US" sz="2200" dirty="0" smtClean="0"/>
              <a:t> Apply </a:t>
            </a:r>
            <a:r>
              <a:rPr lang="en-US" sz="2200" dirty="0" err="1" smtClean="0"/>
              <a:t>DeMorgan’s</a:t>
            </a:r>
            <a:r>
              <a:rPr lang="en-US" sz="2200" dirty="0" smtClean="0"/>
              <a:t> </a:t>
            </a:r>
            <a:r>
              <a:rPr lang="en-US" sz="2200" dirty="0" smtClean="0"/>
              <a:t>Theorem</a:t>
            </a:r>
          </a:p>
          <a:p>
            <a:pPr marL="1143000" lvl="1" indent="-169863" eaLnBrk="1" hangingPunct="1"/>
            <a:r>
              <a:rPr lang="en-US" sz="2200" dirty="0" smtClean="0">
                <a:solidFill>
                  <a:srgbClr val="FF0000"/>
                </a:solidFill>
              </a:rPr>
              <a:t>* Be </a:t>
            </a:r>
            <a:r>
              <a:rPr lang="en-US" sz="2200" dirty="0" smtClean="0">
                <a:solidFill>
                  <a:srgbClr val="FF0000"/>
                </a:solidFill>
              </a:rPr>
              <a:t>Careful !! Before you begin, surround all AND terms with parentheses (easy to make a mistake</a:t>
            </a:r>
            <a:r>
              <a:rPr lang="en-US" sz="2200" dirty="0" smtClean="0">
                <a:solidFill>
                  <a:srgbClr val="FF0000"/>
                </a:solidFill>
              </a:rPr>
              <a:t>!).</a:t>
            </a:r>
            <a:endParaRPr lang="en-US" sz="2200" dirty="0" smtClean="0">
              <a:solidFill>
                <a:srgbClr val="FF0000"/>
              </a:solidFill>
            </a:endParaRPr>
          </a:p>
        </p:txBody>
      </p:sp>
      <p:sp>
        <p:nvSpPr>
          <p:cNvPr id="32773" name="Line 4"/>
          <p:cNvSpPr>
            <a:spLocks noChangeShapeType="1"/>
          </p:cNvSpPr>
          <p:nvPr/>
        </p:nvSpPr>
        <p:spPr bwMode="auto">
          <a:xfrm>
            <a:off x="778934" y="2314575"/>
            <a:ext cx="152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23277" name="Group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065019"/>
              </p:ext>
            </p:extLst>
          </p:nvPr>
        </p:nvGraphicFramePr>
        <p:xfrm>
          <a:off x="6248400" y="2209800"/>
          <a:ext cx="1600200" cy="1905000"/>
        </p:xfrm>
        <a:graphic>
          <a:graphicData uri="http://schemas.openxmlformats.org/drawingml/2006/table">
            <a:tbl>
              <a:tblPr/>
              <a:tblGrid>
                <a:gridCol w="400050"/>
                <a:gridCol w="400050"/>
                <a:gridCol w="400050"/>
                <a:gridCol w="40005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06" name="Text Box 46"/>
          <p:cNvSpPr txBox="1">
            <a:spLocks noChangeArrowheads="1"/>
          </p:cNvSpPr>
          <p:nvPr/>
        </p:nvSpPr>
        <p:spPr bwMode="auto">
          <a:xfrm>
            <a:off x="6356350" y="1766888"/>
            <a:ext cx="13652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Truth table</a:t>
            </a:r>
          </a:p>
        </p:txBody>
      </p:sp>
      <p:sp>
        <p:nvSpPr>
          <p:cNvPr id="32807" name="Text Box 47"/>
          <p:cNvSpPr txBox="1">
            <a:spLocks noChangeArrowheads="1"/>
          </p:cNvSpPr>
          <p:nvPr/>
        </p:nvSpPr>
        <p:spPr bwMode="auto">
          <a:xfrm>
            <a:off x="6019800" y="4343400"/>
            <a:ext cx="1981200" cy="915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/>
              <a:t>F = A’B + AB’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F’ = (A+B’).(A’+B)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    = AB + A’B’</a:t>
            </a:r>
          </a:p>
        </p:txBody>
      </p:sp>
      <p:sp>
        <p:nvSpPr>
          <p:cNvPr id="32808" name="Text Box 48"/>
          <p:cNvSpPr txBox="1">
            <a:spLocks noChangeArrowheads="1"/>
          </p:cNvSpPr>
          <p:nvPr/>
        </p:nvSpPr>
        <p:spPr bwMode="auto">
          <a:xfrm>
            <a:off x="5083174" y="5410200"/>
            <a:ext cx="3756026" cy="646331"/>
          </a:xfrm>
          <a:prstGeom prst="rect">
            <a:avLst/>
          </a:prstGeom>
          <a:solidFill>
            <a:srgbClr val="FFFF00"/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0" indent="-1143000" algn="l"/>
            <a:r>
              <a:rPr lang="en-US" b="1" u="sng" dirty="0">
                <a:solidFill>
                  <a:srgbClr val="FF0000"/>
                </a:solidFill>
              </a:rPr>
              <a:t>Short cut: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Take the dual </a:t>
            </a:r>
            <a:r>
              <a:rPr lang="en-US" b="1" u="sng" dirty="0">
                <a:solidFill>
                  <a:srgbClr val="0000FF"/>
                </a:solidFill>
              </a:rPr>
              <a:t>and</a:t>
            </a:r>
            <a:r>
              <a:rPr lang="en-US" dirty="0"/>
              <a:t> complement the literals.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Times New Roman" pitchFamily="18" charset="0"/>
              <a:buChar char="•"/>
            </a:pPr>
            <a:r>
              <a:rPr lang="en-US" smtClean="0"/>
              <a:t>Boolean Algebra is a mathematical system to study logic circuits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US" smtClean="0"/>
              <a:t>Boolean identities and algebraic manipulation can be used to simplify Boolean expressions.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US" smtClean="0"/>
              <a:t>Simplified  Boolean expressions result in simpler circuits.</a:t>
            </a:r>
          </a:p>
        </p:txBody>
      </p:sp>
      <p:sp>
        <p:nvSpPr>
          <p:cNvPr id="3379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AND Operation</a:t>
            </a:r>
          </a:p>
        </p:txBody>
      </p:sp>
      <p:graphicFrame>
        <p:nvGraphicFramePr>
          <p:cNvPr id="173089" name="Group 33"/>
          <p:cNvGraphicFramePr>
            <a:graphicFrameLocks noGrp="1"/>
          </p:cNvGraphicFramePr>
          <p:nvPr>
            <p:ph idx="1"/>
          </p:nvPr>
        </p:nvGraphicFramePr>
        <p:xfrm>
          <a:off x="2400300" y="3648075"/>
          <a:ext cx="4273550" cy="2377440"/>
        </p:xfrm>
        <a:graphic>
          <a:graphicData uri="http://schemas.openxmlformats.org/drawingml/2006/table">
            <a:tbl>
              <a:tblPr/>
              <a:tblGrid>
                <a:gridCol w="1423988"/>
                <a:gridCol w="1425575"/>
                <a:gridCol w="1423987"/>
              </a:tblGrid>
              <a:tr h="3429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Z = X.Y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00" name="Text Box 31"/>
          <p:cNvSpPr txBox="1">
            <a:spLocks noChangeArrowheads="1"/>
          </p:cNvSpPr>
          <p:nvPr/>
        </p:nvSpPr>
        <p:spPr bwMode="auto">
          <a:xfrm>
            <a:off x="609600" y="1828800"/>
            <a:ext cx="8077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en-US" sz="2200">
                <a:latin typeface="Times New Roman" pitchFamily="18" charset="0"/>
              </a:rPr>
              <a:t>A </a:t>
            </a:r>
            <a:r>
              <a:rPr lang="en-US" sz="2200" b="1" u="sng">
                <a:latin typeface="Times New Roman" pitchFamily="18" charset="0"/>
              </a:rPr>
              <a:t>truth table </a:t>
            </a:r>
            <a:r>
              <a:rPr lang="en-US" sz="2200">
                <a:latin typeface="Times New Roman" pitchFamily="18" charset="0"/>
              </a:rPr>
              <a:t>of a logical operation is a table of all possible combinations of input variable values, and the corresponding value of the output</a:t>
            </a:r>
          </a:p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en-US" sz="2200">
                <a:latin typeface="Times New Roman" pitchFamily="18" charset="0"/>
              </a:rPr>
              <a:t>                    The truth table for the AND logical operation:</a:t>
            </a:r>
          </a:p>
        </p:txBody>
      </p:sp>
      <p:sp>
        <p:nvSpPr>
          <p:cNvPr id="7201" name="Text Box 32"/>
          <p:cNvSpPr txBox="1">
            <a:spLocks noChangeArrowheads="1"/>
          </p:cNvSpPr>
          <p:nvPr/>
        </p:nvSpPr>
        <p:spPr bwMode="auto">
          <a:xfrm>
            <a:off x="7315200" y="4640263"/>
            <a:ext cx="1508125" cy="5810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600" b="1"/>
              <a:t>Similar to</a:t>
            </a:r>
          </a:p>
          <a:p>
            <a:pPr algn="l"/>
            <a:r>
              <a:rPr lang="en-US" sz="1600" b="1"/>
              <a:t>multiplication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AND Gate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3025" cy="1143000"/>
          </a:xfrm>
        </p:spPr>
        <p:txBody>
          <a:bodyPr/>
          <a:lstStyle/>
          <a:p>
            <a:pPr eaLnBrk="1" hangingPunct="1"/>
            <a:r>
              <a:rPr lang="en-US" sz="2200" smtClean="0"/>
              <a:t>The electronic device that performs the AND operation is called the AND gate</a:t>
            </a:r>
          </a:p>
        </p:txBody>
      </p:sp>
      <p:sp>
        <p:nvSpPr>
          <p:cNvPr id="8197" name="AutoShape 4"/>
          <p:cNvSpPr>
            <a:spLocks noChangeArrowheads="1"/>
          </p:cNvSpPr>
          <p:nvPr/>
        </p:nvSpPr>
        <p:spPr bwMode="auto">
          <a:xfrm>
            <a:off x="3657600" y="3505200"/>
            <a:ext cx="685800" cy="533400"/>
          </a:xfrm>
          <a:prstGeom prst="flowChartDelay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Line 5"/>
          <p:cNvSpPr>
            <a:spLocks noChangeShapeType="1"/>
          </p:cNvSpPr>
          <p:nvPr/>
        </p:nvSpPr>
        <p:spPr bwMode="auto">
          <a:xfrm>
            <a:off x="3048000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9" name="Line 6"/>
          <p:cNvSpPr>
            <a:spLocks noChangeShapeType="1"/>
          </p:cNvSpPr>
          <p:nvPr/>
        </p:nvSpPr>
        <p:spPr bwMode="auto">
          <a:xfrm>
            <a:off x="3048000" y="3962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Line 7"/>
          <p:cNvSpPr>
            <a:spLocks noChangeShapeType="1"/>
          </p:cNvSpPr>
          <p:nvPr/>
        </p:nvSpPr>
        <p:spPr bwMode="auto">
          <a:xfrm>
            <a:off x="4343400" y="3733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1" name="Text Box 8"/>
          <p:cNvSpPr txBox="1">
            <a:spLocks noChangeArrowheads="1"/>
          </p:cNvSpPr>
          <p:nvPr/>
        </p:nvSpPr>
        <p:spPr bwMode="auto">
          <a:xfrm>
            <a:off x="2743200" y="3352800"/>
            <a:ext cx="6096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X</a:t>
            </a:r>
          </a:p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Y</a:t>
            </a:r>
          </a:p>
        </p:txBody>
      </p:sp>
      <p:sp>
        <p:nvSpPr>
          <p:cNvPr id="8202" name="Text Box 9"/>
          <p:cNvSpPr txBox="1">
            <a:spLocks noChangeArrowheads="1"/>
          </p:cNvSpPr>
          <p:nvPr/>
        </p:nvSpPr>
        <p:spPr bwMode="auto">
          <a:xfrm>
            <a:off x="4953000" y="351948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Z</a:t>
            </a:r>
          </a:p>
        </p:txBody>
      </p:sp>
      <p:sp>
        <p:nvSpPr>
          <p:cNvPr id="8203" name="Text Box 10"/>
          <p:cNvSpPr txBox="1">
            <a:spLocks noChangeArrowheads="1"/>
          </p:cNvSpPr>
          <p:nvPr/>
        </p:nvSpPr>
        <p:spPr bwMode="auto">
          <a:xfrm>
            <a:off x="1143000" y="4267200"/>
            <a:ext cx="75438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en-US" i="1">
                <a:latin typeface="Times New Roman" pitchFamily="18" charset="0"/>
              </a:rPr>
              <a:t>                An AND gate with two input variables X, Y and one output Z</a:t>
            </a:r>
          </a:p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endParaRPr lang="en-US" i="1">
              <a:latin typeface="Times New Roman" pitchFamily="18" charset="0"/>
            </a:endParaRPr>
          </a:p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>
                <a:latin typeface="Times New Roman" pitchFamily="18" charset="0"/>
              </a:rPr>
              <a:t>Note: The output of the AND gate Z is a 1 if and only if all the inputs are 1 else it is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3-input AND gate</a:t>
            </a:r>
          </a:p>
        </p:txBody>
      </p:sp>
      <p:sp>
        <p:nvSpPr>
          <p:cNvPr id="9220" name="AutoShape 3"/>
          <p:cNvSpPr>
            <a:spLocks noChangeArrowheads="1"/>
          </p:cNvSpPr>
          <p:nvPr/>
        </p:nvSpPr>
        <p:spPr bwMode="auto">
          <a:xfrm>
            <a:off x="1676400" y="2617788"/>
            <a:ext cx="685800" cy="914400"/>
          </a:xfrm>
          <a:prstGeom prst="flowChartDelay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Line 4"/>
          <p:cNvSpPr>
            <a:spLocks noChangeShapeType="1"/>
          </p:cNvSpPr>
          <p:nvPr/>
        </p:nvSpPr>
        <p:spPr bwMode="auto">
          <a:xfrm>
            <a:off x="1066800" y="2693988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2" name="Line 5"/>
          <p:cNvSpPr>
            <a:spLocks noChangeShapeType="1"/>
          </p:cNvSpPr>
          <p:nvPr/>
        </p:nvSpPr>
        <p:spPr bwMode="auto">
          <a:xfrm>
            <a:off x="1066800" y="3074988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3" name="Line 6"/>
          <p:cNvSpPr>
            <a:spLocks noChangeShapeType="1"/>
          </p:cNvSpPr>
          <p:nvPr/>
        </p:nvSpPr>
        <p:spPr bwMode="auto">
          <a:xfrm>
            <a:off x="2362200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4" name="Text Box 7"/>
          <p:cNvSpPr txBox="1">
            <a:spLocks noChangeArrowheads="1"/>
          </p:cNvSpPr>
          <p:nvPr/>
        </p:nvSpPr>
        <p:spPr bwMode="auto">
          <a:xfrm>
            <a:off x="762000" y="2465388"/>
            <a:ext cx="609600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W</a:t>
            </a:r>
          </a:p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X</a:t>
            </a:r>
          </a:p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Y</a:t>
            </a:r>
          </a:p>
        </p:txBody>
      </p:sp>
      <p:sp>
        <p:nvSpPr>
          <p:cNvPr id="9225" name="Text Box 8"/>
          <p:cNvSpPr txBox="1">
            <a:spLocks noChangeArrowheads="1"/>
          </p:cNvSpPr>
          <p:nvPr/>
        </p:nvSpPr>
        <p:spPr bwMode="auto">
          <a:xfrm>
            <a:off x="2971800" y="2819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Z</a:t>
            </a:r>
          </a:p>
        </p:txBody>
      </p:sp>
      <p:sp>
        <p:nvSpPr>
          <p:cNvPr id="9226" name="Line 9"/>
          <p:cNvSpPr>
            <a:spLocks noChangeShapeType="1"/>
          </p:cNvSpPr>
          <p:nvPr/>
        </p:nvSpPr>
        <p:spPr bwMode="auto">
          <a:xfrm>
            <a:off x="1066800" y="3455988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75114" name="Group 10"/>
          <p:cNvGraphicFramePr>
            <a:graphicFrameLocks noGrp="1"/>
          </p:cNvGraphicFramePr>
          <p:nvPr>
            <p:ph type="tbl" idx="1"/>
          </p:nvPr>
        </p:nvGraphicFramePr>
        <p:xfrm>
          <a:off x="4394200" y="2427288"/>
          <a:ext cx="3846513" cy="3566160"/>
        </p:xfrm>
        <a:graphic>
          <a:graphicData uri="http://schemas.openxmlformats.org/drawingml/2006/table">
            <a:tbl>
              <a:tblPr/>
              <a:tblGrid>
                <a:gridCol w="962025"/>
                <a:gridCol w="962025"/>
                <a:gridCol w="960438"/>
                <a:gridCol w="962025"/>
              </a:tblGrid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79" name="Text Box 62"/>
          <p:cNvSpPr txBox="1">
            <a:spLocks noChangeArrowheads="1"/>
          </p:cNvSpPr>
          <p:nvPr/>
        </p:nvSpPr>
        <p:spPr bwMode="auto">
          <a:xfrm>
            <a:off x="3886200" y="1905000"/>
            <a:ext cx="502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en-US" i="1">
                <a:latin typeface="Times New Roman" pitchFamily="18" charset="0"/>
              </a:rPr>
              <a:t>Truth Table for a 3 input AND gate</a:t>
            </a:r>
          </a:p>
        </p:txBody>
      </p:sp>
      <p:sp>
        <p:nvSpPr>
          <p:cNvPr id="9280" name="Text Box 63"/>
          <p:cNvSpPr txBox="1">
            <a:spLocks noChangeArrowheads="1"/>
          </p:cNvSpPr>
          <p:nvPr/>
        </p:nvSpPr>
        <p:spPr bwMode="auto">
          <a:xfrm>
            <a:off x="533400" y="4191000"/>
            <a:ext cx="3581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>
                <a:latin typeface="Times New Roman" pitchFamily="18" charset="0"/>
              </a:rPr>
              <a:t>Note: For an </a:t>
            </a:r>
            <a:r>
              <a:rPr lang="en-US" sz="2000" i="1">
                <a:latin typeface="Times New Roman" pitchFamily="18" charset="0"/>
              </a:rPr>
              <a:t>n</a:t>
            </a:r>
            <a:r>
              <a:rPr lang="en-US" sz="2000">
                <a:latin typeface="Times New Roman" pitchFamily="18" charset="0"/>
              </a:rPr>
              <a:t>-input logic gate, the size of the truth table is 2</a:t>
            </a:r>
            <a:r>
              <a:rPr lang="en-US" sz="2000" baseline="30000">
                <a:latin typeface="Times New Roman" pitchFamily="18" charset="0"/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 Operation</a:t>
            </a:r>
          </a:p>
        </p:txBody>
      </p:sp>
      <p:graphicFrame>
        <p:nvGraphicFramePr>
          <p:cNvPr id="177155" name="Group 3"/>
          <p:cNvGraphicFramePr>
            <a:graphicFrameLocks noGrp="1"/>
          </p:cNvGraphicFramePr>
          <p:nvPr/>
        </p:nvGraphicFramePr>
        <p:xfrm>
          <a:off x="2057400" y="3114675"/>
          <a:ext cx="4572000" cy="237744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</a:tblGrid>
              <a:tr h="3429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Z = X +Y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72" name="Text Box 31"/>
          <p:cNvSpPr txBox="1">
            <a:spLocks noChangeArrowheads="1"/>
          </p:cNvSpPr>
          <p:nvPr/>
        </p:nvSpPr>
        <p:spPr bwMode="auto">
          <a:xfrm>
            <a:off x="7315200" y="4640263"/>
            <a:ext cx="1112838" cy="5810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600" b="1"/>
              <a:t>Similar to</a:t>
            </a:r>
          </a:p>
          <a:p>
            <a:pPr algn="l"/>
            <a:r>
              <a:rPr lang="en-US" sz="1600" b="1"/>
              <a:t>addition</a:t>
            </a:r>
          </a:p>
        </p:txBody>
      </p:sp>
      <p:sp>
        <p:nvSpPr>
          <p:cNvPr id="10273" name="Text Box 32"/>
          <p:cNvSpPr txBox="1">
            <a:spLocks noChangeArrowheads="1"/>
          </p:cNvSpPr>
          <p:nvPr/>
        </p:nvSpPr>
        <p:spPr bwMode="auto">
          <a:xfrm>
            <a:off x="1676400" y="2057400"/>
            <a:ext cx="5356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 b="1"/>
              <a:t>The truth table for the OR logical operation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 Gate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3025" cy="785813"/>
          </a:xfrm>
        </p:spPr>
        <p:txBody>
          <a:bodyPr/>
          <a:lstStyle/>
          <a:p>
            <a:pPr eaLnBrk="1" hangingPunct="1"/>
            <a:r>
              <a:rPr lang="en-US" sz="2200" smtClean="0"/>
              <a:t>The electronic device that performs the AND operation is called the AND gate</a:t>
            </a:r>
          </a:p>
          <a:p>
            <a:pPr eaLnBrk="1" hangingPunct="1"/>
            <a:endParaRPr lang="en-US" smtClean="0"/>
          </a:p>
        </p:txBody>
      </p:sp>
      <p:sp>
        <p:nvSpPr>
          <p:cNvPr id="11269" name="AutoShape 4"/>
          <p:cNvSpPr>
            <a:spLocks noChangeArrowheads="1"/>
          </p:cNvSpPr>
          <p:nvPr/>
        </p:nvSpPr>
        <p:spPr bwMode="auto">
          <a:xfrm rot="10800000">
            <a:off x="4114800" y="3200400"/>
            <a:ext cx="1219200" cy="762000"/>
          </a:xfrm>
          <a:prstGeom prst="moon">
            <a:avLst>
              <a:gd name="adj" fmla="val 7053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Line 5"/>
          <p:cNvSpPr>
            <a:spLocks noChangeShapeType="1"/>
          </p:cNvSpPr>
          <p:nvPr/>
        </p:nvSpPr>
        <p:spPr bwMode="auto">
          <a:xfrm>
            <a:off x="3657600" y="3352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Line 6"/>
          <p:cNvSpPr>
            <a:spLocks noChangeShapeType="1"/>
          </p:cNvSpPr>
          <p:nvPr/>
        </p:nvSpPr>
        <p:spPr bwMode="auto">
          <a:xfrm>
            <a:off x="3657600" y="3733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Line 7"/>
          <p:cNvSpPr>
            <a:spLocks noChangeShapeType="1"/>
          </p:cNvSpPr>
          <p:nvPr/>
        </p:nvSpPr>
        <p:spPr bwMode="auto">
          <a:xfrm>
            <a:off x="5334000" y="3581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Text Box 8"/>
          <p:cNvSpPr txBox="1">
            <a:spLocks noChangeArrowheads="1"/>
          </p:cNvSpPr>
          <p:nvPr/>
        </p:nvSpPr>
        <p:spPr bwMode="auto">
          <a:xfrm>
            <a:off x="3352800" y="3124200"/>
            <a:ext cx="6096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X</a:t>
            </a:r>
          </a:p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Y</a:t>
            </a:r>
          </a:p>
        </p:txBody>
      </p:sp>
      <p:sp>
        <p:nvSpPr>
          <p:cNvPr id="11274" name="Text Box 9"/>
          <p:cNvSpPr txBox="1">
            <a:spLocks noChangeArrowheads="1"/>
          </p:cNvSpPr>
          <p:nvPr/>
        </p:nvSpPr>
        <p:spPr bwMode="auto">
          <a:xfrm>
            <a:off x="5943600" y="3352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Z</a:t>
            </a:r>
          </a:p>
        </p:txBody>
      </p:sp>
      <p:sp>
        <p:nvSpPr>
          <p:cNvPr id="11275" name="Text Box 10"/>
          <p:cNvSpPr txBox="1">
            <a:spLocks noChangeArrowheads="1"/>
          </p:cNvSpPr>
          <p:nvPr/>
        </p:nvSpPr>
        <p:spPr bwMode="auto">
          <a:xfrm>
            <a:off x="1143000" y="4038600"/>
            <a:ext cx="75438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en-US" i="1">
                <a:latin typeface="Times New Roman" pitchFamily="18" charset="0"/>
              </a:rPr>
              <a:t>                An OR gate with two input variables X, Y and one output Z</a:t>
            </a:r>
          </a:p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endParaRPr lang="en-US" i="1">
              <a:latin typeface="Times New Roman" pitchFamily="18" charset="0"/>
            </a:endParaRPr>
          </a:p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>
                <a:latin typeface="Times New Roman" pitchFamily="18" charset="0"/>
              </a:rPr>
              <a:t>Note: The output of the OR gate Z is a 1 if either of the two inputs X, Y are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 Gate – 3 Input</a:t>
            </a:r>
          </a:p>
        </p:txBody>
      </p:sp>
      <p:sp>
        <p:nvSpPr>
          <p:cNvPr id="12292" name="Line 3"/>
          <p:cNvSpPr>
            <a:spLocks noChangeShapeType="1"/>
          </p:cNvSpPr>
          <p:nvPr/>
        </p:nvSpPr>
        <p:spPr bwMode="auto">
          <a:xfrm>
            <a:off x="1066800" y="2693988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3" name="Line 4"/>
          <p:cNvSpPr>
            <a:spLocks noChangeShapeType="1"/>
          </p:cNvSpPr>
          <p:nvPr/>
        </p:nvSpPr>
        <p:spPr bwMode="auto">
          <a:xfrm flipV="1">
            <a:off x="1066800" y="3048000"/>
            <a:ext cx="838200" cy="2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4" name="Line 5"/>
          <p:cNvSpPr>
            <a:spLocks noChangeShapeType="1"/>
          </p:cNvSpPr>
          <p:nvPr/>
        </p:nvSpPr>
        <p:spPr bwMode="auto">
          <a:xfrm>
            <a:off x="2743200" y="3048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762000" y="2465388"/>
            <a:ext cx="609600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W</a:t>
            </a:r>
          </a:p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X</a:t>
            </a:r>
          </a:p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Y</a:t>
            </a:r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2971800" y="283368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Z</a:t>
            </a:r>
          </a:p>
        </p:txBody>
      </p:sp>
      <p:sp>
        <p:nvSpPr>
          <p:cNvPr id="12297" name="Line 8"/>
          <p:cNvSpPr>
            <a:spLocks noChangeShapeType="1"/>
          </p:cNvSpPr>
          <p:nvPr/>
        </p:nvSpPr>
        <p:spPr bwMode="auto">
          <a:xfrm flipV="1">
            <a:off x="1066800" y="3429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78185" name="Group 9"/>
          <p:cNvGraphicFramePr>
            <a:graphicFrameLocks noGrp="1"/>
          </p:cNvGraphicFramePr>
          <p:nvPr/>
        </p:nvGraphicFramePr>
        <p:xfrm>
          <a:off x="4038600" y="2386013"/>
          <a:ext cx="4724400" cy="3566160"/>
        </p:xfrm>
        <a:graphic>
          <a:graphicData uri="http://schemas.openxmlformats.org/drawingml/2006/table">
            <a:tbl>
              <a:tblPr/>
              <a:tblGrid>
                <a:gridCol w="1181100"/>
                <a:gridCol w="800100"/>
                <a:gridCol w="914400"/>
                <a:gridCol w="1828800"/>
              </a:tblGrid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Z = W + X +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50" name="Text Box 61"/>
          <p:cNvSpPr txBox="1">
            <a:spLocks noChangeArrowheads="1"/>
          </p:cNvSpPr>
          <p:nvPr/>
        </p:nvSpPr>
        <p:spPr bwMode="auto">
          <a:xfrm>
            <a:off x="3886200" y="1905000"/>
            <a:ext cx="502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en-US" i="1">
                <a:latin typeface="Times New Roman" pitchFamily="18" charset="0"/>
              </a:rPr>
              <a:t>Truth Table for a 3 input OR gate</a:t>
            </a:r>
          </a:p>
        </p:txBody>
      </p:sp>
      <p:sp>
        <p:nvSpPr>
          <p:cNvPr id="12351" name="Text Box 62"/>
          <p:cNvSpPr txBox="1">
            <a:spLocks noChangeArrowheads="1"/>
          </p:cNvSpPr>
          <p:nvPr/>
        </p:nvSpPr>
        <p:spPr bwMode="auto">
          <a:xfrm>
            <a:off x="533400" y="4191000"/>
            <a:ext cx="3581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>
                <a:latin typeface="Times New Roman" pitchFamily="18" charset="0"/>
              </a:rPr>
              <a:t>Note: For an </a:t>
            </a:r>
            <a:r>
              <a:rPr lang="en-US" sz="2000" i="1">
                <a:latin typeface="Times New Roman" pitchFamily="18" charset="0"/>
              </a:rPr>
              <a:t>n</a:t>
            </a:r>
            <a:r>
              <a:rPr lang="en-US" sz="2000">
                <a:latin typeface="Times New Roman" pitchFamily="18" charset="0"/>
              </a:rPr>
              <a:t>-input logic gate, the size of the truth table is 2</a:t>
            </a:r>
            <a:r>
              <a:rPr lang="en-US" sz="2000" baseline="30000">
                <a:latin typeface="Times New Roman" pitchFamily="18" charset="0"/>
              </a:rPr>
              <a:t>n</a:t>
            </a:r>
          </a:p>
        </p:txBody>
      </p:sp>
      <p:sp>
        <p:nvSpPr>
          <p:cNvPr id="12352" name="AutoShape 63"/>
          <p:cNvSpPr>
            <a:spLocks noChangeArrowheads="1"/>
          </p:cNvSpPr>
          <p:nvPr/>
        </p:nvSpPr>
        <p:spPr bwMode="auto">
          <a:xfrm rot="10800000">
            <a:off x="1524000" y="2590800"/>
            <a:ext cx="1219200" cy="914400"/>
          </a:xfrm>
          <a:prstGeom prst="moon">
            <a:avLst>
              <a:gd name="adj" fmla="val 7053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6756</TotalTime>
  <Words>1774</Words>
  <Application>Microsoft Office PowerPoint</Application>
  <PresentationFormat>On-screen Show (4:3)</PresentationFormat>
  <Paragraphs>473</Paragraphs>
  <Slides>31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Arial Black</vt:lpstr>
      <vt:lpstr>Times New Roman</vt:lpstr>
      <vt:lpstr>Wingdings</vt:lpstr>
      <vt:lpstr>Default Design</vt:lpstr>
      <vt:lpstr>1_Default Design</vt:lpstr>
      <vt:lpstr>Equation</vt:lpstr>
      <vt:lpstr>COE 202: Digital Logic Design Combinational Logic Part 1 </vt:lpstr>
      <vt:lpstr>Objectives</vt:lpstr>
      <vt:lpstr>Logical Operations</vt:lpstr>
      <vt:lpstr>AND Operation</vt:lpstr>
      <vt:lpstr>AND Gate</vt:lpstr>
      <vt:lpstr>3-input AND gate</vt:lpstr>
      <vt:lpstr>OR Operation</vt:lpstr>
      <vt:lpstr>OR Gate</vt:lpstr>
      <vt:lpstr>OR Gate – 3 Input</vt:lpstr>
      <vt:lpstr>NOT Operation</vt:lpstr>
      <vt:lpstr>Timing Diagram</vt:lpstr>
      <vt:lpstr>Logical Operations and Gates (Summary)</vt:lpstr>
      <vt:lpstr>Boolean Algebra</vt:lpstr>
      <vt:lpstr>Boolean Algebra</vt:lpstr>
      <vt:lpstr>Boolean Expression</vt:lpstr>
      <vt:lpstr>Operator Precedence</vt:lpstr>
      <vt:lpstr>Example</vt:lpstr>
      <vt:lpstr>Example (Cont.)</vt:lpstr>
      <vt:lpstr>Identities of Boolean Algebra</vt:lpstr>
      <vt:lpstr>Duality Principle</vt:lpstr>
      <vt:lpstr>DeMorgan’s Theorem</vt:lpstr>
      <vt:lpstr>Why Boolean Algebra?</vt:lpstr>
      <vt:lpstr>Algebraic Manipulation</vt:lpstr>
      <vt:lpstr>Algebraic Manipulation (Example)</vt:lpstr>
      <vt:lpstr>Algebraic Manipulation (Example)</vt:lpstr>
      <vt:lpstr>Algebraic Manipulation (Example)</vt:lpstr>
      <vt:lpstr>Example (Consensus Theorem)</vt:lpstr>
      <vt:lpstr>Example</vt:lpstr>
      <vt:lpstr>Example</vt:lpstr>
      <vt:lpstr>Complement of a Function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 202: Digital Logic Design Number Systems Part 3</dc:title>
  <dc:creator>marwan</dc:creator>
  <cp:lastModifiedBy>Dr. Marwan Abu-Amara</cp:lastModifiedBy>
  <cp:revision>856</cp:revision>
  <cp:lastPrinted>1601-01-01T00:00:00Z</cp:lastPrinted>
  <dcterms:created xsi:type="dcterms:W3CDTF">2009-02-22T06:15:20Z</dcterms:created>
  <dcterms:modified xsi:type="dcterms:W3CDTF">2016-10-09T06:10:59Z</dcterms:modified>
</cp:coreProperties>
</file>