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3"/>
  </p:notesMasterIdLst>
  <p:sldIdLst>
    <p:sldId id="256" r:id="rId3"/>
    <p:sldId id="307" r:id="rId4"/>
    <p:sldId id="306" r:id="rId5"/>
    <p:sldId id="286" r:id="rId6"/>
    <p:sldId id="294" r:id="rId7"/>
    <p:sldId id="295" r:id="rId8"/>
    <p:sldId id="305" r:id="rId9"/>
    <p:sldId id="296" r:id="rId10"/>
    <p:sldId id="298" r:id="rId11"/>
    <p:sldId id="304" r:id="rId12"/>
    <p:sldId id="297" r:id="rId13"/>
    <p:sldId id="292" r:id="rId14"/>
    <p:sldId id="293" r:id="rId15"/>
    <p:sldId id="290" r:id="rId16"/>
    <p:sldId id="299" r:id="rId17"/>
    <p:sldId id="300" r:id="rId18"/>
    <p:sldId id="301" r:id="rId19"/>
    <p:sldId id="302" r:id="rId20"/>
    <p:sldId id="303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274" r:id="rId3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92929"/>
    <a:srgbClr val="FFFF00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E86738F-A558-4610-9FC1-A3E459D3F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54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56A2FE3-E3BC-4092-9D9D-70A066CB7AF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4361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28AB538-697B-405B-A324-116D9146A92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7001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28AB538-697B-405B-A324-116D9146A92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8803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28AB538-697B-405B-A324-116D9146A92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1176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047AF74-CC28-45C4-9BDF-B33E6517351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519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518E0-526B-4E5D-944B-A76597028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06080-EA36-4875-852B-B93A62070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FC0D5-0D71-49CB-BFF1-B666175ED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4713" y="1905000"/>
            <a:ext cx="3770312" cy="1941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4713" y="3998913"/>
            <a:ext cx="3770312" cy="1941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4906B-1169-4830-B92A-93D5B58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4713" y="1905000"/>
            <a:ext cx="3770312" cy="1941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4713" y="3998913"/>
            <a:ext cx="3770312" cy="1941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312D1-DBCB-4723-A5B5-D097AD8C8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6F5B-6842-4312-9988-52F5941B2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1C17D-0CC9-424D-B71F-3DCF3520F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9091C-43C3-4BB1-B470-990861F60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E00A7-1D68-419C-80E8-E3A73DA37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2F54D-23EB-47B2-A5B5-D9809EEF8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7D96-EA02-4454-B0D1-4549A77CB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C4A00-7896-476C-84BB-53A26A90B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0A1D9-6A06-464A-B6A3-A354517A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20C7C-7CF4-44E5-BD08-0F890F833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89359-67CD-42C1-B254-F9B36526A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4765-5D62-496E-9BDF-CC260ED3E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DEB13-3A25-4EAE-8E77-304FFD8A6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6D7E1-FEE9-45D2-B95D-C8CAFE702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C359B-7CF9-4816-9175-51E0DC4DC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7CE15-AD39-4A33-B914-7894977D8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25BA-9D97-45DF-BF49-DBC3DDE18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29D9B-1E30-41D8-93DB-DBE1E608D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B59B6-1EAF-4E06-8E17-0175BA93D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95399-B008-4E75-970F-E4FA09A0D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DC29-388F-4833-BEAA-B66CFA935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B8D4EF1-6693-481D-9F71-F86CBEEF8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03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CEE24D2-893B-4B0F-9D95-96EDC6398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Number Systems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2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Converting Decimal Fraction to Hexadecimal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648200" cy="4035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dirty="0" smtClean="0"/>
              <a:t>Multiply the decimal number by ‘16’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dirty="0" smtClean="0"/>
              <a:t>Repeat multiplication until a fraction value of ‘0.0’ is reached or until the desired level of accuracy is reached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dirty="0" smtClean="0"/>
              <a:t>The sequence of integers before the decimal point constitute the octal number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200" dirty="0" smtClean="0"/>
              <a:t>   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200" dirty="0" smtClean="0"/>
              <a:t>  Example: 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200" dirty="0" smtClean="0"/>
              <a:t>       (0.513)</a:t>
            </a:r>
            <a:r>
              <a:rPr lang="en-US" sz="2200" baseline="-25000" dirty="0" smtClean="0"/>
              <a:t>10</a:t>
            </a:r>
            <a:r>
              <a:rPr lang="en-US" sz="2200" dirty="0" smtClean="0"/>
              <a:t> = (0.8353…)</a:t>
            </a:r>
            <a:r>
              <a:rPr lang="en-US" sz="2200" baseline="-25000" dirty="0" smtClean="0"/>
              <a:t>16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09600" y="5805488"/>
            <a:ext cx="5715000" cy="36933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Verify: </a:t>
            </a:r>
            <a:r>
              <a:rPr lang="en-US" dirty="0" smtClean="0">
                <a:latin typeface="Times New Roman" pitchFamily="18" charset="0"/>
              </a:rPr>
              <a:t>8x16</a:t>
            </a:r>
            <a:r>
              <a:rPr lang="en-US" baseline="30000" dirty="0" smtClean="0">
                <a:latin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</a:rPr>
              <a:t>3 </a:t>
            </a:r>
            <a:r>
              <a:rPr lang="en-US" dirty="0">
                <a:latin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</a:rPr>
              <a:t>16</a:t>
            </a:r>
            <a:r>
              <a:rPr lang="en-US" baseline="30000" dirty="0" smtClean="0">
                <a:latin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</a:rPr>
              <a:t>5 </a:t>
            </a:r>
            <a:r>
              <a:rPr lang="en-US" dirty="0">
                <a:latin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</a:rPr>
              <a:t>16</a:t>
            </a:r>
            <a:r>
              <a:rPr lang="en-US" baseline="30000" dirty="0" smtClean="0">
                <a:latin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</a:rPr>
              <a:t>3 </a:t>
            </a:r>
            <a:r>
              <a:rPr lang="en-US" dirty="0">
                <a:latin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</a:rPr>
              <a:t>16</a:t>
            </a:r>
            <a:r>
              <a:rPr lang="en-US" baseline="30000" dirty="0" smtClean="0">
                <a:latin typeface="Times New Roman" pitchFamily="18" charset="0"/>
              </a:rPr>
              <a:t>-4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= (</a:t>
            </a:r>
            <a:r>
              <a:rPr lang="en-US" dirty="0" smtClean="0">
                <a:latin typeface="Times New Roman" pitchFamily="18" charset="0"/>
              </a:rPr>
              <a:t>0.51299)</a:t>
            </a:r>
            <a:r>
              <a:rPr lang="en-US" baseline="-25000" dirty="0" smtClean="0">
                <a:latin typeface="Times New Roman" pitchFamily="18" charset="0"/>
              </a:rPr>
              <a:t>10</a:t>
            </a:r>
            <a:r>
              <a:rPr lang="en-US" dirty="0" smtClean="0">
                <a:latin typeface="Times New Roman" pitchFamily="18" charset="0"/>
              </a:rPr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181600" y="2528888"/>
            <a:ext cx="692150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MSB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226050" y="4648200"/>
            <a:ext cx="64135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LSB</a:t>
            </a:r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5562600" y="3048000"/>
            <a:ext cx="0" cy="1524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6324600" y="2474913"/>
            <a:ext cx="211468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0.513 x </a:t>
            </a:r>
            <a:r>
              <a:rPr lang="en-US" b="1" dirty="0" smtClean="0"/>
              <a:t>16 </a:t>
            </a:r>
            <a:r>
              <a:rPr lang="en-US" b="1" dirty="0"/>
              <a:t>= </a:t>
            </a: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b="1" dirty="0" smtClean="0"/>
              <a:t>.208</a:t>
            </a:r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0.208 </a:t>
            </a:r>
            <a:r>
              <a:rPr lang="en-US" b="1" dirty="0"/>
              <a:t>x </a:t>
            </a:r>
            <a:r>
              <a:rPr lang="en-US" b="1" dirty="0" smtClean="0"/>
              <a:t>16 </a:t>
            </a:r>
            <a:r>
              <a:rPr lang="en-US" b="1" dirty="0"/>
              <a:t>=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.328</a:t>
            </a:r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0.328 </a:t>
            </a:r>
            <a:r>
              <a:rPr lang="en-US" b="1" dirty="0"/>
              <a:t>x </a:t>
            </a:r>
            <a:r>
              <a:rPr lang="en-US" b="1" dirty="0" smtClean="0"/>
              <a:t>16 </a:t>
            </a:r>
            <a:r>
              <a:rPr lang="en-US" b="1" dirty="0"/>
              <a:t>= 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b="1" dirty="0" smtClean="0"/>
              <a:t>.248</a:t>
            </a:r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0.248 </a:t>
            </a:r>
            <a:r>
              <a:rPr lang="en-US" b="1" dirty="0"/>
              <a:t>x </a:t>
            </a:r>
            <a:r>
              <a:rPr lang="en-US" b="1" dirty="0" smtClean="0"/>
              <a:t>16 </a:t>
            </a:r>
            <a:r>
              <a:rPr lang="en-US" b="1" dirty="0"/>
              <a:t>=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.968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.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Integer &amp; Fraction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924800" cy="1981200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Q. How to convert a decimal number that has both integral and fractional parts?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A. Convert each part separately, combine the two results with a point in between.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600200" y="4648200"/>
            <a:ext cx="584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Example: Consider the “decimal -&gt; octal” examples </a:t>
            </a:r>
          </a:p>
          <a:p>
            <a:r>
              <a:rPr lang="en-US" b="1"/>
              <a:t>                 in previous slides</a:t>
            </a:r>
          </a:p>
          <a:p>
            <a:r>
              <a:rPr lang="en-US" b="1"/>
              <a:t>   </a:t>
            </a:r>
          </a:p>
          <a:p>
            <a:r>
              <a:rPr lang="en-US" b="1"/>
              <a:t>                          (153.513)</a:t>
            </a:r>
            <a:r>
              <a:rPr lang="en-US" b="1" baseline="-25000"/>
              <a:t>10 </a:t>
            </a:r>
            <a:r>
              <a:rPr lang="en-US" b="1"/>
              <a:t>= (231.407)</a:t>
            </a:r>
            <a:r>
              <a:rPr lang="en-US" b="1" baseline="-2500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Convert (211.6250)</a:t>
            </a:r>
            <a:r>
              <a:rPr lang="en-US" sz="2400" baseline="-25000" smtClean="0"/>
              <a:t>10</a:t>
            </a:r>
            <a:r>
              <a:rPr lang="en-US" sz="2400" smtClean="0"/>
              <a:t> to binary?</a:t>
            </a:r>
          </a:p>
          <a:p>
            <a:pPr eaLnBrk="1" hangingPunct="1"/>
            <a:r>
              <a:rPr lang="en-US" sz="2400" smtClean="0"/>
              <a:t>Steps:</a:t>
            </a:r>
          </a:p>
          <a:p>
            <a:pPr lvl="1" eaLnBrk="1" hangingPunct="1"/>
            <a:r>
              <a:rPr lang="en-US" sz="2200" smtClean="0"/>
              <a:t>Split the number into integer and fraction</a:t>
            </a:r>
          </a:p>
          <a:p>
            <a:pPr lvl="1" eaLnBrk="1" hangingPunct="1"/>
            <a:r>
              <a:rPr lang="en-US" sz="2200" smtClean="0"/>
              <a:t>Perform the conversions for the integer and fraction part separately</a:t>
            </a:r>
          </a:p>
          <a:p>
            <a:pPr lvl="1" eaLnBrk="1" hangingPunct="1"/>
            <a:r>
              <a:rPr lang="en-US" sz="2200" smtClean="0"/>
              <a:t>Rejoin the results after the individual conversions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" y="5291138"/>
          <a:ext cx="43338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342720" imgH="393480" progId="Equation.3">
                  <p:embed/>
                </p:oleObj>
              </mc:Choice>
              <mc:Fallback>
                <p:oleObj name="Equation" r:id="rId3" imgW="3427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91138"/>
                        <a:ext cx="433388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685800" y="1752600"/>
          <a:ext cx="9207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647640" imgH="393480" progId="Equation.3">
                  <p:embed/>
                </p:oleObj>
              </mc:Choice>
              <mc:Fallback>
                <p:oleObj name="Equation" r:id="rId5" imgW="6476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92075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5"/>
          <p:cNvSpPr txBox="1">
            <a:spLocks noChangeArrowheads="1"/>
          </p:cNvSpPr>
          <p:nvPr/>
        </p:nvSpPr>
        <p:spPr bwMode="auto">
          <a:xfrm>
            <a:off x="1757363" y="18288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latin typeface="Times New Roman" pitchFamily="18" charset="0"/>
              </a:rPr>
              <a:t>Remainder = </a:t>
            </a: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704850" y="2362200"/>
          <a:ext cx="8080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7" imgW="583920" imgH="393480" progId="Equation.3">
                  <p:embed/>
                </p:oleObj>
              </mc:Choice>
              <mc:Fallback>
                <p:oleObj name="Equation" r:id="rId7" imgW="5839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2362200"/>
                        <a:ext cx="808038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749300" y="2960688"/>
          <a:ext cx="71913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9" imgW="520560" imgH="393480" progId="Equation.3">
                  <p:embed/>
                </p:oleObj>
              </mc:Choice>
              <mc:Fallback>
                <p:oleObj name="Equation" r:id="rId9" imgW="5205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2960688"/>
                        <a:ext cx="719138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Text Box 8"/>
          <p:cNvSpPr txBox="1">
            <a:spLocks noChangeArrowheads="1"/>
          </p:cNvSpPr>
          <p:nvPr/>
        </p:nvSpPr>
        <p:spPr bwMode="auto">
          <a:xfrm>
            <a:off x="1757363" y="2438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latin typeface="Times New Roman" pitchFamily="18" charset="0"/>
              </a:rPr>
              <a:t>Remainder = </a:t>
            </a: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087" name="Text Box 9"/>
          <p:cNvSpPr txBox="1">
            <a:spLocks noChangeArrowheads="1"/>
          </p:cNvSpPr>
          <p:nvPr/>
        </p:nvSpPr>
        <p:spPr bwMode="auto">
          <a:xfrm>
            <a:off x="1757363" y="2986088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latin typeface="Times New Roman" pitchFamily="18" charset="0"/>
              </a:rPr>
              <a:t>Remainder = </a:t>
            </a: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3078" name="Object 10"/>
          <p:cNvGraphicFramePr>
            <a:graphicFrameLocks noChangeAspect="1"/>
          </p:cNvGraphicFramePr>
          <p:nvPr/>
        </p:nvGraphicFramePr>
        <p:xfrm>
          <a:off x="736600" y="3570288"/>
          <a:ext cx="7000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11" imgW="507960" imgH="393480" progId="Equation.3">
                  <p:embed/>
                </p:oleObj>
              </mc:Choice>
              <mc:Fallback>
                <p:oleObj name="Equation" r:id="rId11" imgW="50796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570288"/>
                        <a:ext cx="700088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Text Box 11"/>
          <p:cNvSpPr txBox="1">
            <a:spLocks noChangeArrowheads="1"/>
          </p:cNvSpPr>
          <p:nvPr/>
        </p:nvSpPr>
        <p:spPr bwMode="auto">
          <a:xfrm>
            <a:off x="1757363" y="3595688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imes New Roman" pitchFamily="18" charset="0"/>
              </a:rPr>
              <a:t>Remainder = </a:t>
            </a:r>
            <a:r>
              <a:rPr lang="en-US" sz="1400" b="1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endParaRPr lang="en-US" sz="1400" b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3079" name="Object 12"/>
          <p:cNvGraphicFramePr>
            <a:graphicFrameLocks noChangeAspect="1"/>
          </p:cNvGraphicFramePr>
          <p:nvPr/>
        </p:nvGraphicFramePr>
        <p:xfrm>
          <a:off x="782638" y="4103688"/>
          <a:ext cx="5937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13" imgW="431640" imgH="393480" progId="Equation.3">
                  <p:embed/>
                </p:oleObj>
              </mc:Choice>
              <mc:Fallback>
                <p:oleObj name="Equation" r:id="rId13" imgW="4316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4103688"/>
                        <a:ext cx="59372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13"/>
          <p:cNvSpPr txBox="1">
            <a:spLocks noChangeArrowheads="1"/>
          </p:cNvSpPr>
          <p:nvPr/>
        </p:nvSpPr>
        <p:spPr bwMode="auto">
          <a:xfrm>
            <a:off x="1757363" y="4129088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latin typeface="Times New Roman" pitchFamily="18" charset="0"/>
              </a:rPr>
              <a:t>Remainder = </a:t>
            </a: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3080" name="Object 14"/>
          <p:cNvGraphicFramePr>
            <a:graphicFrameLocks noChangeAspect="1"/>
          </p:cNvGraphicFramePr>
          <p:nvPr/>
        </p:nvGraphicFramePr>
        <p:xfrm>
          <a:off x="860425" y="4637088"/>
          <a:ext cx="50641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15" imgW="368280" imgH="393480" progId="Equation.3">
                  <p:embed/>
                </p:oleObj>
              </mc:Choice>
              <mc:Fallback>
                <p:oleObj name="Equation" r:id="rId15" imgW="3682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637088"/>
                        <a:ext cx="506413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Text Box 15"/>
          <p:cNvSpPr txBox="1">
            <a:spLocks noChangeArrowheads="1"/>
          </p:cNvSpPr>
          <p:nvPr/>
        </p:nvSpPr>
        <p:spPr bwMode="auto">
          <a:xfrm>
            <a:off x="1757363" y="4662488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latin typeface="Times New Roman" pitchFamily="18" charset="0"/>
              </a:rPr>
              <a:t>Remainder = </a:t>
            </a: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091" name="Rectangle 16"/>
          <p:cNvSpPr>
            <a:spLocks noChangeArrowheads="1"/>
          </p:cNvSpPr>
          <p:nvPr/>
        </p:nvSpPr>
        <p:spPr bwMode="auto">
          <a:xfrm>
            <a:off x="690563" y="1676400"/>
            <a:ext cx="27432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17"/>
          <p:cNvSpPr>
            <a:spLocks noChangeShapeType="1"/>
          </p:cNvSpPr>
          <p:nvPr/>
        </p:nvSpPr>
        <p:spPr bwMode="auto">
          <a:xfrm>
            <a:off x="690563" y="2362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18"/>
          <p:cNvSpPr>
            <a:spLocks noChangeShapeType="1"/>
          </p:cNvSpPr>
          <p:nvPr/>
        </p:nvSpPr>
        <p:spPr bwMode="auto">
          <a:xfrm>
            <a:off x="690563" y="2971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19"/>
          <p:cNvSpPr>
            <a:spLocks noChangeShapeType="1"/>
          </p:cNvSpPr>
          <p:nvPr/>
        </p:nvSpPr>
        <p:spPr bwMode="auto">
          <a:xfrm>
            <a:off x="690563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0"/>
          <p:cNvSpPr>
            <a:spLocks noChangeShapeType="1"/>
          </p:cNvSpPr>
          <p:nvPr/>
        </p:nvSpPr>
        <p:spPr bwMode="auto">
          <a:xfrm>
            <a:off x="690563" y="4114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1"/>
          <p:cNvSpPr>
            <a:spLocks noChangeShapeType="1"/>
          </p:cNvSpPr>
          <p:nvPr/>
        </p:nvSpPr>
        <p:spPr bwMode="auto">
          <a:xfrm>
            <a:off x="690563" y="4648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1681163" y="16764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Text Box 23"/>
          <p:cNvSpPr txBox="1">
            <a:spLocks noChangeArrowheads="1"/>
          </p:cNvSpPr>
          <p:nvPr/>
        </p:nvSpPr>
        <p:spPr bwMode="auto">
          <a:xfrm>
            <a:off x="1757363" y="53340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latin typeface="Times New Roman" pitchFamily="18" charset="0"/>
              </a:rPr>
              <a:t>Remainder = </a:t>
            </a: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3081" name="Object 2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42963" y="5867400"/>
          <a:ext cx="4238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7" imgW="380880" imgH="393480" progId="Equation.3">
                  <p:embed/>
                </p:oleObj>
              </mc:Choice>
              <mc:Fallback>
                <p:oleObj name="Equation" r:id="rId17" imgW="38088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5867400"/>
                        <a:ext cx="42386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9" name="Text Box 25"/>
          <p:cNvSpPr txBox="1">
            <a:spLocks noChangeArrowheads="1"/>
          </p:cNvSpPr>
          <p:nvPr/>
        </p:nvSpPr>
        <p:spPr bwMode="auto">
          <a:xfrm>
            <a:off x="1757363" y="5867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latin typeface="Times New Roman" pitchFamily="18" charset="0"/>
              </a:rPr>
              <a:t>Remainder = </a:t>
            </a: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100" name="Line 26"/>
          <p:cNvSpPr>
            <a:spLocks noChangeShapeType="1"/>
          </p:cNvSpPr>
          <p:nvPr/>
        </p:nvSpPr>
        <p:spPr bwMode="auto">
          <a:xfrm>
            <a:off x="690563" y="5791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Line 27"/>
          <p:cNvSpPr>
            <a:spLocks noChangeShapeType="1"/>
          </p:cNvSpPr>
          <p:nvPr/>
        </p:nvSpPr>
        <p:spPr bwMode="auto">
          <a:xfrm>
            <a:off x="690563" y="5257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82" name="Object 28"/>
          <p:cNvGraphicFramePr>
            <a:graphicFrameLocks noChangeAspect="1"/>
          </p:cNvGraphicFramePr>
          <p:nvPr/>
        </p:nvGraphicFramePr>
        <p:xfrm>
          <a:off x="5943600" y="2605088"/>
          <a:ext cx="167640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9" imgW="1079280" imgH="634680" progId="Equation.3">
                  <p:embed/>
                </p:oleObj>
              </mc:Choice>
              <mc:Fallback>
                <p:oleObj name="Equation" r:id="rId19" imgW="1079280" imgH="6346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605088"/>
                        <a:ext cx="1676400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2" name="Rectangle 29"/>
          <p:cNvSpPr>
            <a:spLocks noChangeArrowheads="1"/>
          </p:cNvSpPr>
          <p:nvPr/>
        </p:nvSpPr>
        <p:spPr bwMode="auto">
          <a:xfrm>
            <a:off x="5867400" y="2452688"/>
            <a:ext cx="2057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0"/>
          <p:cNvSpPr>
            <a:spLocks noChangeArrowheads="1"/>
          </p:cNvSpPr>
          <p:nvPr/>
        </p:nvSpPr>
        <p:spPr bwMode="auto">
          <a:xfrm>
            <a:off x="7086600" y="2528888"/>
            <a:ext cx="228600" cy="12192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Line 31"/>
          <p:cNvSpPr>
            <a:spLocks noChangeShapeType="1"/>
          </p:cNvSpPr>
          <p:nvPr/>
        </p:nvSpPr>
        <p:spPr bwMode="auto">
          <a:xfrm flipH="1">
            <a:off x="7239000" y="2300288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5" name="Text Box 32"/>
          <p:cNvSpPr txBox="1">
            <a:spLocks noChangeArrowheads="1"/>
          </p:cNvSpPr>
          <p:nvPr/>
        </p:nvSpPr>
        <p:spPr bwMode="auto">
          <a:xfrm>
            <a:off x="7543800" y="199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MSB</a:t>
            </a:r>
          </a:p>
        </p:txBody>
      </p:sp>
      <p:sp>
        <p:nvSpPr>
          <p:cNvPr id="3106" name="Text Box 33"/>
          <p:cNvSpPr txBox="1">
            <a:spLocks noChangeArrowheads="1"/>
          </p:cNvSpPr>
          <p:nvPr/>
        </p:nvSpPr>
        <p:spPr bwMode="auto">
          <a:xfrm>
            <a:off x="7239000" y="41290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LSB</a:t>
            </a:r>
          </a:p>
        </p:txBody>
      </p:sp>
      <p:sp>
        <p:nvSpPr>
          <p:cNvPr id="3107" name="Line 34"/>
          <p:cNvSpPr>
            <a:spLocks noChangeShapeType="1"/>
          </p:cNvSpPr>
          <p:nvPr/>
        </p:nvSpPr>
        <p:spPr bwMode="auto">
          <a:xfrm flipH="1" flipV="1">
            <a:off x="7239000" y="3595688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8" name="Rectangle 35"/>
          <p:cNvSpPr>
            <a:spLocks noChangeArrowheads="1"/>
          </p:cNvSpPr>
          <p:nvPr/>
        </p:nvSpPr>
        <p:spPr bwMode="auto">
          <a:xfrm>
            <a:off x="4191000" y="51816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b="1" dirty="0">
                <a:latin typeface="Times New Roman" pitchFamily="18" charset="0"/>
              </a:rPr>
              <a:t>(211.6250)</a:t>
            </a:r>
            <a:r>
              <a:rPr lang="en-US" b="1" baseline="-25000" dirty="0">
                <a:latin typeface="Times New Roman" pitchFamily="18" charset="0"/>
              </a:rPr>
              <a:t>10</a:t>
            </a:r>
            <a:r>
              <a:rPr lang="en-US" b="1" dirty="0">
                <a:latin typeface="Times New Roman" pitchFamily="18" charset="0"/>
              </a:rPr>
              <a:t> = (</a:t>
            </a:r>
            <a:r>
              <a:rPr lang="en-US" b="1" dirty="0" smtClean="0">
                <a:latin typeface="Times New Roman" pitchFamily="18" charset="0"/>
              </a:rPr>
              <a:t>11010011.101)</a:t>
            </a:r>
            <a:r>
              <a:rPr lang="en-US" b="1" baseline="-25000" dirty="0" smtClean="0">
                <a:latin typeface="Times New Roman" pitchFamily="18" charset="0"/>
              </a:rPr>
              <a:t>2</a:t>
            </a:r>
            <a:endParaRPr lang="en-US" b="1" baseline="-25000" dirty="0">
              <a:latin typeface="Times New Roman" pitchFamily="18" charset="0"/>
            </a:endParaRPr>
          </a:p>
        </p:txBody>
      </p:sp>
      <p:sp>
        <p:nvSpPr>
          <p:cNvPr id="3109" name="Text Box 36"/>
          <p:cNvSpPr txBox="1">
            <a:spLocks noChangeArrowheads="1"/>
          </p:cNvSpPr>
          <p:nvPr/>
        </p:nvSpPr>
        <p:spPr bwMode="auto">
          <a:xfrm>
            <a:off x="3657600" y="4876800"/>
            <a:ext cx="306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Combining the results gives us:</a:t>
            </a:r>
          </a:p>
        </p:txBody>
      </p:sp>
      <p:sp>
        <p:nvSpPr>
          <p:cNvPr id="3110" name="Line 37"/>
          <p:cNvSpPr>
            <a:spLocks noChangeShapeType="1"/>
          </p:cNvSpPr>
          <p:nvPr/>
        </p:nvSpPr>
        <p:spPr bwMode="auto">
          <a:xfrm flipH="1">
            <a:off x="3581400" y="2438400"/>
            <a:ext cx="685800" cy="5334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11" name="Text Box 38"/>
          <p:cNvSpPr txBox="1">
            <a:spLocks noChangeArrowheads="1"/>
          </p:cNvSpPr>
          <p:nvPr/>
        </p:nvSpPr>
        <p:spPr bwMode="auto">
          <a:xfrm>
            <a:off x="4022725" y="20939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Integer part</a:t>
            </a:r>
          </a:p>
        </p:txBody>
      </p:sp>
      <p:sp>
        <p:nvSpPr>
          <p:cNvPr id="3112" name="Line 39"/>
          <p:cNvSpPr>
            <a:spLocks noChangeShapeType="1"/>
          </p:cNvSpPr>
          <p:nvPr/>
        </p:nvSpPr>
        <p:spPr bwMode="auto">
          <a:xfrm flipV="1">
            <a:off x="5105400" y="3276600"/>
            <a:ext cx="609600" cy="457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13" name="Text Box 40"/>
          <p:cNvSpPr txBox="1">
            <a:spLocks noChangeArrowheads="1"/>
          </p:cNvSpPr>
          <p:nvPr/>
        </p:nvSpPr>
        <p:spPr bwMode="auto">
          <a:xfrm>
            <a:off x="4197350" y="3694113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fraction 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2531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Binary to Octal</a:t>
            </a:r>
          </a:p>
        </p:txBody>
      </p:sp>
      <p:sp>
        <p:nvSpPr>
          <p:cNvPr id="2253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62000" y="3886200"/>
            <a:ext cx="7693025" cy="2054225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z="2400" dirty="0" smtClean="0"/>
              <a:t>Group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 bits at a time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400" dirty="0" smtClean="0"/>
              <a:t>Pad with 0s if needed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400" dirty="0" smtClean="0"/>
              <a:t>Example: (11001.11)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(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11 001.11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(31.6)</a:t>
            </a:r>
            <a:r>
              <a:rPr lang="en-US" sz="2400" baseline="-25000" dirty="0" smtClean="0"/>
              <a:t>8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                                              3     1      6</a:t>
            </a:r>
          </a:p>
        </p:txBody>
      </p:sp>
      <p:pic>
        <p:nvPicPr>
          <p:cNvPr id="2253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47720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AutoShape 13"/>
          <p:cNvSpPr>
            <a:spLocks noChangeArrowheads="1"/>
          </p:cNvSpPr>
          <p:nvPr/>
        </p:nvSpPr>
        <p:spPr bwMode="auto">
          <a:xfrm>
            <a:off x="4724400" y="5257800"/>
            <a:ext cx="228600" cy="457200"/>
          </a:xfrm>
          <a:prstGeom prst="upDownArrow">
            <a:avLst>
              <a:gd name="adj1" fmla="val 50000"/>
              <a:gd name="adj2" fmla="val 40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6600"/>
              </a:solidFill>
            </a:endParaRPr>
          </a:p>
        </p:txBody>
      </p:sp>
      <p:sp>
        <p:nvSpPr>
          <p:cNvPr id="22535" name="AutoShape 16"/>
          <p:cNvSpPr>
            <a:spLocks noChangeArrowheads="1"/>
          </p:cNvSpPr>
          <p:nvPr/>
        </p:nvSpPr>
        <p:spPr bwMode="auto">
          <a:xfrm>
            <a:off x="5334000" y="5257800"/>
            <a:ext cx="228600" cy="457200"/>
          </a:xfrm>
          <a:prstGeom prst="upDownArrow">
            <a:avLst>
              <a:gd name="adj1" fmla="val 50000"/>
              <a:gd name="adj2" fmla="val 40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6600"/>
              </a:solidFill>
            </a:endParaRPr>
          </a:p>
        </p:txBody>
      </p:sp>
      <p:sp>
        <p:nvSpPr>
          <p:cNvPr id="22536" name="AutoShape 17"/>
          <p:cNvSpPr>
            <a:spLocks noChangeArrowheads="1"/>
          </p:cNvSpPr>
          <p:nvPr/>
        </p:nvSpPr>
        <p:spPr bwMode="auto">
          <a:xfrm>
            <a:off x="6019800" y="5257800"/>
            <a:ext cx="228600" cy="457200"/>
          </a:xfrm>
          <a:prstGeom prst="upDownArrow">
            <a:avLst>
              <a:gd name="adj1" fmla="val 50000"/>
              <a:gd name="adj2" fmla="val 40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6600"/>
              </a:solidFill>
            </a:endParaRPr>
          </a:p>
        </p:txBody>
      </p:sp>
      <p:pic>
        <p:nvPicPr>
          <p:cNvPr id="22537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1675" y="2362200"/>
            <a:ext cx="29813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Binary to Hexadecimal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86200"/>
            <a:ext cx="7924800" cy="2054225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z="2400" dirty="0" smtClean="0"/>
              <a:t>Group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bits at a time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400" dirty="0" smtClean="0"/>
              <a:t>Pad with 0s if needed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400" dirty="0" smtClean="0"/>
              <a:t>Example: (11001.11)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(</a:t>
            </a:r>
            <a:r>
              <a:rPr lang="en-US" sz="2400" dirty="0" smtClean="0">
                <a:solidFill>
                  <a:srgbClr val="FF0000"/>
                </a:solidFill>
              </a:rPr>
              <a:t>000</a:t>
            </a:r>
            <a:r>
              <a:rPr lang="en-US" sz="2400" dirty="0" smtClean="0"/>
              <a:t>1 1001.11</a:t>
            </a:r>
            <a:r>
              <a:rPr lang="en-US" sz="2400" dirty="0" smtClean="0">
                <a:solidFill>
                  <a:srgbClr val="FF0000"/>
                </a:solidFill>
              </a:rPr>
              <a:t>00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(19.C)</a:t>
            </a:r>
            <a:r>
              <a:rPr lang="en-US" sz="2400" baseline="-25000" dirty="0" smtClean="0"/>
              <a:t>16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                                              1         9       C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724400" y="5257800"/>
            <a:ext cx="228600" cy="457200"/>
          </a:xfrm>
          <a:prstGeom prst="upDownArrow">
            <a:avLst>
              <a:gd name="adj1" fmla="val 50000"/>
              <a:gd name="adj2" fmla="val 40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6600"/>
              </a:solidFill>
            </a:endParaRP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638800" y="5257800"/>
            <a:ext cx="228600" cy="457200"/>
          </a:xfrm>
          <a:prstGeom prst="upDownArrow">
            <a:avLst>
              <a:gd name="adj1" fmla="val 50000"/>
              <a:gd name="adj2" fmla="val 40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6600"/>
              </a:solidFill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6400800" y="5257800"/>
            <a:ext cx="228600" cy="457200"/>
          </a:xfrm>
          <a:prstGeom prst="upDownArrow">
            <a:avLst>
              <a:gd name="adj1" fmla="val 50000"/>
              <a:gd name="adj2" fmla="val 40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6600"/>
              </a:solidFill>
            </a:endParaRPr>
          </a:p>
        </p:txBody>
      </p:sp>
      <p:pic>
        <p:nvPicPr>
          <p:cNvPr id="2356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200"/>
            <a:ext cx="44767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828800"/>
            <a:ext cx="21399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between other bases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105400"/>
            <a:ext cx="7616825" cy="835025"/>
          </a:xfrm>
        </p:spPr>
        <p:txBody>
          <a:bodyPr/>
          <a:lstStyle/>
          <a:p>
            <a:pPr eaLnBrk="1" hangingPunct="1"/>
            <a:r>
              <a:rPr lang="en-US" sz="2200" b="1" smtClean="0"/>
              <a:t>Exercise:  </a:t>
            </a:r>
            <a:r>
              <a:rPr lang="en-US" sz="2200" smtClean="0"/>
              <a:t>(13)</a:t>
            </a:r>
            <a:r>
              <a:rPr lang="en-US" sz="2200" baseline="-25000" smtClean="0"/>
              <a:t>4</a:t>
            </a:r>
            <a:r>
              <a:rPr lang="en-US" sz="2200" smtClean="0"/>
              <a:t> = ( ? )</a:t>
            </a:r>
            <a:r>
              <a:rPr lang="en-US" sz="2200" baseline="-25000" smtClean="0"/>
              <a:t>6</a:t>
            </a:r>
            <a:r>
              <a:rPr lang="en-US" sz="2200" smtClean="0"/>
              <a:t>  ?</a:t>
            </a:r>
            <a:endParaRPr lang="en-US" sz="2200" b="1" smtClean="0"/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457200" y="2057400"/>
            <a:ext cx="8001000" cy="2438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90550" indent="-590550">
              <a:lnSpc>
                <a:spcPct val="90000"/>
              </a:lnSpc>
              <a:spcBef>
                <a:spcPts val="775"/>
              </a:spcBef>
            </a:pPr>
            <a:r>
              <a:rPr lang="en-US" sz="3100">
                <a:solidFill>
                  <a:srgbClr val="000000"/>
                </a:solidFill>
              </a:rPr>
              <a:t>Q. How to convert between bases other than decimal; e.g from base-4 to base-6?</a:t>
            </a:r>
          </a:p>
          <a:p>
            <a:pPr marL="590550" indent="-590550">
              <a:lnSpc>
                <a:spcPct val="90000"/>
              </a:lnSpc>
              <a:spcBef>
                <a:spcPts val="775"/>
              </a:spcBef>
              <a:buFont typeface="Times New Roman" pitchFamily="18" charset="0"/>
              <a:buAutoNum type="alphaUcPeriod"/>
            </a:pPr>
            <a:r>
              <a:rPr lang="en-US" sz="3100">
                <a:solidFill>
                  <a:srgbClr val="000000"/>
                </a:solidFill>
              </a:rPr>
              <a:t>Two steps:</a:t>
            </a:r>
          </a:p>
          <a:p>
            <a:pPr marL="952500" lvl="1" indent="-495300">
              <a:lnSpc>
                <a:spcPct val="90000"/>
              </a:lnSpc>
              <a:spcBef>
                <a:spcPts val="650"/>
              </a:spcBef>
            </a:pPr>
            <a:r>
              <a:rPr lang="en-US" sz="2600">
                <a:solidFill>
                  <a:srgbClr val="000000"/>
                </a:solidFill>
              </a:rPr>
              <a:t> 1. convert source base to decimal</a:t>
            </a:r>
          </a:p>
          <a:p>
            <a:pPr marL="952500" lvl="1" indent="-495300">
              <a:lnSpc>
                <a:spcPct val="90000"/>
              </a:lnSpc>
              <a:spcBef>
                <a:spcPts val="650"/>
              </a:spcBef>
            </a:pPr>
            <a:r>
              <a:rPr lang="en-US" sz="2600">
                <a:solidFill>
                  <a:srgbClr val="000000"/>
                </a:solidFill>
              </a:rPr>
              <a:t> 2. convert decimal to destination base.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between other bases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105400"/>
            <a:ext cx="7616825" cy="835025"/>
          </a:xfrm>
        </p:spPr>
        <p:txBody>
          <a:bodyPr/>
          <a:lstStyle/>
          <a:p>
            <a:pPr eaLnBrk="1" hangingPunct="1"/>
            <a:r>
              <a:rPr lang="en-US" sz="2200" b="1" smtClean="0"/>
              <a:t>Exercise:  </a:t>
            </a:r>
            <a:r>
              <a:rPr lang="en-US" sz="2200" smtClean="0"/>
              <a:t>(13)</a:t>
            </a:r>
            <a:r>
              <a:rPr lang="en-US" sz="2200" baseline="-25000" smtClean="0"/>
              <a:t>4</a:t>
            </a:r>
            <a:r>
              <a:rPr lang="en-US" sz="2200" smtClean="0"/>
              <a:t> = ( ? )</a:t>
            </a:r>
            <a:r>
              <a:rPr lang="en-US" sz="2200" baseline="-25000" smtClean="0"/>
              <a:t>6</a:t>
            </a:r>
            <a:r>
              <a:rPr lang="en-US" sz="2200" smtClean="0"/>
              <a:t>  ?		</a:t>
            </a:r>
            <a:r>
              <a:rPr lang="en-US" sz="2200" b="1" smtClean="0"/>
              <a:t>Answer:</a:t>
            </a:r>
            <a:r>
              <a:rPr lang="en-US" sz="2200" smtClean="0"/>
              <a:t> (13)</a:t>
            </a:r>
            <a:r>
              <a:rPr lang="en-US" sz="2200" baseline="-25000" smtClean="0"/>
              <a:t>4</a:t>
            </a:r>
            <a:r>
              <a:rPr lang="en-US" sz="2200" smtClean="0"/>
              <a:t> = (11)</a:t>
            </a:r>
            <a:r>
              <a:rPr lang="en-US" sz="2200" baseline="-25000" smtClean="0"/>
              <a:t>6</a:t>
            </a:r>
            <a:r>
              <a:rPr lang="en-US" sz="2200" smtClean="0"/>
              <a:t> </a:t>
            </a:r>
            <a:endParaRPr lang="en-US" sz="2200" b="1" smtClean="0"/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457200" y="2057400"/>
            <a:ext cx="8001000" cy="2438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90550" indent="-590550">
              <a:lnSpc>
                <a:spcPct val="90000"/>
              </a:lnSpc>
              <a:spcBef>
                <a:spcPts val="775"/>
              </a:spcBef>
            </a:pPr>
            <a:r>
              <a:rPr lang="en-US" sz="3100">
                <a:solidFill>
                  <a:srgbClr val="000000"/>
                </a:solidFill>
              </a:rPr>
              <a:t>Q. How to convert between bases other than decimal; e.g from base-4 to base-6?</a:t>
            </a:r>
          </a:p>
          <a:p>
            <a:pPr marL="590550" indent="-590550">
              <a:lnSpc>
                <a:spcPct val="90000"/>
              </a:lnSpc>
              <a:spcBef>
                <a:spcPts val="775"/>
              </a:spcBef>
              <a:buFont typeface="Times New Roman" pitchFamily="18" charset="0"/>
              <a:buAutoNum type="alphaUcPeriod"/>
            </a:pPr>
            <a:r>
              <a:rPr lang="en-US" sz="3100">
                <a:solidFill>
                  <a:srgbClr val="000000"/>
                </a:solidFill>
              </a:rPr>
              <a:t>Two steps:</a:t>
            </a:r>
          </a:p>
          <a:p>
            <a:pPr marL="952500" lvl="1" indent="-495300">
              <a:lnSpc>
                <a:spcPct val="90000"/>
              </a:lnSpc>
              <a:spcBef>
                <a:spcPts val="650"/>
              </a:spcBef>
            </a:pPr>
            <a:r>
              <a:rPr lang="en-US" sz="2600">
                <a:solidFill>
                  <a:srgbClr val="000000"/>
                </a:solidFill>
              </a:rPr>
              <a:t> 1. convert source base to decimal</a:t>
            </a:r>
          </a:p>
          <a:p>
            <a:pPr marL="952500" lvl="1" indent="-495300">
              <a:lnSpc>
                <a:spcPct val="90000"/>
              </a:lnSpc>
              <a:spcBef>
                <a:spcPts val="650"/>
              </a:spcBef>
            </a:pPr>
            <a:r>
              <a:rPr lang="en-US" sz="2600">
                <a:solidFill>
                  <a:srgbClr val="000000"/>
                </a:solidFill>
              </a:rPr>
              <a:t> 2. convert decimal to destination base.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Hexadecimal to Octal (special case)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In this case, we can use binary as an intermediate step instead of decimal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Example: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(3A)</a:t>
            </a:r>
            <a:r>
              <a:rPr lang="en-US" sz="2400" baseline="-25000" smtClean="0"/>
              <a:t>16</a:t>
            </a:r>
            <a:r>
              <a:rPr lang="en-US" sz="2400" smtClean="0"/>
              <a:t> = (0011-1010)</a:t>
            </a:r>
            <a:r>
              <a:rPr lang="en-US" sz="2400" baseline="-25000" smtClean="0"/>
              <a:t>2</a:t>
            </a:r>
            <a:r>
              <a:rPr lang="en-US" sz="2400" smtClean="0"/>
              <a:t> = (</a:t>
            </a:r>
            <a:r>
              <a:rPr lang="en-US" sz="2400" smtClean="0">
                <a:solidFill>
                  <a:srgbClr val="FF0000"/>
                </a:solidFill>
              </a:rPr>
              <a:t>0</a:t>
            </a:r>
            <a:r>
              <a:rPr lang="en-US" sz="2400" smtClean="0"/>
              <a:t>00-111-010)</a:t>
            </a:r>
            <a:r>
              <a:rPr lang="en-US" sz="2400" baseline="-25000" smtClean="0"/>
              <a:t>2</a:t>
            </a:r>
            <a:r>
              <a:rPr lang="en-US" sz="2400" smtClean="0"/>
              <a:t> = (072)</a:t>
            </a:r>
            <a:r>
              <a:rPr lang="en-US" sz="2400" baseline="-25000" smtClean="0"/>
              <a:t>8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5135563" y="5497513"/>
            <a:ext cx="155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re-group by 3</a:t>
            </a:r>
          </a:p>
        </p:txBody>
      </p:sp>
      <p:cxnSp>
        <p:nvCxnSpPr>
          <p:cNvPr id="26630" name="Straight Arrow Connector 6"/>
          <p:cNvCxnSpPr>
            <a:cxnSpLocks noChangeShapeType="1"/>
            <a:stCxn id="26629" idx="0"/>
          </p:cNvCxnSpPr>
          <p:nvPr/>
        </p:nvCxnSpPr>
        <p:spPr bwMode="auto">
          <a:xfrm rot="16200000" flipV="1">
            <a:off x="5504656" y="5087144"/>
            <a:ext cx="773113" cy="47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3321050" y="5268913"/>
            <a:ext cx="1017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 added</a:t>
            </a:r>
          </a:p>
        </p:txBody>
      </p:sp>
      <p:cxnSp>
        <p:nvCxnSpPr>
          <p:cNvPr id="26632" name="Straight Arrow Connector 11"/>
          <p:cNvCxnSpPr>
            <a:cxnSpLocks noChangeShapeType="1"/>
          </p:cNvCxnSpPr>
          <p:nvPr/>
        </p:nvCxnSpPr>
        <p:spPr bwMode="auto">
          <a:xfrm flipV="1">
            <a:off x="4191000" y="4572000"/>
            <a:ext cx="838200" cy="685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Octal to Hexadecimal  (special case)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In this case, we can use binary as an  intermediate step instead of decimal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Example: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(72)</a:t>
            </a:r>
            <a:r>
              <a:rPr lang="en-US" sz="2400" baseline="-25000" smtClean="0"/>
              <a:t>8</a:t>
            </a:r>
            <a:r>
              <a:rPr lang="en-US" sz="2400" smtClean="0"/>
              <a:t> = (111-010)</a:t>
            </a:r>
            <a:r>
              <a:rPr lang="en-US" sz="2400" baseline="-25000" smtClean="0"/>
              <a:t>2</a:t>
            </a:r>
            <a:r>
              <a:rPr lang="en-US" sz="2400" smtClean="0"/>
              <a:t> = (</a:t>
            </a:r>
            <a:r>
              <a:rPr lang="en-US" sz="2400" smtClean="0">
                <a:solidFill>
                  <a:srgbClr val="FF0000"/>
                </a:solidFill>
              </a:rPr>
              <a:t>00</a:t>
            </a:r>
            <a:r>
              <a:rPr lang="en-US" sz="2400" smtClean="0"/>
              <a:t>11-1010)</a:t>
            </a:r>
            <a:r>
              <a:rPr lang="en-US" sz="2400" baseline="-25000" smtClean="0"/>
              <a:t>2</a:t>
            </a:r>
            <a:r>
              <a:rPr lang="en-US" sz="2400" smtClean="0"/>
              <a:t> = (3A)</a:t>
            </a:r>
            <a:r>
              <a:rPr lang="en-US" sz="2400" baseline="-25000" smtClean="0"/>
              <a:t>16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4614863" y="5497513"/>
            <a:ext cx="155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re-group by 4</a:t>
            </a:r>
          </a:p>
        </p:txBody>
      </p:sp>
      <p:cxnSp>
        <p:nvCxnSpPr>
          <p:cNvPr id="27654" name="Straight Arrow Connector 6"/>
          <p:cNvCxnSpPr>
            <a:cxnSpLocks noChangeShapeType="1"/>
          </p:cNvCxnSpPr>
          <p:nvPr/>
        </p:nvCxnSpPr>
        <p:spPr bwMode="auto">
          <a:xfrm rot="16200000" flipV="1">
            <a:off x="4895056" y="5010944"/>
            <a:ext cx="773113" cy="47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655" name="TextBox 10"/>
          <p:cNvSpPr txBox="1">
            <a:spLocks noChangeArrowheads="1"/>
          </p:cNvSpPr>
          <p:nvPr/>
        </p:nvSpPr>
        <p:spPr bwMode="auto">
          <a:xfrm>
            <a:off x="2895600" y="5268913"/>
            <a:ext cx="1325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 0s added</a:t>
            </a:r>
          </a:p>
        </p:txBody>
      </p:sp>
      <p:cxnSp>
        <p:nvCxnSpPr>
          <p:cNvPr id="27656" name="Straight Arrow Connector 11"/>
          <p:cNvCxnSpPr>
            <a:cxnSpLocks noChangeShapeType="1"/>
          </p:cNvCxnSpPr>
          <p:nvPr/>
        </p:nvCxnSpPr>
        <p:spPr bwMode="auto">
          <a:xfrm flipV="1">
            <a:off x="3810000" y="4495800"/>
            <a:ext cx="914400" cy="762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Base Conversion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Decimal to other bases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Binary to Octal and Hexadecimal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Any base to any base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Arithmetic </a:t>
            </a:r>
            <a:r>
              <a:rPr lang="en-US" dirty="0" smtClean="0"/>
              <a:t>operations: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Binary number system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Other number </a:t>
            </a:r>
            <a:r>
              <a:rPr lang="en-US" dirty="0" smtClean="0"/>
              <a:t>systems</a:t>
            </a:r>
            <a:endParaRPr lang="en-US" dirty="0" smtClean="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  <p:extLst>
      <p:ext uri="{BB962C8B-B14F-4D97-AF65-F5344CB8AC3E}">
        <p14:creationId xmlns:p14="http://schemas.microsoft.com/office/powerpoint/2010/main" val="2447460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Base Conversion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Decimal to other bases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Binary to Octal and Hexadecimal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Any base to any base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Arithmetic </a:t>
            </a:r>
            <a:r>
              <a:rPr lang="en-US" dirty="0" smtClean="0">
                <a:solidFill>
                  <a:srgbClr val="FF0000"/>
                </a:solidFill>
              </a:rPr>
              <a:t>operations: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Binary number system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Other number </a:t>
            </a:r>
            <a:r>
              <a:rPr lang="en-US" dirty="0" smtClean="0">
                <a:solidFill>
                  <a:srgbClr val="FF0000"/>
                </a:solidFill>
              </a:rPr>
              <a:t>systems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  <p:extLst>
      <p:ext uri="{BB962C8B-B14F-4D97-AF65-F5344CB8AC3E}">
        <p14:creationId xmlns:p14="http://schemas.microsoft.com/office/powerpoint/2010/main" val="2356954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Operation in base-r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Arithmetic operations with numbers in </a:t>
            </a:r>
            <a:r>
              <a:rPr lang="en-US" i="1" smtClean="0"/>
              <a:t>base-r</a:t>
            </a:r>
            <a:r>
              <a:rPr lang="en-US" smtClean="0"/>
              <a:t>  follow the same rules as for decimal numbers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>
                <a:solidFill>
                  <a:srgbClr val="FF0000"/>
                </a:solidFill>
              </a:rPr>
              <a:t>Be careful !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mtClean="0"/>
              <a:t>Only </a:t>
            </a:r>
            <a:r>
              <a:rPr lang="en-US" sz="4000" b="1" i="1" smtClean="0"/>
              <a:t>r </a:t>
            </a:r>
            <a:r>
              <a:rPr lang="en-US" smtClean="0"/>
              <a:t>allowed digits</a:t>
            </a:r>
          </a:p>
        </p:txBody>
      </p:sp>
    </p:spTree>
    <p:extLst>
      <p:ext uri="{BB962C8B-B14F-4D97-AF65-F5344CB8AC3E}">
        <p14:creationId xmlns:p14="http://schemas.microsoft.com/office/powerpoint/2010/main" val="77138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Addition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" y="1873250"/>
            <a:ext cx="3657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One bit addition:   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   0           0           1           1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+ 0        + 1       +  0        + 1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-----       ------      ------     ------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  0            1            1          2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                                        1 0</a:t>
            </a:r>
          </a:p>
        </p:txBody>
      </p: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1143000" y="4997450"/>
            <a:ext cx="26670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2 doesn’t exist in binary!</a:t>
            </a:r>
          </a:p>
        </p:txBody>
      </p:sp>
      <p:sp>
        <p:nvSpPr>
          <p:cNvPr id="9222" name="Line 16"/>
          <p:cNvSpPr>
            <a:spLocks noChangeShapeType="1"/>
          </p:cNvSpPr>
          <p:nvPr/>
        </p:nvSpPr>
        <p:spPr bwMode="auto">
          <a:xfrm flipV="1">
            <a:off x="3048000" y="438785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17"/>
          <p:cNvSpPr txBox="1">
            <a:spLocks noChangeArrowheads="1"/>
          </p:cNvSpPr>
          <p:nvPr/>
        </p:nvSpPr>
        <p:spPr bwMode="auto">
          <a:xfrm>
            <a:off x="2438400" y="454025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carry</a:t>
            </a:r>
          </a:p>
        </p:txBody>
      </p:sp>
      <p:sp>
        <p:nvSpPr>
          <p:cNvPr id="9224" name="Line 18"/>
          <p:cNvSpPr>
            <a:spLocks noChangeShapeType="1"/>
          </p:cNvSpPr>
          <p:nvPr/>
        </p:nvSpPr>
        <p:spPr bwMode="auto">
          <a:xfrm>
            <a:off x="3429000" y="3702050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19"/>
          <p:cNvSpPr>
            <a:spLocks noChangeShapeType="1"/>
          </p:cNvSpPr>
          <p:nvPr/>
        </p:nvSpPr>
        <p:spPr bwMode="auto">
          <a:xfrm flipH="1">
            <a:off x="3581400" y="3702050"/>
            <a:ext cx="3048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23"/>
          <p:cNvSpPr>
            <a:spLocks noChangeArrowheads="1"/>
          </p:cNvSpPr>
          <p:nvPr/>
        </p:nvSpPr>
        <p:spPr bwMode="auto">
          <a:xfrm>
            <a:off x="609600" y="2286000"/>
            <a:ext cx="685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24"/>
          <p:cNvSpPr>
            <a:spLocks noChangeArrowheads="1"/>
          </p:cNvSpPr>
          <p:nvPr/>
        </p:nvSpPr>
        <p:spPr bwMode="auto">
          <a:xfrm>
            <a:off x="1524000" y="2286000"/>
            <a:ext cx="685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25"/>
          <p:cNvSpPr>
            <a:spLocks noChangeArrowheads="1"/>
          </p:cNvSpPr>
          <p:nvPr/>
        </p:nvSpPr>
        <p:spPr bwMode="auto">
          <a:xfrm>
            <a:off x="2438400" y="2286000"/>
            <a:ext cx="685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26"/>
          <p:cNvSpPr>
            <a:spLocks noChangeArrowheads="1"/>
          </p:cNvSpPr>
          <p:nvPr/>
        </p:nvSpPr>
        <p:spPr bwMode="auto">
          <a:xfrm>
            <a:off x="3352800" y="2286000"/>
            <a:ext cx="685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Text Box 28"/>
          <p:cNvSpPr txBox="1">
            <a:spLocks noChangeArrowheads="1"/>
          </p:cNvSpPr>
          <p:nvPr/>
        </p:nvSpPr>
        <p:spPr bwMode="auto">
          <a:xfrm>
            <a:off x="4648200" y="2362200"/>
            <a:ext cx="19812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augend </a:t>
            </a:r>
            <a:r>
              <a:rPr lang="en-US" sz="1600" b="1">
                <a:solidFill>
                  <a:schemeClr val="bg2"/>
                </a:solidFill>
              </a:rPr>
              <a:t>/aw-jend/</a:t>
            </a:r>
          </a:p>
        </p:txBody>
      </p:sp>
      <p:sp>
        <p:nvSpPr>
          <p:cNvPr id="9231" name="Text Box 29"/>
          <p:cNvSpPr txBox="1">
            <a:spLocks noChangeArrowheads="1"/>
          </p:cNvSpPr>
          <p:nvPr/>
        </p:nvSpPr>
        <p:spPr bwMode="auto">
          <a:xfrm>
            <a:off x="4648200" y="2940050"/>
            <a:ext cx="10668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addend</a:t>
            </a:r>
            <a:endParaRPr lang="en-US" sz="1600" b="1">
              <a:solidFill>
                <a:schemeClr val="bg2"/>
              </a:solidFill>
            </a:endParaRPr>
          </a:p>
        </p:txBody>
      </p:sp>
      <p:sp>
        <p:nvSpPr>
          <p:cNvPr id="9232" name="Text Box 30"/>
          <p:cNvSpPr txBox="1">
            <a:spLocks noChangeArrowheads="1"/>
          </p:cNvSpPr>
          <p:nvPr/>
        </p:nvSpPr>
        <p:spPr bwMode="auto">
          <a:xfrm>
            <a:off x="4648200" y="3778250"/>
            <a:ext cx="6858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sum</a:t>
            </a:r>
          </a:p>
        </p:txBody>
      </p:sp>
      <p:sp>
        <p:nvSpPr>
          <p:cNvPr id="9233" name="Line 31"/>
          <p:cNvSpPr>
            <a:spLocks noChangeShapeType="1"/>
          </p:cNvSpPr>
          <p:nvPr/>
        </p:nvSpPr>
        <p:spPr bwMode="auto">
          <a:xfrm flipH="1">
            <a:off x="43434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32"/>
          <p:cNvSpPr>
            <a:spLocks noChangeShapeType="1"/>
          </p:cNvSpPr>
          <p:nvPr/>
        </p:nvSpPr>
        <p:spPr bwMode="auto">
          <a:xfrm flipH="1">
            <a:off x="43434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33"/>
          <p:cNvSpPr>
            <a:spLocks noChangeShapeType="1"/>
          </p:cNvSpPr>
          <p:nvPr/>
        </p:nvSpPr>
        <p:spPr bwMode="auto">
          <a:xfrm flipH="1">
            <a:off x="43434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Addition (cont.)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2971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Example: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accent2"/>
                </a:solidFill>
              </a:rPr>
              <a:t>    1             1 1 1 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    1 1 0 0 0 0 1 1 1 1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+  0 1 1 1 1 0 1 0 1 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   --------------------------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  1 0 0 1 1 1 1 1 0 0 1 	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 flipV="1">
            <a:off x="3124200" y="3200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429000" y="3124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carries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3352800" y="4724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810000" y="4419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sum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5181600" y="2438400"/>
            <a:ext cx="3352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Q: How to verify?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A: Convert to decimal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                 783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             +  490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            -----------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                1273</a:t>
            </a:r>
          </a:p>
        </p:txBody>
      </p:sp>
      <p:sp>
        <p:nvSpPr>
          <p:cNvPr id="10250" name="Rectangle 20"/>
          <p:cNvSpPr>
            <a:spLocks noChangeArrowheads="1"/>
          </p:cNvSpPr>
          <p:nvPr/>
        </p:nvSpPr>
        <p:spPr bwMode="auto">
          <a:xfrm>
            <a:off x="685800" y="2819400"/>
            <a:ext cx="37338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22"/>
          <p:cNvSpPr>
            <a:spLocks noChangeArrowheads="1"/>
          </p:cNvSpPr>
          <p:nvPr/>
        </p:nvSpPr>
        <p:spPr bwMode="auto">
          <a:xfrm>
            <a:off x="5105400" y="2362200"/>
            <a:ext cx="31242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8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Subtraction</a:t>
            </a:r>
          </a:p>
        </p:txBody>
      </p:sp>
      <p:sp>
        <p:nvSpPr>
          <p:cNvPr id="11268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4495800"/>
            <a:ext cx="3959225" cy="14446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In binary addition, there is a </a:t>
            </a:r>
            <a:r>
              <a:rPr lang="en-US" sz="2000" b="1" smtClean="0">
                <a:solidFill>
                  <a:schemeClr val="tx1"/>
                </a:solidFill>
              </a:rPr>
              <a:t>sum</a:t>
            </a:r>
            <a:r>
              <a:rPr lang="en-US" sz="2000" smtClean="0">
                <a:solidFill>
                  <a:schemeClr val="tx1"/>
                </a:solidFill>
              </a:rPr>
              <a:t> and a </a:t>
            </a:r>
            <a:r>
              <a:rPr lang="en-US" sz="2000" b="1" smtClean="0">
                <a:solidFill>
                  <a:schemeClr val="tx1"/>
                </a:solidFill>
              </a:rPr>
              <a:t>carry</a:t>
            </a:r>
            <a:r>
              <a:rPr lang="en-US" sz="2000" smtClean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In binary subtraction, there is a </a:t>
            </a:r>
            <a:r>
              <a:rPr lang="en-US" sz="2000" b="1" smtClean="0">
                <a:solidFill>
                  <a:schemeClr val="tx1"/>
                </a:solidFill>
              </a:rPr>
              <a:t>difference</a:t>
            </a:r>
            <a:r>
              <a:rPr lang="en-US" sz="2000" smtClean="0">
                <a:solidFill>
                  <a:schemeClr val="tx1"/>
                </a:solidFill>
              </a:rPr>
              <a:t> and a </a:t>
            </a:r>
            <a:r>
              <a:rPr lang="en-US" sz="2000" b="1" smtClean="0">
                <a:solidFill>
                  <a:schemeClr val="tx1"/>
                </a:solidFill>
              </a:rPr>
              <a:t>borrow</a:t>
            </a:r>
            <a:endParaRPr lang="en-US" sz="200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b="1" smtClean="0">
                <a:solidFill>
                  <a:schemeClr val="tx1"/>
                </a:solidFill>
              </a:rPr>
              <a:t>Note: 0 – 1 = 1 borrow 1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sz="2000" smtClean="0">
              <a:solidFill>
                <a:schemeClr val="tx1"/>
              </a:solidFill>
            </a:endParaRP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609600" y="1873250"/>
            <a:ext cx="3657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One bit subtraction:   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  0           0            1           1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- 0         - 1        -  0         - 1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-----       ------      ------     ------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  0            1           1           0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11270" name="Line 12"/>
          <p:cNvSpPr>
            <a:spLocks noChangeShapeType="1"/>
          </p:cNvSpPr>
          <p:nvPr/>
        </p:nvSpPr>
        <p:spPr bwMode="auto">
          <a:xfrm flipV="1">
            <a:off x="1676400" y="4267200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990600" y="5029200"/>
            <a:ext cx="12954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borrow 1</a:t>
            </a:r>
          </a:p>
        </p:txBody>
      </p:sp>
      <p:sp>
        <p:nvSpPr>
          <p:cNvPr id="11272" name="Rectangle 16"/>
          <p:cNvSpPr>
            <a:spLocks noChangeArrowheads="1"/>
          </p:cNvSpPr>
          <p:nvPr/>
        </p:nvSpPr>
        <p:spPr bwMode="auto">
          <a:xfrm>
            <a:off x="609600" y="2286000"/>
            <a:ext cx="685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17"/>
          <p:cNvSpPr>
            <a:spLocks noChangeArrowheads="1"/>
          </p:cNvSpPr>
          <p:nvPr/>
        </p:nvSpPr>
        <p:spPr bwMode="auto">
          <a:xfrm>
            <a:off x="1524000" y="2286000"/>
            <a:ext cx="685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8"/>
          <p:cNvSpPr>
            <a:spLocks noChangeArrowheads="1"/>
          </p:cNvSpPr>
          <p:nvPr/>
        </p:nvSpPr>
        <p:spPr bwMode="auto">
          <a:xfrm>
            <a:off x="2438400" y="2286000"/>
            <a:ext cx="685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3352800" y="2286000"/>
            <a:ext cx="685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23"/>
          <p:cNvSpPr txBox="1">
            <a:spLocks noChangeArrowheads="1"/>
          </p:cNvSpPr>
          <p:nvPr/>
        </p:nvSpPr>
        <p:spPr bwMode="auto">
          <a:xfrm>
            <a:off x="4648200" y="2362200"/>
            <a:ext cx="24384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minuend </a:t>
            </a:r>
            <a:r>
              <a:rPr lang="en-US" sz="1600" b="1">
                <a:solidFill>
                  <a:schemeClr val="bg2"/>
                </a:solidFill>
              </a:rPr>
              <a:t>/men-u-end/</a:t>
            </a:r>
          </a:p>
        </p:txBody>
      </p:sp>
      <p:sp>
        <p:nvSpPr>
          <p:cNvPr id="11277" name="Text Box 24"/>
          <p:cNvSpPr txBox="1">
            <a:spLocks noChangeArrowheads="1"/>
          </p:cNvSpPr>
          <p:nvPr/>
        </p:nvSpPr>
        <p:spPr bwMode="auto">
          <a:xfrm>
            <a:off x="4648200" y="2940050"/>
            <a:ext cx="28194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subtrahend </a:t>
            </a:r>
            <a:r>
              <a:rPr lang="en-US" sz="1600" b="1">
                <a:solidFill>
                  <a:schemeClr val="bg2"/>
                </a:solidFill>
              </a:rPr>
              <a:t>/sub-tra-hend/</a:t>
            </a: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4648200" y="3778250"/>
            <a:ext cx="12192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difference</a:t>
            </a:r>
          </a:p>
        </p:txBody>
      </p:sp>
      <p:sp>
        <p:nvSpPr>
          <p:cNvPr id="11279" name="Line 26"/>
          <p:cNvSpPr>
            <a:spLocks noChangeShapeType="1"/>
          </p:cNvSpPr>
          <p:nvPr/>
        </p:nvSpPr>
        <p:spPr bwMode="auto">
          <a:xfrm flipH="1">
            <a:off x="43434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27"/>
          <p:cNvSpPr>
            <a:spLocks noChangeShapeType="1"/>
          </p:cNvSpPr>
          <p:nvPr/>
        </p:nvSpPr>
        <p:spPr bwMode="auto">
          <a:xfrm flipH="1">
            <a:off x="43434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28"/>
          <p:cNvSpPr>
            <a:spLocks noChangeShapeType="1"/>
          </p:cNvSpPr>
          <p:nvPr/>
        </p:nvSpPr>
        <p:spPr bwMode="auto">
          <a:xfrm flipH="1">
            <a:off x="43434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Subtraction (cont.)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2362200" cy="247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  Subtract 101 - 011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chemeClr val="bg2"/>
                </a:solidFill>
                <a:latin typeface="Times New Roman" pitchFamily="18" charset="0"/>
              </a:rPr>
              <a:t>  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rgbClr val="CC0000"/>
                </a:solidFill>
                <a:latin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</a:rPr>
              <a:t> 1 0 1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latin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</a:rPr>
              <a:t>  0 1 1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--------------------------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   0 1 0 	</a:t>
            </a:r>
          </a:p>
        </p:txBody>
      </p:sp>
      <p:sp>
        <p:nvSpPr>
          <p:cNvPr id="12293" name="Arc 4"/>
          <p:cNvSpPr>
            <a:spLocks/>
          </p:cNvSpPr>
          <p:nvPr/>
        </p:nvSpPr>
        <p:spPr bwMode="auto">
          <a:xfrm>
            <a:off x="1066800" y="24384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26881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 flipH="1" flipV="1">
            <a:off x="1371600" y="23622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981200" y="24384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borrow</a:t>
            </a:r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 flipH="1">
            <a:off x="1676400" y="38862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2133600" y="3657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difference</a:t>
            </a:r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914400" y="2743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838200" y="39624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3657600" y="1828800"/>
            <a:ext cx="23622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Larger binary numbers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1 1 1 1</a:t>
            </a:r>
            <a:r>
              <a:rPr lang="en-US" dirty="0">
                <a:latin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    1 1 0 0 0 0 1 1 1 1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-   0 1 1 1 1 0 1 0 1 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--------------------------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     0 1 0 0 1 0 0 1 0 1 	</a:t>
            </a:r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3886200" y="2209800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 flipH="1" flipV="1">
            <a:off x="5943600" y="2362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6019800" y="2667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borrow</a:t>
            </a:r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3657600" y="3886200"/>
            <a:ext cx="2286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6"/>
          <p:cNvSpPr>
            <a:spLocks noChangeShapeType="1"/>
          </p:cNvSpPr>
          <p:nvPr/>
        </p:nvSpPr>
        <p:spPr bwMode="auto">
          <a:xfrm flipH="1">
            <a:off x="5943600" y="3733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4606925" y="2743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451350" y="2743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4267200" y="2743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4114800" y="2743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962400" y="2743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Arc 23"/>
          <p:cNvSpPr>
            <a:spLocks/>
          </p:cNvSpPr>
          <p:nvPr/>
        </p:nvSpPr>
        <p:spPr bwMode="auto">
          <a:xfrm>
            <a:off x="4648200" y="24384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26881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762000" y="4572000"/>
            <a:ext cx="7239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914400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/>
              <a:t>In Decimal subtraction, the borrow is equal to 10. </a:t>
            </a:r>
          </a:p>
          <a:p>
            <a:pPr marL="342900" indent="-342900" defTabSz="914400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/>
              <a:t>In Binary, the borrow is equal to 2. Therefore, a ‘1’ borrowed in binary will generate a (10)</a:t>
            </a:r>
            <a:r>
              <a:rPr lang="en-US" baseline="-25000"/>
              <a:t>2</a:t>
            </a:r>
            <a:r>
              <a:rPr lang="en-US"/>
              <a:t>, which equals to (2)</a:t>
            </a:r>
            <a:r>
              <a:rPr lang="en-US" baseline="-25000"/>
              <a:t>10</a:t>
            </a:r>
            <a:r>
              <a:rPr lang="en-US"/>
              <a:t> in decimal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7239000" y="1905000"/>
            <a:ext cx="1524000" cy="4302125"/>
          </a:xfrm>
        </p:spPr>
        <p:txBody>
          <a:bodyPr/>
          <a:lstStyle/>
          <a:p>
            <a:pPr eaLnBrk="1" hangingPunct="1"/>
            <a:r>
              <a:rPr lang="en-US" sz="1600" smtClean="0"/>
              <a:t>Verify In decimal,        </a:t>
            </a:r>
          </a:p>
          <a:p>
            <a:pPr eaLnBrk="1" hangingPunct="1"/>
            <a:r>
              <a:rPr lang="en-US" sz="1600" smtClean="0"/>
              <a:t>    783</a:t>
            </a:r>
          </a:p>
          <a:p>
            <a:pPr eaLnBrk="1" hangingPunct="1"/>
            <a:r>
              <a:rPr lang="en-US" sz="1600" smtClean="0"/>
              <a:t>-   490</a:t>
            </a:r>
          </a:p>
          <a:p>
            <a:pPr eaLnBrk="1" hangingPunct="1"/>
            <a:r>
              <a:rPr lang="en-US" sz="1600" smtClean="0"/>
              <a:t>---------</a:t>
            </a:r>
          </a:p>
          <a:p>
            <a:pPr eaLnBrk="1" hangingPunct="1"/>
            <a:r>
              <a:rPr lang="en-US" sz="1600" smtClean="0"/>
              <a:t>    293</a:t>
            </a:r>
          </a:p>
          <a:p>
            <a:pPr eaLnBrk="1" hangingPunct="1"/>
            <a:endParaRPr lang="en-US" sz="1600" smtClean="0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3200400" y="1905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7086600" y="1905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019800" y="3429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61170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Subtraction (cont.)</a:t>
            </a:r>
          </a:p>
        </p:txBody>
      </p:sp>
      <p:sp>
        <p:nvSpPr>
          <p:cNvPr id="13316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53400" cy="3505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000" b="1" smtClean="0"/>
              <a:t>Subtract (11110)</a:t>
            </a:r>
            <a:r>
              <a:rPr lang="en-US" sz="2000" b="1" baseline="-25000" smtClean="0"/>
              <a:t>2</a:t>
            </a:r>
            <a:r>
              <a:rPr lang="en-US" sz="2000" b="1" smtClean="0"/>
              <a:t> from (10011)</a:t>
            </a:r>
            <a:r>
              <a:rPr lang="en-US" sz="2000" b="1" baseline="-25000" smtClean="0"/>
              <a:t>2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Tx/>
              <a:buNone/>
            </a:pPr>
            <a:r>
              <a:rPr lang="en-US" sz="2000" b="1" baseline="-25000" smtClean="0"/>
              <a:t>    </a:t>
            </a:r>
            <a:endParaRPr lang="en-US" sz="2000" b="1" u="sng" smtClean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Tx/>
              <a:buNone/>
            </a:pPr>
            <a:r>
              <a:rPr lang="en-US" sz="2000" b="1" smtClean="0"/>
              <a:t>                             	                             </a:t>
            </a:r>
            <a:r>
              <a:rPr lang="en-US" sz="2000" b="1" smtClean="0">
                <a:solidFill>
                  <a:srgbClr val="3333FF"/>
                </a:solidFill>
              </a:rPr>
              <a:t>00110   </a:t>
            </a:r>
            <a:r>
              <a:rPr lang="en-US" sz="2000" b="1" smtClean="0">
                <a:solidFill>
                  <a:srgbClr val="3333FF"/>
                </a:solidFill>
                <a:sym typeface="Wingdings" pitchFamily="2" charset="2"/>
              </a:rPr>
              <a:t>  borrow</a:t>
            </a:r>
            <a:endParaRPr lang="en-US" sz="2000" b="1" smtClean="0">
              <a:solidFill>
                <a:srgbClr val="3333FF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Tx/>
              <a:buNone/>
            </a:pPr>
            <a:r>
              <a:rPr lang="en-US" sz="2000" b="1" smtClean="0"/>
              <a:t>                                10011                    11110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Tx/>
              <a:buNone/>
            </a:pPr>
            <a:r>
              <a:rPr lang="en-US" sz="2000" b="1" smtClean="0"/>
              <a:t>                              - 11110	              - 10011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Tx/>
              <a:buNone/>
            </a:pPr>
            <a:r>
              <a:rPr lang="en-US" sz="2000" b="1" smtClean="0"/>
              <a:t>                              -----------                 -----------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Tx/>
              <a:buNone/>
            </a:pPr>
            <a:r>
              <a:rPr lang="en-US" sz="2000" b="1" smtClean="0"/>
              <a:t>                              - 01011                    01011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Tx/>
              <a:buChar char="•"/>
            </a:pPr>
            <a:endParaRPr lang="en-US" sz="2000" b="1" smtClean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Tx/>
              <a:buChar char="•"/>
            </a:pPr>
            <a:endParaRPr lang="en-US" sz="2000" b="1" smtClean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000" b="1" smtClean="0"/>
              <a:t>Note that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000" b="1" smtClean="0"/>
              <a:t>(10011)</a:t>
            </a:r>
            <a:r>
              <a:rPr lang="en-US" sz="2000" b="1" baseline="-25000" smtClean="0"/>
              <a:t>2 </a:t>
            </a:r>
            <a:r>
              <a:rPr lang="en-US" sz="2000" b="1" smtClean="0"/>
              <a:t>is smaller than (11110)</a:t>
            </a:r>
            <a:r>
              <a:rPr lang="en-US" sz="2000" b="1" baseline="-25000" smtClean="0"/>
              <a:t>2</a:t>
            </a:r>
            <a:r>
              <a:rPr lang="en-US" sz="2000" b="1" smtClean="0"/>
              <a:t> </a:t>
            </a:r>
            <a:r>
              <a:rPr lang="en-US" sz="2000" b="1" smtClean="0">
                <a:sym typeface="Wingdings" pitchFamily="2" charset="2"/>
              </a:rPr>
              <a:t> result is negative</a:t>
            </a:r>
            <a:endParaRPr lang="en-US" sz="2000" b="1" smtClean="0"/>
          </a:p>
        </p:txBody>
      </p:sp>
      <p:sp>
        <p:nvSpPr>
          <p:cNvPr id="13317" name="Line 25"/>
          <p:cNvSpPr>
            <a:spLocks noChangeShapeType="1"/>
          </p:cNvSpPr>
          <p:nvPr/>
        </p:nvSpPr>
        <p:spPr bwMode="auto">
          <a:xfrm>
            <a:off x="3733800" y="2971800"/>
            <a:ext cx="838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3318" name="Line 26"/>
          <p:cNvSpPr>
            <a:spLocks noChangeShapeType="1"/>
          </p:cNvSpPr>
          <p:nvPr/>
        </p:nvSpPr>
        <p:spPr bwMode="auto">
          <a:xfrm flipV="1">
            <a:off x="3810000" y="2971800"/>
            <a:ext cx="838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3319" name="Line 27"/>
          <p:cNvSpPr>
            <a:spLocks noChangeShapeType="1"/>
          </p:cNvSpPr>
          <p:nvPr/>
        </p:nvSpPr>
        <p:spPr bwMode="auto">
          <a:xfrm flipH="1">
            <a:off x="3657600" y="39624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3320" name="Line 28"/>
          <p:cNvSpPr>
            <a:spLocks noChangeShapeType="1"/>
          </p:cNvSpPr>
          <p:nvPr/>
        </p:nvSpPr>
        <p:spPr bwMode="auto">
          <a:xfrm flipH="1" flipV="1">
            <a:off x="2743200" y="4114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Text Box 29"/>
          <p:cNvSpPr txBox="1">
            <a:spLocks noChangeArrowheads="1"/>
          </p:cNvSpPr>
          <p:nvPr/>
        </p:nvSpPr>
        <p:spPr bwMode="auto">
          <a:xfrm>
            <a:off x="2819400" y="4464050"/>
            <a:ext cx="15240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negative sign</a:t>
            </a:r>
          </a:p>
        </p:txBody>
      </p:sp>
    </p:spTree>
    <p:extLst>
      <p:ext uri="{BB962C8B-B14F-4D97-AF65-F5344CB8AC3E}">
        <p14:creationId xmlns:p14="http://schemas.microsoft.com/office/powerpoint/2010/main" val="17623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Multiplication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685800" y="2046288"/>
            <a:ext cx="2819400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  Multiply 1011 with 101:</a:t>
            </a:r>
            <a:r>
              <a:rPr lang="en-US" b="1">
                <a:solidFill>
                  <a:schemeClr val="bg2"/>
                </a:solidFill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    	   1 0 1 1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      x      1 0 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      -----------------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   	   1 0 1 1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        0 0 0 0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     1 0 1 1  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------------------------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     1 1 0 1 1 1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762000" y="5322888"/>
            <a:ext cx="1600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 flipH="1">
            <a:off x="2438400" y="5337175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2895600" y="5108575"/>
            <a:ext cx="121920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product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4572000" y="2198688"/>
            <a:ext cx="3962400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Rules (short cut):</a:t>
            </a:r>
          </a:p>
          <a:p>
            <a:pPr marL="342900" indent="-342900" defTabSz="914400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b="1"/>
              <a:t>A ‘1’ digit in the multiplier implies a simple copy of the multiplicand</a:t>
            </a:r>
          </a:p>
          <a:p>
            <a:pPr marL="342900" indent="-342900" defTabSz="914400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b="1"/>
              <a:t>A ‘0’ digit in the multiplier implies a shift left operation with all 0’s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2514600" y="2884488"/>
            <a:ext cx="11430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multiplier</a:t>
            </a: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514600" y="2503488"/>
            <a:ext cx="15240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multiplicand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09600" y="1905000"/>
            <a:ext cx="37338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4572000" y="1905000"/>
            <a:ext cx="37338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Hexadecimal addition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391400" cy="4302125"/>
          </a:xfrm>
        </p:spPr>
        <p:txBody>
          <a:bodyPr/>
          <a:lstStyle/>
          <a:p>
            <a:pPr eaLnBrk="1" hangingPunct="1"/>
            <a:r>
              <a:rPr lang="en-US" sz="1800" b="1" dirty="0" smtClean="0"/>
              <a:t>Add (59F)</a:t>
            </a:r>
            <a:r>
              <a:rPr lang="en-US" sz="1800" b="1" baseline="-25000" dirty="0" smtClean="0"/>
              <a:t>16</a:t>
            </a:r>
            <a:r>
              <a:rPr lang="en-US" sz="1800" b="1" dirty="0" smtClean="0"/>
              <a:t> and (E46)</a:t>
            </a:r>
            <a:r>
              <a:rPr lang="en-US" sz="1800" b="1" baseline="-25000" dirty="0" smtClean="0"/>
              <a:t>16</a:t>
            </a:r>
          </a:p>
          <a:p>
            <a:pPr eaLnBrk="1" hangingPunct="1"/>
            <a:r>
              <a:rPr lang="en-US" sz="1800" dirty="0" smtClean="0"/>
              <a:t>       </a:t>
            </a:r>
          </a:p>
          <a:p>
            <a:pPr eaLnBrk="1" hangingPunct="1"/>
            <a:r>
              <a:rPr lang="en-US" sz="1800" dirty="0" smtClean="0"/>
              <a:t>    5 9 F		F + 6 = (21)</a:t>
            </a:r>
            <a:r>
              <a:rPr lang="en-US" sz="1800" baseline="-25000" dirty="0" smtClean="0"/>
              <a:t>10</a:t>
            </a:r>
            <a:r>
              <a:rPr lang="en-US" sz="1800" dirty="0" smtClean="0"/>
              <a:t> = (16 x 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/>
              <a:t>) + 5 = (15)</a:t>
            </a:r>
            <a:r>
              <a:rPr lang="en-US" sz="1800" baseline="-25000" dirty="0" smtClean="0"/>
              <a:t>16</a:t>
            </a:r>
          </a:p>
          <a:p>
            <a:pPr eaLnBrk="1" hangingPunct="1"/>
            <a:r>
              <a:rPr lang="en-US" sz="1800" dirty="0" smtClean="0"/>
              <a:t>+  E 4 6		5 + E = (19)</a:t>
            </a:r>
            <a:r>
              <a:rPr lang="en-US" sz="1800" baseline="-25000" dirty="0" smtClean="0"/>
              <a:t>10</a:t>
            </a:r>
            <a:r>
              <a:rPr lang="en-US" sz="1800" dirty="0" smtClean="0"/>
              <a:t> = (16 x 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/>
              <a:t>) + 3 = (13)</a:t>
            </a:r>
            <a:r>
              <a:rPr lang="en-US" sz="1800" baseline="-25000" dirty="0" smtClean="0"/>
              <a:t>16</a:t>
            </a:r>
          </a:p>
          <a:p>
            <a:pPr eaLnBrk="1" hangingPunct="1"/>
            <a:r>
              <a:rPr lang="en-US" sz="1800" dirty="0" smtClean="0"/>
              <a:t>---------</a:t>
            </a:r>
          </a:p>
          <a:p>
            <a:pPr eaLnBrk="1" hangingPunct="1"/>
            <a:r>
              <a:rPr lang="en-US" sz="1800" dirty="0" smtClean="0"/>
              <a:t> 1 3 E 5</a:t>
            </a:r>
          </a:p>
          <a:p>
            <a:pPr eaLnBrk="1" hangingPunct="1"/>
            <a:endParaRPr lang="en-US" sz="1800" dirty="0" smtClean="0"/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 flipH="1">
            <a:off x="44196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4419600" y="20574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imes New Roman" pitchFamily="18" charset="0"/>
              </a:rPr>
              <a:t>Carry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685800" y="2362200"/>
            <a:ext cx="8382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85800" y="2362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imes New Roman" pitchFamily="18" charset="0"/>
              </a:rPr>
              <a:t>  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</a:rPr>
              <a:t>1     1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1905000" y="3657600"/>
            <a:ext cx="64008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Rules:</a:t>
            </a:r>
          </a:p>
          <a:p>
            <a:pPr marL="342900" indent="-342900" defTabSz="914400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>
                <a:latin typeface="Times New Roman" pitchFamily="18" charset="0"/>
              </a:rPr>
              <a:t>For adding individual digits of a Hexadecimal number, a mental addition of the decimal equivalent digits makes the process easier.</a:t>
            </a:r>
          </a:p>
          <a:p>
            <a:pPr marL="342900" indent="-342900" defTabSz="914400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>
                <a:latin typeface="Times New Roman" pitchFamily="18" charset="0"/>
              </a:rPr>
              <a:t>After adding up the decimal digits, you must convert the result back to Hexadecimal, as shown in the above example.</a:t>
            </a:r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 flipH="1">
            <a:off x="1600200" y="2438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2057400" y="22860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latin typeface="Times New Roman" pitchFamily="18" charset="0"/>
              </a:rPr>
              <a:t>Carry</a:t>
            </a:r>
          </a:p>
        </p:txBody>
      </p:sp>
    </p:spTree>
    <p:extLst>
      <p:ext uri="{BB962C8B-B14F-4D97-AF65-F5344CB8AC3E}">
        <p14:creationId xmlns:p14="http://schemas.microsoft.com/office/powerpoint/2010/main" val="24286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Octal Multiplication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391400" cy="4302125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Multiply (762)</a:t>
            </a:r>
            <a:r>
              <a:rPr lang="en-US" sz="2000" b="1" baseline="-25000" dirty="0" smtClean="0"/>
              <a:t>8</a:t>
            </a:r>
            <a:r>
              <a:rPr lang="en-US" sz="2000" b="1" dirty="0" smtClean="0"/>
              <a:t> with (45)</a:t>
            </a:r>
            <a:r>
              <a:rPr lang="en-US" sz="2000" b="1" baseline="-25000" dirty="0" smtClean="0"/>
              <a:t>8</a:t>
            </a:r>
          </a:p>
          <a:p>
            <a:pPr eaLnBrk="1" hangingPunct="1"/>
            <a:endParaRPr lang="en-US" sz="2000" b="1" baseline="-25000" dirty="0" smtClean="0"/>
          </a:p>
          <a:p>
            <a:pPr eaLnBrk="1" hangingPunct="1"/>
            <a:r>
              <a:rPr lang="en-US" sz="1800" dirty="0" smtClean="0"/>
              <a:t>           </a:t>
            </a:r>
            <a:r>
              <a:rPr lang="en-US" sz="1800" b="1" u="sng" dirty="0" smtClean="0"/>
              <a:t>Octal</a:t>
            </a:r>
            <a:r>
              <a:rPr lang="en-US" sz="1800" dirty="0" smtClean="0"/>
              <a:t>		       </a:t>
            </a:r>
            <a:r>
              <a:rPr lang="en-US" sz="1800" b="1" u="sng" dirty="0" smtClean="0"/>
              <a:t>Octal</a:t>
            </a:r>
            <a:r>
              <a:rPr lang="en-US" sz="1800" dirty="0" smtClean="0"/>
              <a:t>                     </a:t>
            </a:r>
            <a:r>
              <a:rPr lang="en-US" sz="1800" b="1" u="sng" dirty="0" smtClean="0"/>
              <a:t>Decimal</a:t>
            </a:r>
            <a:r>
              <a:rPr lang="en-US" sz="1800" dirty="0" smtClean="0"/>
              <a:t>               </a:t>
            </a:r>
            <a:r>
              <a:rPr lang="en-US" sz="1800" b="1" u="sng" dirty="0" smtClean="0"/>
              <a:t>Octal</a:t>
            </a:r>
          </a:p>
          <a:p>
            <a:pPr eaLnBrk="1" hangingPunct="1"/>
            <a:r>
              <a:rPr lang="en-US" sz="1800" dirty="0" smtClean="0"/>
              <a:t>   		      7 6 2		       5 x 2	=   (10)</a:t>
            </a:r>
            <a:r>
              <a:rPr lang="en-US" sz="1800" baseline="-25000" dirty="0" smtClean="0"/>
              <a:t>10</a:t>
            </a:r>
            <a:r>
              <a:rPr lang="en-US" sz="1800" dirty="0" smtClean="0"/>
              <a:t>  =  (8 x 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/>
              <a:t>) +  2 =    </a:t>
            </a:r>
            <a:r>
              <a:rPr lang="en-US" sz="1800" b="1" dirty="0" smtClean="0">
                <a:solidFill>
                  <a:srgbClr val="0000FF"/>
                </a:solidFill>
              </a:rPr>
              <a:t>1</a:t>
            </a:r>
            <a:r>
              <a:rPr lang="en-US" sz="1800" dirty="0" smtClean="0"/>
              <a:t>2</a:t>
            </a:r>
          </a:p>
          <a:p>
            <a:pPr eaLnBrk="1" hangingPunct="1"/>
            <a:r>
              <a:rPr lang="en-US" sz="1800" dirty="0" smtClean="0"/>
              <a:t>		x       4 5		       5 x 6 + </a:t>
            </a:r>
            <a:r>
              <a:rPr lang="en-US" sz="1800" b="1" dirty="0" smtClean="0">
                <a:solidFill>
                  <a:srgbClr val="0000FF"/>
                </a:solidFill>
              </a:rPr>
              <a:t>1</a:t>
            </a:r>
            <a:r>
              <a:rPr lang="en-US" sz="1800" b="1" dirty="0" smtClean="0">
                <a:solidFill>
                  <a:schemeClr val="bg2"/>
                </a:solidFill>
              </a:rPr>
              <a:t>	</a:t>
            </a:r>
            <a:r>
              <a:rPr lang="en-US" sz="1800" dirty="0" smtClean="0"/>
              <a:t>=   (31)</a:t>
            </a:r>
            <a:r>
              <a:rPr lang="en-US" sz="1800" baseline="-25000" dirty="0" smtClean="0"/>
              <a:t>10</a:t>
            </a:r>
            <a:r>
              <a:rPr lang="en-US" sz="1800" dirty="0" smtClean="0"/>
              <a:t>  =  (8 x </a:t>
            </a:r>
            <a:r>
              <a:rPr lang="en-US" sz="1800" b="1" dirty="0" smtClean="0">
                <a:solidFill>
                  <a:srgbClr val="FF0000"/>
                </a:solidFill>
              </a:rPr>
              <a:t>3</a:t>
            </a:r>
            <a:r>
              <a:rPr lang="en-US" sz="1800" dirty="0" smtClean="0"/>
              <a:t>) +  7 =    </a:t>
            </a:r>
            <a:r>
              <a:rPr lang="en-US" sz="1800" b="1" dirty="0" smtClean="0">
                <a:solidFill>
                  <a:srgbClr val="0000FF"/>
                </a:solidFill>
              </a:rPr>
              <a:t>3</a:t>
            </a:r>
            <a:r>
              <a:rPr lang="en-US" sz="1800" dirty="0" smtClean="0"/>
              <a:t>7   </a:t>
            </a:r>
          </a:p>
          <a:p>
            <a:pPr eaLnBrk="1" hangingPunct="1"/>
            <a:r>
              <a:rPr lang="en-US" sz="1800" dirty="0" smtClean="0"/>
              <a:t>	--------------		5 x 7 + </a:t>
            </a:r>
            <a:r>
              <a:rPr lang="en-US" sz="1800" b="1" dirty="0" smtClean="0">
                <a:solidFill>
                  <a:srgbClr val="0000FF"/>
                </a:solidFill>
              </a:rPr>
              <a:t>3</a:t>
            </a:r>
            <a:r>
              <a:rPr lang="en-US" sz="1800" b="1" dirty="0" smtClean="0">
                <a:solidFill>
                  <a:schemeClr val="bg2"/>
                </a:solidFill>
              </a:rPr>
              <a:t>	</a:t>
            </a:r>
            <a:r>
              <a:rPr lang="en-US" sz="1800" dirty="0" smtClean="0"/>
              <a:t>=   (38)</a:t>
            </a:r>
            <a:r>
              <a:rPr lang="en-US" sz="1800" baseline="-25000" dirty="0" smtClean="0"/>
              <a:t>10</a:t>
            </a:r>
            <a:r>
              <a:rPr lang="en-US" sz="1800" dirty="0" smtClean="0"/>
              <a:t>  =  (8 x </a:t>
            </a:r>
            <a:r>
              <a:rPr lang="en-US" sz="1800" b="1" dirty="0" smtClean="0">
                <a:solidFill>
                  <a:srgbClr val="FF0000"/>
                </a:solidFill>
              </a:rPr>
              <a:t>4</a:t>
            </a:r>
            <a:r>
              <a:rPr lang="en-US" sz="1800" dirty="0" smtClean="0"/>
              <a:t>) +  6 =    46</a:t>
            </a:r>
          </a:p>
          <a:p>
            <a:pPr eaLnBrk="1" hangingPunct="1"/>
            <a:r>
              <a:rPr lang="en-US" sz="1800" dirty="0" smtClean="0"/>
              <a:t>	     4 6 7 2	        	4 x 2 	=    (8)</a:t>
            </a:r>
            <a:r>
              <a:rPr lang="en-US" sz="1800" baseline="-25000" dirty="0" smtClean="0"/>
              <a:t>10</a:t>
            </a:r>
            <a:r>
              <a:rPr lang="en-US" sz="1800" dirty="0" smtClean="0"/>
              <a:t>   =  (8 x 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/>
              <a:t>) +  0 =    </a:t>
            </a:r>
            <a:r>
              <a:rPr lang="en-US" sz="1800" b="1" dirty="0" smtClean="0">
                <a:solidFill>
                  <a:srgbClr val="0000FF"/>
                </a:solidFill>
              </a:rPr>
              <a:t>1</a:t>
            </a:r>
            <a:r>
              <a:rPr lang="en-US" sz="1800" dirty="0" smtClean="0"/>
              <a:t>0</a:t>
            </a:r>
          </a:p>
          <a:p>
            <a:pPr eaLnBrk="1" hangingPunct="1"/>
            <a:r>
              <a:rPr lang="en-US" sz="1800" dirty="0" smtClean="0"/>
              <a:t>	  3 7 1 0		       4 x 6 + </a:t>
            </a:r>
            <a:r>
              <a:rPr lang="en-US" sz="1800" b="1" dirty="0" smtClean="0">
                <a:solidFill>
                  <a:srgbClr val="0000FF"/>
                </a:solidFill>
              </a:rPr>
              <a:t>1</a:t>
            </a:r>
            <a:r>
              <a:rPr lang="en-US" sz="1800" b="1" dirty="0" smtClean="0">
                <a:solidFill>
                  <a:schemeClr val="bg2"/>
                </a:solidFill>
              </a:rPr>
              <a:t>	</a:t>
            </a:r>
            <a:r>
              <a:rPr lang="en-US" sz="1800" dirty="0" smtClean="0"/>
              <a:t>=   (25)</a:t>
            </a:r>
            <a:r>
              <a:rPr lang="en-US" sz="1800" baseline="-25000" dirty="0" smtClean="0"/>
              <a:t>10</a:t>
            </a:r>
            <a:r>
              <a:rPr lang="en-US" sz="1800" dirty="0" smtClean="0"/>
              <a:t>  =  (8 x </a:t>
            </a:r>
            <a:r>
              <a:rPr lang="en-US" sz="1800" b="1" dirty="0" smtClean="0">
                <a:solidFill>
                  <a:srgbClr val="FF0000"/>
                </a:solidFill>
              </a:rPr>
              <a:t>3</a:t>
            </a:r>
            <a:r>
              <a:rPr lang="en-US" sz="1800" dirty="0" smtClean="0"/>
              <a:t>) +  1 =    </a:t>
            </a:r>
            <a:r>
              <a:rPr lang="en-US" sz="1800" b="1" dirty="0" smtClean="0">
                <a:solidFill>
                  <a:srgbClr val="0000FF"/>
                </a:solidFill>
              </a:rPr>
              <a:t>3</a:t>
            </a:r>
            <a:r>
              <a:rPr lang="en-US" sz="1800" dirty="0" smtClean="0"/>
              <a:t>1</a:t>
            </a:r>
          </a:p>
          <a:p>
            <a:pPr eaLnBrk="1" hangingPunct="1"/>
            <a:r>
              <a:rPr lang="en-US" sz="1800" dirty="0" smtClean="0"/>
              <a:t>      ---------------		4 x 7 + </a:t>
            </a:r>
            <a:r>
              <a:rPr lang="en-US" sz="1800" b="1" dirty="0" smtClean="0">
                <a:solidFill>
                  <a:srgbClr val="0000FF"/>
                </a:solidFill>
              </a:rPr>
              <a:t>3</a:t>
            </a:r>
            <a:r>
              <a:rPr lang="en-US" sz="1800" b="1" dirty="0" smtClean="0">
                <a:solidFill>
                  <a:schemeClr val="bg2"/>
                </a:solidFill>
              </a:rPr>
              <a:t>	</a:t>
            </a:r>
            <a:r>
              <a:rPr lang="en-US" sz="1800" dirty="0" smtClean="0"/>
              <a:t>=   (31)</a:t>
            </a:r>
            <a:r>
              <a:rPr lang="en-US" sz="1800" baseline="-25000" dirty="0" smtClean="0"/>
              <a:t>10 </a:t>
            </a:r>
            <a:r>
              <a:rPr lang="en-US" sz="1800" dirty="0" smtClean="0"/>
              <a:t> =  (8 x </a:t>
            </a:r>
            <a:r>
              <a:rPr lang="en-US" sz="1800" b="1" dirty="0" smtClean="0">
                <a:solidFill>
                  <a:srgbClr val="FF0000"/>
                </a:solidFill>
              </a:rPr>
              <a:t>3</a:t>
            </a:r>
            <a:r>
              <a:rPr lang="en-US" sz="1800" dirty="0" smtClean="0"/>
              <a:t>) +  7  =    37</a:t>
            </a:r>
          </a:p>
          <a:p>
            <a:pPr eaLnBrk="1" hangingPunct="1"/>
            <a:r>
              <a:rPr lang="en-US" sz="1800" dirty="0" smtClean="0"/>
              <a:t>         4 3 7 7 2</a:t>
            </a:r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3733800" y="5530850"/>
            <a:ext cx="3810000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We use decimal representation for ease of calculation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308124" y="2403390"/>
            <a:ext cx="533400" cy="685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989320" y="2133600"/>
            <a:ext cx="640080" cy="304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rgbClr val="0000FF"/>
                </a:solidFill>
                <a:latin typeface="Times New Roman" pitchFamily="18" charset="0"/>
              </a:rPr>
              <a:t>Carry</a:t>
            </a:r>
          </a:p>
        </p:txBody>
      </p:sp>
    </p:spTree>
    <p:extLst>
      <p:ext uri="{BB962C8B-B14F-4D97-AF65-F5344CB8AC3E}">
        <p14:creationId xmlns:p14="http://schemas.microsoft.com/office/powerpoint/2010/main" val="35370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Base Conversion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Decimal to other bases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Binary to Octal and Hexadecimal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Any base to any base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Arithmetic </a:t>
            </a:r>
            <a:r>
              <a:rPr lang="en-US" dirty="0" smtClean="0"/>
              <a:t>operations: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Binary number system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Other number </a:t>
            </a:r>
            <a:r>
              <a:rPr lang="en-US" dirty="0" smtClean="0"/>
              <a:t>systems</a:t>
            </a:r>
            <a:endParaRPr lang="en-US" dirty="0" smtClean="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  <p:extLst>
      <p:ext uri="{BB962C8B-B14F-4D97-AF65-F5344CB8AC3E}">
        <p14:creationId xmlns:p14="http://schemas.microsoft.com/office/powerpoint/2010/main" val="3448246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600" dirty="0" smtClean="0"/>
              <a:t>To </a:t>
            </a:r>
            <a:r>
              <a:rPr lang="en-US" sz="2600" dirty="0" smtClean="0"/>
              <a:t>convert from decimal to base-r, divide by r for the integral part, multiply by r for the fractional part, then </a:t>
            </a:r>
            <a:r>
              <a:rPr lang="en-US" sz="2600" dirty="0" smtClean="0"/>
              <a:t>combine.</a:t>
            </a:r>
            <a:endParaRPr lang="en-US" sz="2600" dirty="0" smtClean="0"/>
          </a:p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600" dirty="0" smtClean="0"/>
              <a:t>To convert from binary to octal (hexadecimal) group bits into 3 (4</a:t>
            </a:r>
            <a:r>
              <a:rPr lang="en-US" sz="2600" dirty="0" smtClean="0"/>
              <a:t>).</a:t>
            </a:r>
            <a:endParaRPr lang="en-US" sz="2600" dirty="0" smtClean="0"/>
          </a:p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600" dirty="0" smtClean="0"/>
              <a:t>To convert between bases other than decimal, first convert source base to decimal, then convert decimal to the destination base</a:t>
            </a:r>
            <a:r>
              <a:rPr lang="en-US" sz="2600" dirty="0" smtClean="0"/>
              <a:t>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600" dirty="0"/>
              <a:t>When performing arithmetic operations in base-r, remember allowed digits {0,..r-1</a:t>
            </a:r>
            <a:r>
              <a:rPr lang="en-US" sz="2600" dirty="0" smtClean="0"/>
              <a:t>}</a:t>
            </a:r>
            <a:r>
              <a:rPr lang="en-US" sz="2600" dirty="0"/>
              <a:t>.</a:t>
            </a:r>
            <a:endParaRPr lang="en-US" sz="2600" dirty="0"/>
          </a:p>
        </p:txBody>
      </p:sp>
      <p:sp>
        <p:nvSpPr>
          <p:cNvPr id="2867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Decimal Integers to Binary</a:t>
            </a: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495800" cy="403542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Divide the decimal number by ‘2’</a:t>
            </a:r>
          </a:p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Repeat division until a quotient of ‘0’ is received</a:t>
            </a:r>
          </a:p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The sequence of remainders in reverse order constitute the binary conversion</a:t>
            </a:r>
          </a:p>
          <a:p>
            <a:pPr marL="0" indent="0" eaLnBrk="1" hangingPunct="1">
              <a:spcBef>
                <a:spcPct val="20000"/>
              </a:spcBef>
            </a:pPr>
            <a:endParaRPr lang="en-US" sz="2200" smtClean="0"/>
          </a:p>
          <a:p>
            <a:pPr marL="0" indent="0" eaLnBrk="1" hangingPunct="1">
              <a:spcBef>
                <a:spcPct val="20000"/>
              </a:spcBef>
            </a:pPr>
            <a:r>
              <a:rPr lang="en-US" sz="2200" smtClean="0"/>
              <a:t>   Example: 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sz="2200" smtClean="0"/>
              <a:t>       (41)</a:t>
            </a:r>
            <a:r>
              <a:rPr lang="en-US" sz="2200" baseline="-25000" smtClean="0"/>
              <a:t>10</a:t>
            </a:r>
            <a:r>
              <a:rPr lang="en-US" sz="2200" smtClean="0"/>
              <a:t> = (101001)</a:t>
            </a:r>
            <a:r>
              <a:rPr lang="en-US" sz="2200" baseline="-25000" smtClean="0"/>
              <a:t>2</a:t>
            </a:r>
            <a:endParaRPr lang="en-US" sz="220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86475" y="2190750"/>
          <a:ext cx="6953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520560" imgH="393480" progId="Equation.3">
                  <p:embed/>
                </p:oleObj>
              </mc:Choice>
              <mc:Fallback>
                <p:oleObj name="Equation" r:id="rId3" imgW="520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2190750"/>
                        <a:ext cx="6953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5"/>
          <p:cNvSpPr txBox="1">
            <a:spLocks noChangeArrowheads="1"/>
          </p:cNvSpPr>
          <p:nvPr/>
        </p:nvSpPr>
        <p:spPr bwMode="auto">
          <a:xfrm>
            <a:off x="7010400" y="2209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Remainder =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1027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65838" y="2770188"/>
          <a:ext cx="6397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507960" imgH="393480" progId="Equation.3">
                  <p:embed/>
                </p:oleObj>
              </mc:Choice>
              <mc:Fallback>
                <p:oleObj name="Equation" r:id="rId5" imgW="5079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838" y="2770188"/>
                        <a:ext cx="63976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6064250" y="3341688"/>
          <a:ext cx="5969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3341688"/>
                        <a:ext cx="5969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 Box 8"/>
          <p:cNvSpPr txBox="1">
            <a:spLocks noChangeArrowheads="1"/>
          </p:cNvSpPr>
          <p:nvPr/>
        </p:nvSpPr>
        <p:spPr bwMode="auto">
          <a:xfrm>
            <a:off x="7010400" y="28194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Remainder =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37" name="Text Box 9"/>
          <p:cNvSpPr txBox="1">
            <a:spLocks noChangeArrowheads="1"/>
          </p:cNvSpPr>
          <p:nvPr/>
        </p:nvSpPr>
        <p:spPr bwMode="auto">
          <a:xfrm>
            <a:off x="7010400" y="33670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Remainder =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6076950" y="3951288"/>
          <a:ext cx="52546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9" imgW="380880" imgH="393480" progId="Equation.3">
                  <p:embed/>
                </p:oleObj>
              </mc:Choice>
              <mc:Fallback>
                <p:oleObj name="Equation" r:id="rId9" imgW="3808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950" y="3951288"/>
                        <a:ext cx="525463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11"/>
          <p:cNvSpPr txBox="1">
            <a:spLocks noChangeArrowheads="1"/>
          </p:cNvSpPr>
          <p:nvPr/>
        </p:nvSpPr>
        <p:spPr bwMode="auto">
          <a:xfrm>
            <a:off x="7010400" y="39766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Remainder =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1030" name="Object 12"/>
          <p:cNvGraphicFramePr>
            <a:graphicFrameLocks noChangeAspect="1"/>
          </p:cNvGraphicFramePr>
          <p:nvPr/>
        </p:nvGraphicFramePr>
        <p:xfrm>
          <a:off x="6096000" y="4484688"/>
          <a:ext cx="4714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1" imgW="342720" imgH="393480" progId="Equation.3">
                  <p:embed/>
                </p:oleObj>
              </mc:Choice>
              <mc:Fallback>
                <p:oleObj name="Equation" r:id="rId11" imgW="34272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484688"/>
                        <a:ext cx="471488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Text Box 13"/>
          <p:cNvSpPr txBox="1">
            <a:spLocks noChangeArrowheads="1"/>
          </p:cNvSpPr>
          <p:nvPr/>
        </p:nvSpPr>
        <p:spPr bwMode="auto">
          <a:xfrm>
            <a:off x="7010400" y="45100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Remainder =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1031" name="Object 14"/>
          <p:cNvGraphicFramePr>
            <a:graphicFrameLocks noChangeAspect="1"/>
          </p:cNvGraphicFramePr>
          <p:nvPr/>
        </p:nvGraphicFramePr>
        <p:xfrm>
          <a:off x="6105525" y="5018088"/>
          <a:ext cx="5238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3" imgW="380880" imgH="393480" progId="Equation.3">
                  <p:embed/>
                </p:oleObj>
              </mc:Choice>
              <mc:Fallback>
                <p:oleObj name="Equation" r:id="rId13" imgW="3808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525" y="5018088"/>
                        <a:ext cx="52387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7010400" y="50434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Remainder =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09600" y="5805488"/>
            <a:ext cx="6172200" cy="3667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Verify: 1 x 2</a:t>
            </a:r>
            <a:r>
              <a:rPr lang="en-US" baseline="30000">
                <a:latin typeface="Times New Roman" pitchFamily="18" charset="0"/>
              </a:rPr>
              <a:t>5</a:t>
            </a:r>
            <a:r>
              <a:rPr lang="en-US">
                <a:latin typeface="Times New Roman" pitchFamily="18" charset="0"/>
              </a:rPr>
              <a:t> + 0 x 2</a:t>
            </a:r>
            <a:r>
              <a:rPr lang="en-US" baseline="30000">
                <a:latin typeface="Times New Roman" pitchFamily="18" charset="0"/>
              </a:rPr>
              <a:t>4</a:t>
            </a:r>
            <a:r>
              <a:rPr lang="en-US">
                <a:latin typeface="Times New Roman" pitchFamily="18" charset="0"/>
              </a:rPr>
              <a:t> + 1 x 2</a:t>
            </a:r>
            <a:r>
              <a:rPr lang="en-US" baseline="30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 + 0 x 2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+ 0 x 2</a:t>
            </a:r>
            <a:r>
              <a:rPr lang="en-US" baseline="30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+ 1 x 2</a:t>
            </a:r>
            <a:r>
              <a:rPr lang="en-US" baseline="30000">
                <a:latin typeface="Times New Roman" pitchFamily="18" charset="0"/>
              </a:rPr>
              <a:t>0</a:t>
            </a:r>
            <a:r>
              <a:rPr lang="en-US">
                <a:latin typeface="Times New Roman" pitchFamily="18" charset="0"/>
              </a:rPr>
              <a:t> = (41)</a:t>
            </a:r>
            <a:r>
              <a:rPr lang="en-US" baseline="-25000">
                <a:latin typeface="Times New Roman" pitchFamily="18" charset="0"/>
              </a:rPr>
              <a:t>10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5943600" y="2057400"/>
            <a:ext cx="2743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5943600" y="2743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5943600" y="3352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5943600" y="3962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5943600" y="4495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5943600" y="5029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6934200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181600" y="2224088"/>
            <a:ext cx="641350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LSB</a:t>
            </a: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5226050" y="5195888"/>
            <a:ext cx="692150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MSB</a:t>
            </a: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 flipV="1">
            <a:off x="5562600" y="2667000"/>
            <a:ext cx="0" cy="24384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Decimal to binary conversion chart</a:t>
            </a: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7772400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Decimal Integer to Octal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495800" cy="403542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Divide the decimal number by ‘8’</a:t>
            </a:r>
          </a:p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Repeat division until a quotient of ‘0’ is received</a:t>
            </a:r>
          </a:p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The sequence of remainders in reverse order constitute the binary conversion</a:t>
            </a:r>
          </a:p>
          <a:p>
            <a:pPr marL="0" indent="0" eaLnBrk="1" hangingPunct="1">
              <a:spcBef>
                <a:spcPct val="20000"/>
              </a:spcBef>
            </a:pPr>
            <a:endParaRPr lang="en-US" sz="2200" smtClean="0"/>
          </a:p>
          <a:p>
            <a:pPr marL="0" indent="0" eaLnBrk="1" hangingPunct="1">
              <a:spcBef>
                <a:spcPct val="20000"/>
              </a:spcBef>
            </a:pPr>
            <a:r>
              <a:rPr lang="en-US" sz="2200" smtClean="0"/>
              <a:t>   Example: 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sz="2200" smtClean="0"/>
              <a:t>       (153)</a:t>
            </a:r>
            <a:r>
              <a:rPr lang="en-US" sz="2200" baseline="-25000" smtClean="0"/>
              <a:t>10</a:t>
            </a:r>
            <a:r>
              <a:rPr lang="en-US" sz="2200" smtClean="0"/>
              <a:t> = (231)</a:t>
            </a:r>
            <a:r>
              <a:rPr lang="en-US" sz="2200" baseline="-25000" smtClean="0"/>
              <a:t>8</a:t>
            </a:r>
            <a:endParaRPr lang="en-US" sz="2200" smtClean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86475" y="2822575"/>
          <a:ext cx="6953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571320" imgH="393480" progId="Equation.3">
                  <p:embed/>
                </p:oleObj>
              </mc:Choice>
              <mc:Fallback>
                <p:oleObj name="Equation" r:id="rId3" imgW="5713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2822575"/>
                        <a:ext cx="6953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7010400" y="28194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Remainder =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2051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13463" y="3379788"/>
          <a:ext cx="5429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431640" imgH="393480" progId="Equation.3">
                  <p:embed/>
                </p:oleObj>
              </mc:Choice>
              <mc:Fallback>
                <p:oleObj name="Equation" r:id="rId5" imgW="4316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3379788"/>
                        <a:ext cx="5429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6103938" y="4027488"/>
          <a:ext cx="52546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380880" imgH="393480" progId="Equation.3">
                  <p:embed/>
                </p:oleObj>
              </mc:Choice>
              <mc:Fallback>
                <p:oleObj name="Equation" r:id="rId7" imgW="3808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4027488"/>
                        <a:ext cx="525462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7010400" y="3429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Remainder =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7010400" y="40528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Remainder =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3657600" y="5576888"/>
            <a:ext cx="4114800" cy="3667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Verify: 2x8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+ 3 x 8</a:t>
            </a:r>
            <a:r>
              <a:rPr lang="en-US" baseline="30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+ 1 x 8</a:t>
            </a:r>
            <a:r>
              <a:rPr lang="en-US" baseline="30000">
                <a:latin typeface="Times New Roman" pitchFamily="18" charset="0"/>
              </a:rPr>
              <a:t>0</a:t>
            </a:r>
            <a:r>
              <a:rPr lang="en-US">
                <a:latin typeface="Times New Roman" pitchFamily="18" charset="0"/>
              </a:rPr>
              <a:t> = (153)</a:t>
            </a:r>
            <a:r>
              <a:rPr lang="en-US" baseline="-25000">
                <a:latin typeface="Times New Roman" pitchFamily="18" charset="0"/>
              </a:rPr>
              <a:t>10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2060" name="Rectangle 17"/>
          <p:cNvSpPr>
            <a:spLocks noChangeArrowheads="1"/>
          </p:cNvSpPr>
          <p:nvPr/>
        </p:nvSpPr>
        <p:spPr bwMode="auto">
          <a:xfrm>
            <a:off x="5943600" y="2667000"/>
            <a:ext cx="2743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8"/>
          <p:cNvSpPr>
            <a:spLocks noChangeShapeType="1"/>
          </p:cNvSpPr>
          <p:nvPr/>
        </p:nvSpPr>
        <p:spPr bwMode="auto">
          <a:xfrm>
            <a:off x="5943600" y="3352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19"/>
          <p:cNvSpPr>
            <a:spLocks noChangeShapeType="1"/>
          </p:cNvSpPr>
          <p:nvPr/>
        </p:nvSpPr>
        <p:spPr bwMode="auto">
          <a:xfrm>
            <a:off x="5943600" y="3962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23"/>
          <p:cNvSpPr>
            <a:spLocks noChangeShapeType="1"/>
          </p:cNvSpPr>
          <p:nvPr/>
        </p:nvSpPr>
        <p:spPr bwMode="auto">
          <a:xfrm>
            <a:off x="6934200" y="2667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5181600" y="2819400"/>
            <a:ext cx="64135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LSB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5226050" y="4129088"/>
            <a:ext cx="692150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MSB</a:t>
            </a:r>
          </a:p>
        </p:txBody>
      </p:sp>
      <p:sp>
        <p:nvSpPr>
          <p:cNvPr id="2066" name="Line 26"/>
          <p:cNvSpPr>
            <a:spLocks noChangeShapeType="1"/>
          </p:cNvSpPr>
          <p:nvPr/>
        </p:nvSpPr>
        <p:spPr bwMode="auto">
          <a:xfrm flipV="1">
            <a:off x="5562600" y="3200400"/>
            <a:ext cx="0" cy="9144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Converting Decimal Integer to Hexadecimal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495800" cy="403542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dirty="0" smtClean="0"/>
              <a:t>Divide the decimal number by ‘16’</a:t>
            </a:r>
          </a:p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dirty="0" smtClean="0"/>
              <a:t>Repeat division until a quotient of ‘0’ is received</a:t>
            </a:r>
          </a:p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dirty="0" smtClean="0"/>
              <a:t>The sequence of remainders in reverse order constitute the binary conversion</a:t>
            </a:r>
          </a:p>
          <a:p>
            <a:pPr marL="0" indent="0" eaLnBrk="1" hangingPunct="1">
              <a:spcBef>
                <a:spcPct val="20000"/>
              </a:spcBef>
            </a:pPr>
            <a:endParaRPr lang="en-US" sz="2200" dirty="0" smtClean="0"/>
          </a:p>
          <a:p>
            <a:pPr marL="0" indent="0" eaLnBrk="1" hangingPunct="1">
              <a:spcBef>
                <a:spcPct val="20000"/>
              </a:spcBef>
            </a:pPr>
            <a:r>
              <a:rPr lang="en-US" sz="2200" dirty="0" smtClean="0"/>
              <a:t>   Example: 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sz="2200" dirty="0" smtClean="0"/>
              <a:t>       (156)</a:t>
            </a:r>
            <a:r>
              <a:rPr lang="en-US" sz="2200" baseline="-25000" dirty="0" smtClean="0"/>
              <a:t>10</a:t>
            </a:r>
            <a:r>
              <a:rPr lang="en-US" sz="2200" dirty="0" smtClean="0"/>
              <a:t> = (9C)</a:t>
            </a:r>
            <a:r>
              <a:rPr lang="en-US" sz="2200" baseline="-25000" dirty="0" smtClean="0"/>
              <a:t>16</a:t>
            </a:r>
            <a:endParaRPr lang="en-US" sz="2200" dirty="0" smtClean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124575" y="3025775"/>
          <a:ext cx="6191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2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4575" y="3025775"/>
                        <a:ext cx="6191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6858000" y="2872770"/>
            <a:ext cx="1981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Remainder =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12</a:t>
            </a:r>
            <a:r>
              <a:rPr lang="en-US" dirty="0" smtClean="0">
                <a:solidFill>
                  <a:srgbClr val="292929"/>
                </a:solidFill>
                <a:latin typeface="Times New Roman" pitchFamily="18" charset="0"/>
              </a:rPr>
              <a:t>)</a:t>
            </a:r>
            <a:r>
              <a:rPr lang="en-US" baseline="-40000" dirty="0" smtClean="0">
                <a:solidFill>
                  <a:srgbClr val="292929"/>
                </a:solidFill>
                <a:latin typeface="Times New Roman" pitchFamily="18" charset="0"/>
              </a:rPr>
              <a:t>10</a:t>
            </a:r>
            <a:endParaRPr lang="en-US" b="1" baseline="-400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292929"/>
                </a:solidFill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dirty="0" smtClean="0">
                <a:solidFill>
                  <a:srgbClr val="292929"/>
                </a:solidFill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baseline="-40000" dirty="0" smtClean="0">
                <a:solidFill>
                  <a:srgbClr val="292929"/>
                </a:solidFill>
                <a:latin typeface="Times New Roman" pitchFamily="18" charset="0"/>
                <a:sym typeface="Wingdings" pitchFamily="2" charset="2"/>
              </a:rPr>
              <a:t>16</a:t>
            </a:r>
            <a:endParaRPr lang="en-US" b="1" baseline="-40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051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13463" y="3924300"/>
          <a:ext cx="5429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5" imgW="431640" imgH="393480" progId="Equation.DSMT4">
                  <p:embed/>
                </p:oleObj>
              </mc:Choice>
              <mc:Fallback>
                <p:oleObj name="Equation" r:id="rId5" imgW="43164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3924300"/>
                        <a:ext cx="5429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858000" y="3973512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Remainder =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3657600" y="5576888"/>
            <a:ext cx="3429000" cy="3667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Verify: </a:t>
            </a:r>
            <a:r>
              <a:rPr lang="en-US" dirty="0" smtClean="0">
                <a:latin typeface="Times New Roman" pitchFamily="18" charset="0"/>
              </a:rPr>
              <a:t>9 </a:t>
            </a:r>
            <a:r>
              <a:rPr lang="en-US" dirty="0">
                <a:latin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</a:rPr>
              <a:t>16</a:t>
            </a:r>
            <a:r>
              <a:rPr lang="en-US" baseline="30000" dirty="0" smtClean="0">
                <a:latin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</a:rPr>
              <a:t>12 </a:t>
            </a:r>
            <a:r>
              <a:rPr lang="en-US" dirty="0">
                <a:latin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</a:rPr>
              <a:t>16</a:t>
            </a:r>
            <a:r>
              <a:rPr lang="en-US" baseline="30000" dirty="0" smtClean="0">
                <a:latin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= (</a:t>
            </a:r>
            <a:r>
              <a:rPr lang="en-US" dirty="0" smtClean="0">
                <a:latin typeface="Times New Roman" pitchFamily="18" charset="0"/>
              </a:rPr>
              <a:t>156)</a:t>
            </a:r>
            <a:r>
              <a:rPr lang="en-US" baseline="-25000" dirty="0" smtClean="0">
                <a:latin typeface="Times New Roman" pitchFamily="18" charset="0"/>
              </a:rPr>
              <a:t>10</a:t>
            </a:r>
            <a:r>
              <a:rPr lang="en-US" dirty="0" smtClean="0">
                <a:latin typeface="Times New Roman" pitchFamily="18" charset="0"/>
              </a:rPr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060" name="Rectangle 17"/>
          <p:cNvSpPr>
            <a:spLocks noChangeArrowheads="1"/>
          </p:cNvSpPr>
          <p:nvPr/>
        </p:nvSpPr>
        <p:spPr bwMode="auto">
          <a:xfrm>
            <a:off x="5943600" y="2667000"/>
            <a:ext cx="28956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8"/>
          <p:cNvSpPr>
            <a:spLocks noChangeShapeType="1"/>
          </p:cNvSpPr>
          <p:nvPr/>
        </p:nvSpPr>
        <p:spPr bwMode="auto">
          <a:xfrm flipV="1">
            <a:off x="5943600" y="3886200"/>
            <a:ext cx="289560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23"/>
          <p:cNvSpPr>
            <a:spLocks noChangeShapeType="1"/>
          </p:cNvSpPr>
          <p:nvPr/>
        </p:nvSpPr>
        <p:spPr bwMode="auto">
          <a:xfrm>
            <a:off x="6858000" y="2667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5181600" y="2819400"/>
            <a:ext cx="64135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LSB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5175250" y="4129088"/>
            <a:ext cx="692150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MSB</a:t>
            </a:r>
          </a:p>
        </p:txBody>
      </p:sp>
      <p:sp>
        <p:nvSpPr>
          <p:cNvPr id="2066" name="Line 26"/>
          <p:cNvSpPr>
            <a:spLocks noChangeShapeType="1"/>
          </p:cNvSpPr>
          <p:nvPr/>
        </p:nvSpPr>
        <p:spPr bwMode="auto">
          <a:xfrm flipV="1">
            <a:off x="5511800" y="3200400"/>
            <a:ext cx="0" cy="9144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Decimal Fraction to Binary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495800" cy="4035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Multiply the decimal number by ‘2’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Repeat multiplication until a fraction value of ‘0.0’ is reached or until the desired level of accuracy is reached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The sequence of integers before the decimal point constitute the binary number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200" smtClean="0"/>
              <a:t>   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200" smtClean="0"/>
              <a:t>  Example: 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200" smtClean="0"/>
              <a:t>       (0.6875)</a:t>
            </a:r>
            <a:r>
              <a:rPr lang="en-US" sz="2200" baseline="-25000" smtClean="0"/>
              <a:t>10</a:t>
            </a:r>
            <a:r>
              <a:rPr lang="en-US" sz="2200" smtClean="0"/>
              <a:t> = (0.1011)</a:t>
            </a:r>
            <a:r>
              <a:rPr lang="en-US" sz="2200" baseline="-25000" smtClean="0"/>
              <a:t>2</a:t>
            </a:r>
          </a:p>
        </p:txBody>
      </p:sp>
      <p:sp>
        <p:nvSpPr>
          <p:cNvPr id="18437" name="Text Box 16"/>
          <p:cNvSpPr txBox="1">
            <a:spLocks noChangeArrowheads="1"/>
          </p:cNvSpPr>
          <p:nvPr/>
        </p:nvSpPr>
        <p:spPr bwMode="auto">
          <a:xfrm>
            <a:off x="609600" y="5805488"/>
            <a:ext cx="5257800" cy="3667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Verify: 1x2</a:t>
            </a:r>
            <a:r>
              <a:rPr lang="en-US" baseline="30000">
                <a:latin typeface="Times New Roman" pitchFamily="18" charset="0"/>
              </a:rPr>
              <a:t>-1</a:t>
            </a:r>
            <a:r>
              <a:rPr lang="en-US">
                <a:latin typeface="Times New Roman" pitchFamily="18" charset="0"/>
              </a:rPr>
              <a:t> + 0 x 2</a:t>
            </a:r>
            <a:r>
              <a:rPr lang="en-US" baseline="30000">
                <a:latin typeface="Times New Roman" pitchFamily="18" charset="0"/>
              </a:rPr>
              <a:t>-2</a:t>
            </a:r>
            <a:r>
              <a:rPr lang="en-US">
                <a:latin typeface="Times New Roman" pitchFamily="18" charset="0"/>
              </a:rPr>
              <a:t> + 1 x 2</a:t>
            </a:r>
            <a:r>
              <a:rPr lang="en-US" baseline="30000">
                <a:latin typeface="Times New Roman" pitchFamily="18" charset="0"/>
              </a:rPr>
              <a:t>-3</a:t>
            </a:r>
            <a:r>
              <a:rPr lang="en-US">
                <a:latin typeface="Times New Roman" pitchFamily="18" charset="0"/>
              </a:rPr>
              <a:t> + 1 x 2</a:t>
            </a:r>
            <a:r>
              <a:rPr lang="en-US" baseline="30000">
                <a:latin typeface="Times New Roman" pitchFamily="18" charset="0"/>
              </a:rPr>
              <a:t>-4</a:t>
            </a:r>
            <a:r>
              <a:rPr lang="en-US">
                <a:latin typeface="Times New Roman" pitchFamily="18" charset="0"/>
              </a:rPr>
              <a:t>  = (0.6875)</a:t>
            </a:r>
            <a:r>
              <a:rPr lang="en-US" baseline="-25000">
                <a:latin typeface="Times New Roman" pitchFamily="18" charset="0"/>
              </a:rPr>
              <a:t>10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8438" name="Text Box 24"/>
          <p:cNvSpPr txBox="1">
            <a:spLocks noChangeArrowheads="1"/>
          </p:cNvSpPr>
          <p:nvPr/>
        </p:nvSpPr>
        <p:spPr bwMode="auto">
          <a:xfrm>
            <a:off x="5181600" y="2528888"/>
            <a:ext cx="692150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MSB</a:t>
            </a:r>
          </a:p>
        </p:txBody>
      </p:sp>
      <p:sp>
        <p:nvSpPr>
          <p:cNvPr id="18439" name="Text Box 25"/>
          <p:cNvSpPr txBox="1">
            <a:spLocks noChangeArrowheads="1"/>
          </p:cNvSpPr>
          <p:nvPr/>
        </p:nvSpPr>
        <p:spPr bwMode="auto">
          <a:xfrm>
            <a:off x="5226050" y="4648200"/>
            <a:ext cx="64135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LSB</a:t>
            </a:r>
          </a:p>
        </p:txBody>
      </p:sp>
      <p:sp>
        <p:nvSpPr>
          <p:cNvPr id="18440" name="Line 26"/>
          <p:cNvSpPr>
            <a:spLocks noChangeShapeType="1"/>
          </p:cNvSpPr>
          <p:nvPr/>
        </p:nvSpPr>
        <p:spPr bwMode="auto">
          <a:xfrm>
            <a:off x="5562600" y="3048000"/>
            <a:ext cx="0" cy="1524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30"/>
          <p:cNvSpPr txBox="1">
            <a:spLocks noChangeArrowheads="1"/>
          </p:cNvSpPr>
          <p:nvPr/>
        </p:nvSpPr>
        <p:spPr bwMode="auto">
          <a:xfrm>
            <a:off x="6324600" y="2474913"/>
            <a:ext cx="22225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0.6875 x 2 = </a:t>
            </a:r>
            <a:r>
              <a:rPr lang="en-US" b="1">
                <a:solidFill>
                  <a:srgbClr val="FF0000"/>
                </a:solidFill>
              </a:rPr>
              <a:t>1</a:t>
            </a:r>
            <a:r>
              <a:rPr lang="en-US" b="1"/>
              <a:t>.3750</a:t>
            </a:r>
          </a:p>
          <a:p>
            <a:endParaRPr lang="en-US" b="1"/>
          </a:p>
          <a:p>
            <a:r>
              <a:rPr lang="en-US" b="1"/>
              <a:t>0.3750 x 2 = </a:t>
            </a:r>
            <a:r>
              <a:rPr lang="en-US" b="1">
                <a:solidFill>
                  <a:srgbClr val="FF0000"/>
                </a:solidFill>
              </a:rPr>
              <a:t>0</a:t>
            </a:r>
            <a:r>
              <a:rPr lang="en-US" b="1"/>
              <a:t>.7500</a:t>
            </a:r>
          </a:p>
          <a:p>
            <a:endParaRPr lang="en-US" b="1"/>
          </a:p>
          <a:p>
            <a:r>
              <a:rPr lang="en-US" b="1"/>
              <a:t>0.7500 x 2 = </a:t>
            </a:r>
            <a:r>
              <a:rPr lang="en-US" b="1">
                <a:solidFill>
                  <a:srgbClr val="FF0000"/>
                </a:solidFill>
              </a:rPr>
              <a:t>1</a:t>
            </a:r>
            <a:r>
              <a:rPr lang="en-US" b="1"/>
              <a:t>.5000</a:t>
            </a:r>
          </a:p>
          <a:p>
            <a:endParaRPr lang="en-US" b="1"/>
          </a:p>
          <a:p>
            <a:r>
              <a:rPr lang="en-US" b="1"/>
              <a:t>0.5000 x 2 = </a:t>
            </a:r>
            <a:r>
              <a:rPr lang="en-US" b="1">
                <a:solidFill>
                  <a:srgbClr val="FF0000"/>
                </a:solidFill>
              </a:rPr>
              <a:t>1</a:t>
            </a:r>
            <a:r>
              <a:rPr lang="en-US" b="1"/>
              <a:t>.0000</a:t>
            </a:r>
          </a:p>
          <a:p>
            <a:endParaRPr lang="en-US" b="1"/>
          </a:p>
          <a:p>
            <a:r>
              <a:rPr lang="en-US" b="1"/>
              <a:t>0.0000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Decimal Fraction to Octal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495800" cy="4035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Multiply the decimal number by ‘8’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Repeat multiplication until a fraction value of ‘0.0’ is reached or until the desired level of accuracy is reached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200" smtClean="0"/>
              <a:t>The sequence of integers before the decimal point constitute the octal number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200" smtClean="0"/>
              <a:t>   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200" smtClean="0"/>
              <a:t>  Example: 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200" smtClean="0"/>
              <a:t>       (0.513)</a:t>
            </a:r>
            <a:r>
              <a:rPr lang="en-US" sz="2200" baseline="-25000" smtClean="0"/>
              <a:t>10</a:t>
            </a:r>
            <a:r>
              <a:rPr lang="en-US" sz="2200" smtClean="0"/>
              <a:t> = (0.4065…)</a:t>
            </a:r>
            <a:r>
              <a:rPr lang="en-US" sz="2200" baseline="-25000" smtClean="0"/>
              <a:t>8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09600" y="5805488"/>
            <a:ext cx="5257800" cy="3667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Verify: 4x8</a:t>
            </a:r>
            <a:r>
              <a:rPr lang="en-US" baseline="30000">
                <a:latin typeface="Times New Roman" pitchFamily="18" charset="0"/>
              </a:rPr>
              <a:t>-1</a:t>
            </a:r>
            <a:r>
              <a:rPr lang="en-US">
                <a:latin typeface="Times New Roman" pitchFamily="18" charset="0"/>
              </a:rPr>
              <a:t> + 0 x 8</a:t>
            </a:r>
            <a:r>
              <a:rPr lang="en-US" baseline="30000">
                <a:latin typeface="Times New Roman" pitchFamily="18" charset="0"/>
              </a:rPr>
              <a:t>-2</a:t>
            </a:r>
            <a:r>
              <a:rPr lang="en-US">
                <a:latin typeface="Times New Roman" pitchFamily="18" charset="0"/>
              </a:rPr>
              <a:t> + 6 x 8</a:t>
            </a:r>
            <a:r>
              <a:rPr lang="en-US" baseline="30000">
                <a:latin typeface="Times New Roman" pitchFamily="18" charset="0"/>
              </a:rPr>
              <a:t>-3</a:t>
            </a:r>
            <a:r>
              <a:rPr lang="en-US">
                <a:latin typeface="Times New Roman" pitchFamily="18" charset="0"/>
              </a:rPr>
              <a:t> + 5 x 8</a:t>
            </a:r>
            <a:r>
              <a:rPr lang="en-US" baseline="30000">
                <a:latin typeface="Times New Roman" pitchFamily="18" charset="0"/>
              </a:rPr>
              <a:t>-4</a:t>
            </a:r>
            <a:r>
              <a:rPr lang="en-US">
                <a:latin typeface="Times New Roman" pitchFamily="18" charset="0"/>
              </a:rPr>
              <a:t>  = (0.513)</a:t>
            </a:r>
            <a:r>
              <a:rPr lang="en-US" baseline="-25000">
                <a:latin typeface="Times New Roman" pitchFamily="18" charset="0"/>
              </a:rPr>
              <a:t>10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181600" y="2528888"/>
            <a:ext cx="692150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MSB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226050" y="4648200"/>
            <a:ext cx="64135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LSB</a:t>
            </a:r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5562600" y="3048000"/>
            <a:ext cx="0" cy="1524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6324600" y="2474913"/>
            <a:ext cx="19685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0.513 x 8 = </a:t>
            </a:r>
            <a:r>
              <a:rPr lang="en-US" b="1">
                <a:solidFill>
                  <a:srgbClr val="FF0000"/>
                </a:solidFill>
              </a:rPr>
              <a:t>4</a:t>
            </a:r>
            <a:r>
              <a:rPr lang="en-US" b="1"/>
              <a:t>.104</a:t>
            </a:r>
          </a:p>
          <a:p>
            <a:endParaRPr lang="en-US" b="1"/>
          </a:p>
          <a:p>
            <a:r>
              <a:rPr lang="en-US" b="1"/>
              <a:t>0.104 x 8 = </a:t>
            </a:r>
            <a:r>
              <a:rPr lang="en-US" b="1">
                <a:solidFill>
                  <a:srgbClr val="FF0000"/>
                </a:solidFill>
              </a:rPr>
              <a:t>0</a:t>
            </a:r>
            <a:r>
              <a:rPr lang="en-US" b="1"/>
              <a:t>.832</a:t>
            </a:r>
          </a:p>
          <a:p>
            <a:endParaRPr lang="en-US" b="1"/>
          </a:p>
          <a:p>
            <a:r>
              <a:rPr lang="en-US" b="1"/>
              <a:t>0.832 x 8 = </a:t>
            </a:r>
            <a:r>
              <a:rPr lang="en-US" b="1">
                <a:solidFill>
                  <a:srgbClr val="FF0000"/>
                </a:solidFill>
              </a:rPr>
              <a:t>6</a:t>
            </a:r>
            <a:r>
              <a:rPr lang="en-US" b="1"/>
              <a:t>.656</a:t>
            </a:r>
          </a:p>
          <a:p>
            <a:endParaRPr lang="en-US" b="1"/>
          </a:p>
          <a:p>
            <a:r>
              <a:rPr lang="en-US" b="1"/>
              <a:t>0.656 x 8 = </a:t>
            </a:r>
            <a:r>
              <a:rPr lang="en-US" b="1">
                <a:solidFill>
                  <a:srgbClr val="FF0000"/>
                </a:solidFill>
              </a:rPr>
              <a:t>5</a:t>
            </a:r>
            <a:r>
              <a:rPr lang="en-US" b="1"/>
              <a:t>.248</a:t>
            </a:r>
          </a:p>
          <a:p>
            <a:endParaRPr lang="en-US" b="1"/>
          </a:p>
          <a:p>
            <a:r>
              <a:rPr lang="en-US" b="1"/>
              <a:t>.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4289</TotalTime>
  <Words>1604</Words>
  <Application>Microsoft Office PowerPoint</Application>
  <PresentationFormat>On-screen Show (4:3)</PresentationFormat>
  <Paragraphs>355</Paragraphs>
  <Slides>30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Times New Roman</vt:lpstr>
      <vt:lpstr>Wingdings</vt:lpstr>
      <vt:lpstr>Default Design</vt:lpstr>
      <vt:lpstr>1_Default Design</vt:lpstr>
      <vt:lpstr>Equation</vt:lpstr>
      <vt:lpstr>COE 202: Digital Logic Design Number Systems Part 2 </vt:lpstr>
      <vt:lpstr>Objectives</vt:lpstr>
      <vt:lpstr>Objectives</vt:lpstr>
      <vt:lpstr>Converting Decimal Integers to Binary</vt:lpstr>
      <vt:lpstr>Decimal to binary conversion chart</vt:lpstr>
      <vt:lpstr>Converting Decimal Integer to Octal</vt:lpstr>
      <vt:lpstr>Converting Decimal Integer to Hexadecimal</vt:lpstr>
      <vt:lpstr>Converting Decimal Fraction to Binary</vt:lpstr>
      <vt:lpstr>Converting Decimal Fraction to Octal</vt:lpstr>
      <vt:lpstr>Converting Decimal Fraction to Hexadecimal</vt:lpstr>
      <vt:lpstr>Converting Integer &amp; Fraction </vt:lpstr>
      <vt:lpstr>Example</vt:lpstr>
      <vt:lpstr>Example (cont.)</vt:lpstr>
      <vt:lpstr>Converting Binary to Octal</vt:lpstr>
      <vt:lpstr>Converting Binary to Hexadecimal</vt:lpstr>
      <vt:lpstr>Converting between other bases</vt:lpstr>
      <vt:lpstr>Converting between other bases</vt:lpstr>
      <vt:lpstr>Converting Hexadecimal to Octal (special case)</vt:lpstr>
      <vt:lpstr>Converting Octal to Hexadecimal  (special case)</vt:lpstr>
      <vt:lpstr>Objectives</vt:lpstr>
      <vt:lpstr>Arithmetic Operation in base-r</vt:lpstr>
      <vt:lpstr>Binary Addition</vt:lpstr>
      <vt:lpstr>Binary Addition (cont.)</vt:lpstr>
      <vt:lpstr>Binary Subtraction</vt:lpstr>
      <vt:lpstr>Binary Subtraction (cont.)</vt:lpstr>
      <vt:lpstr>Binary Subtraction (cont.)</vt:lpstr>
      <vt:lpstr>Binary Multiplication</vt:lpstr>
      <vt:lpstr>Hexadecimal addition</vt:lpstr>
      <vt:lpstr>Octal Multiplication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Number Systems Part 2</dc:title>
  <dc:creator>marwan</dc:creator>
  <cp:lastModifiedBy>Dr. Marwan Abu-Amara</cp:lastModifiedBy>
  <cp:revision>660</cp:revision>
  <cp:lastPrinted>1601-01-01T00:00:00Z</cp:lastPrinted>
  <dcterms:created xsi:type="dcterms:W3CDTF">2009-02-22T06:15:20Z</dcterms:created>
  <dcterms:modified xsi:type="dcterms:W3CDTF">2016-09-25T06:36:44Z</dcterms:modified>
</cp:coreProperties>
</file>