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6"/>
  </p:notesMasterIdLst>
  <p:sldIdLst>
    <p:sldId id="256" r:id="rId3"/>
    <p:sldId id="257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7" r:id="rId14"/>
    <p:sldId id="285" r:id="rId15"/>
    <p:sldId id="297" r:id="rId16"/>
    <p:sldId id="286" r:id="rId17"/>
    <p:sldId id="288" r:id="rId18"/>
    <p:sldId id="299" r:id="rId19"/>
    <p:sldId id="290" r:id="rId20"/>
    <p:sldId id="294" r:id="rId21"/>
    <p:sldId id="295" r:id="rId22"/>
    <p:sldId id="289" r:id="rId23"/>
    <p:sldId id="296" r:id="rId24"/>
    <p:sldId id="274" r:id="rId2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C1C699A-BDD6-4AAA-BC15-90E3F7316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463E887-4C6F-46F3-844D-568B98F20A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C78FFE7-E6F2-4EAB-A4D0-7CAE2931F28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FF84C82-A089-4AE2-91B6-AD39E7CCACB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2693B1-301A-489E-BA13-919101DE22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3BC1C-1DA5-42FD-A224-D52BAF923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7CF4D-1C17-4D55-890B-FBB2F784D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266B0-33A6-4E80-AD0E-029D226F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693025" cy="1941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998913"/>
            <a:ext cx="7693025" cy="1941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52A37-73E0-4E38-B587-7CE2F2BD6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4232D-32EC-471F-961A-205C03EE8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3D71-4D4B-46D7-A6CF-8C830F6F4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4659-9B75-4A12-89D7-A69A23479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2492-7F39-469F-B73A-008FFC847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5B98E-8E2F-4EEE-807E-29AE483F3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2B8F-A4A6-4810-874F-DDB433EBD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1FB08-CC5E-403B-ADF0-EB77628BF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32F8-61BD-433D-9FE4-3FB64C31E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94050-0E33-4D8B-A77C-4D8BC42E5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E0A7-4D5F-4D33-AB7A-0C1217F71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9D2FD-26CF-4801-8367-D01AA38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3622-9D5D-47ED-BDDF-0ED8FE2A4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E7073-2601-4775-9FB1-69B966DE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EE3F3-B00F-4934-8F08-A32C96B75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A071-4AE4-413D-966E-20238E1D4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08925-751F-407A-9ACE-88ACB07F9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557B-2484-4C2C-B21F-2C2040857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766C2-3DA4-4D14-8D62-4F3B92AD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40F14-409A-4B26-BA49-C45182AA0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61AE-33B6-479B-958F-18A0F97E1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325DD-E837-4B66-9B84-F818CFDE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CD9EC8-524B-489A-8C33-FE108820C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5C19CBB-FB7F-4A1C-AA39-E28B8040A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Number Systems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1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number D with base </a:t>
            </a:r>
            <a:r>
              <a:rPr lang="en-US" sz="2400" i="1" smtClean="0"/>
              <a:t>r</a:t>
            </a:r>
            <a:r>
              <a:rPr lang="en-US" sz="2400" smtClean="0"/>
              <a:t> can be denoted as (D)</a:t>
            </a:r>
            <a:r>
              <a:rPr lang="en-US" sz="2400" baseline="-25000" smtClean="0"/>
              <a:t>r,</a:t>
            </a:r>
          </a:p>
          <a:p>
            <a:pPr lvl="1" eaLnBrk="1" hangingPunct="1"/>
            <a:r>
              <a:rPr lang="en-US" sz="2200" smtClean="0"/>
              <a:t>Decimal number 128 can be written as (128)</a:t>
            </a:r>
            <a:r>
              <a:rPr lang="en-US" sz="2200" baseline="-25000" smtClean="0"/>
              <a:t>10</a:t>
            </a:r>
          </a:p>
          <a:p>
            <a:pPr lvl="1" eaLnBrk="1" hangingPunct="1"/>
            <a:r>
              <a:rPr lang="en-US" sz="2200" smtClean="0"/>
              <a:t>Similarly a binary number is written as (10011)</a:t>
            </a:r>
            <a:r>
              <a:rPr lang="en-US" sz="2200" baseline="-25000" smtClean="0"/>
              <a:t>2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838200" y="3657600"/>
            <a:ext cx="617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Question: Are these valid numbers?</a:t>
            </a:r>
          </a:p>
          <a:p>
            <a:pPr lvl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(9478)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</a:rPr>
              <a:t>10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lvl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(1289)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lvl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(111000)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  <a:p>
            <a:pPr lvl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(55)</a:t>
            </a:r>
            <a:r>
              <a: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Number Systems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Decimal Number System (base-10)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Binary Number System (base-2)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Octal Number System (base-8)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Hexadecimal Number System (base-16)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Binary Number System (base-2)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r = </a:t>
            </a:r>
            <a:r>
              <a:rPr lang="en-US" sz="2400" dirty="0" smtClean="0"/>
              <a:t>2 = 2</a:t>
            </a:r>
            <a:r>
              <a:rPr lang="en-US" sz="2400" baseline="50000" dirty="0" smtClean="0"/>
              <a:t>1</a:t>
            </a:r>
            <a:endParaRPr lang="en-US" sz="2400" baseline="50000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Two allowed digits {0,1}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A </a:t>
            </a:r>
            <a:r>
              <a:rPr lang="en-US" sz="2400" u="sng" dirty="0" smtClean="0">
                <a:solidFill>
                  <a:srgbClr val="006600"/>
                </a:solidFill>
              </a:rPr>
              <a:t>B</a:t>
            </a:r>
            <a:r>
              <a:rPr lang="en-US" sz="2400" dirty="0" smtClean="0"/>
              <a:t>inary Dig</a:t>
            </a:r>
            <a:r>
              <a:rPr lang="en-US" sz="2400" u="sng" dirty="0" smtClean="0">
                <a:solidFill>
                  <a:srgbClr val="006600"/>
                </a:solidFill>
              </a:rPr>
              <a:t>it</a:t>
            </a:r>
            <a:r>
              <a:rPr lang="en-US" sz="2400" dirty="0" smtClean="0"/>
              <a:t> is referred to </a:t>
            </a:r>
            <a:r>
              <a:rPr lang="en-US" sz="2400" dirty="0" smtClean="0"/>
              <a:t>as a </a:t>
            </a:r>
            <a:r>
              <a:rPr lang="en-US" sz="2400" dirty="0" smtClean="0">
                <a:solidFill>
                  <a:srgbClr val="006600"/>
                </a:solidFill>
              </a:rPr>
              <a:t>bit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Examples: 1100111, 01, 0001, 11110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The left most bit is called the </a:t>
            </a:r>
            <a:r>
              <a:rPr lang="en-US" sz="2400" i="1" dirty="0" smtClean="0">
                <a:solidFill>
                  <a:srgbClr val="006600"/>
                </a:solidFill>
              </a:rPr>
              <a:t>Most Significant Bit (MSB)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The rightmost bit is called the </a:t>
            </a:r>
            <a:r>
              <a:rPr lang="en-US" sz="2400" i="1" dirty="0" smtClean="0">
                <a:solidFill>
                  <a:srgbClr val="006600"/>
                </a:solidFill>
              </a:rPr>
              <a:t>Least Significant Bit (LSB)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                                    11110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400" dirty="0" smtClean="0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V="1">
            <a:off x="3506788" y="5345113"/>
            <a:ext cx="381000" cy="3873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 flipH="1" flipV="1">
            <a:off x="4799013" y="5268913"/>
            <a:ext cx="615950" cy="3111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2362200" y="5729288"/>
            <a:ext cx="20097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>
                <a:solidFill>
                  <a:srgbClr val="009900"/>
                </a:solidFill>
                <a:latin typeface="Times New Roman" pitchFamily="18" charset="0"/>
              </a:rPr>
              <a:t>Most Significant Bit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5181600" y="5653088"/>
            <a:ext cx="20478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>
                <a:solidFill>
                  <a:srgbClr val="009900"/>
                </a:solidFill>
                <a:latin typeface="Times New Roman" pitchFamily="18" charset="0"/>
              </a:rPr>
              <a:t>Least Significant Bit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Number System (base-2)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400" smtClean="0"/>
              <a:t>The decimal equivalent of a binary number can be found by expanding the number into a power series: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32670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3276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Example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105400" y="3048000"/>
            <a:ext cx="357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Question:</a:t>
            </a:r>
          </a:p>
          <a:p>
            <a:r>
              <a:rPr lang="en-US" b="1">
                <a:solidFill>
                  <a:schemeClr val="tx1"/>
                </a:solidFill>
              </a:rPr>
              <a:t>What is the decimal equivalent </a:t>
            </a:r>
          </a:p>
          <a:p>
            <a:r>
              <a:rPr lang="en-US" b="1">
                <a:solidFill>
                  <a:schemeClr val="tx1"/>
                </a:solidFill>
              </a:rPr>
              <a:t>of  (110.11)</a:t>
            </a:r>
            <a:r>
              <a:rPr lang="en-US" b="1" baseline="-25000">
                <a:solidFill>
                  <a:schemeClr val="tx1"/>
                </a:solidFill>
              </a:rPr>
              <a:t>2</a:t>
            </a:r>
            <a:r>
              <a:rPr lang="en-US" b="1">
                <a:solidFill>
                  <a:schemeClr val="tx1"/>
                </a:solidFill>
              </a:rPr>
              <a:t>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Number System (base-2)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400" smtClean="0"/>
              <a:t>The decimal equivalent of a binary number can be found by expanding the number into a power series: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62400"/>
            <a:ext cx="32670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95400" y="3276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Example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05400" y="3048000"/>
            <a:ext cx="36083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Question:</a:t>
            </a:r>
          </a:p>
          <a:p>
            <a:r>
              <a:rPr lang="en-US" b="1">
                <a:solidFill>
                  <a:schemeClr val="tx1"/>
                </a:solidFill>
              </a:rPr>
              <a:t>What is the decimal equivalent </a:t>
            </a:r>
          </a:p>
          <a:p>
            <a:r>
              <a:rPr lang="en-US" b="1">
                <a:solidFill>
                  <a:schemeClr val="tx1"/>
                </a:solidFill>
              </a:rPr>
              <a:t>of  (110.11)</a:t>
            </a:r>
            <a:r>
              <a:rPr lang="en-US" b="1" baseline="-25000">
                <a:solidFill>
                  <a:schemeClr val="tx1"/>
                </a:solidFill>
              </a:rPr>
              <a:t>2</a:t>
            </a:r>
            <a:r>
              <a:rPr lang="en-US" b="1">
                <a:solidFill>
                  <a:schemeClr val="tx1"/>
                </a:solidFill>
              </a:rPr>
              <a:t> ? </a:t>
            </a:r>
          </a:p>
          <a:p>
            <a:endParaRPr lang="en-US" b="1">
              <a:solidFill>
                <a:schemeClr val="tx1"/>
              </a:solidFill>
            </a:endParaRPr>
          </a:p>
          <a:p>
            <a:r>
              <a:rPr lang="en-US" b="1">
                <a:solidFill>
                  <a:srgbClr val="006600"/>
                </a:solidFill>
              </a:rPr>
              <a:t>Answer: </a:t>
            </a:r>
            <a:r>
              <a:rPr lang="en-US" b="1">
                <a:solidFill>
                  <a:schemeClr val="tx1"/>
                </a:solidFill>
              </a:rPr>
              <a:t>(6.75)</a:t>
            </a:r>
            <a:r>
              <a:rPr lang="en-US" b="1" baseline="-25000">
                <a:solidFill>
                  <a:schemeClr val="tx1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Octal Number System (base-8)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r = </a:t>
            </a:r>
            <a:r>
              <a:rPr lang="en-US" sz="2400" dirty="0" smtClean="0"/>
              <a:t>8 = 2</a:t>
            </a:r>
            <a:r>
              <a:rPr lang="en-US" sz="2400" baseline="50000" dirty="0" smtClean="0"/>
              <a:t>3</a:t>
            </a:r>
            <a:endParaRPr lang="en-US" sz="2400" baseline="50000" dirty="0" smtClean="0"/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Eight allowed digits {0,1,2,3,4,5,6,7}</a:t>
            </a:r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Useful to represent binary numbers indirectly</a:t>
            </a:r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/>
              <a:t>Octal and binary are nicely related; </a:t>
            </a:r>
            <a:r>
              <a:rPr lang="en-US" sz="2000" dirty="0" smtClean="0"/>
              <a:t>i.e.  8 </a:t>
            </a:r>
            <a:r>
              <a:rPr lang="en-US" sz="2000" dirty="0" smtClean="0"/>
              <a:t>= 2</a:t>
            </a:r>
            <a:r>
              <a:rPr lang="en-US" sz="2000" baseline="30000" dirty="0" smtClean="0"/>
              <a:t>3</a:t>
            </a:r>
            <a:endParaRPr lang="en-US" sz="2000" dirty="0" smtClean="0"/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>
                <a:solidFill>
                  <a:srgbClr val="FF0000"/>
                </a:solidFill>
              </a:rPr>
              <a:t>Each octal digit represent 3 binary digits (bits)</a:t>
            </a:r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/>
              <a:t>Example: (101)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(5)</a:t>
            </a:r>
            <a:r>
              <a:rPr lang="en-US" sz="2000" baseline="-25000" dirty="0" smtClean="0"/>
              <a:t>8</a:t>
            </a:r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Getting the decimal equivalent is as usual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850" y="4776788"/>
            <a:ext cx="302895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676400" y="53340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6" y="533400"/>
            <a:ext cx="8461374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Hexadecimal </a:t>
            </a:r>
            <a:r>
              <a:rPr lang="en-US" dirty="0" smtClean="0"/>
              <a:t>(HEX) Number </a:t>
            </a:r>
            <a:r>
              <a:rPr lang="en-US" dirty="0" smtClean="0"/>
              <a:t>System (base-16)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r = </a:t>
            </a:r>
            <a:r>
              <a:rPr lang="en-US" sz="2400" dirty="0" smtClean="0"/>
              <a:t>16 = 2</a:t>
            </a:r>
            <a:r>
              <a:rPr lang="en-US" sz="2400" baseline="30000" dirty="0" smtClean="0"/>
              <a:t>4</a:t>
            </a:r>
            <a:endParaRPr lang="en-US" sz="2400" dirty="0" smtClean="0"/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16 allowed digits {0,1,2,3,4,5,6,7,8,9,A,B,C,D,E,F}</a:t>
            </a:r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Useful to represent binary numbers indirectly</a:t>
            </a:r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/>
              <a:t>Hex and binary are nicely related; </a:t>
            </a:r>
            <a:r>
              <a:rPr lang="en-US" sz="2000" dirty="0" smtClean="0"/>
              <a:t>i.e.  </a:t>
            </a:r>
            <a:r>
              <a:rPr lang="en-US" sz="2000" dirty="0" smtClean="0"/>
              <a:t>16 = 2</a:t>
            </a:r>
            <a:r>
              <a:rPr lang="en-US" sz="2000" baseline="30000" dirty="0" smtClean="0"/>
              <a:t>4</a:t>
            </a:r>
            <a:endParaRPr lang="en-US" sz="2000" dirty="0" smtClean="0"/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>
                <a:solidFill>
                  <a:srgbClr val="FF0000"/>
                </a:solidFill>
              </a:rPr>
              <a:t>Each hex digit represent 4 binary digits (bits)</a:t>
            </a:r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/>
              <a:t>Example: (1010)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(A)</a:t>
            </a:r>
            <a:r>
              <a:rPr lang="en-US" sz="2000" baseline="-25000" dirty="0" smtClean="0"/>
              <a:t>16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Getting the decimal equivalent is as usual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876800"/>
            <a:ext cx="3124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53340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Example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Question:</a:t>
            </a:r>
          </a:p>
          <a:p>
            <a:r>
              <a:rPr lang="en-US" b="1">
                <a:solidFill>
                  <a:schemeClr val="tx1"/>
                </a:solidFill>
              </a:rPr>
              <a:t>(9E1)</a:t>
            </a:r>
            <a:r>
              <a:rPr lang="en-US" b="1" baseline="-25000">
                <a:solidFill>
                  <a:schemeClr val="tx1"/>
                </a:solidFill>
              </a:rPr>
              <a:t>16</a:t>
            </a:r>
            <a:r>
              <a:rPr lang="en-US" b="1">
                <a:solidFill>
                  <a:schemeClr val="tx1"/>
                </a:solidFill>
              </a:rPr>
              <a:t> = (?)</a:t>
            </a:r>
            <a:r>
              <a:rPr lang="en-US" b="1" baseline="-25000">
                <a:solidFill>
                  <a:schemeClr val="tx1"/>
                </a:solidFill>
              </a:rPr>
              <a:t>10</a:t>
            </a:r>
            <a:r>
              <a:rPr lang="en-US" b="1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6" y="533400"/>
            <a:ext cx="8461374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Hexadecimal </a:t>
            </a:r>
            <a:r>
              <a:rPr lang="en-US" dirty="0" smtClean="0"/>
              <a:t>(HEX) Number </a:t>
            </a:r>
            <a:r>
              <a:rPr lang="en-US" dirty="0" smtClean="0"/>
              <a:t>System (base-16)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r = </a:t>
            </a:r>
            <a:r>
              <a:rPr lang="en-US" sz="2400" dirty="0" smtClean="0"/>
              <a:t>16 = 2</a:t>
            </a:r>
            <a:r>
              <a:rPr lang="en-US" sz="2400" baseline="30000" dirty="0" smtClean="0"/>
              <a:t>4</a:t>
            </a:r>
            <a:endParaRPr lang="en-US" sz="2400" dirty="0" smtClean="0"/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16 allowed digits {0,1,2,3,4,5,6,7,8,9,A,B,C,D,E,F}</a:t>
            </a:r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Useful to represent binary numbers indirectly</a:t>
            </a:r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/>
              <a:t>Hex and binary are nicely related; </a:t>
            </a:r>
            <a:r>
              <a:rPr lang="en-US" sz="2000" dirty="0" smtClean="0"/>
              <a:t>i.e.  </a:t>
            </a:r>
            <a:r>
              <a:rPr lang="en-US" sz="2000" dirty="0" smtClean="0"/>
              <a:t>16 = 2</a:t>
            </a:r>
            <a:r>
              <a:rPr lang="en-US" sz="2000" baseline="30000" dirty="0" smtClean="0"/>
              <a:t>4</a:t>
            </a:r>
            <a:endParaRPr lang="en-US" sz="2000" dirty="0" smtClean="0"/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>
                <a:solidFill>
                  <a:srgbClr val="FF0000"/>
                </a:solidFill>
              </a:rPr>
              <a:t>Each hex digit represent 4 binary digits (bits)</a:t>
            </a:r>
          </a:p>
          <a:p>
            <a:pPr lvl="1"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000" dirty="0" smtClean="0"/>
              <a:t>Example: (1010)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(A)</a:t>
            </a:r>
            <a:r>
              <a:rPr lang="en-US" sz="2000" baseline="-25000" dirty="0" smtClean="0"/>
              <a:t>16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SzPct val="70000"/>
              <a:buFont typeface="Wingdings" pitchFamily="2" charset="2"/>
              <a:buChar char=""/>
            </a:pPr>
            <a:r>
              <a:rPr lang="en-US" sz="2400" dirty="0" smtClean="0"/>
              <a:t>Getting the decimal equivalent is as usual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876800"/>
            <a:ext cx="3124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53340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Example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724400" y="5181600"/>
            <a:ext cx="171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00"/>
                </a:solidFill>
              </a:rPr>
              <a:t>Question:</a:t>
            </a:r>
          </a:p>
          <a:p>
            <a:r>
              <a:rPr lang="en-US" b="1">
                <a:solidFill>
                  <a:schemeClr val="tx1"/>
                </a:solidFill>
              </a:rPr>
              <a:t>(9E1)</a:t>
            </a:r>
            <a:r>
              <a:rPr lang="en-US" b="1" baseline="-25000">
                <a:solidFill>
                  <a:schemeClr val="tx1"/>
                </a:solidFill>
              </a:rPr>
              <a:t>16</a:t>
            </a:r>
            <a:r>
              <a:rPr lang="en-US" b="1">
                <a:solidFill>
                  <a:schemeClr val="tx1"/>
                </a:solidFill>
              </a:rPr>
              <a:t> = (?)</a:t>
            </a:r>
            <a:r>
              <a:rPr lang="en-US" b="1" baseline="-25000">
                <a:solidFill>
                  <a:schemeClr val="tx1"/>
                </a:solidFill>
              </a:rPr>
              <a:t>10</a:t>
            </a:r>
            <a:r>
              <a:rPr lang="en-US" b="1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956175"/>
            <a:ext cx="24384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1508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62000" y="1905000"/>
            <a:ext cx="4572000" cy="40354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6600"/>
                </a:solidFill>
              </a:rPr>
              <a:t>Question:</a:t>
            </a:r>
            <a:r>
              <a:rPr lang="en-US" sz="2000" dirty="0" smtClean="0"/>
              <a:t> What is the result of adding 1 to the largest digit of some number system?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000" dirty="0" smtClean="0"/>
              <a:t>(9)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+ 1 = (10)</a:t>
            </a:r>
            <a:r>
              <a:rPr lang="en-US" sz="2000" baseline="-25000" dirty="0" smtClean="0"/>
              <a:t>10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000" dirty="0" smtClean="0"/>
              <a:t>(7)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+ 1 = (10)</a:t>
            </a:r>
            <a:r>
              <a:rPr lang="en-US" sz="2000" baseline="-25000" dirty="0" smtClean="0"/>
              <a:t>8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000" dirty="0" smtClean="0"/>
              <a:t>(1)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+ 1 = (10)</a:t>
            </a:r>
            <a:r>
              <a:rPr lang="en-US" sz="2000" baseline="-25000" dirty="0" smtClean="0"/>
              <a:t>2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000" dirty="0" smtClean="0"/>
              <a:t>(F)</a:t>
            </a:r>
            <a:r>
              <a:rPr lang="en-US" sz="2000" baseline="-25000" dirty="0" smtClean="0"/>
              <a:t>16</a:t>
            </a:r>
            <a:r>
              <a:rPr lang="en-US" sz="2000" dirty="0" smtClean="0"/>
              <a:t> + 1 = (10)</a:t>
            </a:r>
            <a:r>
              <a:rPr lang="en-US" sz="2000" baseline="-25000" dirty="0" smtClean="0"/>
              <a:t>16</a:t>
            </a:r>
          </a:p>
          <a:p>
            <a:pPr eaLnBrk="1" hangingPunct="1"/>
            <a:r>
              <a:rPr lang="en-US" sz="2000" u="sng" dirty="0" smtClean="0">
                <a:solidFill>
                  <a:srgbClr val="006600"/>
                </a:solidFill>
              </a:rPr>
              <a:t>Conclusion: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Adding 1 to the largest digit in any number system always has a result of (10) in that number system.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US" sz="2000" baseline="-25000" dirty="0" smtClean="0"/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905000"/>
            <a:ext cx="27717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6600"/>
                </a:solidFill>
              </a:rPr>
              <a:t>Question:</a:t>
            </a:r>
            <a:r>
              <a:rPr lang="en-US" sz="2400" smtClean="0"/>
              <a:t> What is the largest value representable using 3 integral digits?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6600"/>
                </a:solidFill>
              </a:rPr>
              <a:t>Answer:</a:t>
            </a:r>
            <a:r>
              <a:rPr lang="en-US" sz="2400" smtClean="0"/>
              <a:t> The largest value results when all 3 positions are filled with the largest digit in the number system.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000" b="1" smtClean="0"/>
              <a:t>For </a:t>
            </a:r>
            <a:r>
              <a:rPr lang="en-US" sz="2000" smtClean="0"/>
              <a:t>the decimal system, it is (999)</a:t>
            </a:r>
            <a:r>
              <a:rPr lang="en-US" sz="2000" baseline="-25000" smtClean="0"/>
              <a:t>10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000" b="1" smtClean="0"/>
              <a:t>For </a:t>
            </a:r>
            <a:r>
              <a:rPr lang="en-US" sz="2000" smtClean="0"/>
              <a:t>the octal system, it is (777)</a:t>
            </a:r>
            <a:r>
              <a:rPr lang="en-US" sz="2000" baseline="-25000" smtClean="0"/>
              <a:t>8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000" b="1" smtClean="0"/>
              <a:t>For </a:t>
            </a:r>
            <a:r>
              <a:rPr lang="en-US" sz="2000" smtClean="0"/>
              <a:t>the hex system, it is (FFF)</a:t>
            </a:r>
            <a:r>
              <a:rPr lang="en-US" sz="2000" baseline="-25000" smtClean="0"/>
              <a:t>16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000" b="1" smtClean="0"/>
              <a:t>For </a:t>
            </a:r>
            <a:r>
              <a:rPr lang="en-US" sz="2000" smtClean="0"/>
              <a:t>the binary system, it is (111)</a:t>
            </a:r>
            <a:r>
              <a:rPr lang="en-US" sz="2000" baseline="-25000" smtClean="0"/>
              <a:t>2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Objectives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marL="606425" indent="-606425" eaLnBrk="1" hangingPunct="1"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z="2800" dirty="0" smtClean="0"/>
              <a:t>Weighted (positional) number systems</a:t>
            </a:r>
          </a:p>
          <a:p>
            <a:pPr marL="606425" indent="-606425" eaLnBrk="1" hangingPunct="1"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z="2800" dirty="0" smtClean="0"/>
              <a:t>Features of weighted number </a:t>
            </a:r>
            <a:r>
              <a:rPr lang="en-US" sz="2800" dirty="0" smtClean="0"/>
              <a:t>systems</a:t>
            </a:r>
            <a:endParaRPr lang="en-US" sz="2800" dirty="0" smtClean="0"/>
          </a:p>
          <a:p>
            <a:pPr marL="606425" indent="-606425" eaLnBrk="1" hangingPunct="1"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z="2800" dirty="0" smtClean="0"/>
              <a:t>Commonly used number systems</a:t>
            </a:r>
          </a:p>
          <a:p>
            <a:pPr marL="606425" indent="-606425" eaLnBrk="1" hangingPunct="1"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r>
              <a:rPr lang="en-US" sz="2800" dirty="0" smtClean="0"/>
              <a:t>Important properties</a:t>
            </a:r>
          </a:p>
          <a:p>
            <a:pPr marL="606425" indent="-606425" eaLnBrk="1" hangingPunct="1">
              <a:buSzPct val="70000"/>
              <a:buFont typeface="Times New Roman" pitchFamily="18" charset="0"/>
              <a:buAutoNum type="arabicPeriod"/>
              <a:tabLst>
                <a:tab pos="606425" algn="l"/>
                <a:tab pos="719138" algn="l"/>
                <a:tab pos="1176338" algn="l"/>
                <a:tab pos="1633538" algn="l"/>
                <a:tab pos="2090738" algn="l"/>
                <a:tab pos="2547938" algn="l"/>
                <a:tab pos="3005138" algn="l"/>
                <a:tab pos="3462338" algn="l"/>
                <a:tab pos="3919538" algn="l"/>
                <a:tab pos="4376738" algn="l"/>
                <a:tab pos="4833938" algn="l"/>
                <a:tab pos="5291138" algn="l"/>
                <a:tab pos="5748338" algn="l"/>
                <a:tab pos="6205538" algn="l"/>
                <a:tab pos="6662738" algn="l"/>
                <a:tab pos="7119938" algn="l"/>
                <a:tab pos="7577138" algn="l"/>
                <a:tab pos="8034338" algn="l"/>
                <a:tab pos="8491538" algn="l"/>
                <a:tab pos="8948738" algn="l"/>
                <a:tab pos="9405938" algn="l"/>
              </a:tabLst>
            </a:pPr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81401"/>
            <a:ext cx="77724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00"/>
                </a:solidFill>
              </a:rPr>
              <a:t>Question:</a:t>
            </a:r>
            <a:r>
              <a:rPr lang="en-US" sz="2000" dirty="0" smtClean="0"/>
              <a:t> What is the result of adding 1 to the largest 3-digit number?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000" dirty="0" smtClean="0"/>
              <a:t>For the decimal system, (1)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+ (999)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= (1000)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= (10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10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000" dirty="0" smtClean="0"/>
              <a:t>For the octal system, (1)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+ (777)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= (1000)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= (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10</a:t>
            </a:r>
            <a:endParaRPr lang="en-US" sz="2000" baseline="-25000" dirty="0" smtClean="0"/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7363"/>
            <a:ext cx="379095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35814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5029200"/>
            <a:ext cx="7772400" cy="12192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120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4025" marR="0" lvl="0" indent="-342900" algn="l" defTabSz="4572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number system of radix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adding 1 to the largest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-digit number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1" u="none" strike="noStrike" kern="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en-US" sz="2000" b="0" i="1" u="none" strike="noStrike" kern="0" cap="none" spc="0" normalizeH="0" baseline="30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4025" marR="0" lvl="0" indent="-342900" algn="l" defTabSz="457200" rtl="0" eaLnBrk="1" fontAlgn="base" latinLnBrk="0" hangingPunct="1">
              <a:lnSpc>
                <a:spcPct val="80000"/>
              </a:lnSpc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Accordingly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value of largest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-digit number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1" u="none" strike="noStrike" kern="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</a:p>
          <a:p>
            <a:pPr marL="342900" marR="0" lvl="0" indent="-342900" algn="l" defTabSz="457200" rtl="0" eaLnBrk="1" fontAlgn="base" latinLnBrk="0" hangingPunct="1">
              <a:lnSpc>
                <a:spcPct val="80000"/>
              </a:lnSpc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Properties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700" dirty="0" smtClean="0"/>
              <a:t>The number of possible digits in any number system with radix </a:t>
            </a:r>
            <a:r>
              <a:rPr lang="en-US" sz="2700" b="1" i="1" dirty="0" smtClean="0"/>
              <a:t>r</a:t>
            </a:r>
            <a:r>
              <a:rPr lang="en-US" sz="2700" dirty="0" smtClean="0"/>
              <a:t> equals </a:t>
            </a:r>
            <a:r>
              <a:rPr lang="en-US" sz="2700" b="1" i="1" dirty="0" smtClean="0"/>
              <a:t>r</a:t>
            </a:r>
            <a:r>
              <a:rPr lang="en-US" sz="2700" dirty="0" smtClean="0"/>
              <a:t>. 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700" dirty="0" smtClean="0"/>
              <a:t>The smallest digit is </a:t>
            </a:r>
            <a:r>
              <a:rPr lang="en-US" sz="2700" b="1" i="1" dirty="0" smtClean="0"/>
              <a:t>0</a:t>
            </a:r>
            <a:r>
              <a:rPr lang="en-US" sz="2700" dirty="0" smtClean="0"/>
              <a:t> and the largest digit has a value </a:t>
            </a:r>
            <a:r>
              <a:rPr lang="en-US" sz="2700" b="1" dirty="0" smtClean="0"/>
              <a:t>(</a:t>
            </a:r>
            <a:r>
              <a:rPr lang="en-US" sz="2700" b="1" i="1" dirty="0" smtClean="0"/>
              <a:t>r - 1</a:t>
            </a:r>
            <a:r>
              <a:rPr lang="en-US" sz="2700" b="1" dirty="0" smtClean="0"/>
              <a:t>)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z="2200" dirty="0" smtClean="0"/>
              <a:t>Example: Octal system, </a:t>
            </a:r>
            <a:r>
              <a:rPr lang="en-US" sz="2200" b="1" i="1" dirty="0" smtClean="0"/>
              <a:t>r = 8</a:t>
            </a:r>
            <a:r>
              <a:rPr lang="en-US" sz="2200" dirty="0" smtClean="0"/>
              <a:t>, smallest digit = </a:t>
            </a:r>
            <a:r>
              <a:rPr lang="en-US" sz="2200" b="1" i="1" dirty="0" smtClean="0"/>
              <a:t>0</a:t>
            </a:r>
            <a:r>
              <a:rPr lang="en-US" sz="2200" dirty="0" smtClean="0"/>
              <a:t>, largest digit = </a:t>
            </a:r>
            <a:r>
              <a:rPr lang="en-US" sz="2200" b="1" i="1" dirty="0" smtClean="0"/>
              <a:t>8 – 1 = 7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700" dirty="0" smtClean="0"/>
              <a:t>The Largest value that can be expressed in </a:t>
            </a:r>
            <a:r>
              <a:rPr lang="en-US" sz="2700" b="1" dirty="0" smtClean="0"/>
              <a:t>n</a:t>
            </a:r>
            <a:r>
              <a:rPr lang="en-US" sz="2700" dirty="0" smtClean="0"/>
              <a:t> integral digits is </a:t>
            </a:r>
            <a:r>
              <a:rPr lang="en-US" sz="2700" b="1" i="1" dirty="0" smtClean="0"/>
              <a:t>(r </a:t>
            </a:r>
            <a:r>
              <a:rPr lang="en-US" sz="2700" b="1" i="1" baseline="40000" dirty="0" smtClean="0"/>
              <a:t>n</a:t>
            </a:r>
            <a:r>
              <a:rPr lang="en-US" sz="2700" b="1" i="1" baseline="30000" dirty="0" smtClean="0"/>
              <a:t> </a:t>
            </a:r>
            <a:r>
              <a:rPr lang="en-US" sz="2700" b="1" i="1" dirty="0" smtClean="0"/>
              <a:t>- 1)</a:t>
            </a:r>
            <a:r>
              <a:rPr lang="en-US" sz="2700" dirty="0" smtClean="0"/>
              <a:t> 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z="2200" dirty="0" smtClean="0"/>
              <a:t>Example: </a:t>
            </a:r>
            <a:r>
              <a:rPr lang="en-US" sz="2200" b="1" i="1" dirty="0" smtClean="0"/>
              <a:t>n = 3</a:t>
            </a:r>
            <a:r>
              <a:rPr lang="en-US" sz="2200" i="1" dirty="0" smtClean="0"/>
              <a:t>, </a:t>
            </a:r>
            <a:r>
              <a:rPr lang="en-US" sz="2200" b="1" i="1" dirty="0" smtClean="0"/>
              <a:t>r = 10</a:t>
            </a:r>
            <a:r>
              <a:rPr lang="en-US" sz="2200" dirty="0" smtClean="0"/>
              <a:t>, largest value =</a:t>
            </a:r>
            <a:r>
              <a:rPr lang="en-US" sz="2200" b="1" i="1" dirty="0" smtClean="0"/>
              <a:t> 10</a:t>
            </a:r>
            <a:r>
              <a:rPr lang="en-US" sz="2200" b="1" i="1" baseline="40000" dirty="0" smtClean="0"/>
              <a:t>3</a:t>
            </a:r>
            <a:r>
              <a:rPr lang="en-US" sz="2200" b="1" i="1" dirty="0" smtClean="0"/>
              <a:t> -1 = 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Important Properties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800" dirty="0" smtClean="0"/>
              <a:t>The Largest value that can be expressed in m fractional digits is </a:t>
            </a:r>
            <a:r>
              <a:rPr lang="en-US" sz="2800" b="1" i="1" dirty="0" smtClean="0"/>
              <a:t>(1 - r </a:t>
            </a:r>
            <a:r>
              <a:rPr lang="en-US" sz="2800" b="1" i="1" baseline="30000" dirty="0" smtClean="0"/>
              <a:t>-m</a:t>
            </a:r>
            <a:r>
              <a:rPr lang="en-US" sz="2800" b="1" i="1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dirty="0" smtClean="0"/>
              <a:t>Example: </a:t>
            </a:r>
            <a:r>
              <a:rPr lang="en-US" sz="2200" b="1" i="1" dirty="0" smtClean="0"/>
              <a:t>n=3, r = 10</a:t>
            </a:r>
            <a:r>
              <a:rPr lang="en-US" sz="2200" dirty="0" smtClean="0"/>
              <a:t>, largest value = </a:t>
            </a:r>
            <a:r>
              <a:rPr lang="en-US" sz="2200" b="1" i="1" dirty="0" smtClean="0"/>
              <a:t>1-10</a:t>
            </a:r>
            <a:r>
              <a:rPr lang="en-US" sz="2200" b="1" i="1" baseline="30000" dirty="0" smtClean="0"/>
              <a:t>-3</a:t>
            </a:r>
            <a:r>
              <a:rPr lang="en-US" sz="2200" b="1" i="1" dirty="0" smtClean="0"/>
              <a:t> = 0.999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800" dirty="0" smtClean="0"/>
              <a:t>Largest value that can be expressed in </a:t>
            </a:r>
            <a:r>
              <a:rPr lang="en-US" sz="2800" b="1" i="1" dirty="0" smtClean="0"/>
              <a:t>n</a:t>
            </a:r>
            <a:r>
              <a:rPr lang="en-US" sz="2800" dirty="0" smtClean="0"/>
              <a:t> integral digits and </a:t>
            </a:r>
            <a:r>
              <a:rPr lang="en-US" sz="2800" b="1" i="1" dirty="0" smtClean="0"/>
              <a:t>m</a:t>
            </a:r>
            <a:r>
              <a:rPr lang="en-US" sz="2800" dirty="0" smtClean="0"/>
              <a:t> fractional digits is equal to </a:t>
            </a:r>
            <a:r>
              <a:rPr lang="en-US" sz="2800" b="1" i="1" dirty="0" smtClean="0"/>
              <a:t>(r </a:t>
            </a:r>
            <a:r>
              <a:rPr lang="en-US" sz="2800" b="1" i="1" baseline="30000" dirty="0" smtClean="0"/>
              <a:t>n</a:t>
            </a:r>
            <a:r>
              <a:rPr lang="en-US" sz="2800" b="1" i="1" dirty="0" smtClean="0"/>
              <a:t> – r </a:t>
            </a:r>
            <a:r>
              <a:rPr lang="en-US" sz="2800" b="1" i="1" baseline="30000" dirty="0" smtClean="0"/>
              <a:t>-m</a:t>
            </a:r>
            <a:r>
              <a:rPr lang="en-US" sz="2800" b="1" i="1" dirty="0" smtClean="0"/>
              <a:t>)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800" dirty="0" smtClean="0"/>
              <a:t>Total number of values (patterns) </a:t>
            </a:r>
            <a:r>
              <a:rPr lang="en-US" sz="2800" dirty="0" err="1" smtClean="0"/>
              <a:t>representable</a:t>
            </a:r>
            <a:r>
              <a:rPr lang="en-US" sz="2800" dirty="0" smtClean="0"/>
              <a:t> in </a:t>
            </a:r>
            <a:r>
              <a:rPr lang="en-US" sz="2800" b="1" i="1" dirty="0" smtClean="0"/>
              <a:t>n</a:t>
            </a:r>
            <a:r>
              <a:rPr lang="en-US" sz="2800" dirty="0" smtClean="0"/>
              <a:t> digits is </a:t>
            </a:r>
            <a:r>
              <a:rPr lang="en-US" sz="2800" b="1" i="1" dirty="0" smtClean="0"/>
              <a:t>r </a:t>
            </a:r>
            <a:r>
              <a:rPr lang="en-US" sz="2800" b="1" i="1" baseline="30000" dirty="0" smtClean="0"/>
              <a:t>n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dirty="0" smtClean="0"/>
              <a:t>Example: </a:t>
            </a:r>
            <a:r>
              <a:rPr lang="en-US" sz="2200" b="1" i="1" dirty="0" smtClean="0"/>
              <a:t>r = 2, n = 5</a:t>
            </a:r>
            <a:r>
              <a:rPr lang="en-US" sz="2200" dirty="0" smtClean="0"/>
              <a:t> will generate </a:t>
            </a:r>
            <a:r>
              <a:rPr lang="en-US" sz="2200" b="1" i="1" dirty="0" smtClean="0"/>
              <a:t>32</a:t>
            </a:r>
            <a:r>
              <a:rPr lang="en-US" sz="2200" dirty="0" smtClean="0"/>
              <a:t> possible unique combinations of binary digits such as </a:t>
            </a:r>
            <a:r>
              <a:rPr lang="en-US" sz="2200" b="1" i="1" dirty="0" smtClean="0"/>
              <a:t>(00000 </a:t>
            </a:r>
            <a:r>
              <a:rPr lang="en-US" sz="2200" b="1" dirty="0" smtClean="0">
                <a:sym typeface="Wingdings" pitchFamily="2" charset="2"/>
              </a:rPr>
              <a:t></a:t>
            </a:r>
            <a:r>
              <a:rPr lang="en-US" sz="2200" b="1" i="1" dirty="0" smtClean="0"/>
              <a:t>11111</a:t>
            </a:r>
            <a:r>
              <a:rPr lang="en-US" sz="2200" b="1" i="1" dirty="0" smtClean="0"/>
              <a:t>)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dirty="0" smtClean="0"/>
              <a:t>Question: What about Intel 32-bit &amp; 64-bit processors?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dirty="0" smtClean="0"/>
              <a:t>A weighted (positional) number system has a radix (base) and each digit has a position and weight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dirty="0" smtClean="0"/>
              <a:t>Commonly used number systems are decimal, binary, octal, </a:t>
            </a:r>
            <a:r>
              <a:rPr lang="en-US" sz="2500" dirty="0" smtClean="0"/>
              <a:t>hexadecimal (HEX)</a:t>
            </a:r>
            <a:endParaRPr lang="en-US" sz="2500" dirty="0" smtClean="0"/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 smtClean="0"/>
              <a:t>A number D with base </a:t>
            </a:r>
            <a:r>
              <a:rPr lang="en-US" sz="2400" i="1" dirty="0" smtClean="0"/>
              <a:t>r</a:t>
            </a:r>
            <a:r>
              <a:rPr lang="en-US" sz="2400" dirty="0" smtClean="0"/>
              <a:t> can be denoted as </a:t>
            </a:r>
            <a:r>
              <a:rPr lang="en-US" sz="2400" i="1" dirty="0" smtClean="0"/>
              <a:t>(D)</a:t>
            </a:r>
            <a:r>
              <a:rPr lang="en-US" sz="2400" i="1" baseline="-25000" dirty="0" smtClean="0"/>
              <a:t>r</a:t>
            </a:r>
            <a:r>
              <a:rPr lang="en-US" sz="2400" baseline="-25000" dirty="0" smtClean="0"/>
              <a:t>,</a:t>
            </a:r>
            <a:endParaRPr lang="en-US" sz="2500" dirty="0" smtClean="0"/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500" dirty="0" smtClean="0"/>
              <a:t>To convert from base-r to decimal, use </a:t>
            </a:r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100" dirty="0" smtClean="0"/>
          </a:p>
          <a:p>
            <a:pPr lvl="1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100" dirty="0" smtClean="0"/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600" dirty="0" smtClean="0"/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600" dirty="0" smtClean="0"/>
              <a:t>Weighted (positional) number systems have several important properties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600" dirty="0" smtClean="0"/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Conclusions</a:t>
            </a:r>
          </a:p>
        </p:txBody>
      </p:sp>
      <p:graphicFrame>
        <p:nvGraphicFramePr>
          <p:cNvPr id="1026" name="Object 63"/>
          <p:cNvGraphicFramePr>
            <a:graphicFrameLocks noChangeAspect="1"/>
          </p:cNvGraphicFramePr>
          <p:nvPr>
            <p:ph sz="half" idx="4294967295"/>
          </p:nvPr>
        </p:nvGraphicFramePr>
        <p:xfrm>
          <a:off x="3352800" y="4062413"/>
          <a:ext cx="2070100" cy="890587"/>
        </p:xfrm>
        <a:graphic>
          <a:graphicData uri="http://schemas.openxmlformats.org/presentationml/2006/ole">
            <p:oleObj spid="_x0000_s1026" name="Equation" r:id="rId4" imgW="1002960" imgH="43164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i="1" u="sng" dirty="0" smtClean="0">
                <a:solidFill>
                  <a:schemeClr val="tx1"/>
                </a:solidFill>
              </a:rPr>
              <a:t>number system</a:t>
            </a:r>
            <a:r>
              <a:rPr lang="en-US" sz="2400" dirty="0" smtClean="0">
                <a:solidFill>
                  <a:schemeClr val="tx1"/>
                </a:solidFill>
              </a:rPr>
              <a:t> is a set of </a:t>
            </a:r>
            <a:r>
              <a:rPr lang="en-US" sz="2400" b="1" i="1" u="sng" dirty="0" smtClean="0">
                <a:solidFill>
                  <a:schemeClr val="tx1"/>
                </a:solidFill>
              </a:rPr>
              <a:t>numbers</a:t>
            </a:r>
            <a:r>
              <a:rPr lang="en-US" sz="2400" dirty="0" smtClean="0">
                <a:solidFill>
                  <a:schemeClr val="tx1"/>
                </a:solidFill>
              </a:rPr>
              <a:t> together with one or more </a:t>
            </a:r>
            <a:r>
              <a:rPr lang="en-US" sz="2400" b="1" i="1" u="sng" dirty="0" smtClean="0">
                <a:solidFill>
                  <a:schemeClr val="tx1"/>
                </a:solidFill>
              </a:rPr>
              <a:t>operations</a:t>
            </a:r>
            <a:r>
              <a:rPr lang="en-US" sz="2400" dirty="0" smtClean="0">
                <a:solidFill>
                  <a:schemeClr val="tx1"/>
                </a:solidFill>
              </a:rPr>
              <a:t> (e.g. add, subtract). 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Before digital computers, the only known number system is the </a:t>
            </a:r>
            <a:r>
              <a:rPr lang="en-US" sz="2400" b="1" i="1" u="sng" dirty="0" smtClean="0">
                <a:solidFill>
                  <a:schemeClr val="tx1"/>
                </a:solidFill>
              </a:rPr>
              <a:t>decimal number system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ar-SA" sz="2400" dirty="0" smtClean="0">
                <a:solidFill>
                  <a:schemeClr val="tx1"/>
                </a:solidFill>
              </a:rPr>
              <a:t>النظام العشري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400" dirty="0" smtClean="0">
                <a:solidFill>
                  <a:schemeClr val="tx1"/>
                </a:solidFill>
              </a:rPr>
              <a:t>It has a total of ten digits: {0,1,2,….,9}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From the previous lecture: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400" dirty="0" smtClean="0">
                <a:solidFill>
                  <a:schemeClr val="tx1"/>
                </a:solidFill>
              </a:rPr>
              <a:t>Digital systems deal with the binary system of numbering </a:t>
            </a:r>
            <a:r>
              <a:rPr lang="en-US" sz="2400" dirty="0" smtClean="0">
                <a:solidFill>
                  <a:schemeClr val="tx1"/>
                </a:solidFill>
              </a:rPr>
              <a:t>(i.e</a:t>
            </a:r>
            <a:r>
              <a:rPr lang="en-US" sz="2400" dirty="0" smtClean="0">
                <a:solidFill>
                  <a:schemeClr val="tx1"/>
                </a:solidFill>
              </a:rPr>
              <a:t>. only 0’s and </a:t>
            </a:r>
            <a:r>
              <a:rPr lang="en-US" sz="2400" dirty="0" smtClean="0">
                <a:solidFill>
                  <a:schemeClr val="tx1"/>
                </a:solidFill>
              </a:rPr>
              <a:t>1’s)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400" dirty="0" smtClean="0">
                <a:solidFill>
                  <a:schemeClr val="tx1"/>
                </a:solidFill>
              </a:rPr>
              <a:t>Binary system has more reliability than decimal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All these numbering systems are also referred to as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weighted numbering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Weighted Number System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3505200"/>
            <a:ext cx="7693025" cy="24352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smtClean="0">
                <a:latin typeface="Times New Roman" pitchFamily="18" charset="0"/>
              </a:rPr>
              <a:t>A number </a:t>
            </a:r>
            <a:r>
              <a:rPr lang="en-US" sz="2000" b="1" smtClean="0">
                <a:latin typeface="Times New Roman" pitchFamily="18" charset="0"/>
              </a:rPr>
              <a:t>D </a:t>
            </a:r>
            <a:r>
              <a:rPr lang="en-US" sz="2000" smtClean="0">
                <a:latin typeface="Times New Roman" pitchFamily="18" charset="0"/>
              </a:rPr>
              <a:t>consists of </a:t>
            </a:r>
            <a:r>
              <a:rPr lang="en-US" sz="2000" i="1" smtClean="0">
                <a:latin typeface="Times New Roman" pitchFamily="18" charset="0"/>
              </a:rPr>
              <a:t>n </a:t>
            </a:r>
            <a:r>
              <a:rPr lang="en-US" sz="2000" smtClean="0">
                <a:latin typeface="Times New Roman" pitchFamily="18" charset="0"/>
              </a:rPr>
              <a:t>digits and each digit has a </a:t>
            </a:r>
            <a:r>
              <a:rPr lang="en-US" sz="2000" i="1" smtClean="0">
                <a:latin typeface="Times New Roman" pitchFamily="18" charset="0"/>
              </a:rPr>
              <a:t>position.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smtClean="0">
                <a:latin typeface="Times New Roman" pitchFamily="18" charset="0"/>
              </a:rPr>
              <a:t>Every digit </a:t>
            </a:r>
            <a:r>
              <a:rPr lang="en-US" sz="2000" i="1" smtClean="0">
                <a:latin typeface="Times New Roman" pitchFamily="18" charset="0"/>
              </a:rPr>
              <a:t>position </a:t>
            </a:r>
            <a:r>
              <a:rPr lang="en-US" sz="2000" smtClean="0">
                <a:latin typeface="Times New Roman" pitchFamily="18" charset="0"/>
              </a:rPr>
              <a:t>is associated with a </a:t>
            </a:r>
            <a:r>
              <a:rPr lang="en-US" sz="2000" i="1" smtClean="0">
                <a:latin typeface="Times New Roman" pitchFamily="18" charset="0"/>
              </a:rPr>
              <a:t>fixed weight</a:t>
            </a:r>
            <a:r>
              <a:rPr lang="en-US" sz="2000" smtClean="0"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smtClean="0">
                <a:latin typeface="Times New Roman" pitchFamily="18" charset="0"/>
              </a:rPr>
              <a:t>If the weight associated with the </a:t>
            </a:r>
            <a:r>
              <a:rPr lang="en-US" sz="2000" i="1" smtClean="0">
                <a:latin typeface="Times New Roman" pitchFamily="18" charset="0"/>
              </a:rPr>
              <a:t>i</a:t>
            </a:r>
            <a:r>
              <a:rPr lang="en-US" sz="2000" smtClean="0">
                <a:latin typeface="Times New Roman" pitchFamily="18" charset="0"/>
              </a:rPr>
              <a:t>th. position is w</a:t>
            </a:r>
            <a:r>
              <a:rPr lang="en-US" sz="2000" i="1" baseline="-25000" smtClean="0">
                <a:latin typeface="Times New Roman" pitchFamily="18" charset="0"/>
              </a:rPr>
              <a:t>i</a:t>
            </a:r>
            <a:r>
              <a:rPr lang="en-US" sz="2000" smtClean="0">
                <a:latin typeface="Times New Roman" pitchFamily="18" charset="0"/>
              </a:rPr>
              <a:t>, then the value of </a:t>
            </a:r>
            <a:r>
              <a:rPr lang="en-US" sz="2000" b="1" smtClean="0">
                <a:latin typeface="Times New Roman" pitchFamily="18" charset="0"/>
              </a:rPr>
              <a:t>D </a:t>
            </a:r>
            <a:r>
              <a:rPr lang="en-US" sz="2000" smtClean="0">
                <a:latin typeface="Times New Roman" pitchFamily="18" charset="0"/>
              </a:rPr>
              <a:t>is given by: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200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				D = d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n-1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 w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n-1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+ d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n-2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 w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n-2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+ ……+ d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1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w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1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+ d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0</a:t>
            </a:r>
            <a:r>
              <a:rPr lang="en-US" sz="2000" b="1" i="1" smtClean="0">
                <a:solidFill>
                  <a:srgbClr val="006600"/>
                </a:solidFill>
                <a:latin typeface="Times New Roman" pitchFamily="18" charset="0"/>
              </a:rPr>
              <a:t> w</a:t>
            </a:r>
            <a:r>
              <a:rPr lang="en-US" sz="2000" b="1" i="1" baseline="-25000" smtClean="0">
                <a:solidFill>
                  <a:srgbClr val="006600"/>
                </a:solidFill>
                <a:latin typeface="Times New Roman" pitchFamily="18" charset="0"/>
              </a:rPr>
              <a:t>0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200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smtClean="0">
                <a:latin typeface="Times New Roman" pitchFamily="18" charset="0"/>
              </a:rPr>
              <a:t>Also called </a:t>
            </a:r>
            <a:r>
              <a:rPr lang="en-US" sz="2000" b="1" i="1" smtClean="0">
                <a:latin typeface="Times New Roman" pitchFamily="18" charset="0"/>
              </a:rPr>
              <a:t>positional number system</a:t>
            </a: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5372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4495800"/>
            <a:ext cx="7693025" cy="1444625"/>
          </a:xfrm>
        </p:spPr>
        <p:txBody>
          <a:bodyPr/>
          <a:lstStyle/>
          <a:p>
            <a:pPr marL="166688" indent="-166688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The Decimal number system is a weighted number system.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For </a:t>
            </a:r>
            <a:r>
              <a:rPr lang="en-US" sz="2000" u="sng" dirty="0" smtClean="0">
                <a:latin typeface="Times New Roman" pitchFamily="18" charset="0"/>
              </a:rPr>
              <a:t>integer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decimal numbers, the weight of the rightmost digit (</a:t>
            </a:r>
            <a:r>
              <a:rPr lang="en-US" sz="2000" i="1" dirty="0" smtClean="0">
                <a:latin typeface="Times New Roman" pitchFamily="18" charset="0"/>
              </a:rPr>
              <a:t>at position 0</a:t>
            </a:r>
            <a:r>
              <a:rPr lang="en-US" sz="2000" dirty="0" smtClean="0">
                <a:latin typeface="Times New Roman" pitchFamily="18" charset="0"/>
              </a:rPr>
              <a:t>) is </a:t>
            </a:r>
            <a:r>
              <a:rPr lang="en-US" sz="2000" b="1" dirty="0" smtClean="0">
                <a:latin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</a:rPr>
              <a:t>, the weight of </a:t>
            </a:r>
            <a:r>
              <a:rPr lang="en-US" sz="2000" i="1" dirty="0" smtClean="0">
                <a:latin typeface="Times New Roman" pitchFamily="18" charset="0"/>
              </a:rPr>
              <a:t>position 1 </a:t>
            </a:r>
            <a:r>
              <a:rPr lang="en-US" sz="2000" dirty="0" smtClean="0">
                <a:latin typeface="Times New Roman" pitchFamily="18" charset="0"/>
              </a:rPr>
              <a:t>digit is </a:t>
            </a:r>
            <a:r>
              <a:rPr lang="en-US" sz="2000" b="1" dirty="0" smtClean="0">
                <a:latin typeface="Times New Roman" pitchFamily="18" charset="0"/>
              </a:rPr>
              <a:t>10</a:t>
            </a:r>
            <a:r>
              <a:rPr lang="en-US" sz="2000" dirty="0" smtClean="0">
                <a:latin typeface="Times New Roman" pitchFamily="18" charset="0"/>
              </a:rPr>
              <a:t>, that of </a:t>
            </a:r>
            <a:r>
              <a:rPr lang="en-US" sz="2000" i="1" dirty="0" smtClean="0">
                <a:latin typeface="Times New Roman" pitchFamily="18" charset="0"/>
              </a:rPr>
              <a:t>position 2 </a:t>
            </a:r>
            <a:r>
              <a:rPr lang="en-US" sz="2000" dirty="0" smtClean="0">
                <a:latin typeface="Times New Roman" pitchFamily="18" charset="0"/>
              </a:rPr>
              <a:t>digit is </a:t>
            </a:r>
            <a:r>
              <a:rPr lang="en-US" sz="2000" b="1" dirty="0" smtClean="0">
                <a:latin typeface="Times New Roman" pitchFamily="18" charset="0"/>
              </a:rPr>
              <a:t>100</a:t>
            </a:r>
            <a:r>
              <a:rPr lang="en-US" sz="2000" dirty="0" smtClean="0">
                <a:latin typeface="Times New Roman" pitchFamily="18" charset="0"/>
              </a:rPr>
              <a:t>, </a:t>
            </a:r>
            <a:r>
              <a:rPr lang="en-US" sz="2000" i="1" dirty="0" smtClean="0">
                <a:latin typeface="Times New Roman" pitchFamily="18" charset="0"/>
              </a:rPr>
              <a:t>position 3 </a:t>
            </a:r>
            <a:r>
              <a:rPr lang="en-US" sz="2000" dirty="0" smtClean="0">
                <a:latin typeface="Times New Roman" pitchFamily="18" charset="0"/>
              </a:rPr>
              <a:t>is </a:t>
            </a:r>
            <a:r>
              <a:rPr lang="en-US" sz="2000" b="1" dirty="0" smtClean="0">
                <a:latin typeface="Times New Roman" pitchFamily="18" charset="0"/>
              </a:rPr>
              <a:t>1000</a:t>
            </a:r>
            <a:r>
              <a:rPr lang="en-US" sz="2000" dirty="0" smtClean="0">
                <a:latin typeface="Times New Roman" pitchFamily="18" charset="0"/>
              </a:rPr>
              <a:t>, etc.</a:t>
            </a: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47053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629400" y="2895600"/>
            <a:ext cx="108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9375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 flipV="1">
            <a:off x="4572000" y="29718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Radix (Base)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05200"/>
            <a:ext cx="7693025" cy="2435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A digit </a:t>
            </a:r>
            <a:r>
              <a:rPr lang="en-US" sz="2000" i="1" smtClean="0"/>
              <a:t>d</a:t>
            </a:r>
            <a:r>
              <a:rPr lang="en-US" sz="2000" i="1" baseline="-25000" smtClean="0"/>
              <a:t>i</a:t>
            </a:r>
            <a:r>
              <a:rPr lang="en-US" sz="2000" smtClean="0"/>
              <a:t>, has a weight which is a power of some constant value called </a:t>
            </a:r>
            <a:r>
              <a:rPr lang="en-US" sz="2000" b="1" smtClean="0"/>
              <a:t>radix (</a:t>
            </a:r>
            <a:r>
              <a:rPr lang="en-US" sz="2000" b="1" i="1" smtClean="0"/>
              <a:t>r</a:t>
            </a:r>
            <a:r>
              <a:rPr lang="en-US" sz="2000" b="1" smtClean="0"/>
              <a:t>)</a:t>
            </a:r>
            <a:r>
              <a:rPr lang="en-US" sz="2000" smtClean="0"/>
              <a:t> or </a:t>
            </a:r>
            <a:r>
              <a:rPr lang="en-US" sz="2000" b="1" smtClean="0"/>
              <a:t>base</a:t>
            </a:r>
            <a:r>
              <a:rPr lang="en-US" sz="2000" smtClean="0"/>
              <a:t> such that </a:t>
            </a:r>
            <a:r>
              <a:rPr lang="en-US" sz="2000" i="1" smtClean="0"/>
              <a:t>w</a:t>
            </a:r>
            <a:r>
              <a:rPr lang="en-US" sz="2000" i="1" baseline="-25000" smtClean="0"/>
              <a:t>i</a:t>
            </a:r>
            <a:r>
              <a:rPr lang="en-US" sz="2000" i="1" smtClean="0"/>
              <a:t> = r</a:t>
            </a:r>
            <a:r>
              <a:rPr lang="en-US" sz="2000" i="1" baseline="30000" smtClean="0"/>
              <a:t>i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A number system of radix </a:t>
            </a:r>
            <a:r>
              <a:rPr lang="en-US" sz="2000" i="1" smtClean="0"/>
              <a:t>r</a:t>
            </a:r>
            <a:r>
              <a:rPr lang="en-US" sz="2000" smtClean="0"/>
              <a:t>, has </a:t>
            </a:r>
            <a:r>
              <a:rPr lang="en-US" sz="2000" i="1" smtClean="0"/>
              <a:t>r</a:t>
            </a:r>
            <a:r>
              <a:rPr lang="en-US" sz="2000" smtClean="0"/>
              <a:t> allowed digits </a:t>
            </a:r>
            <a:r>
              <a:rPr lang="en-US" sz="2000" i="1" smtClean="0"/>
              <a:t>{0,1,… (r-1)}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The leftmost digit has the highest weight and called </a:t>
            </a:r>
            <a:r>
              <a:rPr lang="en-US" sz="2000" b="1" smtClean="0"/>
              <a:t>Most Significant Digit (MSD)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The rightmost digit has the lowest weight and called </a:t>
            </a:r>
            <a:r>
              <a:rPr lang="en-US" sz="2000" b="1" smtClean="0"/>
              <a:t>Least Significant Digit (LSD)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2000" smtClean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5372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886200" cy="40354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dirty="0" smtClean="0"/>
              <a:t>Decimal Number System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dirty="0" smtClean="0"/>
              <a:t>Radix (base) = 10</a:t>
            </a:r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dirty="0" err="1" smtClean="0"/>
              <a:t>w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i</a:t>
            </a:r>
            <a:r>
              <a:rPr lang="en-US" sz="2400" dirty="0" smtClean="0"/>
              <a:t>, so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2000" dirty="0" smtClean="0"/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10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= 1,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= 10</a:t>
            </a:r>
          </a:p>
          <a:p>
            <a:pPr marL="457200" lvl="1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2000" dirty="0" smtClean="0"/>
              <a:t>…</a:t>
            </a:r>
            <a:endParaRPr lang="en-US" sz="2000" dirty="0" smtClean="0"/>
          </a:p>
          <a:p>
            <a:pPr marL="457200" lvl="1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2000" dirty="0" err="1" smtClean="0"/>
              <a:t>w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= </a:t>
            </a:r>
            <a:r>
              <a:rPr lang="en-US" sz="2000" dirty="0" err="1" smtClean="0"/>
              <a:t>r</a:t>
            </a:r>
            <a:r>
              <a:rPr lang="en-US" sz="2000" baseline="30000" dirty="0" err="1" smtClean="0"/>
              <a:t>n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dirty="0" smtClean="0"/>
              <a:t>Only 10 allowed digits {0,1,2,3,4,5,6,7,8,9}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09800"/>
            <a:ext cx="48768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Fractions (Radix point)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3810000"/>
            <a:ext cx="8004176" cy="2130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200" dirty="0" smtClean="0"/>
              <a:t>A number D has </a:t>
            </a:r>
            <a:r>
              <a:rPr lang="en-US" sz="2200" i="1" dirty="0" smtClean="0"/>
              <a:t>n </a:t>
            </a:r>
            <a:r>
              <a:rPr lang="en-US" sz="2200" b="1" i="1" dirty="0" smtClean="0"/>
              <a:t>integral</a:t>
            </a:r>
            <a:r>
              <a:rPr lang="en-US" sz="2200" i="1" dirty="0" smtClean="0"/>
              <a:t> </a:t>
            </a:r>
            <a:r>
              <a:rPr lang="en-US" sz="2200" dirty="0" smtClean="0"/>
              <a:t>digits and </a:t>
            </a:r>
            <a:r>
              <a:rPr lang="en-US" sz="2200" i="1" dirty="0" smtClean="0"/>
              <a:t>m </a:t>
            </a:r>
            <a:r>
              <a:rPr lang="en-US" sz="2200" b="1" i="1" dirty="0" smtClean="0"/>
              <a:t>fractional</a:t>
            </a:r>
            <a:r>
              <a:rPr lang="en-US" sz="2200" i="1" dirty="0" smtClean="0"/>
              <a:t> </a:t>
            </a:r>
            <a:r>
              <a:rPr lang="en-US" sz="2200" dirty="0" smtClean="0"/>
              <a:t>digits 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200" dirty="0" smtClean="0"/>
              <a:t>Digits to the left of the radix point (</a:t>
            </a:r>
            <a:r>
              <a:rPr lang="en-US" sz="2200" i="1" dirty="0" smtClean="0"/>
              <a:t>integral digits</a:t>
            </a:r>
            <a:r>
              <a:rPr lang="en-US" sz="2200" dirty="0" smtClean="0"/>
              <a:t>) have </a:t>
            </a:r>
            <a:r>
              <a:rPr lang="en-US" sz="2200" b="1" i="1" dirty="0" smtClean="0"/>
              <a:t>positive</a:t>
            </a:r>
            <a:r>
              <a:rPr lang="en-US" sz="2200" dirty="0" smtClean="0"/>
              <a:t> position indices, while digits to the right of the radix point (</a:t>
            </a:r>
            <a:r>
              <a:rPr lang="en-US" sz="2200" i="1" dirty="0" smtClean="0"/>
              <a:t>fractional digits</a:t>
            </a:r>
            <a:r>
              <a:rPr lang="en-US" sz="2200" dirty="0" smtClean="0"/>
              <a:t>) have </a:t>
            </a:r>
            <a:r>
              <a:rPr lang="en-US" sz="2200" b="1" i="1" dirty="0" smtClean="0"/>
              <a:t>negative</a:t>
            </a:r>
            <a:r>
              <a:rPr lang="en-US" sz="2200" dirty="0" smtClean="0"/>
              <a:t> position indices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200" dirty="0" smtClean="0"/>
              <a:t>The </a:t>
            </a:r>
            <a:r>
              <a:rPr lang="en-US" sz="2200" b="1" i="1" dirty="0" smtClean="0"/>
              <a:t>weight</a:t>
            </a:r>
            <a:r>
              <a:rPr lang="en-US" sz="2200" i="1" dirty="0" smtClean="0"/>
              <a:t> </a:t>
            </a:r>
            <a:r>
              <a:rPr lang="en-US" sz="2200" dirty="0" smtClean="0"/>
              <a:t>for a digit position </a:t>
            </a:r>
            <a:r>
              <a:rPr lang="en-US" sz="2200" i="1" dirty="0" err="1" smtClean="0"/>
              <a:t>i</a:t>
            </a:r>
            <a:r>
              <a:rPr lang="en-US" sz="2200" i="1" dirty="0" smtClean="0"/>
              <a:t> </a:t>
            </a:r>
            <a:r>
              <a:rPr lang="en-US" sz="2200" dirty="0" smtClean="0"/>
              <a:t>is given by </a:t>
            </a:r>
            <a:r>
              <a:rPr lang="en-US" sz="2200" b="1" dirty="0" err="1" smtClean="0"/>
              <a:t>w</a:t>
            </a:r>
            <a:r>
              <a:rPr lang="en-US" sz="2200" i="1" baseline="-25000" dirty="0" err="1" smtClean="0"/>
              <a:t>i</a:t>
            </a:r>
            <a:r>
              <a:rPr lang="en-US" sz="2200" i="1" dirty="0" smtClean="0"/>
              <a:t> </a:t>
            </a:r>
            <a:r>
              <a:rPr lang="en-US" sz="2200" dirty="0" smtClean="0"/>
              <a:t>= </a:t>
            </a:r>
            <a:r>
              <a:rPr lang="en-US" sz="2200" b="1" dirty="0" err="1" smtClean="0"/>
              <a:t>r</a:t>
            </a:r>
            <a:r>
              <a:rPr lang="en-US" sz="2200" i="1" baseline="30000" dirty="0" err="1" smtClean="0"/>
              <a:t>i</a:t>
            </a:r>
            <a:endParaRPr lang="en-US" sz="2200" i="1" baseline="30000" dirty="0" smtClean="0"/>
          </a:p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endParaRPr lang="en-US" sz="2200" dirty="0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33550"/>
            <a:ext cx="50577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09800"/>
            <a:ext cx="15621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352800" cy="4035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For D = </a:t>
            </a:r>
            <a:r>
              <a:rPr lang="en-US" sz="2000" dirty="0" smtClean="0">
                <a:latin typeface="Times New Roman" pitchFamily="18" charset="0"/>
              </a:rPr>
              <a:t>52.946</a:t>
            </a:r>
            <a:endParaRPr lang="en-US" sz="2000" dirty="0" smtClean="0">
              <a:latin typeface="Times New Roman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800" dirty="0" smtClean="0">
                <a:latin typeface="Times New Roman" pitchFamily="18" charset="0"/>
              </a:rPr>
              <a:t>n = 2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800" dirty="0" smtClean="0">
                <a:latin typeface="Times New Roman" pitchFamily="18" charset="0"/>
              </a:rPr>
              <a:t>m = </a:t>
            </a:r>
            <a:r>
              <a:rPr lang="en-US" sz="1800" dirty="0" smtClean="0">
                <a:latin typeface="Times New Roman" pitchFamily="18" charset="0"/>
              </a:rPr>
              <a:t>3</a:t>
            </a:r>
            <a:endParaRPr lang="en-US" sz="1800" dirty="0" smtClean="0">
              <a:latin typeface="Times New Roman" pitchFamily="18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sz="1800" dirty="0" smtClean="0">
                <a:latin typeface="Times New Roman" pitchFamily="18" charset="0"/>
              </a:rPr>
              <a:t>r = 10 (decimal number)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000" dirty="0" smtClean="0">
                <a:latin typeface="Times New Roman" pitchFamily="18" charset="0"/>
              </a:rPr>
              <a:t>The weighted representation for D is: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-3		</a:t>
            </a:r>
            <a:r>
              <a:rPr lang="en-US" sz="2000" i="1" dirty="0" err="1" smtClean="0">
                <a:latin typeface="Times New Roman" pitchFamily="18" charset="0"/>
              </a:rPr>
              <a:t>d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</a:rPr>
              <a:t>r</a:t>
            </a:r>
            <a:r>
              <a:rPr lang="en-US" sz="2000" i="1" baseline="30000" dirty="0" err="1" smtClean="0">
                <a:latin typeface="Times New Roman" pitchFamily="18" charset="0"/>
              </a:rPr>
              <a:t>i</a:t>
            </a:r>
            <a:r>
              <a:rPr lang="en-US" sz="2000" i="1" baseline="30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6 </a:t>
            </a:r>
            <a:r>
              <a:rPr lang="en-US" sz="2000" dirty="0" smtClean="0">
                <a:latin typeface="Times New Roman" pitchFamily="18" charset="0"/>
              </a:rPr>
              <a:t>x 10</a:t>
            </a:r>
            <a:r>
              <a:rPr lang="en-US" sz="2000" baseline="30000" dirty="0" smtClean="0">
                <a:latin typeface="Times New Roman" pitchFamily="18" charset="0"/>
              </a:rPr>
              <a:t>-3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aseline="30000" dirty="0" smtClean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= -2		</a:t>
            </a:r>
            <a:r>
              <a:rPr lang="en-US" sz="2000" i="1" dirty="0" err="1" smtClean="0">
                <a:latin typeface="Times New Roman" pitchFamily="18" charset="0"/>
              </a:rPr>
              <a:t>d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</a:rPr>
              <a:t>r</a:t>
            </a:r>
            <a:r>
              <a:rPr lang="en-US" sz="2000" i="1" baseline="30000" dirty="0" err="1" smtClean="0">
                <a:latin typeface="Times New Roman" pitchFamily="18" charset="0"/>
              </a:rPr>
              <a:t>i</a:t>
            </a:r>
            <a:r>
              <a:rPr lang="en-US" sz="2000" i="1" baseline="30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4 </a:t>
            </a:r>
            <a:r>
              <a:rPr lang="en-US" sz="2000" dirty="0" smtClean="0">
                <a:latin typeface="Times New Roman" pitchFamily="18" charset="0"/>
              </a:rPr>
              <a:t>x 10</a:t>
            </a:r>
            <a:r>
              <a:rPr lang="en-US" sz="2000" baseline="30000" dirty="0" smtClean="0">
                <a:latin typeface="Times New Roman" pitchFamily="18" charset="0"/>
              </a:rPr>
              <a:t>-2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aseline="30000" dirty="0" smtClean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= -1		</a:t>
            </a:r>
            <a:r>
              <a:rPr lang="en-US" sz="2000" i="1" dirty="0" err="1" smtClean="0">
                <a:latin typeface="Times New Roman" pitchFamily="18" charset="0"/>
              </a:rPr>
              <a:t>d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</a:rPr>
              <a:t>r</a:t>
            </a:r>
            <a:r>
              <a:rPr lang="en-US" sz="2000" i="1" baseline="30000" dirty="0" err="1" smtClean="0">
                <a:latin typeface="Times New Roman" pitchFamily="18" charset="0"/>
              </a:rPr>
              <a:t>i</a:t>
            </a:r>
            <a:r>
              <a:rPr lang="en-US" sz="2000" i="1" baseline="30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9 </a:t>
            </a:r>
            <a:r>
              <a:rPr lang="en-US" sz="2000" dirty="0" smtClean="0">
                <a:latin typeface="Times New Roman" pitchFamily="18" charset="0"/>
              </a:rPr>
              <a:t>x 10</a:t>
            </a:r>
            <a:r>
              <a:rPr lang="en-US" sz="2000" baseline="30000" dirty="0" smtClean="0">
                <a:latin typeface="Times New Roman" pitchFamily="18" charset="0"/>
              </a:rPr>
              <a:t>-1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aseline="30000" dirty="0" smtClean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=  0		</a:t>
            </a:r>
            <a:r>
              <a:rPr lang="en-US" sz="2000" i="1" dirty="0" err="1" smtClean="0">
                <a:latin typeface="Times New Roman" pitchFamily="18" charset="0"/>
              </a:rPr>
              <a:t>d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</a:rPr>
              <a:t>r</a:t>
            </a:r>
            <a:r>
              <a:rPr lang="en-US" sz="2000" i="1" baseline="30000" dirty="0" err="1" smtClean="0">
                <a:latin typeface="Times New Roman" pitchFamily="18" charset="0"/>
              </a:rPr>
              <a:t>i</a:t>
            </a:r>
            <a:r>
              <a:rPr lang="en-US" sz="2000" i="1" baseline="30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</a:rPr>
              <a:t>x 10</a:t>
            </a:r>
            <a:r>
              <a:rPr lang="en-US" sz="2000" baseline="30000" dirty="0" smtClean="0">
                <a:latin typeface="Times New Roman" pitchFamily="18" charset="0"/>
              </a:rPr>
              <a:t>0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aseline="30000" dirty="0" smtClean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=  1		</a:t>
            </a:r>
            <a:r>
              <a:rPr lang="en-US" sz="2000" i="1" dirty="0" err="1" smtClean="0">
                <a:latin typeface="Times New Roman" pitchFamily="18" charset="0"/>
              </a:rPr>
              <a:t>d</a:t>
            </a:r>
            <a:r>
              <a:rPr lang="en-US" sz="2000" i="1" baseline="-25000" dirty="0" err="1" smtClean="0">
                <a:latin typeface="Times New Roman" pitchFamily="18" charset="0"/>
              </a:rPr>
              <a:t>i</a:t>
            </a:r>
            <a:r>
              <a:rPr lang="en-US" sz="2000" i="1" dirty="0" err="1" smtClean="0">
                <a:latin typeface="Times New Roman" pitchFamily="18" charset="0"/>
              </a:rPr>
              <a:t>r</a:t>
            </a:r>
            <a:r>
              <a:rPr lang="en-US" sz="2000" i="1" baseline="30000" dirty="0" err="1" smtClean="0">
                <a:latin typeface="Times New Roman" pitchFamily="18" charset="0"/>
              </a:rPr>
              <a:t>i</a:t>
            </a:r>
            <a:r>
              <a:rPr lang="en-US" sz="2000" i="1" baseline="30000" dirty="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= 5 x 10</a:t>
            </a:r>
            <a:r>
              <a:rPr lang="en-US" sz="2000" baseline="30000" dirty="0" smtClean="0">
                <a:latin typeface="Times New Roman" pitchFamily="18" charset="0"/>
              </a:rPr>
              <a:t>1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</a:endParaRPr>
          </a:p>
        </p:txBody>
      </p:sp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048000"/>
            <a:ext cx="3409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867400"/>
            <a:ext cx="4076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315200" y="4586288"/>
            <a:ext cx="3048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7035800" y="5427663"/>
            <a:ext cx="6858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</a:rPr>
              <a:t>+ 0.04 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1375</Words>
  <Application>Microsoft Office PowerPoint</Application>
  <PresentationFormat>On-screen Show (4:3)</PresentationFormat>
  <Paragraphs>198</Paragraphs>
  <Slides>23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1_Default Design</vt:lpstr>
      <vt:lpstr>Equation</vt:lpstr>
      <vt:lpstr>COE 202: Digital Logic Design Number Systems Part 1  </vt:lpstr>
      <vt:lpstr>Objectives</vt:lpstr>
      <vt:lpstr>Introduction</vt:lpstr>
      <vt:lpstr>Weighted Number System</vt:lpstr>
      <vt:lpstr>Example</vt:lpstr>
      <vt:lpstr>The Radix (Base)</vt:lpstr>
      <vt:lpstr>Example</vt:lpstr>
      <vt:lpstr>Fractions (Radix point)</vt:lpstr>
      <vt:lpstr>Example</vt:lpstr>
      <vt:lpstr>Notation</vt:lpstr>
      <vt:lpstr>Common Number Systems</vt:lpstr>
      <vt:lpstr>Binary Number System (base-2)</vt:lpstr>
      <vt:lpstr>Binary Number System (base-2)</vt:lpstr>
      <vt:lpstr>Binary Number System (base-2)</vt:lpstr>
      <vt:lpstr>Octal Number System (base-8)</vt:lpstr>
      <vt:lpstr>Hexadecimal (HEX) Number System (base-16)</vt:lpstr>
      <vt:lpstr>Hexadecimal (HEX) Number System (base-16)</vt:lpstr>
      <vt:lpstr>Examples</vt:lpstr>
      <vt:lpstr>Examples</vt:lpstr>
      <vt:lpstr>Examples</vt:lpstr>
      <vt:lpstr>Important Properties</vt:lpstr>
      <vt:lpstr>Important Properties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Number Systems Part 1</dc:title>
  <dc:creator>marwan</dc:creator>
  <cp:lastModifiedBy>Dr. Marwan Abu-Amara</cp:lastModifiedBy>
  <cp:revision>282</cp:revision>
  <cp:lastPrinted>1601-01-01T00:00:00Z</cp:lastPrinted>
  <dcterms:created xsi:type="dcterms:W3CDTF">2009-02-22T06:15:20Z</dcterms:created>
  <dcterms:modified xsi:type="dcterms:W3CDTF">2012-01-31T03:45:05Z</dcterms:modified>
</cp:coreProperties>
</file>