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90" r:id="rId4"/>
  </p:sldMasterIdLst>
  <p:notesMasterIdLst>
    <p:notesMasterId r:id="rId39"/>
  </p:notesMasterIdLst>
  <p:sldIdLst>
    <p:sldId id="427" r:id="rId5"/>
    <p:sldId id="439" r:id="rId6"/>
    <p:sldId id="440" r:id="rId7"/>
    <p:sldId id="441" r:id="rId8"/>
    <p:sldId id="442" r:id="rId9"/>
    <p:sldId id="443" r:id="rId10"/>
    <p:sldId id="444" r:id="rId11"/>
    <p:sldId id="410" r:id="rId12"/>
    <p:sldId id="430" r:id="rId13"/>
    <p:sldId id="446" r:id="rId14"/>
    <p:sldId id="447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32" r:id="rId25"/>
    <p:sldId id="433" r:id="rId26"/>
    <p:sldId id="420" r:id="rId27"/>
    <p:sldId id="421" r:id="rId28"/>
    <p:sldId id="434" r:id="rId29"/>
    <p:sldId id="435" r:id="rId30"/>
    <p:sldId id="436" r:id="rId31"/>
    <p:sldId id="437" r:id="rId32"/>
    <p:sldId id="438" r:id="rId33"/>
    <p:sldId id="424" r:id="rId34"/>
    <p:sldId id="425" r:id="rId35"/>
    <p:sldId id="426" r:id="rId36"/>
    <p:sldId id="448" r:id="rId37"/>
    <p:sldId id="44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0EE"/>
    <a:srgbClr val="FFB712"/>
    <a:srgbClr val="40FF0E"/>
    <a:srgbClr val="FFFFFF"/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479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-13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4649A-59B3-734F-9E6F-DAE236E76231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42A72-AA0B-8441-99B5-9A8544714BD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Masquerader</a:t>
          </a:r>
          <a:endParaRPr lang="en-US" dirty="0">
            <a:solidFill>
              <a:schemeClr val="tx1"/>
            </a:solidFill>
          </a:endParaRPr>
        </a:p>
      </dgm:t>
    </dgm:pt>
    <dgm:pt modelId="{5EBA8453-31BC-C942-AB6E-DCB1AD35A49C}" type="parTrans" cxnId="{E13502F0-A6BB-C54F-82C2-6E8830D36BD9}">
      <dgm:prSet/>
      <dgm:spPr/>
      <dgm:t>
        <a:bodyPr/>
        <a:lstStyle/>
        <a:p>
          <a:endParaRPr lang="en-US"/>
        </a:p>
      </dgm:t>
    </dgm:pt>
    <dgm:pt modelId="{399F203E-381C-BE47-ADBF-878C01C688FE}" type="sibTrans" cxnId="{E13502F0-A6BB-C54F-82C2-6E8830D36BD9}">
      <dgm:prSet/>
      <dgm:spPr/>
      <dgm:t>
        <a:bodyPr/>
        <a:lstStyle/>
        <a:p>
          <a:endParaRPr lang="en-US"/>
        </a:p>
      </dgm:t>
    </dgm:pt>
    <dgm:pt modelId="{D4FF3780-638E-B542-A7A8-6744EBB19C26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An individual who is not authorized to use the computer and who penetrates a system’s access controls to exploit a legitimate user’s account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04011195-D4F8-C947-A81F-E2D781287493}" type="parTrans" cxnId="{79CF39FF-09B0-0047-B6AA-16383E728086}">
      <dgm:prSet/>
      <dgm:spPr/>
      <dgm:t>
        <a:bodyPr/>
        <a:lstStyle/>
        <a:p>
          <a:endParaRPr lang="en-US"/>
        </a:p>
      </dgm:t>
    </dgm:pt>
    <dgm:pt modelId="{05FBF953-1C2C-A14C-A3CB-66EDB7ED9464}" type="sibTrans" cxnId="{79CF39FF-09B0-0047-B6AA-16383E728086}">
      <dgm:prSet/>
      <dgm:spPr/>
      <dgm:t>
        <a:bodyPr/>
        <a:lstStyle/>
        <a:p>
          <a:endParaRPr lang="en-US"/>
        </a:p>
      </dgm:t>
    </dgm:pt>
    <dgm:pt modelId="{E60A30DA-B454-4F46-962A-DD6145F9F37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Misfeasor</a:t>
          </a:r>
        </a:p>
      </dgm:t>
    </dgm:pt>
    <dgm:pt modelId="{083CA31E-9154-BE4F-A735-6181697BFCC4}" type="parTrans" cxnId="{53919ACD-EB89-3A42-81ED-47C76D48D294}">
      <dgm:prSet/>
      <dgm:spPr/>
      <dgm:t>
        <a:bodyPr/>
        <a:lstStyle/>
        <a:p>
          <a:endParaRPr lang="en-US"/>
        </a:p>
      </dgm:t>
    </dgm:pt>
    <dgm:pt modelId="{4DD48A61-0E15-1E4A-A897-0DE20937C3A1}" type="sibTrans" cxnId="{53919ACD-EB89-3A42-81ED-47C76D48D294}">
      <dgm:prSet/>
      <dgm:spPr/>
      <dgm:t>
        <a:bodyPr/>
        <a:lstStyle/>
        <a:p>
          <a:endParaRPr lang="en-US"/>
        </a:p>
      </dgm:t>
    </dgm:pt>
    <dgm:pt modelId="{26BFAA27-44DD-C54C-B1D3-9F0D88A80750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A legitimate user who accesses data, programs, or resources for which such access is not authorized, or who is authorized for such access but misuses his or her privileges</a:t>
          </a:r>
          <a:endParaRPr lang="en-US" dirty="0" smtClean="0">
            <a:solidFill>
              <a:schemeClr val="tx2">
                <a:lumMod val="10000"/>
              </a:schemeClr>
            </a:solidFill>
          </a:endParaRPr>
        </a:p>
      </dgm:t>
    </dgm:pt>
    <dgm:pt modelId="{70436A06-6114-AF4C-989A-E3A3C01A5AB8}" type="parTrans" cxnId="{B50D18F9-2CBD-CE43-8754-859AC0746E10}">
      <dgm:prSet/>
      <dgm:spPr/>
      <dgm:t>
        <a:bodyPr/>
        <a:lstStyle/>
        <a:p>
          <a:endParaRPr lang="en-US"/>
        </a:p>
      </dgm:t>
    </dgm:pt>
    <dgm:pt modelId="{B0185B56-F828-E540-8479-289A16E08D58}" type="sibTrans" cxnId="{B50D18F9-2CBD-CE43-8754-859AC0746E10}">
      <dgm:prSet/>
      <dgm:spPr/>
      <dgm:t>
        <a:bodyPr/>
        <a:lstStyle/>
        <a:p>
          <a:endParaRPr lang="en-US"/>
        </a:p>
      </dgm:t>
    </dgm:pt>
    <dgm:pt modelId="{89CD3575-42B5-8946-B703-AAB2F53DE87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Clandestine user</a:t>
          </a:r>
        </a:p>
      </dgm:t>
    </dgm:pt>
    <dgm:pt modelId="{CBDEA342-2CBF-3342-B554-2B25165E6D38}" type="parTrans" cxnId="{1AA8EA3A-609B-8C4B-831B-7364DA700AD6}">
      <dgm:prSet/>
      <dgm:spPr/>
      <dgm:t>
        <a:bodyPr/>
        <a:lstStyle/>
        <a:p>
          <a:endParaRPr lang="en-US"/>
        </a:p>
      </dgm:t>
    </dgm:pt>
    <dgm:pt modelId="{B7227FA8-38F4-2F46-9B83-3D6A437685B7}" type="sibTrans" cxnId="{1AA8EA3A-609B-8C4B-831B-7364DA700AD6}">
      <dgm:prSet/>
      <dgm:spPr/>
      <dgm:t>
        <a:bodyPr/>
        <a:lstStyle/>
        <a:p>
          <a:endParaRPr lang="en-US"/>
        </a:p>
      </dgm:t>
    </dgm:pt>
    <dgm:pt modelId="{CEBAF3EF-3FB4-8044-B401-C7FE41D8D316}">
      <dgm:prSet/>
      <dgm:spPr/>
      <dgm:t>
        <a:bodyPr/>
        <a:lstStyle/>
        <a:p>
          <a:r>
            <a:rPr lang="en-US" smtClean="0">
              <a:solidFill>
                <a:schemeClr val="tx2">
                  <a:lumMod val="10000"/>
                </a:schemeClr>
              </a:solidFill>
            </a:rPr>
            <a:t>An individual who seizes supervisory control of the system and uses this control to evade auditing and access controls or to suppress audit collection</a:t>
          </a:r>
          <a:endParaRPr lang="en-AU" dirty="0">
            <a:solidFill>
              <a:schemeClr val="tx2">
                <a:lumMod val="10000"/>
              </a:schemeClr>
            </a:solidFill>
          </a:endParaRPr>
        </a:p>
      </dgm:t>
    </dgm:pt>
    <dgm:pt modelId="{42C39EC3-8604-1C4A-BC4F-9B5CB3783E53}" type="parTrans" cxnId="{2901A7E8-8F8B-5B48-A0D6-7BDD01E0DA34}">
      <dgm:prSet/>
      <dgm:spPr/>
      <dgm:t>
        <a:bodyPr/>
        <a:lstStyle/>
        <a:p>
          <a:endParaRPr lang="en-US"/>
        </a:p>
      </dgm:t>
    </dgm:pt>
    <dgm:pt modelId="{2344DF28-59E5-CE4D-9895-DD9E79F8470A}" type="sibTrans" cxnId="{2901A7E8-8F8B-5B48-A0D6-7BDD01E0DA34}">
      <dgm:prSet/>
      <dgm:spPr/>
      <dgm:t>
        <a:bodyPr/>
        <a:lstStyle/>
        <a:p>
          <a:endParaRPr lang="en-US"/>
        </a:p>
      </dgm:t>
    </dgm:pt>
    <dgm:pt modelId="{C12FCEBE-037F-B04C-AAF7-15BDC6B61944}" type="pres">
      <dgm:prSet presAssocID="{3B64649A-59B3-734F-9E6F-DAE236E762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25F8C-AB7B-504F-A345-5B0C76789165}" type="pres">
      <dgm:prSet presAssocID="{17E42A72-AA0B-8441-99B5-9A8544714BD9}" presName="linNode" presStyleCnt="0"/>
      <dgm:spPr/>
    </dgm:pt>
    <dgm:pt modelId="{F451162C-4EB1-E44A-8BAD-F9113395A15D}" type="pres">
      <dgm:prSet presAssocID="{17E42A72-AA0B-8441-99B5-9A8544714BD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63FA1-5BC3-254F-A3D9-7F452CFAE22C}" type="pres">
      <dgm:prSet presAssocID="{17E42A72-AA0B-8441-99B5-9A8544714BD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BC681-3452-C344-BF8B-72D5DAC09E56}" type="pres">
      <dgm:prSet presAssocID="{399F203E-381C-BE47-ADBF-878C01C688FE}" presName="sp" presStyleCnt="0"/>
      <dgm:spPr/>
    </dgm:pt>
    <dgm:pt modelId="{6BDF00C3-306A-D241-83E3-D1E70DD65B5C}" type="pres">
      <dgm:prSet presAssocID="{E60A30DA-B454-4F46-962A-DD6145F9F373}" presName="linNode" presStyleCnt="0"/>
      <dgm:spPr/>
    </dgm:pt>
    <dgm:pt modelId="{0ACBC348-17AD-C446-9604-874E8B40A697}" type="pres">
      <dgm:prSet presAssocID="{E60A30DA-B454-4F46-962A-DD6145F9F3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3CAF9-DC72-1745-A0F2-93C92DA58D9E}" type="pres">
      <dgm:prSet presAssocID="{E60A30DA-B454-4F46-962A-DD6145F9F3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D0779-12D9-8F42-8823-2736BCED7290}" type="pres">
      <dgm:prSet presAssocID="{4DD48A61-0E15-1E4A-A897-0DE20937C3A1}" presName="sp" presStyleCnt="0"/>
      <dgm:spPr/>
    </dgm:pt>
    <dgm:pt modelId="{D438D9A3-68F0-5847-B625-3815234E8E92}" type="pres">
      <dgm:prSet presAssocID="{89CD3575-42B5-8946-B703-AAB2F53DE87D}" presName="linNode" presStyleCnt="0"/>
      <dgm:spPr/>
    </dgm:pt>
    <dgm:pt modelId="{DA29B085-5F71-AC48-835F-AA8CF0E19D15}" type="pres">
      <dgm:prSet presAssocID="{89CD3575-42B5-8946-B703-AAB2F53DE87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558F8-FF84-7F42-898C-E6A6F79CB5D6}" type="pres">
      <dgm:prSet presAssocID="{89CD3575-42B5-8946-B703-AAB2F53DE87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BDAA5-D989-4869-85C5-C51A3EB965DF}" type="presOf" srcId="{E60A30DA-B454-4F46-962A-DD6145F9F373}" destId="{0ACBC348-17AD-C446-9604-874E8B40A697}" srcOrd="0" destOrd="0" presId="urn:microsoft.com/office/officeart/2005/8/layout/vList5"/>
    <dgm:cxn modelId="{79CF39FF-09B0-0047-B6AA-16383E728086}" srcId="{17E42A72-AA0B-8441-99B5-9A8544714BD9}" destId="{D4FF3780-638E-B542-A7A8-6744EBB19C26}" srcOrd="0" destOrd="0" parTransId="{04011195-D4F8-C947-A81F-E2D781287493}" sibTransId="{05FBF953-1C2C-A14C-A3CB-66EDB7ED9464}"/>
    <dgm:cxn modelId="{59DF7840-8BF7-492C-9BDB-4E84EF16865C}" type="presOf" srcId="{CEBAF3EF-3FB4-8044-B401-C7FE41D8D316}" destId="{46F558F8-FF84-7F42-898C-E6A6F79CB5D6}" srcOrd="0" destOrd="0" presId="urn:microsoft.com/office/officeart/2005/8/layout/vList5"/>
    <dgm:cxn modelId="{2901A7E8-8F8B-5B48-A0D6-7BDD01E0DA34}" srcId="{89CD3575-42B5-8946-B703-AAB2F53DE87D}" destId="{CEBAF3EF-3FB4-8044-B401-C7FE41D8D316}" srcOrd="0" destOrd="0" parTransId="{42C39EC3-8604-1C4A-BC4F-9B5CB3783E53}" sibTransId="{2344DF28-59E5-CE4D-9895-DD9E79F8470A}"/>
    <dgm:cxn modelId="{B50D18F9-2CBD-CE43-8754-859AC0746E10}" srcId="{E60A30DA-B454-4F46-962A-DD6145F9F373}" destId="{26BFAA27-44DD-C54C-B1D3-9F0D88A80750}" srcOrd="0" destOrd="0" parTransId="{70436A06-6114-AF4C-989A-E3A3C01A5AB8}" sibTransId="{B0185B56-F828-E540-8479-289A16E08D58}"/>
    <dgm:cxn modelId="{219474D7-095D-4F99-B83C-2E61F229D403}" type="presOf" srcId="{3B64649A-59B3-734F-9E6F-DAE236E76231}" destId="{C12FCEBE-037F-B04C-AAF7-15BDC6B61944}" srcOrd="0" destOrd="0" presId="urn:microsoft.com/office/officeart/2005/8/layout/vList5"/>
    <dgm:cxn modelId="{1AA8EA3A-609B-8C4B-831B-7364DA700AD6}" srcId="{3B64649A-59B3-734F-9E6F-DAE236E76231}" destId="{89CD3575-42B5-8946-B703-AAB2F53DE87D}" srcOrd="2" destOrd="0" parTransId="{CBDEA342-2CBF-3342-B554-2B25165E6D38}" sibTransId="{B7227FA8-38F4-2F46-9B83-3D6A437685B7}"/>
    <dgm:cxn modelId="{026084A7-9D33-4300-A3F8-B0ABE42A3D87}" type="presOf" srcId="{17E42A72-AA0B-8441-99B5-9A8544714BD9}" destId="{F451162C-4EB1-E44A-8BAD-F9113395A15D}" srcOrd="0" destOrd="0" presId="urn:microsoft.com/office/officeart/2005/8/layout/vList5"/>
    <dgm:cxn modelId="{E13502F0-A6BB-C54F-82C2-6E8830D36BD9}" srcId="{3B64649A-59B3-734F-9E6F-DAE236E76231}" destId="{17E42A72-AA0B-8441-99B5-9A8544714BD9}" srcOrd="0" destOrd="0" parTransId="{5EBA8453-31BC-C942-AB6E-DCB1AD35A49C}" sibTransId="{399F203E-381C-BE47-ADBF-878C01C688FE}"/>
    <dgm:cxn modelId="{CECCE8CE-F333-4E79-9346-801178F6ACBC}" type="presOf" srcId="{D4FF3780-638E-B542-A7A8-6744EBB19C26}" destId="{A2663FA1-5BC3-254F-A3D9-7F452CFAE22C}" srcOrd="0" destOrd="0" presId="urn:microsoft.com/office/officeart/2005/8/layout/vList5"/>
    <dgm:cxn modelId="{53919ACD-EB89-3A42-81ED-47C76D48D294}" srcId="{3B64649A-59B3-734F-9E6F-DAE236E76231}" destId="{E60A30DA-B454-4F46-962A-DD6145F9F373}" srcOrd="1" destOrd="0" parTransId="{083CA31E-9154-BE4F-A735-6181697BFCC4}" sibTransId="{4DD48A61-0E15-1E4A-A897-0DE20937C3A1}"/>
    <dgm:cxn modelId="{9C7AC015-1F86-49B2-99C9-DB4DD0335A3B}" type="presOf" srcId="{89CD3575-42B5-8946-B703-AAB2F53DE87D}" destId="{DA29B085-5F71-AC48-835F-AA8CF0E19D15}" srcOrd="0" destOrd="0" presId="urn:microsoft.com/office/officeart/2005/8/layout/vList5"/>
    <dgm:cxn modelId="{E001DEA6-5B4C-403D-9F9D-6E310313FBE5}" type="presOf" srcId="{26BFAA27-44DD-C54C-B1D3-9F0D88A80750}" destId="{5993CAF9-DC72-1745-A0F2-93C92DA58D9E}" srcOrd="0" destOrd="0" presId="urn:microsoft.com/office/officeart/2005/8/layout/vList5"/>
    <dgm:cxn modelId="{DD25C377-C9F5-4196-A5A1-F2A0C35F27E3}" type="presParOf" srcId="{C12FCEBE-037F-B04C-AAF7-15BDC6B61944}" destId="{0D725F8C-AB7B-504F-A345-5B0C76789165}" srcOrd="0" destOrd="0" presId="urn:microsoft.com/office/officeart/2005/8/layout/vList5"/>
    <dgm:cxn modelId="{276CD6BA-B4C3-46C5-B672-6481E7B2532C}" type="presParOf" srcId="{0D725F8C-AB7B-504F-A345-5B0C76789165}" destId="{F451162C-4EB1-E44A-8BAD-F9113395A15D}" srcOrd="0" destOrd="0" presId="urn:microsoft.com/office/officeart/2005/8/layout/vList5"/>
    <dgm:cxn modelId="{4F586852-DC21-4939-B248-A2FC402C8905}" type="presParOf" srcId="{0D725F8C-AB7B-504F-A345-5B0C76789165}" destId="{A2663FA1-5BC3-254F-A3D9-7F452CFAE22C}" srcOrd="1" destOrd="0" presId="urn:microsoft.com/office/officeart/2005/8/layout/vList5"/>
    <dgm:cxn modelId="{C69C5D7E-6D9B-4138-A11C-7A0198A33F1B}" type="presParOf" srcId="{C12FCEBE-037F-B04C-AAF7-15BDC6B61944}" destId="{68EBC681-3452-C344-BF8B-72D5DAC09E56}" srcOrd="1" destOrd="0" presId="urn:microsoft.com/office/officeart/2005/8/layout/vList5"/>
    <dgm:cxn modelId="{84F41771-32B9-4E4D-BADE-003182688E6D}" type="presParOf" srcId="{C12FCEBE-037F-B04C-AAF7-15BDC6B61944}" destId="{6BDF00C3-306A-D241-83E3-D1E70DD65B5C}" srcOrd="2" destOrd="0" presId="urn:microsoft.com/office/officeart/2005/8/layout/vList5"/>
    <dgm:cxn modelId="{1EA03D25-5CB7-47B6-B964-C1A0520A99AB}" type="presParOf" srcId="{6BDF00C3-306A-D241-83E3-D1E70DD65B5C}" destId="{0ACBC348-17AD-C446-9604-874E8B40A697}" srcOrd="0" destOrd="0" presId="urn:microsoft.com/office/officeart/2005/8/layout/vList5"/>
    <dgm:cxn modelId="{8C7389FA-939C-4C8C-900F-D458E96C164B}" type="presParOf" srcId="{6BDF00C3-306A-D241-83E3-D1E70DD65B5C}" destId="{5993CAF9-DC72-1745-A0F2-93C92DA58D9E}" srcOrd="1" destOrd="0" presId="urn:microsoft.com/office/officeart/2005/8/layout/vList5"/>
    <dgm:cxn modelId="{19B9F1CD-9A2A-43A5-ABFA-3858B1F783A1}" type="presParOf" srcId="{C12FCEBE-037F-B04C-AAF7-15BDC6B61944}" destId="{64CD0779-12D9-8F42-8823-2736BCED7290}" srcOrd="3" destOrd="0" presId="urn:microsoft.com/office/officeart/2005/8/layout/vList5"/>
    <dgm:cxn modelId="{37D52FE1-1B56-4E84-823C-3640DA2AD2E3}" type="presParOf" srcId="{C12FCEBE-037F-B04C-AAF7-15BDC6B61944}" destId="{D438D9A3-68F0-5847-B625-3815234E8E92}" srcOrd="4" destOrd="0" presId="urn:microsoft.com/office/officeart/2005/8/layout/vList5"/>
    <dgm:cxn modelId="{1F9785F2-0DBC-4230-9088-75116DB1650B}" type="presParOf" srcId="{D438D9A3-68F0-5847-B625-3815234E8E92}" destId="{DA29B085-5F71-AC48-835F-AA8CF0E19D15}" srcOrd="0" destOrd="0" presId="urn:microsoft.com/office/officeart/2005/8/layout/vList5"/>
    <dgm:cxn modelId="{ECB42E16-F8CE-419D-A96C-B35E66C80397}" type="presParOf" srcId="{D438D9A3-68F0-5847-B625-3815234E8E92}" destId="{46F558F8-FF84-7F42-898C-E6A6F79CB5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99A99-A0F6-EF42-A9D4-9B6EDF47EDA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73B41-DDA3-9545-AE88-909EB891FEF8}">
      <dgm:prSet phldrT="[Text]"/>
      <dgm:spPr>
        <a:solidFill>
          <a:schemeClr val="tx2">
            <a:lumMod val="10000"/>
          </a:schemeClr>
        </a:solidFill>
        <a:effectLst>
          <a:softEdge rad="635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Enforce least privilege, only allowing access to the resources employees need to do their job</a:t>
          </a:r>
          <a:endParaRPr lang="en-US" dirty="0">
            <a:solidFill>
              <a:schemeClr val="tx1"/>
            </a:solidFill>
          </a:endParaRPr>
        </a:p>
      </dgm:t>
    </dgm:pt>
    <dgm:pt modelId="{E7D6C320-3FBD-7B4E-897F-4F23D8437250}" type="parTrans" cxnId="{0A9A020A-6B97-9047-9782-D6ECBFFFEAD4}">
      <dgm:prSet/>
      <dgm:spPr/>
      <dgm:t>
        <a:bodyPr/>
        <a:lstStyle/>
        <a:p>
          <a:endParaRPr lang="en-US"/>
        </a:p>
      </dgm:t>
    </dgm:pt>
    <dgm:pt modelId="{6FBD6568-7028-5743-95A9-870633A1FAC8}" type="sibTrans" cxnId="{0A9A020A-6B97-9047-9782-D6ECBFFFEAD4}">
      <dgm:prSet/>
      <dgm:spPr/>
      <dgm:t>
        <a:bodyPr/>
        <a:lstStyle/>
        <a:p>
          <a:endParaRPr lang="en-US"/>
        </a:p>
      </dgm:t>
    </dgm:pt>
    <dgm:pt modelId="{3D6BBAF0-343E-2949-9A60-2A53670B86A8}">
      <dgm:prSet/>
      <dgm:spPr>
        <a:solidFill>
          <a:schemeClr val="tx2">
            <a:lumMod val="10000"/>
          </a:schemeClr>
        </a:solidFill>
        <a:effectLst>
          <a:softEdge rad="635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Set logs to see what users access and what commands they are entering</a:t>
          </a:r>
        </a:p>
      </dgm:t>
    </dgm:pt>
    <dgm:pt modelId="{5733B591-7166-7E4D-BAD3-14067F929A03}" type="parTrans" cxnId="{1EDBD730-7B0B-C243-92E5-8370A6E611B5}">
      <dgm:prSet/>
      <dgm:spPr/>
      <dgm:t>
        <a:bodyPr/>
        <a:lstStyle/>
        <a:p>
          <a:endParaRPr lang="en-US"/>
        </a:p>
      </dgm:t>
    </dgm:pt>
    <dgm:pt modelId="{5F86AC1E-D528-AC4E-9749-82860F991397}" type="sibTrans" cxnId="{1EDBD730-7B0B-C243-92E5-8370A6E611B5}">
      <dgm:prSet/>
      <dgm:spPr/>
      <dgm:t>
        <a:bodyPr/>
        <a:lstStyle/>
        <a:p>
          <a:endParaRPr lang="en-US"/>
        </a:p>
      </dgm:t>
    </dgm:pt>
    <dgm:pt modelId="{64D39B49-B7A1-A14D-8BA5-CF3BF53A4537}">
      <dgm:prSet/>
      <dgm:spPr>
        <a:solidFill>
          <a:schemeClr val="tx2">
            <a:lumMod val="10000"/>
          </a:schemeClr>
        </a:solidFill>
        <a:effectLst>
          <a:softEdge rad="635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Protect sensitive resources with strong authentication</a:t>
          </a:r>
        </a:p>
      </dgm:t>
    </dgm:pt>
    <dgm:pt modelId="{CB72E976-1EFB-FC4C-9024-B98AEB439D24}" type="parTrans" cxnId="{DF558515-C444-2A49-A11B-B6EFF34AE937}">
      <dgm:prSet/>
      <dgm:spPr/>
      <dgm:t>
        <a:bodyPr/>
        <a:lstStyle/>
        <a:p>
          <a:endParaRPr lang="en-US"/>
        </a:p>
      </dgm:t>
    </dgm:pt>
    <dgm:pt modelId="{A805594F-6A58-6341-A7E7-82C84461F19D}" type="sibTrans" cxnId="{DF558515-C444-2A49-A11B-B6EFF34AE937}">
      <dgm:prSet/>
      <dgm:spPr/>
      <dgm:t>
        <a:bodyPr/>
        <a:lstStyle/>
        <a:p>
          <a:endParaRPr lang="en-US"/>
        </a:p>
      </dgm:t>
    </dgm:pt>
    <dgm:pt modelId="{EC84E504-1787-544C-968C-0580B2B59B92}">
      <dgm:prSet/>
      <dgm:spPr>
        <a:solidFill>
          <a:schemeClr val="tx2">
            <a:lumMod val="10000"/>
          </a:schemeClr>
        </a:solidFill>
        <a:effectLst>
          <a:softEdge rad="635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Upon termination, delete employee’s computer and network access</a:t>
          </a:r>
        </a:p>
      </dgm:t>
    </dgm:pt>
    <dgm:pt modelId="{2A8D3BED-420C-184B-B45D-0C05ACE3D6E5}" type="parTrans" cxnId="{9E65FA94-6629-BE43-BCEE-01421AA6A39F}">
      <dgm:prSet/>
      <dgm:spPr/>
      <dgm:t>
        <a:bodyPr/>
        <a:lstStyle/>
        <a:p>
          <a:endParaRPr lang="en-US"/>
        </a:p>
      </dgm:t>
    </dgm:pt>
    <dgm:pt modelId="{1EA1E842-C979-0644-8FE0-83952714EE34}" type="sibTrans" cxnId="{9E65FA94-6629-BE43-BCEE-01421AA6A39F}">
      <dgm:prSet/>
      <dgm:spPr/>
      <dgm:t>
        <a:bodyPr/>
        <a:lstStyle/>
        <a:p>
          <a:endParaRPr lang="en-US"/>
        </a:p>
      </dgm:t>
    </dgm:pt>
    <dgm:pt modelId="{DC9FD340-D3C9-254C-B9C2-992C0D7D8FF3}">
      <dgm:prSet/>
      <dgm:spPr>
        <a:solidFill>
          <a:schemeClr val="tx2">
            <a:lumMod val="10000"/>
          </a:schemeClr>
        </a:solidFill>
        <a:effectLst>
          <a:softEdge rad="6350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Upon termination, make a mirror image of employee’s hard drive before reissuing it (used as evidence if your company information turns up at a </a:t>
          </a:r>
          <a:r>
            <a:rPr lang="en-US" dirty="0" smtClean="0">
              <a:solidFill>
                <a:schemeClr val="tx1"/>
              </a:solidFill>
            </a:rPr>
            <a:t>competitor)</a:t>
          </a:r>
          <a:endParaRPr lang="en-US" dirty="0">
            <a:solidFill>
              <a:schemeClr val="tx1"/>
            </a:solidFill>
          </a:endParaRPr>
        </a:p>
      </dgm:t>
    </dgm:pt>
    <dgm:pt modelId="{5075A898-CCF9-5944-8135-B332E5EBB8FC}" type="parTrans" cxnId="{C9AFE14A-2771-6E4F-88E7-2F7086917BE1}">
      <dgm:prSet/>
      <dgm:spPr/>
      <dgm:t>
        <a:bodyPr/>
        <a:lstStyle/>
        <a:p>
          <a:endParaRPr lang="en-US"/>
        </a:p>
      </dgm:t>
    </dgm:pt>
    <dgm:pt modelId="{68CF8290-E767-FB48-974B-FD12E420658B}" type="sibTrans" cxnId="{C9AFE14A-2771-6E4F-88E7-2F7086917BE1}">
      <dgm:prSet/>
      <dgm:spPr/>
      <dgm:t>
        <a:bodyPr/>
        <a:lstStyle/>
        <a:p>
          <a:endParaRPr lang="en-US"/>
        </a:p>
      </dgm:t>
    </dgm:pt>
    <dgm:pt modelId="{B3E802B1-CADE-864A-B571-FBED87876914}" type="pres">
      <dgm:prSet presAssocID="{62399A99-A0F6-EF42-A9D4-9B6EDF47E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FD36B-989D-2641-A5DA-60FF47D74140}" type="pres">
      <dgm:prSet presAssocID="{2E573B41-DDA3-9545-AE88-909EB891FE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CCB48-FD59-B643-9C0B-121D5B93B434}" type="pres">
      <dgm:prSet presAssocID="{6FBD6568-7028-5743-95A9-870633A1FAC8}" presName="spacer" presStyleCnt="0"/>
      <dgm:spPr/>
    </dgm:pt>
    <dgm:pt modelId="{CD0C61C4-7378-454B-B2B6-96370A8EC9FB}" type="pres">
      <dgm:prSet presAssocID="{3D6BBAF0-343E-2949-9A60-2A53670B86A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88202-EAE4-B64E-8B61-029DC0FA7FCF}" type="pres">
      <dgm:prSet presAssocID="{5F86AC1E-D528-AC4E-9749-82860F991397}" presName="spacer" presStyleCnt="0"/>
      <dgm:spPr/>
    </dgm:pt>
    <dgm:pt modelId="{3D8FEC22-C38A-474E-8043-AB71C08A5644}" type="pres">
      <dgm:prSet presAssocID="{64D39B49-B7A1-A14D-8BA5-CF3BF53A45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BE074-AC14-A747-91E3-AF6D21A0B00D}" type="pres">
      <dgm:prSet presAssocID="{A805594F-6A58-6341-A7E7-82C84461F19D}" presName="spacer" presStyleCnt="0"/>
      <dgm:spPr/>
    </dgm:pt>
    <dgm:pt modelId="{DCF25212-EAAA-8A4A-A6D6-5F702CC683F1}" type="pres">
      <dgm:prSet presAssocID="{EC84E504-1787-544C-968C-0580B2B59B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BF6BF-080E-9B4E-947A-280186C23D73}" type="pres">
      <dgm:prSet presAssocID="{1EA1E842-C979-0644-8FE0-83952714EE34}" presName="spacer" presStyleCnt="0"/>
      <dgm:spPr/>
    </dgm:pt>
    <dgm:pt modelId="{40113462-59F4-4F49-8160-C9889D7EAA78}" type="pres">
      <dgm:prSet presAssocID="{DC9FD340-D3C9-254C-B9C2-992C0D7D8F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1FDEB-1432-4E96-8BF9-99F789DFF514}" type="presOf" srcId="{64D39B49-B7A1-A14D-8BA5-CF3BF53A4537}" destId="{3D8FEC22-C38A-474E-8043-AB71C08A5644}" srcOrd="0" destOrd="0" presId="urn:microsoft.com/office/officeart/2005/8/layout/vList2"/>
    <dgm:cxn modelId="{C9AFE14A-2771-6E4F-88E7-2F7086917BE1}" srcId="{62399A99-A0F6-EF42-A9D4-9B6EDF47EDA1}" destId="{DC9FD340-D3C9-254C-B9C2-992C0D7D8FF3}" srcOrd="4" destOrd="0" parTransId="{5075A898-CCF9-5944-8135-B332E5EBB8FC}" sibTransId="{68CF8290-E767-FB48-974B-FD12E420658B}"/>
    <dgm:cxn modelId="{06B04AE8-18D4-471A-A583-17D0D2B49B36}" type="presOf" srcId="{2E573B41-DDA3-9545-AE88-909EB891FEF8}" destId="{07CFD36B-989D-2641-A5DA-60FF47D74140}" srcOrd="0" destOrd="0" presId="urn:microsoft.com/office/officeart/2005/8/layout/vList2"/>
    <dgm:cxn modelId="{5F67B070-9A97-46D4-8E47-C4DB43F46225}" type="presOf" srcId="{DC9FD340-D3C9-254C-B9C2-992C0D7D8FF3}" destId="{40113462-59F4-4F49-8160-C9889D7EAA78}" srcOrd="0" destOrd="0" presId="urn:microsoft.com/office/officeart/2005/8/layout/vList2"/>
    <dgm:cxn modelId="{E9209097-6143-4086-B2CD-C85FADA09E95}" type="presOf" srcId="{EC84E504-1787-544C-968C-0580B2B59B92}" destId="{DCF25212-EAAA-8A4A-A6D6-5F702CC683F1}" srcOrd="0" destOrd="0" presId="urn:microsoft.com/office/officeart/2005/8/layout/vList2"/>
    <dgm:cxn modelId="{E445C41D-A40C-4F6D-BDD8-87FFB64F6213}" type="presOf" srcId="{62399A99-A0F6-EF42-A9D4-9B6EDF47EDA1}" destId="{B3E802B1-CADE-864A-B571-FBED87876914}" srcOrd="0" destOrd="0" presId="urn:microsoft.com/office/officeart/2005/8/layout/vList2"/>
    <dgm:cxn modelId="{0A9A020A-6B97-9047-9782-D6ECBFFFEAD4}" srcId="{62399A99-A0F6-EF42-A9D4-9B6EDF47EDA1}" destId="{2E573B41-DDA3-9545-AE88-909EB891FEF8}" srcOrd="0" destOrd="0" parTransId="{E7D6C320-3FBD-7B4E-897F-4F23D8437250}" sibTransId="{6FBD6568-7028-5743-95A9-870633A1FAC8}"/>
    <dgm:cxn modelId="{DF558515-C444-2A49-A11B-B6EFF34AE937}" srcId="{62399A99-A0F6-EF42-A9D4-9B6EDF47EDA1}" destId="{64D39B49-B7A1-A14D-8BA5-CF3BF53A4537}" srcOrd="2" destOrd="0" parTransId="{CB72E976-1EFB-FC4C-9024-B98AEB439D24}" sibTransId="{A805594F-6A58-6341-A7E7-82C84461F19D}"/>
    <dgm:cxn modelId="{9E65FA94-6629-BE43-BCEE-01421AA6A39F}" srcId="{62399A99-A0F6-EF42-A9D4-9B6EDF47EDA1}" destId="{EC84E504-1787-544C-968C-0580B2B59B92}" srcOrd="3" destOrd="0" parTransId="{2A8D3BED-420C-184B-B45D-0C05ACE3D6E5}" sibTransId="{1EA1E842-C979-0644-8FE0-83952714EE34}"/>
    <dgm:cxn modelId="{4D3F9F9E-C712-4566-914C-B4E9B291EBE0}" type="presOf" srcId="{3D6BBAF0-343E-2949-9A60-2A53670B86A8}" destId="{CD0C61C4-7378-454B-B2B6-96370A8EC9FB}" srcOrd="0" destOrd="0" presId="urn:microsoft.com/office/officeart/2005/8/layout/vList2"/>
    <dgm:cxn modelId="{1EDBD730-7B0B-C243-92E5-8370A6E611B5}" srcId="{62399A99-A0F6-EF42-A9D4-9B6EDF47EDA1}" destId="{3D6BBAF0-343E-2949-9A60-2A53670B86A8}" srcOrd="1" destOrd="0" parTransId="{5733B591-7166-7E4D-BAD3-14067F929A03}" sibTransId="{5F86AC1E-D528-AC4E-9749-82860F991397}"/>
    <dgm:cxn modelId="{11E323EF-8422-434B-B418-4DC2E6F8AD26}" type="presParOf" srcId="{B3E802B1-CADE-864A-B571-FBED87876914}" destId="{07CFD36B-989D-2641-A5DA-60FF47D74140}" srcOrd="0" destOrd="0" presId="urn:microsoft.com/office/officeart/2005/8/layout/vList2"/>
    <dgm:cxn modelId="{5C9ADAA5-1891-4575-A487-CE485077FF84}" type="presParOf" srcId="{B3E802B1-CADE-864A-B571-FBED87876914}" destId="{62DCCB48-FD59-B643-9C0B-121D5B93B434}" srcOrd="1" destOrd="0" presId="urn:microsoft.com/office/officeart/2005/8/layout/vList2"/>
    <dgm:cxn modelId="{5D732B9E-EBFF-4EBE-9557-5AA5AC92143C}" type="presParOf" srcId="{B3E802B1-CADE-864A-B571-FBED87876914}" destId="{CD0C61C4-7378-454B-B2B6-96370A8EC9FB}" srcOrd="2" destOrd="0" presId="urn:microsoft.com/office/officeart/2005/8/layout/vList2"/>
    <dgm:cxn modelId="{AA1F2842-204D-4468-9CC7-E55FF7B68A33}" type="presParOf" srcId="{B3E802B1-CADE-864A-B571-FBED87876914}" destId="{6B488202-EAE4-B64E-8B61-029DC0FA7FCF}" srcOrd="3" destOrd="0" presId="urn:microsoft.com/office/officeart/2005/8/layout/vList2"/>
    <dgm:cxn modelId="{6746DC42-F1BD-4843-9EE9-FA9EE06AFAFC}" type="presParOf" srcId="{B3E802B1-CADE-864A-B571-FBED87876914}" destId="{3D8FEC22-C38A-474E-8043-AB71C08A5644}" srcOrd="4" destOrd="0" presId="urn:microsoft.com/office/officeart/2005/8/layout/vList2"/>
    <dgm:cxn modelId="{868AF4FC-8621-48C1-9300-14FF9D8F96F3}" type="presParOf" srcId="{B3E802B1-CADE-864A-B571-FBED87876914}" destId="{03FBE074-AC14-A747-91E3-AF6D21A0B00D}" srcOrd="5" destOrd="0" presId="urn:microsoft.com/office/officeart/2005/8/layout/vList2"/>
    <dgm:cxn modelId="{11D3ABFC-9D00-4947-B11B-823912DA787E}" type="presParOf" srcId="{B3E802B1-CADE-864A-B571-FBED87876914}" destId="{DCF25212-EAAA-8A4A-A6D6-5F702CC683F1}" srcOrd="6" destOrd="0" presId="urn:microsoft.com/office/officeart/2005/8/layout/vList2"/>
    <dgm:cxn modelId="{495883E3-6E04-4417-99CA-74EF717BDD57}" type="presParOf" srcId="{B3E802B1-CADE-864A-B571-FBED87876914}" destId="{9DABF6BF-080E-9B4E-947A-280186C23D73}" srcOrd="7" destOrd="0" presId="urn:microsoft.com/office/officeart/2005/8/layout/vList2"/>
    <dgm:cxn modelId="{161FDA00-231E-4215-995A-9550FD28840B}" type="presParOf" srcId="{B3E802B1-CADE-864A-B571-FBED87876914}" destId="{40113462-59F4-4F49-8160-C9889D7EAA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78805-32B8-544D-ADD4-B5F0C6B0338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22BFE5-BCC9-CE43-9CDC-C1E88663796C}">
      <dgm:prSet phldrT="[Text]"/>
      <dgm:spPr>
        <a:effectLst/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Has no production value</a:t>
          </a:r>
          <a:endParaRPr lang="en-US" dirty="0">
            <a:solidFill>
              <a:schemeClr val="tx1"/>
            </a:solidFill>
          </a:endParaRPr>
        </a:p>
      </dgm:t>
    </dgm:pt>
    <dgm:pt modelId="{A9717456-3E92-4348-A469-17B7B20F817F}" type="parTrans" cxnId="{A6C04557-D09D-FF43-8C8C-E2E47E2B3FB5}">
      <dgm:prSet/>
      <dgm:spPr/>
      <dgm:t>
        <a:bodyPr/>
        <a:lstStyle/>
        <a:p>
          <a:endParaRPr lang="en-US"/>
        </a:p>
      </dgm:t>
    </dgm:pt>
    <dgm:pt modelId="{538E5F97-D517-7C40-BA97-1346113DDE1E}" type="sibTrans" cxnId="{A6C04557-D09D-FF43-8C8C-E2E47E2B3FB5}">
      <dgm:prSet/>
      <dgm:spPr/>
      <dgm:t>
        <a:bodyPr/>
        <a:lstStyle/>
        <a:p>
          <a:endParaRPr lang="en-US"/>
        </a:p>
      </dgm:t>
    </dgm:pt>
    <dgm:pt modelId="{B2A966AC-EAF0-7A48-A27E-823D7DBC8376}">
      <dgm:prSet/>
      <dgm:spPr/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These systems are filled with fabricated information designed to appear valuable but that a legitimate user of the system wouldn’t access</a:t>
          </a:r>
        </a:p>
      </dgm:t>
    </dgm:pt>
    <dgm:pt modelId="{148B1F55-95A1-2745-99EA-6B044BF64EA9}" type="parTrans" cxnId="{56AC7FD5-AD97-584C-BC59-9E39040306A3}">
      <dgm:prSet/>
      <dgm:spPr/>
      <dgm:t>
        <a:bodyPr/>
        <a:lstStyle/>
        <a:p>
          <a:endParaRPr lang="en-US"/>
        </a:p>
      </dgm:t>
    </dgm:pt>
    <dgm:pt modelId="{41EAFAA7-AEB6-7647-95D5-99431B1AB6A4}" type="sibTrans" cxnId="{56AC7FD5-AD97-584C-BC59-9E39040306A3}">
      <dgm:prSet/>
      <dgm:spPr/>
      <dgm:t>
        <a:bodyPr/>
        <a:lstStyle/>
        <a:p>
          <a:endParaRPr lang="en-US"/>
        </a:p>
      </dgm:t>
    </dgm:pt>
    <dgm:pt modelId="{547824F4-3BF9-704A-AFFF-165E4495CBE8}">
      <dgm:prSet/>
      <dgm:spPr/>
      <dgm:t>
        <a:bodyPr/>
        <a:lstStyle/>
        <a:p>
          <a:r>
            <a:rPr lang="en-AU" dirty="0" smtClean="0">
              <a:solidFill>
                <a:schemeClr val="tx2">
                  <a:lumMod val="10000"/>
                </a:schemeClr>
              </a:solidFill>
            </a:rPr>
            <a:t>Thus, any attempt to communicate with the system is most likely a probe, scan, or attack</a:t>
          </a:r>
        </a:p>
      </dgm:t>
    </dgm:pt>
    <dgm:pt modelId="{5A582B86-5E8A-0C4F-B59C-B5B89464049C}" type="parTrans" cxnId="{25443F04-6863-7D46-970B-3D1F887EC957}">
      <dgm:prSet/>
      <dgm:spPr/>
      <dgm:t>
        <a:bodyPr/>
        <a:lstStyle/>
        <a:p>
          <a:endParaRPr lang="en-US"/>
        </a:p>
      </dgm:t>
    </dgm:pt>
    <dgm:pt modelId="{E8823F87-140E-DD49-9DB8-E2BEC87EB489}" type="sibTrans" cxnId="{25443F04-6863-7D46-970B-3D1F887EC957}">
      <dgm:prSet/>
      <dgm:spPr/>
      <dgm:t>
        <a:bodyPr/>
        <a:lstStyle/>
        <a:p>
          <a:endParaRPr lang="en-US"/>
        </a:p>
      </dgm:t>
    </dgm:pt>
    <dgm:pt modelId="{99167603-DEA8-DC45-818F-8C7377DA4FD9}">
      <dgm:prSet/>
      <dgm:spPr>
        <a:effectLst/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Designed to:</a:t>
          </a:r>
        </a:p>
      </dgm:t>
    </dgm:pt>
    <dgm:pt modelId="{A1B29AB2-E037-E94F-A837-A1A7C595BAE8}" type="parTrans" cxnId="{F9199B03-F97A-994F-A59B-E3B1DAC3E005}">
      <dgm:prSet/>
      <dgm:spPr/>
      <dgm:t>
        <a:bodyPr/>
        <a:lstStyle/>
        <a:p>
          <a:endParaRPr lang="en-US"/>
        </a:p>
      </dgm:t>
    </dgm:pt>
    <dgm:pt modelId="{839515E7-A345-4B43-A380-56885D7B4665}" type="sibTrans" cxnId="{F9199B03-F97A-994F-A59B-E3B1DAC3E005}">
      <dgm:prSet/>
      <dgm:spPr/>
      <dgm:t>
        <a:bodyPr/>
        <a:lstStyle/>
        <a:p>
          <a:endParaRPr lang="en-US"/>
        </a:p>
      </dgm:t>
    </dgm:pt>
    <dgm:pt modelId="{C767E902-7FB6-A740-98EA-0BF9B0FB55FD}">
      <dgm:prSet/>
      <dgm:spPr/>
      <dgm:t>
        <a:bodyPr/>
        <a:lstStyle/>
        <a:p>
          <a:r>
            <a:rPr lang="en-AU" smtClean="0">
              <a:solidFill>
                <a:schemeClr val="tx2">
                  <a:lumMod val="10000"/>
                </a:schemeClr>
              </a:solidFill>
            </a:rPr>
            <a:t>Divert an attacker from accessing critical systems</a:t>
          </a:r>
          <a:endParaRPr lang="en-AU" dirty="0" smtClean="0">
            <a:solidFill>
              <a:schemeClr val="tx2">
                <a:lumMod val="10000"/>
              </a:schemeClr>
            </a:solidFill>
          </a:endParaRPr>
        </a:p>
      </dgm:t>
    </dgm:pt>
    <dgm:pt modelId="{F8461FA0-A6AF-CA45-9900-115A9862A0F2}" type="parTrans" cxnId="{FDDD5DB7-940B-5945-8D80-DDF52935A51F}">
      <dgm:prSet/>
      <dgm:spPr/>
      <dgm:t>
        <a:bodyPr/>
        <a:lstStyle/>
        <a:p>
          <a:endParaRPr lang="en-US"/>
        </a:p>
      </dgm:t>
    </dgm:pt>
    <dgm:pt modelId="{FD4BA147-9903-7441-98E1-DBE63E3762DC}" type="sibTrans" cxnId="{FDDD5DB7-940B-5945-8D80-DDF52935A51F}">
      <dgm:prSet/>
      <dgm:spPr/>
      <dgm:t>
        <a:bodyPr/>
        <a:lstStyle/>
        <a:p>
          <a:endParaRPr lang="en-US"/>
        </a:p>
      </dgm:t>
    </dgm:pt>
    <dgm:pt modelId="{A83BC7E6-D570-4F4A-8E67-7369F7BB7D9E}">
      <dgm:prSet/>
      <dgm:spPr/>
      <dgm:t>
        <a:bodyPr/>
        <a:lstStyle/>
        <a:p>
          <a:r>
            <a:rPr lang="en-AU" smtClean="0">
              <a:solidFill>
                <a:schemeClr val="tx2">
                  <a:lumMod val="10000"/>
                </a:schemeClr>
              </a:solidFill>
            </a:rPr>
            <a:t>Collect information about the attacker’s activity</a:t>
          </a:r>
          <a:endParaRPr lang="en-AU" dirty="0" smtClean="0">
            <a:solidFill>
              <a:schemeClr val="tx2">
                <a:lumMod val="10000"/>
              </a:schemeClr>
            </a:solidFill>
          </a:endParaRPr>
        </a:p>
      </dgm:t>
    </dgm:pt>
    <dgm:pt modelId="{35DC592C-5CC3-9D47-8851-00A0344FABA5}" type="parTrans" cxnId="{4FA43C36-2965-D549-859F-86FD09602718}">
      <dgm:prSet/>
      <dgm:spPr/>
      <dgm:t>
        <a:bodyPr/>
        <a:lstStyle/>
        <a:p>
          <a:endParaRPr lang="en-US"/>
        </a:p>
      </dgm:t>
    </dgm:pt>
    <dgm:pt modelId="{CFFD6625-0A82-4544-9AE2-30F27735CC6D}" type="sibTrans" cxnId="{4FA43C36-2965-D549-859F-86FD09602718}">
      <dgm:prSet/>
      <dgm:spPr/>
      <dgm:t>
        <a:bodyPr/>
        <a:lstStyle/>
        <a:p>
          <a:endParaRPr lang="en-US"/>
        </a:p>
      </dgm:t>
    </dgm:pt>
    <dgm:pt modelId="{FBDC50A4-4220-7241-A685-5289CDF58F7F}">
      <dgm:prSet/>
      <dgm:spPr/>
      <dgm:t>
        <a:bodyPr/>
        <a:lstStyle/>
        <a:p>
          <a:r>
            <a:rPr lang="en-AU" smtClean="0">
              <a:solidFill>
                <a:schemeClr val="tx2">
                  <a:lumMod val="10000"/>
                </a:schemeClr>
              </a:solidFill>
            </a:rPr>
            <a:t>Encourage the attacker to stay on the system long enough for administrators to respond</a:t>
          </a:r>
          <a:endParaRPr lang="en-AU" dirty="0" smtClean="0">
            <a:solidFill>
              <a:schemeClr val="tx2">
                <a:lumMod val="10000"/>
              </a:schemeClr>
            </a:solidFill>
          </a:endParaRPr>
        </a:p>
      </dgm:t>
    </dgm:pt>
    <dgm:pt modelId="{9C6CBA1C-6E06-B046-9087-037F77BDD84C}" type="parTrans" cxnId="{9950271C-137A-774C-BB9D-00BFC72E7C47}">
      <dgm:prSet/>
      <dgm:spPr/>
      <dgm:t>
        <a:bodyPr/>
        <a:lstStyle/>
        <a:p>
          <a:endParaRPr lang="en-US"/>
        </a:p>
      </dgm:t>
    </dgm:pt>
    <dgm:pt modelId="{CCFBB25A-FF8D-534A-994C-147F76D99861}" type="sibTrans" cxnId="{9950271C-137A-774C-BB9D-00BFC72E7C47}">
      <dgm:prSet/>
      <dgm:spPr/>
      <dgm:t>
        <a:bodyPr/>
        <a:lstStyle/>
        <a:p>
          <a:endParaRPr lang="en-US"/>
        </a:p>
      </dgm:t>
    </dgm:pt>
    <dgm:pt modelId="{7F471238-9685-D84D-A596-1FDCE171B07E}" type="pres">
      <dgm:prSet presAssocID="{92E78805-32B8-544D-ADD4-B5F0C6B033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D7983-1457-3142-8EAB-0C767E0E719D}" type="pres">
      <dgm:prSet presAssocID="{FD22BFE5-BCC9-CE43-9CDC-C1E88663796C}" presName="linNode" presStyleCnt="0"/>
      <dgm:spPr/>
    </dgm:pt>
    <dgm:pt modelId="{8C97319F-6FEE-D04B-9976-3FFABF76DB0A}" type="pres">
      <dgm:prSet presAssocID="{FD22BFE5-BCC9-CE43-9CDC-C1E88663796C}" presName="parentText" presStyleLbl="node1" presStyleIdx="0" presStyleCnt="2" custLinFactNeighborX="0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56889-F23F-EE47-8CE3-F0CCD6658585}" type="pres">
      <dgm:prSet presAssocID="{FD22BFE5-BCC9-CE43-9CDC-C1E88663796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79C0E-C286-7244-BC99-4BA1AD041F48}" type="pres">
      <dgm:prSet presAssocID="{538E5F97-D517-7C40-BA97-1346113DDE1E}" presName="sp" presStyleCnt="0"/>
      <dgm:spPr/>
    </dgm:pt>
    <dgm:pt modelId="{FFA6B74D-AEBC-7B48-8A10-4BBF20603F27}" type="pres">
      <dgm:prSet presAssocID="{99167603-DEA8-DC45-818F-8C7377DA4FD9}" presName="linNode" presStyleCnt="0"/>
      <dgm:spPr/>
    </dgm:pt>
    <dgm:pt modelId="{D7F72534-A69F-5147-AF1A-B30C537FAF05}" type="pres">
      <dgm:prSet presAssocID="{99167603-DEA8-DC45-818F-8C7377DA4FD9}" presName="parentText" presStyleLbl="node1" presStyleIdx="1" presStyleCnt="2" custLinFactNeighborX="0" custLinFactNeighborY="12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A9AA6-BD24-EE4F-AA78-CE86A2E56E6E}" type="pres">
      <dgm:prSet presAssocID="{99167603-DEA8-DC45-818F-8C7377DA4FD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43C36-2965-D549-859F-86FD09602718}" srcId="{99167603-DEA8-DC45-818F-8C7377DA4FD9}" destId="{A83BC7E6-D570-4F4A-8E67-7369F7BB7D9E}" srcOrd="1" destOrd="0" parTransId="{35DC592C-5CC3-9D47-8851-00A0344FABA5}" sibTransId="{CFFD6625-0A82-4544-9AE2-30F27735CC6D}"/>
    <dgm:cxn modelId="{56AC7FD5-AD97-584C-BC59-9E39040306A3}" srcId="{FD22BFE5-BCC9-CE43-9CDC-C1E88663796C}" destId="{B2A966AC-EAF0-7A48-A27E-823D7DBC8376}" srcOrd="0" destOrd="0" parTransId="{148B1F55-95A1-2745-99EA-6B044BF64EA9}" sibTransId="{41EAFAA7-AEB6-7647-95D5-99431B1AB6A4}"/>
    <dgm:cxn modelId="{EDF3085B-1F85-41B9-B260-E5E5954887FE}" type="presOf" srcId="{FD22BFE5-BCC9-CE43-9CDC-C1E88663796C}" destId="{8C97319F-6FEE-D04B-9976-3FFABF76DB0A}" srcOrd="0" destOrd="0" presId="urn:microsoft.com/office/officeart/2005/8/layout/vList5"/>
    <dgm:cxn modelId="{27E7FDCE-C43C-4109-9494-5F0C7E603AFF}" type="presOf" srcId="{C767E902-7FB6-A740-98EA-0BF9B0FB55FD}" destId="{330A9AA6-BD24-EE4F-AA78-CE86A2E56E6E}" srcOrd="0" destOrd="0" presId="urn:microsoft.com/office/officeart/2005/8/layout/vList5"/>
    <dgm:cxn modelId="{F60ACEC9-EFEC-4E4A-8B2A-D675FC933DA7}" type="presOf" srcId="{547824F4-3BF9-704A-AFFF-165E4495CBE8}" destId="{78056889-F23F-EE47-8CE3-F0CCD6658585}" srcOrd="0" destOrd="1" presId="urn:microsoft.com/office/officeart/2005/8/layout/vList5"/>
    <dgm:cxn modelId="{FDDD5DB7-940B-5945-8D80-DDF52935A51F}" srcId="{99167603-DEA8-DC45-818F-8C7377DA4FD9}" destId="{C767E902-7FB6-A740-98EA-0BF9B0FB55FD}" srcOrd="0" destOrd="0" parTransId="{F8461FA0-A6AF-CA45-9900-115A9862A0F2}" sibTransId="{FD4BA147-9903-7441-98E1-DBE63E3762DC}"/>
    <dgm:cxn modelId="{AB39631C-2C3B-4EBE-BA01-0875B98FA042}" type="presOf" srcId="{99167603-DEA8-DC45-818F-8C7377DA4FD9}" destId="{D7F72534-A69F-5147-AF1A-B30C537FAF05}" srcOrd="0" destOrd="0" presId="urn:microsoft.com/office/officeart/2005/8/layout/vList5"/>
    <dgm:cxn modelId="{FA6DF38B-102D-4085-BDA6-2399EF9B91AA}" type="presOf" srcId="{FBDC50A4-4220-7241-A685-5289CDF58F7F}" destId="{330A9AA6-BD24-EE4F-AA78-CE86A2E56E6E}" srcOrd="0" destOrd="2" presId="urn:microsoft.com/office/officeart/2005/8/layout/vList5"/>
    <dgm:cxn modelId="{25443F04-6863-7D46-970B-3D1F887EC957}" srcId="{FD22BFE5-BCC9-CE43-9CDC-C1E88663796C}" destId="{547824F4-3BF9-704A-AFFF-165E4495CBE8}" srcOrd="1" destOrd="0" parTransId="{5A582B86-5E8A-0C4F-B59C-B5B89464049C}" sibTransId="{E8823F87-140E-DD49-9DB8-E2BEC87EB489}"/>
    <dgm:cxn modelId="{EAB6071D-8B06-4B3F-9070-8CF0D8CB787B}" type="presOf" srcId="{92E78805-32B8-544D-ADD4-B5F0C6B03380}" destId="{7F471238-9685-D84D-A596-1FDCE171B07E}" srcOrd="0" destOrd="0" presId="urn:microsoft.com/office/officeart/2005/8/layout/vList5"/>
    <dgm:cxn modelId="{A6C04557-D09D-FF43-8C8C-E2E47E2B3FB5}" srcId="{92E78805-32B8-544D-ADD4-B5F0C6B03380}" destId="{FD22BFE5-BCC9-CE43-9CDC-C1E88663796C}" srcOrd="0" destOrd="0" parTransId="{A9717456-3E92-4348-A469-17B7B20F817F}" sibTransId="{538E5F97-D517-7C40-BA97-1346113DDE1E}"/>
    <dgm:cxn modelId="{9950271C-137A-774C-BB9D-00BFC72E7C47}" srcId="{99167603-DEA8-DC45-818F-8C7377DA4FD9}" destId="{FBDC50A4-4220-7241-A685-5289CDF58F7F}" srcOrd="2" destOrd="0" parTransId="{9C6CBA1C-6E06-B046-9087-037F77BDD84C}" sibTransId="{CCFBB25A-FF8D-534A-994C-147F76D99861}"/>
    <dgm:cxn modelId="{978078F2-1195-4A6E-A2A5-3A9B1C479FBF}" type="presOf" srcId="{B2A966AC-EAF0-7A48-A27E-823D7DBC8376}" destId="{78056889-F23F-EE47-8CE3-F0CCD6658585}" srcOrd="0" destOrd="0" presId="urn:microsoft.com/office/officeart/2005/8/layout/vList5"/>
    <dgm:cxn modelId="{F9199B03-F97A-994F-A59B-E3B1DAC3E005}" srcId="{92E78805-32B8-544D-ADD4-B5F0C6B03380}" destId="{99167603-DEA8-DC45-818F-8C7377DA4FD9}" srcOrd="1" destOrd="0" parTransId="{A1B29AB2-E037-E94F-A837-A1A7C595BAE8}" sibTransId="{839515E7-A345-4B43-A380-56885D7B4665}"/>
    <dgm:cxn modelId="{7B258416-B087-41A9-AE61-BBEC0AA10256}" type="presOf" srcId="{A83BC7E6-D570-4F4A-8E67-7369F7BB7D9E}" destId="{330A9AA6-BD24-EE4F-AA78-CE86A2E56E6E}" srcOrd="0" destOrd="1" presId="urn:microsoft.com/office/officeart/2005/8/layout/vList5"/>
    <dgm:cxn modelId="{BFEAF2DF-494B-471C-9DB3-F03B45B2D15B}" type="presParOf" srcId="{7F471238-9685-D84D-A596-1FDCE171B07E}" destId="{637D7983-1457-3142-8EAB-0C767E0E719D}" srcOrd="0" destOrd="0" presId="urn:microsoft.com/office/officeart/2005/8/layout/vList5"/>
    <dgm:cxn modelId="{C5283D6B-F463-4377-840B-563926A6EB86}" type="presParOf" srcId="{637D7983-1457-3142-8EAB-0C767E0E719D}" destId="{8C97319F-6FEE-D04B-9976-3FFABF76DB0A}" srcOrd="0" destOrd="0" presId="urn:microsoft.com/office/officeart/2005/8/layout/vList5"/>
    <dgm:cxn modelId="{784301A8-9BA5-4D88-ABD1-796D5BEA7512}" type="presParOf" srcId="{637D7983-1457-3142-8EAB-0C767E0E719D}" destId="{78056889-F23F-EE47-8CE3-F0CCD6658585}" srcOrd="1" destOrd="0" presId="urn:microsoft.com/office/officeart/2005/8/layout/vList5"/>
    <dgm:cxn modelId="{3F6B35FB-09ED-45A6-B9F8-E4C385183516}" type="presParOf" srcId="{7F471238-9685-D84D-A596-1FDCE171B07E}" destId="{81B79C0E-C286-7244-BC99-4BA1AD041F48}" srcOrd="1" destOrd="0" presId="urn:microsoft.com/office/officeart/2005/8/layout/vList5"/>
    <dgm:cxn modelId="{E2859B2C-7761-4898-A661-CB3295966AC7}" type="presParOf" srcId="{7F471238-9685-D84D-A596-1FDCE171B07E}" destId="{FFA6B74D-AEBC-7B48-8A10-4BBF20603F27}" srcOrd="2" destOrd="0" presId="urn:microsoft.com/office/officeart/2005/8/layout/vList5"/>
    <dgm:cxn modelId="{2EADC2C1-A63F-467E-88EB-B692E19789FB}" type="presParOf" srcId="{FFA6B74D-AEBC-7B48-8A10-4BBF20603F27}" destId="{D7F72534-A69F-5147-AF1A-B30C537FAF05}" srcOrd="0" destOrd="0" presId="urn:microsoft.com/office/officeart/2005/8/layout/vList5"/>
    <dgm:cxn modelId="{E4EB9DBC-D18F-4A96-A986-787C5403E3EC}" type="presParOf" srcId="{FFA6B74D-AEBC-7B48-8A10-4BBF20603F27}" destId="{330A9AA6-BD24-EE4F-AA78-CE86A2E56E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63FA1-5BC3-254F-A3D9-7F452CFAE22C}">
      <dsp:nvSpPr>
        <dsp:cNvPr id="0" name=""/>
        <dsp:cNvSpPr/>
      </dsp:nvSpPr>
      <dsp:spPr>
        <a:xfrm rot="5400000">
          <a:off x="4265545" y="-1573937"/>
          <a:ext cx="1106685" cy="4535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2">
                  <a:lumMod val="10000"/>
                </a:schemeClr>
              </a:solidFill>
            </a:rPr>
            <a:t>An individual who is not authorized to use the computer and who penetrates a system’s access controls to exploit a legitimate user’s account</a:t>
          </a:r>
          <a:endParaRPr lang="en-US" sz="1700" kern="1200" dirty="0" smtClean="0">
            <a:solidFill>
              <a:schemeClr val="tx2">
                <a:lumMod val="10000"/>
              </a:schemeClr>
            </a:solidFill>
          </a:endParaRPr>
        </a:p>
      </dsp:txBody>
      <dsp:txXfrm rot="-5400000">
        <a:off x="2551176" y="194456"/>
        <a:ext cx="4481400" cy="998637"/>
      </dsp:txXfrm>
    </dsp:sp>
    <dsp:sp modelId="{F451162C-4EB1-E44A-8BAD-F9113395A15D}">
      <dsp:nvSpPr>
        <dsp:cNvPr id="0" name=""/>
        <dsp:cNvSpPr/>
      </dsp:nvSpPr>
      <dsp:spPr>
        <a:xfrm>
          <a:off x="0" y="2095"/>
          <a:ext cx="2551176" cy="138335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Masquerader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67530" y="69625"/>
        <a:ext cx="2416116" cy="1248297"/>
      </dsp:txXfrm>
    </dsp:sp>
    <dsp:sp modelId="{5993CAF9-DC72-1745-A0F2-93C92DA58D9E}">
      <dsp:nvSpPr>
        <dsp:cNvPr id="0" name=""/>
        <dsp:cNvSpPr/>
      </dsp:nvSpPr>
      <dsp:spPr>
        <a:xfrm rot="5400000">
          <a:off x="4265545" y="-121412"/>
          <a:ext cx="1106685" cy="4535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2">
                  <a:lumMod val="10000"/>
                </a:schemeClr>
              </a:solidFill>
            </a:rPr>
            <a:t>A legitimate user who accesses data, programs, or resources for which such access is not authorized, or who is authorized for such access but misuses his or her privileges</a:t>
          </a:r>
          <a:endParaRPr lang="en-US" sz="1700" kern="1200" dirty="0" smtClean="0">
            <a:solidFill>
              <a:schemeClr val="tx2">
                <a:lumMod val="10000"/>
              </a:schemeClr>
            </a:solidFill>
          </a:endParaRPr>
        </a:p>
      </dsp:txBody>
      <dsp:txXfrm rot="-5400000">
        <a:off x="2551176" y="1646981"/>
        <a:ext cx="4481400" cy="998637"/>
      </dsp:txXfrm>
    </dsp:sp>
    <dsp:sp modelId="{0ACBC348-17AD-C446-9604-874E8B40A697}">
      <dsp:nvSpPr>
        <dsp:cNvPr id="0" name=""/>
        <dsp:cNvSpPr/>
      </dsp:nvSpPr>
      <dsp:spPr>
        <a:xfrm>
          <a:off x="0" y="1454621"/>
          <a:ext cx="2551176" cy="138335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Misfeasor</a:t>
          </a:r>
        </a:p>
      </dsp:txBody>
      <dsp:txXfrm>
        <a:off x="67530" y="1522151"/>
        <a:ext cx="2416116" cy="1248297"/>
      </dsp:txXfrm>
    </dsp:sp>
    <dsp:sp modelId="{46F558F8-FF84-7F42-898C-E6A6F79CB5D6}">
      <dsp:nvSpPr>
        <dsp:cNvPr id="0" name=""/>
        <dsp:cNvSpPr/>
      </dsp:nvSpPr>
      <dsp:spPr>
        <a:xfrm rot="5400000">
          <a:off x="4265545" y="1331113"/>
          <a:ext cx="1106685" cy="4535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2">
                  <a:lumMod val="10000"/>
                </a:schemeClr>
              </a:solidFill>
            </a:rPr>
            <a:t>An individual who seizes supervisory control of the system and uses this control to evade auditing and access controls or to suppress audit collection</a:t>
          </a:r>
          <a:endParaRPr lang="en-AU" sz="1700" kern="1200" dirty="0">
            <a:solidFill>
              <a:schemeClr val="tx2">
                <a:lumMod val="10000"/>
              </a:schemeClr>
            </a:solidFill>
          </a:endParaRPr>
        </a:p>
      </dsp:txBody>
      <dsp:txXfrm rot="-5400000">
        <a:off x="2551176" y="3099506"/>
        <a:ext cx="4481400" cy="998637"/>
      </dsp:txXfrm>
    </dsp:sp>
    <dsp:sp modelId="{DA29B085-5F71-AC48-835F-AA8CF0E19D15}">
      <dsp:nvSpPr>
        <dsp:cNvPr id="0" name=""/>
        <dsp:cNvSpPr/>
      </dsp:nvSpPr>
      <dsp:spPr>
        <a:xfrm>
          <a:off x="0" y="2907146"/>
          <a:ext cx="2551176" cy="138335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Clandestine user</a:t>
          </a:r>
        </a:p>
      </dsp:txBody>
      <dsp:txXfrm>
        <a:off x="67530" y="2974676"/>
        <a:ext cx="2416116" cy="1248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D36B-989D-2641-A5DA-60FF47D74140}">
      <dsp:nvSpPr>
        <dsp:cNvPr id="0" name=""/>
        <dsp:cNvSpPr/>
      </dsp:nvSpPr>
      <dsp:spPr>
        <a:xfrm>
          <a:off x="0" y="63239"/>
          <a:ext cx="8382000" cy="6084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softEdge rad="635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Enforce least privilege, only allowing access to the resources employees need to do their job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700" y="92939"/>
        <a:ext cx="8322600" cy="549000"/>
      </dsp:txXfrm>
    </dsp:sp>
    <dsp:sp modelId="{CD0C61C4-7378-454B-B2B6-96370A8EC9FB}">
      <dsp:nvSpPr>
        <dsp:cNvPr id="0" name=""/>
        <dsp:cNvSpPr/>
      </dsp:nvSpPr>
      <dsp:spPr>
        <a:xfrm>
          <a:off x="0" y="717719"/>
          <a:ext cx="8382000" cy="6084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softEdge rad="635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Set logs to see what users access and what commands they are entering</a:t>
          </a:r>
        </a:p>
      </dsp:txBody>
      <dsp:txXfrm>
        <a:off x="29700" y="747419"/>
        <a:ext cx="8322600" cy="549000"/>
      </dsp:txXfrm>
    </dsp:sp>
    <dsp:sp modelId="{3D8FEC22-C38A-474E-8043-AB71C08A5644}">
      <dsp:nvSpPr>
        <dsp:cNvPr id="0" name=""/>
        <dsp:cNvSpPr/>
      </dsp:nvSpPr>
      <dsp:spPr>
        <a:xfrm>
          <a:off x="0" y="1372200"/>
          <a:ext cx="8382000" cy="6084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softEdge rad="635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Protect sensitive resources with strong authentication</a:t>
          </a:r>
        </a:p>
      </dsp:txBody>
      <dsp:txXfrm>
        <a:off x="29700" y="1401900"/>
        <a:ext cx="8322600" cy="549000"/>
      </dsp:txXfrm>
    </dsp:sp>
    <dsp:sp modelId="{DCF25212-EAAA-8A4A-A6D6-5F702CC683F1}">
      <dsp:nvSpPr>
        <dsp:cNvPr id="0" name=""/>
        <dsp:cNvSpPr/>
      </dsp:nvSpPr>
      <dsp:spPr>
        <a:xfrm>
          <a:off x="0" y="2026680"/>
          <a:ext cx="8382000" cy="6084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softEdge rad="635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Upon termination, delete employee’s computer and network access</a:t>
          </a:r>
        </a:p>
      </dsp:txBody>
      <dsp:txXfrm>
        <a:off x="29700" y="2056380"/>
        <a:ext cx="8322600" cy="549000"/>
      </dsp:txXfrm>
    </dsp:sp>
    <dsp:sp modelId="{40113462-59F4-4F49-8160-C9889D7EAA78}">
      <dsp:nvSpPr>
        <dsp:cNvPr id="0" name=""/>
        <dsp:cNvSpPr/>
      </dsp:nvSpPr>
      <dsp:spPr>
        <a:xfrm>
          <a:off x="0" y="2681160"/>
          <a:ext cx="8382000" cy="608400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softEdge rad="63500"/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Upon termination, make a mirror image of employee’s hard drive before reissuing it (used as evidence if your company information turns up at a </a:t>
          </a:r>
          <a:r>
            <a:rPr lang="en-US" sz="1600" kern="1200" dirty="0" smtClean="0">
              <a:solidFill>
                <a:schemeClr val="tx1"/>
              </a:solidFill>
            </a:rPr>
            <a:t>competitor)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700" y="2710860"/>
        <a:ext cx="8322600" cy="54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56889-F23F-EE47-8CE3-F0CCD6658585}">
      <dsp:nvSpPr>
        <dsp:cNvPr id="0" name=""/>
        <dsp:cNvSpPr/>
      </dsp:nvSpPr>
      <dsp:spPr>
        <a:xfrm rot="5400000">
          <a:off x="4377362" y="-1634999"/>
          <a:ext cx="1090314" cy="46329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>
              <a:solidFill>
                <a:schemeClr val="tx2">
                  <a:lumMod val="10000"/>
                </a:schemeClr>
              </a:solidFill>
            </a:rPr>
            <a:t>These systems are filled with fabricated information designed to appear valuable but that a legitimate user of the system wouldn’t access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>
              <a:solidFill>
                <a:schemeClr val="tx2">
                  <a:lumMod val="10000"/>
                </a:schemeClr>
              </a:solidFill>
            </a:rPr>
            <a:t>Thus, any attempt to communicate with the system is most likely a probe, scan, or attack</a:t>
          </a:r>
        </a:p>
      </dsp:txBody>
      <dsp:txXfrm rot="-5400000">
        <a:off x="2606040" y="189548"/>
        <a:ext cx="4579735" cy="983864"/>
      </dsp:txXfrm>
    </dsp:sp>
    <dsp:sp modelId="{8C97319F-6FEE-D04B-9976-3FFABF76DB0A}">
      <dsp:nvSpPr>
        <dsp:cNvPr id="0" name=""/>
        <dsp:cNvSpPr/>
      </dsp:nvSpPr>
      <dsp:spPr>
        <a:xfrm>
          <a:off x="0" y="0"/>
          <a:ext cx="2606040" cy="13628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>
              <a:solidFill>
                <a:schemeClr val="tx1"/>
              </a:solidFill>
            </a:rPr>
            <a:t>Has no production value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6531" y="66531"/>
        <a:ext cx="2472978" cy="1229831"/>
      </dsp:txXfrm>
    </dsp:sp>
    <dsp:sp modelId="{330A9AA6-BD24-EE4F-AA78-CE86A2E56E6E}">
      <dsp:nvSpPr>
        <dsp:cNvPr id="0" name=""/>
        <dsp:cNvSpPr/>
      </dsp:nvSpPr>
      <dsp:spPr>
        <a:xfrm rot="5400000">
          <a:off x="4377362" y="-203960"/>
          <a:ext cx="1090314" cy="46329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smtClean="0">
              <a:solidFill>
                <a:schemeClr val="tx2">
                  <a:lumMod val="10000"/>
                </a:schemeClr>
              </a:solidFill>
            </a:rPr>
            <a:t>Divert an attacker from accessing critical systems</a:t>
          </a:r>
          <a:endParaRPr lang="en-AU" sz="1300" kern="1200" dirty="0" smtClean="0">
            <a:solidFill>
              <a:schemeClr val="tx2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smtClean="0">
              <a:solidFill>
                <a:schemeClr val="tx2">
                  <a:lumMod val="10000"/>
                </a:schemeClr>
              </a:solidFill>
            </a:rPr>
            <a:t>Collect information about the attacker’s activity</a:t>
          </a:r>
          <a:endParaRPr lang="en-AU" sz="1300" kern="1200" dirty="0" smtClean="0">
            <a:solidFill>
              <a:schemeClr val="tx2">
                <a:lumMod val="1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smtClean="0">
              <a:solidFill>
                <a:schemeClr val="tx2">
                  <a:lumMod val="10000"/>
                </a:schemeClr>
              </a:solidFill>
            </a:rPr>
            <a:t>Encourage the attacker to stay on the system long enough for administrators to respond</a:t>
          </a:r>
          <a:endParaRPr lang="en-AU" sz="1300" kern="1200" dirty="0" smtClean="0">
            <a:solidFill>
              <a:schemeClr val="tx2">
                <a:lumMod val="10000"/>
              </a:schemeClr>
            </a:solidFill>
          </a:endParaRPr>
        </a:p>
      </dsp:txBody>
      <dsp:txXfrm rot="-5400000">
        <a:off x="2606040" y="1620587"/>
        <a:ext cx="4579735" cy="983864"/>
      </dsp:txXfrm>
    </dsp:sp>
    <dsp:sp modelId="{D7F72534-A69F-5147-AF1A-B30C537FAF05}">
      <dsp:nvSpPr>
        <dsp:cNvPr id="0" name=""/>
        <dsp:cNvSpPr/>
      </dsp:nvSpPr>
      <dsp:spPr>
        <a:xfrm>
          <a:off x="0" y="1431106"/>
          <a:ext cx="2606040" cy="13628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>
              <a:solidFill>
                <a:schemeClr val="tx1"/>
              </a:solidFill>
            </a:rPr>
            <a:t>Designed to:</a:t>
          </a:r>
        </a:p>
      </dsp:txBody>
      <dsp:txXfrm>
        <a:off x="66531" y="1497637"/>
        <a:ext cx="2472978" cy="1229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1A2A85-B6CC-DA44-96F0-95DB1BDA0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85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A2A85-B6CC-DA44-96F0-95DB1BDA0F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F98AB-2E0B-F040-BF07-98CD971DEF7F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33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relatively recent innovation in intrusion detection technology is the honeypot.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Honeypots are decoy systems that are designed to lure a potential attacker away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critical systems. Honeypots are designed to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divert an attacker from accessing critical systems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collect information about the attacker’s activity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encourage the attacker to stay on the system long enough for administrators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respond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systems are filled with fabricated information designed to appear valuable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that a legitimate user of the system wouldn’t access. Thus, any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honeypot is suspect. The system is instrumented with sensitive monitors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event loggers that detect these accesses and collect information about the attacker’s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activities. Because any attack against the honeypot is made to seem successful,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administrators have time to mobilize and log and track the attacker without ever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exposing productive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honeypot is a resource that has no production value. There is no legitimate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reason for anyone outside the network to interact with a honeypot. Thus,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attempt to communicate with the system is most likely a probe, scan, or attack.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Conversely, if a honeypot initiates outbound communication, the system has probably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been compromised.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Initial efforts involved a single honeypot computer with IP addresses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attract hackers. More recent research has focused on building entire honeypot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emulate an enterprise, possibly with actual or simulated traffic and data.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Once hackers are within the network, administrators can observe their behavior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detail and figure out defenses.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816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Honeypots can be deployed in a variety of locations. Figure 11.4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possibilities. The location depends on a number of factors, such as the type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information the organization is interested in gathering and the level of risk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organizations can tolerate to obtain the maximum amount of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honeypot outside the external firewall (location 1 ) is useful for tracking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attempts to connect to unused IP addresses within the scope of the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honeypot at this location does not increase the risk for the internal network.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danger of having a compromised system behind the firewall is avoided. Further,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the honeypot attracts many potential attacks, it reduces the alerts issued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the firewall and by internal IDS sensors, easing the management burden.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disadvantage of an external honeypot is that it has little or no ability to trap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attackers, especially if the external firewall filters traffic in both directions.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network of externally available services, such as Web and mail,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called the DMZ (demilitarized zone), is another candidate for locating a honeypot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(location 2 ). The security administrator must assure that the other systems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DMZ are secure against any activity generated by the honeypot. A disadvantage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location is that a typical DMZ is not fully accessible, and the firewall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blocks traffic to the DMZ that attempts to access unneeded services. Thus, the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either has to open up the traffic beyond what is permissible, which is risky,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limit the effectiveness of the honeypot.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fully internal honeypot (location 3 ) has several advantages. Its most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advantage is that it can catch internal attacks. A honeypot at this location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also detect a misconfigured firewall that forwards impermissible traffic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Internet to the internal network. There are several disadvantages. The most serious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these is if the honeypot is compromised so that it can attack other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systems. Any further traffic from the Internet to the attacker is not blocked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firewall because it is regarded as traffic to the honeypot only. Another difficulty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honeypot location is that, as with location 2, the firewall must adjust its filtering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allow traffic to the honeypot, thus complicating firewall configuration and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compromising the internal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DEB94-424E-144A-A294-F8571779C3C6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9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9B3F8-D7DB-5449-A5DE-1C27C6453A9E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2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of the two most publicized threats to security is the intruder (the other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viruses), often referred to as a hacker or cracker. In an important early study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intrusion, Anderson [ANDE80] identified three classes of intruders: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Masquerader:  An individual who is not authorized to use the computer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who penetrates a system’s access controls to exploit a legitimate user’s account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Misfeasor:  A legitimate user who accesses data, programs, or resources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such access is not authorized, or who is authorized for such access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misuses his or her privileges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Clandestine user:  An individual who seizes supervisory control of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uses this control to evade auditing and access controls or to suppress audit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collection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masquerader is likely to be an outsider, the misfeasor generally is an insider,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clandestine user can be either an outsider or an insider.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9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F0AB1-EEEF-964C-8313-42A527649E4C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3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Intruder attacks range from the benign to the serious. At the benign end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scale, there are many people who simply wish to explore internets and see what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out there. At the serious end are individuals who are attempting to read privileged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data, perform unauthorized modifications to data, or disrupt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[GRAN04] lists the following examples of intrusion: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Performing a remote root compromise of an e-mail server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Defacing a Web server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Guessing and cracking passwords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Copying a database containing credit card numbers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Viewing sensitive data, including payroll records and medical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authorization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Running a packet sniffer on a workstation to capture usernames and passwords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Using a permission error on an anonymous FTP server to distribute pirated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software and music files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Dialing into an unsecured modem and gaining internal network access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Posing as an executive, calling the help desk, resetting the executive’s e-mail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password, and learning the new password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Using an unattended, logged-in workstation without permission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5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5E6BF-924A-4742-A6A3-4383A321DBFD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4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Traditionally, those who hack into computers do so for the thrill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it or for status. The hacking community is a strong meritocracy in which status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determined by level of competence. Thus, attackers often look for targets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opportunity and then share the information with others. A typical example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break-in at a large financial institution reported in [RADC04]. The intruder took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advantage of the fact that the corporate network was running unprotected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 of which were not even needed. In this case, the key to the break-in was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pcAnywhere application. The manufacturer, Symantec, advertises this program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remote control solution that enables secure connection to remote devices. But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attacker had an easy time gaining access to pcAnywhere; the administrator used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three-letter username and password for the program. In this case, there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 intrusion detection system on the 700-node corporate network. The intruder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only discovered when a vice-president walked into her office and saw the cursor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moving files around on her Windows workstation.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Benign intruders might be tolerable, although they do consume resources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slow performance for legitimate users. However, there is no way in advance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 whether an intruder will be benign or malign. Consequently, even for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no particularly sensitive resources, there is a motivation to control this problem.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Intrusion detection systems (IDSs) and intrusion prevention systems (IPSs)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designed to counter this type of hacker threat. In addition to using such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organizations can consider restricting remote logons to specific IP addresses and/or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virtual private network technology.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of the results of the growing awareness of the intruder problem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establishment of a number of computer emergency response teams (CERTs).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cooperative ventures collect information about system vulnerabilities and disseminate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to systems managers. Hackers also routinely read CERT reports.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is important for system administrators to quickly insert all software patches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discovered vulnerabilities. Unfortunately, given the complexity of many IT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rate at which patches are released, this is increasingly difficult to achieve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automated updating. Even then, there are problems caused by incompatibilities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resulting from the updated software. Hence the need for multiple layers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defense in managing security threats to IT systems.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A0AEF-553E-8D4C-86EC-1070AB8A43A7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5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Organized groups of hackers have become a widespread and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threat to Internet-based systems. These groups can be in the employ of a corporation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government but often are loosely affiliated gangs of hackers. Typically, these gangs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young, often Eastern European, Russian, or southeast Asian hackers who do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business on the Web [ANTE06]. They meet in underground forums with names like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DarkMarket.org and theftservices.com to trade tips and data and coordinate attacks.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common target is a credit card file at an e-commerce server. Attackers attempt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gain root access. The card numbers are used by organized crime gangs to purchase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expensive items and are then posted to carder sites, where others can access and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account numbers; this obscures usage patterns and complicates investigation.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Whereas traditional hackers look for targets of opportunity, criminal hackers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usually have specific targets, or at least classes of targets in mind. Once a site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penetrated, the attacker acts quickly, scooping up as much valuable information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possible and exiting.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IDSs and IPSs can also be used for these types of attackers, but may be 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effective because of the quick in-and-out nature of the attack. For e-commerce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sites, database encryption should be used for sensitive customer information, especially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credit cards. For hosted e-commerce sites (provided by an outsider service),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e-commerce organization should make use of a dedicated server (not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support multiple customers) and closely monitor the provider’s security services.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4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3E2C0-DBAE-124E-9CEA-224CB8F1C99C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6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Insider attacks are among the most difficult to detect and prevent.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Employees already have access and knowledge about the structure and content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corporate databases. Insider attacks can be motivated by revenge or simply a feeling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entitlement. An example of the former is the case of Kenneth Patterson, fired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his position as data communications manager for American Eagle Outfitters.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Patterson disabled the company’s ability to process credit card purchases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five days of the holiday season of 2002. As for a sense of entitlement, there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always been many employees who felt entitled to take extra office supplies for home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use, but this now extends to corporate data. An example is that of a vice-president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sales for a stock analysis firm who quit to go to a competitor. Before she left, she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copied the customer database to take with her. The offender reported feeling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animus toward her former employee; she simply wanted the data because it would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useful to 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Although IDS and IPS facilities can be useful in countering insider attacks,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other more direct approaches are of higher priority. Examples include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Enforce least privilege, only allowing access to the resources employees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do their job.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Set logs to see what users access and what commands they are entering.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Protect sensitive resources with strong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Upon termination, delete employee’s computer and network access.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Upon termination, make a mirror image of employee’s hard drive before reissuing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it. That evidence might be needed if your company information turns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a competitor.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section, we look at the techniques used for intrusion. Then we examine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ways to detect intrusion.</a:t>
            </a:r>
            <a:endParaRPr lang="en-US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8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4BDF7-69DE-004C-9EA1-441ECADEDEF8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7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objective of the intruder is to gain access to a system or to increase the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privileges accessible on a system. Most initial attacks use system or software vulnerabilities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allow a user to execute code that opens a backdoor into the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Alternatively, the intruder attempts to acquire information that should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protected. In some cases, this information is in the form of a user password.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knowledge of some other user’s password, an intruder can log in to a system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exercise all the privileges accorded to the legitimate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Typically, a system must maintain a file that associates a password with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authorized user. If such a file is stored with no protection, then it is an easy matter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to gain access to it and learn passwords. The password file can be protected in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two ways: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One-way function:  The system stores only the value of a function based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user’s password. When the user presents a password, the system transforms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password and compares it with the stored value. In practice,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usually performs a one-way transformation (not reversible), in which the password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used to generate a key for the one-way function and in which a fixed length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output is produced.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Access control:  Access to the password file is limited to one or a very few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accounts.</a:t>
            </a:r>
            <a:endParaRPr lang="en-US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3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ACF38-6F26-A24B-BE4F-F25C992024F8}" type="slidenum">
              <a:rPr lang="en-AU">
                <a:solidFill>
                  <a:srgbClr val="000000"/>
                </a:solidFill>
                <a:latin typeface="Arial" pitchFamily="-84" charset="0"/>
              </a:rPr>
              <a:pPr/>
              <a:t>10</a:t>
            </a:fld>
            <a:endParaRPr lang="en-AU" dirty="0">
              <a:solidFill>
                <a:srgbClr val="000000"/>
              </a:solidFill>
              <a:latin typeface="Arial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Inevitably, the best intrusion prevention system will fail. A system’s second 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defense is intrusion detection, and this has been the focus of much research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recent years. This interest is motivated by a number of considerations, 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If an intrusion is detected quickly enough, the intruder can be identified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ejected from the system before any damage is done or any data are compromised.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Even if the detection is not sufficiently timely to preempt the intruder,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sooner that the intrusion is detected, the less the amount of damage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more quickly that recovery can be achieved.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An effective intrusion detection system can serve as a deterrent, so acting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prevent intrusions.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Intrusion detection enables the collection of information about intrusion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can be used to strengthen the intrusion prevention facility.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Intrusion detection is based on the assumption that the behavior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intruder differs from that of a legitimate user in ways that can be quantified.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course, we cannot expect that there will be a crisp, exact distinction between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 by an intruder and the normal use of resources by an authorized user. Rather,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 must expect that there will be some overlap.</a:t>
            </a:r>
            <a:endParaRPr lang="en-US" dirty="0"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0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11.1 suggests, in very abstract terms, the nature of the task confronting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designer of an intrusion detection system. Although the typical behavior of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intruder differs from the typical behavior of an authorized user, there is an overlap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these behaviors. Thus, a loose interpretation of intruder behavior, which will catch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intruders, will also lead to a number of false positives , or authorized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identified as intruders. On the other hand, an attempt to limit false positives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tight interpretation of intruder behavior will lead to an increase in false negatives 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intruders not identified as intruders. Thus, there is an element of compromise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art in the practice of intrusion detection.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Anderson’s study [ANDE80], it was postulated that one could, with reasonable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confidence, distinguish between a masquerader and a legitimate user.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legitimate user behavior can be established by observing past history, and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deviation from such patterns can be detected. Anderson suggests that the task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detecting a misfeasor (legitimate user performing in an unauthorized fashion)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difficult, in that the distinction between abnormal and normal behavior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small. Anderson concluded that such violations would be undetectable solely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through the search for anomalous behavior. However, misfeasor behavior might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nevertheless be detectable by intelligent definition of the class of conditions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suggest unauthorized use. Finally, the detection of the clandestine user was felt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beyond the scope of purely automated techniques. These observations,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were made in 1980, remain true today.</a:t>
            </a:r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7E90C-4359-264B-BB2D-3B3D50F00626}" type="slidenum">
              <a:rPr lang="en-AU" smtClean="0">
                <a:solidFill>
                  <a:srgbClr val="000000"/>
                </a:solidFill>
                <a:latin typeface="Arial" pitchFamily="-84" charset="0"/>
              </a:rPr>
              <a:pPr/>
              <a:t>11</a:t>
            </a:fld>
            <a:endParaRPr lang="en-AU" dirty="0" smtClean="0">
              <a:solidFill>
                <a:srgbClr val="000000"/>
              </a:solidFill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 userDrawn="1"/>
        </p:nvPicPr>
        <p:blipFill>
          <a:blip r:embed="rId2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7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4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7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1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9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1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9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47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751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1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868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26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821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03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68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02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79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29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811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0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264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6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31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8397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631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291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90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4235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931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09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9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353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78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553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fld id="{74ADDF32-CD35-4E83-8906-6ED230D425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95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Arial" pitchFamily="-84" charset="0"/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6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  <a:latin typeface="Arial" pitchFamily="-84" charset="0"/>
              </a:rPr>
              <a:pPr>
                <a:defRPr/>
              </a:pPr>
              <a:t>‹#›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  <a:latin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42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Intruders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Intrusion </a:t>
            </a:r>
            <a:r>
              <a:rPr lang="en-US" dirty="0"/>
              <a:t>Detection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</a:t>
            </a:r>
            <a:endParaRPr lang="en-A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828800"/>
            <a:ext cx="7583488" cy="47244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 system’s second line of defense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Is based on the assumption that the behavior of the      intruder differs from that of a legitimate user in ways      that can be quantified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Considerations: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If an intrusion is detected quickly enough, the intruder can be identified and ejected from the system before any damage is done or any data are compromised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An effective intrusion detection system can serve as a deterrent, so acting to prevent intrusions</a:t>
            </a:r>
          </a:p>
          <a:p>
            <a:pPr lvl="1">
              <a:buClr>
                <a:schemeClr val="bg1"/>
              </a:buClr>
            </a:pPr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Intrusion detection enables the collection of information about intrusion techniques that can be used to strengthen the intrusion prevention facility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20000" y="1752600"/>
            <a:ext cx="1460500" cy="1524000"/>
          </a:xfrm>
          <a:prstGeom prst="rect">
            <a:avLst/>
          </a:prstGeom>
          <a:scene3d>
            <a:camera prst="orthographicFront">
              <a:rot lat="0" lon="110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106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-1176" t="19091" b="19091"/>
              <a:stretch>
                <a:fillRect/>
              </a:stretch>
            </p:blipFill>
          </mc:Choice>
          <mc:Fallback>
            <p:blipFill>
              <a:blip r:embed="rId4"/>
              <a:srcRect l="-1176" t="19091" b="19091"/>
              <a:stretch>
                <a:fillRect/>
              </a:stretch>
            </p:blipFill>
          </mc:Fallback>
        </mc:AlternateContent>
        <p:spPr>
          <a:xfrm>
            <a:off x="669479" y="304800"/>
            <a:ext cx="7960153" cy="629413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04905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Intrusion Detection Systems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Who is likely intruder?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May be outsider who got thru firewall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May be evil insider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What do intruders do?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Launch well-known 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Launch variations on well-known 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Launch new/little-known 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“Borrow” system resources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 compromised system to attack </a:t>
            </a:r>
            <a:r>
              <a:rPr lang="en-US" sz="2400" dirty="0" smtClean="0"/>
              <a:t>others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etc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IDS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Intrusion detection </a:t>
            </a:r>
            <a:r>
              <a:rPr lang="en-US" sz="2800" b="1">
                <a:solidFill>
                  <a:schemeClr val="accent2"/>
                </a:solidFill>
              </a:rPr>
              <a:t>approaches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Signature-based IDS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Anomaly-based IDS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Intrusion detection </a:t>
            </a:r>
            <a:r>
              <a:rPr lang="en-US" sz="2800" b="1">
                <a:solidFill>
                  <a:schemeClr val="accent2"/>
                </a:solidFill>
              </a:rPr>
              <a:t>architectures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Host-based IDS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Network-based IDS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Any IDS can be classified as above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In spite of marketing claims to the contrary!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Host-Based IDS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Monitor activities on hosts for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Known attacks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Suspicious behavior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Designed to detect attacks such as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Buffer overflow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Escalation of privilege, 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Little or no view of network activities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Network-Based IDS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Monitor activity on the network for…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Known attacks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Suspicious network activity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Designed to detect attacks such as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Denial of service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Network probes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Malformed packets, etc.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Some overlap with firewall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Little or no view of host-base attacks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Can have both host and network 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 Example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Failed login attempts may indicate password cracking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IDS could use the rule “</a:t>
            </a:r>
            <a:r>
              <a:rPr lang="en-US" sz="2800">
                <a:latin typeface="Times-Roman" charset="0"/>
              </a:rPr>
              <a:t>N</a:t>
            </a:r>
            <a:r>
              <a:rPr lang="en-US" sz="2800"/>
              <a:t> failed login attempts in </a:t>
            </a:r>
            <a:r>
              <a:rPr lang="en-US" sz="2800">
                <a:latin typeface="Times-Roman" charset="0"/>
              </a:rPr>
              <a:t>M</a:t>
            </a:r>
            <a:r>
              <a:rPr lang="en-US" sz="2800"/>
              <a:t> seconds” as </a:t>
            </a:r>
            <a:r>
              <a:rPr lang="en-US" sz="2800" b="1">
                <a:solidFill>
                  <a:schemeClr val="accent2"/>
                </a:solidFill>
              </a:rPr>
              <a:t>signature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</a:t>
            </a:r>
            <a:r>
              <a:rPr lang="en-US" sz="2800">
                <a:latin typeface="Times-Roman" charset="0"/>
              </a:rPr>
              <a:t>N</a:t>
            </a:r>
            <a:r>
              <a:rPr lang="en-US" sz="2800"/>
              <a:t> or more failed login attempts in </a:t>
            </a:r>
            <a:r>
              <a:rPr lang="en-US" sz="2800">
                <a:latin typeface="Times-Roman" charset="0"/>
              </a:rPr>
              <a:t>M</a:t>
            </a:r>
            <a:r>
              <a:rPr lang="en-US" sz="2800"/>
              <a:t> seconds, IDS warns of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Note that such a warning is specific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Admin knows what attack is suspected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Easy to verify attack (or false alarm)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 IDS warns whenever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or more failed logins in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seconds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Set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M</a:t>
            </a:r>
            <a:r>
              <a:rPr lang="en-US" sz="2400" dirty="0"/>
              <a:t> so false alarms not common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Can do this based on “normal” behavior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But, if Trudy knows the signature, she can try </a:t>
            </a:r>
            <a:r>
              <a:rPr lang="en-US" sz="2800" dirty="0">
                <a:latin typeface="Times-Roman" charset="0"/>
              </a:rPr>
              <a:t>N </a:t>
            </a:r>
            <a:r>
              <a:rPr lang="en-US" sz="2800" dirty="0" err="1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1</a:t>
            </a:r>
            <a:r>
              <a:rPr lang="en-US" sz="2800" dirty="0"/>
              <a:t> logins every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seconds…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signature detection slows down Trudy, but might not stop 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Many techniques used to make signature detection more robust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Goal is to detect “almost” signatures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For example, if “about” </a:t>
            </a:r>
            <a:r>
              <a:rPr lang="en-US" sz="2800">
                <a:latin typeface="Times-Roman" charset="0"/>
              </a:rPr>
              <a:t>N</a:t>
            </a:r>
            <a:r>
              <a:rPr lang="en-US" sz="2800"/>
              <a:t> login attempts in “about” </a:t>
            </a:r>
            <a:r>
              <a:rPr lang="en-US" sz="2800">
                <a:latin typeface="Times-Roman" charset="0"/>
              </a:rPr>
              <a:t>M</a:t>
            </a:r>
            <a:r>
              <a:rPr lang="en-US" sz="2800"/>
              <a:t> seconds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Warn of possible password cracking attempt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What are reasonable values for “about”?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Can use statistical analysis, heuristics, etc.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Must not increase false alarm rate too much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Advantages of signature detection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Simple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Detect known attacks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Know which attack at time of detection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Efficient (if reasonable number of signatures)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Disadvantages of signature detection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Signature files must be kept up to date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Number of signatures may become large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Can only detect known attacks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Variation on known attack may not be detected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Intruders</a:t>
            </a:r>
            <a:endParaRPr lang="en-A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583488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Three classes of intruders: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209800"/>
          <a:ext cx="7086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7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Anomaly Detection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Anomaly detection systems look for unusual or abnormal behavior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There are (at least) two challenges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What is normal for this system?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How “far” from normal is abnormal?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No avoiding statistics here!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2"/>
                </a:solidFill>
              </a:rPr>
              <a:t>mean</a:t>
            </a:r>
            <a:r>
              <a:rPr lang="en-US" sz="2400"/>
              <a:t> defines normal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2"/>
                </a:solidFill>
              </a:rPr>
              <a:t>variance</a:t>
            </a:r>
            <a:r>
              <a:rPr lang="en-US" sz="2400"/>
              <a:t> gives distance from normal to abnormal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How to Measure Normal?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to measure normal?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Must measure during “representative” behavior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Must not measure during an attack…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…or else attack will seem normal!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Normal is statistical </a:t>
            </a:r>
            <a:r>
              <a:rPr lang="en-US" b="1" dirty="0">
                <a:solidFill>
                  <a:srgbClr val="3366FF"/>
                </a:solidFill>
              </a:rPr>
              <a:t>mean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Must also compute </a:t>
            </a:r>
            <a:r>
              <a:rPr lang="en-US" b="1" dirty="0">
                <a:solidFill>
                  <a:srgbClr val="3366FF"/>
                </a:solidFill>
              </a:rPr>
              <a:t>variance</a:t>
            </a:r>
            <a:r>
              <a:rPr lang="en-US" dirty="0"/>
              <a:t> to have any reasonable idea of abnormal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848600" cy="914400"/>
          </a:xfrm>
        </p:spPr>
        <p:txBody>
          <a:bodyPr/>
          <a:lstStyle/>
          <a:p>
            <a:pPr eaLnBrk="1" hangingPunct="1"/>
            <a:r>
              <a:rPr lang="en-US"/>
              <a:t>How to Measure Abnormal?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Abnormal is relative to some</a:t>
            </a:r>
            <a:r>
              <a:rPr lang="en-US" sz="2800" dirty="0" smtClean="0"/>
              <a:t> “normal”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Abnormal indicates possible attack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Statistical discrimination techniques include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Bayesian statistics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Linear </a:t>
            </a:r>
            <a:r>
              <a:rPr lang="en-US" sz="2400" dirty="0" err="1"/>
              <a:t>discriminant</a:t>
            </a:r>
            <a:r>
              <a:rPr lang="en-US" sz="2400" dirty="0"/>
              <a:t> analysis (LDA)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Quadratic </a:t>
            </a:r>
            <a:r>
              <a:rPr lang="en-US" sz="2400" dirty="0" err="1"/>
              <a:t>discriminant</a:t>
            </a:r>
            <a:r>
              <a:rPr lang="en-US" sz="2400" dirty="0"/>
              <a:t> analysis (QDA)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Neural nets, hidden Markov models (</a:t>
            </a:r>
            <a:r>
              <a:rPr lang="en-US" sz="2400" dirty="0" err="1"/>
              <a:t>HMMs</a:t>
            </a:r>
            <a:r>
              <a:rPr lang="en-US" sz="2400" dirty="0"/>
              <a:t>),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Fancy modeling techniques also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Artificial intelligence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Artificial immune system principles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Many, many, many others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(1)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Suppose </a:t>
            </a:r>
            <a:r>
              <a:rPr lang="en-US" sz="2800" dirty="0"/>
              <a:t>we monitor use of three commands: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400" dirty="0">
                <a:latin typeface="Times-Roman" charset="0"/>
              </a:rPr>
              <a:t>open, read, close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Under normal use we observe Alice: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400" dirty="0">
                <a:latin typeface="Times-Roman" charset="0"/>
              </a:rPr>
              <a:t>open, read, close, open, open, read, close, …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Of the six possible ordered pairs, we see four pairs are normal for Alice,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400" dirty="0">
                <a:latin typeface="Times-Roman" charset="0"/>
              </a:rPr>
              <a:t>(</a:t>
            </a:r>
            <a:r>
              <a:rPr lang="en-US" sz="2400" dirty="0" err="1">
                <a:latin typeface="Times-Roman" charset="0"/>
              </a:rPr>
              <a:t>open,read</a:t>
            </a:r>
            <a:r>
              <a:rPr lang="en-US" sz="2400" dirty="0">
                <a:latin typeface="Times-Roman" charset="0"/>
              </a:rPr>
              <a:t>), (</a:t>
            </a:r>
            <a:r>
              <a:rPr lang="en-US" sz="2400" dirty="0" err="1">
                <a:latin typeface="Times-Roman" charset="0"/>
              </a:rPr>
              <a:t>read,close</a:t>
            </a:r>
            <a:r>
              <a:rPr lang="en-US" sz="2400" dirty="0">
                <a:latin typeface="Times-Roman" charset="0"/>
              </a:rPr>
              <a:t>), (</a:t>
            </a:r>
            <a:r>
              <a:rPr lang="en-US" sz="2400" dirty="0" err="1">
                <a:latin typeface="Times-Roman" charset="0"/>
              </a:rPr>
              <a:t>close,open</a:t>
            </a:r>
            <a:r>
              <a:rPr lang="en-US" sz="2400" dirty="0">
                <a:latin typeface="Times-Roman" charset="0"/>
              </a:rPr>
              <a:t>), (</a:t>
            </a:r>
            <a:r>
              <a:rPr lang="en-US" sz="2400" dirty="0" err="1">
                <a:latin typeface="Times-Roman" charset="0"/>
              </a:rPr>
              <a:t>open,open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Can we use this to identify unusual activity?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24800" cy="990600"/>
          </a:xfrm>
        </p:spPr>
        <p:txBody>
          <a:bodyPr/>
          <a:lstStyle/>
          <a:p>
            <a:pPr eaLnBrk="1" hangingPunct="1"/>
            <a:r>
              <a:rPr lang="en-US"/>
              <a:t>Anomaly Detection (1)</a:t>
            </a: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We monitor use of the three commands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/>
              <a:t>	 </a:t>
            </a:r>
            <a:r>
              <a:rPr lang="en-US" sz="2800">
                <a:latin typeface="Times-Roman" charset="0"/>
              </a:rPr>
              <a:t>open, read, close</a:t>
            </a:r>
            <a:endParaRPr lang="en-US" sz="28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If the ratio of abnormal to normal pairs is “too high”, warn of possible attack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Could improve this approach by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Also use expected frequency of each pair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Use more than two consecutive commands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Include more commands/behavior in the model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More sophisticated statistical discrimination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429000" cy="1219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/>
              <a:t>Over time, Alice has accessed file </a:t>
            </a:r>
            <a:r>
              <a:rPr lang="en-US" sz="2400">
                <a:latin typeface="Times-Roman" charset="0"/>
              </a:rPr>
              <a:t>F</a:t>
            </a:r>
            <a:r>
              <a:rPr lang="en-US" sz="2400" baseline="-25000">
                <a:latin typeface="Times-Roman" charset="0"/>
              </a:rPr>
              <a:t>n</a:t>
            </a:r>
            <a:r>
              <a:rPr lang="en-US" sz="2400"/>
              <a:t> at rate </a:t>
            </a:r>
            <a:r>
              <a:rPr lang="en-US" sz="2400">
                <a:latin typeface="Times-Roman" charset="0"/>
              </a:rPr>
              <a:t>H</a:t>
            </a:r>
            <a:r>
              <a:rPr lang="en-US" sz="2400" baseline="-25000">
                <a:latin typeface="Times-Roman" charset="0"/>
              </a:rPr>
              <a:t>n</a:t>
            </a:r>
          </a:p>
        </p:txBody>
      </p:sp>
      <p:graphicFrame>
        <p:nvGraphicFramePr>
          <p:cNvPr id="333847" name="Group 23"/>
          <p:cNvGraphicFramePr>
            <a:graphicFrameLocks noGrp="1"/>
          </p:cNvGraphicFramePr>
          <p:nvPr/>
        </p:nvGraphicFramePr>
        <p:xfrm>
          <a:off x="914400" y="3048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3850" name="Rectangle 26"/>
          <p:cNvSpPr>
            <a:spLocks noChangeArrowheads="1"/>
          </p:cNvSpPr>
          <p:nvPr/>
        </p:nvSpPr>
        <p:spPr bwMode="auto">
          <a:xfrm>
            <a:off x="457200" y="4343400"/>
            <a:ext cx="845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Is this normal use for Alice?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We compute </a:t>
            </a:r>
            <a:r>
              <a:rPr lang="en-US" dirty="0">
                <a:latin typeface="Times-Roman" charset="0"/>
              </a:rPr>
              <a:t>S = (H</a:t>
            </a:r>
            <a:r>
              <a:rPr lang="en-US" baseline="-25000" dirty="0">
                <a:latin typeface="Times-Roman" charset="0"/>
              </a:rPr>
              <a:t>0</a:t>
            </a:r>
            <a:r>
              <a:rPr lang="en-US" dirty="0">
                <a:latin typeface="Times-Roman" charset="0"/>
                <a:sym typeface="Symbol" charset="2"/>
              </a:rPr>
              <a:t></a:t>
            </a:r>
            <a:r>
              <a:rPr lang="en-US" dirty="0">
                <a:latin typeface="Times-Roman" charset="0"/>
              </a:rPr>
              <a:t>A</a:t>
            </a:r>
            <a:r>
              <a:rPr lang="en-US" baseline="-25000" dirty="0">
                <a:latin typeface="Times-Roman" charset="0"/>
              </a:rPr>
              <a:t>0</a:t>
            </a:r>
            <a:r>
              <a:rPr lang="en-US" dirty="0">
                <a:latin typeface="Times-Roman" charset="0"/>
              </a:rPr>
              <a:t>)</a:t>
            </a:r>
            <a:r>
              <a:rPr lang="en-US" baseline="30000" dirty="0">
                <a:latin typeface="Times-Roman" charset="0"/>
              </a:rPr>
              <a:t>2</a:t>
            </a:r>
            <a:r>
              <a:rPr lang="en-US" dirty="0">
                <a:latin typeface="Times-Roman" charset="0"/>
              </a:rPr>
              <a:t>+(H</a:t>
            </a:r>
            <a:r>
              <a:rPr lang="en-US" baseline="-25000" dirty="0">
                <a:latin typeface="Times-Roman" charset="0"/>
              </a:rPr>
              <a:t>1</a:t>
            </a:r>
            <a:r>
              <a:rPr lang="en-US" dirty="0">
                <a:latin typeface="Times-Roman" charset="0"/>
                <a:sym typeface="Symbol" charset="2"/>
              </a:rPr>
              <a:t></a:t>
            </a:r>
            <a:r>
              <a:rPr lang="en-US" dirty="0">
                <a:latin typeface="Times-Roman" charset="0"/>
              </a:rPr>
              <a:t>A</a:t>
            </a:r>
            <a:r>
              <a:rPr lang="en-US" baseline="-25000" dirty="0">
                <a:latin typeface="Times-Roman" charset="0"/>
              </a:rPr>
              <a:t>1</a:t>
            </a:r>
            <a:r>
              <a:rPr lang="en-US" dirty="0">
                <a:latin typeface="Times-Roman" charset="0"/>
              </a:rPr>
              <a:t>)</a:t>
            </a:r>
            <a:r>
              <a:rPr lang="en-US" baseline="30000" dirty="0">
                <a:latin typeface="Times-Roman" charset="0"/>
              </a:rPr>
              <a:t>2</a:t>
            </a:r>
            <a:r>
              <a:rPr lang="en-US" dirty="0">
                <a:latin typeface="Times-Roman" charset="0"/>
              </a:rPr>
              <a:t>+…+(H</a:t>
            </a:r>
            <a:r>
              <a:rPr lang="en-US" baseline="-25000" dirty="0">
                <a:latin typeface="Times-Roman" charset="0"/>
              </a:rPr>
              <a:t>3</a:t>
            </a:r>
            <a:r>
              <a:rPr lang="en-US" dirty="0">
                <a:latin typeface="Times-Roman" charset="0"/>
                <a:sym typeface="Symbol" charset="2"/>
              </a:rPr>
              <a:t></a:t>
            </a:r>
            <a:r>
              <a:rPr lang="en-US" dirty="0">
                <a:latin typeface="Times-Roman" charset="0"/>
              </a:rPr>
              <a:t>A</a:t>
            </a:r>
            <a:r>
              <a:rPr lang="en-US" baseline="-25000" dirty="0">
                <a:latin typeface="Times-Roman" charset="0"/>
              </a:rPr>
              <a:t>3</a:t>
            </a:r>
            <a:r>
              <a:rPr lang="en-US" dirty="0">
                <a:latin typeface="Times-Roman" charset="0"/>
              </a:rPr>
              <a:t>)</a:t>
            </a:r>
            <a:r>
              <a:rPr lang="en-US" baseline="30000" dirty="0">
                <a:latin typeface="Times-Roman" charset="0"/>
              </a:rPr>
              <a:t>2</a:t>
            </a:r>
            <a:r>
              <a:rPr lang="en-US" dirty="0">
                <a:latin typeface="Times-Roman" charset="0"/>
              </a:rPr>
              <a:t> = .02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We consider </a:t>
            </a:r>
            <a:r>
              <a:rPr lang="en-US" sz="2000" dirty="0">
                <a:latin typeface="Times-Roman" charset="0"/>
                <a:ea typeface="ＭＳ Ｐゴシック" charset="-128"/>
                <a:cs typeface="ＭＳ Ｐゴシック" charset="-128"/>
              </a:rPr>
              <a:t>S &lt; 0.1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 to be normal, so this is normal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How to account for use that varies over time?</a:t>
            </a:r>
          </a:p>
        </p:txBody>
      </p:sp>
      <p:sp>
        <p:nvSpPr>
          <p:cNvPr id="333851" name="Rectangle 27"/>
          <p:cNvSpPr>
            <a:spLocks noChangeArrowheads="1"/>
          </p:cNvSpPr>
          <p:nvPr/>
        </p:nvSpPr>
        <p:spPr bwMode="auto">
          <a:xfrm>
            <a:off x="5029200" y="1706563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/>
              <a:t>Recently, “Alice” has accessed </a:t>
            </a:r>
            <a:r>
              <a:rPr lang="en-US">
                <a:latin typeface="Times-Roman" charset="0"/>
              </a:rPr>
              <a:t>F</a:t>
            </a:r>
            <a:r>
              <a:rPr lang="en-US" baseline="-25000">
                <a:latin typeface="Times-Roman" charset="0"/>
              </a:rPr>
              <a:t>n</a:t>
            </a:r>
            <a:r>
              <a:rPr lang="en-US"/>
              <a:t> at rate </a:t>
            </a:r>
            <a:r>
              <a:rPr lang="en-US">
                <a:latin typeface="Times-Roman" charset="0"/>
              </a:rPr>
              <a:t>A</a:t>
            </a:r>
            <a:r>
              <a:rPr lang="en-US" baseline="-25000">
                <a:latin typeface="Times-Roman" charset="0"/>
              </a:rPr>
              <a:t>n</a:t>
            </a:r>
            <a:endParaRPr lang="en-US"/>
          </a:p>
        </p:txBody>
      </p:sp>
      <p:graphicFrame>
        <p:nvGraphicFramePr>
          <p:cNvPr id="333852" name="Group 28"/>
          <p:cNvGraphicFramePr>
            <a:graphicFrameLocks noGrp="1"/>
          </p:cNvGraphicFramePr>
          <p:nvPr/>
        </p:nvGraphicFramePr>
        <p:xfrm>
          <a:off x="5486400" y="3048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3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3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3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50" grpId="0" build="p" autoUpdateAnimBg="0"/>
      <p:bldP spid="3338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2743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To allow “normal” to adapt to new use, we update averages: </a:t>
            </a:r>
            <a:r>
              <a:rPr lang="en-US" sz="2800" dirty="0" err="1">
                <a:latin typeface="Times-Roman" charset="0"/>
              </a:rPr>
              <a:t>H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= 0.2A</a:t>
            </a:r>
            <a:r>
              <a:rPr lang="en-US" sz="2800" baseline="-25000" dirty="0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+ 0.8H</a:t>
            </a:r>
            <a:r>
              <a:rPr lang="en-US" sz="2800" baseline="-25000" dirty="0">
                <a:latin typeface="Times-Roman" charset="0"/>
              </a:rPr>
              <a:t>n</a:t>
            </a:r>
            <a:endParaRPr lang="en-US" sz="2800" dirty="0"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 this example, </a:t>
            </a:r>
            <a:r>
              <a:rPr lang="en-US" sz="2800" dirty="0" err="1">
                <a:latin typeface="Times-Roman" charset="0"/>
              </a:rPr>
              <a:t>H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/>
              <a:t> are updated… </a:t>
            </a:r>
            <a:r>
              <a:rPr lang="en-US" sz="2800" dirty="0">
                <a:latin typeface="Times-Roman" charset="0"/>
              </a:rPr>
              <a:t>H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=.2</a:t>
            </a:r>
            <a:r>
              <a:rPr lang="en-US" sz="2800" dirty="0">
                <a:latin typeface="Times-Roman" charset="0"/>
                <a:sym typeface="Symbol" charset="2"/>
              </a:rPr>
              <a:t>.3+.8.4=.38</a:t>
            </a:r>
            <a:r>
              <a:rPr lang="en-US" sz="2800" dirty="0">
                <a:sym typeface="Symbol" charset="2"/>
              </a:rPr>
              <a:t> and </a:t>
            </a:r>
            <a:r>
              <a:rPr lang="en-US" sz="2800" dirty="0">
                <a:latin typeface="Times-Roman" charset="0"/>
              </a:rPr>
              <a:t>H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=.2</a:t>
            </a:r>
            <a:r>
              <a:rPr lang="en-US" sz="2800" dirty="0">
                <a:latin typeface="Times-Roman" charset="0"/>
                <a:sym typeface="Symbol" charset="2"/>
              </a:rPr>
              <a:t>.2+.8.1=.12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And we now have</a:t>
            </a:r>
          </a:p>
        </p:txBody>
      </p:sp>
      <p:graphicFrame>
        <p:nvGraphicFramePr>
          <p:cNvPr id="335877" name="Group 5"/>
          <p:cNvGraphicFramePr>
            <a:graphicFrameLocks noGrp="1"/>
          </p:cNvGraphicFramePr>
          <p:nvPr/>
        </p:nvGraphicFramePr>
        <p:xfrm>
          <a:off x="3200400" y="4648200"/>
          <a:ext cx="2819400" cy="1066800"/>
        </p:xfrm>
        <a:graphic>
          <a:graphicData uri="http://schemas.openxmlformats.org/drawingml/2006/table">
            <a:tbl>
              <a:tblPr/>
              <a:tblGrid>
                <a:gridCol w="704850"/>
                <a:gridCol w="704850"/>
                <a:gridCol w="704850"/>
                <a:gridCol w="7048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505200" cy="9906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/>
              <a:t>The updated long term average is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1066800" y="2667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6920" name="Rectangle 24"/>
          <p:cNvSpPr>
            <a:spLocks noChangeArrowheads="1"/>
          </p:cNvSpPr>
          <p:nvPr/>
        </p:nvSpPr>
        <p:spPr bwMode="auto">
          <a:xfrm>
            <a:off x="457200" y="3733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Is this normal use?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Compute </a:t>
            </a:r>
            <a:r>
              <a:rPr lang="en-US" sz="2800" dirty="0">
                <a:latin typeface="Times-Roman" charset="0"/>
              </a:rPr>
              <a:t>S = (H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+…+(H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.0488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Since </a:t>
            </a:r>
            <a:r>
              <a:rPr lang="en-US" dirty="0">
                <a:latin typeface="Times-Roman" charset="0"/>
                <a:ea typeface="ＭＳ Ｐゴシック" charset="-128"/>
                <a:cs typeface="ＭＳ Ｐゴシック" charset="-128"/>
              </a:rPr>
              <a:t>S = .0488 &lt; 0.1</a:t>
            </a:r>
            <a:r>
              <a:rPr lang="en-US" dirty="0">
                <a:ea typeface="ＭＳ Ｐゴシック" charset="-128"/>
                <a:cs typeface="ＭＳ Ｐゴシック" charset="-128"/>
              </a:rPr>
              <a:t> we consider this normal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And we again update the long term averages: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</a:t>
            </a:r>
            <a:r>
              <a:rPr lang="en-US" sz="2800" dirty="0" err="1">
                <a:latin typeface="Times-Roman" charset="0"/>
              </a:rPr>
              <a:t>H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= 0.2A</a:t>
            </a:r>
            <a:r>
              <a:rPr lang="en-US" sz="2800" baseline="-25000" dirty="0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+ 0.8H</a:t>
            </a:r>
            <a:r>
              <a:rPr lang="en-US" sz="2800" baseline="-25000" dirty="0">
                <a:latin typeface="Times-Roman" charset="0"/>
              </a:rPr>
              <a:t>n</a:t>
            </a:r>
          </a:p>
        </p:txBody>
      </p:sp>
      <p:sp>
        <p:nvSpPr>
          <p:cNvPr id="336921" name="Rectangle 25"/>
          <p:cNvSpPr>
            <a:spLocks noChangeArrowheads="1"/>
          </p:cNvSpPr>
          <p:nvPr/>
        </p:nvSpPr>
        <p:spPr bwMode="auto">
          <a:xfrm>
            <a:off x="5029200" y="1706563"/>
            <a:ext cx="3429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Suppose new observed rates…</a:t>
            </a:r>
          </a:p>
        </p:txBody>
      </p:sp>
      <p:graphicFrame>
        <p:nvGraphicFramePr>
          <p:cNvPr id="336922" name="Group 26"/>
          <p:cNvGraphicFramePr>
            <a:graphicFrameLocks noGrp="1"/>
          </p:cNvGraphicFramePr>
          <p:nvPr/>
        </p:nvGraphicFramePr>
        <p:xfrm>
          <a:off x="5486400" y="2667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6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6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20" grpId="0" build="p" autoUpdateAnimBg="0"/>
      <p:bldP spid="33692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733800" cy="9906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/>
              <a:t>The starting averages </a:t>
            </a:r>
            <a:r>
              <a:rPr lang="en-US" sz="2800" dirty="0" smtClean="0"/>
              <a:t>were:</a:t>
            </a:r>
            <a:endParaRPr lang="en-US" sz="2800" dirty="0"/>
          </a:p>
        </p:txBody>
      </p:sp>
      <p:graphicFrame>
        <p:nvGraphicFramePr>
          <p:cNvPr id="337924" name="Group 4"/>
          <p:cNvGraphicFramePr>
            <a:graphicFrameLocks noGrp="1"/>
          </p:cNvGraphicFramePr>
          <p:nvPr/>
        </p:nvGraphicFramePr>
        <p:xfrm>
          <a:off x="1066800" y="25908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/>
                <a:gridCol w="628650"/>
                <a:gridCol w="628650"/>
                <a:gridCol w="6286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43" name="Rectangle 23"/>
          <p:cNvSpPr>
            <a:spLocks noChangeArrowheads="1"/>
          </p:cNvSpPr>
          <p:nvPr/>
        </p:nvSpPr>
        <p:spPr bwMode="auto">
          <a:xfrm>
            <a:off x="457200" y="37338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Statistics slowly evolve to match behavior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This reduces false alarms for</a:t>
            </a:r>
            <a:r>
              <a:rPr lang="en-US" sz="2800" dirty="0" smtClean="0"/>
              <a:t> SA</a:t>
            </a:r>
            <a:endParaRPr lang="en-US" sz="2800" dirty="0" smtClean="0">
              <a:latin typeface="Times-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But also opens an avenue for attack…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Suppose Trudy </a:t>
            </a:r>
            <a:r>
              <a:rPr lang="en-US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always</a:t>
            </a:r>
            <a:r>
              <a:rPr lang="en-US" dirty="0">
                <a:ea typeface="ＭＳ Ｐゴシック" charset="-128"/>
                <a:cs typeface="ＭＳ Ｐゴシック" charset="-128"/>
              </a:rPr>
              <a:t> wants to access </a:t>
            </a:r>
            <a:r>
              <a:rPr lang="en-US" dirty="0">
                <a:latin typeface="Times-Roman" charset="0"/>
                <a:ea typeface="ＭＳ Ｐゴシック" charset="-128"/>
                <a:cs typeface="ＭＳ Ｐゴシック" charset="-128"/>
              </a:rPr>
              <a:t>F</a:t>
            </a:r>
            <a:r>
              <a:rPr lang="en-US" baseline="-25000" dirty="0">
                <a:latin typeface="Times-Roman" charset="0"/>
                <a:ea typeface="ＭＳ Ｐゴシック" charset="-128"/>
                <a:cs typeface="ＭＳ Ｐゴシック" charset="-128"/>
              </a:rPr>
              <a:t>3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Can she convince IDS this is normal for Alice?</a:t>
            </a:r>
            <a:endParaRPr lang="en-US" baseline="-25000" dirty="0">
              <a:latin typeface="Times-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44" name="Rectangle 24"/>
          <p:cNvSpPr>
            <a:spLocks noChangeArrowheads="1"/>
          </p:cNvSpPr>
          <p:nvPr/>
        </p:nvSpPr>
        <p:spPr bwMode="auto">
          <a:xfrm>
            <a:off x="5029200" y="1477963"/>
            <a:ext cx="37338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After 2 iterations, averages </a:t>
            </a:r>
            <a:r>
              <a:rPr lang="en-US" sz="2800" dirty="0" smtClean="0"/>
              <a:t>are:</a:t>
            </a:r>
            <a:endParaRPr lang="en-US" sz="2800" dirty="0"/>
          </a:p>
        </p:txBody>
      </p:sp>
      <p:graphicFrame>
        <p:nvGraphicFramePr>
          <p:cNvPr id="337966" name="Group 46"/>
          <p:cNvGraphicFramePr>
            <a:graphicFrameLocks noGrp="1"/>
          </p:cNvGraphicFramePr>
          <p:nvPr/>
        </p:nvGraphicFramePr>
        <p:xfrm>
          <a:off x="5562600" y="2590800"/>
          <a:ext cx="2743200" cy="90487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7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3" grpId="0" build="p" autoUpdateAnimBg="0"/>
      <p:bldP spid="33794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make this approach more robust, must incorporate the variance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 also combine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stats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/>
              <a:t> as, say,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800" dirty="0">
                <a:latin typeface="Times-Roman" charset="0"/>
              </a:rPr>
              <a:t>T = (S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+ S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+ S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 + … + S</a:t>
            </a:r>
            <a:r>
              <a:rPr lang="en-US" sz="2800" baseline="-25000" dirty="0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) / N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to obtain a more complete view of “normal”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Similar (but more sophisticated) approach is used in an IDS known as </a:t>
            </a:r>
            <a:r>
              <a:rPr lang="en-US" sz="2800" b="1" dirty="0">
                <a:solidFill>
                  <a:schemeClr val="accent2"/>
                </a:solidFill>
              </a:rPr>
              <a:t>NIDES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NIDES combines anomaly &amp; signature 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Examples of Intrusion</a:t>
            </a:r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9248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Performing a remote root compromise of an e-mail server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Defacing a Web server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Guessing and cracking passwords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Copying a database containing credit card numbers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Viewing sensitive data, including payroll records and medical information, without authorization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Running a packet sniffer on a workstation to capture usernames and passwords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Using a permission error on an anonymous FTP server to distribute pirated software and music files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Dialing into an unsecured modem and gaining internal network access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Posing as an executive, calling the help desk, resetting the executive’s e-mail password, and learning the new password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Using an unattended, logged-in workstation without permission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990600"/>
          </a:xfrm>
        </p:spPr>
        <p:txBody>
          <a:bodyPr/>
          <a:lstStyle/>
          <a:p>
            <a:pPr eaLnBrk="1" hangingPunct="1"/>
            <a:r>
              <a:rPr lang="en-US"/>
              <a:t>Anomaly Detection Issues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Systems constantly evolve and so must IDS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Static system would place huge burden on admin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But evolving IDS makes it possible for attacker to (slowly) convince IDS that an attack is normal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Attacker may win simply by “going slow”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What does “abnormal” really mean?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Indicates there may be an attack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Might not be any specific info about “attack”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How to respond to such vague information?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In contrast, signature detection is very specific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Anomaly Detection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Advantages?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Chance of detecting unknown attacks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Disadvantages?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Cannot use anomaly detection alone…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…must be used with signature detection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Reliability is unclear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Anomaly </a:t>
            </a:r>
            <a:r>
              <a:rPr lang="en-US" sz="2400" dirty="0"/>
              <a:t>detection indicates “something unusual”, but lacks specific info on possible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Anomaly Detection: The Bottom Line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Anomaly-based IDS is active research topic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Many security experts have high hopes for its ultimate success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Often cited as key future security technology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Hackers are not convinced!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Title of a talk at </a:t>
            </a:r>
            <a:r>
              <a:rPr lang="en-US" sz="2400" dirty="0" err="1"/>
              <a:t>Defcon</a:t>
            </a:r>
            <a:r>
              <a:rPr lang="en-US" sz="2400" dirty="0"/>
              <a:t>: “Why Anomaly-based IDS is an Attacker’s Best Friend”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Anomaly detection is difficult and tricky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As hard as AI?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Honeypots</a:t>
            </a:r>
            <a:endParaRPr lang="en-A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Decoy systems that are designed to lure a potential attacker away from critical systems</a:t>
            </a: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Because any attack against the honeypot is made to seem successful, administrators have time to mobilize and log and track the attacker without ever exposing productive systems</a:t>
            </a:r>
          </a:p>
          <a:p>
            <a:r>
              <a:rPr lang="en-AU" dirty="0" smtClean="0">
                <a:solidFill>
                  <a:schemeClr val="tx2">
                    <a:lumMod val="10000"/>
                  </a:schemeClr>
                </a:solidFill>
              </a:rPr>
              <a:t>Recent research has focused on building entire honeypot networks that emulate an enterprise, possible with actual or simulated traffic and data</a:t>
            </a: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n-AU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133600"/>
          <a:ext cx="7239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>
                <a:solidFill>
                  <a:srgbClr val="333333"/>
                </a:solidFill>
                <a:effectLst>
                  <a:outerShdw blurRad="63500" dir="2700000" algn="tl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33</a:t>
            </a:fld>
            <a:endParaRPr lang="en-US" dirty="0">
              <a:solidFill>
                <a:srgbClr val="333333"/>
              </a:solidFill>
              <a:effectLst>
                <a:outerShdw blurRad="635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5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-11765" r="-11765"/>
              <a:stretch>
                <a:fillRect/>
              </a:stretch>
            </p:blipFill>
          </mc:Choice>
          <mc:Fallback>
            <p:blipFill>
              <a:blip r:embed="rId4"/>
              <a:srcRect l="-11765" r="-11765"/>
              <a:stretch>
                <a:fillRect/>
              </a:stretch>
            </p:blipFill>
          </mc:Fallback>
        </mc:AlternateContent>
        <p:spPr>
          <a:xfrm>
            <a:off x="1298809" y="0"/>
            <a:ext cx="6546388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1964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Hackers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Traditionally, those who hack into computers do so for the thrill of it or for status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Intrusion detection systems (IDSs) and intrusion prevention systems (IPSs) are designed to counter hacker threats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 addition to using such systems, organizations can consider restricting remote logons to specific IP addresses and/or use virtual private network technology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CERTs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Computer emergency response teams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These cooperative ventures collect information about system vulnerabilities and disseminate it to systems managers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Hackers also routinely read CERT reports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It is important for system administrators to quickly insert all software patches to discovered vulnerabilities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hackers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Organized groups of hackers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Usually have specific targets, or at least classes of targets in mind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Once a site is penetrated, the attacker acts quickly, scooping up as much valuable information as possible and exiting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IDSs and IPSs can be used for these types of attackers, but may be less effective because of the quick in-and-out nature of the attack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Insider Attacks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7583488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Among the most difficult to detect and prevent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Can be motivated by revenge or simply a feeling of entitlement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Countermeasures: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9924358"/>
              </p:ext>
            </p:extLst>
          </p:nvPr>
        </p:nvGraphicFramePr>
        <p:xfrm>
          <a:off x="381000" y="32004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2209800"/>
            <a:ext cx="1524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Intrusion Techniques</a:t>
            </a:r>
            <a:endParaRPr lang="en-A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583488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Objective of the intruder is to gain access to a system or to increase the range of privileges accessible on a system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Most initial attacks use system or software vulnerabilities that allow a user to execute code that opens a backdoor into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system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/>
              <a:t>Intrusion Prevention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/>
            <a:r>
              <a:rPr lang="en-US"/>
              <a:t>Want to keep bad guys out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</a:rPr>
              <a:t>Intrusion prevention</a:t>
            </a:r>
            <a:r>
              <a:rPr lang="en-US"/>
              <a:t> is a traditional focus of computer security</a:t>
            </a:r>
          </a:p>
          <a:p>
            <a:pPr lvl="1" eaLnBrk="1" hangingPunct="1"/>
            <a:r>
              <a:rPr lang="en-US"/>
              <a:t>Authentication is to prevent intrusions</a:t>
            </a:r>
          </a:p>
          <a:p>
            <a:pPr lvl="1" eaLnBrk="1" hangingPunct="1"/>
            <a:r>
              <a:rPr lang="en-US"/>
              <a:t>Firewalls a form of intrusion prevention</a:t>
            </a:r>
          </a:p>
          <a:p>
            <a:pPr lvl="1" eaLnBrk="1" hangingPunct="1"/>
            <a:r>
              <a:rPr lang="en-US"/>
              <a:t>Virus defenses aimed at intrusion prevention</a:t>
            </a:r>
          </a:p>
          <a:p>
            <a:pPr lvl="1" eaLnBrk="1" hangingPunct="1"/>
            <a:r>
              <a:rPr lang="en-US"/>
              <a:t>Like locking the door on your car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/>
              <a:t>Intrusion Detection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spite of intrusion prevention, bad guys will sometime get in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Intrusion detection systems (</a:t>
            </a:r>
            <a:r>
              <a:rPr lang="en-US" sz="2800" b="1">
                <a:solidFill>
                  <a:schemeClr val="accent2"/>
                </a:solidFill>
              </a:rPr>
              <a:t>IDS</a:t>
            </a:r>
            <a:r>
              <a:rPr lang="en-US" sz="2800"/>
              <a:t>)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Detect attacks in progress (or soon after)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Look for unusual or suspicious activity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IDS evolved from log file analysis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IDS is currently a </a:t>
            </a:r>
            <a:r>
              <a:rPr lang="en-US" sz="2800" b="1">
                <a:solidFill>
                  <a:srgbClr val="FF0000"/>
                </a:solidFill>
              </a:rPr>
              <a:t>hot</a:t>
            </a:r>
            <a:r>
              <a:rPr lang="en-US" sz="2800"/>
              <a:t> research topic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How to respond when intrusion detected?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We don’t deal with this topic here…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DDF32-CD35-4E83-8906-6ED230D425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22219</TotalTime>
  <Words>4834</Words>
  <Application>Microsoft Office PowerPoint</Application>
  <PresentationFormat>On-screen Show (4:3)</PresentationFormat>
  <Paragraphs>618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Calisto MT</vt:lpstr>
      <vt:lpstr>Comic Sans MS</vt:lpstr>
      <vt:lpstr>ＭＳ Ｐゴシック</vt:lpstr>
      <vt:lpstr>Perpetua Titling MT</vt:lpstr>
      <vt:lpstr>Symbol</vt:lpstr>
      <vt:lpstr>Times</vt:lpstr>
      <vt:lpstr>Times-Roman</vt:lpstr>
      <vt:lpstr>Wingdings</vt:lpstr>
      <vt:lpstr>Default Design</vt:lpstr>
      <vt:lpstr>1_Precedent</vt:lpstr>
      <vt:lpstr>2_Precedent</vt:lpstr>
      <vt:lpstr>3_Precedent</vt:lpstr>
      <vt:lpstr>Intruders &amp; Intrusion Detection Systems</vt:lpstr>
      <vt:lpstr>Intruders</vt:lpstr>
      <vt:lpstr>Examples of Intrusion</vt:lpstr>
      <vt:lpstr>Hackers</vt:lpstr>
      <vt:lpstr>Criminal hackers</vt:lpstr>
      <vt:lpstr>Insider Attacks</vt:lpstr>
      <vt:lpstr>Intrusion Techniques</vt:lpstr>
      <vt:lpstr>Intrusion Prevention</vt:lpstr>
      <vt:lpstr>Intrusion Detection</vt:lpstr>
      <vt:lpstr>Intrusion Detection</vt:lpstr>
      <vt:lpstr>PowerPoint Presentation</vt:lpstr>
      <vt:lpstr>Intrusion Detection Systems</vt:lpstr>
      <vt:lpstr>IDS</vt:lpstr>
      <vt:lpstr>Host-Based IDS</vt:lpstr>
      <vt:lpstr>Network-Based IDS</vt:lpstr>
      <vt:lpstr>Signature Detection Example</vt:lpstr>
      <vt:lpstr>Signature Detection</vt:lpstr>
      <vt:lpstr>Signature Detection</vt:lpstr>
      <vt:lpstr>Signature Detection</vt:lpstr>
      <vt:lpstr>Anomaly Detection</vt:lpstr>
      <vt:lpstr>How to Measure Normal?</vt:lpstr>
      <vt:lpstr>How to Measure Abnormal?</vt:lpstr>
      <vt:lpstr>Anomaly Detection (1)</vt:lpstr>
      <vt:lpstr>Anomaly Detection (1)</vt:lpstr>
      <vt:lpstr>Anomaly Detection (2)</vt:lpstr>
      <vt:lpstr>Anomaly Detection (2)</vt:lpstr>
      <vt:lpstr>Anomaly Detection (2)</vt:lpstr>
      <vt:lpstr>Anomaly Detection (2)</vt:lpstr>
      <vt:lpstr>Anomaly Detection (2)</vt:lpstr>
      <vt:lpstr>Anomaly Detection Issues</vt:lpstr>
      <vt:lpstr>Anomaly Detection</vt:lpstr>
      <vt:lpstr>Anomaly Detection: The Bottom Line</vt:lpstr>
      <vt:lpstr>Honeypots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</dc:title>
  <dc:subject/>
  <dc:creator>Mark Stamp</dc:creator>
  <cp:keywords/>
  <dc:description/>
  <cp:lastModifiedBy>Dr. Marwan Abu-Amara</cp:lastModifiedBy>
  <cp:revision>1111</cp:revision>
  <cp:lastPrinted>2005-01-22T22:32:34Z</cp:lastPrinted>
  <dcterms:created xsi:type="dcterms:W3CDTF">2012-03-22T15:47:55Z</dcterms:created>
  <dcterms:modified xsi:type="dcterms:W3CDTF">2015-11-29T13:34:05Z</dcterms:modified>
  <cp:category/>
</cp:coreProperties>
</file>