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318" r:id="rId3"/>
    <p:sldId id="427" r:id="rId4"/>
    <p:sldId id="428" r:id="rId5"/>
    <p:sldId id="429" r:id="rId6"/>
    <p:sldId id="430" r:id="rId7"/>
    <p:sldId id="445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451" r:id="rId19"/>
    <p:sldId id="333" r:id="rId20"/>
    <p:sldId id="334" r:id="rId21"/>
    <p:sldId id="335" r:id="rId22"/>
    <p:sldId id="336" r:id="rId23"/>
    <p:sldId id="40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446" r:id="rId48"/>
    <p:sldId id="418" r:id="rId49"/>
    <p:sldId id="447" r:id="rId50"/>
    <p:sldId id="419" r:id="rId51"/>
    <p:sldId id="360" r:id="rId52"/>
    <p:sldId id="361" r:id="rId53"/>
    <p:sldId id="420" r:id="rId54"/>
    <p:sldId id="362" r:id="rId55"/>
    <p:sldId id="363" r:id="rId56"/>
    <p:sldId id="364" r:id="rId57"/>
    <p:sldId id="449" r:id="rId58"/>
    <p:sldId id="45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3CC0C"/>
    <a:srgbClr val="109B01"/>
    <a:srgbClr val="1FCC0D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23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EA01D-1269-6A4F-95D5-4E3B7225F02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68368-2BA1-8540-94EE-B31B8F129A16}">
      <dgm:prSet phldrT="[Text]"/>
      <dgm:spPr/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Differences include:</a:t>
          </a:r>
          <a:endParaRPr lang="en-US" b="1" i="0" dirty="0">
            <a:solidFill>
              <a:schemeClr val="tx1"/>
            </a:solidFill>
          </a:endParaRPr>
        </a:p>
      </dgm:t>
    </dgm:pt>
    <dgm:pt modelId="{A2A991A3-3D68-144F-AECE-A45BC681D4F1}" type="parTrans" cxnId="{A131937B-AEFD-924C-9512-C8B41BD38563}">
      <dgm:prSet/>
      <dgm:spPr/>
      <dgm:t>
        <a:bodyPr/>
        <a:lstStyle/>
        <a:p>
          <a:endParaRPr lang="en-US"/>
        </a:p>
      </dgm:t>
    </dgm:pt>
    <dgm:pt modelId="{32B99E3A-4FAD-F746-B728-0FA7EC4E4410}" type="sibTrans" cxnId="{A131937B-AEFD-924C-9512-C8B41BD38563}">
      <dgm:prSet/>
      <dgm:spPr/>
      <dgm:t>
        <a:bodyPr/>
        <a:lstStyle/>
        <a:p>
          <a:endParaRPr lang="en-US"/>
        </a:p>
      </dgm:t>
    </dgm:pt>
    <dgm:pt modelId="{41723558-D4A9-8640-B8BC-5332DC8882EF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Version number	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2E7411D4-F2CF-524E-8BD1-177A4DB99D84}" type="parTrans" cxnId="{B49478E8-5E4D-7943-A183-38F7DC42395E}">
      <dgm:prSet/>
      <dgm:spPr/>
      <dgm:t>
        <a:bodyPr/>
        <a:lstStyle/>
        <a:p>
          <a:endParaRPr lang="en-US"/>
        </a:p>
      </dgm:t>
    </dgm:pt>
    <dgm:pt modelId="{A5EE1CC7-EBE6-4041-9ACB-C2AD501D97D3}" type="sibTrans" cxnId="{B49478E8-5E4D-7943-A183-38F7DC42395E}">
      <dgm:prSet/>
      <dgm:spPr/>
      <dgm:t>
        <a:bodyPr/>
        <a:lstStyle/>
        <a:p>
          <a:endParaRPr lang="en-US"/>
        </a:p>
      </dgm:t>
    </dgm:pt>
    <dgm:pt modelId="{53C0B20C-6F68-554C-8499-EF3C1D0B7B1D}">
      <dgm:prSet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MAC</a:t>
          </a:r>
        </a:p>
      </dgm:t>
    </dgm:pt>
    <dgm:pt modelId="{C0686727-D326-3848-874A-7392948D2CAE}" type="parTrans" cxnId="{1816E951-4FB6-7241-8BB2-B087E345B001}">
      <dgm:prSet/>
      <dgm:spPr/>
      <dgm:t>
        <a:bodyPr/>
        <a:lstStyle/>
        <a:p>
          <a:endParaRPr lang="en-US"/>
        </a:p>
      </dgm:t>
    </dgm:pt>
    <dgm:pt modelId="{ADCDAD54-F3CD-1841-9577-2DF7A080570A}" type="sibTrans" cxnId="{1816E951-4FB6-7241-8BB2-B087E345B001}">
      <dgm:prSet/>
      <dgm:spPr/>
      <dgm:t>
        <a:bodyPr/>
        <a:lstStyle/>
        <a:p>
          <a:endParaRPr lang="en-US"/>
        </a:p>
      </dgm:t>
    </dgm:pt>
    <dgm:pt modelId="{DAA463D5-FF34-9D4F-B3C9-511AFCDCE85E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Pseudorandom function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13FF3A7F-B072-394A-A398-A2AA3E61EBD3}" type="parTrans" cxnId="{BCF9EB5F-8598-A644-BA08-4D8F007CE3C5}">
      <dgm:prSet/>
      <dgm:spPr/>
      <dgm:t>
        <a:bodyPr/>
        <a:lstStyle/>
        <a:p>
          <a:endParaRPr lang="en-US"/>
        </a:p>
      </dgm:t>
    </dgm:pt>
    <dgm:pt modelId="{B5CA9AD5-9C49-744F-994A-374979250732}" type="sibTrans" cxnId="{BCF9EB5F-8598-A644-BA08-4D8F007CE3C5}">
      <dgm:prSet/>
      <dgm:spPr/>
      <dgm:t>
        <a:bodyPr/>
        <a:lstStyle/>
        <a:p>
          <a:endParaRPr lang="en-US"/>
        </a:p>
      </dgm:t>
    </dgm:pt>
    <dgm:pt modelId="{84C33899-8745-B74A-917F-19152DA6FD7E}">
      <dgm:prSet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Alert codes</a:t>
          </a:r>
        </a:p>
      </dgm:t>
    </dgm:pt>
    <dgm:pt modelId="{52C6AB56-EB49-744D-B293-22DF4F7422E6}" type="parTrans" cxnId="{49B26557-26F9-BA49-A543-CE3F84742C39}">
      <dgm:prSet/>
      <dgm:spPr/>
      <dgm:t>
        <a:bodyPr/>
        <a:lstStyle/>
        <a:p>
          <a:endParaRPr lang="en-US"/>
        </a:p>
      </dgm:t>
    </dgm:pt>
    <dgm:pt modelId="{506A77F3-FE33-3B4D-BB7D-1F607CD8E785}" type="sibTrans" cxnId="{49B26557-26F9-BA49-A543-CE3F84742C39}">
      <dgm:prSet/>
      <dgm:spPr/>
      <dgm:t>
        <a:bodyPr/>
        <a:lstStyle/>
        <a:p>
          <a:endParaRPr lang="en-US"/>
        </a:p>
      </dgm:t>
    </dgm:pt>
    <dgm:pt modelId="{CD050570-3B7C-1445-BCF8-298FFCB33962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Cipher suites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E5DB80F7-138B-C049-BBEA-CCD195B58992}" type="parTrans" cxnId="{CF0791E4-A09C-4743-9CFC-C249394034CA}">
      <dgm:prSet/>
      <dgm:spPr/>
      <dgm:t>
        <a:bodyPr/>
        <a:lstStyle/>
        <a:p>
          <a:endParaRPr lang="en-US"/>
        </a:p>
      </dgm:t>
    </dgm:pt>
    <dgm:pt modelId="{03A342F2-4E09-1243-B98E-166AB0F48F69}" type="sibTrans" cxnId="{CF0791E4-A09C-4743-9CFC-C249394034CA}">
      <dgm:prSet/>
      <dgm:spPr/>
      <dgm:t>
        <a:bodyPr/>
        <a:lstStyle/>
        <a:p>
          <a:endParaRPr lang="en-US"/>
        </a:p>
      </dgm:t>
    </dgm:pt>
    <dgm:pt modelId="{69409599-459E-4A4B-942C-05F8F49220C9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Client certificate types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FD965DC6-44CD-684F-B063-F57791848970}" type="parTrans" cxnId="{CFB3FB31-5488-A04F-B75B-996D79B014BC}">
      <dgm:prSet/>
      <dgm:spPr/>
      <dgm:t>
        <a:bodyPr/>
        <a:lstStyle/>
        <a:p>
          <a:endParaRPr lang="en-US"/>
        </a:p>
      </dgm:t>
    </dgm:pt>
    <dgm:pt modelId="{DCE68485-1FE9-524E-B343-4E4577C022A6}" type="sibTrans" cxnId="{CFB3FB31-5488-A04F-B75B-996D79B014BC}">
      <dgm:prSet/>
      <dgm:spPr/>
      <dgm:t>
        <a:bodyPr/>
        <a:lstStyle/>
        <a:p>
          <a:endParaRPr lang="en-US"/>
        </a:p>
      </dgm:t>
    </dgm:pt>
    <dgm:pt modelId="{01FAC55E-E5D7-3842-AD33-54ADDAA1AEDB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Certificate_verify and Finished Messages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201FC47A-EBBE-B744-8418-5B68BCD0D70E}" type="parTrans" cxnId="{F6F35969-D495-C24A-8F7E-7E7DD963E477}">
      <dgm:prSet/>
      <dgm:spPr/>
      <dgm:t>
        <a:bodyPr/>
        <a:lstStyle/>
        <a:p>
          <a:endParaRPr lang="en-US"/>
        </a:p>
      </dgm:t>
    </dgm:pt>
    <dgm:pt modelId="{5F11CFBE-A62F-7A41-8070-31035D399DD2}" type="sibTrans" cxnId="{F6F35969-D495-C24A-8F7E-7E7DD963E477}">
      <dgm:prSet/>
      <dgm:spPr/>
      <dgm:t>
        <a:bodyPr/>
        <a:lstStyle/>
        <a:p>
          <a:endParaRPr lang="en-US"/>
        </a:p>
      </dgm:t>
    </dgm:pt>
    <dgm:pt modelId="{FEF1E440-8205-A64C-BC0A-4D515142884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Cryptographic computations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C119D04A-DE7F-0D4F-BCA9-5BB92E7613CC}" type="parTrans" cxnId="{3DE87F62-2B0E-3E47-85F0-AEBAAC17428A}">
      <dgm:prSet/>
      <dgm:spPr/>
      <dgm:t>
        <a:bodyPr/>
        <a:lstStyle/>
        <a:p>
          <a:endParaRPr lang="en-US"/>
        </a:p>
      </dgm:t>
    </dgm:pt>
    <dgm:pt modelId="{494E2AD9-2F41-CC4E-B39C-59B281E7EB2D}" type="sibTrans" cxnId="{3DE87F62-2B0E-3E47-85F0-AEBAAC17428A}">
      <dgm:prSet/>
      <dgm:spPr/>
      <dgm:t>
        <a:bodyPr/>
        <a:lstStyle/>
        <a:p>
          <a:endParaRPr lang="en-US"/>
        </a:p>
      </dgm:t>
    </dgm:pt>
    <dgm:pt modelId="{F7C11F92-11FA-D245-A8ED-B7957C942A18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Padding 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8C0A2233-2338-7B42-973F-9F2A66B8937C}" type="parTrans" cxnId="{54EFF46D-0C8B-FC45-B0A9-346AAB2105AA}">
      <dgm:prSet/>
      <dgm:spPr/>
      <dgm:t>
        <a:bodyPr/>
        <a:lstStyle/>
        <a:p>
          <a:endParaRPr lang="en-US"/>
        </a:p>
      </dgm:t>
    </dgm:pt>
    <dgm:pt modelId="{5894DB8F-DC1C-8F48-8EE8-1C71C636E605}" type="sibTrans" cxnId="{54EFF46D-0C8B-FC45-B0A9-346AAB2105AA}">
      <dgm:prSet/>
      <dgm:spPr/>
      <dgm:t>
        <a:bodyPr/>
        <a:lstStyle/>
        <a:p>
          <a:endParaRPr lang="en-US"/>
        </a:p>
      </dgm:t>
    </dgm:pt>
    <dgm:pt modelId="{A81A258F-68D6-0344-ADA9-AB52CAF8204B}" type="pres">
      <dgm:prSet presAssocID="{09BEA01D-1269-6A4F-95D5-4E3B7225F0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6BEA2-BEFB-5548-836F-665A20FF849D}" type="pres">
      <dgm:prSet presAssocID="{DE868368-2BA1-8540-94EE-B31B8F129A16}" presName="composite" presStyleCnt="0"/>
      <dgm:spPr/>
    </dgm:pt>
    <dgm:pt modelId="{A64241DA-95DB-1240-B61B-555A5A9A448B}" type="pres">
      <dgm:prSet presAssocID="{DE868368-2BA1-8540-94EE-B31B8F129A16}" presName="parTx" presStyleLbl="alignNode1" presStyleIdx="0" presStyleCnt="1" custLinFactNeighborX="-1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8C2B-9F50-584F-8711-71BA7DBF532A}" type="pres">
      <dgm:prSet presAssocID="{DE868368-2BA1-8540-94EE-B31B8F129A1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92B42-419A-4223-A8D2-8964FC3B8D10}" type="presOf" srcId="{69409599-459E-4A4B-942C-05F8F49220C9}" destId="{798F8C2B-9F50-584F-8711-71BA7DBF532A}" srcOrd="0" destOrd="5" presId="urn:microsoft.com/office/officeart/2005/8/layout/hList1"/>
    <dgm:cxn modelId="{A4ECA540-CEEB-40FE-B4BB-EDE81CC0FB64}" type="presOf" srcId="{84C33899-8745-B74A-917F-19152DA6FD7E}" destId="{798F8C2B-9F50-584F-8711-71BA7DBF532A}" srcOrd="0" destOrd="3" presId="urn:microsoft.com/office/officeart/2005/8/layout/hList1"/>
    <dgm:cxn modelId="{E82A94DD-9EE5-4447-8F55-101854D6D780}" type="presOf" srcId="{DAA463D5-FF34-9D4F-B3C9-511AFCDCE85E}" destId="{798F8C2B-9F50-584F-8711-71BA7DBF532A}" srcOrd="0" destOrd="2" presId="urn:microsoft.com/office/officeart/2005/8/layout/hList1"/>
    <dgm:cxn modelId="{AD848AEA-2F3F-4416-A00E-798544226240}" type="presOf" srcId="{F7C11F92-11FA-D245-A8ED-B7957C942A18}" destId="{798F8C2B-9F50-584F-8711-71BA7DBF532A}" srcOrd="0" destOrd="8" presId="urn:microsoft.com/office/officeart/2005/8/layout/hList1"/>
    <dgm:cxn modelId="{CF0791E4-A09C-4743-9CFC-C249394034CA}" srcId="{DE868368-2BA1-8540-94EE-B31B8F129A16}" destId="{CD050570-3B7C-1445-BCF8-298FFCB33962}" srcOrd="4" destOrd="0" parTransId="{E5DB80F7-138B-C049-BBEA-CCD195B58992}" sibTransId="{03A342F2-4E09-1243-B98E-166AB0F48F69}"/>
    <dgm:cxn modelId="{DD6A2F9E-DACD-4EB0-BF9C-48C39656D53C}" type="presOf" srcId="{09BEA01D-1269-6A4F-95D5-4E3B7225F021}" destId="{A81A258F-68D6-0344-ADA9-AB52CAF8204B}" srcOrd="0" destOrd="0" presId="urn:microsoft.com/office/officeart/2005/8/layout/hList1"/>
    <dgm:cxn modelId="{B49478E8-5E4D-7943-A183-38F7DC42395E}" srcId="{DE868368-2BA1-8540-94EE-B31B8F129A16}" destId="{41723558-D4A9-8640-B8BC-5332DC8882EF}" srcOrd="0" destOrd="0" parTransId="{2E7411D4-F2CF-524E-8BD1-177A4DB99D84}" sibTransId="{A5EE1CC7-EBE6-4041-9ACB-C2AD501D97D3}"/>
    <dgm:cxn modelId="{49B26557-26F9-BA49-A543-CE3F84742C39}" srcId="{DE868368-2BA1-8540-94EE-B31B8F129A16}" destId="{84C33899-8745-B74A-917F-19152DA6FD7E}" srcOrd="3" destOrd="0" parTransId="{52C6AB56-EB49-744D-B293-22DF4F7422E6}" sibTransId="{506A77F3-FE33-3B4D-BB7D-1F607CD8E785}"/>
    <dgm:cxn modelId="{1816E951-4FB6-7241-8BB2-B087E345B001}" srcId="{DE868368-2BA1-8540-94EE-B31B8F129A16}" destId="{53C0B20C-6F68-554C-8499-EF3C1D0B7B1D}" srcOrd="1" destOrd="0" parTransId="{C0686727-D326-3848-874A-7392948D2CAE}" sibTransId="{ADCDAD54-F3CD-1841-9577-2DF7A080570A}"/>
    <dgm:cxn modelId="{54EFF46D-0C8B-FC45-B0A9-346AAB2105AA}" srcId="{DE868368-2BA1-8540-94EE-B31B8F129A16}" destId="{F7C11F92-11FA-D245-A8ED-B7957C942A18}" srcOrd="8" destOrd="0" parTransId="{8C0A2233-2338-7B42-973F-9F2A66B8937C}" sibTransId="{5894DB8F-DC1C-8F48-8EE8-1C71C636E605}"/>
    <dgm:cxn modelId="{BCF9EB5F-8598-A644-BA08-4D8F007CE3C5}" srcId="{DE868368-2BA1-8540-94EE-B31B8F129A16}" destId="{DAA463D5-FF34-9D4F-B3C9-511AFCDCE85E}" srcOrd="2" destOrd="0" parTransId="{13FF3A7F-B072-394A-A398-A2AA3E61EBD3}" sibTransId="{B5CA9AD5-9C49-744F-994A-374979250732}"/>
    <dgm:cxn modelId="{F6F35969-D495-C24A-8F7E-7E7DD963E477}" srcId="{DE868368-2BA1-8540-94EE-B31B8F129A16}" destId="{01FAC55E-E5D7-3842-AD33-54ADDAA1AEDB}" srcOrd="6" destOrd="0" parTransId="{201FC47A-EBBE-B744-8418-5B68BCD0D70E}" sibTransId="{5F11CFBE-A62F-7A41-8070-31035D399DD2}"/>
    <dgm:cxn modelId="{AFB8CFC1-610F-45CA-819F-3A167FD70693}" type="presOf" srcId="{53C0B20C-6F68-554C-8499-EF3C1D0B7B1D}" destId="{798F8C2B-9F50-584F-8711-71BA7DBF532A}" srcOrd="0" destOrd="1" presId="urn:microsoft.com/office/officeart/2005/8/layout/hList1"/>
    <dgm:cxn modelId="{FD5BF255-9E42-4AA3-A2AA-61335F1AA1CF}" type="presOf" srcId="{DE868368-2BA1-8540-94EE-B31B8F129A16}" destId="{A64241DA-95DB-1240-B61B-555A5A9A448B}" srcOrd="0" destOrd="0" presId="urn:microsoft.com/office/officeart/2005/8/layout/hList1"/>
    <dgm:cxn modelId="{CFB3FB31-5488-A04F-B75B-996D79B014BC}" srcId="{DE868368-2BA1-8540-94EE-B31B8F129A16}" destId="{69409599-459E-4A4B-942C-05F8F49220C9}" srcOrd="5" destOrd="0" parTransId="{FD965DC6-44CD-684F-B063-F57791848970}" sibTransId="{DCE68485-1FE9-524E-B343-4E4577C022A6}"/>
    <dgm:cxn modelId="{29AA1E9B-9F5A-4EB4-A81D-FC9118F042FA}" type="presOf" srcId="{FEF1E440-8205-A64C-BC0A-4D5151428847}" destId="{798F8C2B-9F50-584F-8711-71BA7DBF532A}" srcOrd="0" destOrd="7" presId="urn:microsoft.com/office/officeart/2005/8/layout/hList1"/>
    <dgm:cxn modelId="{A131937B-AEFD-924C-9512-C8B41BD38563}" srcId="{09BEA01D-1269-6A4F-95D5-4E3B7225F021}" destId="{DE868368-2BA1-8540-94EE-B31B8F129A16}" srcOrd="0" destOrd="0" parTransId="{A2A991A3-3D68-144F-AECE-A45BC681D4F1}" sibTransId="{32B99E3A-4FAD-F746-B728-0FA7EC4E4410}"/>
    <dgm:cxn modelId="{2F0158F6-9500-4F76-B028-EB7048E21FE3}" type="presOf" srcId="{01FAC55E-E5D7-3842-AD33-54ADDAA1AEDB}" destId="{798F8C2B-9F50-584F-8711-71BA7DBF532A}" srcOrd="0" destOrd="6" presId="urn:microsoft.com/office/officeart/2005/8/layout/hList1"/>
    <dgm:cxn modelId="{A30D38ED-69D0-4800-806A-BBB19E0550D0}" type="presOf" srcId="{CD050570-3B7C-1445-BCF8-298FFCB33962}" destId="{798F8C2B-9F50-584F-8711-71BA7DBF532A}" srcOrd="0" destOrd="4" presId="urn:microsoft.com/office/officeart/2005/8/layout/hList1"/>
    <dgm:cxn modelId="{3DE87F62-2B0E-3E47-85F0-AEBAAC17428A}" srcId="{DE868368-2BA1-8540-94EE-B31B8F129A16}" destId="{FEF1E440-8205-A64C-BC0A-4D5151428847}" srcOrd="7" destOrd="0" parTransId="{C119D04A-DE7F-0D4F-BCA9-5BB92E7613CC}" sibTransId="{494E2AD9-2F41-CC4E-B39C-59B281E7EB2D}"/>
    <dgm:cxn modelId="{7D0366D6-2FBB-433F-B344-D04326BAA801}" type="presOf" srcId="{41723558-D4A9-8640-B8BC-5332DC8882EF}" destId="{798F8C2B-9F50-584F-8711-71BA7DBF532A}" srcOrd="0" destOrd="0" presId="urn:microsoft.com/office/officeart/2005/8/layout/hList1"/>
    <dgm:cxn modelId="{AB8F8BDA-7791-4198-A836-377087AC2526}" type="presParOf" srcId="{A81A258F-68D6-0344-ADA9-AB52CAF8204B}" destId="{C8B6BEA2-BEFB-5548-836F-665A20FF849D}" srcOrd="0" destOrd="0" presId="urn:microsoft.com/office/officeart/2005/8/layout/hList1"/>
    <dgm:cxn modelId="{F772AA7A-3FDA-4355-B3CD-AEE5ED76A665}" type="presParOf" srcId="{C8B6BEA2-BEFB-5548-836F-665A20FF849D}" destId="{A64241DA-95DB-1240-B61B-555A5A9A448B}" srcOrd="0" destOrd="0" presId="urn:microsoft.com/office/officeart/2005/8/layout/hList1"/>
    <dgm:cxn modelId="{9D26CEDF-8D3B-441E-BCBD-A076C06D96F2}" type="presParOf" srcId="{C8B6BEA2-BEFB-5548-836F-665A20FF849D}" destId="{798F8C2B-9F50-584F-8711-71BA7DBF53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D4C84-273F-4C3A-89DC-2C2CC2AD34E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69065-0B22-4CD8-BF41-10FF0B36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9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F8D4-266A-4D48-BB94-B4794C5644F6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is an IETF standardization initiative whose goal is to produce an Internet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of SSL. TLS is defined as a Proposed Internet Standard in RFC 5246.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5246 is very similar to SSLv3. In this section, we highlight the differences.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Number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Record Format is the same as that of the SSL Record Format (Figure 6.4),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fields in the header have the same meanings. The one difference is in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values. For the current version of TLS, the major version is 3 and the minor version is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Authentication Code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two differences between the SSLv3 and TLS MAC schemes: the actual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and the scope of the MAC calculation. TLS makes use of the HMAC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defined in RFC 2104.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MAC calculation covers all of the fields covered by the SSLv3 calculation,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plus the field TLSCompressed.version , which is the version of the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being employed.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makes use of a pseudorandom function referred to as PRF to expand secrets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blocks of data for purposes of key generation or validation. The objective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make use of a relatively small shared secret value but to generate longer blocks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data in a way that is secure from the kinds of attacks made on hash functions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supports all of the alert codes defined in SSLv3 with the exception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no_certificate . A number of additional codes are defined in TLS.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 Suites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several small differences between the cipher suites available under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under TLS: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Exchange:  TLS supports all of the key exchange techniques of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Symmetric Encryption Algorithms:  TLS includes all of the symmetric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algorithms found in SSLv3, 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Certificate Types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defines the following certificate types to be requested in a certificate_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message: rsa_sign, dss_sign, rsa_fixed_dh, and dss_fixed_dh.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are all defined in SSLv3. In addition, SSLv3 includes rsa_ephemeral_dh,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dss_ephemeral_dh, and fortezza_kea. Ephemeral Diffie-Hellman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signing the Diffie-Hellman parameters with either RSA or DSS. For TLS, the rsa_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 and dss_sign types are used for that function; a separate signing type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needed to sign Diffie-Hellman parameters. TLS does not include the Fortezza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scheme.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certificate_verify and Finished Messages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TLS  certificate_verify message, the MD5 and SHA-1 hashes are calculated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over  handshake_messages. Recall that for SSLv3, the hash calculation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also included the master secret and pads. These extra fields were felt to add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additional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with the finished message in SSLv3, the finished message in TLS is a hash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based on the shared  master_secret, the previous handshake messages, and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label that identifies client or server. The calculation is somewhat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Cryptographic Computations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pre_master_secret for TLS is calculated in the same way as in SSLv3.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SSLv3, the master_secret in TLS is calculated as a hash function of the pre_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 and the two hello random numbers.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 with SSLv3, the key_block  is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master_secret  and the client and server random numbers, but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TLS, the actual algorithm is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SSL, the padding added prior to encryption of user data is the minimum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required so that the total size of the data to be encrypted is a multiple of the cipher’s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block length. In TLS, the padding can be any amount that results in a total that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the cipher’s block length, up to a maximum of 255 bytes.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plaintext (or compressed text if compression is used) plus MAC plus padding.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length byte is 79 bytes long, then the padding length (in bytes) can be 1, 9, 17, and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on, up to 249. A variable padding length may be used to frustrate attacks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analysis of the lengths of exchanged messages.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1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CB87E8-BC47-4CE7-9C43-3D705176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qs.org/rfcs/rfc2410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5.pd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486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 Level Security,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/>
              <a:t>Wireless Network </a:t>
            </a:r>
            <a:r>
              <a:rPr lang="en-US" dirty="0" smtClean="0"/>
              <a:t>Security,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&amp; IP </a:t>
            </a:r>
            <a:r>
              <a:rPr lang="en-US" dirty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What is SSL?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SSL is the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protocol used for </a:t>
            </a:r>
            <a:r>
              <a:rPr lang="en-US" sz="2800" dirty="0" smtClean="0"/>
              <a:t>majority of </a:t>
            </a:r>
            <a:r>
              <a:rPr lang="en-US" sz="2800" dirty="0"/>
              <a:t>secure transactions </a:t>
            </a:r>
            <a:r>
              <a:rPr lang="en-US" sz="2800" dirty="0" smtClean="0"/>
              <a:t>on </a:t>
            </a:r>
            <a:r>
              <a:rPr lang="en-US" sz="2800" dirty="0"/>
              <a:t>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if you want to buy a book at </a:t>
            </a:r>
            <a:r>
              <a:rPr lang="en-US" sz="2800" dirty="0" err="1"/>
              <a:t>amazon.com</a:t>
            </a:r>
            <a:r>
              <a:rPr lang="en-US" sz="2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want to be sure you are dealing with Amazon (</a:t>
            </a:r>
            <a:r>
              <a:rPr lang="en-US" sz="2400" b="1" dirty="0">
                <a:solidFill>
                  <a:schemeClr val="accent2"/>
                </a:solidFill>
              </a:rPr>
              <a:t>authentication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credit card information must be protected in transit (</a:t>
            </a:r>
            <a:r>
              <a:rPr lang="en-US" sz="2400" b="1" dirty="0">
                <a:solidFill>
                  <a:schemeClr val="accent2"/>
                </a:solidFill>
              </a:rPr>
              <a:t>confidentiality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 long as you have money, Amazon </a:t>
            </a:r>
            <a:r>
              <a:rPr lang="en-US" sz="2400" dirty="0" smtClean="0"/>
              <a:t>does not care </a:t>
            </a:r>
            <a:r>
              <a:rPr lang="en-US" sz="2400" dirty="0"/>
              <a:t>who you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So, no need for mutual authentication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Simple SSL-like Protocol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286000" y="2478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 flipV="1">
            <a:off x="2209800" y="3087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1143000" y="39020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>
            <a:off x="734695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2286000" y="36814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2590800" y="1981200"/>
            <a:ext cx="407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I’d like to talk to you securely</a:t>
            </a:r>
            <a:endParaRPr lang="en-US" b="0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124200" y="2590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Here’s my certificate</a:t>
            </a:r>
            <a:endParaRPr lang="en-US" b="0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3962400" y="32004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{K}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3276600" y="38100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protected HTTP</a:t>
            </a:r>
            <a:endParaRPr lang="en-US" b="0" dirty="0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2209800" y="4267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Alice sure she’s talking to Bob?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Bob sure he’s talking to Alice?</a:t>
            </a:r>
          </a:p>
        </p:txBody>
      </p:sp>
      <p:pic>
        <p:nvPicPr>
          <p:cNvPr id="91151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2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5" grpId="0" animBg="1"/>
      <p:bldP spid="219146" grpId="0" autoUpdateAnimBg="0"/>
      <p:bldP spid="219147" grpId="0" autoUpdateAnimBg="0"/>
      <p:bldP spid="219148" grpId="0" autoUpdateAnimBg="0"/>
      <p:bldP spid="219149" grpId="0" autoUpdateAnimBg="0"/>
      <p:bldP spid="219150" grpId="0" animBg="1"/>
      <p:bldP spid="911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Simplified SSL Protocol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209800" y="1905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 flipV="1">
            <a:off x="2133600" y="2362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1004888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734695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2209800" y="28432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2336800" y="1447800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Can we talk?,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863850" y="19050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certificate, cipher,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2390775" y="2362200"/>
            <a:ext cx="408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E(h(msgs,CLNT,K),K)</a:t>
            </a:r>
            <a:endParaRPr lang="en-US" b="0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2743200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Data protected with key K</a:t>
            </a:r>
            <a:endParaRPr lang="en-US" b="0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2133600" y="3810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flipH="1" flipV="1">
            <a:off x="21336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286125" y="28956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h(msgs,SRVR,K)</a:t>
            </a:r>
            <a:endParaRPr lang="en-US" b="0"/>
          </a:p>
        </p:txBody>
      </p:sp>
      <p:sp>
        <p:nvSpPr>
          <p:cNvPr id="9217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90600" y="4114800"/>
            <a:ext cx="7315200" cy="205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known as </a:t>
            </a:r>
            <a:r>
              <a:rPr lang="en-US" sz="2800" b="1" dirty="0">
                <a:solidFill>
                  <a:schemeClr val="accent2"/>
                </a:solidFill>
              </a:rPr>
              <a:t>pre-master secret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K = h(S,R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</a:t>
            </a:r>
            <a:r>
              <a:rPr lang="en-US" sz="2800" dirty="0" err="1">
                <a:latin typeface="Times-Roman" charset="0"/>
              </a:rPr>
              <a:t>msgs</a:t>
            </a:r>
            <a:r>
              <a:rPr lang="en-US" sz="2800" dirty="0"/>
              <a:t>” means all previous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CLNT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SRVR</a:t>
            </a:r>
            <a:r>
              <a:rPr lang="en-US" sz="2800" dirty="0"/>
              <a:t> are constants</a:t>
            </a:r>
          </a:p>
        </p:txBody>
      </p:sp>
      <p:pic>
        <p:nvPicPr>
          <p:cNvPr id="921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8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nimBg="1"/>
      <p:bldP spid="220169" grpId="0" animBg="1"/>
      <p:bldP spid="220170" grpId="0" autoUpdateAnimBg="0"/>
      <p:bldP spid="220171" grpId="0" autoUpdateAnimBg="0"/>
      <p:bldP spid="220172" grpId="0" autoUpdateAnimBg="0"/>
      <p:bldP spid="220173" grpId="0" autoUpdateAnimBg="0"/>
      <p:bldP spid="220174" grpId="0" animBg="1"/>
      <p:bldP spid="220175" grpId="0" animBg="1"/>
      <p:bldP spid="220176" grpId="0" autoUpdateAnimBg="0"/>
      <p:bldP spid="9217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Keys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6 “keys” derived from </a:t>
            </a: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2 encryption keys: send and receive</a:t>
            </a:r>
          </a:p>
          <a:p>
            <a:pPr lvl="1" eaLnBrk="1" hangingPunct="1"/>
            <a:r>
              <a:rPr lang="en-US" dirty="0"/>
              <a:t>2 integrity keys: send and receive</a:t>
            </a:r>
          </a:p>
          <a:p>
            <a:pPr lvl="1" eaLnBrk="1" hangingPunct="1"/>
            <a:r>
              <a:rPr lang="en-US" dirty="0"/>
              <a:t>2 IVs: send and receive</a:t>
            </a:r>
          </a:p>
          <a:p>
            <a:pPr lvl="1" eaLnBrk="1" hangingPunct="1"/>
            <a:r>
              <a:rPr lang="en-US" dirty="0"/>
              <a:t>Why different keys in each direction?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Q:</a:t>
            </a:r>
            <a:r>
              <a:rPr lang="en-US" dirty="0"/>
              <a:t> Why is </a:t>
            </a:r>
            <a:r>
              <a:rPr lang="en-US" sz="2800" dirty="0" err="1">
                <a:latin typeface="Times-Roman" charset="0"/>
              </a:rPr>
              <a:t>h(msgs,CLNT,K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dirty="0"/>
              <a:t> encrypted?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/>
              <a:t> Apparently, it adds no security…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Authentication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authenticates Bob, not vice-versa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How does client authenticate server?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</a:t>
            </a:r>
            <a:r>
              <a:rPr lang="en-US" sz="2400" dirty="0" smtClean="0"/>
              <a:t> would </a:t>
            </a:r>
            <a:r>
              <a:rPr lang="en-US" sz="2400" dirty="0"/>
              <a:t>server not</a:t>
            </a:r>
            <a:r>
              <a:rPr lang="en-US" sz="2400" dirty="0" smtClean="0"/>
              <a:t> authenticate </a:t>
            </a:r>
            <a:r>
              <a:rPr lang="en-US" sz="2400" dirty="0"/>
              <a:t>client?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Mutual authentication is possible: Bob sends </a:t>
            </a:r>
            <a:r>
              <a:rPr lang="en-US" sz="2800" b="1" dirty="0">
                <a:solidFill>
                  <a:schemeClr val="accent2"/>
                </a:solidFill>
              </a:rPr>
              <a:t>certificate request</a:t>
            </a:r>
            <a:r>
              <a:rPr lang="en-US" sz="2800" dirty="0"/>
              <a:t> in message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Then client must </a:t>
            </a:r>
            <a:r>
              <a:rPr lang="en-US" sz="2400" dirty="0"/>
              <a:t>have</a:t>
            </a:r>
            <a:r>
              <a:rPr lang="en-US" sz="2400" dirty="0" smtClean="0"/>
              <a:t> a valid </a:t>
            </a:r>
            <a:r>
              <a:rPr lang="en-US" sz="2400" dirty="0"/>
              <a:t>certificate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if </a:t>
            </a:r>
            <a:r>
              <a:rPr lang="en-US" sz="2400" dirty="0"/>
              <a:t>server wants to authenticate client, server could instead </a:t>
            </a:r>
            <a:r>
              <a:rPr lang="en-US" sz="2400" dirty="0" smtClean="0"/>
              <a:t>require </a:t>
            </a:r>
            <a:r>
              <a:rPr lang="en-US" sz="2400" dirty="0"/>
              <a:t>password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MiM</a:t>
            </a:r>
            <a:r>
              <a:rPr lang="en-US" dirty="0" smtClean="0"/>
              <a:t> Attack</a:t>
            </a:r>
            <a:r>
              <a:rPr lang="en-US" dirty="0"/>
              <a:t>?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1295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 flipV="1">
            <a:off x="1219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152400" y="32766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82296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2203450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1371600" y="1828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T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228725" y="22860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1768475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1219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1219200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828800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467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What prevents this </a:t>
            </a:r>
            <a:r>
              <a:rPr lang="en-US" sz="2400" dirty="0" err="1"/>
              <a:t>MiM</a:t>
            </a:r>
            <a:r>
              <a:rPr lang="en-US" sz="2400" dirty="0"/>
              <a:t> “attack”?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Bob’s certificate must be signed by a certificate authority </a:t>
            </a:r>
            <a:r>
              <a:rPr lang="en-US" sz="2400" dirty="0" smtClean="0"/>
              <a:t>(CA)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browser do if signature not valid?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user do when browser complains?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4114800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 flipV="1">
            <a:off x="1295400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 flipV="1">
            <a:off x="5486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 flipH="1" flipV="1">
            <a:off x="5410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6415088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562600" y="18288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591175" y="228600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5957888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5410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 flipV="1">
            <a:off x="5424488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6056313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5500688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60" name="Picture 3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1" name="Picture 3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2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41" grpId="0" autoUpdateAnimBg="0"/>
      <p:bldP spid="223242" grpId="0" autoUpdateAnimBg="0"/>
      <p:bldP spid="223243" grpId="0" autoUpdateAnimBg="0"/>
      <p:bldP spid="223244" grpId="0" autoUpdateAnimBg="0"/>
      <p:bldP spid="223245" grpId="0" animBg="1"/>
      <p:bldP spid="223246" grpId="0" animBg="1"/>
      <p:bldP spid="223247" grpId="0" autoUpdateAnimBg="0"/>
      <p:bldP spid="223248" grpId="0" uiExpand="1" build="p" autoUpdateAnimBg="0"/>
      <p:bldP spid="223251" grpId="0" animBg="1"/>
      <p:bldP spid="223252" grpId="0" animBg="1"/>
      <p:bldP spid="223253" grpId="0" animBg="1"/>
      <p:bldP spid="223254" grpId="0" autoUpdateAnimBg="0"/>
      <p:bldP spid="223255" grpId="0" autoUpdateAnimBg="0"/>
      <p:bldP spid="223256" grpId="0" autoUpdateAnimBg="0"/>
      <p:bldP spid="223257" grpId="0" autoUpdateAnimBg="0"/>
      <p:bldP spid="223258" grpId="0" animBg="1"/>
      <p:bldP spid="223259" grpId="0" animBg="1"/>
      <p:bldP spid="223260" grpId="0" autoUpdateAnimBg="0"/>
      <p:bldP spid="2232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Sessions vs Connections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</a:t>
            </a:r>
            <a:r>
              <a:rPr lang="en-US" sz="2800" b="1" dirty="0">
                <a:solidFill>
                  <a:schemeClr val="accent2"/>
                </a:solidFill>
              </a:rPr>
              <a:t>session</a:t>
            </a:r>
            <a:r>
              <a:rPr lang="en-US" sz="2800" dirty="0"/>
              <a:t> is established as shown on previous slides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designed for use with HTTP 1.0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1.0 often opens multiple simultaneous (parallel) </a:t>
            </a:r>
            <a:r>
              <a:rPr lang="en-US" sz="2800" b="1" dirty="0">
                <a:solidFill>
                  <a:schemeClr val="accent2"/>
                </a:solidFill>
              </a:rPr>
              <a:t>connections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Multiple connections per session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 </a:t>
            </a:r>
            <a:r>
              <a:rPr lang="en-US" sz="2800" dirty="0"/>
              <a:t>session</a:t>
            </a:r>
            <a:r>
              <a:rPr lang="en-US" sz="2800" dirty="0" smtClean="0"/>
              <a:t> is costly, public </a:t>
            </a:r>
            <a:r>
              <a:rPr lang="en-US" sz="2800" dirty="0"/>
              <a:t>key </a:t>
            </a:r>
            <a:r>
              <a:rPr lang="en-US" sz="2800" dirty="0" smtClean="0"/>
              <a:t>operations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has an efficient protocol for opening new connections </a:t>
            </a:r>
            <a:r>
              <a:rPr lang="en-US" sz="2800" b="1" i="1" dirty="0"/>
              <a:t>given an existing session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SSL Connection</a:t>
            </a: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 flipV="1">
            <a:off x="2133600" y="2590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989013" y="3292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7346950" y="3216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V="1">
            <a:off x="2209800" y="31242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719388" y="1295400"/>
            <a:ext cx="360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session-ID,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835275" y="1841500"/>
            <a:ext cx="3262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session-ID, cipher, R</a:t>
            </a:r>
            <a:r>
              <a:rPr lang="en-US" b="0" baseline="-25000">
                <a:latin typeface="Times-Roman" charset="0"/>
              </a:rPr>
              <a:t>B, </a:t>
            </a:r>
          </a:p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h(msgs,SRVR,K)</a:t>
            </a:r>
            <a:r>
              <a:rPr lang="en-US" b="0" baseline="-25000">
                <a:latin typeface="Times-Roman" charset="0"/>
              </a:rPr>
              <a:t> 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200400" y="26670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h(msgs,CLNT,K)</a:t>
            </a:r>
            <a:endParaRPr lang="en-US" b="0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3352800" y="32004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Protected data</a:t>
            </a:r>
            <a:endParaRPr lang="en-US" b="0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19050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6858000" cy="190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Assuming SSL </a:t>
            </a:r>
            <a:r>
              <a:rPr lang="en-US" sz="2400" b="1" dirty="0">
                <a:solidFill>
                  <a:schemeClr val="accent2"/>
                </a:solidFill>
              </a:rPr>
              <a:t>session</a:t>
            </a:r>
            <a:r>
              <a:rPr lang="en-US" sz="2400" dirty="0"/>
              <a:t> exists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is already known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sides must remember session-ID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Again, </a:t>
            </a:r>
            <a:r>
              <a:rPr lang="en-US" sz="2400" dirty="0">
                <a:latin typeface="Times-Roman" charset="0"/>
              </a:rPr>
              <a:t>K = </a:t>
            </a:r>
            <a:r>
              <a:rPr lang="en-US" sz="2400" dirty="0" err="1">
                <a:latin typeface="Times-Roman" charset="0"/>
              </a:rPr>
              <a:t>h(S,R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791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No public key operations!</a:t>
            </a:r>
            <a:r>
              <a:rPr lang="en-US" b="0" dirty="0"/>
              <a:t> (relies on known </a:t>
            </a:r>
            <a:r>
              <a:rPr lang="en-US" b="0" dirty="0">
                <a:latin typeface="Times-Roman" charset="0"/>
              </a:rPr>
              <a:t>S</a:t>
            </a:r>
            <a:r>
              <a:rPr lang="en-US" b="0" dirty="0"/>
              <a:t>)</a:t>
            </a:r>
          </a:p>
        </p:txBody>
      </p:sp>
      <p:pic>
        <p:nvPicPr>
          <p:cNvPr id="97296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  <p:bldP spid="225286" grpId="0" animBg="1"/>
      <p:bldP spid="225289" grpId="0" animBg="1"/>
      <p:bldP spid="225290" grpId="0" autoUpdateAnimBg="0"/>
      <p:bldP spid="225291" grpId="0" autoUpdateAnimBg="0"/>
      <p:bldP spid="225292" grpId="0" autoUpdateAnimBg="0"/>
      <p:bldP spid="225293" grpId="0" autoUpdateAnimBg="0"/>
      <p:bldP spid="225294" grpId="0" animBg="1"/>
      <p:bldP spid="225295" grpId="0" autoUpdateAnimBg="0"/>
      <p:bldP spid="22529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r>
              <a:rPr lang="en-US" dirty="0" smtClean="0"/>
              <a:t>Transport Layer Security (TLS)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828800"/>
            <a:ext cx="48006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IETF standardization initiative whose goal is to produce an Internet standard version of SSL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SSLv3.0 is compatible with TLSv1.0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314744"/>
              </p:ext>
            </p:extLst>
          </p:nvPr>
        </p:nvGraphicFramePr>
        <p:xfrm>
          <a:off x="4953000" y="1600200"/>
          <a:ext cx="39655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0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IPSec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Real-World Protocols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Next, we look at</a:t>
            </a:r>
            <a:r>
              <a:rPr lang="en-US" dirty="0" smtClean="0"/>
              <a:t> real </a:t>
            </a:r>
            <a:r>
              <a:rPr lang="en-US" dirty="0"/>
              <a:t>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SSH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smtClean="0"/>
              <a:t> a simple &amp; useful </a:t>
            </a:r>
            <a:r>
              <a:rPr lang="en-US" dirty="0"/>
              <a:t>security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SSL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practical security on the </a:t>
            </a:r>
            <a:r>
              <a:rPr lang="en-US" dirty="0" smtClean="0"/>
              <a:t>Web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TLS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</a:t>
            </a:r>
            <a:r>
              <a:rPr lang="en-US" dirty="0" smtClean="0"/>
              <a:t>similar to SSL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IPSec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security at the IP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WEP </a:t>
            </a:r>
            <a:r>
              <a:rPr lang="en-US" dirty="0">
                <a:sym typeface="Symbol" charset="2"/>
              </a:rPr>
              <a:t> “Swiss cheese” of security </a:t>
            </a:r>
            <a:r>
              <a:rPr lang="en-US" dirty="0" smtClean="0">
                <a:sym typeface="Symbol" charset="2"/>
              </a:rPr>
              <a:t>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GSM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mobile phone (</a:t>
            </a:r>
            <a:r>
              <a:rPr lang="en-US" dirty="0" smtClean="0"/>
              <a:t>in)security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 and SSL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IPSec lives at the network layer</a:t>
            </a:r>
          </a:p>
          <a:p>
            <a:pPr eaLnBrk="1" hangingPunct="1"/>
            <a:r>
              <a:rPr lang="en-US" sz="2800"/>
              <a:t>IPSec is transparent to applications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382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10139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10140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3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4090988" y="25304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SSL</a:t>
            </a:r>
          </a:p>
        </p:txBody>
      </p:sp>
      <p:sp>
        <p:nvSpPr>
          <p:cNvPr id="101385" name="Rectangle 14"/>
          <p:cNvSpPr>
            <a:spLocks noChangeArrowheads="1"/>
          </p:cNvSpPr>
          <p:nvPr/>
        </p:nvSpPr>
        <p:spPr bwMode="auto">
          <a:xfrm>
            <a:off x="3886200" y="23622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101389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101392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3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Rectangle 23"/>
          <p:cNvSpPr>
            <a:spLocks noChangeArrowheads="1"/>
          </p:cNvSpPr>
          <p:nvPr/>
        </p:nvSpPr>
        <p:spPr bwMode="auto">
          <a:xfrm>
            <a:off x="8008938" y="4724400"/>
            <a:ext cx="67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NIC</a:t>
            </a:r>
          </a:p>
        </p:txBody>
      </p:sp>
      <p:sp>
        <p:nvSpPr>
          <p:cNvPr id="101395" name="Rectangle 24"/>
          <p:cNvSpPr>
            <a:spLocks noChangeArrowheads="1"/>
          </p:cNvSpPr>
          <p:nvPr/>
        </p:nvSpPr>
        <p:spPr bwMode="auto">
          <a:xfrm>
            <a:off x="3886200" y="3581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Line 25"/>
          <p:cNvSpPr>
            <a:spLocks noChangeShapeType="1"/>
          </p:cNvSpPr>
          <p:nvPr/>
        </p:nvSpPr>
        <p:spPr bwMode="auto">
          <a:xfrm>
            <a:off x="5029200" y="3962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Rectangle 26"/>
          <p:cNvSpPr>
            <a:spLocks noChangeArrowheads="1"/>
          </p:cNvSpPr>
          <p:nvPr/>
        </p:nvSpPr>
        <p:spPr bwMode="auto">
          <a:xfrm>
            <a:off x="3968750" y="37338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IPSec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 and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is a complex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Over-engineered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(generally useless) features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Flawed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Some significant security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Interoperability is serious challenge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Defeats the purpose of having a standard!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Complex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And, did I mention, it’s complex?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and ESP/AH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Two parts to IPSec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IKE: </a:t>
            </a:r>
            <a:r>
              <a:rPr lang="en-US" sz="2800" dirty="0"/>
              <a:t>Internet Key Exchange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Establish </a:t>
            </a:r>
            <a:r>
              <a:rPr lang="en-US" sz="2400" dirty="0" smtClean="0"/>
              <a:t>session </a:t>
            </a:r>
            <a:r>
              <a:rPr lang="en-US" sz="2400" dirty="0"/>
              <a:t>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Two “phases”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like SSL session/connection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ESP/AH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ESP</a:t>
            </a:r>
            <a:r>
              <a:rPr lang="en-US" sz="2400" dirty="0"/>
              <a:t>: Encapsulating Security Payload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for encryption and/or integrity of IP packets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AH</a:t>
            </a:r>
            <a:r>
              <a:rPr lang="en-US" sz="2400" dirty="0"/>
              <a:t>: Authentication Header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integrity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IKE has 2 phases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1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IKE security association (SA)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2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AH/ESP security association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1 is co</a:t>
            </a:r>
            <a:r>
              <a:rPr lang="en-US" sz="2800" dirty="0">
                <a:sym typeface="Symbol" charset="2"/>
              </a:rPr>
              <a:t>mparable to SSL </a:t>
            </a:r>
            <a:r>
              <a:rPr lang="en-US" sz="2800" b="1" i="1" dirty="0">
                <a:sym typeface="Symbol" charset="2"/>
              </a:rPr>
              <a:t>session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2 is comparable to SSL </a:t>
            </a:r>
            <a:r>
              <a:rPr lang="en-US" sz="2800" b="1" i="1" dirty="0">
                <a:sym typeface="Symbol" charset="2"/>
              </a:rPr>
              <a:t>connection</a:t>
            </a:r>
            <a:r>
              <a:rPr lang="en-US" sz="2800" dirty="0">
                <a:sym typeface="Symbol" charset="2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an obvious need for two phases in IKE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multiple Phase 2’s do not occur, then it is </a:t>
            </a:r>
            <a:r>
              <a:rPr lang="en-US" sz="2800" b="1" dirty="0">
                <a:solidFill>
                  <a:schemeClr val="accent2"/>
                </a:solidFill>
              </a:rPr>
              <a:t>more</a:t>
            </a:r>
            <a:r>
              <a:rPr lang="en-US" sz="2800" dirty="0"/>
              <a:t> costly to have two phases!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Four different “key” options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(original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(improved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signature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Symmetric key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For each of these, two different “modes”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Main </a:t>
            </a:r>
            <a:r>
              <a:rPr lang="en-US" sz="2400" dirty="0" smtClean="0"/>
              <a:t>mode and aggressive </a:t>
            </a:r>
            <a:r>
              <a:rPr lang="en-US" sz="2400" dirty="0"/>
              <a:t>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There are 8 versions of IKE Phase 1!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Need more evidence it’s over-engineered?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We discuss 6 of 8 Phase 1 variants</a:t>
            </a:r>
          </a:p>
          <a:p>
            <a:pPr lvl="1" eaLnBrk="1" hangingPunct="1">
              <a:spcAft>
                <a:spcPts val="600"/>
              </a:spcAft>
              <a:tabLst>
                <a:tab pos="4114800" algn="l"/>
              </a:tabLst>
            </a:pPr>
            <a:r>
              <a:rPr lang="en-US" sz="2400" dirty="0"/>
              <a:t>Public key </a:t>
            </a:r>
            <a:r>
              <a:rPr lang="en-US" sz="2400" dirty="0" smtClean="0"/>
              <a:t>signatures	(</a:t>
            </a:r>
            <a:r>
              <a:rPr lang="en-US" sz="2400" dirty="0"/>
              <a:t>main &amp; aggressive modes)</a:t>
            </a:r>
          </a:p>
          <a:p>
            <a:pPr lvl="1" eaLnBrk="1" hangingPunct="1">
              <a:spcAft>
                <a:spcPts val="600"/>
              </a:spcAft>
              <a:tabLst>
                <a:tab pos="4114800" algn="l"/>
              </a:tabLst>
            </a:pPr>
            <a:r>
              <a:rPr lang="en-US" sz="2400" dirty="0"/>
              <a:t>Symmetric key </a:t>
            </a:r>
            <a:r>
              <a:rPr lang="en-US" sz="2400" dirty="0" smtClean="0"/>
              <a:t>	(</a:t>
            </a:r>
            <a:r>
              <a:rPr lang="en-US" sz="2400" dirty="0"/>
              <a:t>main </a:t>
            </a:r>
            <a:r>
              <a:rPr lang="en-US" sz="2400" dirty="0" smtClean="0"/>
              <a:t>&amp; </a:t>
            </a:r>
            <a:r>
              <a:rPr lang="en-US" sz="2400" dirty="0"/>
              <a:t>aggressive modes)</a:t>
            </a:r>
          </a:p>
          <a:p>
            <a:pPr lvl="1" eaLnBrk="1" hangingPunct="1">
              <a:spcAft>
                <a:spcPts val="600"/>
              </a:spcAft>
              <a:tabLst>
                <a:tab pos="4114800" algn="l"/>
              </a:tabLst>
            </a:pPr>
            <a:r>
              <a:rPr lang="en-US" sz="2400" dirty="0"/>
              <a:t>Public key </a:t>
            </a:r>
            <a:r>
              <a:rPr lang="en-US" sz="2400" dirty="0" smtClean="0"/>
              <a:t>encryption	(</a:t>
            </a:r>
            <a:r>
              <a:rPr lang="en-US" sz="2400" dirty="0"/>
              <a:t>main </a:t>
            </a:r>
            <a:r>
              <a:rPr lang="en-US" sz="2400" dirty="0" smtClean="0"/>
              <a:t>&amp; </a:t>
            </a:r>
            <a:r>
              <a:rPr lang="en-US" sz="2400" dirty="0"/>
              <a:t>aggressive)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public key encryption and public key signatures?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Always know your own private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May not</a:t>
            </a:r>
            <a:r>
              <a:rPr lang="en-US" sz="2400" dirty="0"/>
              <a:t> (initially) know other side’s public key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Uses ephemeral </a:t>
            </a:r>
            <a:r>
              <a:rPr lang="en-US" sz="2800" dirty="0" err="1"/>
              <a:t>Diffie</a:t>
            </a:r>
            <a:r>
              <a:rPr lang="en-US" sz="2800" dirty="0"/>
              <a:t>-Hellman to establish session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Provides perfect forward secrecy (PFS)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be Alice’s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b</a:t>
            </a:r>
            <a:r>
              <a:rPr lang="en-US" sz="2800" dirty="0"/>
              <a:t> be Bob’s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be generator and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prime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Recall that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are public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Digital Signature (Main Mode)</a:t>
            </a:r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610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K = h(</a:t>
            </a:r>
            <a:r>
              <a:rPr lang="en-US" sz="2300" dirty="0" err="1">
                <a:latin typeface="Times-Roman" charset="0"/>
              </a:rPr>
              <a:t>IC,RC,g</a:t>
            </a:r>
            <a:r>
              <a:rPr lang="en-US" sz="2300" baseline="30000" dirty="0" err="1">
                <a:latin typeface="Times-Roman" charset="0"/>
              </a:rPr>
              <a:t>ab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p,R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 err="1">
                <a:latin typeface="Times-Roman" charset="0"/>
              </a:rPr>
              <a:t>,R</a:t>
            </a:r>
            <a:r>
              <a:rPr lang="en-US" sz="2300" baseline="-25000" dirty="0" err="1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SKEYID = h(R</a:t>
            </a:r>
            <a:r>
              <a:rPr lang="en-US" sz="2300" baseline="-25000" dirty="0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, R</a:t>
            </a:r>
            <a:r>
              <a:rPr lang="en-US" sz="2300" baseline="-25000" dirty="0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, g</a:t>
            </a:r>
            <a:r>
              <a:rPr lang="en-US" sz="2300" baseline="30000" dirty="0">
                <a:latin typeface="Times-Roman" charset="0"/>
              </a:rPr>
              <a:t>ab</a:t>
            </a:r>
            <a:r>
              <a:rPr lang="en-US" sz="2300" dirty="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err="1">
                <a:latin typeface="Times-Roman" charset="0"/>
              </a:rPr>
              <a:t>proof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 = [h(</a:t>
            </a:r>
            <a:r>
              <a:rPr lang="en-US" sz="2300" dirty="0" err="1">
                <a:latin typeface="Times-Roman" charset="0"/>
              </a:rPr>
              <a:t>SKEYID,g</a:t>
            </a:r>
            <a:r>
              <a:rPr lang="en-US" sz="2300" baseline="30000" dirty="0" err="1">
                <a:latin typeface="Times-Roman" charset="0"/>
              </a:rPr>
              <a:t>a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p,g</a:t>
            </a:r>
            <a:r>
              <a:rPr lang="en-US" sz="2300" baseline="30000" dirty="0" err="1">
                <a:latin typeface="Times-Roman" charset="0"/>
              </a:rPr>
              <a:t>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p,IC,RC,CP,“Alice</a:t>
            </a:r>
            <a:r>
              <a:rPr lang="en-US" sz="2300" dirty="0">
                <a:latin typeface="Times-Roman" charset="0"/>
              </a:rPr>
              <a:t>”)]</a:t>
            </a:r>
            <a:r>
              <a:rPr lang="en-US" sz="2300" baseline="-25000" dirty="0">
                <a:latin typeface="Times-Roman" charset="0"/>
              </a:rPr>
              <a:t>Alice</a:t>
            </a: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>
            <a:off x="989013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09576" name="Rectangle 9"/>
          <p:cNvSpPr>
            <a:spLocks noChangeArrowheads="1"/>
          </p:cNvSpPr>
          <p:nvPr/>
        </p:nvSpPr>
        <p:spPr bwMode="auto">
          <a:xfrm>
            <a:off x="73469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3810000" y="1219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28956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28956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 flipV="1">
            <a:off x="2133600" y="4038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2695575" y="35814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09587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8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1" grpId="0" animBg="1"/>
      <p:bldP spid="236554" grpId="0" animBg="1"/>
      <p:bldP spid="236555" grpId="0" autoUpdateAnimBg="0"/>
      <p:bldP spid="236556" grpId="0" autoUpdateAnimBg="0"/>
      <p:bldP spid="236557" grpId="0" autoUpdateAnimBg="0"/>
      <p:bldP spid="236558" grpId="0" autoUpdateAnimBg="0"/>
      <p:bldP spid="236559" grpId="0" animBg="1"/>
      <p:bldP spid="236560" grpId="0" autoUpdateAnimBg="0"/>
      <p:bldP spid="236561" grpId="0" animBg="1"/>
      <p:bldP spid="236562" grpId="0" animBg="1"/>
      <p:bldP spid="23656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/>
              <a:t>IKE Phase 1: Public Key Signature (Aggressive Mode)</a:t>
            </a:r>
            <a:endParaRPr lang="en-US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difference from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trying to protect identities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negotiate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dirty="0"/>
              <a:t> or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1905000" y="2325688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H="1" flipV="1">
            <a:off x="1828800" y="3265488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Rectangle 8"/>
          <p:cNvSpPr>
            <a:spLocks noChangeArrowheads="1"/>
          </p:cNvSpPr>
          <p:nvPr/>
        </p:nvSpPr>
        <p:spPr bwMode="auto">
          <a:xfrm>
            <a:off x="760413" y="3673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0600" name="Rectangle 9"/>
          <p:cNvSpPr>
            <a:spLocks noChangeArrowheads="1"/>
          </p:cNvSpPr>
          <p:nvPr/>
        </p:nvSpPr>
        <p:spPr bwMode="auto">
          <a:xfrm>
            <a:off x="76200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 flipV="1">
            <a:off x="1905000" y="3935413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2438400" y="1801813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3041650" y="241141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IC,RC, “Bob”, 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</a:t>
            </a:r>
            <a:r>
              <a:rPr lang="en-US" b="0" baseline="-25000" dirty="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CS, </a:t>
            </a:r>
            <a:r>
              <a:rPr lang="en-US" b="0" dirty="0" err="1">
                <a:latin typeface="Times-Roman" charset="0"/>
              </a:rPr>
              <a:t>proof</a:t>
            </a:r>
            <a:r>
              <a:rPr lang="en-US" b="0" baseline="-25000" dirty="0" err="1">
                <a:latin typeface="Times-Roman" charset="0"/>
              </a:rPr>
              <a:t>B</a:t>
            </a:r>
            <a:endParaRPr lang="en-US" sz="2000" b="0" baseline="-25000" dirty="0">
              <a:latin typeface="Times-Roman" charset="0"/>
            </a:endParaRP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3473450" y="342741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060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5" grpId="0" animBg="1"/>
      <p:bldP spid="237578" grpId="0" animBg="1"/>
      <p:bldP spid="237579" grpId="0" autoUpdateAnimBg="0"/>
      <p:bldP spid="237580" grpId="0" autoUpdateAnimBg="0"/>
      <p:bldP spid="2375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 smtClean="0"/>
              <a:t>Secure Shell (SSH)</a:t>
            </a:r>
            <a:endParaRPr lang="en-US" dirty="0"/>
          </a:p>
        </p:txBody>
      </p:sp>
      <p:pic>
        <p:nvPicPr>
          <p:cNvPr id="5" name="Picture 4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971" cy="1447799"/>
          </a:xfrm>
          <a:prstGeom prst="rect">
            <a:avLst/>
          </a:prstGeom>
        </p:spPr>
      </p:pic>
      <p:pic>
        <p:nvPicPr>
          <p:cNvPr id="6" name="Picture 5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1240971" cy="14477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vs Aggressive Modes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MUST</a:t>
            </a:r>
            <a:r>
              <a:rPr lang="en-US" sz="2800" dirty="0"/>
              <a:t> be implemented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Aggressive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SHOULD</a:t>
            </a:r>
            <a:r>
              <a:rPr lang="en-US" sz="2800" dirty="0"/>
              <a:t> be implemented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/>
              <a:t>if aggressive mode</a:t>
            </a:r>
            <a:r>
              <a:rPr lang="en-US" sz="2400" dirty="0" smtClean="0"/>
              <a:t> is not </a:t>
            </a:r>
            <a:r>
              <a:rPr lang="en-US" sz="2400" dirty="0"/>
              <a:t>implemented, “you should feel guilty about it”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Might create interoperability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public key signature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Passive attacker</a:t>
            </a:r>
            <a:r>
              <a:rPr lang="en-US" sz="2400" dirty="0"/>
              <a:t> knows identities of Alice and Bob in aggressive </a:t>
            </a:r>
            <a:r>
              <a:rPr lang="en-US" sz="2400" dirty="0" smtClean="0"/>
              <a:t>mode, but not in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Active attacker</a:t>
            </a:r>
            <a:r>
              <a:rPr lang="en-US" sz="2400" dirty="0"/>
              <a:t> can determine Alice’s </a:t>
            </a:r>
            <a:r>
              <a:rPr lang="en-US" sz="2400" dirty="0" smtClean="0"/>
              <a:t>identity </a:t>
            </a:r>
            <a:r>
              <a:rPr lang="en-US" sz="2400" dirty="0"/>
              <a:t>in main mode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Symmetric Key (Main Mode)</a:t>
            </a:r>
            <a:endParaRPr lang="en-US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Same as signature mode except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K</a:t>
            </a:r>
            <a:r>
              <a:rPr lang="en-US" sz="2000" baseline="-25000" dirty="0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 = symmetric key shared in advance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K = h(</a:t>
            </a:r>
            <a:r>
              <a:rPr lang="en-US" sz="2000" dirty="0" err="1">
                <a:latin typeface="Times-Roman" charset="0"/>
              </a:rPr>
              <a:t>IC,RC,g</a:t>
            </a:r>
            <a:r>
              <a:rPr lang="en-US" sz="2000" baseline="30000" dirty="0" err="1">
                <a:latin typeface="Times-Roman" charset="0"/>
              </a:rPr>
              <a:t>ab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p,R</a:t>
            </a:r>
            <a:r>
              <a:rPr lang="en-US" sz="2000" baseline="-25000" dirty="0" err="1">
                <a:latin typeface="Times-Roman" charset="0"/>
              </a:rPr>
              <a:t>A</a:t>
            </a:r>
            <a:r>
              <a:rPr lang="en-US" sz="2000" dirty="0" err="1">
                <a:latin typeface="Times-Roman" charset="0"/>
              </a:rPr>
              <a:t>,R</a:t>
            </a:r>
            <a:r>
              <a:rPr lang="en-US" sz="2000" baseline="-25000" dirty="0" err="1">
                <a:latin typeface="Times-Roman" charset="0"/>
              </a:rPr>
              <a:t>B</a:t>
            </a:r>
            <a:r>
              <a:rPr lang="en-US" sz="2000" dirty="0" err="1">
                <a:latin typeface="Times-Roman" charset="0"/>
              </a:rPr>
              <a:t>,K</a:t>
            </a:r>
            <a:r>
              <a:rPr lang="en-US" sz="2000" baseline="-25000" dirty="0" err="1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SKEYID = h(K, g</a:t>
            </a:r>
            <a:r>
              <a:rPr lang="en-US" sz="2000" baseline="30000" dirty="0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 mod 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latin typeface="Times-Roman" charset="0"/>
              </a:rPr>
              <a:t>proof</a:t>
            </a:r>
            <a:r>
              <a:rPr lang="en-US" sz="2000" baseline="-25000" dirty="0" err="1">
                <a:latin typeface="Times-Roman" charset="0"/>
              </a:rPr>
              <a:t>A</a:t>
            </a:r>
            <a:r>
              <a:rPr lang="en-US" sz="2000" dirty="0">
                <a:latin typeface="Times-Roman" charset="0"/>
              </a:rPr>
              <a:t> = h(</a:t>
            </a:r>
            <a:r>
              <a:rPr lang="en-US" sz="2000" dirty="0" err="1">
                <a:latin typeface="Times-Roman" charset="0"/>
              </a:rPr>
              <a:t>SKEYID,g</a:t>
            </a:r>
            <a:r>
              <a:rPr lang="en-US" sz="2000" baseline="30000" dirty="0" err="1">
                <a:latin typeface="Times-Roman" charset="0"/>
              </a:rPr>
              <a:t>a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p,g</a:t>
            </a:r>
            <a:r>
              <a:rPr lang="en-US" sz="2000" baseline="30000" dirty="0" err="1">
                <a:latin typeface="Times-Roman" charset="0"/>
              </a:rPr>
              <a:t>b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p,IC,RC,CP,“Alice</a:t>
            </a:r>
            <a:r>
              <a:rPr lang="en-US" sz="2000" dirty="0">
                <a:latin typeface="Times-Roman" charset="0"/>
              </a:rPr>
              <a:t>”)</a:t>
            </a:r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989013" y="3316288"/>
            <a:ext cx="900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Alice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7346950" y="3341688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Bob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3795713" y="12192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29464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29464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2743200" y="36576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2659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0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23" grpId="0" animBg="1"/>
      <p:bldP spid="239626" grpId="0" animBg="1"/>
      <p:bldP spid="239627" grpId="0" autoUpdateAnimBg="0"/>
      <p:bldP spid="239628" grpId="0" autoUpdateAnimBg="0"/>
      <p:bldP spid="239629" grpId="0" autoUpdateAnimBg="0"/>
      <p:bldP spid="239630" grpId="0" autoUpdateAnimBg="0"/>
      <p:bldP spid="239631" grpId="0" animBg="1"/>
      <p:bldP spid="239632" grpId="0" autoUpdateAnimBg="0"/>
      <p:bldP spid="239633" grpId="0" animBg="1"/>
      <p:bldP spid="239634" grpId="0" animBg="1"/>
      <p:bldP spid="23963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Problems with Symmetric Key (Main Mode)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Catch-22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her ID in message 5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Alice’s ID encrypted with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find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Bob must </a:t>
            </a:r>
            <a:r>
              <a:rPr lang="en-US" sz="2400" dirty="0" smtClean="0"/>
              <a:t>know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get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/>
              <a:t> Bob must know he’s talking to Alice!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Result: </a:t>
            </a:r>
            <a:r>
              <a:rPr lang="en-US" sz="2800" b="1" dirty="0">
                <a:solidFill>
                  <a:schemeClr val="accent2"/>
                </a:solidFill>
              </a:rPr>
              <a:t>Alice’s ID must be IP address!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Useless mode for the “road warrior”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go to all of the trouble of trying to hide identities in 6 message protocol?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/>
              <a:t>IKE Phase 1: </a:t>
            </a:r>
            <a:r>
              <a:rPr lang="en-US" sz="4000" dirty="0" smtClean="0"/>
              <a:t>Symmetric Key </a:t>
            </a:r>
            <a:r>
              <a:rPr lang="en-US" sz="4000" dirty="0"/>
              <a:t>(Aggressive Mode)</a:t>
            </a:r>
            <a:endParaRPr lang="en-US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924800" cy="1828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Same format as digital signature aggressive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trying to hide identities…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As a result, does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have problems of main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does not (pretend to) hide identities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V="1">
            <a:off x="1905000" y="2292350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1828800" y="32321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760413" y="3581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4696" name="Rectangle 9"/>
          <p:cNvSpPr>
            <a:spLocks noChangeArrowheads="1"/>
          </p:cNvSpPr>
          <p:nvPr/>
        </p:nvSpPr>
        <p:spPr bwMode="auto">
          <a:xfrm>
            <a:off x="76200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 flipV="1">
            <a:off x="1905000" y="39020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438400" y="1768475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3041650" y="2378075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“Bob”, 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CS, proof</a:t>
            </a:r>
            <a:r>
              <a:rPr lang="en-US" b="0" baseline="-25000">
                <a:latin typeface="Times-Roman" charset="0"/>
              </a:rPr>
              <a:t>B</a:t>
            </a:r>
            <a:endParaRPr lang="en-US" sz="2000" b="0" baseline="-25000">
              <a:latin typeface="Times-Roman" charset="0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3473450" y="33940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470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1" grpId="0" animBg="1"/>
      <p:bldP spid="241674" grpId="0" animBg="1"/>
      <p:bldP spid="241675" grpId="0" autoUpdateAnimBg="0"/>
      <p:bldP spid="241676" grpId="0" autoUpdateAnimBg="0"/>
      <p:bldP spid="24167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(Main Mode)</a:t>
            </a:r>
            <a:endParaRPr lang="en-US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1476"/>
            <a:ext cx="8001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K = h(</a:t>
            </a:r>
            <a:r>
              <a:rPr lang="en-US" sz="2300" dirty="0" err="1">
                <a:latin typeface="Times-Roman" charset="0"/>
              </a:rPr>
              <a:t>IC,RC,g</a:t>
            </a:r>
            <a:r>
              <a:rPr lang="en-US" sz="2300" baseline="30000" dirty="0" err="1">
                <a:latin typeface="Times-Roman" charset="0"/>
              </a:rPr>
              <a:t>ab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p,R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 err="1">
                <a:latin typeface="Times-Roman" charset="0"/>
              </a:rPr>
              <a:t>,R</a:t>
            </a:r>
            <a:r>
              <a:rPr lang="en-US" sz="2300" baseline="-25000" dirty="0" err="1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SKEYID = h(R</a:t>
            </a:r>
            <a:r>
              <a:rPr lang="en-US" sz="2300" baseline="-25000" dirty="0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, R</a:t>
            </a:r>
            <a:r>
              <a:rPr lang="en-US" sz="2300" baseline="-25000" dirty="0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, g</a:t>
            </a:r>
            <a:r>
              <a:rPr lang="en-US" sz="2300" baseline="30000" dirty="0">
                <a:latin typeface="Times-Roman" charset="0"/>
              </a:rPr>
              <a:t>ab</a:t>
            </a:r>
            <a:r>
              <a:rPr lang="en-US" sz="2300" dirty="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err="1">
                <a:latin typeface="Times-Roman" charset="0"/>
              </a:rPr>
              <a:t>proof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 = h(</a:t>
            </a:r>
            <a:r>
              <a:rPr lang="en-US" sz="2300" dirty="0" err="1">
                <a:latin typeface="Times-Roman" charset="0"/>
              </a:rPr>
              <a:t>SKEYID,g</a:t>
            </a:r>
            <a:r>
              <a:rPr lang="en-US" sz="2300" baseline="30000" dirty="0" err="1">
                <a:latin typeface="Times-Roman" charset="0"/>
              </a:rPr>
              <a:t>a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p,g</a:t>
            </a:r>
            <a:r>
              <a:rPr lang="en-US" sz="2300" baseline="30000" dirty="0" err="1">
                <a:latin typeface="Times-Roman" charset="0"/>
              </a:rPr>
              <a:t>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p,IC,RC,CP,“Alice</a:t>
            </a:r>
            <a:r>
              <a:rPr lang="en-US" sz="2300" dirty="0">
                <a:latin typeface="Times-Roman" charset="0"/>
              </a:rPr>
              <a:t>”)</a:t>
            </a:r>
            <a:endParaRPr lang="en-US" sz="2300" baseline="-25000" dirty="0">
              <a:latin typeface="Times-Roman" charset="0"/>
            </a:endParaRPr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 flipH="1" flipV="1">
            <a:off x="2133600" y="2209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989013" y="35210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7346950" y="35052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V="1">
            <a:off x="2209800" y="26908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3733800" y="1295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3498850" y="17526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2362200" y="2260600"/>
            <a:ext cx="424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Bob</a:t>
            </a:r>
            <a:r>
              <a:rPr lang="en-US" sz="2000" b="0">
                <a:latin typeface="Times-Roman" charset="0"/>
              </a:rPr>
              <a:t>, {“Alice”}</a:t>
            </a:r>
            <a:r>
              <a:rPr lang="en-US" sz="2000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2971800" y="32004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H="1" flipV="1">
            <a:off x="2133600" y="32004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2355850" y="2794000"/>
            <a:ext cx="427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Alice</a:t>
            </a:r>
            <a:r>
              <a:rPr lang="en-US" sz="2000" b="0">
                <a:latin typeface="Times-Roman" charset="0"/>
              </a:rPr>
              <a:t>, {“Bob”}</a:t>
            </a:r>
            <a:r>
              <a:rPr lang="en-US" sz="2000" b="0" baseline="-25000">
                <a:latin typeface="Times-Roman" charset="0"/>
              </a:rPr>
              <a:t>Alice</a:t>
            </a:r>
            <a:endParaRPr lang="en-US" sz="2000" b="0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 flipV="1">
            <a:off x="2209800" y="3657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2971800" y="36576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5731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1905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2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  <p:bldP spid="242695" grpId="0" animBg="1"/>
      <p:bldP spid="242698" grpId="0" animBg="1"/>
      <p:bldP spid="242699" grpId="0" autoUpdateAnimBg="0"/>
      <p:bldP spid="242700" grpId="0" autoUpdateAnimBg="0"/>
      <p:bldP spid="242701" grpId="0" autoUpdateAnimBg="0"/>
      <p:bldP spid="242702" grpId="0" autoUpdateAnimBg="0"/>
      <p:bldP spid="242703" grpId="0" animBg="1"/>
      <p:bldP spid="242704" grpId="0" autoUpdateAnimBg="0"/>
      <p:bldP spid="242705" grpId="0" animBg="1"/>
      <p:bldP spid="242706" grpId="0" animBg="1"/>
      <p:bldP spid="24270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(Aggressive Mode)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077200" cy="1905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>
                <a:latin typeface="Times-Roman" charset="0"/>
              </a:rPr>
              <a:t>K,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computed as in main mode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Note that identities are hidden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The only aggressive mode to hide identities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So, why have a main mode?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V="1">
            <a:off x="19050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 flipH="1" flipV="1">
            <a:off x="18288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6858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6744" name="Rectangle 9"/>
          <p:cNvSpPr>
            <a:spLocks noChangeArrowheads="1"/>
          </p:cNvSpPr>
          <p:nvPr/>
        </p:nvSpPr>
        <p:spPr bwMode="auto">
          <a:xfrm>
            <a:off x="7620000" y="37338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 flipV="1">
            <a:off x="19050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3200400" y="1508125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 CP,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{“Alice”}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>
              <a:latin typeface="Times-Roman" charset="0"/>
            </a:endParaRP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2752725" y="2420938"/>
            <a:ext cx="371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proof</a:t>
            </a:r>
            <a:r>
              <a:rPr lang="en-US" b="0" baseline="-25000">
                <a:latin typeface="Times-Roman" charset="0"/>
              </a:rPr>
              <a:t>B</a:t>
            </a:r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3397250" y="347345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6749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62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 autoUpdateAnimBg="0"/>
      <p:bldP spid="243718" grpId="0" animBg="1"/>
      <p:bldP spid="243719" grpId="0" animBg="1"/>
      <p:bldP spid="243722" grpId="0" animBg="1"/>
      <p:bldP spid="243723" grpId="0" autoUpdateAnimBg="0"/>
      <p:bldP spid="243724" grpId="0" autoUpdateAnimBg="0"/>
      <p:bldP spid="24372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In public </a:t>
            </a:r>
            <a:r>
              <a:rPr lang="en-US" sz="2800" dirty="0"/>
              <a:t>key encryption, aggressive </a:t>
            </a:r>
            <a:r>
              <a:rPr lang="en-US" sz="2800" dirty="0" smtClean="0"/>
              <a:t>mode…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2"/>
                </a:solidFill>
              </a:rPr>
              <a:t>Trudy</a:t>
            </a:r>
            <a:r>
              <a:rPr lang="en-US" sz="2800" dirty="0"/>
              <a:t> generates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Exponents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Nonces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Trudy can compute “valid” keys and proofs: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sz="2800" b="1" baseline="30000" dirty="0">
                <a:solidFill>
                  <a:srgbClr val="FF0000"/>
                </a:solidFill>
                <a:latin typeface="Times-Roman" charset="0"/>
              </a:rPr>
              <a:t>ab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mod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SKEYID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800" b="1" baseline="-25000" dirty="0" smtClean="0">
              <a:solidFill>
                <a:srgbClr val="FF0000"/>
              </a:solidFill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This also works in </a:t>
            </a:r>
            <a:r>
              <a:rPr lang="en-US" sz="2800" dirty="0"/>
              <a:t>main mode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238125" y="342900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/>
              <a:t>Trudy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0"/>
              <a:t>as Alice</a:t>
            </a:r>
          </a:p>
        </p:txBody>
      </p:sp>
      <p:sp>
        <p:nvSpPr>
          <p:cNvPr id="118789" name="Rectangle 4"/>
          <p:cNvSpPr>
            <a:spLocks noChangeArrowheads="1"/>
          </p:cNvSpPr>
          <p:nvPr/>
        </p:nvSpPr>
        <p:spPr bwMode="auto">
          <a:xfrm>
            <a:off x="7499350" y="3429000"/>
            <a:ext cx="11128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/>
              <a:t>Trudy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0"/>
              <a:t>as Bob</a:t>
            </a:r>
          </a:p>
        </p:txBody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67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Trudy can create exchange that appears to be between Alice and Bob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Appears valid to any observer, </a:t>
            </a:r>
            <a:r>
              <a:rPr lang="en-US" sz="2800" b="1" dirty="0">
                <a:solidFill>
                  <a:schemeClr val="accent2"/>
                </a:solidFill>
              </a:rPr>
              <a:t>including Alice and Bob!</a:t>
            </a: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V="1">
            <a:off x="17526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 flipV="1">
            <a:off x="16764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17526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378325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b="0">
              <a:latin typeface="Times-Roman" charset="0"/>
            </a:endParaRPr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2598738" y="2420938"/>
            <a:ext cx="371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 mod p</a:t>
            </a:r>
            <a:r>
              <a:rPr lang="en-US" b="0">
                <a:latin typeface="Times-Roman" charset="0"/>
              </a:rPr>
              <a:t>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3276600" y="3481388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A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18797" name="Rectangle 14"/>
          <p:cNvSpPr>
            <a:spLocks noChangeArrowheads="1"/>
          </p:cNvSpPr>
          <p:nvPr/>
        </p:nvSpPr>
        <p:spPr bwMode="auto">
          <a:xfrm>
            <a:off x="3011488" y="1479550"/>
            <a:ext cx="270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 CP,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 mod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</a:t>
            </a:r>
          </a:p>
          <a:p>
            <a:pPr algn="ctr" eaLnBrk="0" hangingPunct="0"/>
            <a:r>
              <a:rPr lang="en-US" b="0" dirty="0">
                <a:latin typeface="Times-Roman" charset="0"/>
              </a:rPr>
              <a:t>{“</a:t>
            </a:r>
            <a:r>
              <a:rPr lang="en-US" b="0" dirty="0" err="1">
                <a:latin typeface="Times-Roman" charset="0"/>
              </a:rPr>
              <a:t>Alice”}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>
                <a:latin typeface="Times-Roman" charset="0"/>
              </a:rPr>
              <a:t>, {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baseline="-25000" dirty="0">
              <a:latin typeface="Times-Roman" charset="0"/>
            </a:endParaRPr>
          </a:p>
        </p:txBody>
      </p:sp>
      <p:pic>
        <p:nvPicPr>
          <p:cNvPr id="118798" name="Picture 1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1463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8" grpId="0" animBg="1"/>
      <p:bldP spid="245769" grpId="0" animBg="1"/>
      <p:bldP spid="245770" grpId="0" animBg="1"/>
      <p:bldP spid="245771" grpId="0" autoUpdateAnimBg="0"/>
      <p:bldP spid="245772" grpId="0" autoUpdateAnimBg="0"/>
      <p:bldP spid="24577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/>
              <a:t>Plausible Deniability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Trudy can create “conversation” that appears to be between Alice and Bob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Appears valid, even to Alice and Bob!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 security </a:t>
            </a:r>
            <a:r>
              <a:rPr lang="en-US" sz="2800" b="1" i="1" dirty="0"/>
              <a:t>failure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this</a:t>
            </a:r>
            <a:r>
              <a:rPr lang="en-US" sz="2800" dirty="0" smtClean="0"/>
              <a:t> IPSec key option, </a:t>
            </a:r>
            <a:r>
              <a:rPr lang="en-US" sz="2800" dirty="0"/>
              <a:t>it is a </a:t>
            </a:r>
            <a:r>
              <a:rPr lang="en-US" sz="2800" b="1" i="1" dirty="0" smtClean="0"/>
              <a:t>feature…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Plausible deniability: </a:t>
            </a:r>
            <a:r>
              <a:rPr lang="en-US" sz="2400" dirty="0"/>
              <a:t>Alice and Bob can deny that any conversation took place!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some cases it might create a problem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E.g., if Alice </a:t>
            </a:r>
            <a:r>
              <a:rPr lang="en-US" sz="2400" dirty="0"/>
              <a:t>makes a purchase from Bob, she could later repudiate it (unless she had signed)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Phase 1 Cookies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/>
                <a:cs typeface="Times-Roman"/>
              </a:rPr>
              <a:t>IC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Times-Roman"/>
                <a:cs typeface="Times-Roman"/>
              </a:rPr>
              <a:t>RC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cookies </a:t>
            </a:r>
            <a:r>
              <a:rPr lang="en-US" sz="2800" dirty="0"/>
              <a:t>(or “anti-clogging tokens”) supposed to</a:t>
            </a:r>
            <a:r>
              <a:rPr lang="en-US" sz="2800" dirty="0" smtClean="0"/>
              <a:t> prevent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relation to Web cookies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reduce</a:t>
            </a:r>
            <a:r>
              <a:rPr lang="en-US" sz="2800" dirty="0" smtClean="0"/>
              <a:t> </a:t>
            </a:r>
            <a:r>
              <a:rPr lang="en-US" sz="2800" dirty="0" err="1" smtClean="0"/>
              <a:t>DoS</a:t>
            </a:r>
            <a:r>
              <a:rPr lang="en-US" sz="2800" dirty="0" smtClean="0"/>
              <a:t> threats, </a:t>
            </a:r>
            <a:r>
              <a:rPr lang="en-US" sz="2800" dirty="0"/>
              <a:t>Bob wants to remain </a:t>
            </a:r>
            <a:r>
              <a:rPr lang="en-US" sz="2800" b="1" dirty="0">
                <a:solidFill>
                  <a:schemeClr val="hlink"/>
                </a:solidFill>
              </a:rPr>
              <a:t>stateless</a:t>
            </a:r>
            <a:r>
              <a:rPr lang="en-US" sz="2800" dirty="0"/>
              <a:t> as long as 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Bob must remember </a:t>
            </a:r>
            <a:r>
              <a:rPr lang="en-US" sz="2800" dirty="0">
                <a:latin typeface="Times-Roman" charset="0"/>
              </a:rPr>
              <a:t>CP</a:t>
            </a:r>
            <a:r>
              <a:rPr lang="en-US" sz="2800" dirty="0"/>
              <a:t> from message 1 (required for proof of identity in message 6)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must keep state from 1st message </a:t>
            </a:r>
            <a:r>
              <a:rPr lang="en-US" sz="2800" dirty="0" smtClean="0"/>
              <a:t>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these </a:t>
            </a:r>
            <a:r>
              <a:rPr lang="en-US" sz="2400" dirty="0"/>
              <a:t>“cookies” offer little </a:t>
            </a:r>
            <a:r>
              <a:rPr lang="en-US" sz="2400" dirty="0" err="1"/>
              <a:t>DoS</a:t>
            </a:r>
            <a:r>
              <a:rPr lang="en-US" sz="2400" dirty="0"/>
              <a:t> </a:t>
            </a:r>
            <a:r>
              <a:rPr lang="en-US" sz="2400" dirty="0" smtClean="0"/>
              <a:t>protection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“secure tunnel”</a:t>
            </a:r>
          </a:p>
          <a:p>
            <a:r>
              <a:rPr lang="en-US" dirty="0" smtClean="0"/>
              <a:t>Insecure command sent thru SSH tunnel are then secure</a:t>
            </a:r>
          </a:p>
          <a:p>
            <a:r>
              <a:rPr lang="en-US" dirty="0" smtClean="0"/>
              <a:t>SSH used with things like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insecure without SSH?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secure with SSH?</a:t>
            </a:r>
          </a:p>
          <a:p>
            <a:r>
              <a:rPr lang="en-US" dirty="0" smtClean="0"/>
              <a:t>SSH is a relatively simple protocol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 Summary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 of IKE phase 1 is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Shared symmetric </a:t>
            </a:r>
            <a:r>
              <a:rPr lang="en-US" sz="2400" dirty="0" smtClean="0"/>
              <a:t>key (i.e., session key)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IKE </a:t>
            </a:r>
            <a:r>
              <a:rPr lang="en-US" sz="2400" b="1" dirty="0">
                <a:solidFill>
                  <a:schemeClr val="hlink"/>
                </a:solidFill>
              </a:rPr>
              <a:t>Security Association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chemeClr val="hlink"/>
                </a:solidFill>
              </a:rPr>
              <a:t>(SA)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phase 1 is expensive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Especially in public key and/or main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Developers of IKE thought it would be used for lots of things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not just IPSec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Partly explains the over-engineering…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Phase 1 establishes IKE </a:t>
            </a:r>
            <a:r>
              <a:rPr lang="en-US" sz="2800" dirty="0" smtClean="0"/>
              <a:t>SA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Phase 2 establishes IPSec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Comparison to SSL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session is comparable to IKE Phase 1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connections are like IKE Phase 2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IKE </a:t>
            </a:r>
            <a:r>
              <a:rPr lang="en-US" sz="2800" b="1" dirty="0">
                <a:solidFill>
                  <a:schemeClr val="accent2"/>
                </a:solidFill>
              </a:rPr>
              <a:t>could</a:t>
            </a:r>
            <a:r>
              <a:rPr lang="en-US" sz="2800" dirty="0"/>
              <a:t> be used for lots of things…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…but in practice, it’s </a:t>
            </a:r>
            <a:r>
              <a:rPr lang="en-US" sz="2800" b="1" dirty="0">
                <a:solidFill>
                  <a:schemeClr val="accent2"/>
                </a:solidFill>
              </a:rPr>
              <a:t>not!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458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 </a:t>
            </a:r>
            <a:r>
              <a:rPr lang="en-US" sz="2400" dirty="0">
                <a:latin typeface="Times-Roman" charset="0"/>
              </a:rPr>
              <a:t>K, IC, RC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SA</a:t>
            </a:r>
            <a:r>
              <a:rPr lang="en-US" sz="2400" dirty="0"/>
              <a:t> known from Phase 1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Proposal </a:t>
            </a:r>
            <a:r>
              <a:rPr lang="en-US" sz="2400" dirty="0">
                <a:latin typeface="Times-Roman" charset="0"/>
              </a:rPr>
              <a:t>CP</a:t>
            </a:r>
            <a:r>
              <a:rPr lang="en-US" sz="2400" dirty="0"/>
              <a:t> includes ESP and/or AH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Hashes 1,2,3 depend on </a:t>
            </a:r>
            <a:r>
              <a:rPr lang="en-US" sz="2400" dirty="0">
                <a:latin typeface="Times-Roman" charset="0"/>
              </a:rPr>
              <a:t>SKEYID, SA, R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-25000" dirty="0"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Keys derived from </a:t>
            </a:r>
            <a:r>
              <a:rPr lang="en-US" sz="2400" dirty="0">
                <a:latin typeface="Times-Roman" charset="0"/>
              </a:rPr>
              <a:t>KEYMAT = </a:t>
            </a:r>
            <a:r>
              <a:rPr lang="en-US" sz="2400" dirty="0" err="1">
                <a:latin typeface="Times-Roman" charset="0"/>
              </a:rPr>
              <a:t>h(SKEYID,R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 err="1">
                <a:latin typeface="Times-Roman" charset="0"/>
              </a:rPr>
              <a:t>,junk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Recall </a:t>
            </a:r>
            <a:r>
              <a:rPr lang="en-US" sz="2400" dirty="0">
                <a:latin typeface="Times-Roman" charset="0"/>
              </a:rPr>
              <a:t>SKEYID</a:t>
            </a:r>
            <a:r>
              <a:rPr lang="en-US" sz="2400" dirty="0"/>
              <a:t> depends on phase 1 key method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Optional PFS (ephemeral </a:t>
            </a:r>
            <a:r>
              <a:rPr lang="en-US" sz="2400" dirty="0" err="1"/>
              <a:t>Diffie</a:t>
            </a:r>
            <a:r>
              <a:rPr lang="en-US" sz="2400" dirty="0"/>
              <a:t>-Hellman exchange)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 flipV="1">
            <a:off x="1905000" y="18954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H="1" flipV="1">
            <a:off x="1828800" y="25209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Rectangle 8"/>
          <p:cNvSpPr>
            <a:spLocks noChangeArrowheads="1"/>
          </p:cNvSpPr>
          <p:nvPr/>
        </p:nvSpPr>
        <p:spPr bwMode="auto">
          <a:xfrm>
            <a:off x="760413" y="29718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23912" name="Rectangle 9"/>
          <p:cNvSpPr>
            <a:spLocks noChangeArrowheads="1"/>
          </p:cNvSpPr>
          <p:nvPr/>
        </p:nvSpPr>
        <p:spPr bwMode="auto">
          <a:xfrm>
            <a:off x="7620000" y="2987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/>
              <a:t>Bob</a:t>
            </a:r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V="1">
            <a:off x="1905000" y="3114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490788" y="1389063"/>
            <a:ext cx="406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IC,RC,CP,E(hash1,SA,R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,K)</a:t>
            </a: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2490788" y="2028825"/>
            <a:ext cx="406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IC,RC,CS,E(hash2,SA,R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,K)</a:t>
            </a:r>
            <a:endParaRPr lang="en-US" sz="2000" b="0" baseline="-25000">
              <a:latin typeface="Times-Roman" charset="0"/>
            </a:endParaRP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3090863" y="265747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IC,RC,E(hash3,K)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2391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423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275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/>
      <p:bldP spid="250887" grpId="0" animBg="1"/>
      <p:bldP spid="250890" grpId="0" animBg="1"/>
      <p:bldP spid="250891" grpId="0" autoUpdateAnimBg="0"/>
      <p:bldP spid="250892" grpId="0" autoUpdateAnimBg="0"/>
      <p:bldP spid="25089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1, we have an IKE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2, we have an IPSec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Both sides have a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Now what?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want to protect </a:t>
            </a:r>
            <a:r>
              <a:rPr lang="en-US" sz="2400" b="1" dirty="0">
                <a:solidFill>
                  <a:schemeClr val="hlink"/>
                </a:solidFill>
              </a:rPr>
              <a:t>IP </a:t>
            </a:r>
            <a:r>
              <a:rPr lang="en-US" sz="2400" b="1" dirty="0" err="1">
                <a:solidFill>
                  <a:schemeClr val="hlink"/>
                </a:solidFill>
              </a:rPr>
              <a:t>datagrams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what is an IP datagram?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Considered from </a:t>
            </a:r>
            <a:r>
              <a:rPr lang="en-US" sz="2400" dirty="0"/>
              <a:t>the perspective of </a:t>
            </a:r>
            <a:r>
              <a:rPr lang="en-US" sz="2400" dirty="0" smtClean="0"/>
              <a:t>IPSec…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11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786188"/>
            <a:ext cx="45450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IP Review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001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Where IP header is</a:t>
            </a:r>
            <a:r>
              <a:rPr lang="en-US"/>
              <a:t> 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2668588" y="23876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4867275" y="23622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2590800" y="23622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7"/>
          <p:cNvSpPr>
            <a:spLocks noChangeShapeType="1"/>
          </p:cNvSpPr>
          <p:nvPr/>
        </p:nvSpPr>
        <p:spPr bwMode="auto">
          <a:xfrm>
            <a:off x="4648200" y="2387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Rectangle 8"/>
          <p:cNvSpPr>
            <a:spLocks noChangeArrowheads="1"/>
          </p:cNvSpPr>
          <p:nvPr/>
        </p:nvSpPr>
        <p:spPr bwMode="auto">
          <a:xfrm>
            <a:off x="685800" y="160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 datagram is of the form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and TCP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1905000"/>
          </a:xfrm>
        </p:spPr>
        <p:txBody>
          <a:bodyPr/>
          <a:lstStyle/>
          <a:p>
            <a:pPr eaLnBrk="1" hangingPunct="1"/>
            <a:r>
              <a:rPr lang="en-US" dirty="0"/>
              <a:t>Consider</a:t>
            </a:r>
            <a:r>
              <a:rPr lang="en-US" dirty="0" smtClean="0"/>
              <a:t> Web traffic</a:t>
            </a:r>
          </a:p>
          <a:p>
            <a:pPr lvl="1" eaLnBrk="1" hangingPunct="1"/>
            <a:r>
              <a:rPr lang="en-US" dirty="0"/>
              <a:t>IP encapsulates TCP and…</a:t>
            </a:r>
          </a:p>
          <a:p>
            <a:pPr lvl="1" eaLnBrk="1" hangingPunct="1"/>
            <a:r>
              <a:rPr lang="en-US" dirty="0"/>
              <a:t>…TCP encapsulates HTTP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992188" y="4772025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3124200" y="4772025"/>
            <a:ext cx="1579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TCP hdr</a:t>
            </a:r>
            <a:endParaRPr lang="en-US" sz="3200"/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914400" y="47244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>
            <a:off x="297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>
            <a:off x="48006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678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4824413" y="4772025"/>
            <a:ext cx="1881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HTTP hdr</a:t>
            </a:r>
            <a:endParaRPr lang="en-US" sz="3200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6846888" y="4772025"/>
            <a:ext cx="1687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app data</a:t>
            </a:r>
            <a:endParaRPr lang="en-US" sz="3200"/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992188" y="36068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90875" y="35814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914400" y="35814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2" name="Line 15"/>
          <p:cNvSpPr>
            <a:spLocks noChangeShapeType="1"/>
          </p:cNvSpPr>
          <p:nvPr/>
        </p:nvSpPr>
        <p:spPr bwMode="auto">
          <a:xfrm>
            <a:off x="2971800" y="3606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3" name="Line 16"/>
          <p:cNvSpPr>
            <a:spLocks noChangeShapeType="1"/>
          </p:cNvSpPr>
          <p:nvPr/>
        </p:nvSpPr>
        <p:spPr bwMode="auto">
          <a:xfrm>
            <a:off x="3657600" y="4216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3886200" y="42164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267200" y="4216400"/>
            <a:ext cx="3276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685800" y="5562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IP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data</a:t>
            </a:r>
            <a:r>
              <a:rPr lang="en-US" sz="3200" b="0"/>
              <a:t> includes TCP header,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Transport Mode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/>
              <a:t>IPSec </a:t>
            </a:r>
            <a:r>
              <a:rPr lang="en-US" sz="2800" b="1">
                <a:solidFill>
                  <a:schemeClr val="accent2"/>
                </a:solidFill>
              </a:rPr>
              <a:t>Transport Mode</a:t>
            </a:r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67000" y="20574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087813" y="20764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667000" y="30670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114800" y="30670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410200" y="30559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667000" y="20653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667000" y="30480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4038600" y="2065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0386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53340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3352800" y="2522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4800600" y="25225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designed for </a:t>
            </a:r>
            <a:r>
              <a:rPr lang="en-US" sz="2800" i="1" dirty="0"/>
              <a:t>host-to-host</a:t>
            </a:r>
            <a:endParaRPr lang="en-U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is efficient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Adds minimal amount of extra header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The original header remains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Passive attacker can see who is talking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7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Host-to-Host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r>
              <a:rPr lang="en-US" dirty="0" smtClean="0"/>
              <a:t>IPSec transport mode</a:t>
            </a:r>
            <a:endParaRPr lang="en-US" dirty="0"/>
          </a:p>
        </p:txBody>
      </p:sp>
      <p:pic>
        <p:nvPicPr>
          <p:cNvPr id="5" name="Picture 4" descr="host-h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739095" cy="205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There may be firewalls in between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95000"/>
              <a:buFont typeface="Courier New"/>
              <a:buChar char="o"/>
              <a:defRPr/>
            </a:pPr>
            <a:r>
              <a:rPr lang="en-US" sz="2800" b="0" kern="0" dirty="0" smtClean="0">
                <a:latin typeface="+mn-lt"/>
                <a:ea typeface="ＭＳ Ｐゴシック" charset="-128"/>
                <a:cs typeface="ＭＳ Ｐゴシック" charset="-128"/>
              </a:rPr>
              <a:t>If so, is that a problem?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Tunnel Mode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1371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IPSec </a:t>
            </a:r>
            <a:r>
              <a:rPr lang="en-US" sz="2800">
                <a:solidFill>
                  <a:schemeClr val="accent2"/>
                </a:solidFill>
              </a:rPr>
              <a:t>Tunnel Mode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29029" name="Rectangle 17"/>
          <p:cNvSpPr>
            <a:spLocks noChangeArrowheads="1"/>
          </p:cNvSpPr>
          <p:nvPr/>
        </p:nvSpPr>
        <p:spPr bwMode="auto">
          <a:xfrm>
            <a:off x="4510088" y="19812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9030" name="Rectangle 18"/>
          <p:cNvSpPr>
            <a:spLocks noChangeArrowheads="1"/>
          </p:cNvSpPr>
          <p:nvPr/>
        </p:nvSpPr>
        <p:spPr bwMode="auto">
          <a:xfrm>
            <a:off x="5916613" y="20002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9031" name="Rectangle 19"/>
          <p:cNvSpPr>
            <a:spLocks noChangeArrowheads="1"/>
          </p:cNvSpPr>
          <p:nvPr/>
        </p:nvSpPr>
        <p:spPr bwMode="auto">
          <a:xfrm>
            <a:off x="1501775" y="29829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29032" name="Rectangle 20"/>
          <p:cNvSpPr>
            <a:spLocks noChangeArrowheads="1"/>
          </p:cNvSpPr>
          <p:nvPr/>
        </p:nvSpPr>
        <p:spPr bwMode="auto">
          <a:xfrm>
            <a:off x="3181350" y="29829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9033" name="Rectangle 21"/>
          <p:cNvSpPr>
            <a:spLocks noChangeArrowheads="1"/>
          </p:cNvSpPr>
          <p:nvPr/>
        </p:nvSpPr>
        <p:spPr bwMode="auto">
          <a:xfrm>
            <a:off x="4495800" y="29718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9034" name="Rectangle 22"/>
          <p:cNvSpPr>
            <a:spLocks noChangeArrowheads="1"/>
          </p:cNvSpPr>
          <p:nvPr/>
        </p:nvSpPr>
        <p:spPr bwMode="auto">
          <a:xfrm>
            <a:off x="4495800" y="19891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Rectangle 23"/>
          <p:cNvSpPr>
            <a:spLocks noChangeArrowheads="1"/>
          </p:cNvSpPr>
          <p:nvPr/>
        </p:nvSpPr>
        <p:spPr bwMode="auto">
          <a:xfrm>
            <a:off x="1447800" y="29718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24"/>
          <p:cNvSpPr>
            <a:spLocks noChangeShapeType="1"/>
          </p:cNvSpPr>
          <p:nvPr/>
        </p:nvSpPr>
        <p:spPr bwMode="auto">
          <a:xfrm>
            <a:off x="5867400" y="1989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Line 25"/>
          <p:cNvSpPr>
            <a:spLocks noChangeShapeType="1"/>
          </p:cNvSpPr>
          <p:nvPr/>
        </p:nvSpPr>
        <p:spPr bwMode="auto">
          <a:xfrm>
            <a:off x="2971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8" name="Line 26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9" name="Line 27"/>
          <p:cNvSpPr>
            <a:spLocks noChangeShapeType="1"/>
          </p:cNvSpPr>
          <p:nvPr/>
        </p:nvSpPr>
        <p:spPr bwMode="auto">
          <a:xfrm>
            <a:off x="52578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0" name="Line 28"/>
          <p:cNvSpPr>
            <a:spLocks noChangeShapeType="1"/>
          </p:cNvSpPr>
          <p:nvPr/>
        </p:nvSpPr>
        <p:spPr bwMode="auto">
          <a:xfrm>
            <a:off x="62484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1" name="Rectangle 29"/>
          <p:cNvSpPr>
            <a:spLocks noChangeArrowheads="1"/>
          </p:cNvSpPr>
          <p:nvPr/>
        </p:nvSpPr>
        <p:spPr bwMode="auto">
          <a:xfrm>
            <a:off x="5916613" y="29829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>
            <a:off x="5867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47" name="Rectangle 31"/>
          <p:cNvSpPr>
            <a:spLocks noChangeArrowheads="1"/>
          </p:cNvSpPr>
          <p:nvPr/>
        </p:nvSpPr>
        <p:spPr bwMode="auto">
          <a:xfrm>
            <a:off x="685800" y="36576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 for </a:t>
            </a:r>
            <a:r>
              <a:rPr lang="en-US" sz="2800" i="1" dirty="0"/>
              <a:t>firewall-to-firewall</a:t>
            </a:r>
            <a:r>
              <a:rPr lang="en-US" sz="2800" b="0" dirty="0"/>
              <a:t> 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packet encapsulated in IPSec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header not visible to attacker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New IP header from firewall to firewall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Attacker does not know which hosts are talking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uiExpand="1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Firewall-to-Firewall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dirty="0" smtClean="0"/>
              <a:t>IPSec tunnel mode</a:t>
            </a:r>
            <a:endParaRPr lang="en-US" dirty="0"/>
          </a:p>
        </p:txBody>
      </p:sp>
      <p:pic>
        <p:nvPicPr>
          <p:cNvPr id="5" name="Picture 4" descr="firewall-fire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79852"/>
            <a:ext cx="9018588" cy="20445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800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Local networks not protected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Is there any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advantage here?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authentication can be based on:</a:t>
            </a:r>
          </a:p>
          <a:p>
            <a:pPr lvl="1"/>
            <a:r>
              <a:rPr lang="en-US" dirty="0" smtClean="0"/>
              <a:t>Public keys, or</a:t>
            </a:r>
          </a:p>
          <a:p>
            <a:pPr lvl="1"/>
            <a:r>
              <a:rPr lang="en-US" dirty="0" smtClean="0"/>
              <a:t>Digital certificates, or</a:t>
            </a:r>
          </a:p>
          <a:p>
            <a:pPr lvl="1"/>
            <a:r>
              <a:rPr lang="en-US" dirty="0" smtClean="0"/>
              <a:t>Passwords</a:t>
            </a:r>
          </a:p>
          <a:p>
            <a:r>
              <a:rPr lang="en-US" dirty="0" smtClean="0"/>
              <a:t>Here, we consider </a:t>
            </a:r>
            <a:r>
              <a:rPr lang="en-US" b="1" i="1" dirty="0" smtClean="0"/>
              <a:t>certificate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Other modes, see homework problems</a:t>
            </a:r>
          </a:p>
          <a:p>
            <a:r>
              <a:rPr lang="en-US" dirty="0" smtClean="0"/>
              <a:t>We consider slightly simplified SSH…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Comparison of IPSec Modes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Transport Mode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3810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Tunnel Mode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990600" y="22098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2411413" y="22288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990600" y="32194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57" name="Rectangle 8"/>
          <p:cNvSpPr>
            <a:spLocks noChangeArrowheads="1"/>
          </p:cNvSpPr>
          <p:nvPr/>
        </p:nvSpPr>
        <p:spPr bwMode="auto">
          <a:xfrm>
            <a:off x="2438400" y="32194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58" name="Rectangle 9"/>
          <p:cNvSpPr>
            <a:spLocks noChangeArrowheads="1"/>
          </p:cNvSpPr>
          <p:nvPr/>
        </p:nvSpPr>
        <p:spPr bwMode="auto">
          <a:xfrm>
            <a:off x="3733800" y="32083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59" name="Rectangle 10"/>
          <p:cNvSpPr>
            <a:spLocks noChangeArrowheads="1"/>
          </p:cNvSpPr>
          <p:nvPr/>
        </p:nvSpPr>
        <p:spPr bwMode="auto">
          <a:xfrm>
            <a:off x="990600" y="22177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Rectangle 11"/>
          <p:cNvSpPr>
            <a:spLocks noChangeArrowheads="1"/>
          </p:cNvSpPr>
          <p:nvPr/>
        </p:nvSpPr>
        <p:spPr bwMode="auto">
          <a:xfrm>
            <a:off x="990600" y="32004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>
            <a:off x="2362200" y="2217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>
            <a:off x="23622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Line 14"/>
          <p:cNvSpPr>
            <a:spLocks noChangeShapeType="1"/>
          </p:cNvSpPr>
          <p:nvPr/>
        </p:nvSpPr>
        <p:spPr bwMode="auto">
          <a:xfrm>
            <a:off x="36576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Line 15"/>
          <p:cNvSpPr>
            <a:spLocks noChangeShapeType="1"/>
          </p:cNvSpPr>
          <p:nvPr/>
        </p:nvSpPr>
        <p:spPr bwMode="auto">
          <a:xfrm>
            <a:off x="1676400" y="26749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5" name="Line 16"/>
          <p:cNvSpPr>
            <a:spLocks noChangeShapeType="1"/>
          </p:cNvSpPr>
          <p:nvPr/>
        </p:nvSpPr>
        <p:spPr bwMode="auto">
          <a:xfrm>
            <a:off x="3124200" y="26749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6" name="Rectangle 17"/>
          <p:cNvSpPr>
            <a:spLocks noChangeArrowheads="1"/>
          </p:cNvSpPr>
          <p:nvPr/>
        </p:nvSpPr>
        <p:spPr bwMode="auto">
          <a:xfrm>
            <a:off x="3138488" y="45720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67" name="Rectangle 18"/>
          <p:cNvSpPr>
            <a:spLocks noChangeArrowheads="1"/>
          </p:cNvSpPr>
          <p:nvPr/>
        </p:nvSpPr>
        <p:spPr bwMode="auto">
          <a:xfrm>
            <a:off x="4545013" y="45910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68" name="Rectangle 19"/>
          <p:cNvSpPr>
            <a:spLocks noChangeArrowheads="1"/>
          </p:cNvSpPr>
          <p:nvPr/>
        </p:nvSpPr>
        <p:spPr bwMode="auto">
          <a:xfrm>
            <a:off x="130175" y="55737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30069" name="Rectangle 20"/>
          <p:cNvSpPr>
            <a:spLocks noChangeArrowheads="1"/>
          </p:cNvSpPr>
          <p:nvPr/>
        </p:nvSpPr>
        <p:spPr bwMode="auto">
          <a:xfrm>
            <a:off x="1809750" y="55737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70" name="Rectangle 21"/>
          <p:cNvSpPr>
            <a:spLocks noChangeArrowheads="1"/>
          </p:cNvSpPr>
          <p:nvPr/>
        </p:nvSpPr>
        <p:spPr bwMode="auto">
          <a:xfrm>
            <a:off x="3124200" y="55626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71" name="Rectangle 22"/>
          <p:cNvSpPr>
            <a:spLocks noChangeArrowheads="1"/>
          </p:cNvSpPr>
          <p:nvPr/>
        </p:nvSpPr>
        <p:spPr bwMode="auto">
          <a:xfrm>
            <a:off x="3124200" y="45799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2" name="Rectangle 23"/>
          <p:cNvSpPr>
            <a:spLocks noChangeArrowheads="1"/>
          </p:cNvSpPr>
          <p:nvPr/>
        </p:nvSpPr>
        <p:spPr bwMode="auto">
          <a:xfrm>
            <a:off x="76200" y="55626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3" name="Line 24"/>
          <p:cNvSpPr>
            <a:spLocks noChangeShapeType="1"/>
          </p:cNvSpPr>
          <p:nvPr/>
        </p:nvSpPr>
        <p:spPr bwMode="auto">
          <a:xfrm>
            <a:off x="4495800" y="4579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4" name="Line 25"/>
          <p:cNvSpPr>
            <a:spLocks noChangeShapeType="1"/>
          </p:cNvSpPr>
          <p:nvPr/>
        </p:nvSpPr>
        <p:spPr bwMode="auto">
          <a:xfrm>
            <a:off x="1600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5" name="Line 26"/>
          <p:cNvSpPr>
            <a:spLocks noChangeShapeType="1"/>
          </p:cNvSpPr>
          <p:nvPr/>
        </p:nvSpPr>
        <p:spPr bwMode="auto">
          <a:xfrm>
            <a:off x="3124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6" name="Line 27"/>
          <p:cNvSpPr>
            <a:spLocks noChangeShapeType="1"/>
          </p:cNvSpPr>
          <p:nvPr/>
        </p:nvSpPr>
        <p:spPr bwMode="auto">
          <a:xfrm>
            <a:off x="38862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7" name="Line 28"/>
          <p:cNvSpPr>
            <a:spLocks noChangeShapeType="1"/>
          </p:cNvSpPr>
          <p:nvPr/>
        </p:nvSpPr>
        <p:spPr bwMode="auto">
          <a:xfrm>
            <a:off x="48768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8" name="Rectangle 29"/>
          <p:cNvSpPr>
            <a:spLocks noChangeArrowheads="1"/>
          </p:cNvSpPr>
          <p:nvPr/>
        </p:nvSpPr>
        <p:spPr bwMode="auto">
          <a:xfrm>
            <a:off x="4545013" y="55737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79" name="Line 30"/>
          <p:cNvSpPr>
            <a:spLocks noChangeShapeType="1"/>
          </p:cNvSpPr>
          <p:nvPr/>
        </p:nvSpPr>
        <p:spPr bwMode="auto">
          <a:xfrm>
            <a:off x="44958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1" name="Rectangle 31"/>
          <p:cNvSpPr>
            <a:spLocks noChangeArrowheads="1"/>
          </p:cNvSpPr>
          <p:nvPr/>
        </p:nvSpPr>
        <p:spPr bwMode="auto">
          <a:xfrm>
            <a:off x="5410200" y="14478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Host-to-host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Firewall-to-firewall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</a:t>
            </a:r>
            <a:r>
              <a:rPr lang="en-US" sz="2800" b="0" dirty="0" smtClean="0"/>
              <a:t> Mode </a:t>
            </a:r>
            <a:r>
              <a:rPr lang="en-US" sz="2800" b="0" dirty="0"/>
              <a:t>not </a:t>
            </a:r>
            <a:r>
              <a:rPr lang="en-US" sz="2800" b="0" dirty="0" smtClean="0"/>
              <a:t>necessary…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…but it’s </a:t>
            </a:r>
            <a:r>
              <a:rPr lang="en-US" sz="2800" b="0" dirty="0"/>
              <a:t>more efficient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1" grpId="0" uiExpand="1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Security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kind of protection?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protect?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ESP/AH do some combinations of these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AH vs ESP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AH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Authentication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only</a:t>
            </a:r>
            <a:r>
              <a:rPr lang="en-US" sz="2400" dirty="0" smtClean="0"/>
              <a:t> (no confidentiality)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Integrity-protect everything beyond IP header and some fields of header (why not all fields?)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ESP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Encapsulating Security Payload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chemeClr val="accent2"/>
                </a:solidFill>
              </a:rPr>
              <a:t> confidentiality</a:t>
            </a:r>
            <a:r>
              <a:rPr lang="en-US" sz="2400" dirty="0" smtClean="0"/>
              <a:t> both </a:t>
            </a:r>
            <a:r>
              <a:rPr lang="en-US" sz="2400" b="1" dirty="0" smtClean="0">
                <a:solidFill>
                  <a:srgbClr val="FF0000"/>
                </a:solidFill>
              </a:rPr>
              <a:t>required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Protects everything beyond IP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Integrity-only by using </a:t>
            </a:r>
            <a:r>
              <a:rPr lang="en-US" sz="2400" dirty="0" smtClean="0">
                <a:hlinkClick r:id="rId2"/>
              </a:rPr>
              <a:t>NULL encryption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ESP’s NULL Encryption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According to RFC 2410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NULL encryption “is a block cipher the origins of which appear to be lost in antiquity”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“Despite rumors”, there is no evidence that NSA “suppressed publication of this algorithm”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Evidence suggests it was developed in Roman times as exportable version of Caesar’s cipher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Can make use of keys of varying length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 IV is required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 err="1"/>
              <a:t>Null(P,K</a:t>
            </a:r>
            <a:r>
              <a:rPr lang="en-US" sz="2400" dirty="0"/>
              <a:t>) = P for any P and any key 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Bottom </a:t>
            </a:r>
            <a:r>
              <a:rPr lang="en-US" sz="2800" dirty="0"/>
              <a:t>line: Security people</a:t>
            </a:r>
            <a:r>
              <a:rPr lang="en-US" sz="2800" dirty="0" smtClean="0"/>
              <a:t> can be strange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AH Exist? (1)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Cannot encrypt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Routers must look at the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addresses, TTL,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header exists to route packets!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AH protects </a:t>
            </a:r>
            <a:r>
              <a:rPr lang="en-US" sz="2800" b="1" dirty="0">
                <a:solidFill>
                  <a:schemeClr val="accent2"/>
                </a:solidFill>
              </a:rPr>
              <a:t>immutable fields</a:t>
            </a:r>
            <a:r>
              <a:rPr lang="en-US" sz="2800" dirty="0"/>
              <a:t> in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integrity protect all header fields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TTL, for example,</a:t>
            </a:r>
            <a:r>
              <a:rPr lang="en-US" sz="2400" dirty="0" smtClean="0"/>
              <a:t> will change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 does not protect IP header at 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Why Does AH Exist?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ESP encrypts everything beyond the IP header (if non-null encryption)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ESP-encrypted, firewall cannot look at TCP header (e.g., port numbers)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not use ESP with NULL encryption?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Firewall sees ESP header, but does not know whether null encryption is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End systems know, but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the firewalls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uiExpand="1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Does AH Exist? (3)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real reason why AH exists: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At one IETF meeting “someone from Microsoft gave an impassioned speech about how AH was useless…”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“…everyone in the room looked around and said `Hmm. He’s right, and we hate AH also, but if it annoys Microsoft let’s leave it in since we hate Microsoft more than we hate AH.’ 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SSL/TLS </a:t>
            </a:r>
            <a:r>
              <a:rPr lang="en-US" dirty="0"/>
              <a:t>vs </a:t>
            </a:r>
            <a:r>
              <a:rPr lang="en-US" dirty="0" err="1"/>
              <a:t>IPSec</a:t>
            </a:r>
            <a:endParaRPr lang="en-US" dirty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 smtClean="0"/>
              <a:t>IPSec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the network layer (part of the OS)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overly </a:t>
            </a:r>
            <a:r>
              <a:rPr lang="en-US" sz="2400" dirty="0" smtClean="0"/>
              <a:t>complex, has some security “issues”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SSL/TLS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socket layer (part of user space)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Relatively simple and elegant specification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SSL/TLS </a:t>
            </a:r>
            <a:r>
              <a:rPr lang="en-US" dirty="0"/>
              <a:t>vs IPSec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IPSec: OS must be aware, but not apps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SSL/TLS: </a:t>
            </a:r>
            <a:r>
              <a:rPr lang="en-US" sz="2800" dirty="0"/>
              <a:t>Apps must be aware, but not OS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SSL/TLS built into Web early-on (Netscape)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often used in </a:t>
            </a:r>
            <a:r>
              <a:rPr lang="en-US" sz="2800" dirty="0" err="1"/>
              <a:t>VPNs</a:t>
            </a:r>
            <a:r>
              <a:rPr lang="en-US" sz="2800" dirty="0"/>
              <a:t> (secure tunnel)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Reluctance to retrofit applications for SSL/TLS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not</a:t>
            </a:r>
            <a:r>
              <a:rPr lang="en-US" sz="2800" dirty="0" smtClean="0"/>
              <a:t> widely deployed (</a:t>
            </a:r>
            <a:r>
              <a:rPr lang="en-US" sz="2800" dirty="0"/>
              <a:t>complexity,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bottom line…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Internet less secure than it should be!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1"/>
            <a:ext cx="1373238" cy="149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62" y="0"/>
            <a:ext cx="1373238" cy="14968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Simplified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latin typeface="New Times Roman"/>
                <a:cs typeface="New Times Roman"/>
              </a:rPr>
              <a:t>CP = “crypto proposed”, and CS = “crypto selected”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H = </a:t>
            </a:r>
            <a:r>
              <a:rPr lang="en-US" sz="24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err="1" smtClean="0">
                <a:latin typeface="New Times Roman"/>
                <a:cs typeface="New Times Roman"/>
              </a:rPr>
              <a:t>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r>
              <a:rPr lang="en-US" sz="24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= [</a:t>
            </a:r>
            <a:r>
              <a:rPr lang="en-US" sz="2400" dirty="0" err="1" smtClean="0">
                <a:latin typeface="New Times Roman"/>
                <a:cs typeface="New Times Roman"/>
              </a:rPr>
              <a:t>H]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Bob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= [H, Alice, </a:t>
            </a:r>
            <a:r>
              <a:rPr lang="en-US" sz="2400" dirty="0" err="1" smtClean="0">
                <a:latin typeface="New Times Roman"/>
                <a:cs typeface="New Times Roman"/>
              </a:rPr>
              <a:t>certificate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Alice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K = g</a:t>
            </a:r>
            <a:r>
              <a:rPr lang="en-US" sz="2400" baseline="30000" dirty="0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endParaRPr lang="en-US" sz="2400" dirty="0" smtClean="0">
              <a:latin typeface="New Times Roman"/>
              <a:cs typeface="New Times Roman"/>
            </a:endParaRPr>
          </a:p>
          <a:p>
            <a:endParaRPr lang="en-US" dirty="0"/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1336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2057400" y="2325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93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2362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133600" y="2767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76600" y="1371600"/>
            <a:ext cx="1854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 CP,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3800" y="1828800"/>
            <a:ext cx="105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CS, R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554413" y="2286000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057400" y="3276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1336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732088" y="2743200"/>
            <a:ext cx="3261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582863" y="3276600"/>
            <a:ext cx="374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E(Alice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K)</a:t>
            </a:r>
            <a:endParaRPr lang="en-US" b="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Wired Equivalent Privacy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The stated goal of WEP is to </a:t>
            </a:r>
            <a:r>
              <a:rPr lang="en-US" sz="2800" b="1" dirty="0" smtClean="0">
                <a:solidFill>
                  <a:schemeClr val="hlink"/>
                </a:solidFill>
              </a:rPr>
              <a:t>make wireless LAN as secure as a wired LAN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According to </a:t>
            </a:r>
            <a:r>
              <a:rPr lang="en-US" sz="2800" dirty="0" err="1" smtClean="0"/>
              <a:t>Tanenbaum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“The 802.11 standard prescribes a data link-level security protocol called WEP (Wired Equivalent Privacy), which is designed to make the security of a wireless LAN as good as that of a wired LAN. Since the default for a wired LAN is no security at all, this goal is easy to achieve, and WEP achieves it as we shall see.”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924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Bob is </a:t>
            </a:r>
            <a:r>
              <a:rPr lang="en-US" sz="2800" b="1" i="1" dirty="0" smtClean="0"/>
              <a:t>wireless access point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Key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 shared by access point and </a:t>
            </a:r>
            <a:r>
              <a:rPr lang="en-US" sz="2800" b="1" dirty="0" smtClean="0">
                <a:solidFill>
                  <a:schemeClr val="hlink"/>
                </a:solidFill>
              </a:rPr>
              <a:t>all users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(if ever) changes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WEP has many, many, many security flaws</a:t>
            </a:r>
          </a:p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3429000"/>
            <a:ext cx="128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Comic Sans Times-RomanMS" charset="0"/>
              </a:rPr>
              <a:t>K</a:t>
            </a:r>
            <a:endParaRPr lang="en-US" b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9000" y="3368675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1676400"/>
            <a:ext cx="3082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Authentication Request</a:t>
            </a:r>
            <a:endParaRPr lang="en-US" b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3388" y="22653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0" y="287813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 K)</a:t>
            </a:r>
            <a:endParaRPr lang="en-US" b="0"/>
          </a:p>
        </p:txBody>
      </p:sp>
      <p:pic>
        <p:nvPicPr>
          <p:cNvPr id="13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828800"/>
            <a:ext cx="946150" cy="1624013"/>
          </a:xfrm>
          <a:prstGeom prst="rect">
            <a:avLst/>
          </a:prstGeom>
          <a:noFill/>
        </p:spPr>
      </p:pic>
      <p:pic>
        <p:nvPicPr>
          <p:cNvPr id="14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676400"/>
            <a:ext cx="1076325" cy="1665288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utoUpdateAnimBg="0"/>
      <p:bldP spid="11" grpId="0" autoUpdateAnimBg="0"/>
      <p:bldP spid="1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WEP uses RC4 cipher for confidentiality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RC4 is considered a strong cipher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But WEP introduces a subtle flaw…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…making cryptanalytic attacks feasible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WEP uses CRC for “integrity”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Should have used a MAC or HMAC instead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CRC is for error detection, not crypto integrity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Everyone knows </a:t>
            </a:r>
            <a:r>
              <a:rPr lang="en-US" sz="2400" b="1" dirty="0" smtClean="0"/>
              <a:t>NOT</a:t>
            </a:r>
            <a:r>
              <a:rPr lang="en-US" sz="2400" dirty="0" smtClean="0"/>
              <a:t> to use CRC for this…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Integrity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WEP “integrity” gives no crypto integrity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is linear, so is stream cipher (XOR)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Trudy can change </a:t>
            </a:r>
            <a:r>
              <a:rPr lang="en-US" sz="2400" b="1" dirty="0" err="1" smtClean="0">
                <a:solidFill>
                  <a:srgbClr val="0000FF"/>
                </a:solidFill>
              </a:rPr>
              <a:t>ciphertext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and CRC </a:t>
            </a:r>
            <a:r>
              <a:rPr lang="en-US" sz="2400" dirty="0" smtClean="0"/>
              <a:t>so that checksum remains correct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Then Trudy’s introduced errors go undetected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Requires no knowledge of the plaintext!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CRC does </a:t>
            </a:r>
            <a:r>
              <a:rPr lang="en-US" sz="2800" b="1" i="1" dirty="0" smtClean="0"/>
              <a:t>not</a:t>
            </a:r>
            <a:r>
              <a:rPr lang="en-US" sz="2800" dirty="0" smtClean="0"/>
              <a:t> provide a cryptographic integrity check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designed to detect random errors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Not able to detect intelligent changes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More WEP Integrity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Suppose Trudy knows destination IP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also knows </a:t>
            </a:r>
            <a:r>
              <a:rPr lang="en-US" sz="2800" dirty="0" err="1" smtClean="0"/>
              <a:t>keystream</a:t>
            </a:r>
            <a:r>
              <a:rPr lang="en-US" sz="2800" dirty="0" smtClean="0"/>
              <a:t> used to encrypt IP address, since…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… </a:t>
            </a:r>
            <a:r>
              <a:rPr lang="en-US" sz="24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400" dirty="0" smtClean="0">
                <a:latin typeface="Times-Roman" charset="0"/>
              </a:rPr>
              <a:t> = destination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can replace </a:t>
            </a:r>
            <a:r>
              <a:rPr lang="en-US" sz="28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800" dirty="0" smtClean="0"/>
              <a:t> with…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… 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  <a:sym typeface="Symbol" charset="2"/>
              </a:rPr>
              <a:t></a:t>
            </a:r>
            <a:r>
              <a:rPr lang="en-US" sz="2400" dirty="0" smtClean="0">
                <a:latin typeface="Times-Roman" charset="0"/>
              </a:rPr>
              <a:t> = Trudy’s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change the CRC so no error detected!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Then what happens??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Moral: Big problem when integrity fails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Recall WEP uses a long-term secret key: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>
              <a:sym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800" dirty="0" smtClean="0"/>
              <a:t>RC4 is a stream cipher, so each packet must be encrypted using a different key</a:t>
            </a:r>
            <a:endParaRPr lang="en-US" sz="2800" dirty="0" smtClean="0">
              <a:sym typeface="Symbol" charset="2"/>
            </a:endParaRP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Initialization Vector (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) sent with packet</a:t>
            </a: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Sent in the clear, 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secret</a:t>
            </a: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Note: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similar to msg. indicator (“MI”) in WWII ciphers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Actual RC4 key for packet is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pre-pended</a:t>
            </a:r>
            <a:r>
              <a:rPr lang="en-US" sz="2400" dirty="0" smtClean="0"/>
              <a:t> to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baseline="-25000" dirty="0" smtClean="0">
                <a:latin typeface="Times-Roman" charset="0"/>
              </a:rPr>
              <a:t>IV</a:t>
            </a:r>
            <a:r>
              <a:rPr lang="en-US" sz="2800" dirty="0" smtClean="0">
                <a:latin typeface="Times-Roman" charset="0"/>
              </a:rPr>
              <a:t> </a:t>
            </a:r>
            <a:r>
              <a:rPr lang="en-US" sz="2800" dirty="0" smtClean="0">
                <a:latin typeface="Times-Roman"/>
                <a:cs typeface="Times-Roman"/>
              </a:rPr>
              <a:t>=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That is, RC4 key is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with 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pre-pended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Note that the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known to Trudy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89113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3500735"/>
            <a:ext cx="1306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Alice, </a:t>
            </a:r>
            <a:r>
              <a:rPr lang="en-US" b="0" dirty="0">
                <a:latin typeface="Times-Roman"/>
                <a:cs typeface="Times-Roman"/>
              </a:rPr>
              <a:t>K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39000" y="3440410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Bob, </a:t>
            </a:r>
            <a:r>
              <a:rPr lang="en-US" b="0" dirty="0">
                <a:latin typeface="Times-Roman" charset="0"/>
              </a:rPr>
              <a:t>K</a:t>
            </a:r>
            <a:endParaRPr lang="en-US" b="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76600" y="2394248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IV, E(packet,K</a:t>
            </a:r>
            <a:r>
              <a:rPr lang="en-US" b="0" baseline="-25000">
                <a:latin typeface="Times-Roman" charset="0"/>
              </a:rPr>
              <a:t>IV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00535"/>
            <a:ext cx="946150" cy="1624013"/>
          </a:xfrm>
          <a:prstGeom prst="rect">
            <a:avLst/>
          </a:prstGeom>
          <a:noFill/>
        </p:spPr>
      </p:pic>
      <p:pic>
        <p:nvPicPr>
          <p:cNvPr id="1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48135"/>
            <a:ext cx="1076325" cy="1665288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WEP uses 24-bit (3 byte)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Each packet gets a new </a:t>
            </a:r>
            <a:r>
              <a:rPr lang="en-US" dirty="0" smtClean="0">
                <a:latin typeface="Times-Roman" charset="0"/>
              </a:rPr>
              <a:t>IV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Key: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pre-pended to long-term key, </a:t>
            </a:r>
            <a:r>
              <a:rPr lang="en-US" dirty="0" smtClean="0">
                <a:latin typeface="Times-Roman" charset="0"/>
              </a:rPr>
              <a:t>K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Long term key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dirty="0" smtClean="0"/>
              <a:t> seldom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If long-term key and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are same, then same </a:t>
            </a:r>
            <a:r>
              <a:rPr lang="en-US" dirty="0" err="1" smtClean="0"/>
              <a:t>keystream</a:t>
            </a:r>
            <a:r>
              <a:rPr lang="en-US" dirty="0" smtClean="0"/>
              <a:t> is use</a:t>
            </a:r>
            <a:r>
              <a:rPr lang="en-US" dirty="0" smtClean="0">
                <a:sym typeface="Symbol" charset="2"/>
              </a:rPr>
              <a:t>d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This is bad, bad, really really bad!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Why?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Assume 1500 byte packets, 11 Mbps link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IVs generated in sequence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Since </a:t>
            </a:r>
            <a:r>
              <a:rPr lang="en-US" sz="2400" dirty="0" smtClean="0">
                <a:latin typeface="Times-Roman" charset="0"/>
              </a:rPr>
              <a:t>1500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8/(11</a:t>
            </a:r>
            <a:r>
              <a:rPr lang="en-US" sz="2400" dirty="0" smtClean="0">
                <a:latin typeface="Times-Roman" charset="0"/>
              </a:rPr>
              <a:t>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10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6</a:t>
            </a:r>
            <a:r>
              <a:rPr lang="en-US" sz="2400" dirty="0" smtClean="0">
                <a:latin typeface="Times-Roman" charset="0"/>
                <a:sym typeface="Symbol" charset="2"/>
              </a:rPr>
              <a:t>)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2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24</a:t>
            </a:r>
            <a:r>
              <a:rPr lang="en-US" sz="2400" dirty="0" smtClean="0">
                <a:latin typeface="Times-Roman" charset="0"/>
                <a:sym typeface="Symbol" charset="2"/>
              </a:rPr>
              <a:t> = 18,000</a:t>
            </a:r>
            <a:r>
              <a:rPr lang="en-US" sz="2400" dirty="0" smtClean="0">
                <a:sym typeface="Symbol" charset="2"/>
              </a:rPr>
              <a:t> seconds…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 charset="2"/>
              </a:rPr>
              <a:t>…an </a:t>
            </a:r>
            <a:r>
              <a:rPr lang="en-US" sz="2400" dirty="0" smtClean="0">
                <a:latin typeface="Times-Roman" charset="0"/>
                <a:sym typeface="Symbol" charset="2"/>
              </a:rPr>
              <a:t>IV</a:t>
            </a:r>
            <a:r>
              <a:rPr lang="en-US" sz="2400" dirty="0" smtClean="0">
                <a:sym typeface="Symbol" charset="2"/>
              </a:rPr>
              <a:t> must repeat in about </a:t>
            </a:r>
            <a:r>
              <a:rPr lang="en-US" sz="2400" dirty="0" smtClean="0">
                <a:latin typeface="Times-Roman" charset="0"/>
                <a:sym typeface="Symbol" charset="2"/>
              </a:rPr>
              <a:t>5</a:t>
            </a:r>
            <a:r>
              <a:rPr lang="en-US" sz="2400" dirty="0" smtClean="0">
                <a:sym typeface="Symbol" charset="2"/>
              </a:rPr>
              <a:t> hours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 generated at random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B</a:t>
            </a:r>
            <a:r>
              <a:rPr lang="en-US" sz="2400" dirty="0" smtClean="0">
                <a:sym typeface="Symbol" charset="2"/>
              </a:rPr>
              <a:t>y birthday problem, some IV repeats in seconds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Again, repeated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(with same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) is bad!</a:t>
            </a:r>
            <a:endParaRPr lang="en-US" sz="2800" dirty="0" smtClean="0">
              <a:sym typeface="Symbol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Active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Suppose Trudy can insert traffic and observe corresponding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Then she knows the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for some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She can decrypt any </a:t>
            </a:r>
            <a:r>
              <a:rPr lang="en-US" sz="2400" dirty="0" err="1" smtClean="0"/>
              <a:t>packet(s</a:t>
            </a:r>
            <a:r>
              <a:rPr lang="en-US" sz="2400" dirty="0" smtClean="0"/>
              <a:t>) that uses that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If Trudy does this many times, she can then decrypt data for lots of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Remember,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sent in the clear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Is such an attack feasible?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/>
              <a:t>MiM</a:t>
            </a:r>
            <a:r>
              <a:rPr lang="en-US" dirty="0" smtClean="0"/>
              <a:t> Attack on SSH?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cs typeface="New Times Roman"/>
              </a:rPr>
              <a:t>Where does this attack fail?</a:t>
            </a:r>
          </a:p>
          <a:p>
            <a:r>
              <a:rPr lang="en-US" sz="2400" dirty="0" smtClean="0">
                <a:cs typeface="New Times Roman"/>
              </a:rPr>
              <a:t>Alice computes:</a:t>
            </a:r>
          </a:p>
          <a:p>
            <a:pPr lvl="1"/>
            <a:r>
              <a:rPr lang="en-US" sz="2000" dirty="0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at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cs typeface="New Times Roman"/>
              </a:rPr>
              <a:t>But Bob </a:t>
            </a:r>
            <a:r>
              <a:rPr lang="en-US" sz="2400" dirty="0" smtClean="0">
                <a:solidFill>
                  <a:srgbClr val="FF0000"/>
                </a:solidFill>
                <a:cs typeface="New Times Roman"/>
              </a:rPr>
              <a:t>signs</a:t>
            </a:r>
            <a:r>
              <a:rPr lang="en-US" sz="2400" dirty="0" smtClean="0">
                <a:cs typeface="New Times Roman"/>
              </a:rPr>
              <a:t>:</a:t>
            </a:r>
          </a:p>
          <a:p>
            <a:pPr lvl="1"/>
            <a:r>
              <a:rPr lang="en-US" sz="2000" dirty="0" err="1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bt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1600200" y="19019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1524000" y="23591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59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220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524000" y="28163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2600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34028" y="1900535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52600" y="2357735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524000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600200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486400" y="2814935"/>
            <a:ext cx="2122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b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S</a:t>
            </a:r>
            <a:r>
              <a:rPr lang="en-US" sz="2000" b="0" baseline="-25000" dirty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92565" y="3276600"/>
            <a:ext cx="221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sz="2000" b="0" dirty="0">
                <a:latin typeface="Times-Roman" charset="0"/>
              </a:rPr>
              <a:t>)</a:t>
            </a:r>
            <a:endParaRPr lang="en-US" sz="2000" b="0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5617835" y="19050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5541635" y="23622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617835" y="28194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5541635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5617835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46435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209800" y="1901952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46435" y="2357735"/>
            <a:ext cx="125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 smtClean="0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t</a:t>
            </a:r>
            <a:r>
              <a:rPr lang="en-US" b="0" dirty="0" smtClean="0">
                <a:latin typeface="Times-Roman" charset="0"/>
              </a:rPr>
              <a:t> </a:t>
            </a:r>
            <a:r>
              <a:rPr lang="en-US" b="0" dirty="0">
                <a:latin typeface="Times-Roman" charset="0"/>
              </a:rPr>
              <a:t>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447800" y="2819400"/>
            <a:ext cx="2084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t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</a:t>
            </a:r>
            <a:r>
              <a:rPr lang="en-US" sz="2000" b="0" dirty="0" smtClean="0">
                <a:latin typeface="Times-Roman" charset="0"/>
              </a:rPr>
              <a:t>S</a:t>
            </a:r>
            <a:r>
              <a:rPr lang="en-US" sz="2000" b="0" baseline="-25000" dirty="0" smtClean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60016" y="3218688"/>
            <a:ext cx="223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989387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pic>
        <p:nvPicPr>
          <p:cNvPr id="30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9387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data encrypted using RC4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and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pre-pended to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(IV,K)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Recall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sent in the clear (not secret)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New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sent with every packet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Long-term 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changes (maybe never)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So Trudy always knows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 and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Trudy wants to find the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3-byte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pre-pended to key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Denote the RC4 key </a:t>
            </a:r>
            <a:r>
              <a:rPr lang="en-US" sz="2800" b="1" dirty="0" smtClean="0">
                <a:solidFill>
                  <a:schemeClr val="hlink"/>
                </a:solidFill>
              </a:rPr>
              <a:t>bytes</a:t>
            </a:r>
            <a:r>
              <a:rPr lang="en-US" sz="2800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…as</a:t>
            </a:r>
            <a:r>
              <a:rPr lang="en-US" dirty="0" smtClean="0">
                <a:latin typeface="Courier" charset="0"/>
              </a:rPr>
              <a:t>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…</a:t>
            </a:r>
            <a:endParaRPr lang="en-US" sz="2400" dirty="0" smtClean="0">
              <a:latin typeface="Times-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Where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sz="2400" dirty="0" smtClean="0">
                <a:latin typeface="Times-Roman" charset="0"/>
              </a:rPr>
              <a:t> = (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, which Trudy knows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Trudy wants to find </a:t>
            </a:r>
            <a:r>
              <a:rPr lang="en-US" dirty="0" smtClean="0">
                <a:latin typeface="Times-Roman" charset="0"/>
              </a:rPr>
              <a:t>K = (K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</a:t>
            </a:r>
            <a:r>
              <a:rPr lang="en-US" dirty="0" smtClean="0"/>
              <a:t>…</a:t>
            </a:r>
            <a:r>
              <a:rPr lang="en-US" dirty="0" smtClean="0">
                <a:latin typeface="Times-Roman" charset="0"/>
              </a:rPr>
              <a:t>)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Given enough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s, Trudy can find key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Regardless of the length of the key!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Provided Trudy knows first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Known plaintext</a:t>
            </a:r>
            <a:r>
              <a:rPr lang="en-US" sz="2400" dirty="0" smtClean="0"/>
              <a:t> attack (1st byte of each packet)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Prevent by discarding first 256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attacks are practical</a:t>
            </a:r>
          </a:p>
          <a:p>
            <a:r>
              <a:rPr lang="en-US" sz="2800" dirty="0" smtClean="0"/>
              <a:t>Attacks have been used to recover keys and break real WEP traffic</a:t>
            </a:r>
          </a:p>
          <a:p>
            <a:r>
              <a:rPr lang="en-US" sz="2800" dirty="0" smtClean="0"/>
              <a:t>How to prevent WEP attacks?</a:t>
            </a:r>
          </a:p>
          <a:p>
            <a:pPr lvl="1"/>
            <a:r>
              <a:rPr lang="en-US" sz="2400" dirty="0" smtClean="0"/>
              <a:t>Don’t use WEP</a:t>
            </a:r>
          </a:p>
          <a:p>
            <a:pPr lvl="1"/>
            <a:r>
              <a:rPr lang="en-US" sz="2400" dirty="0" smtClean="0"/>
              <a:t>Good alternatives: WPA, WPA2, etc.</a:t>
            </a:r>
          </a:p>
          <a:p>
            <a:r>
              <a:rPr lang="en-US" sz="2800" dirty="0" smtClean="0"/>
              <a:t>How to make WEP a little better?</a:t>
            </a:r>
          </a:p>
          <a:p>
            <a:pPr lvl="1"/>
            <a:r>
              <a:rPr lang="en-US" sz="2400" dirty="0" smtClean="0"/>
              <a:t>Restrict MAC addresses, don’t broadcast ID,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(In)Security</a:t>
            </a:r>
          </a:p>
        </p:txBody>
      </p:sp>
      <p:pic>
        <p:nvPicPr>
          <p:cNvPr id="150532" name="Picture 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Cell Phones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 generation cell phones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Brick-sized, analog</a:t>
            </a:r>
            <a:r>
              <a:rPr lang="en-US" sz="2400" dirty="0"/>
              <a:t>, few standards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Little or </a:t>
            </a:r>
            <a:r>
              <a:rPr lang="en-US" sz="2400" b="1" i="1" dirty="0"/>
              <a:t>no</a:t>
            </a:r>
            <a:r>
              <a:rPr lang="en-US" sz="2400" dirty="0"/>
              <a:t>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Susceptible to </a:t>
            </a:r>
            <a:r>
              <a:rPr lang="en-US" sz="2400" b="1" dirty="0">
                <a:solidFill>
                  <a:schemeClr val="accent2"/>
                </a:solidFill>
              </a:rPr>
              <a:t>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Second generation cell phones: </a:t>
            </a:r>
            <a:r>
              <a:rPr lang="en-US" sz="2800" b="1" dirty="0">
                <a:solidFill>
                  <a:schemeClr val="accent2"/>
                </a:solidFill>
              </a:rPr>
              <a:t>GSM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Began in 1982 as “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Mobile”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Now, Global System for Mobile Communications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Third generation?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3rd Generation Partnership Project (3GPP)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29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00450"/>
            <a:ext cx="508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Overview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246063" y="2819400"/>
            <a:ext cx="9731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7391400" y="44196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  <a:endParaRPr lang="en-US" sz="2000" b="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5334000" y="3516313"/>
            <a:ext cx="1354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“land line”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1066800" y="2114550"/>
            <a:ext cx="129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air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interface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90800" y="2971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</a:t>
            </a:r>
          </a:p>
          <a:p>
            <a:pPr algn="ctr"/>
            <a:r>
              <a:rPr lang="en-US" sz="2000" b="0"/>
              <a:t>Station</a:t>
            </a: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29000" y="25146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81425" y="4400550"/>
            <a:ext cx="1379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800600" y="3962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2229" y="4030663"/>
            <a:ext cx="1239267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dirty="0" smtClean="0"/>
              <a:t>PSTN</a:t>
            </a:r>
          </a:p>
          <a:p>
            <a:pPr algn="ctr">
              <a:lnSpc>
                <a:spcPct val="80000"/>
              </a:lnSpc>
            </a:pPr>
            <a:r>
              <a:rPr lang="en-US" sz="2000" b="0" dirty="0" smtClean="0"/>
              <a:t>Internet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e</a:t>
            </a:r>
            <a:r>
              <a:rPr lang="en-US" sz="2000" b="0" dirty="0" smtClean="0"/>
              <a:t>tc</a:t>
            </a:r>
            <a:r>
              <a:rPr lang="en-US" sz="2000" b="0" dirty="0"/>
              <a:t>.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438400" y="1676400"/>
            <a:ext cx="2819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19100" y="470535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Visited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1600200" y="5029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4151313" y="3135313"/>
            <a:ext cx="649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159250" y="31242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7016750" y="3744913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HLR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7016750" y="3733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620000" y="2971800"/>
            <a:ext cx="655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AuC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666038" y="2971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600" name="Picture 26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905000"/>
            <a:ext cx="22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1" name="Picture 2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2" name="Picture 2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498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Mobile phone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Contains SIM (Subscriber Identity Module)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 is the </a:t>
            </a:r>
            <a:r>
              <a:rPr lang="en-US" sz="2800" b="1" dirty="0">
                <a:solidFill>
                  <a:schemeClr val="accent2"/>
                </a:solidFill>
              </a:rPr>
              <a:t>security module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IMSI (International Mobile Subscriber ID)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 key: </a:t>
            </a:r>
            <a:r>
              <a:rPr lang="en-US" dirty="0" err="1">
                <a:latin typeface="Times-Roman" charset="0"/>
              </a:rPr>
              <a:t>Ki</a:t>
            </a:r>
            <a:r>
              <a:rPr lang="en-US" sz="2400" dirty="0"/>
              <a:t> (128 bits)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Tamper resistant (smart card)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PIN activated (usually not used)</a:t>
            </a:r>
          </a:p>
        </p:txBody>
      </p:sp>
      <p:pic>
        <p:nvPicPr>
          <p:cNvPr id="153605" name="Picture 4" descr="ericssonGSMphoneback.jpg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200400"/>
            <a:ext cx="54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5" descr="ericssonGSMphone.jpg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44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6553200" y="4572000"/>
            <a:ext cx="83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SIM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7391400" y="4800600"/>
            <a:ext cx="533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Visited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network where mobile is currently located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one “cell”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controller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manages many cells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VLR (Visitor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info on all visiting mobiles currently in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Home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“home” of the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HLR (Home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keeps track of most recent location of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AuC</a:t>
            </a:r>
            <a:r>
              <a:rPr lang="en-US" sz="2400" dirty="0"/>
              <a:t> (Authentication Center)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 smtClean="0"/>
              <a:t> has IMSI and </a:t>
            </a:r>
            <a:r>
              <a:rPr lang="en-US" dirty="0" err="1" smtClean="0">
                <a:latin typeface="Times-Roman" charset="0"/>
              </a:rPr>
              <a:t>Ki</a:t>
            </a:r>
            <a:endParaRPr lang="en-US" sz="2400" dirty="0">
              <a:latin typeface="Times-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Goals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Primary design goals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Make GSM as secure as ordinary telephone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Prevent phone 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Not designed to resist an active </a:t>
            </a:r>
            <a:r>
              <a:rPr lang="en-US" sz="2800" dirty="0" smtClean="0"/>
              <a:t>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 the time this seemed infeasible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Today such an </a:t>
            </a:r>
            <a:r>
              <a:rPr lang="en-US" sz="2400" dirty="0" smtClean="0"/>
              <a:t>attacks are </a:t>
            </a:r>
            <a:r>
              <a:rPr lang="en-US" sz="2400" dirty="0"/>
              <a:t>feasible…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Designers considered biggest threats to be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Insecure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Corruption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Other low-tech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Features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Anonymity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Intercepted traffic does not identify user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so important to phone company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Authentication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Necessary for proper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Very, very </a:t>
            </a:r>
            <a:r>
              <a:rPr lang="en-US" sz="2400" dirty="0"/>
              <a:t>important to phone company!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Confidentiality of calls over the air interface</a:t>
            </a:r>
            <a:endParaRPr lang="en-US" sz="24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Not </a:t>
            </a:r>
            <a:r>
              <a:rPr lang="en-US" sz="2400" dirty="0"/>
              <a:t>important to phone company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May be</a:t>
            </a:r>
            <a:r>
              <a:rPr lang="en-US" sz="2400" dirty="0" smtClean="0"/>
              <a:t> important </a:t>
            </a:r>
            <a:r>
              <a:rPr lang="en-US" sz="2400" dirty="0"/>
              <a:t>for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534400" cy="2209800"/>
          </a:xfrm>
        </p:spPr>
        <p:txBody>
          <a:bodyPr/>
          <a:lstStyle/>
          <a:p>
            <a:pPr eaLnBrk="1" hangingPunct="1"/>
            <a:r>
              <a:rPr lang="en-US" dirty="0"/>
              <a:t>Secure Socket </a:t>
            </a:r>
            <a:r>
              <a:rPr lang="en-US" dirty="0" smtClean="0"/>
              <a:t>Layer (SSL)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/>
              <a:t>Transport Layer Security (TLS)</a:t>
            </a:r>
          </a:p>
        </p:txBody>
      </p:sp>
      <p:pic>
        <p:nvPicPr>
          <p:cNvPr id="88068" name="Picture 5" descr="&#10;plug 1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&#10;plug 2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GSM: Anonymity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IMSI used to initially identify caller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TMSI (Temporary Mobile Subscriber ID)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TMSI changed frequently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TMSI’s</a:t>
            </a:r>
            <a:r>
              <a:rPr lang="en-US" sz="2400" dirty="0"/>
              <a:t> encrypted when sent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Not a strong form of anonymity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 probably sufficient for most 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Authentication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Caller is authenticated to base station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is </a:t>
            </a:r>
            <a:r>
              <a:rPr lang="en-US" sz="2800" b="1">
                <a:solidFill>
                  <a:schemeClr val="accent2"/>
                </a:solidFill>
              </a:rPr>
              <a:t>not</a:t>
            </a:r>
            <a:r>
              <a:rPr lang="en-US" sz="2800"/>
              <a:t> mutual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via </a:t>
            </a:r>
            <a:r>
              <a:rPr lang="en-US" sz="2800" b="1">
                <a:solidFill>
                  <a:schemeClr val="accent2"/>
                </a:solidFill>
              </a:rPr>
              <a:t>challenge-response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Home network generates </a:t>
            </a:r>
            <a:r>
              <a:rPr lang="en-US" sz="2400">
                <a:latin typeface="Times-Roman" charset="0"/>
              </a:rPr>
              <a:t>RAND </a:t>
            </a:r>
            <a:r>
              <a:rPr lang="en-US" sz="2400"/>
              <a:t>and computes </a:t>
            </a:r>
            <a:r>
              <a:rPr lang="en-US" sz="2400">
                <a:latin typeface="Times-Roman" charset="0"/>
              </a:rPr>
              <a:t>XRES = A3(RAND, Ki)</a:t>
            </a:r>
            <a:r>
              <a:rPr lang="en-US" sz="2400"/>
              <a:t> where </a:t>
            </a:r>
            <a:r>
              <a:rPr lang="en-US" sz="2400">
                <a:latin typeface="Times-Roman" charset="0"/>
              </a:rPr>
              <a:t>A3</a:t>
            </a:r>
            <a:r>
              <a:rPr lang="en-US" sz="2400"/>
              <a:t> is a hash</a:t>
            </a:r>
            <a:endParaRPr lang="en-US" sz="240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</a:t>
            </a:r>
            <a:r>
              <a:rPr lang="en-US" sz="2400">
                <a:latin typeface="Times-Roman" charset="0"/>
              </a:rPr>
              <a:t>(RAND,XRES)</a:t>
            </a:r>
            <a:r>
              <a:rPr lang="en-US" sz="2400"/>
              <a:t> sent to base station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sends </a:t>
            </a:r>
            <a:r>
              <a:rPr lang="en-US" sz="2400" b="1">
                <a:solidFill>
                  <a:schemeClr val="accent2"/>
                </a:solidFill>
              </a:rPr>
              <a:t>challenge</a:t>
            </a:r>
            <a:r>
              <a:rPr lang="en-US" sz="2400"/>
              <a:t> </a:t>
            </a:r>
            <a:r>
              <a:rPr lang="en-US" sz="2400">
                <a:latin typeface="Times-Roman" charset="0"/>
              </a:rPr>
              <a:t>RAND</a:t>
            </a:r>
            <a:r>
              <a:rPr lang="en-US" sz="2400"/>
              <a:t> to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Mobile’s </a:t>
            </a:r>
            <a:r>
              <a:rPr lang="en-US" sz="2400" b="1">
                <a:solidFill>
                  <a:schemeClr val="accent2"/>
                </a:solidFill>
              </a:rPr>
              <a:t>response</a:t>
            </a:r>
            <a:r>
              <a:rPr lang="en-US" sz="2400"/>
              <a:t> is </a:t>
            </a:r>
            <a:r>
              <a:rPr lang="en-US" sz="2400">
                <a:latin typeface="Times-Roman" charset="0"/>
              </a:rPr>
              <a:t>SRES = A3(RAND, Ki)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verifies </a:t>
            </a:r>
            <a:r>
              <a:rPr lang="en-US" sz="2400">
                <a:latin typeface="Times-Roman" charset="0"/>
              </a:rPr>
              <a:t>SRES = XRES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Note:</a:t>
            </a: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Ki</a:t>
            </a:r>
            <a:r>
              <a:rPr lang="en-US" sz="2800"/>
              <a:t> never leaves home network!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Confidentiality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Data encrypted with stream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Error rate estimated at about 1/1000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Error rate</a:t>
            </a:r>
            <a:r>
              <a:rPr lang="en-US" sz="2400" dirty="0" smtClean="0"/>
              <a:t> is </a:t>
            </a:r>
            <a:r>
              <a:rPr lang="en-US" sz="2400" dirty="0"/>
              <a:t>high for a block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Encryption key </a:t>
            </a:r>
            <a:r>
              <a:rPr lang="en-US" sz="2800" dirty="0" err="1">
                <a:latin typeface="Times-Roman" charset="0"/>
              </a:rPr>
              <a:t>Kc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 network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sz="2400" dirty="0">
                <a:latin typeface="Times-Roman" charset="0"/>
              </a:rPr>
              <a:t>A8</a:t>
            </a:r>
            <a:r>
              <a:rPr lang="en-US" sz="2400" dirty="0"/>
              <a:t> is a hash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sent to base station with</a:t>
            </a:r>
            <a:r>
              <a:rPr lang="en-US" sz="2400" dirty="0">
                <a:latin typeface="Times-Roman" charset="0"/>
              </a:rPr>
              <a:t> (RAND,XRES)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Mobile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generated from </a:t>
            </a:r>
            <a:r>
              <a:rPr lang="en-US" sz="2400" dirty="0">
                <a:latin typeface="Times-Roman" charset="0"/>
              </a:rPr>
              <a:t>A5(Kc)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network!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Security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77200" cy="281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SRES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/>
              <a:t> must be uncorrelated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Even though both are derived from </a:t>
            </a:r>
            <a:r>
              <a:rPr lang="en-US" sz="2000" dirty="0">
                <a:latin typeface="Times-Roman" charset="0"/>
              </a:rPr>
              <a:t>RAND</a:t>
            </a:r>
            <a:r>
              <a:rPr lang="en-US" sz="2000" dirty="0"/>
              <a:t> and </a:t>
            </a:r>
            <a:r>
              <a:rPr lang="en-US" sz="2000" dirty="0" err="1">
                <a:latin typeface="Times-Roman" charset="0"/>
              </a:rPr>
              <a:t>Ki</a:t>
            </a:r>
            <a:endParaRPr lang="en-US" sz="2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known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(known plaintext attack)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chosen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(chosen plaintext attack)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With possession of SIM, attacker can choose </a:t>
            </a:r>
            <a:r>
              <a:rPr lang="en-US" sz="2000" dirty="0" err="1">
                <a:latin typeface="Times-Roman" charset="0"/>
              </a:rPr>
              <a:t>RAND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81000" y="2530475"/>
            <a:ext cx="973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962400" y="2590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1370013" y="2133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2057400" y="1778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4. RAND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71600" y="2616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2055813" y="22510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5. SRES</a:t>
            </a:r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V="1">
            <a:off x="1371600" y="307975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552575" y="2705100"/>
            <a:ext cx="21510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6. Encrypt with </a:t>
            </a:r>
            <a:r>
              <a:rPr lang="en-US" sz="1800" b="0">
                <a:latin typeface="Times-Roman" charset="0"/>
              </a:rPr>
              <a:t>Kc</a:t>
            </a:r>
            <a:endParaRPr lang="en-US" sz="2000" b="0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 flipV="1">
            <a:off x="1370013" y="16764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057400" y="13208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1. IMSI</a:t>
            </a:r>
          </a:p>
        </p:txBody>
      </p:sp>
      <p:sp>
        <p:nvSpPr>
          <p:cNvPr id="160783" name="Rectangle 17"/>
          <p:cNvSpPr>
            <a:spLocks noChangeArrowheads="1"/>
          </p:cNvSpPr>
          <p:nvPr/>
        </p:nvSpPr>
        <p:spPr bwMode="auto">
          <a:xfrm>
            <a:off x="7475538" y="2543175"/>
            <a:ext cx="1211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Network</a:t>
            </a: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5027613" y="2362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5257800" y="20050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-Roman" charset="0"/>
              </a:rPr>
              <a:t>3. (RAND,XRES,Kc)</a:t>
            </a:r>
            <a:endParaRPr lang="en-US" sz="2000" b="0">
              <a:latin typeface="Times-Roman" charset="0"/>
            </a:endParaRP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029200" y="19050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5716588" y="1524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2. IMSI</a:t>
            </a:r>
          </a:p>
        </p:txBody>
      </p:sp>
      <p:pic>
        <p:nvPicPr>
          <p:cNvPr id="160788" name="Picture 3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61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9" name="Picture 3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575" y="1524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90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93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5" grpId="0" animBg="1"/>
      <p:bldP spid="283656" grpId="0" autoUpdateAnimBg="0"/>
      <p:bldP spid="283657" grpId="0" animBg="1"/>
      <p:bldP spid="283658" grpId="0" autoUpdateAnimBg="0"/>
      <p:bldP spid="283659" grpId="0" animBg="1"/>
      <p:bldP spid="283660" grpId="0" autoUpdateAnimBg="0"/>
      <p:bldP spid="283662" grpId="0" animBg="1"/>
      <p:bldP spid="283663" grpId="0" autoUpdateAnimBg="0"/>
      <p:bldP spid="283675" grpId="0" animBg="1"/>
      <p:bldP spid="283676" grpId="0" autoUpdateAnimBg="0"/>
      <p:bldP spid="283677" grpId="0" animBg="1"/>
      <p:bldP spid="28367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1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175" y="16002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Insecurity 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 used for </a:t>
            </a:r>
            <a:r>
              <a:rPr lang="en-US" sz="2800" dirty="0">
                <a:latin typeface="Times-Roman" charset="0"/>
              </a:rPr>
              <a:t>A3/A8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COMP128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by 160,000 chosen plaintexts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SIM, can get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in 2 to 10 hours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between mobile and base station but </a:t>
            </a:r>
            <a:r>
              <a:rPr lang="en-US" sz="2800" b="1" dirty="0">
                <a:solidFill>
                  <a:schemeClr val="accent2"/>
                </a:solidFill>
              </a:rPr>
              <a:t>no encryption</a:t>
            </a:r>
            <a:r>
              <a:rPr lang="en-US" sz="2800" dirty="0"/>
              <a:t> from base station to base station controller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 transmitted over microwave link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algorithm </a:t>
            </a:r>
            <a:r>
              <a:rPr lang="en-US" sz="2800" dirty="0">
                <a:latin typeface="Times-Roman" charset="0"/>
              </a:rPr>
              <a:t>A5/1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with 2 seconds of known plaintext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7543800" y="272415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161799" name="Rectangle 6"/>
          <p:cNvSpPr>
            <a:spLocks noChangeArrowheads="1"/>
          </p:cNvSpPr>
          <p:nvPr/>
        </p:nvSpPr>
        <p:spPr bwMode="auto">
          <a:xfrm>
            <a:off x="7612063" y="5080000"/>
            <a:ext cx="137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7932738" y="3838575"/>
            <a:ext cx="6492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7940675" y="3827463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466138" y="2133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8770938" y="21336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8542338" y="3962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4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4343400"/>
            <a:ext cx="47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Attacks on SIM card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Optical Fault Induction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dirty="0" smtClean="0"/>
              <a:t>could </a:t>
            </a:r>
            <a:r>
              <a:rPr lang="en-US" sz="2400" dirty="0"/>
              <a:t>attack SIM with a flashbulb to recover </a:t>
            </a:r>
            <a:r>
              <a:rPr lang="en-US" sz="2400" dirty="0" err="1">
                <a:latin typeface="Times-Roman" charset="0"/>
              </a:rPr>
              <a:t>Ki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Partitioning Attacks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using timing and power consumption, </a:t>
            </a:r>
            <a:r>
              <a:rPr lang="en-US" sz="2400" dirty="0" smtClean="0"/>
              <a:t>could </a:t>
            </a:r>
            <a:r>
              <a:rPr lang="en-US" sz="2400" dirty="0"/>
              <a:t>recover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with only 8 adaptively chosen “plaintexts”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possession of SIM, attacker </a:t>
            </a:r>
            <a:r>
              <a:rPr lang="en-US" sz="2800" dirty="0" smtClean="0"/>
              <a:t>could </a:t>
            </a:r>
            <a:r>
              <a:rPr lang="en-US" sz="2800" dirty="0"/>
              <a:t>recover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in 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2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Insecurity (3)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Fake base station</a:t>
            </a:r>
            <a:r>
              <a:rPr lang="en-US" sz="2800" dirty="0"/>
              <a:t> exploits two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not automatic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not authenticated</a:t>
            </a: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762000" y="4462463"/>
            <a:ext cx="973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838950" y="4610100"/>
            <a:ext cx="1695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 Station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H="1">
            <a:off x="1828800" y="3775075"/>
            <a:ext cx="2055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2449513" y="3379788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RAND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828800" y="422275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2476500" y="385286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SRES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flipV="1">
            <a:off x="1828800" y="4675188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4"/>
          <p:cNvSpPr>
            <a:spLocks noChangeArrowheads="1"/>
          </p:cNvSpPr>
          <p:nvPr/>
        </p:nvSpPr>
        <p:spPr bwMode="auto">
          <a:xfrm>
            <a:off x="3867150" y="4495800"/>
            <a:ext cx="1695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Fake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Base Station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03500" y="4278313"/>
            <a:ext cx="520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No</a:t>
            </a:r>
            <a:endParaRPr lang="en-US" sz="2000" b="0">
              <a:latin typeface="Times-Roman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2209800" y="4629150"/>
            <a:ext cx="1433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encryption</a:t>
            </a: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105400" y="4141788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541963" y="3733800"/>
            <a:ext cx="9350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Call to</a:t>
            </a: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273675" y="4114800"/>
            <a:ext cx="1508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destination</a:t>
            </a:r>
          </a:p>
        </p:txBody>
      </p:sp>
      <p:pic>
        <p:nvPicPr>
          <p:cNvPr id="286740" name="Picture 2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038600"/>
            <a:ext cx="381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dirty="0" smtClean="0"/>
              <a:t> </a:t>
            </a:r>
            <a:r>
              <a:rPr lang="en-US" sz="2800" b="0" dirty="0" smtClean="0"/>
              <a:t>GSM </a:t>
            </a:r>
            <a:r>
              <a:rPr lang="en-US" sz="2800" b="0" dirty="0"/>
              <a:t>bill goes to fake base station!</a:t>
            </a:r>
          </a:p>
        </p:txBody>
      </p:sp>
      <p:pic>
        <p:nvPicPr>
          <p:cNvPr id="163861" name="Picture 2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71850"/>
            <a:ext cx="2778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6" descr="Modern Space 11.tiff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2763" y="3429000"/>
            <a:ext cx="401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3" name="Picture 27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7188" y="396240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nimBg="1"/>
      <p:bldP spid="286729" grpId="0" autoUpdateAnimBg="0"/>
      <p:bldP spid="286730" grpId="0" animBg="1"/>
      <p:bldP spid="286731" grpId="0" autoUpdateAnimBg="0"/>
      <p:bldP spid="286732" grpId="0" animBg="1"/>
      <p:bldP spid="286735" grpId="0" autoUpdateAnimBg="0"/>
      <p:bldP spid="286736" grpId="0" autoUpdateAnimBg="0"/>
      <p:bldP spid="286737" grpId="0" animBg="1"/>
      <p:bldP spid="286738" grpId="0" autoUpdateAnimBg="0"/>
      <p:bldP spid="286739" grpId="0" autoUpdateAnimBg="0"/>
      <p:bldP spid="286741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(4)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Denial of service is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Jamming (always an issue in wireless)</a:t>
            </a:r>
            <a:endParaRPr 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Can replay triple: </a:t>
            </a:r>
            <a:r>
              <a:rPr lang="en-US" dirty="0" smtClean="0">
                <a:latin typeface="Times-Roman" charset="0"/>
              </a:rPr>
              <a:t>(</a:t>
            </a:r>
            <a:r>
              <a:rPr lang="en-US" dirty="0" err="1">
                <a:latin typeface="Times-Roman" charset="0"/>
              </a:rPr>
              <a:t>RAND,XRES,Kc</a:t>
            </a:r>
            <a:r>
              <a:rPr lang="en-US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compromised triple gives attacker a key </a:t>
            </a:r>
            <a:r>
              <a:rPr lang="en-US" dirty="0" err="1">
                <a:latin typeface="Times-Roman" charset="0"/>
              </a:rPr>
              <a:t>Kc</a:t>
            </a:r>
            <a:r>
              <a:rPr lang="en-US" dirty="0"/>
              <a:t> that is valid forever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replay </a:t>
            </a:r>
            <a:r>
              <a:rPr lang="en-US" dirty="0" smtClean="0"/>
              <a:t>protection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Conclusion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Did GSM achieve its goals?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Eliminate cloning? </a:t>
            </a:r>
            <a:r>
              <a:rPr lang="en-US" sz="2400" b="1" dirty="0">
                <a:solidFill>
                  <a:schemeClr val="accent2"/>
                </a:solidFill>
              </a:rPr>
              <a:t>Yes, as a practical matter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Make air interface as secure as PSTN? </a:t>
            </a:r>
            <a:r>
              <a:rPr lang="en-US" sz="2400" b="1" dirty="0">
                <a:solidFill>
                  <a:schemeClr val="accent2"/>
                </a:solidFill>
              </a:rPr>
              <a:t>Perhaps…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design goals were clearly too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weak crypto, SIM issues, fake base station, replay,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PSTN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tapping, active attack, passive attack (e.g., cordless phones),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a (modest) security success?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3GPP: 3rd Generation Partnership Project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security built on GSM (</a:t>
            </a:r>
            <a:r>
              <a:rPr lang="en-US" sz="2800" dirty="0" err="1"/>
              <a:t>in)security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</a:t>
            </a:r>
            <a:r>
              <a:rPr lang="en-US" sz="2800" dirty="0" smtClean="0"/>
              <a:t>fixed </a:t>
            </a:r>
            <a:r>
              <a:rPr lang="en-US" sz="2800" dirty="0"/>
              <a:t>known GSM security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Integrity-protect signaling (such as “start encryption” command)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Keys (encryption/integrity) cannot be reused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Triples cannot be replayed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Strong encryption algorithm (</a:t>
            </a:r>
            <a:r>
              <a:rPr lang="en-US" sz="2400" dirty="0">
                <a:latin typeface="Times-Roman" charset="0"/>
              </a:rPr>
              <a:t>KASUMI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extended to base station controller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Socket layer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“Socket layer” lives between application and transport layers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SSL usually between HTTP and TCP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8910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8910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3886200" y="2362200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Socket</a:t>
            </a:r>
          </a:p>
          <a:p>
            <a:pPr algn="ctr"/>
            <a:r>
              <a:rPr lang="en-US" b="0"/>
              <a:t>“layer”</a:t>
            </a: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3886200" y="24257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89101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89104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Rectangle 23"/>
          <p:cNvSpPr>
            <a:spLocks noChangeArrowheads="1"/>
          </p:cNvSpPr>
          <p:nvPr/>
        </p:nvSpPr>
        <p:spPr bwMode="auto">
          <a:xfrm>
            <a:off x="8008938" y="466725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87E8-BC47-4CE7-9C43-3D705176A23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21889</TotalTime>
  <Words>5495</Words>
  <Application>Microsoft Office PowerPoint</Application>
  <PresentationFormat>On-screen Show (4:3)</PresentationFormat>
  <Paragraphs>993</Paragraphs>
  <Slides>89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Arial</vt:lpstr>
      <vt:lpstr>Comic Sans MS</vt:lpstr>
      <vt:lpstr>Comic Sans Times-RomanMS</vt:lpstr>
      <vt:lpstr>Courier</vt:lpstr>
      <vt:lpstr>Courier New</vt:lpstr>
      <vt:lpstr>ＭＳ Ｐゴシック</vt:lpstr>
      <vt:lpstr>New Times Roman</vt:lpstr>
      <vt:lpstr>Symbol</vt:lpstr>
      <vt:lpstr>Times</vt:lpstr>
      <vt:lpstr>Times New Roman</vt:lpstr>
      <vt:lpstr>Times-Roman</vt:lpstr>
      <vt:lpstr>Wingdings</vt:lpstr>
      <vt:lpstr>Default Design</vt:lpstr>
      <vt:lpstr>Transport Level Security,  Wireless Network Security,  &amp; IP Security</vt:lpstr>
      <vt:lpstr>Real-World Protocols</vt:lpstr>
      <vt:lpstr>Secure Shell (SSH)</vt:lpstr>
      <vt:lpstr>SSH</vt:lpstr>
      <vt:lpstr>SSH</vt:lpstr>
      <vt:lpstr>Simplified SSH</vt:lpstr>
      <vt:lpstr>MiM Attack on SSH?</vt:lpstr>
      <vt:lpstr>Secure Socket Layer (SSL) &amp; Transport Layer Security (TLS)</vt:lpstr>
      <vt:lpstr>Socket layer</vt:lpstr>
      <vt:lpstr>What is SSL?</vt:lpstr>
      <vt:lpstr>Simple SSL-like Protocol</vt:lpstr>
      <vt:lpstr>Simplified SSL Protocol</vt:lpstr>
      <vt:lpstr>SSL Keys</vt:lpstr>
      <vt:lpstr>SSL Authentication</vt:lpstr>
      <vt:lpstr>SSL MiM Attack?</vt:lpstr>
      <vt:lpstr>SSL Sessions vs Connections</vt:lpstr>
      <vt:lpstr>SSL Connection</vt:lpstr>
      <vt:lpstr>Transport Layer Security (TLS)</vt:lpstr>
      <vt:lpstr>IPSec</vt:lpstr>
      <vt:lpstr>IPSec and SSL</vt:lpstr>
      <vt:lpstr>IPSec and Complexity</vt:lpstr>
      <vt:lpstr>IKE and ESP/AH</vt:lpstr>
      <vt:lpstr>IKE</vt:lpstr>
      <vt:lpstr>IKE</vt:lpstr>
      <vt:lpstr>IKE Phase 1</vt:lpstr>
      <vt:lpstr>IKE Phase 1</vt:lpstr>
      <vt:lpstr>IKE Phase 1</vt:lpstr>
      <vt:lpstr>IKE Phase 1: Digital Signature (Main Mode)</vt:lpstr>
      <vt:lpstr>IKE Phase 1: Public Key Signature (Aggressive Mode)</vt:lpstr>
      <vt:lpstr>Main vs Aggressive Modes</vt:lpstr>
      <vt:lpstr>IKE Phase 1: Symmetric Key (Main Mode)</vt:lpstr>
      <vt:lpstr>Problems with Symmetric Key (Main Mode)</vt:lpstr>
      <vt:lpstr>IKE Phase 1: Symmetric Key (Aggressive Mode)</vt:lpstr>
      <vt:lpstr>IKE Phase 1: Public Key Encryption (Main Mode)</vt:lpstr>
      <vt:lpstr>IKE Phase 1: Public Key Encryption (Aggressive Mode)</vt:lpstr>
      <vt:lpstr>Public Key Encryption Issue?</vt:lpstr>
      <vt:lpstr>Public Key Encryption Issue?</vt:lpstr>
      <vt:lpstr>Plausible Deniability</vt:lpstr>
      <vt:lpstr>IKE Phase 1 Cookies</vt:lpstr>
      <vt:lpstr>IKE Phase 1 Summary</vt:lpstr>
      <vt:lpstr>IKE Phase 2</vt:lpstr>
      <vt:lpstr>IKE Phase 2</vt:lpstr>
      <vt:lpstr>IPSec</vt:lpstr>
      <vt:lpstr>IP Review</vt:lpstr>
      <vt:lpstr>IP and TCP</vt:lpstr>
      <vt:lpstr>IPSec Transport Mode</vt:lpstr>
      <vt:lpstr>IPSec: Host-to-Host</vt:lpstr>
      <vt:lpstr>IPSec Tunnel Mode</vt:lpstr>
      <vt:lpstr>IPSec: Firewall-to-Firewall</vt:lpstr>
      <vt:lpstr>Comparison of IPSec Modes</vt:lpstr>
      <vt:lpstr>IPSec Security</vt:lpstr>
      <vt:lpstr>AH vs ESP</vt:lpstr>
      <vt:lpstr>ESP’s NULL Encryption</vt:lpstr>
      <vt:lpstr>Why Does AH Exist? (1)</vt:lpstr>
      <vt:lpstr>Why Does AH Exist? (2)</vt:lpstr>
      <vt:lpstr>Why Does AH Exist? (3)</vt:lpstr>
      <vt:lpstr>SSL/TLS vs IPSec</vt:lpstr>
      <vt:lpstr>SSL/TLS vs IPSec</vt:lpstr>
      <vt:lpstr>WEP</vt:lpstr>
      <vt:lpstr>WEP</vt:lpstr>
      <vt:lpstr>WEP Authentication</vt:lpstr>
      <vt:lpstr>WEP Issues</vt:lpstr>
      <vt:lpstr>WEP Integrity Problems</vt:lpstr>
      <vt:lpstr>More WEP Integrity Issues</vt:lpstr>
      <vt:lpstr>WEP Key</vt:lpstr>
      <vt:lpstr>WEP Encryption</vt:lpstr>
      <vt:lpstr>WEP IV Issues</vt:lpstr>
      <vt:lpstr>WEP IV Issues</vt:lpstr>
      <vt:lpstr>Another Active Attack</vt:lpstr>
      <vt:lpstr>Cryptanalytic Attack</vt:lpstr>
      <vt:lpstr>Cryptanalytic Attack</vt:lpstr>
      <vt:lpstr>WEP Conclusions</vt:lpstr>
      <vt:lpstr>GSM (In)Security</vt:lpstr>
      <vt:lpstr>Cell Phones</vt:lpstr>
      <vt:lpstr>GSM System Overview</vt:lpstr>
      <vt:lpstr>GSM System Components</vt:lpstr>
      <vt:lpstr>GSM System Components</vt:lpstr>
      <vt:lpstr>GSM Security Goals</vt:lpstr>
      <vt:lpstr>GSM Security Features</vt:lpstr>
      <vt:lpstr>GSM: Anonymity</vt:lpstr>
      <vt:lpstr>GSM: Authentication</vt:lpstr>
      <vt:lpstr>GSM: Confidentiality</vt:lpstr>
      <vt:lpstr>GSM Security</vt:lpstr>
      <vt:lpstr>GSM Insecurity (1)</vt:lpstr>
      <vt:lpstr>GSM Insecurity (2)</vt:lpstr>
      <vt:lpstr>GSM Insecurity (3)</vt:lpstr>
      <vt:lpstr>GSM Insecurity (4)</vt:lpstr>
      <vt:lpstr>GSM Conclusion</vt:lpstr>
      <vt:lpstr>3GPP: 3rd Generation Partnership Project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/>
  <dc:creator>Mark Stamp</dc:creator>
  <cp:keywords/>
  <dc:description/>
  <cp:lastModifiedBy>Dr. Marwan Abu-Amara</cp:lastModifiedBy>
  <cp:revision>1134</cp:revision>
  <cp:lastPrinted>2011-05-18T13:24:01Z</cp:lastPrinted>
  <dcterms:created xsi:type="dcterms:W3CDTF">2012-05-01T14:42:25Z</dcterms:created>
  <dcterms:modified xsi:type="dcterms:W3CDTF">2015-12-09T08:30:22Z</dcterms:modified>
  <cp:category/>
</cp:coreProperties>
</file>