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75" r:id="rId8"/>
    <p:sldId id="263" r:id="rId9"/>
    <p:sldId id="262" r:id="rId10"/>
    <p:sldId id="264" r:id="rId11"/>
    <p:sldId id="265" r:id="rId12"/>
    <p:sldId id="266" r:id="rId13"/>
    <p:sldId id="261" r:id="rId14"/>
    <p:sldId id="267" r:id="rId15"/>
    <p:sldId id="268" r:id="rId16"/>
    <p:sldId id="269" r:id="rId17"/>
    <p:sldId id="270" r:id="rId18"/>
    <p:sldId id="271" r:id="rId19"/>
    <p:sldId id="272" r:id="rId20"/>
    <p:sldId id="274" r:id="rId21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2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B58C30A-7E4F-45AD-98C2-A28E41107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0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B960066-ABB4-471C-9D09-A1247180269E}" type="slidenum">
              <a:rPr lang="en-US"/>
              <a:pPr/>
              <a:t>1</a:t>
            </a:fld>
            <a:endParaRPr lang="en-US"/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C00DCCA-B2D4-4A51-BB2F-AB565A81B38C}" type="slidenum">
              <a:rPr lang="en-US"/>
              <a:pPr/>
              <a:t>11</a:t>
            </a:fld>
            <a:endParaRPr lang="en-US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50C55-18B2-4618-B0A6-D31DABEF52D3}" type="slidenum">
              <a:rPr lang="en-US"/>
              <a:pPr/>
              <a:t>12</a:t>
            </a:fld>
            <a:endParaRPr lang="en-US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840A50-9F31-49B9-BC9C-4435FC0EBD4A}" type="slidenum">
              <a:rPr lang="en-US"/>
              <a:pPr/>
              <a:t>13</a:t>
            </a:fld>
            <a:endParaRPr lang="en-US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0521DE9-5EE5-4259-A3C7-89F36AFB99B8}" type="slidenum">
              <a:rPr lang="en-US"/>
              <a:pPr/>
              <a:t>14</a:t>
            </a:fld>
            <a:endParaRPr lang="en-US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A3A52E-1F00-4474-BF32-D4A9B5E06249}" type="slidenum">
              <a:rPr lang="en-US"/>
              <a:pPr/>
              <a:t>15</a:t>
            </a:fld>
            <a:endParaRPr lang="en-US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E86F104-B01D-4746-AC73-07B18B1DFB17}" type="slidenum">
              <a:rPr lang="en-US"/>
              <a:pPr/>
              <a:t>16</a:t>
            </a:fld>
            <a:endParaRPr lang="en-US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BCF5A72-1768-4F10-8F14-E5366D0DDC11}" type="slidenum">
              <a:rPr lang="en-US"/>
              <a:pPr/>
              <a:t>17</a:t>
            </a:fld>
            <a:endParaRPr lang="en-US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61DD53-7719-4FA3-8E4F-F0060A600058}" type="slidenum">
              <a:rPr lang="en-US"/>
              <a:pPr/>
              <a:t>18</a:t>
            </a:fld>
            <a:endParaRPr lang="en-US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1C2870D-36F1-4EE5-A59F-6083220B1DD6}" type="slidenum">
              <a:rPr lang="en-US"/>
              <a:pPr/>
              <a:t>19</a:t>
            </a:fld>
            <a:endParaRPr lang="en-US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C903E0D-D768-4E30-97F6-47B6EE3C9D8B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FA3A419-3FDB-4ACE-A7D3-5176527208FF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6EBA67C-48B5-47E8-9EB9-E2FB619C286C}" type="slidenum">
              <a:rPr lang="en-US"/>
              <a:pPr/>
              <a:t>4</a:t>
            </a:fld>
            <a:endParaRPr lang="en-US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0C0CE74-A822-4EB0-A99D-7DE05125B619}" type="slidenum">
              <a:rPr lang="en-US"/>
              <a:pPr/>
              <a:t>5</a:t>
            </a:fld>
            <a:endParaRPr lang="en-US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0ED4FF7-D7C4-45CD-A0C3-C15369F876AA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F5B5C5-B738-4DD2-9B53-4B53CE7FB031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2129184-E545-4349-8DDC-82FDAAA3C57D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176356-5927-471F-BB43-98BB5BB54B1F}" type="slidenum">
              <a:rPr lang="en-US"/>
              <a:pPr/>
              <a:t>10</a:t>
            </a:fld>
            <a:endParaRPr lang="en-US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D4B09-08EA-4ED2-8C0F-D2D0F469D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3BFD-ACE4-48FB-9798-88E09FD59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26B13-6282-4EF1-827C-F724F9E32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2F645-B7A9-42AB-A268-14E984BF9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E0166-B595-477C-99DB-6BFD42903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90A4F-177B-4FF6-91BF-D03FA4CA7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AEC04-F366-4207-AF43-17B531510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252A3-4167-4D2C-A778-C42C6BAAF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A77F8-FF5B-4951-8E86-943A45C00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80920-FAF9-427F-A3DF-12EAEEB33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1B17D-67FD-488B-A02E-54F6586DA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CCF7-0F9F-4336-A2B2-BE21DC3F0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6DA08-554F-40B3-A63D-6EFFE3557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8B985-6246-4A55-A4C3-9784EE105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E713C-6C19-4F6D-9813-063DC0BCC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C1800-1998-43DB-87D3-8B7AF474D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D4436-8FC1-4E41-AC10-8CE5079FA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BCDED-B09C-4094-A97D-7B50C66F4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CCF66-812B-4D09-86F5-D96CE6F01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D4321-31F7-4AD7-81A4-888CD6165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BAFA7-031E-4FEF-8964-9AD83462D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DF1E6FC-A7D0-438F-8BBE-8C1E71627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18DD5C-9787-42F9-B6F8-19A8D4E6C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Introduction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/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395538" y="3924300"/>
            <a:ext cx="4606925" cy="1565275"/>
          </a:xfrm>
        </p:spPr>
        <p:txBody>
          <a:bodyPr lIns="90000" tIns="46800" rIns="90000" bIns="46800" anchor="ctr"/>
          <a:lstStyle/>
          <a:p>
            <a:pPr marL="0" indent="0" algn="ctr" eaLnBrk="1" hangingPunct="1">
              <a:lnSpc>
                <a:spcPct val="80000"/>
              </a:lnSpc>
              <a:spcBef>
                <a:spcPts val="625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 smtClean="0"/>
              <a:t>Courtesy of Dr. Ahmad </a:t>
            </a:r>
            <a:r>
              <a:rPr lang="en-US" sz="1800" b="1" dirty="0" err="1" smtClean="0"/>
              <a:t>Almulhem</a:t>
            </a:r>
            <a:endParaRPr lang="en-US" sz="1800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4294967295"/>
          </p:nvPr>
        </p:nvSpPr>
        <p:spPr>
          <a:xfrm>
            <a:off x="6858000" y="6391275"/>
            <a:ext cx="1597025" cy="454025"/>
          </a:xfrm>
        </p:spPr>
        <p:txBody>
          <a:bodyPr/>
          <a:lstStyle/>
          <a:p>
            <a:pPr algn="r">
              <a:defRPr/>
            </a:pPr>
            <a:fld id="{AB74F3EC-5D24-456C-A271-804A9B6C6C4E}" type="slidenum">
              <a:rPr lang="en-US" smtClean="0"/>
              <a:pPr algn="r"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Digitization Example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300" y="1801813"/>
            <a:ext cx="56388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Digitization Example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4549775"/>
            <a:ext cx="7696200" cy="1393825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55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200" smtClean="0"/>
              <a:t>The digital signal can contain a combination of only one of four voltage values – V1, V2, V3, V4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5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200" smtClean="0"/>
              <a:t>Analog values are mapped to the closest discrete voltage value</a:t>
            </a:r>
          </a:p>
        </p:txBody>
      </p:sp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1175" y="1981200"/>
            <a:ext cx="5581650" cy="2600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Computers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marL="339725" indent="-339725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/>
              <a:t>Computers are digital systems</a:t>
            </a:r>
          </a:p>
          <a:p>
            <a:pPr marL="339725" indent="-339725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/>
              <a:t>Deal with a vocabulary of two elements namely 0 and 1 – also known as the binary system of numbers</a:t>
            </a:r>
          </a:p>
          <a:p>
            <a:pPr marL="339725" indent="-339725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Bi</a:t>
            </a:r>
            <a:r>
              <a:rPr lang="en-US" sz="2400" dirty="0" smtClean="0"/>
              <a:t>nary digi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s i.e. 0 and 1 are called </a:t>
            </a:r>
            <a:r>
              <a:rPr lang="en-US" sz="2400" b="1" dirty="0" smtClean="0">
                <a:solidFill>
                  <a:srgbClr val="FF0000"/>
                </a:solidFill>
              </a:rPr>
              <a:t>bits</a:t>
            </a:r>
          </a:p>
          <a:p>
            <a:pPr marL="339725" indent="-339725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/>
              <a:t>Decimal digits 0,1,2,3,….,9 are simply called ‘digits’ – these digits constitute the decimal number system</a:t>
            </a:r>
          </a:p>
        </p:txBody>
      </p:sp>
      <p:sp>
        <p:nvSpPr>
          <p:cNvPr id="14341" name="Line 3"/>
          <p:cNvSpPr>
            <a:spLocks noChangeShapeType="1"/>
          </p:cNvSpPr>
          <p:nvPr/>
        </p:nvSpPr>
        <p:spPr bwMode="auto">
          <a:xfrm>
            <a:off x="5029200" y="5257800"/>
            <a:ext cx="1588" cy="83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4"/>
          <p:cNvSpPr>
            <a:spLocks noChangeShapeType="1"/>
          </p:cNvSpPr>
          <p:nvPr/>
        </p:nvSpPr>
        <p:spPr bwMode="auto">
          <a:xfrm>
            <a:off x="5029200" y="5715000"/>
            <a:ext cx="1143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5029200" y="533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5029200" y="5105400"/>
            <a:ext cx="3810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5791200" y="533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5867400" y="5105400"/>
            <a:ext cx="3810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5486400" y="5410200"/>
            <a:ext cx="3810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Data representation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smtClean="0"/>
              <a:t>Computers represent data (V1, V2, V3, V4) in binary system using:</a:t>
            </a:r>
          </a:p>
          <a:p>
            <a:pPr marL="739775" lvl="1" indent="-282575" eaLnBrk="1" hangingPunct="1">
              <a:spcBef>
                <a:spcPts val="575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300" smtClean="0"/>
              <a:t>Electrical voltages (processors, memory)</a:t>
            </a:r>
          </a:p>
          <a:p>
            <a:pPr marL="739775" lvl="1" indent="-282575" eaLnBrk="1" hangingPunct="1">
              <a:spcBef>
                <a:spcPts val="575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300" smtClean="0"/>
              <a:t>Magnetism (hard disks, floppy)</a:t>
            </a:r>
          </a:p>
          <a:p>
            <a:pPr marL="739775" lvl="1" indent="-282575" eaLnBrk="1" hangingPunct="1">
              <a:spcBef>
                <a:spcPts val="575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300" smtClean="0"/>
              <a:t>Light  (CD, DVD)</a:t>
            </a:r>
          </a:p>
          <a:p>
            <a:pPr eaLnBrk="1" hangingPunct="1">
              <a:spcBef>
                <a:spcPts val="575"/>
              </a:spcBef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3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Signal representation (Voltage)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097338"/>
          </a:xfrm>
        </p:spPr>
        <p:txBody>
          <a:bodyPr/>
          <a:lstStyle/>
          <a:p>
            <a:pPr marL="339725" indent="-339725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Computers use low power supply voltage, typically from 0V to 5V</a:t>
            </a:r>
          </a:p>
          <a:p>
            <a:pPr marL="339725" indent="-339725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In decimal numbering system, the voltage levels are divided into 10 equal parts. Therefore:</a:t>
            </a:r>
          </a:p>
          <a:p>
            <a:pPr marL="739775" lvl="1" indent="-282575" eaLnBrk="1" hangingPunct="1">
              <a:spcBef>
                <a:spcPts val="550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200" smtClean="0"/>
              <a:t>0 represents 0 – 0.5V</a:t>
            </a:r>
          </a:p>
          <a:p>
            <a:pPr marL="739775" lvl="1" indent="-282575" eaLnBrk="1" hangingPunct="1">
              <a:spcBef>
                <a:spcPts val="550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200" smtClean="0"/>
              <a:t>1 represents 0.5 – 1.0V</a:t>
            </a:r>
          </a:p>
          <a:p>
            <a:pPr marL="739775" lvl="1" indent="-282575" eaLnBrk="1" hangingPunct="1">
              <a:spcBef>
                <a:spcPts val="550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200" smtClean="0"/>
              <a:t>2 represents 1.0-1.5V  and so forth.</a:t>
            </a:r>
          </a:p>
          <a:p>
            <a:pPr marL="339725" indent="-339725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Only 0.5V separate two consecutive voltage ranges if decimal digits are used.</a:t>
            </a:r>
          </a:p>
          <a:p>
            <a:pPr marL="339725" indent="-339725" eaLnBrk="1" hangingPunct="1">
              <a:spcBef>
                <a:spcPts val="600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4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Signal representation (Voltage)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marL="339725" indent="-339725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Using the binary system, as is the case with all computers, and a low power voltage range from 0-5V</a:t>
            </a:r>
          </a:p>
          <a:p>
            <a:pPr marL="739775" lvl="1" indent="-282575" eaLnBrk="1" hangingPunct="1">
              <a:spcBef>
                <a:spcPts val="575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300" smtClean="0"/>
              <a:t>A binary ‘0’ is represented with 0 Volts</a:t>
            </a:r>
          </a:p>
          <a:p>
            <a:pPr marL="739775" lvl="1" indent="-282575" eaLnBrk="1" hangingPunct="1">
              <a:spcBef>
                <a:spcPts val="575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300" smtClean="0"/>
              <a:t>A binary ‘1’ is represented with 5 Volts</a:t>
            </a:r>
          </a:p>
          <a:p>
            <a:pPr marL="339725" indent="-339725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A larger range of Volts differentiate between the two values (0 and 1) in the binary system</a:t>
            </a:r>
          </a:p>
          <a:p>
            <a:pPr marL="339725" indent="-339725" eaLnBrk="1" hangingPunct="1">
              <a:spcBef>
                <a:spcPts val="600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400" smtClean="0"/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495800"/>
            <a:ext cx="1228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Signal representation (Voltage)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Noise</a:t>
            </a: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788988" y="4606925"/>
            <a:ext cx="7696200" cy="1108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spcBef>
                <a:spcPts val="77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500">
                <a:solidFill>
                  <a:srgbClr val="000000"/>
                </a:solidFill>
              </a:rPr>
              <a:t>Noise exists in environments (mobile &amp; TV)</a:t>
            </a:r>
          </a:p>
          <a:p>
            <a:pPr marL="339725" indent="-339725">
              <a:spcBef>
                <a:spcPts val="77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500">
                <a:solidFill>
                  <a:srgbClr val="000000"/>
                </a:solidFill>
              </a:rPr>
              <a:t>Noise can change voltage level (higher or lower)</a:t>
            </a:r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828800"/>
            <a:ext cx="5514975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Noise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Noise exists in the environment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Causes disruption in the voltage levels.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If the range of differentiation between consecutive values is low, the data can be disrupted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Example: 1.6V (represented using decimal digit 3) when transmitted in a noisy environment becomes 1.5V (i.e. decimal digit 2), thus corrupting the data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Conclusion: Digital systems (using binary digits) are more reliable than the decimal system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Conclusions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500" smtClean="0"/>
              <a:t>Information can be represented using analog and digital form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500" smtClean="0"/>
              <a:t>Processing of digital data is flexible, reliable, simple and powerful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500" smtClean="0"/>
              <a:t>Computers represent data using the binary system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500" smtClean="0"/>
              <a:t>Digitization of data (converting from analog to digital)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25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500" smtClean="0"/>
          </a:p>
          <a:p>
            <a:pPr marL="339725" indent="-339725" eaLnBrk="1" hangingPunct="1">
              <a:lnSpc>
                <a:spcPct val="90000"/>
              </a:lnSpc>
              <a:spcBef>
                <a:spcPts val="625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500" smtClean="0"/>
              <a:t>Next Lecture: Numbering systems (representation and manipulation)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Objectives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marL="606425" indent="-606425" eaLnBrk="1" hangingPunct="1">
              <a:buSzPct val="70000"/>
              <a:buFont typeface="Times New Roman" pitchFamily="18" charset="0"/>
              <a:buAutoNum type="arabicPeriod"/>
              <a:tabLst>
                <a:tab pos="606425" algn="l"/>
                <a:tab pos="719138" algn="l"/>
                <a:tab pos="1176338" algn="l"/>
                <a:tab pos="1633538" algn="l"/>
                <a:tab pos="2090738" algn="l"/>
                <a:tab pos="2547938" algn="l"/>
                <a:tab pos="3005138" algn="l"/>
                <a:tab pos="3462338" algn="l"/>
                <a:tab pos="3919538" algn="l"/>
                <a:tab pos="4376738" algn="l"/>
                <a:tab pos="4833938" algn="l"/>
                <a:tab pos="5291138" algn="l"/>
                <a:tab pos="5748338" algn="l"/>
                <a:tab pos="6205538" algn="l"/>
                <a:tab pos="6662738" algn="l"/>
                <a:tab pos="7119938" algn="l"/>
                <a:tab pos="7577138" algn="l"/>
                <a:tab pos="8034338" algn="l"/>
                <a:tab pos="8491538" algn="l"/>
                <a:tab pos="8948738" algn="l"/>
                <a:tab pos="9405938" algn="l"/>
              </a:tabLst>
            </a:pPr>
            <a:r>
              <a:rPr lang="en-US" smtClean="0"/>
              <a:t>Digital Systems</a:t>
            </a:r>
          </a:p>
          <a:p>
            <a:pPr marL="606425" indent="-606425" eaLnBrk="1" hangingPunct="1">
              <a:buSzPct val="70000"/>
              <a:buFont typeface="Times New Roman" pitchFamily="18" charset="0"/>
              <a:buAutoNum type="arabicPeriod"/>
              <a:tabLst>
                <a:tab pos="606425" algn="l"/>
                <a:tab pos="719138" algn="l"/>
                <a:tab pos="1176338" algn="l"/>
                <a:tab pos="1633538" algn="l"/>
                <a:tab pos="2090738" algn="l"/>
                <a:tab pos="2547938" algn="l"/>
                <a:tab pos="3005138" algn="l"/>
                <a:tab pos="3462338" algn="l"/>
                <a:tab pos="3919538" algn="l"/>
                <a:tab pos="4376738" algn="l"/>
                <a:tab pos="4833938" algn="l"/>
                <a:tab pos="5291138" algn="l"/>
                <a:tab pos="5748338" algn="l"/>
                <a:tab pos="6205538" algn="l"/>
                <a:tab pos="6662738" algn="l"/>
                <a:tab pos="7119938" algn="l"/>
                <a:tab pos="7577138" algn="l"/>
                <a:tab pos="8034338" algn="l"/>
                <a:tab pos="8491538" algn="l"/>
                <a:tab pos="8948738" algn="l"/>
                <a:tab pos="9405938" algn="l"/>
              </a:tabLst>
            </a:pPr>
            <a:r>
              <a:rPr lang="en-US" smtClean="0"/>
              <a:t>“</a:t>
            </a:r>
            <a:r>
              <a:rPr lang="en-US" i="1" smtClean="0"/>
              <a:t>Analog</a:t>
            </a:r>
            <a:r>
              <a:rPr lang="en-US" smtClean="0"/>
              <a:t>” versus “</a:t>
            </a:r>
            <a:r>
              <a:rPr lang="en-US" i="1" smtClean="0"/>
              <a:t>Digital</a:t>
            </a:r>
            <a:r>
              <a:rPr lang="en-US" smtClean="0"/>
              <a:t>” parameters and systems.</a:t>
            </a:r>
          </a:p>
          <a:p>
            <a:pPr marL="606425" indent="-606425" eaLnBrk="1" hangingPunct="1">
              <a:buSzPct val="70000"/>
              <a:buFont typeface="Times New Roman" pitchFamily="18" charset="0"/>
              <a:buAutoNum type="arabicPeriod"/>
              <a:tabLst>
                <a:tab pos="606425" algn="l"/>
                <a:tab pos="719138" algn="l"/>
                <a:tab pos="1176338" algn="l"/>
                <a:tab pos="1633538" algn="l"/>
                <a:tab pos="2090738" algn="l"/>
                <a:tab pos="2547938" algn="l"/>
                <a:tab pos="3005138" algn="l"/>
                <a:tab pos="3462338" algn="l"/>
                <a:tab pos="3919538" algn="l"/>
                <a:tab pos="4376738" algn="l"/>
                <a:tab pos="4833938" algn="l"/>
                <a:tab pos="5291138" algn="l"/>
                <a:tab pos="5748338" algn="l"/>
                <a:tab pos="6205538" algn="l"/>
                <a:tab pos="6662738" algn="l"/>
                <a:tab pos="7119938" algn="l"/>
                <a:tab pos="7577138" algn="l"/>
                <a:tab pos="8034338" algn="l"/>
                <a:tab pos="8491538" algn="l"/>
                <a:tab pos="8948738" algn="l"/>
                <a:tab pos="9405938" algn="l"/>
              </a:tabLst>
            </a:pPr>
            <a:r>
              <a:rPr lang="en-US" smtClean="0"/>
              <a:t>Digitization of “</a:t>
            </a:r>
            <a:r>
              <a:rPr lang="en-US" i="1" smtClean="0"/>
              <a:t>Analog</a:t>
            </a:r>
            <a:r>
              <a:rPr lang="en-US" smtClean="0"/>
              <a:t>” signals.</a:t>
            </a:r>
          </a:p>
          <a:p>
            <a:pPr marL="606425" indent="-606425" eaLnBrk="1" hangingPunct="1">
              <a:buSzPct val="70000"/>
              <a:buFont typeface="Times New Roman" pitchFamily="18" charset="0"/>
              <a:buAutoNum type="arabicPeriod"/>
              <a:tabLst>
                <a:tab pos="606425" algn="l"/>
                <a:tab pos="719138" algn="l"/>
                <a:tab pos="1176338" algn="l"/>
                <a:tab pos="1633538" algn="l"/>
                <a:tab pos="2090738" algn="l"/>
                <a:tab pos="2547938" algn="l"/>
                <a:tab pos="3005138" algn="l"/>
                <a:tab pos="3462338" algn="l"/>
                <a:tab pos="3919538" algn="l"/>
                <a:tab pos="4376738" algn="l"/>
                <a:tab pos="4833938" algn="l"/>
                <a:tab pos="5291138" algn="l"/>
                <a:tab pos="5748338" algn="l"/>
                <a:tab pos="6205538" algn="l"/>
                <a:tab pos="6662738" algn="l"/>
                <a:tab pos="7119938" algn="l"/>
                <a:tab pos="7577138" algn="l"/>
                <a:tab pos="8034338" algn="l"/>
                <a:tab pos="8491538" algn="l"/>
                <a:tab pos="8948738" algn="l"/>
                <a:tab pos="9405938" algn="l"/>
              </a:tabLst>
            </a:pPr>
            <a:r>
              <a:rPr lang="en-US" smtClean="0"/>
              <a:t>Digital representation of information.</a:t>
            </a:r>
          </a:p>
          <a:p>
            <a:pPr marL="606425" indent="-606425" eaLnBrk="1" hangingPunct="1">
              <a:buSzPct val="70000"/>
              <a:buFont typeface="Times New Roman" pitchFamily="18" charset="0"/>
              <a:buAutoNum type="arabicPeriod"/>
              <a:tabLst>
                <a:tab pos="606425" algn="l"/>
                <a:tab pos="719138" algn="l"/>
                <a:tab pos="1176338" algn="l"/>
                <a:tab pos="1633538" algn="l"/>
                <a:tab pos="2090738" algn="l"/>
                <a:tab pos="2547938" algn="l"/>
                <a:tab pos="3005138" algn="l"/>
                <a:tab pos="3462338" algn="l"/>
                <a:tab pos="3919538" algn="l"/>
                <a:tab pos="4376738" algn="l"/>
                <a:tab pos="4833938" algn="l"/>
                <a:tab pos="5291138" algn="l"/>
                <a:tab pos="5748338" algn="l"/>
                <a:tab pos="6205538" algn="l"/>
                <a:tab pos="6662738" algn="l"/>
                <a:tab pos="7119938" algn="l"/>
                <a:tab pos="7577138" algn="l"/>
                <a:tab pos="8034338" algn="l"/>
                <a:tab pos="8491538" algn="l"/>
                <a:tab pos="8948738" algn="l"/>
                <a:tab pos="9405938" algn="l"/>
              </a:tabLst>
            </a:pPr>
            <a:r>
              <a:rPr lang="en-US" smtClean="0"/>
              <a:t>Effect of noise on the reliability and choice of digital system representation.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Digital Systems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smtClean="0"/>
              <a:t>Digital Systems exist everywhere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900" smtClean="0"/>
              <a:t>Communication, banks, hospitals, Internet etc.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smtClean="0"/>
              <a:t>Computers are digital systems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900" smtClean="0"/>
              <a:t>Programmable, flexible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400" smtClean="0"/>
          </a:p>
        </p:txBody>
      </p:sp>
      <p:pic>
        <p:nvPicPr>
          <p:cNvPr id="5125" name="Picture 4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352800"/>
            <a:ext cx="128746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810000"/>
            <a:ext cx="1824038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6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3657600"/>
            <a:ext cx="9525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9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4648200"/>
            <a:ext cx="887413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0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3810000"/>
            <a:ext cx="1747838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phone3"/>
          <p:cNvSpPr>
            <a:spLocks noEditPoints="1" noChangeArrowheads="1"/>
          </p:cNvSpPr>
          <p:nvPr/>
        </p:nvSpPr>
        <p:spPr bwMode="auto">
          <a:xfrm>
            <a:off x="4648200" y="5029200"/>
            <a:ext cx="609600" cy="6096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0 h 21600"/>
              <a:gd name="T4" fmla="*/ 609600 w 21600"/>
              <a:gd name="T5" fmla="*/ 0 h 21600"/>
              <a:gd name="T6" fmla="*/ 609600 w 21600"/>
              <a:gd name="T7" fmla="*/ 304800 h 21600"/>
              <a:gd name="T8" fmla="*/ 609600 w 21600"/>
              <a:gd name="T9" fmla="*/ 609600 h 21600"/>
              <a:gd name="T10" fmla="*/ 304800 w 21600"/>
              <a:gd name="T11" fmla="*/ 609600 h 21600"/>
              <a:gd name="T12" fmla="*/ 0 w 21600"/>
              <a:gd name="T13" fmla="*/ 609600 h 21600"/>
              <a:gd name="T14" fmla="*/ 0 w 21600"/>
              <a:gd name="T15" fmla="*/ 3048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0 w 21600"/>
              <a:gd name="T25" fmla="*/ 23516 h 21600"/>
              <a:gd name="T26" fmla="*/ 21400 w 21600"/>
              <a:gd name="T27" fmla="*/ 4048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Digital vs. Analog Systems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3355975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500" smtClean="0"/>
              <a:t>We live in an analog world (continuous)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500" smtClean="0"/>
              <a:t>Analog signals are continuous in nature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600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Smooth transition over a period of time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600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Represent a physical quantity or phenomenon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600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E.g. temperature of a cup of tea being boiled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400" smtClean="0"/>
          </a:p>
          <a:p>
            <a:pPr marL="339725" indent="-339725" eaLnBrk="1" hangingPunct="1">
              <a:lnSpc>
                <a:spcPct val="90000"/>
              </a:lnSpc>
              <a:spcBef>
                <a:spcPts val="650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600" smtClean="0"/>
          </a:p>
          <a:p>
            <a:pPr marL="339725" indent="-339725" eaLnBrk="1" hangingPunct="1">
              <a:lnSpc>
                <a:spcPct val="90000"/>
              </a:lnSpc>
              <a:spcBef>
                <a:spcPts val="650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600" smtClean="0"/>
          </a:p>
        </p:txBody>
      </p:sp>
      <p:grpSp>
        <p:nvGrpSpPr>
          <p:cNvPr id="6149" name="Group 3"/>
          <p:cNvGrpSpPr>
            <a:grpSpLocks/>
          </p:cNvGrpSpPr>
          <p:nvPr/>
        </p:nvGrpSpPr>
        <p:grpSpPr bwMode="auto">
          <a:xfrm>
            <a:off x="1981200" y="4495800"/>
            <a:ext cx="4418013" cy="1674813"/>
            <a:chOff x="1248" y="2832"/>
            <a:chExt cx="2783" cy="1055"/>
          </a:xfrm>
        </p:grpSpPr>
        <p:sp>
          <p:nvSpPr>
            <p:cNvPr id="6152" name="Line 4"/>
            <p:cNvSpPr>
              <a:spLocks noChangeShapeType="1"/>
            </p:cNvSpPr>
            <p:nvPr/>
          </p:nvSpPr>
          <p:spPr bwMode="auto">
            <a:xfrm>
              <a:off x="1728" y="2832"/>
              <a:ext cx="1" cy="100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5"/>
            <p:cNvSpPr>
              <a:spLocks noChangeShapeType="1"/>
            </p:cNvSpPr>
            <p:nvPr/>
          </p:nvSpPr>
          <p:spPr bwMode="auto">
            <a:xfrm>
              <a:off x="1728" y="3360"/>
              <a:ext cx="230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6"/>
            <p:cNvSpPr>
              <a:spLocks noChangeArrowheads="1"/>
            </p:cNvSpPr>
            <p:nvPr/>
          </p:nvSpPr>
          <p:spPr bwMode="auto">
            <a:xfrm>
              <a:off x="1728" y="2912"/>
              <a:ext cx="1488" cy="448"/>
            </a:xfrm>
            <a:custGeom>
              <a:avLst/>
              <a:gdLst>
                <a:gd name="T0" fmla="*/ 0 w 1488"/>
                <a:gd name="T1" fmla="*/ 448 h 448"/>
                <a:gd name="T2" fmla="*/ 576 w 1488"/>
                <a:gd name="T3" fmla="*/ 64 h 448"/>
                <a:gd name="T4" fmla="*/ 960 w 1488"/>
                <a:gd name="T5" fmla="*/ 64 h 448"/>
                <a:gd name="T6" fmla="*/ 1488 w 1488"/>
                <a:gd name="T7" fmla="*/ 448 h 4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8"/>
                <a:gd name="T13" fmla="*/ 0 h 448"/>
                <a:gd name="T14" fmla="*/ 1488 w 1488"/>
                <a:gd name="T15" fmla="*/ 448 h 4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8" h="448">
                  <a:moveTo>
                    <a:pt x="0" y="448"/>
                  </a:moveTo>
                  <a:cubicBezTo>
                    <a:pt x="208" y="288"/>
                    <a:pt x="416" y="128"/>
                    <a:pt x="576" y="64"/>
                  </a:cubicBezTo>
                  <a:cubicBezTo>
                    <a:pt x="736" y="0"/>
                    <a:pt x="808" y="0"/>
                    <a:pt x="960" y="64"/>
                  </a:cubicBezTo>
                  <a:cubicBezTo>
                    <a:pt x="1112" y="128"/>
                    <a:pt x="1400" y="384"/>
                    <a:pt x="1488" y="448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Text Box 7"/>
            <p:cNvSpPr txBox="1">
              <a:spLocks noChangeArrowheads="1"/>
            </p:cNvSpPr>
            <p:nvPr/>
          </p:nvSpPr>
          <p:spPr bwMode="auto">
            <a:xfrm>
              <a:off x="1248" y="2880"/>
              <a:ext cx="480" cy="1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7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  <a:r>
                <a:rPr lang="en-US" sz="1200" baseline="30000">
                  <a:solidFill>
                    <a:srgbClr val="000000"/>
                  </a:solidFill>
                  <a:latin typeface="Times New Roman" pitchFamily="18" charset="0"/>
                </a:rPr>
                <a:t>o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 flipH="1">
              <a:off x="1726" y="2928"/>
              <a:ext cx="77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Text Box 9"/>
            <p:cNvSpPr txBox="1">
              <a:spLocks noChangeArrowheads="1"/>
            </p:cNvSpPr>
            <p:nvPr/>
          </p:nvSpPr>
          <p:spPr bwMode="auto">
            <a:xfrm>
              <a:off x="3648" y="3408"/>
              <a:ext cx="336" cy="1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7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6158" name="Text Box 10"/>
            <p:cNvSpPr txBox="1">
              <a:spLocks noChangeArrowheads="1"/>
            </p:cNvSpPr>
            <p:nvPr/>
          </p:nvSpPr>
          <p:spPr bwMode="auto">
            <a:xfrm rot="-5400000">
              <a:off x="1072" y="3393"/>
              <a:ext cx="816" cy="1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spcBef>
                  <a:spcPts val="7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temperature</a:t>
              </a:r>
            </a:p>
          </p:txBody>
        </p:sp>
      </p:grpSp>
      <p:sp>
        <p:nvSpPr>
          <p:cNvPr id="6150" name="Line 11"/>
          <p:cNvSpPr>
            <a:spLocks noChangeShapeType="1"/>
          </p:cNvSpPr>
          <p:nvPr/>
        </p:nvSpPr>
        <p:spPr bwMode="auto">
          <a:xfrm flipH="1">
            <a:off x="4111625" y="4495800"/>
            <a:ext cx="31115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4648200" y="4267200"/>
            <a:ext cx="20574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7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Kettle removed from stove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Digital vs. Analog Systems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3863975"/>
          </a:xfrm>
        </p:spPr>
        <p:txBody>
          <a:bodyPr/>
          <a:lstStyle/>
          <a:p>
            <a:pPr marL="339725" indent="-339725" eaLnBrk="1" hangingPunct="1">
              <a:spcBef>
                <a:spcPts val="67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700" smtClean="0"/>
              <a:t>Digital signals are non-continuous i.e. discrete</a:t>
            </a:r>
          </a:p>
          <a:p>
            <a:pPr marL="739775" lvl="1" indent="-282575" eaLnBrk="1" hangingPunct="1">
              <a:spcBef>
                <a:spcPts val="550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200" smtClean="0"/>
              <a:t>Consist of fixed set of digits. E.g. number of months in a year = 12; digits = {1,2,3,….,10,11,12} note that 11.3 or 4.9 are invalid here.</a:t>
            </a:r>
          </a:p>
          <a:p>
            <a:pPr marL="739775" lvl="1" indent="-282575" eaLnBrk="1" hangingPunct="1">
              <a:spcBef>
                <a:spcPts val="550"/>
              </a:spcBef>
              <a:buClr>
                <a:srgbClr val="97CDCC"/>
              </a:buClr>
              <a:buSzPct val="150000"/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200" smtClean="0"/>
              <a:t>Abrupt transition (jumping) from one digit to another</a:t>
            </a:r>
          </a:p>
          <a:p>
            <a:pPr marL="339725" indent="-339725" eaLnBrk="1" hangingPunct="1">
              <a:spcBef>
                <a:spcPts val="550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200" smtClean="0"/>
          </a:p>
        </p:txBody>
      </p:sp>
      <p:grpSp>
        <p:nvGrpSpPr>
          <p:cNvPr id="7173" name="Group 3"/>
          <p:cNvGrpSpPr>
            <a:grpSpLocks/>
          </p:cNvGrpSpPr>
          <p:nvPr/>
        </p:nvGrpSpPr>
        <p:grpSpPr bwMode="auto">
          <a:xfrm>
            <a:off x="1066800" y="4114800"/>
            <a:ext cx="6170613" cy="2208213"/>
            <a:chOff x="672" y="2592"/>
            <a:chExt cx="3887" cy="1391"/>
          </a:xfrm>
        </p:grpSpPr>
        <p:grpSp>
          <p:nvGrpSpPr>
            <p:cNvPr id="7174" name="Group 4"/>
            <p:cNvGrpSpPr>
              <a:grpSpLocks/>
            </p:cNvGrpSpPr>
            <p:nvPr/>
          </p:nvGrpSpPr>
          <p:grpSpPr bwMode="auto">
            <a:xfrm>
              <a:off x="672" y="2784"/>
              <a:ext cx="3887" cy="1199"/>
              <a:chOff x="672" y="2784"/>
              <a:chExt cx="3887" cy="1199"/>
            </a:xfrm>
          </p:grpSpPr>
          <p:sp>
            <p:nvSpPr>
              <p:cNvPr id="7187" name="Line 5"/>
              <p:cNvSpPr>
                <a:spLocks noChangeShapeType="1"/>
              </p:cNvSpPr>
              <p:nvPr/>
            </p:nvSpPr>
            <p:spPr bwMode="auto">
              <a:xfrm>
                <a:off x="960" y="2784"/>
                <a:ext cx="1" cy="12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6"/>
              <p:cNvSpPr>
                <a:spLocks noChangeShapeType="1"/>
              </p:cNvSpPr>
              <p:nvPr/>
            </p:nvSpPr>
            <p:spPr bwMode="auto">
              <a:xfrm>
                <a:off x="960" y="3648"/>
                <a:ext cx="2112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Rectangle 7"/>
              <p:cNvSpPr>
                <a:spLocks noChangeArrowheads="1"/>
              </p:cNvSpPr>
              <p:nvPr/>
            </p:nvSpPr>
            <p:spPr bwMode="auto">
              <a:xfrm>
                <a:off x="960" y="3360"/>
                <a:ext cx="288" cy="288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Rectangle 8"/>
              <p:cNvSpPr>
                <a:spLocks noChangeArrowheads="1"/>
              </p:cNvSpPr>
              <p:nvPr/>
            </p:nvSpPr>
            <p:spPr bwMode="auto">
              <a:xfrm>
                <a:off x="1248" y="3312"/>
                <a:ext cx="288" cy="336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1" name="Rectangle 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88" cy="432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Rectangle 10"/>
              <p:cNvSpPr>
                <a:spLocks noChangeArrowheads="1"/>
              </p:cNvSpPr>
              <p:nvPr/>
            </p:nvSpPr>
            <p:spPr bwMode="auto">
              <a:xfrm>
                <a:off x="1824" y="3168"/>
                <a:ext cx="288" cy="480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Rectangle 11"/>
              <p:cNvSpPr>
                <a:spLocks noChangeArrowheads="1"/>
              </p:cNvSpPr>
              <p:nvPr/>
            </p:nvSpPr>
            <p:spPr bwMode="auto">
              <a:xfrm>
                <a:off x="2112" y="3120"/>
                <a:ext cx="288" cy="528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Rectangle 12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288" cy="576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Rectangle 13"/>
              <p:cNvSpPr>
                <a:spLocks noChangeArrowheads="1"/>
              </p:cNvSpPr>
              <p:nvPr/>
            </p:nvSpPr>
            <p:spPr bwMode="auto">
              <a:xfrm>
                <a:off x="2688" y="3024"/>
                <a:ext cx="288" cy="624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Rectangle 14"/>
              <p:cNvSpPr>
                <a:spLocks noChangeArrowheads="1"/>
              </p:cNvSpPr>
              <p:nvPr/>
            </p:nvSpPr>
            <p:spPr bwMode="auto">
              <a:xfrm>
                <a:off x="4128" y="2784"/>
                <a:ext cx="288" cy="864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Rectangle 15"/>
              <p:cNvSpPr>
                <a:spLocks noChangeArrowheads="1"/>
              </p:cNvSpPr>
              <p:nvPr/>
            </p:nvSpPr>
            <p:spPr bwMode="auto">
              <a:xfrm>
                <a:off x="2976" y="2976"/>
                <a:ext cx="288" cy="672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Rectangle 16"/>
              <p:cNvSpPr>
                <a:spLocks noChangeArrowheads="1"/>
              </p:cNvSpPr>
              <p:nvPr/>
            </p:nvSpPr>
            <p:spPr bwMode="auto">
              <a:xfrm>
                <a:off x="3264" y="2928"/>
                <a:ext cx="288" cy="720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Rectangle 17"/>
              <p:cNvSpPr>
                <a:spLocks noChangeArrowheads="1"/>
              </p:cNvSpPr>
              <p:nvPr/>
            </p:nvSpPr>
            <p:spPr bwMode="auto">
              <a:xfrm>
                <a:off x="3552" y="2880"/>
                <a:ext cx="288" cy="768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Rectangle 18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288" cy="816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Text Box 19"/>
              <p:cNvSpPr txBox="1">
                <a:spLocks noChangeArrowheads="1"/>
              </p:cNvSpPr>
              <p:nvPr/>
            </p:nvSpPr>
            <p:spPr bwMode="auto">
              <a:xfrm>
                <a:off x="1008" y="3648"/>
                <a:ext cx="3552" cy="15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625"/>
                  </a:spcBef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Times New Roman" pitchFamily="18" charset="0"/>
                  </a:rPr>
                  <a:t>Jan        Feb        Mar       Apr       May        Jun        Jul           Aug        Sep       Oct         Nov        Dec</a:t>
                </a:r>
              </a:p>
            </p:txBody>
          </p:sp>
          <p:sp>
            <p:nvSpPr>
              <p:cNvPr id="7202" name="Text Box 20"/>
              <p:cNvSpPr txBox="1">
                <a:spLocks noChangeArrowheads="1"/>
              </p:cNvSpPr>
              <p:nvPr/>
            </p:nvSpPr>
            <p:spPr bwMode="auto">
              <a:xfrm rot="-5400000">
                <a:off x="543" y="3393"/>
                <a:ext cx="432" cy="1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50"/>
                  </a:spcBef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>
                    <a:solidFill>
                      <a:srgbClr val="000000"/>
                    </a:solidFill>
                    <a:latin typeface="Times New Roman" pitchFamily="18" charset="0"/>
                  </a:rPr>
                  <a:t>Value</a:t>
                </a:r>
              </a:p>
            </p:txBody>
          </p:sp>
        </p:grpSp>
        <p:sp>
          <p:nvSpPr>
            <p:cNvPr id="7175" name="Text Box 21"/>
            <p:cNvSpPr txBox="1">
              <a:spLocks noChangeArrowheads="1"/>
            </p:cNvSpPr>
            <p:nvPr/>
          </p:nvSpPr>
          <p:spPr bwMode="auto">
            <a:xfrm>
              <a:off x="1008" y="3168"/>
              <a:ext cx="240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176" name="Text Box 22"/>
            <p:cNvSpPr txBox="1">
              <a:spLocks noChangeArrowheads="1"/>
            </p:cNvSpPr>
            <p:nvPr/>
          </p:nvSpPr>
          <p:spPr bwMode="auto">
            <a:xfrm>
              <a:off x="1248" y="3120"/>
              <a:ext cx="240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177" name="Text Box 23"/>
            <p:cNvSpPr txBox="1">
              <a:spLocks noChangeArrowheads="1"/>
            </p:cNvSpPr>
            <p:nvPr/>
          </p:nvSpPr>
          <p:spPr bwMode="auto">
            <a:xfrm>
              <a:off x="1584" y="3024"/>
              <a:ext cx="240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178" name="Text Box 24"/>
            <p:cNvSpPr txBox="1">
              <a:spLocks noChangeArrowheads="1"/>
            </p:cNvSpPr>
            <p:nvPr/>
          </p:nvSpPr>
          <p:spPr bwMode="auto">
            <a:xfrm>
              <a:off x="1824" y="2976"/>
              <a:ext cx="240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7179" name="Text Box 25"/>
            <p:cNvSpPr txBox="1">
              <a:spLocks noChangeArrowheads="1"/>
            </p:cNvSpPr>
            <p:nvPr/>
          </p:nvSpPr>
          <p:spPr bwMode="auto">
            <a:xfrm>
              <a:off x="2160" y="2928"/>
              <a:ext cx="240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7180" name="Text Box 26"/>
            <p:cNvSpPr txBox="1">
              <a:spLocks noChangeArrowheads="1"/>
            </p:cNvSpPr>
            <p:nvPr/>
          </p:nvSpPr>
          <p:spPr bwMode="auto">
            <a:xfrm>
              <a:off x="2448" y="2880"/>
              <a:ext cx="240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7181" name="Text Box 27"/>
            <p:cNvSpPr txBox="1">
              <a:spLocks noChangeArrowheads="1"/>
            </p:cNvSpPr>
            <p:nvPr/>
          </p:nvSpPr>
          <p:spPr bwMode="auto">
            <a:xfrm>
              <a:off x="2736" y="2832"/>
              <a:ext cx="240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7182" name="Text Box 28"/>
            <p:cNvSpPr txBox="1">
              <a:spLocks noChangeArrowheads="1"/>
            </p:cNvSpPr>
            <p:nvPr/>
          </p:nvSpPr>
          <p:spPr bwMode="auto">
            <a:xfrm>
              <a:off x="3024" y="2784"/>
              <a:ext cx="240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7183" name="Text Box 29"/>
            <p:cNvSpPr txBox="1">
              <a:spLocks noChangeArrowheads="1"/>
            </p:cNvSpPr>
            <p:nvPr/>
          </p:nvSpPr>
          <p:spPr bwMode="auto">
            <a:xfrm>
              <a:off x="3312" y="2736"/>
              <a:ext cx="240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7184" name="Text Box 30"/>
            <p:cNvSpPr txBox="1">
              <a:spLocks noChangeArrowheads="1"/>
            </p:cNvSpPr>
            <p:nvPr/>
          </p:nvSpPr>
          <p:spPr bwMode="auto">
            <a:xfrm>
              <a:off x="3552" y="2688"/>
              <a:ext cx="240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7185" name="Text Box 31"/>
            <p:cNvSpPr txBox="1">
              <a:spLocks noChangeArrowheads="1"/>
            </p:cNvSpPr>
            <p:nvPr/>
          </p:nvSpPr>
          <p:spPr bwMode="auto">
            <a:xfrm>
              <a:off x="3840" y="2640"/>
              <a:ext cx="240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7186" name="Text Box 32"/>
            <p:cNvSpPr txBox="1">
              <a:spLocks noChangeArrowheads="1"/>
            </p:cNvSpPr>
            <p:nvPr/>
          </p:nvSpPr>
          <p:spPr bwMode="auto">
            <a:xfrm>
              <a:off x="4128" y="2592"/>
              <a:ext cx="240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</p:grpSp>
      <p:sp>
        <p:nvSpPr>
          <p:cNvPr id="35" name="Footer Placeholder 3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Digital vs. Analog Systems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Q: Digital or Analog?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Earth movement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English letters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Internet IP addresses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Human voice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Week days</a:t>
            </a:r>
          </a:p>
          <a:p>
            <a:pPr lvl="1" eaLnBrk="1" hangingPunct="1">
              <a:buFont typeface="Arial" charset="0"/>
              <a:buChar char="•"/>
            </a:pPr>
            <a:endParaRPr lang="en-US" sz="2000" smtClean="0"/>
          </a:p>
          <a:p>
            <a:pPr lvl="1" eaLnBrk="1" hangingPunct="1">
              <a:buFont typeface="Arial" charset="0"/>
              <a:buChar char="•"/>
            </a:pPr>
            <a:endParaRPr lang="en-US" sz="2000" smtClean="0"/>
          </a:p>
          <a:p>
            <a:pPr eaLnBrk="1" hangingPunct="1">
              <a:buFont typeface="Arial" charset="0"/>
              <a:buChar char="•"/>
            </a:pPr>
            <a:endParaRPr lang="en-US" sz="28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Digitization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marL="339725" indent="-339725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Process of conversion from analog to digital is called digitization</a:t>
            </a:r>
          </a:p>
          <a:p>
            <a:pPr marL="339725" indent="-339725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Analog to digital (ADC) converters perform digitization</a:t>
            </a:r>
          </a:p>
          <a:p>
            <a:pPr marL="339725" indent="-339725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Digital to analog (DAC) converters regenerate the analog signals from their digitized form</a:t>
            </a:r>
          </a:p>
          <a:p>
            <a:pPr marL="339725" indent="-339725" eaLnBrk="1" hangingPunct="1">
              <a:spcBef>
                <a:spcPts val="600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4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Digitization (Why?)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The world around us is analog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Digital systems are simple to understand &amp; comprehend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Thus …. Common practice is to convert analog signals into digital form for efficient processing of signals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Inevitable to avoid loss of some accuracy (information) due to this conversion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	Reason: digital systems can only represent fixed (finite or discrete) set of values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Analog to Digital to Analog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52675"/>
            <a:ext cx="8343900" cy="2600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KFUPM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5954D60-8DB5-4BCE-8FF8-EAD28D95CA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780</Words>
  <Application>Microsoft Office PowerPoint</Application>
  <PresentationFormat>On-screen Show (4:3)</PresentationFormat>
  <Paragraphs>163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COE 202: Digital Logic Design Introduction   </vt:lpstr>
      <vt:lpstr>Objectives</vt:lpstr>
      <vt:lpstr>Digital Systems</vt:lpstr>
      <vt:lpstr>Digital vs. Analog Systems</vt:lpstr>
      <vt:lpstr>Digital vs. Analog Systems</vt:lpstr>
      <vt:lpstr>Digital vs. Analog Systems</vt:lpstr>
      <vt:lpstr>Digitization</vt:lpstr>
      <vt:lpstr>Digitization (Why?)</vt:lpstr>
      <vt:lpstr>Analog to Digital to Analog</vt:lpstr>
      <vt:lpstr>Digitization Example</vt:lpstr>
      <vt:lpstr>Digitization Example</vt:lpstr>
      <vt:lpstr>Computers</vt:lpstr>
      <vt:lpstr>Data representation</vt:lpstr>
      <vt:lpstr>Signal representation (Voltage)</vt:lpstr>
      <vt:lpstr>Signal representation (Voltage)</vt:lpstr>
      <vt:lpstr>Signal representation (Voltage)</vt:lpstr>
      <vt:lpstr>Noise</vt:lpstr>
      <vt:lpstr>Noise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Introduction</dc:title>
  <dc:creator>marwan</dc:creator>
  <cp:lastModifiedBy>Dr. Marwan Abu-Amara</cp:lastModifiedBy>
  <cp:revision>100</cp:revision>
  <cp:lastPrinted>1601-01-01T00:00:00Z</cp:lastPrinted>
  <dcterms:created xsi:type="dcterms:W3CDTF">2009-02-22T06:15:20Z</dcterms:created>
  <dcterms:modified xsi:type="dcterms:W3CDTF">2013-09-01T04:25:28Z</dcterms:modified>
</cp:coreProperties>
</file>