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4"/>
  </p:notesMasterIdLst>
  <p:handoutMasterIdLst>
    <p:handoutMasterId r:id="rId45"/>
  </p:handoutMasterIdLst>
  <p:sldIdLst>
    <p:sldId id="256" r:id="rId2"/>
    <p:sldId id="257" r:id="rId3"/>
    <p:sldId id="258" r:id="rId4"/>
    <p:sldId id="268" r:id="rId5"/>
    <p:sldId id="259" r:id="rId6"/>
    <p:sldId id="260" r:id="rId7"/>
    <p:sldId id="261" r:id="rId8"/>
    <p:sldId id="262" r:id="rId9"/>
    <p:sldId id="263" r:id="rId10"/>
    <p:sldId id="264" r:id="rId11"/>
    <p:sldId id="265" r:id="rId12"/>
    <p:sldId id="271" r:id="rId13"/>
    <p:sldId id="266" r:id="rId14"/>
    <p:sldId id="272" r:id="rId15"/>
    <p:sldId id="273" r:id="rId16"/>
    <p:sldId id="276" r:id="rId17"/>
    <p:sldId id="277" r:id="rId18"/>
    <p:sldId id="278" r:id="rId19"/>
    <p:sldId id="279" r:id="rId20"/>
    <p:sldId id="280" r:id="rId21"/>
    <p:sldId id="281" r:id="rId22"/>
    <p:sldId id="283" r:id="rId23"/>
    <p:sldId id="284" r:id="rId24"/>
    <p:sldId id="286" r:id="rId25"/>
    <p:sldId id="287" r:id="rId26"/>
    <p:sldId id="288" r:id="rId27"/>
    <p:sldId id="311" r:id="rId28"/>
    <p:sldId id="312" r:id="rId29"/>
    <p:sldId id="313" r:id="rId30"/>
    <p:sldId id="314" r:id="rId31"/>
    <p:sldId id="315" r:id="rId32"/>
    <p:sldId id="316" r:id="rId33"/>
    <p:sldId id="317" r:id="rId34"/>
    <p:sldId id="318" r:id="rId35"/>
    <p:sldId id="319" r:id="rId36"/>
    <p:sldId id="321" r:id="rId37"/>
    <p:sldId id="322" r:id="rId38"/>
    <p:sldId id="323" r:id="rId39"/>
    <p:sldId id="324" r:id="rId40"/>
    <p:sldId id="325" r:id="rId41"/>
    <p:sldId id="326" r:id="rId42"/>
    <p:sldId id="327" r:id="rId43"/>
  </p:sldIdLst>
  <p:sldSz cx="9144000" cy="6858000" type="screen4x3"/>
  <p:notesSz cx="7315200" cy="9601200"/>
  <p:custDataLst>
    <p:tags r:id="rId46"/>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54" autoAdjust="0"/>
    <p:restoredTop sz="94660"/>
  </p:normalViewPr>
  <p:slideViewPr>
    <p:cSldViewPr>
      <p:cViewPr varScale="1">
        <p:scale>
          <a:sx n="92" d="100"/>
          <a:sy n="92" d="100"/>
        </p:scale>
        <p:origin x="-12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a:latin typeface="Arial" charset="0"/>
              </a:defRPr>
            </a:lvl1pPr>
          </a:lstStyle>
          <a:p>
            <a:endParaRPr lang="en-US"/>
          </a:p>
        </p:txBody>
      </p:sp>
      <p:sp>
        <p:nvSpPr>
          <p:cNvPr id="33997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a:latin typeface="Arial" charset="0"/>
              </a:defRPr>
            </a:lvl1pPr>
          </a:lstStyle>
          <a:p>
            <a:endParaRPr lang="en-US"/>
          </a:p>
        </p:txBody>
      </p:sp>
      <p:sp>
        <p:nvSpPr>
          <p:cNvPr id="33997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a:latin typeface="Arial" charset="0"/>
              </a:defRPr>
            </a:lvl1pPr>
          </a:lstStyle>
          <a:p>
            <a:endParaRPr lang="en-US"/>
          </a:p>
        </p:txBody>
      </p:sp>
      <p:sp>
        <p:nvSpPr>
          <p:cNvPr id="33997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a:latin typeface="Arial" charset="0"/>
              </a:defRPr>
            </a:lvl1pPr>
          </a:lstStyle>
          <a:p>
            <a:fld id="{B3DF8386-BE47-4BA3-9EC9-4A0597AFEC74}" type="slidenum">
              <a:rPr lang="ar-SA"/>
              <a:pPr/>
              <a:t>‹#›</a:t>
            </a:fld>
            <a:endParaRPr lang="en-US"/>
          </a:p>
        </p:txBody>
      </p:sp>
    </p:spTree>
    <p:extLst>
      <p:ext uri="{BB962C8B-B14F-4D97-AF65-F5344CB8AC3E}">
        <p14:creationId xmlns:p14="http://schemas.microsoft.com/office/powerpoint/2010/main" val="2750565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a:latin typeface="Arial" charset="0"/>
              </a:defRPr>
            </a:lvl1pPr>
          </a:lstStyle>
          <a:p>
            <a:endParaRPr lang="en-US"/>
          </a:p>
        </p:txBody>
      </p:sp>
      <p:sp>
        <p:nvSpPr>
          <p:cNvPr id="471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a:latin typeface="Arial" charset="0"/>
              </a:defRPr>
            </a:lvl1pPr>
          </a:lstStyle>
          <a:p>
            <a:endParaRPr lang="en-US"/>
          </a:p>
        </p:txBody>
      </p:sp>
      <p:sp>
        <p:nvSpPr>
          <p:cNvPr id="471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a:latin typeface="Arial" charset="0"/>
              </a:defRPr>
            </a:lvl1pPr>
          </a:lstStyle>
          <a:p>
            <a:fld id="{745409FE-0C58-44A7-A5E7-D83D3086C2CE}" type="slidenum">
              <a:rPr lang="ar-SA"/>
              <a:pPr/>
              <a:t>‹#›</a:t>
            </a:fld>
            <a:endParaRPr lang="en-US"/>
          </a:p>
        </p:txBody>
      </p:sp>
    </p:spTree>
    <p:extLst>
      <p:ext uri="{BB962C8B-B14F-4D97-AF65-F5344CB8AC3E}">
        <p14:creationId xmlns:p14="http://schemas.microsoft.com/office/powerpoint/2010/main" val="17888545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DADD8-E27F-4125-8015-2186A97430C6}" type="slidenum">
              <a:rPr lang="ar-SA"/>
              <a:pPr/>
              <a:t>1</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22629-4F2C-4C5E-9D06-561FE6956C1E}" type="slidenum">
              <a:rPr lang="ar-SA"/>
              <a:pPr/>
              <a:t>10</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F278A-0132-4B91-8808-2B188B003473}" type="slidenum">
              <a:rPr lang="ar-SA"/>
              <a:pPr/>
              <a:t>11</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D7D22-ACB3-4C6B-82A7-E58478A11231}" type="slidenum">
              <a:rPr lang="ar-SA"/>
              <a:pPr/>
              <a:t>12</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B6621-3825-48BE-914A-2EF1F3B4B8BE}" type="slidenum">
              <a:rPr lang="ar-SA"/>
              <a:pPr/>
              <a:t>13</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F7AE67-4DE1-45E6-B957-1C2F9385D708}" type="slidenum">
              <a:rPr lang="ar-SA"/>
              <a:pPr/>
              <a:t>14</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22BC0-1BA7-49AC-84F6-40CD2970E034}" type="slidenum">
              <a:rPr lang="ar-SA"/>
              <a:pPr/>
              <a:t>15</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2FDC5-41D9-477F-A881-FE3DC192BF2E}" type="slidenum">
              <a:rPr lang="ar-SA"/>
              <a:pPr/>
              <a:t>16</a:t>
            </a:fld>
            <a:endParaRPr lang="en-US"/>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D0126-532A-49F2-B9D0-552748C58C48}" type="slidenum">
              <a:rPr lang="ar-SA"/>
              <a:pPr/>
              <a:t>17</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19BC-871C-4830-8BD2-B7142AF1D1E2}" type="slidenum">
              <a:rPr lang="ar-SA"/>
              <a:pPr/>
              <a:t>18</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45D371-1355-445F-894C-D03B9A1D68D2}" type="slidenum">
              <a:rPr lang="ar-SA"/>
              <a:pPr/>
              <a:t>19</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A6388-421C-4632-BF70-EA85D5EFF181}" type="slidenum">
              <a:rPr lang="ar-SA"/>
              <a:pPr/>
              <a:t>2</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35F60-FEE6-47EB-A032-06BF2CEC7AAB}" type="slidenum">
              <a:rPr lang="ar-SA"/>
              <a:pPr/>
              <a:t>20</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67853-3DD2-4C46-A0F4-AD425C00931C}" type="slidenum">
              <a:rPr lang="ar-SA"/>
              <a:pPr/>
              <a:t>21</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DD62E-8B55-4479-A764-0A29D7A4A253}" type="slidenum">
              <a:rPr lang="ar-SA"/>
              <a:pPr/>
              <a:t>22</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8DB4A-0E1A-4C76-AE2F-FAE81E528C85}" type="slidenum">
              <a:rPr lang="ar-SA"/>
              <a:pPr/>
              <a:t>23</a:t>
            </a:fld>
            <a:endParaRPr lang="en-US"/>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8B255-386D-47CE-BD89-DEF34111923A}" type="slidenum">
              <a:rPr lang="ar-SA"/>
              <a:pPr/>
              <a:t>24</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F8A697-F450-45A5-9E9B-B2C946B3C7D4}" type="slidenum">
              <a:rPr lang="ar-SA"/>
              <a:pPr/>
              <a:t>25</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A181A9-C78F-43C7-B5F3-CB8BEA092BC4}" type="slidenum">
              <a:rPr lang="ar-SA"/>
              <a:pPr/>
              <a:t>26</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581F2-FCB7-468E-9717-E53527C8AB0A}" type="slidenum">
              <a:rPr lang="ar-SA"/>
              <a:pPr/>
              <a:t>27</a:t>
            </a:fld>
            <a:endParaRPr lang="en-US"/>
          </a:p>
        </p:txBody>
      </p:sp>
      <p:sp>
        <p:nvSpPr>
          <p:cNvPr id="364546" name="Rectangle 2"/>
          <p:cNvSpPr>
            <a:spLocks noGrp="1" noRot="1" noChangeAspect="1" noChangeArrowheads="1" noTextEdit="1"/>
          </p:cNvSpPr>
          <p:nvPr>
            <p:ph type="sldImg"/>
          </p:nvPr>
        </p:nvSpPr>
        <p:spPr>
          <a:xfrm>
            <a:off x="1258888" y="720725"/>
            <a:ext cx="4800600" cy="3600450"/>
          </a:xfrm>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A6E42-B09F-42A9-ABDC-8317D2433366}" type="slidenum">
              <a:rPr lang="ar-SA"/>
              <a:pPr/>
              <a:t>28</a:t>
            </a:fld>
            <a:endParaRPr lang="en-US"/>
          </a:p>
        </p:txBody>
      </p:sp>
      <p:sp>
        <p:nvSpPr>
          <p:cNvPr id="366594" name="Rectangle 2"/>
          <p:cNvSpPr>
            <a:spLocks noGrp="1" noRot="1" noChangeAspect="1" noChangeArrowheads="1" noTextEdit="1"/>
          </p:cNvSpPr>
          <p:nvPr>
            <p:ph type="sldImg"/>
          </p:nvPr>
        </p:nvSpPr>
        <p:spPr>
          <a:xfrm>
            <a:off x="1258888" y="720725"/>
            <a:ext cx="4800600" cy="3600450"/>
          </a:xfrm>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4B9BB-B269-415D-ADDA-7DB982B72563}" type="slidenum">
              <a:rPr lang="ar-SA"/>
              <a:pPr/>
              <a:t>29</a:t>
            </a:fld>
            <a:endParaRPr lang="en-US"/>
          </a:p>
        </p:txBody>
      </p:sp>
      <p:sp>
        <p:nvSpPr>
          <p:cNvPr id="368642" name="Rectangle 2"/>
          <p:cNvSpPr>
            <a:spLocks noGrp="1" noRot="1" noChangeAspect="1" noChangeArrowheads="1" noTextEdit="1"/>
          </p:cNvSpPr>
          <p:nvPr>
            <p:ph type="sldImg"/>
          </p:nvPr>
        </p:nvSpPr>
        <p:spPr>
          <a:xfrm>
            <a:off x="1258888" y="720725"/>
            <a:ext cx="4800600" cy="3600450"/>
          </a:xfrm>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D3EEA-E543-45D0-B602-B29EEA4167DF}" type="slidenum">
              <a:rPr lang="ar-SA"/>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9B0D2F-17B9-40D2-8FC7-C290F28BC57C}" type="slidenum">
              <a:rPr lang="ar-SA"/>
              <a:pPr/>
              <a:t>30</a:t>
            </a:fld>
            <a:endParaRPr lang="en-US"/>
          </a:p>
        </p:txBody>
      </p:sp>
      <p:sp>
        <p:nvSpPr>
          <p:cNvPr id="370690" name="Rectangle 2"/>
          <p:cNvSpPr>
            <a:spLocks noGrp="1" noRot="1" noChangeAspect="1" noChangeArrowheads="1" noTextEdit="1"/>
          </p:cNvSpPr>
          <p:nvPr>
            <p:ph type="sldImg"/>
          </p:nvPr>
        </p:nvSpPr>
        <p:spPr>
          <a:xfrm>
            <a:off x="1258888" y="720725"/>
            <a:ext cx="4800600" cy="3600450"/>
          </a:xfrm>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E0394-363C-4DE3-924B-2E9BBA229A73}" type="slidenum">
              <a:rPr lang="ar-SA"/>
              <a:pPr/>
              <a:t>31</a:t>
            </a:fld>
            <a:endParaRPr lang="en-US"/>
          </a:p>
        </p:txBody>
      </p:sp>
      <p:sp>
        <p:nvSpPr>
          <p:cNvPr id="372738" name="Rectangle 2"/>
          <p:cNvSpPr>
            <a:spLocks noGrp="1" noRot="1" noChangeAspect="1" noChangeArrowheads="1" noTextEdit="1"/>
          </p:cNvSpPr>
          <p:nvPr>
            <p:ph type="sldImg"/>
          </p:nvPr>
        </p:nvSpPr>
        <p:spPr>
          <a:xfrm>
            <a:off x="1258888" y="720725"/>
            <a:ext cx="4800600" cy="3600450"/>
          </a:xfrm>
          <a:ln/>
        </p:spPr>
      </p:sp>
      <p:sp>
        <p:nvSpPr>
          <p:cNvPr id="372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56D7B0-7C99-4E57-89C3-AC5729731BA0}" type="slidenum">
              <a:rPr lang="ar-SA"/>
              <a:pPr/>
              <a:t>32</a:t>
            </a:fld>
            <a:endParaRPr lang="en-US"/>
          </a:p>
        </p:txBody>
      </p:sp>
      <p:sp>
        <p:nvSpPr>
          <p:cNvPr id="374786" name="Rectangle 2"/>
          <p:cNvSpPr>
            <a:spLocks noGrp="1" noRot="1" noChangeAspect="1" noChangeArrowheads="1" noTextEdit="1"/>
          </p:cNvSpPr>
          <p:nvPr>
            <p:ph type="sldImg"/>
          </p:nvPr>
        </p:nvSpPr>
        <p:spPr>
          <a:xfrm>
            <a:off x="1258888" y="720725"/>
            <a:ext cx="4800600" cy="3600450"/>
          </a:xfrm>
          <a:ln/>
        </p:spPr>
      </p:sp>
      <p:sp>
        <p:nvSpPr>
          <p:cNvPr id="374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0676A-0272-4342-830E-EB73889A2AFB}" type="slidenum">
              <a:rPr lang="ar-SA"/>
              <a:pPr/>
              <a:t>33</a:t>
            </a:fld>
            <a:endParaRPr lang="en-US"/>
          </a:p>
        </p:txBody>
      </p:sp>
      <p:sp>
        <p:nvSpPr>
          <p:cNvPr id="376834" name="Rectangle 2"/>
          <p:cNvSpPr>
            <a:spLocks noGrp="1" noRot="1" noChangeAspect="1" noChangeArrowheads="1" noTextEdit="1"/>
          </p:cNvSpPr>
          <p:nvPr>
            <p:ph type="sldImg"/>
          </p:nvPr>
        </p:nvSpPr>
        <p:spPr>
          <a:xfrm>
            <a:off x="1258888" y="720725"/>
            <a:ext cx="4800600" cy="3600450"/>
          </a:xfrm>
          <a:ln/>
        </p:spPr>
      </p:sp>
      <p:sp>
        <p:nvSpPr>
          <p:cNvPr id="376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D1847-22DB-4C24-A061-C3F86751902F}" type="slidenum">
              <a:rPr lang="ar-SA"/>
              <a:pPr/>
              <a:t>34</a:t>
            </a:fld>
            <a:endParaRPr lang="en-US"/>
          </a:p>
        </p:txBody>
      </p:sp>
      <p:sp>
        <p:nvSpPr>
          <p:cNvPr id="378882" name="Rectangle 2"/>
          <p:cNvSpPr>
            <a:spLocks noGrp="1" noRot="1" noChangeAspect="1" noChangeArrowheads="1" noTextEdit="1"/>
          </p:cNvSpPr>
          <p:nvPr>
            <p:ph type="sldImg"/>
          </p:nvPr>
        </p:nvSpPr>
        <p:spPr>
          <a:xfrm>
            <a:off x="1258888" y="720725"/>
            <a:ext cx="4800600" cy="3600450"/>
          </a:xfrm>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4FC6D-74CC-450F-8FAB-F8DF155A0C58}" type="slidenum">
              <a:rPr lang="ar-SA"/>
              <a:pPr/>
              <a:t>35</a:t>
            </a:fld>
            <a:endParaRPr lang="en-US"/>
          </a:p>
        </p:txBody>
      </p:sp>
      <p:sp>
        <p:nvSpPr>
          <p:cNvPr id="380930" name="Rectangle 2"/>
          <p:cNvSpPr>
            <a:spLocks noGrp="1" noRot="1" noChangeAspect="1" noChangeArrowheads="1" noTextEdit="1"/>
          </p:cNvSpPr>
          <p:nvPr>
            <p:ph type="sldImg"/>
          </p:nvPr>
        </p:nvSpPr>
        <p:spPr>
          <a:xfrm>
            <a:off x="1258888" y="720725"/>
            <a:ext cx="4800600" cy="3600450"/>
          </a:xfrm>
          <a:ln/>
        </p:spPr>
      </p:sp>
      <p:sp>
        <p:nvSpPr>
          <p:cNvPr id="380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23070-B5CE-47A1-AEC0-C3DCAC6C5299}" type="slidenum">
              <a:rPr lang="ar-SA"/>
              <a:pPr/>
              <a:t>36</a:t>
            </a:fld>
            <a:endParaRPr lang="en-US"/>
          </a:p>
        </p:txBody>
      </p:sp>
      <p:sp>
        <p:nvSpPr>
          <p:cNvPr id="385026" name="Rectangle 2"/>
          <p:cNvSpPr>
            <a:spLocks noGrp="1" noRot="1" noChangeAspect="1" noChangeArrowheads="1" noTextEdit="1"/>
          </p:cNvSpPr>
          <p:nvPr>
            <p:ph type="sldImg"/>
          </p:nvPr>
        </p:nvSpPr>
        <p:spPr>
          <a:xfrm>
            <a:off x="1258888" y="720725"/>
            <a:ext cx="4800600" cy="3600450"/>
          </a:xfrm>
          <a:ln/>
        </p:spPr>
      </p:sp>
      <p:sp>
        <p:nvSpPr>
          <p:cNvPr id="385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BBD3B3-FAB7-414B-AB1D-6AD637B97E43}" type="slidenum">
              <a:rPr lang="ar-SA"/>
              <a:pPr/>
              <a:t>37</a:t>
            </a:fld>
            <a:endParaRPr lang="en-US"/>
          </a:p>
        </p:txBody>
      </p:sp>
      <p:sp>
        <p:nvSpPr>
          <p:cNvPr id="387074" name="Rectangle 2"/>
          <p:cNvSpPr>
            <a:spLocks noGrp="1" noRot="1" noChangeAspect="1" noChangeArrowheads="1" noTextEdit="1"/>
          </p:cNvSpPr>
          <p:nvPr>
            <p:ph type="sldImg"/>
          </p:nvPr>
        </p:nvSpPr>
        <p:spPr>
          <a:ln/>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063835-B4EE-4B0F-A9AF-EDAC6FD2C434}" type="slidenum">
              <a:rPr lang="ar-SA"/>
              <a:pPr/>
              <a:t>38</a:t>
            </a:fld>
            <a:endParaRPr lang="en-US"/>
          </a:p>
        </p:txBody>
      </p:sp>
      <p:sp>
        <p:nvSpPr>
          <p:cNvPr id="389122" name="Rectangle 2"/>
          <p:cNvSpPr>
            <a:spLocks noGrp="1" noRot="1" noChangeAspect="1" noChangeArrowheads="1" noTextEdit="1"/>
          </p:cNvSpPr>
          <p:nvPr>
            <p:ph type="sldImg"/>
          </p:nvPr>
        </p:nvSpPr>
        <p:spPr>
          <a:xfrm>
            <a:off x="1258888" y="720725"/>
            <a:ext cx="4800600" cy="3600450"/>
          </a:xfrm>
          <a:ln/>
        </p:spPr>
      </p:sp>
      <p:sp>
        <p:nvSpPr>
          <p:cNvPr id="389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CC71E-15E1-4F8C-A166-4082C780F240}" type="slidenum">
              <a:rPr lang="ar-SA"/>
              <a:pPr/>
              <a:t>39</a:t>
            </a:fld>
            <a:endParaRPr lang="en-US"/>
          </a:p>
        </p:txBody>
      </p:sp>
      <p:sp>
        <p:nvSpPr>
          <p:cNvPr id="391170" name="Rectangle 2"/>
          <p:cNvSpPr>
            <a:spLocks noGrp="1" noRot="1" noChangeAspect="1" noChangeArrowheads="1" noTextEdit="1"/>
          </p:cNvSpPr>
          <p:nvPr>
            <p:ph type="sldImg"/>
          </p:nvPr>
        </p:nvSpPr>
        <p:spPr>
          <a:xfrm>
            <a:off x="1258888" y="720725"/>
            <a:ext cx="4800600" cy="3600450"/>
          </a:xfrm>
          <a:ln/>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A25D79-A752-4B9D-81AA-8AB2E2E263E4}" type="slidenum">
              <a:rPr lang="ar-SA"/>
              <a:pPr/>
              <a:t>4</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71A52-2BEF-41A0-B398-73F318586765}" type="slidenum">
              <a:rPr lang="ar-SA"/>
              <a:pPr/>
              <a:t>40</a:t>
            </a:fld>
            <a:endParaRPr lang="en-US"/>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7B863-075D-4B47-9EAC-234289C5ACD4}" type="slidenum">
              <a:rPr lang="ar-SA"/>
              <a:pPr/>
              <a:t>41</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D288-A6A4-48E8-B8A1-F47C52B8C85F}" type="slidenum">
              <a:rPr lang="ar-SA"/>
              <a:pPr/>
              <a:t>42</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0CCB3-A1E1-48A1-BC12-59E82A7925B5}" type="slidenum">
              <a:rPr lang="ar-SA"/>
              <a:pPr/>
              <a:t>5</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22E34-EA40-473A-868D-08A9C58B7D49}" type="slidenum">
              <a:rPr lang="ar-SA"/>
              <a:pPr/>
              <a:t>6</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ACB69-2DFF-4AC4-ACBC-86F4D0CEB25D}" type="slidenum">
              <a:rPr lang="ar-SA"/>
              <a:pPr/>
              <a:t>7</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345BE-462F-452B-A5EF-A85A60F86BC1}" type="slidenum">
              <a:rPr lang="ar-SA"/>
              <a:pPr/>
              <a:t>8</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50809-2B94-4497-845C-FBA79B2BFC90}" type="slidenum">
              <a:rPr lang="ar-SA"/>
              <a:pPr/>
              <a:t>9</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02/17/2014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EBF86F4-83A8-4BF5-899A-5885298FC1C2}"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02/17/2014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F0038-E9B1-4B12-AAAA-47385119FBDF}"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02/17/2014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23022-1EEF-4D53-9F0D-B9B00397B21E}" type="slidenum">
              <a:rPr lang="ar-SA"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Footer Placeholder 3"/>
          <p:cNvSpPr>
            <a:spLocks noGrp="1"/>
          </p:cNvSpPr>
          <p:nvPr>
            <p:ph type="ftr" sz="quarter" idx="10"/>
          </p:nvPr>
        </p:nvSpPr>
        <p:spPr>
          <a:xfrm>
            <a:off x="457200" y="6272213"/>
            <a:ext cx="39624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7467600" y="6245225"/>
            <a:ext cx="1219200" cy="476250"/>
          </a:xfrm>
        </p:spPr>
        <p:txBody>
          <a:bodyPr/>
          <a:lstStyle>
            <a:lvl1pPr>
              <a:defRPr/>
            </a:lvl1pPr>
          </a:lstStyle>
          <a:p>
            <a:fld id="{B3AF462C-C6AF-4BB9-9ADA-A5C5978F7D8C}"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57200" y="6272213"/>
            <a:ext cx="39624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7467600" y="6245225"/>
            <a:ext cx="1219200" cy="476250"/>
          </a:xfrm>
        </p:spPr>
        <p:txBody>
          <a:bodyPr/>
          <a:lstStyle>
            <a:lvl1pPr>
              <a:defRPr/>
            </a:lvl1pPr>
          </a:lstStyle>
          <a:p>
            <a:fld id="{459CA4E4-A27B-4D0F-BC20-5D7395AAFC4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02/17/2014</a:t>
            </a:fld>
            <a:endParaRPr lang="en-US"/>
          </a:p>
        </p:txBody>
      </p:sp>
      <p:sp>
        <p:nvSpPr>
          <p:cNvPr id="9" name="Slide Number Placeholder 8"/>
          <p:cNvSpPr>
            <a:spLocks noGrp="1"/>
          </p:cNvSpPr>
          <p:nvPr>
            <p:ph type="sldNum" sz="quarter" idx="15"/>
          </p:nvPr>
        </p:nvSpPr>
        <p:spPr/>
        <p:txBody>
          <a:bodyPr rtlCol="0"/>
          <a:lstStyle/>
          <a:p>
            <a:fld id="{33AE6531-5891-4408-AEDE-C6CDAE5E4AE0}" type="slidenum">
              <a:rPr lang="ar-SA"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02/17/2014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D1FA6B-8797-4357-B4DE-848820878BE2}"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02/17/2014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07AE0D-B71D-461E-955B-92AFBBED14D3}" type="slidenum">
              <a:rPr lang="ar-SA"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02/17/2014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F94D0-8D86-4FB1-9E2B-97B9B90C5B34}" type="slidenum">
              <a:rPr lang="ar-SA"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02/17/2014</a:t>
            </a:fld>
            <a:endParaRPr lang="en-US"/>
          </a:p>
        </p:txBody>
      </p:sp>
      <p:sp>
        <p:nvSpPr>
          <p:cNvPr id="7" name="Slide Number Placeholder 6"/>
          <p:cNvSpPr>
            <a:spLocks noGrp="1"/>
          </p:cNvSpPr>
          <p:nvPr>
            <p:ph type="sldNum" sz="quarter" idx="11"/>
          </p:nvPr>
        </p:nvSpPr>
        <p:spPr/>
        <p:txBody>
          <a:bodyPr rtlCol="0"/>
          <a:lstStyle/>
          <a:p>
            <a:fld id="{0E802440-4AA4-48E5-9F00-EA0CD127B405}" type="slidenum">
              <a:rPr lang="ar-SA"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02/17/2014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47902-4A41-4BF2-A690-C8B6C47F59B9}"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02/17/2014</a:t>
            </a:fld>
            <a:endParaRPr lang="en-US" dirty="0"/>
          </a:p>
        </p:txBody>
      </p:sp>
      <p:sp>
        <p:nvSpPr>
          <p:cNvPr id="22" name="Slide Number Placeholder 21"/>
          <p:cNvSpPr>
            <a:spLocks noGrp="1"/>
          </p:cNvSpPr>
          <p:nvPr>
            <p:ph type="sldNum" sz="quarter" idx="15"/>
          </p:nvPr>
        </p:nvSpPr>
        <p:spPr/>
        <p:txBody>
          <a:bodyPr rtlCol="0"/>
          <a:lstStyle/>
          <a:p>
            <a:fld id="{A7BC302B-9BC9-4180-B51E-817A6E8B5F12}" type="slidenum">
              <a:rPr lang="ar-SA"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02/17/2014</a:t>
            </a:fld>
            <a:endParaRPr lang="en-US"/>
          </a:p>
        </p:txBody>
      </p:sp>
      <p:sp>
        <p:nvSpPr>
          <p:cNvPr id="18" name="Slide Number Placeholder 17"/>
          <p:cNvSpPr>
            <a:spLocks noGrp="1"/>
          </p:cNvSpPr>
          <p:nvPr>
            <p:ph type="sldNum" sz="quarter" idx="11"/>
          </p:nvPr>
        </p:nvSpPr>
        <p:spPr/>
        <p:txBody>
          <a:bodyPr rtlCol="0"/>
          <a:lstStyle/>
          <a:p>
            <a:fld id="{6525C362-CB55-4851-8F89-105F3A555816}" type="slidenum">
              <a:rPr lang="ar-SA"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02/17/2014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E8B12C-5533-4646-A108-FCE953BA9E0E}"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4856E053-4899-44F9-94C2-FD9EE6B70C81}" type="slidenum">
              <a:rPr lang="ar-SA"/>
              <a:pPr/>
              <a:t>1</a:t>
            </a:fld>
            <a:endParaRPr lang="en-US"/>
          </a:p>
        </p:txBody>
      </p:sp>
      <p:sp>
        <p:nvSpPr>
          <p:cNvPr id="2054" name="Rectangle 6"/>
          <p:cNvSpPr>
            <a:spLocks noChangeArrowheads="1"/>
          </p:cNvSpPr>
          <p:nvPr/>
        </p:nvSpPr>
        <p:spPr bwMode="auto">
          <a:xfrm>
            <a:off x="685800" y="1371600"/>
            <a:ext cx="7696200" cy="2819400"/>
          </a:xfrm>
          <a:prstGeom prst="rect">
            <a:avLst/>
          </a:prstGeom>
          <a:noFill/>
          <a:ln w="9525">
            <a:noFill/>
            <a:miter lim="800000"/>
            <a:headEnd/>
            <a:tailEnd/>
          </a:ln>
          <a:effectLst/>
        </p:spPr>
        <p:txBody>
          <a:bodyPr anchor="ctr"/>
          <a:lstStyle/>
          <a:p>
            <a:pPr algn="ctr"/>
            <a:r>
              <a:rPr lang="en-US" sz="4000" dirty="0">
                <a:solidFill>
                  <a:schemeClr val="tx2"/>
                </a:solidFill>
                <a:latin typeface="+mn-lt"/>
              </a:rPr>
              <a:t>ICS103 Programming in C</a:t>
            </a:r>
            <a:br>
              <a:rPr lang="en-US" sz="4000" dirty="0">
                <a:solidFill>
                  <a:schemeClr val="tx2"/>
                </a:solidFill>
                <a:latin typeface="+mn-lt"/>
              </a:rPr>
            </a:br>
            <a:r>
              <a:rPr lang="en-US" sz="4000" dirty="0">
                <a:solidFill>
                  <a:schemeClr val="tx2"/>
                </a:solidFill>
                <a:latin typeface="+mn-lt"/>
              </a:rPr>
              <a:t/>
            </a:r>
            <a:br>
              <a:rPr lang="en-US" sz="4000" dirty="0">
                <a:solidFill>
                  <a:schemeClr val="tx2"/>
                </a:solidFill>
                <a:latin typeface="+mn-lt"/>
              </a:rPr>
            </a:br>
            <a:r>
              <a:rPr lang="en-US" sz="4000" dirty="0" smtClean="0">
                <a:solidFill>
                  <a:schemeClr val="tx2"/>
                </a:solidFill>
                <a:latin typeface="+mj-lt"/>
              </a:rPr>
              <a:t>Ch4: </a:t>
            </a:r>
            <a:r>
              <a:rPr lang="en-US" sz="4000" dirty="0">
                <a:solidFill>
                  <a:schemeClr val="tx2"/>
                </a:solidFill>
                <a:latin typeface="+mj-lt"/>
              </a:rPr>
              <a:t>Selection Structures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Truth Table || Operator</a:t>
            </a:r>
          </a:p>
        </p:txBody>
      </p:sp>
      <p:graphicFrame>
        <p:nvGraphicFramePr>
          <p:cNvPr id="267267" name="Group 3"/>
          <p:cNvGraphicFramePr>
            <a:graphicFrameLocks noGrp="1"/>
          </p:cNvGraphicFramePr>
          <p:nvPr>
            <p:ph type="tbl" idx="1"/>
          </p:nvPr>
        </p:nvGraphicFramePr>
        <p:xfrm>
          <a:off x="457200" y="1600200"/>
          <a:ext cx="8229600" cy="4525963"/>
        </p:xfrm>
        <a:graphic>
          <a:graphicData uri="http://schemas.openxmlformats.org/drawingml/2006/table">
            <a:tbl>
              <a:tblPr/>
              <a:tblGrid>
                <a:gridCol w="2743200"/>
                <a:gridCol w="2743200"/>
                <a:gridCol w="2743200"/>
              </a:tblGrid>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a:t>
                      </a:r>
                    </a:p>
                  </a:txBody>
                  <a:tcPr horzOverflow="overflow">
                    <a:lnL cap="flat">
                      <a:noFill/>
                    </a:lnL>
                    <a:lnR w="38100" cap="flat" cmpd="sng" algn="ctr">
                      <a:solidFill>
                        <a:schemeClr val="tx1"/>
                      </a:solidFill>
                      <a:prstDash val="solid"/>
                      <a:round/>
                      <a:headEnd type="none" w="med" len="med"/>
                      <a:tailEnd type="none" w="med" len="med"/>
                    </a:lnR>
                    <a:lnT cap="flat">
                      <a:noFill/>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B</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 || B</a:t>
                      </a:r>
                    </a:p>
                  </a:txBody>
                  <a:tcPr horzOverflow="overflow">
                    <a:lnL w="38100" cap="flat" cmpd="sng" algn="ctr">
                      <a:solidFill>
                        <a:schemeClr val="tx1"/>
                      </a:solidFill>
                      <a:prstDash val="solid"/>
                      <a:round/>
                      <a:headEnd type="none" w="med" len="med"/>
                      <a:tailEnd type="none" w="med" len="med"/>
                    </a:lnL>
                    <a:lnR cap="flat">
                      <a:noFill/>
                    </a:lnR>
                    <a:lnT cap="flat">
                      <a:noFill/>
                    </a:lnT>
                    <a:lnB w="762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cap="flat">
                      <a:noFill/>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 </a:t>
                      </a:r>
                      <a:r>
                        <a:rPr kumimoji="0" lang="en-US" sz="2800" b="0" i="0" u="none" strike="noStrike" cap="none" normalizeH="0" baseline="0" smtClean="0">
                          <a:ln>
                            <a:noFill/>
                          </a:ln>
                          <a:solidFill>
                            <a:schemeClr val="tx1"/>
                          </a:solidFill>
                          <a:effectLst/>
                          <a:latin typeface="Times New Roman" pitchFamily="18" charset="0"/>
                        </a:rPr>
                        <a:t>(zero)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cap="flat">
                      <a:noFill/>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True </a:t>
                      </a:r>
                      <a:r>
                        <a:rPr kumimoji="0" lang="en-US" sz="2800" b="0" i="0" u="none" strike="noStrike" cap="none" normalizeH="0" baseline="0" dirty="0" smtClean="0">
                          <a:ln>
                            <a:noFill/>
                          </a:ln>
                          <a:solidFill>
                            <a:schemeClr val="tx1"/>
                          </a:solidFill>
                          <a:effectLst/>
                          <a:latin typeface="Times New Roman" pitchFamily="18" charset="0"/>
                        </a:rPr>
                        <a:t>(non-zero)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 </a:t>
                      </a:r>
                      <a:r>
                        <a:rPr kumimoji="0" lang="en-US" sz="2800" b="0" i="0" u="none" strike="noStrike" cap="none" normalizeH="0" baseline="0" smtClean="0">
                          <a:ln>
                            <a:noFill/>
                          </a:ln>
                          <a:solidFill>
                            <a:schemeClr val="tx1"/>
                          </a:solidFill>
                          <a:effectLst/>
                          <a:latin typeface="Times New Roman" pitchFamily="18" charset="0"/>
                        </a:rPr>
                        <a:t>(non-zero)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True </a:t>
                      </a:r>
                      <a:r>
                        <a:rPr kumimoji="0" lang="en-US" sz="2800" b="0" i="0" u="none" strike="noStrike" cap="none" normalizeH="0" baseline="0" dirty="0" smtClean="0">
                          <a:ln>
                            <a:noFill/>
                          </a:ln>
                          <a:solidFill>
                            <a:schemeClr val="tx1"/>
                          </a:solidFill>
                          <a:effectLst/>
                          <a:latin typeface="Times New Roman" pitchFamily="18" charset="0"/>
                        </a:rPr>
                        <a:t>(non-zero)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6" name="Slide Number Placeholder 4"/>
          <p:cNvSpPr>
            <a:spLocks noGrp="1"/>
          </p:cNvSpPr>
          <p:nvPr>
            <p:ph type="sldNum" sz="quarter" idx="11"/>
          </p:nvPr>
        </p:nvSpPr>
        <p:spPr/>
        <p:txBody>
          <a:bodyPr/>
          <a:lstStyle/>
          <a:p>
            <a:fld id="{CA160F87-535F-4074-ADE9-9B1C286479F5}" type="slidenum">
              <a:rPr lang="ar-SA"/>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7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t>Operator Table ! Operator</a:t>
            </a:r>
          </a:p>
        </p:txBody>
      </p:sp>
      <p:graphicFrame>
        <p:nvGraphicFramePr>
          <p:cNvPr id="269315" name="Group 3"/>
          <p:cNvGraphicFramePr>
            <a:graphicFrameLocks noGrp="1"/>
          </p:cNvGraphicFramePr>
          <p:nvPr>
            <p:ph type="tbl" idx="1"/>
          </p:nvPr>
        </p:nvGraphicFramePr>
        <p:xfrm>
          <a:off x="457200" y="2438400"/>
          <a:ext cx="8229600" cy="2747900"/>
        </p:xfrm>
        <a:graphic>
          <a:graphicData uri="http://schemas.openxmlformats.org/drawingml/2006/table">
            <a:tbl>
              <a:tblPr/>
              <a:tblGrid>
                <a:gridCol w="4114800"/>
                <a:gridCol w="4114800"/>
              </a:tblGrid>
              <a:tr h="858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a:t>
                      </a:r>
                    </a:p>
                  </a:txBody>
                  <a:tcPr horzOverflow="overflow">
                    <a:lnL cap="flat">
                      <a:noFill/>
                    </a:lnL>
                    <a:lnR w="38100" cap="flat" cmpd="sng" algn="ctr">
                      <a:solidFill>
                        <a:schemeClr val="tx1"/>
                      </a:solidFill>
                      <a:prstDash val="solid"/>
                      <a:round/>
                      <a:headEnd type="none" w="med" len="med"/>
                      <a:tailEnd type="none" w="med" len="med"/>
                    </a:lnR>
                    <a:lnT cap="flat">
                      <a:noFill/>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a:t>
                      </a:r>
                    </a:p>
                  </a:txBody>
                  <a:tcPr horzOverflow="overflow">
                    <a:lnL w="38100" cap="flat" cmpd="sng" algn="ctr">
                      <a:solidFill>
                        <a:schemeClr val="tx1"/>
                      </a:solidFill>
                      <a:prstDash val="solid"/>
                      <a:round/>
                      <a:headEnd type="none" w="med" len="med"/>
                      <a:tailEnd type="none" w="med" len="med"/>
                    </a:lnL>
                    <a:lnR cap="flat">
                      <a:noFill/>
                    </a:lnR>
                    <a:lnT cap="flat">
                      <a:noFill/>
                    </a:lnT>
                    <a:lnB w="762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endParaRPr kumimoji="0" lang="en-US" sz="28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cap="flat">
                      <a:noFill/>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w="38100" cap="flat" cmpd="sng" algn="ctr">
                      <a:solidFill>
                        <a:schemeClr val="tx1"/>
                      </a:solidFill>
                      <a:prstDash val="solid"/>
                      <a:round/>
                      <a:headEnd type="none" w="med" len="med"/>
                      <a:tailEnd type="none" w="med" len="med"/>
                    </a:lnL>
                    <a:lnR cap="flat">
                      <a:noFill/>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58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False</a:t>
                      </a:r>
                      <a:r>
                        <a:rPr kumimoji="0" lang="en-US" sz="2800" b="0" i="0" u="none" strike="noStrike" cap="none" normalizeH="0" baseline="0" dirty="0" smtClean="0">
                          <a:ln>
                            <a:noFill/>
                          </a:ln>
                          <a:solidFill>
                            <a:schemeClr val="tx1"/>
                          </a:solidFill>
                          <a:effectLst/>
                          <a:latin typeface="Times New Roman" pitchFamily="18" charset="0"/>
                        </a:rPr>
                        <a:t> (zero)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1" name="Slide Number Placeholder 4"/>
          <p:cNvSpPr>
            <a:spLocks noGrp="1"/>
          </p:cNvSpPr>
          <p:nvPr>
            <p:ph type="sldNum" sz="quarter" idx="11"/>
          </p:nvPr>
        </p:nvSpPr>
        <p:spPr/>
        <p:txBody>
          <a:bodyPr/>
          <a:lstStyle/>
          <a:p>
            <a:fld id="{0E55BD5C-AB14-486F-BD66-2686614054C8}" type="slidenum">
              <a:rPr lang="ar-SA"/>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69315"/>
                                        </p:tgtEl>
                                        <p:attrNameLst>
                                          <p:attrName>style.visibility</p:attrName>
                                        </p:attrNameLst>
                                      </p:cBhvr>
                                      <p:to>
                                        <p:strVal val="visible"/>
                                      </p:to>
                                    </p:set>
                                    <p:anim calcmode="lin" valueType="num">
                                      <p:cBhvr>
                                        <p:cTn id="7" dur="500" fill="hold"/>
                                        <p:tgtEl>
                                          <p:spTgt spid="269315"/>
                                        </p:tgtEl>
                                        <p:attrNameLst>
                                          <p:attrName>ppt_w</p:attrName>
                                        </p:attrNameLst>
                                      </p:cBhvr>
                                      <p:tavLst>
                                        <p:tav tm="0">
                                          <p:val>
                                            <p:fltVal val="0"/>
                                          </p:val>
                                        </p:tav>
                                        <p:tav tm="100000">
                                          <p:val>
                                            <p:strVal val="#ppt_w"/>
                                          </p:val>
                                        </p:tav>
                                      </p:tavLst>
                                    </p:anim>
                                    <p:anim calcmode="lin" valueType="num">
                                      <p:cBhvr>
                                        <p:cTn id="8" dur="500" fill="hold"/>
                                        <p:tgtEl>
                                          <p:spTgt spid="2693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Remember!</a:t>
            </a:r>
          </a:p>
        </p:txBody>
      </p:sp>
      <p:sp>
        <p:nvSpPr>
          <p:cNvPr id="279555" name="Rectangle 3"/>
          <p:cNvSpPr>
            <a:spLocks noGrp="1" noChangeArrowheads="1"/>
          </p:cNvSpPr>
          <p:nvPr>
            <p:ph sz="quarter" idx="1"/>
          </p:nvPr>
        </p:nvSpPr>
        <p:spPr/>
        <p:txBody>
          <a:bodyPr/>
          <a:lstStyle/>
          <a:p>
            <a:r>
              <a:rPr lang="en-US" dirty="0">
                <a:solidFill>
                  <a:srgbClr val="FF0000"/>
                </a:solidFill>
              </a:rPr>
              <a:t>&amp;&amp;</a:t>
            </a:r>
            <a:r>
              <a:rPr lang="en-US" dirty="0"/>
              <a:t> operator yields a true result only when both its operands are true.</a:t>
            </a:r>
          </a:p>
          <a:p>
            <a:r>
              <a:rPr lang="en-US" dirty="0">
                <a:solidFill>
                  <a:srgbClr val="FF0000"/>
                </a:solidFill>
              </a:rPr>
              <a:t>||</a:t>
            </a:r>
            <a:r>
              <a:rPr lang="en-US" dirty="0"/>
              <a:t> operator yields a false result only when both its operands are false. </a:t>
            </a:r>
          </a:p>
        </p:txBody>
      </p:sp>
      <p:sp>
        <p:nvSpPr>
          <p:cNvPr id="5" name="Slide Number Placeholder 4"/>
          <p:cNvSpPr>
            <a:spLocks noGrp="1"/>
          </p:cNvSpPr>
          <p:nvPr>
            <p:ph type="sldNum" sz="quarter" idx="15"/>
          </p:nvPr>
        </p:nvSpPr>
        <p:spPr/>
        <p:txBody>
          <a:bodyPr/>
          <a:lstStyle/>
          <a:p>
            <a:fld id="{49DB7FFE-CDBE-414C-9145-92A4B12D0B9E}" type="slidenum">
              <a:rPr lang="ar-SA"/>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9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t>Operator Precedence</a:t>
            </a:r>
          </a:p>
        </p:txBody>
      </p:sp>
      <p:sp>
        <p:nvSpPr>
          <p:cNvPr id="271363" name="Rectangle 3"/>
          <p:cNvSpPr>
            <a:spLocks noGrp="1" noChangeArrowheads="1"/>
          </p:cNvSpPr>
          <p:nvPr>
            <p:ph sz="quarter" idx="1"/>
          </p:nvPr>
        </p:nvSpPr>
        <p:spPr>
          <a:xfrm>
            <a:off x="457200" y="1600200"/>
            <a:ext cx="4343400" cy="4525963"/>
          </a:xfrm>
        </p:spPr>
        <p:txBody>
          <a:bodyPr/>
          <a:lstStyle/>
          <a:p>
            <a:pPr>
              <a:lnSpc>
                <a:spcPct val="90000"/>
              </a:lnSpc>
            </a:pPr>
            <a:r>
              <a:rPr lang="en-US" sz="2400" dirty="0"/>
              <a:t>Operator’s precedence determine the order of execution. Use parenthesis to clarify the meaning of expression.</a:t>
            </a:r>
          </a:p>
          <a:p>
            <a:pPr>
              <a:lnSpc>
                <a:spcPct val="90000"/>
              </a:lnSpc>
            </a:pPr>
            <a:r>
              <a:rPr lang="en-US" sz="2400" dirty="0"/>
              <a:t>Relational operator has higher precedence than the logical operators.</a:t>
            </a:r>
          </a:p>
          <a:p>
            <a:pPr>
              <a:lnSpc>
                <a:spcPct val="90000"/>
              </a:lnSpc>
            </a:pPr>
            <a:r>
              <a:rPr lang="en-US" sz="2400" dirty="0"/>
              <a:t>Ex: followings are different.</a:t>
            </a:r>
          </a:p>
          <a:p>
            <a:pPr lvl="1">
              <a:lnSpc>
                <a:spcPct val="90000"/>
              </a:lnSpc>
              <a:buFont typeface="Wingdings" pitchFamily="2" charset="2"/>
              <a:buNone/>
            </a:pPr>
            <a:r>
              <a:rPr lang="en-US" sz="2000" dirty="0">
                <a:latin typeface="Courier New" pitchFamily="49" charset="0"/>
                <a:cs typeface="Courier New" pitchFamily="49" charset="0"/>
              </a:rPr>
              <a:t>(x&lt;y </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 x&lt;z) </a:t>
            </a:r>
            <a:r>
              <a:rPr lang="en-US" sz="2000" dirty="0">
                <a:solidFill>
                  <a:srgbClr val="FF0000"/>
                </a:solidFill>
                <a:latin typeface="Courier New" pitchFamily="49" charset="0"/>
                <a:cs typeface="Courier New" pitchFamily="49" charset="0"/>
              </a:rPr>
              <a:t>&amp;&amp;</a:t>
            </a:r>
            <a:r>
              <a:rPr lang="en-US" sz="2000" dirty="0">
                <a:latin typeface="Courier New" pitchFamily="49" charset="0"/>
                <a:cs typeface="Courier New" pitchFamily="49" charset="0"/>
              </a:rPr>
              <a:t> (x&gt;0.0)</a:t>
            </a:r>
          </a:p>
          <a:p>
            <a:pPr lvl="1">
              <a:lnSpc>
                <a:spcPct val="90000"/>
              </a:lnSpc>
              <a:buFont typeface="Wingdings" pitchFamily="2" charset="2"/>
              <a:buNone/>
            </a:pPr>
            <a:r>
              <a:rPr lang="en-US" sz="2000" dirty="0">
                <a:latin typeface="Courier New" pitchFamily="49" charset="0"/>
                <a:cs typeface="Courier New" pitchFamily="49" charset="0"/>
              </a:rPr>
              <a:t> x&lt;y </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 x&lt;z </a:t>
            </a:r>
            <a:r>
              <a:rPr lang="en-US" sz="2000" dirty="0">
                <a:solidFill>
                  <a:srgbClr val="FF0000"/>
                </a:solidFill>
                <a:latin typeface="Courier New" pitchFamily="49" charset="0"/>
                <a:cs typeface="Courier New" pitchFamily="49" charset="0"/>
              </a:rPr>
              <a:t>&amp;&amp;</a:t>
            </a:r>
            <a:r>
              <a:rPr lang="en-US" sz="2000" dirty="0">
                <a:latin typeface="Courier New" pitchFamily="49" charset="0"/>
                <a:cs typeface="Courier New" pitchFamily="49" charset="0"/>
              </a:rPr>
              <a:t> x&gt;0.0</a:t>
            </a:r>
          </a:p>
        </p:txBody>
      </p:sp>
      <p:sp>
        <p:nvSpPr>
          <p:cNvPr id="6" name="Slide Number Placeholder 4"/>
          <p:cNvSpPr>
            <a:spLocks noGrp="1"/>
          </p:cNvSpPr>
          <p:nvPr>
            <p:ph type="sldNum" sz="quarter" idx="15"/>
          </p:nvPr>
        </p:nvSpPr>
        <p:spPr/>
        <p:txBody>
          <a:bodyPr/>
          <a:lstStyle/>
          <a:p>
            <a:fld id="{5F5EC252-CDF7-4257-87AB-6501038D4F3C}" type="slidenum">
              <a:rPr lang="ar-SA"/>
              <a:pPr/>
              <a:t>13</a:t>
            </a:fld>
            <a:endParaRPr lang="en-US"/>
          </a:p>
        </p:txBody>
      </p:sp>
      <p:sp>
        <p:nvSpPr>
          <p:cNvPr id="271364" name="Rectangle 4"/>
          <p:cNvSpPr>
            <a:spLocks noChangeArrowheads="1"/>
          </p:cNvSpPr>
          <p:nvPr/>
        </p:nvSpPr>
        <p:spPr bwMode="auto">
          <a:xfrm>
            <a:off x="4895850" y="1514475"/>
            <a:ext cx="4019550" cy="4525963"/>
          </a:xfrm>
          <a:prstGeom prst="rect">
            <a:avLst/>
          </a:prstGeom>
          <a:noFill/>
          <a:ln w="9525">
            <a:solidFill>
              <a:schemeClr val="tx1"/>
            </a:solidFill>
            <a:miter lim="800000"/>
            <a:headEnd/>
            <a:tailEnd/>
          </a:ln>
          <a:effectLst/>
        </p:spPr>
        <p:txBody>
          <a:bodyPr/>
          <a:lstStyle/>
          <a:p>
            <a:pPr marL="342900" indent="-342900">
              <a:lnSpc>
                <a:spcPct val="90000"/>
              </a:lnSpc>
              <a:spcBef>
                <a:spcPct val="20000"/>
              </a:spcBef>
            </a:pPr>
            <a:r>
              <a:rPr lang="en-US" sz="2800" dirty="0">
                <a:solidFill>
                  <a:srgbClr val="FF0000"/>
                </a:solidFill>
                <a:latin typeface="Consolas" pitchFamily="49" charset="0"/>
              </a:rPr>
              <a:t>function calls</a:t>
            </a:r>
          </a:p>
          <a:p>
            <a:pPr marL="342900" indent="-342900">
              <a:lnSpc>
                <a:spcPct val="90000"/>
              </a:lnSpc>
              <a:spcBef>
                <a:spcPct val="20000"/>
              </a:spcBef>
            </a:pPr>
            <a:r>
              <a:rPr lang="en-US" sz="2800" dirty="0">
                <a:solidFill>
                  <a:srgbClr val="FF0000"/>
                </a:solidFill>
                <a:latin typeface="Consolas" pitchFamily="49" charset="0"/>
              </a:rPr>
              <a:t>! + - &amp; (unary operations)</a:t>
            </a:r>
          </a:p>
          <a:p>
            <a:pPr marL="342900" indent="-342900">
              <a:lnSpc>
                <a:spcPct val="90000"/>
              </a:lnSpc>
              <a:spcBef>
                <a:spcPct val="20000"/>
              </a:spcBef>
            </a:pPr>
            <a:r>
              <a:rPr lang="en-US" sz="2800" dirty="0">
                <a:solidFill>
                  <a:srgbClr val="FF0000"/>
                </a:solidFill>
                <a:latin typeface="Consolas" pitchFamily="49" charset="0"/>
              </a:rPr>
              <a:t>*, /, %</a:t>
            </a:r>
          </a:p>
          <a:p>
            <a:pPr marL="342900" indent="-342900">
              <a:lnSpc>
                <a:spcPct val="90000"/>
              </a:lnSpc>
              <a:spcBef>
                <a:spcPct val="20000"/>
              </a:spcBef>
            </a:pPr>
            <a:r>
              <a:rPr lang="en-US" sz="2800" dirty="0">
                <a:solidFill>
                  <a:srgbClr val="FF0000"/>
                </a:solidFill>
                <a:latin typeface="Consolas" pitchFamily="49" charset="0"/>
              </a:rPr>
              <a:t>+, -</a:t>
            </a:r>
          </a:p>
          <a:p>
            <a:pPr marL="342900" indent="-342900">
              <a:lnSpc>
                <a:spcPct val="90000"/>
              </a:lnSpc>
              <a:spcBef>
                <a:spcPct val="20000"/>
              </a:spcBef>
            </a:pPr>
            <a:r>
              <a:rPr lang="en-US" sz="2800" dirty="0">
                <a:solidFill>
                  <a:srgbClr val="FF0000"/>
                </a:solidFill>
                <a:latin typeface="Consolas" pitchFamily="49" charset="0"/>
              </a:rPr>
              <a:t>&lt;, &gt;, &lt;=, &gt;=</a:t>
            </a:r>
          </a:p>
          <a:p>
            <a:pPr marL="342900" indent="-342900">
              <a:lnSpc>
                <a:spcPct val="90000"/>
              </a:lnSpc>
              <a:spcBef>
                <a:spcPct val="20000"/>
              </a:spcBef>
            </a:pPr>
            <a:r>
              <a:rPr lang="en-US" sz="2800" dirty="0">
                <a:solidFill>
                  <a:srgbClr val="FF0000"/>
                </a:solidFill>
                <a:latin typeface="Consolas" pitchFamily="49" charset="0"/>
              </a:rPr>
              <a:t>==, !=</a:t>
            </a:r>
          </a:p>
          <a:p>
            <a:pPr marL="342900" indent="-342900">
              <a:lnSpc>
                <a:spcPct val="90000"/>
              </a:lnSpc>
              <a:spcBef>
                <a:spcPct val="20000"/>
              </a:spcBef>
            </a:pPr>
            <a:r>
              <a:rPr lang="en-US" sz="2800" dirty="0">
                <a:solidFill>
                  <a:srgbClr val="FF0000"/>
                </a:solidFill>
                <a:latin typeface="Consolas" pitchFamily="49" charset="0"/>
              </a:rPr>
              <a:t>&amp;&amp;</a:t>
            </a:r>
          </a:p>
          <a:p>
            <a:pPr marL="342900" indent="-342900">
              <a:lnSpc>
                <a:spcPct val="90000"/>
              </a:lnSpc>
              <a:spcBef>
                <a:spcPct val="20000"/>
              </a:spcBef>
            </a:pPr>
            <a:r>
              <a:rPr lang="en-US" sz="2800" dirty="0">
                <a:solidFill>
                  <a:srgbClr val="FF0000"/>
                </a:solidFill>
                <a:latin typeface="Consolas" pitchFamily="49" charset="0"/>
              </a:rPr>
              <a:t>||</a:t>
            </a:r>
          </a:p>
          <a:p>
            <a:pPr marL="342900" indent="-342900">
              <a:lnSpc>
                <a:spcPct val="90000"/>
              </a:lnSpc>
              <a:spcBef>
                <a:spcPct val="20000"/>
              </a:spcBef>
            </a:pPr>
            <a:r>
              <a:rPr lang="en-US" sz="2800" dirty="0">
                <a:solidFill>
                  <a:srgbClr val="FF0000"/>
                </a:solidFill>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71364"/>
                                        </p:tgtEl>
                                        <p:attrNameLst>
                                          <p:attrName>style.visibility</p:attrName>
                                        </p:attrNameLst>
                                      </p:cBhvr>
                                      <p:to>
                                        <p:strVal val="visible"/>
                                      </p:to>
                                    </p:set>
                                    <p:anim calcmode="lin" valueType="num">
                                      <p:cBhvr>
                                        <p:cTn id="27" dur="500" fill="hold"/>
                                        <p:tgtEl>
                                          <p:spTgt spid="271364"/>
                                        </p:tgtEl>
                                        <p:attrNameLst>
                                          <p:attrName>ppt_w</p:attrName>
                                        </p:attrNameLst>
                                      </p:cBhvr>
                                      <p:tavLst>
                                        <p:tav tm="0">
                                          <p:val>
                                            <p:fltVal val="0"/>
                                          </p:val>
                                        </p:tav>
                                        <p:tav tm="100000">
                                          <p:val>
                                            <p:strVal val="#ppt_w"/>
                                          </p:val>
                                        </p:tav>
                                      </p:tavLst>
                                    </p:anim>
                                    <p:anim calcmode="lin" valueType="num">
                                      <p:cBhvr>
                                        <p:cTn id="28" dur="500" fill="hold"/>
                                        <p:tgtEl>
                                          <p:spTgt spid="2713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3"/>
          <p:cNvSpPr>
            <a:spLocks noGrp="1" noChangeArrowheads="1"/>
          </p:cNvSpPr>
          <p:nvPr>
            <p:ph type="title"/>
          </p:nvPr>
        </p:nvSpPr>
        <p:spPr>
          <a:xfrm>
            <a:off x="381000" y="571500"/>
            <a:ext cx="7818438" cy="685800"/>
          </a:xfrm>
        </p:spPr>
        <p:txBody>
          <a:bodyPr>
            <a:normAutofit fontScale="90000"/>
          </a:bodyPr>
          <a:lstStyle/>
          <a:p>
            <a:r>
              <a:rPr lang="en-US" sz="3000" dirty="0"/>
              <a:t>Evaluation Tree  and Step-by-Step Evaluation for !flag || (y + z  &gt;=  x - z)</a:t>
            </a:r>
          </a:p>
        </p:txBody>
      </p:sp>
      <p:sp>
        <p:nvSpPr>
          <p:cNvPr id="5" name="Slide Number Placeholder 3"/>
          <p:cNvSpPr>
            <a:spLocks noGrp="1"/>
          </p:cNvSpPr>
          <p:nvPr>
            <p:ph type="sldNum" sz="quarter" idx="11"/>
          </p:nvPr>
        </p:nvSpPr>
        <p:spPr/>
        <p:txBody>
          <a:bodyPr/>
          <a:lstStyle/>
          <a:p>
            <a:fld id="{FF514364-8A7C-4B69-A737-9D0B9B76F96F}" type="slidenum">
              <a:rPr lang="ar-SA"/>
              <a:pPr/>
              <a:t>14</a:t>
            </a:fld>
            <a:endParaRPr lang="en-US"/>
          </a:p>
        </p:txBody>
      </p:sp>
      <p:pic>
        <p:nvPicPr>
          <p:cNvPr id="280578" name="Picture 2" descr="fig0401"/>
          <p:cNvPicPr preferRelativeResize="0">
            <a:picLocks noChangeAspect="1" noChangeArrowheads="1"/>
          </p:cNvPicPr>
          <p:nvPr/>
        </p:nvPicPr>
        <p:blipFill>
          <a:blip r:embed="rId3" cstate="print">
            <a:grayscl/>
          </a:blip>
          <a:srcRect/>
          <a:stretch>
            <a:fillRect/>
          </a:stretch>
        </p:blipFill>
        <p:spPr bwMode="auto">
          <a:xfrm>
            <a:off x="1066800" y="1600200"/>
            <a:ext cx="7010400" cy="4765675"/>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80578"/>
                                        </p:tgtEl>
                                        <p:attrNameLst>
                                          <p:attrName>style.visibility</p:attrName>
                                        </p:attrNameLst>
                                      </p:cBhvr>
                                      <p:to>
                                        <p:strVal val="visible"/>
                                      </p:to>
                                    </p:set>
                                    <p:anim calcmode="lin" valueType="num">
                                      <p:cBhvr>
                                        <p:cTn id="7" dur="500" fill="hold"/>
                                        <p:tgtEl>
                                          <p:spTgt spid="280578"/>
                                        </p:tgtEl>
                                        <p:attrNameLst>
                                          <p:attrName>ppt_w</p:attrName>
                                        </p:attrNameLst>
                                      </p:cBhvr>
                                      <p:tavLst>
                                        <p:tav tm="0">
                                          <p:val>
                                            <p:fltVal val="0"/>
                                          </p:val>
                                        </p:tav>
                                        <p:tav tm="100000">
                                          <p:val>
                                            <p:strVal val="#ppt_w"/>
                                          </p:val>
                                        </p:tav>
                                      </p:tavLst>
                                    </p:anim>
                                    <p:anim calcmode="lin" valueType="num">
                                      <p:cBhvr>
                                        <p:cTn id="8" dur="500" fill="hold"/>
                                        <p:tgtEl>
                                          <p:spTgt spid="2805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t>Writing English Conditions in C</a:t>
            </a:r>
          </a:p>
        </p:txBody>
      </p:sp>
      <p:sp>
        <p:nvSpPr>
          <p:cNvPr id="281603" name="Rectangle 3"/>
          <p:cNvSpPr>
            <a:spLocks noGrp="1" noChangeArrowheads="1"/>
          </p:cNvSpPr>
          <p:nvPr>
            <p:ph sz="quarter" idx="1"/>
          </p:nvPr>
        </p:nvSpPr>
        <p:spPr/>
        <p:txBody>
          <a:bodyPr/>
          <a:lstStyle/>
          <a:p>
            <a:r>
              <a:rPr lang="en-US" dirty="0"/>
              <a:t>Make sure your C condition is logically equivalent to the English statement.</a:t>
            </a:r>
          </a:p>
          <a:p>
            <a:pPr lvl="1"/>
            <a:r>
              <a:rPr lang="en-US" dirty="0"/>
              <a:t>“x and y are greater than z” </a:t>
            </a:r>
          </a:p>
          <a:p>
            <a:pPr lvl="2">
              <a:buFont typeface="Wingdings" pitchFamily="2" charset="2"/>
              <a:buNone/>
            </a:pPr>
            <a:r>
              <a:rPr lang="en-US" dirty="0">
                <a:latin typeface="Courier New" pitchFamily="49" charset="0"/>
                <a:cs typeface="Courier New" pitchFamily="49" charset="0"/>
              </a:rPr>
              <a:t>(x &gt; z) </a:t>
            </a:r>
            <a:r>
              <a:rPr lang="en-US" dirty="0">
                <a:solidFill>
                  <a:srgbClr val="FF0000"/>
                </a:solidFill>
                <a:latin typeface="Courier New" pitchFamily="49" charset="0"/>
                <a:cs typeface="Courier New" pitchFamily="49" charset="0"/>
              </a:rPr>
              <a:t>&amp;&amp;</a:t>
            </a:r>
            <a:r>
              <a:rPr lang="en-US" dirty="0">
                <a:latin typeface="Courier New" pitchFamily="49" charset="0"/>
                <a:cs typeface="Courier New" pitchFamily="49" charset="0"/>
              </a:rPr>
              <a:t> (y &gt; z) </a:t>
            </a:r>
            <a:r>
              <a:rPr lang="en-US" dirty="0">
                <a:cs typeface="Times New Roman" pitchFamily="18" charset="0"/>
              </a:rPr>
              <a:t>(valid) </a:t>
            </a:r>
          </a:p>
          <a:p>
            <a:pPr lvl="2">
              <a:buFont typeface="Wingdings" pitchFamily="2" charset="2"/>
              <a:buNone/>
            </a:pPr>
            <a:r>
              <a:rPr lang="en-US" dirty="0">
                <a:latin typeface="Courier New" pitchFamily="49" charset="0"/>
                <a:cs typeface="Courier New" pitchFamily="49" charset="0"/>
              </a:rPr>
              <a:t> x </a:t>
            </a:r>
            <a:r>
              <a:rPr lang="en-US" dirty="0">
                <a:solidFill>
                  <a:srgbClr val="FF0000"/>
                </a:solidFill>
                <a:latin typeface="Courier New" pitchFamily="49" charset="0"/>
                <a:cs typeface="Courier New" pitchFamily="49" charset="0"/>
              </a:rPr>
              <a:t>&amp;&amp;</a:t>
            </a:r>
            <a:r>
              <a:rPr lang="en-US" dirty="0">
                <a:latin typeface="Courier New" pitchFamily="49" charset="0"/>
                <a:cs typeface="Courier New" pitchFamily="49" charset="0"/>
              </a:rPr>
              <a:t> y &gt; z </a:t>
            </a:r>
            <a:r>
              <a:rPr lang="en-US" dirty="0">
                <a:cs typeface="Times New Roman" pitchFamily="18" charset="0"/>
              </a:rPr>
              <a:t>(invalid)</a:t>
            </a:r>
          </a:p>
          <a:p>
            <a:endParaRPr lang="en-US" dirty="0">
              <a:latin typeface="Courier New" pitchFamily="49" charset="0"/>
              <a:cs typeface="Courier New" pitchFamily="49" charset="0"/>
            </a:endParaRPr>
          </a:p>
        </p:txBody>
      </p:sp>
      <p:sp>
        <p:nvSpPr>
          <p:cNvPr id="5" name="Slide Number Placeholder 4"/>
          <p:cNvSpPr>
            <a:spLocks noGrp="1"/>
          </p:cNvSpPr>
          <p:nvPr>
            <p:ph type="sldNum" sz="quarter" idx="15"/>
          </p:nvPr>
        </p:nvSpPr>
        <p:spPr/>
        <p:txBody>
          <a:bodyPr/>
          <a:lstStyle/>
          <a:p>
            <a:fld id="{6D5A67ED-2655-4310-AE62-B4BF5AD221F1}" type="slidenum">
              <a:rPr lang="ar-SA"/>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p:cTn id="7" dur="500" fill="hold"/>
                                        <p:tgtEl>
                                          <p:spTgt spid="2816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160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81603">
                                            <p:txEl>
                                              <p:pRg st="1" end="1"/>
                                            </p:txEl>
                                          </p:spTgt>
                                        </p:tgtEl>
                                        <p:attrNameLst>
                                          <p:attrName>style.visibility</p:attrName>
                                        </p:attrNameLst>
                                      </p:cBhvr>
                                      <p:to>
                                        <p:strVal val="visible"/>
                                      </p:to>
                                    </p:set>
                                    <p:anim calcmode="lin" valueType="num">
                                      <p:cBhvr>
                                        <p:cTn id="11" dur="500" fill="hold"/>
                                        <p:tgtEl>
                                          <p:spTgt spid="28160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28160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81603">
                                            <p:txEl>
                                              <p:pRg st="2" end="2"/>
                                            </p:txEl>
                                          </p:spTgt>
                                        </p:tgtEl>
                                        <p:attrNameLst>
                                          <p:attrName>style.visibility</p:attrName>
                                        </p:attrNameLst>
                                      </p:cBhvr>
                                      <p:to>
                                        <p:strVal val="visible"/>
                                      </p:to>
                                    </p:set>
                                    <p:anim calcmode="lin" valueType="num">
                                      <p:cBhvr>
                                        <p:cTn id="15" dur="500" fill="hold"/>
                                        <p:tgtEl>
                                          <p:spTgt spid="28160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8160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281603">
                                            <p:txEl>
                                              <p:pRg st="3" end="3"/>
                                            </p:txEl>
                                          </p:spTgt>
                                        </p:tgtEl>
                                        <p:attrNameLst>
                                          <p:attrName>style.visibility</p:attrName>
                                        </p:attrNameLst>
                                      </p:cBhvr>
                                      <p:to>
                                        <p:strVal val="visible"/>
                                      </p:to>
                                    </p:set>
                                    <p:anim calcmode="lin" valueType="num">
                                      <p:cBhvr>
                                        <p:cTn id="19" dur="500" fill="hold"/>
                                        <p:tgtEl>
                                          <p:spTgt spid="28160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8160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t>Character Comparison</a:t>
            </a:r>
          </a:p>
        </p:txBody>
      </p:sp>
      <p:sp>
        <p:nvSpPr>
          <p:cNvPr id="284675" name="Rectangle 3"/>
          <p:cNvSpPr>
            <a:spLocks noGrp="1" noChangeArrowheads="1"/>
          </p:cNvSpPr>
          <p:nvPr>
            <p:ph sz="quarter" idx="1"/>
          </p:nvPr>
        </p:nvSpPr>
        <p:spPr/>
        <p:txBody>
          <a:bodyPr>
            <a:normAutofit/>
          </a:bodyPr>
          <a:lstStyle/>
          <a:p>
            <a:r>
              <a:rPr lang="en-US" sz="2800" dirty="0"/>
              <a:t>C allows character comparison using relational and equality operators.</a:t>
            </a:r>
          </a:p>
          <a:p>
            <a:r>
              <a:rPr lang="en-US" sz="2800" dirty="0"/>
              <a:t>During comparison </a:t>
            </a:r>
            <a:r>
              <a:rPr lang="en-US" sz="2800" dirty="0">
                <a:solidFill>
                  <a:srgbClr val="FF0000"/>
                </a:solidFill>
              </a:rPr>
              <a:t>Lexicographic</a:t>
            </a:r>
            <a:r>
              <a:rPr lang="en-US" sz="2800" dirty="0"/>
              <a:t> (</a:t>
            </a:r>
            <a:r>
              <a:rPr lang="en-US" sz="2800" dirty="0">
                <a:solidFill>
                  <a:srgbClr val="FF0000"/>
                </a:solidFill>
              </a:rPr>
              <a:t>alphabetical</a:t>
            </a:r>
            <a:r>
              <a:rPr lang="en-US" sz="2800" dirty="0"/>
              <a:t>) order is followed. (See Appendix A for a complete list of ASCII values).</a:t>
            </a:r>
          </a:p>
          <a:p>
            <a:pPr lvl="1">
              <a:buFont typeface="Wingdings" pitchFamily="2" charset="2"/>
              <a:buNone/>
            </a:pPr>
            <a:r>
              <a:rPr lang="en-US" sz="2400" dirty="0">
                <a:latin typeface="Courier New" pitchFamily="49" charset="0"/>
                <a:cs typeface="Courier New" pitchFamily="49" charset="0"/>
              </a:rPr>
              <a:t>‘9’ &gt;= ‘0’</a:t>
            </a:r>
            <a:r>
              <a:rPr lang="en-US" sz="2400" dirty="0"/>
              <a:t>   // True</a:t>
            </a:r>
          </a:p>
          <a:p>
            <a:pPr lvl="1">
              <a:buFont typeface="Wingdings" pitchFamily="2" charset="2"/>
              <a:buNone/>
            </a:pPr>
            <a:r>
              <a:rPr lang="en-US" sz="2400" dirty="0">
                <a:latin typeface="Courier New" pitchFamily="49" charset="0"/>
                <a:cs typeface="Courier New" pitchFamily="49" charset="0"/>
              </a:rPr>
              <a:t>‘a’ &lt; ‘e’</a:t>
            </a:r>
            <a:r>
              <a:rPr lang="en-US" sz="2400" dirty="0"/>
              <a:t>     // True</a:t>
            </a:r>
          </a:p>
          <a:p>
            <a:pPr lvl="1">
              <a:buFont typeface="Wingdings" pitchFamily="2" charset="2"/>
              <a:buNone/>
            </a:pPr>
            <a:r>
              <a:rPr lang="en-US" sz="2400" dirty="0">
                <a:latin typeface="Courier New" pitchFamily="49" charset="0"/>
                <a:cs typeface="Courier New" pitchFamily="49" charset="0"/>
              </a:rPr>
              <a:t>‘a’ &lt;= </a:t>
            </a:r>
            <a:r>
              <a:rPr lang="en-US" sz="2400" dirty="0" err="1">
                <a:latin typeface="Courier New" pitchFamily="49" charset="0"/>
                <a:cs typeface="Courier New" pitchFamily="49" charset="0"/>
              </a:rPr>
              <a:t>ch</a:t>
            </a: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&amp;&amp;</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ch</a:t>
            </a:r>
            <a:r>
              <a:rPr lang="en-US" sz="2400" dirty="0">
                <a:latin typeface="Courier New" pitchFamily="49" charset="0"/>
                <a:cs typeface="Courier New" pitchFamily="49" charset="0"/>
              </a:rPr>
              <a:t> &lt;= ‘z’</a:t>
            </a:r>
            <a:r>
              <a:rPr lang="en-US" sz="2400" dirty="0"/>
              <a:t> /* True if </a:t>
            </a:r>
            <a:r>
              <a:rPr lang="en-US" sz="2400" dirty="0" err="1">
                <a:latin typeface="Courier New" pitchFamily="49" charset="0"/>
                <a:cs typeface="Courier New" pitchFamily="49" charset="0"/>
              </a:rPr>
              <a:t>ch</a:t>
            </a:r>
            <a:r>
              <a:rPr lang="en-US" sz="2400" dirty="0"/>
              <a:t> is a </a:t>
            </a:r>
            <a:r>
              <a:rPr lang="en-US" sz="2400" dirty="0">
                <a:latin typeface="Courier New" pitchFamily="49" charset="0"/>
                <a:cs typeface="Courier New" pitchFamily="49" charset="0"/>
              </a:rPr>
              <a:t>char</a:t>
            </a:r>
            <a:r>
              <a:rPr lang="en-US" sz="2400" dirty="0"/>
              <a:t> type </a:t>
            </a:r>
            <a:r>
              <a:rPr lang="en-US" sz="2400" dirty="0" smtClean="0"/>
              <a:t>variable </a:t>
            </a:r>
            <a:r>
              <a:rPr lang="en-US" sz="2400" dirty="0"/>
              <a:t>that contains a </a:t>
            </a:r>
            <a:r>
              <a:rPr lang="en-US" sz="2400" dirty="0" smtClean="0"/>
              <a:t>lower </a:t>
            </a:r>
            <a:r>
              <a:rPr lang="en-US" sz="2400" dirty="0"/>
              <a:t>case letter.*/</a:t>
            </a:r>
          </a:p>
        </p:txBody>
      </p:sp>
      <p:sp>
        <p:nvSpPr>
          <p:cNvPr id="5" name="Slide Number Placeholder 4"/>
          <p:cNvSpPr>
            <a:spLocks noGrp="1"/>
          </p:cNvSpPr>
          <p:nvPr>
            <p:ph type="sldNum" sz="quarter" idx="15"/>
          </p:nvPr>
        </p:nvSpPr>
        <p:spPr/>
        <p:txBody>
          <a:bodyPr/>
          <a:lstStyle/>
          <a:p>
            <a:fld id="{67C04133-19EF-4A3C-8722-C27851E896E4}" type="slidenum">
              <a:rPr lang="ar-SA"/>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4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4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457200" y="274638"/>
            <a:ext cx="8229600" cy="868362"/>
          </a:xfrm>
        </p:spPr>
        <p:txBody>
          <a:bodyPr/>
          <a:lstStyle/>
          <a:p>
            <a:r>
              <a:rPr lang="en-US"/>
              <a:t>Logical Assignment</a:t>
            </a:r>
          </a:p>
        </p:txBody>
      </p:sp>
      <p:sp>
        <p:nvSpPr>
          <p:cNvPr id="285699" name="Rectangle 3"/>
          <p:cNvSpPr>
            <a:spLocks noGrp="1" noChangeArrowheads="1"/>
          </p:cNvSpPr>
          <p:nvPr>
            <p:ph sz="quarter" idx="1"/>
          </p:nvPr>
        </p:nvSpPr>
        <p:spPr>
          <a:xfrm>
            <a:off x="457200" y="1295400"/>
            <a:ext cx="8458200" cy="4953000"/>
          </a:xfrm>
        </p:spPr>
        <p:txBody>
          <a:bodyPr/>
          <a:lstStyle/>
          <a:p>
            <a:r>
              <a:rPr lang="en-US" sz="2800" dirty="0"/>
              <a:t>You can assign an </a:t>
            </a:r>
            <a:r>
              <a:rPr lang="en-US" sz="2800" dirty="0" err="1">
                <a:latin typeface="Courier New" pitchFamily="49" charset="0"/>
                <a:cs typeface="Courier New" pitchFamily="49" charset="0"/>
              </a:rPr>
              <a:t>int</a:t>
            </a:r>
            <a:r>
              <a:rPr lang="en-US" sz="2800" dirty="0"/>
              <a:t> type variable a non zero value for true or zero for false.</a:t>
            </a:r>
          </a:p>
          <a:p>
            <a:pPr lvl="1">
              <a:buFont typeface="Wingdings" pitchFamily="2" charset="2"/>
              <a:buNone/>
            </a:pPr>
            <a:r>
              <a:rPr lang="en-US" sz="2400" dirty="0">
                <a:latin typeface="Courier New" pitchFamily="49" charset="0"/>
                <a:cs typeface="Courier New" pitchFamily="49" charset="0"/>
              </a:rPr>
              <a:t>Ex: even = (n%2 == 0)</a:t>
            </a:r>
          </a:p>
          <a:p>
            <a:pPr lvl="1">
              <a:buFont typeface="Wingdings" pitchFamily="2" charset="2"/>
              <a:buNone/>
            </a:pP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if</a:t>
            </a:r>
            <a:r>
              <a:rPr lang="en-US" sz="2400" dirty="0">
                <a:latin typeface="Courier New" pitchFamily="49" charset="0"/>
                <a:cs typeface="Courier New" pitchFamily="49" charset="0"/>
              </a:rPr>
              <a:t> (even) { do something }  </a:t>
            </a:r>
          </a:p>
          <a:p>
            <a:r>
              <a:rPr lang="en-US" sz="2800" dirty="0">
                <a:cs typeface="Times New Roman" pitchFamily="18" charset="0"/>
              </a:rPr>
              <a:t>Some people prefer following for better readability.</a:t>
            </a:r>
          </a:p>
          <a:p>
            <a:pPr>
              <a:buFontTx/>
              <a:buNone/>
            </a:pPr>
            <a:r>
              <a:rPr lang="en-US" sz="2400" dirty="0">
                <a:latin typeface="Courier New" pitchFamily="49" charset="0"/>
                <a:cs typeface="Courier New" pitchFamily="49" charset="0"/>
              </a:rPr>
              <a:t>	#define FALSE 0</a:t>
            </a:r>
          </a:p>
          <a:p>
            <a:pPr>
              <a:buFontTx/>
              <a:buNone/>
            </a:pPr>
            <a:r>
              <a:rPr lang="en-US" sz="2400" dirty="0">
                <a:latin typeface="Courier New" pitchFamily="49" charset="0"/>
                <a:cs typeface="Courier New" pitchFamily="49" charset="0"/>
              </a:rPr>
              <a:t>	#define TRUE !FALSE </a:t>
            </a:r>
          </a:p>
          <a:p>
            <a:pPr lvl="1">
              <a:buFont typeface="Wingdings" pitchFamily="2" charset="2"/>
              <a:buNone/>
            </a:pPr>
            <a:r>
              <a:rPr lang="en-US" sz="2400" dirty="0">
                <a:latin typeface="Courier New" pitchFamily="49" charset="0"/>
                <a:cs typeface="Courier New" pitchFamily="49" charset="0"/>
              </a:rPr>
              <a:t>even = (n%2 == 0)</a:t>
            </a:r>
          </a:p>
          <a:p>
            <a:pPr lvl="1">
              <a:buFont typeface="Wingdings" pitchFamily="2" charset="2"/>
              <a:buNone/>
            </a:pP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if</a:t>
            </a:r>
            <a:r>
              <a:rPr lang="en-US" sz="2400" dirty="0">
                <a:latin typeface="Courier New" pitchFamily="49" charset="0"/>
                <a:cs typeface="Courier New" pitchFamily="49" charset="0"/>
              </a:rPr>
              <a:t> (even == TRUE) { do something }</a:t>
            </a:r>
          </a:p>
        </p:txBody>
      </p:sp>
      <p:sp>
        <p:nvSpPr>
          <p:cNvPr id="5" name="Slide Number Placeholder 4"/>
          <p:cNvSpPr>
            <a:spLocks noGrp="1"/>
          </p:cNvSpPr>
          <p:nvPr>
            <p:ph type="sldNum" sz="quarter" idx="15"/>
          </p:nvPr>
        </p:nvSpPr>
        <p:spPr/>
        <p:txBody>
          <a:bodyPr/>
          <a:lstStyle/>
          <a:p>
            <a:fld id="{6D566496-C7B4-4A27-A0AF-DE3BB0694BE9}" type="slidenum">
              <a:rPr lang="ar-SA"/>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5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5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5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56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56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56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56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t>Complementing a condition</a:t>
            </a:r>
          </a:p>
        </p:txBody>
      </p:sp>
      <p:sp>
        <p:nvSpPr>
          <p:cNvPr id="286723" name="Rectangle 3"/>
          <p:cNvSpPr>
            <a:spLocks noGrp="1" noChangeArrowheads="1"/>
          </p:cNvSpPr>
          <p:nvPr>
            <p:ph sz="quarter" idx="1"/>
          </p:nvPr>
        </p:nvSpPr>
        <p:spPr>
          <a:xfrm>
            <a:off x="457200" y="1600200"/>
            <a:ext cx="8382000" cy="4525963"/>
          </a:xfrm>
        </p:spPr>
        <p:txBody>
          <a:bodyPr/>
          <a:lstStyle/>
          <a:p>
            <a:r>
              <a:rPr lang="en-US" sz="2800" dirty="0"/>
              <a:t>We can complement a logical expression by preceding it with the symbol </a:t>
            </a:r>
            <a:r>
              <a:rPr lang="en-US" sz="2800" dirty="0">
                <a:solidFill>
                  <a:srgbClr val="FF0000"/>
                </a:solidFill>
              </a:rPr>
              <a:t>!</a:t>
            </a:r>
            <a:r>
              <a:rPr lang="en-US" sz="2800" dirty="0"/>
              <a:t>.</a:t>
            </a:r>
          </a:p>
          <a:p>
            <a:r>
              <a:rPr lang="en-US" sz="2800" dirty="0"/>
              <a:t>We can also complement a single condition by changing its operator.</a:t>
            </a:r>
          </a:p>
          <a:p>
            <a:pPr lvl="1"/>
            <a:r>
              <a:rPr lang="en-US" sz="2400" dirty="0"/>
              <a:t>Example : The complements of (</a:t>
            </a:r>
            <a:r>
              <a:rPr lang="en-US" sz="2400" dirty="0">
                <a:latin typeface="Courier New" pitchFamily="49" charset="0"/>
                <a:cs typeface="Courier New" pitchFamily="49" charset="0"/>
              </a:rPr>
              <a:t>age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 50)</a:t>
            </a:r>
            <a:r>
              <a:rPr lang="en-US" sz="2400" dirty="0"/>
              <a:t> are</a:t>
            </a:r>
          </a:p>
          <a:p>
            <a:pPr lvl="1">
              <a:buFont typeface="Wingdings" pitchFamily="2" charset="2"/>
              <a:buNone/>
            </a:pPr>
            <a:r>
              <a:rPr lang="en-US" sz="2400" dirty="0"/>
              <a:t>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(age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 50) , (age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 50)</a:t>
            </a:r>
          </a:p>
          <a:p>
            <a:pPr lvl="1"/>
            <a:r>
              <a:rPr lang="en-US" sz="2400" dirty="0">
                <a:cs typeface="Times New Roman" pitchFamily="18" charset="0"/>
              </a:rPr>
              <a:t>The relational operator should change as follows</a:t>
            </a:r>
          </a:p>
          <a:p>
            <a:pPr lvl="2">
              <a:buFont typeface="Wingdings" pitchFamily="2" charset="2"/>
              <a:buNone/>
            </a:pPr>
            <a:r>
              <a:rPr lang="en-US" dirty="0">
                <a:cs typeface="Times New Roman" pitchFamily="18" charset="0"/>
              </a:rPr>
              <a:t>&lt;= to &gt;, &lt; to &gt;=  and so on</a:t>
            </a:r>
          </a:p>
        </p:txBody>
      </p:sp>
      <p:sp>
        <p:nvSpPr>
          <p:cNvPr id="5" name="Slide Number Placeholder 4"/>
          <p:cNvSpPr>
            <a:spLocks noGrp="1"/>
          </p:cNvSpPr>
          <p:nvPr>
            <p:ph type="sldNum" sz="quarter" idx="15"/>
          </p:nvPr>
        </p:nvSpPr>
        <p:spPr/>
        <p:txBody>
          <a:bodyPr/>
          <a:lstStyle/>
          <a:p>
            <a:fld id="{BB540543-835F-4350-9A3A-AA6EBFCACF0D}" type="slidenum">
              <a:rPr lang="ar-SA"/>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a:t>DeMorgan’s Theorem </a:t>
            </a:r>
          </a:p>
        </p:txBody>
      </p:sp>
      <p:sp>
        <p:nvSpPr>
          <p:cNvPr id="287747" name="Rectangle 3"/>
          <p:cNvSpPr>
            <a:spLocks noGrp="1" noChangeArrowheads="1"/>
          </p:cNvSpPr>
          <p:nvPr>
            <p:ph sz="quarter" idx="1"/>
          </p:nvPr>
        </p:nvSpPr>
        <p:spPr>
          <a:xfrm>
            <a:off x="457200" y="1371600"/>
            <a:ext cx="8229600" cy="4754563"/>
          </a:xfrm>
        </p:spPr>
        <p:txBody>
          <a:bodyPr>
            <a:normAutofit lnSpcReduction="10000"/>
          </a:bodyPr>
          <a:lstStyle/>
          <a:p>
            <a:pPr marL="609600" indent="-609600">
              <a:lnSpc>
                <a:spcPct val="90000"/>
              </a:lnSpc>
            </a:pPr>
            <a:r>
              <a:rPr lang="en-US" sz="2800" dirty="0" err="1">
                <a:solidFill>
                  <a:srgbClr val="FF0000"/>
                </a:solidFill>
              </a:rPr>
              <a:t>DeMorgan’s</a:t>
            </a:r>
            <a:r>
              <a:rPr lang="en-US" sz="2800" dirty="0">
                <a:solidFill>
                  <a:srgbClr val="FF0000"/>
                </a:solidFill>
              </a:rPr>
              <a:t> theorem </a:t>
            </a:r>
            <a:r>
              <a:rPr lang="en-US" sz="2800" dirty="0"/>
              <a:t>gives us a way of simplifying logical expressions.</a:t>
            </a:r>
          </a:p>
          <a:p>
            <a:pPr marL="609600" indent="-609600">
              <a:lnSpc>
                <a:spcPct val="90000"/>
              </a:lnSpc>
            </a:pPr>
            <a:r>
              <a:rPr lang="en-US" sz="2800" dirty="0" smtClean="0"/>
              <a:t>The theorem states that the complement of a conjunction is the disjunction of the complements or vice versa. In C, the two theorems are</a:t>
            </a:r>
          </a:p>
          <a:p>
            <a:pPr marL="1371600" lvl="2" indent="-457200">
              <a:lnSpc>
                <a:spcPct val="90000"/>
              </a:lnSpc>
              <a:buFontTx/>
              <a:buAutoNum type="arabicPeriod"/>
            </a:pPr>
            <a:r>
              <a:rPr lang="en-US" sz="2400" dirty="0" smtClean="0">
                <a:solidFill>
                  <a:srgbClr val="FF0000"/>
                </a:solidFill>
                <a:latin typeface="Courier New" pitchFamily="49" charset="0"/>
                <a:cs typeface="Courier New" pitchFamily="49" charset="0"/>
              </a:rPr>
              <a:t>!(x || y) == !x &amp;&amp; !y</a:t>
            </a:r>
          </a:p>
          <a:p>
            <a:pPr marL="1371600" lvl="2" indent="-457200">
              <a:lnSpc>
                <a:spcPct val="90000"/>
              </a:lnSpc>
              <a:buFontTx/>
              <a:buAutoNum type="arabicPeriod"/>
            </a:pPr>
            <a:r>
              <a:rPr lang="en-US" sz="2400" dirty="0" smtClean="0">
                <a:solidFill>
                  <a:srgbClr val="FF0000"/>
                </a:solidFill>
                <a:latin typeface="Courier New" pitchFamily="49" charset="0"/>
                <a:cs typeface="Courier New" pitchFamily="49" charset="0"/>
              </a:rPr>
              <a:t>!(</a:t>
            </a:r>
            <a:r>
              <a:rPr lang="en-US" sz="2400" dirty="0">
                <a:solidFill>
                  <a:srgbClr val="FF0000"/>
                </a:solidFill>
                <a:latin typeface="Courier New" pitchFamily="49" charset="0"/>
                <a:cs typeface="Courier New" pitchFamily="49" charset="0"/>
              </a:rPr>
              <a:t>x &amp;&amp; y) == !x || !y</a:t>
            </a:r>
          </a:p>
          <a:p>
            <a:pPr marL="1371600" lvl="2" indent="-457200">
              <a:lnSpc>
                <a:spcPct val="90000"/>
              </a:lnSpc>
              <a:buFontTx/>
              <a:buNone/>
            </a:pPr>
            <a:r>
              <a:rPr lang="en-US" dirty="0">
                <a:cs typeface="Times New Roman" pitchFamily="18" charset="0"/>
              </a:rPr>
              <a:t>Example: If it is not the case that I am tall and thin, then I </a:t>
            </a:r>
          </a:p>
          <a:p>
            <a:pPr marL="1371600" lvl="2" indent="-457200">
              <a:lnSpc>
                <a:spcPct val="90000"/>
              </a:lnSpc>
              <a:buFontTx/>
              <a:buNone/>
            </a:pPr>
            <a:r>
              <a:rPr lang="en-US" dirty="0">
                <a:cs typeface="Times New Roman" pitchFamily="18" charset="0"/>
              </a:rPr>
              <a:t>                am either short or fat (or both)</a:t>
            </a:r>
          </a:p>
          <a:p>
            <a:pPr marL="609600" indent="-609600">
              <a:lnSpc>
                <a:spcPct val="90000"/>
              </a:lnSpc>
            </a:pPr>
            <a:r>
              <a:rPr lang="en-US" sz="2800" dirty="0">
                <a:cs typeface="Times New Roman" pitchFamily="18" charset="0"/>
              </a:rPr>
              <a:t>The theorem can be extended to combinations of more than two terms in the obvious way.</a:t>
            </a:r>
          </a:p>
        </p:txBody>
      </p:sp>
      <p:sp>
        <p:nvSpPr>
          <p:cNvPr id="5" name="Slide Number Placeholder 4"/>
          <p:cNvSpPr>
            <a:spLocks noGrp="1"/>
          </p:cNvSpPr>
          <p:nvPr>
            <p:ph type="sldNum" sz="quarter" idx="15"/>
          </p:nvPr>
        </p:nvSpPr>
        <p:spPr/>
        <p:txBody>
          <a:bodyPr/>
          <a:lstStyle/>
          <a:p>
            <a:fld id="{4C29646A-5B04-4600-A6A6-080F7301EFE9}" type="slidenum">
              <a:rPr lang="ar-SA"/>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7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7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7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7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7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7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solidFill>
                  <a:srgbClr val="FF3300"/>
                </a:solidFill>
              </a:rPr>
              <a:t>Objectives</a:t>
            </a:r>
          </a:p>
        </p:txBody>
      </p:sp>
      <p:sp>
        <p:nvSpPr>
          <p:cNvPr id="253955" name="Rectangle 3"/>
          <p:cNvSpPr>
            <a:spLocks noGrp="1" noChangeArrowheads="1"/>
          </p:cNvSpPr>
          <p:nvPr>
            <p:ph sz="quarter" idx="1"/>
          </p:nvPr>
        </p:nvSpPr>
        <p:spPr/>
        <p:txBody>
          <a:bodyPr/>
          <a:lstStyle/>
          <a:p>
            <a:pPr>
              <a:lnSpc>
                <a:spcPct val="90000"/>
              </a:lnSpc>
            </a:pPr>
            <a:r>
              <a:rPr lang="en-US" dirty="0"/>
              <a:t>Control Structures</a:t>
            </a:r>
          </a:p>
          <a:p>
            <a:pPr>
              <a:lnSpc>
                <a:spcPct val="90000"/>
              </a:lnSpc>
            </a:pPr>
            <a:r>
              <a:rPr lang="en-US" dirty="0"/>
              <a:t>Conditions</a:t>
            </a:r>
          </a:p>
          <a:p>
            <a:pPr lvl="1">
              <a:lnSpc>
                <a:spcPct val="90000"/>
              </a:lnSpc>
            </a:pPr>
            <a:r>
              <a:rPr lang="en-US" dirty="0"/>
              <a:t>Relational Operators</a:t>
            </a:r>
          </a:p>
          <a:p>
            <a:pPr lvl="1">
              <a:lnSpc>
                <a:spcPct val="90000"/>
              </a:lnSpc>
            </a:pPr>
            <a:r>
              <a:rPr lang="en-US" dirty="0"/>
              <a:t>Logical Operators</a:t>
            </a:r>
          </a:p>
          <a:p>
            <a:pPr>
              <a:lnSpc>
                <a:spcPct val="90000"/>
              </a:lnSpc>
            </a:pPr>
            <a:r>
              <a:rPr lang="en-US" dirty="0">
                <a:solidFill>
                  <a:srgbClr val="FF0000"/>
                </a:solidFill>
              </a:rPr>
              <a:t>if </a:t>
            </a:r>
            <a:r>
              <a:rPr lang="en-US" dirty="0"/>
              <a:t>statements</a:t>
            </a:r>
          </a:p>
          <a:p>
            <a:pPr lvl="1">
              <a:lnSpc>
                <a:spcPct val="90000"/>
              </a:lnSpc>
            </a:pPr>
            <a:r>
              <a:rPr lang="en-US" dirty="0"/>
              <a:t>Two-Alternatives</a:t>
            </a:r>
          </a:p>
          <a:p>
            <a:pPr lvl="1">
              <a:lnSpc>
                <a:spcPct val="90000"/>
              </a:lnSpc>
            </a:pPr>
            <a:r>
              <a:rPr lang="en-US" dirty="0"/>
              <a:t>One-Alternative</a:t>
            </a:r>
          </a:p>
          <a:p>
            <a:pPr lvl="1">
              <a:lnSpc>
                <a:spcPct val="90000"/>
              </a:lnSpc>
            </a:pPr>
            <a:r>
              <a:rPr lang="en-US" dirty="0"/>
              <a:t>Nested If Statements</a:t>
            </a:r>
          </a:p>
          <a:p>
            <a:pPr>
              <a:lnSpc>
                <a:spcPct val="90000"/>
              </a:lnSpc>
            </a:pPr>
            <a:r>
              <a:rPr lang="en-US" dirty="0">
                <a:solidFill>
                  <a:srgbClr val="FF0000"/>
                </a:solidFill>
              </a:rPr>
              <a:t>switch</a:t>
            </a:r>
            <a:r>
              <a:rPr lang="en-US" dirty="0"/>
              <a:t> Statement</a:t>
            </a:r>
          </a:p>
        </p:txBody>
      </p:sp>
      <p:sp>
        <p:nvSpPr>
          <p:cNvPr id="5" name="Slide Number Placeholder 4"/>
          <p:cNvSpPr>
            <a:spLocks noGrp="1"/>
          </p:cNvSpPr>
          <p:nvPr>
            <p:ph type="sldNum" sz="quarter" idx="15"/>
          </p:nvPr>
        </p:nvSpPr>
        <p:spPr/>
        <p:txBody>
          <a:bodyPr/>
          <a:lstStyle/>
          <a:p>
            <a:fld id="{F8481DAE-9C1B-4CA4-BBB3-160430B1E9D8}" type="slidenum">
              <a:rPr lang="ar-SA"/>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3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3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39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39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39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39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t>DeMorgan’s Theorem …</a:t>
            </a:r>
          </a:p>
        </p:txBody>
      </p:sp>
      <p:sp>
        <p:nvSpPr>
          <p:cNvPr id="288771" name="Rectangle 3"/>
          <p:cNvSpPr>
            <a:spLocks noGrp="1" noChangeArrowheads="1"/>
          </p:cNvSpPr>
          <p:nvPr>
            <p:ph sz="quarter" idx="1"/>
          </p:nvPr>
        </p:nvSpPr>
        <p:spPr>
          <a:xfrm>
            <a:off x="457200" y="1447800"/>
            <a:ext cx="8229600" cy="4678363"/>
          </a:xfrm>
        </p:spPr>
        <p:txBody>
          <a:bodyPr/>
          <a:lstStyle/>
          <a:p>
            <a:r>
              <a:rPr lang="en-US" sz="2800" dirty="0" err="1"/>
              <a:t>DeMorgan’s</a:t>
            </a:r>
            <a:r>
              <a:rPr lang="en-US" sz="2800" dirty="0"/>
              <a:t> Theorems are extremely useful in simplifying expressions in which an AND/OR of variables is inverted.</a:t>
            </a:r>
          </a:p>
          <a:p>
            <a:r>
              <a:rPr lang="en-US" sz="2800" dirty="0"/>
              <a:t> A C programmer may use this to re-write</a:t>
            </a:r>
          </a:p>
          <a:p>
            <a:pPr lvl="1">
              <a:buFont typeface="Wingdings" pitchFamily="2" charset="2"/>
              <a:buNone/>
            </a:pP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if</a:t>
            </a: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a </a:t>
            </a:r>
            <a:r>
              <a:rPr lang="en-US" sz="2400" dirty="0">
                <a:solidFill>
                  <a:srgbClr val="FF0000"/>
                </a:solidFill>
                <a:latin typeface="Courier New" pitchFamily="49" charset="0"/>
                <a:cs typeface="Courier New" pitchFamily="49" charset="0"/>
              </a:rPr>
              <a:t>&amp;&amp;</a:t>
            </a: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b) ...</a:t>
            </a:r>
          </a:p>
          <a:p>
            <a:pPr lvl="1">
              <a:buFont typeface="Wingdings" pitchFamily="2" charset="2"/>
              <a:buNone/>
            </a:pPr>
            <a:r>
              <a:rPr lang="en-US" sz="2400" dirty="0"/>
              <a:t>   as     </a:t>
            </a:r>
            <a:r>
              <a:rPr lang="en-US" sz="2400" dirty="0">
                <a:solidFill>
                  <a:srgbClr val="FF0000"/>
                </a:solidFill>
                <a:latin typeface="Courier New" pitchFamily="49" charset="0"/>
                <a:cs typeface="Courier New" pitchFamily="49" charset="0"/>
              </a:rPr>
              <a:t>if</a:t>
            </a:r>
            <a:r>
              <a:rPr lang="en-US" sz="2400" dirty="0">
                <a:latin typeface="Courier New" pitchFamily="49" charset="0"/>
                <a:cs typeface="Courier New" pitchFamily="49" charset="0"/>
              </a:rPr>
              <a:t>(</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(a </a:t>
            </a:r>
            <a:r>
              <a:rPr lang="en-US" sz="2400" dirty="0">
                <a:solidFill>
                  <a:srgbClr val="FF0000"/>
                </a:solidFill>
                <a:latin typeface="Courier New" pitchFamily="49" charset="0"/>
                <a:cs typeface="Courier New" pitchFamily="49" charset="0"/>
              </a:rPr>
              <a:t>||</a:t>
            </a:r>
            <a:r>
              <a:rPr lang="en-US" sz="2400" dirty="0">
                <a:latin typeface="Courier New" pitchFamily="49" charset="0"/>
                <a:cs typeface="Courier New" pitchFamily="49" charset="0"/>
              </a:rPr>
              <a:t> b</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a:t>
            </a:r>
          </a:p>
          <a:p>
            <a:pPr lvl="1">
              <a:buFont typeface="Wingdings" pitchFamily="2" charset="2"/>
              <a:buNone/>
            </a:pPr>
            <a:r>
              <a:rPr lang="en-US" sz="2400" dirty="0"/>
              <a:t>   Thus saving one operator per statement.</a:t>
            </a:r>
          </a:p>
          <a:p>
            <a:r>
              <a:rPr lang="en-US" sz="2800" dirty="0"/>
              <a:t>Good, optimizing compiler should do the same automatically and allow the programmer to use whatever form seemed clear to them. </a:t>
            </a:r>
          </a:p>
        </p:txBody>
      </p:sp>
      <p:sp>
        <p:nvSpPr>
          <p:cNvPr id="5" name="Slide Number Placeholder 4"/>
          <p:cNvSpPr>
            <a:spLocks noGrp="1"/>
          </p:cNvSpPr>
          <p:nvPr>
            <p:ph type="sldNum" sz="quarter" idx="15"/>
          </p:nvPr>
        </p:nvSpPr>
        <p:spPr/>
        <p:txBody>
          <a:bodyPr/>
          <a:lstStyle/>
          <a:p>
            <a:fld id="{287D301D-F8C1-450E-89F1-4DB287DEECCA}" type="slidenum">
              <a:rPr lang="ar-SA"/>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8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8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8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8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57200" y="274638"/>
            <a:ext cx="8229600" cy="944562"/>
          </a:xfrm>
        </p:spPr>
        <p:txBody>
          <a:bodyPr/>
          <a:lstStyle/>
          <a:p>
            <a:r>
              <a:rPr lang="en-US" b="1" i="1"/>
              <a:t>if</a:t>
            </a:r>
            <a:r>
              <a:rPr lang="en-US"/>
              <a:t> statement : Two alternatives</a:t>
            </a:r>
          </a:p>
        </p:txBody>
      </p:sp>
      <p:sp>
        <p:nvSpPr>
          <p:cNvPr id="289795" name="Rectangle 3"/>
          <p:cNvSpPr>
            <a:spLocks noGrp="1" noChangeArrowheads="1"/>
          </p:cNvSpPr>
          <p:nvPr>
            <p:ph sz="quarter" idx="1"/>
          </p:nvPr>
        </p:nvSpPr>
        <p:spPr>
          <a:xfrm>
            <a:off x="304800" y="1371600"/>
            <a:ext cx="8534400" cy="4754563"/>
          </a:xfrm>
        </p:spPr>
        <p:txBody>
          <a:bodyPr>
            <a:normAutofit lnSpcReduction="10000"/>
          </a:bodyPr>
          <a:lstStyle/>
          <a:p>
            <a:pPr>
              <a:lnSpc>
                <a:spcPct val="80000"/>
              </a:lnSpc>
              <a:buFontTx/>
              <a:buNone/>
            </a:pPr>
            <a:r>
              <a:rPr lang="en-US" sz="2000" dirty="0">
                <a:solidFill>
                  <a:srgbClr val="FF0000"/>
                </a:solidFill>
                <a:latin typeface="Courier New" pitchFamily="49" charset="0"/>
                <a:cs typeface="Courier New" pitchFamily="49" charset="0"/>
              </a:rPr>
              <a:t>if</a:t>
            </a:r>
            <a:r>
              <a:rPr lang="en-US" sz="2000" dirty="0">
                <a:latin typeface="Courier New" pitchFamily="49" charset="0"/>
                <a:cs typeface="Courier New" pitchFamily="49" charset="0"/>
              </a:rPr>
              <a:t> (condition)</a:t>
            </a:r>
          </a:p>
          <a:p>
            <a:pPr>
              <a:lnSpc>
                <a:spcPct val="80000"/>
              </a:lnSpc>
              <a:buFontTx/>
              <a:buNone/>
            </a:pPr>
            <a:r>
              <a:rPr lang="en-US" sz="2000" dirty="0">
                <a:latin typeface="Courier New" pitchFamily="49" charset="0"/>
                <a:cs typeface="Courier New" pitchFamily="49" charset="0"/>
              </a:rPr>
              <a:t>	{compound_statement_1 } // if condition is true</a:t>
            </a:r>
          </a:p>
          <a:p>
            <a:pPr>
              <a:lnSpc>
                <a:spcPct val="80000"/>
              </a:lnSpc>
              <a:buFontTx/>
              <a:buNone/>
            </a:pPr>
            <a:r>
              <a:rPr lang="en-US" sz="2000" dirty="0">
                <a:solidFill>
                  <a:srgbClr val="FF0000"/>
                </a:solidFill>
                <a:latin typeface="Courier New" pitchFamily="49" charset="0"/>
                <a:cs typeface="Courier New" pitchFamily="49" charset="0"/>
              </a:rPr>
              <a:t>else</a:t>
            </a:r>
          </a:p>
          <a:p>
            <a:pPr>
              <a:lnSpc>
                <a:spcPct val="80000"/>
              </a:lnSpc>
              <a:buFontTx/>
              <a:buNone/>
            </a:pPr>
            <a:r>
              <a:rPr lang="en-US" sz="2000" dirty="0">
                <a:latin typeface="Courier New" pitchFamily="49" charset="0"/>
                <a:cs typeface="Courier New" pitchFamily="49" charset="0"/>
              </a:rPr>
              <a:t>	{ compound_statement_2 } // if condition is false</a:t>
            </a:r>
          </a:p>
          <a:p>
            <a:pPr>
              <a:lnSpc>
                <a:spcPct val="80000"/>
              </a:lnSpc>
              <a:buFontTx/>
              <a:buNone/>
            </a:pPr>
            <a:endParaRPr lang="en-US" sz="2000" dirty="0">
              <a:latin typeface="Courier New" pitchFamily="49" charset="0"/>
              <a:cs typeface="Courier New" pitchFamily="49" charset="0"/>
            </a:endParaRPr>
          </a:p>
          <a:p>
            <a:pPr>
              <a:lnSpc>
                <a:spcPct val="80000"/>
              </a:lnSpc>
              <a:buFontTx/>
              <a:buNone/>
            </a:pPr>
            <a:r>
              <a:rPr lang="en-US" sz="2400" dirty="0">
                <a:cs typeface="Times New Roman" pitchFamily="18" charset="0"/>
              </a:rPr>
              <a:t>Example:</a:t>
            </a:r>
          </a:p>
          <a:p>
            <a:pPr>
              <a:lnSpc>
                <a:spcPct val="80000"/>
              </a:lnSpc>
              <a:buFontTx/>
              <a:buNone/>
            </a:pPr>
            <a:endParaRPr lang="en-US" sz="2400" dirty="0">
              <a:cs typeface="Times New Roman" pitchFamily="18" charset="0"/>
            </a:endParaRPr>
          </a:p>
          <a:p>
            <a:pPr>
              <a:lnSpc>
                <a:spcPct val="80000"/>
              </a:lnSpc>
              <a:buFontTx/>
              <a:buNone/>
            </a:pPr>
            <a:r>
              <a:rPr lang="en-US" sz="2000" dirty="0">
                <a:solidFill>
                  <a:srgbClr val="FF0000"/>
                </a:solidFill>
                <a:latin typeface="Courier New" pitchFamily="49" charset="0"/>
                <a:cs typeface="Courier New" pitchFamily="49" charset="0"/>
              </a:rPr>
              <a:t>if</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crash_test_rating_index</a:t>
            </a:r>
            <a:r>
              <a:rPr lang="en-US" sz="2000" dirty="0">
                <a:latin typeface="Courier New" pitchFamily="49" charset="0"/>
                <a:cs typeface="Courier New" pitchFamily="49" charset="0"/>
              </a:rPr>
              <a:t> &lt;= MAX_SAFE_CTRI) {</a:t>
            </a:r>
          </a:p>
          <a:p>
            <a:pPr>
              <a:lnSpc>
                <a:spcPct val="80000"/>
              </a:lnSpc>
              <a:buFontTx/>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printf</a:t>
            </a:r>
            <a:r>
              <a:rPr lang="en-US" sz="2000" dirty="0">
                <a:latin typeface="Courier New" pitchFamily="49" charset="0"/>
                <a:cs typeface="Courier New" pitchFamily="49" charset="0"/>
              </a:rPr>
              <a:t>("Car #%d: safe\n", </a:t>
            </a:r>
            <a:r>
              <a:rPr lang="en-US" sz="2000" dirty="0" err="1">
                <a:latin typeface="Courier New" pitchFamily="49" charset="0"/>
                <a:cs typeface="Courier New" pitchFamily="49" charset="0"/>
              </a:rPr>
              <a:t>auto_id</a:t>
            </a:r>
            <a:r>
              <a:rPr lang="en-US" sz="2000" dirty="0">
                <a:latin typeface="Courier New" pitchFamily="49" charset="0"/>
                <a:cs typeface="Courier New" pitchFamily="49" charset="0"/>
              </a:rPr>
              <a:t>);</a:t>
            </a:r>
          </a:p>
          <a:p>
            <a:pPr>
              <a:lnSpc>
                <a:spcPct val="80000"/>
              </a:lnSpc>
              <a:buFontTx/>
              <a:buNone/>
            </a:pPr>
            <a:r>
              <a:rPr lang="en-US" sz="2000" dirty="0">
                <a:latin typeface="Courier New" pitchFamily="49" charset="0"/>
                <a:cs typeface="Courier New" pitchFamily="49" charset="0"/>
              </a:rPr>
              <a:t>	safe = safe + 1;</a:t>
            </a:r>
          </a:p>
          <a:p>
            <a:pPr>
              <a:lnSpc>
                <a:spcPct val="80000"/>
              </a:lnSpc>
              <a:buFontTx/>
              <a:buNone/>
            </a:pPr>
            <a:r>
              <a:rPr lang="en-US" sz="2000" dirty="0">
                <a:latin typeface="Courier New" pitchFamily="49" charset="0"/>
                <a:cs typeface="Courier New" pitchFamily="49" charset="0"/>
              </a:rPr>
              <a:t>}</a:t>
            </a:r>
          </a:p>
          <a:p>
            <a:pPr>
              <a:lnSpc>
                <a:spcPct val="80000"/>
              </a:lnSpc>
              <a:buFontTx/>
              <a:buNone/>
            </a:pPr>
            <a:r>
              <a:rPr lang="en-US" sz="2000" dirty="0">
                <a:solidFill>
                  <a:srgbClr val="FF0000"/>
                </a:solidFill>
                <a:latin typeface="Courier New" pitchFamily="49" charset="0"/>
                <a:cs typeface="Courier New" pitchFamily="49" charset="0"/>
              </a:rPr>
              <a:t>else</a:t>
            </a:r>
            <a:r>
              <a:rPr lang="en-US" sz="2000" dirty="0">
                <a:latin typeface="Courier New" pitchFamily="49" charset="0"/>
                <a:cs typeface="Courier New" pitchFamily="49" charset="0"/>
              </a:rPr>
              <a:t> {</a:t>
            </a:r>
          </a:p>
          <a:p>
            <a:pPr>
              <a:lnSpc>
                <a:spcPct val="80000"/>
              </a:lnSpc>
              <a:buFontTx/>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printf</a:t>
            </a:r>
            <a:r>
              <a:rPr lang="en-US" sz="2000" dirty="0">
                <a:latin typeface="Courier New" pitchFamily="49" charset="0"/>
                <a:cs typeface="Courier New" pitchFamily="49" charset="0"/>
              </a:rPr>
              <a:t>("Car #%d: unsafe\n", </a:t>
            </a:r>
            <a:r>
              <a:rPr lang="en-US" sz="2000" dirty="0" err="1">
                <a:latin typeface="Courier New" pitchFamily="49" charset="0"/>
                <a:cs typeface="Courier New" pitchFamily="49" charset="0"/>
              </a:rPr>
              <a:t>auto_id</a:t>
            </a:r>
            <a:r>
              <a:rPr lang="en-US" sz="2000" dirty="0">
                <a:latin typeface="Courier New" pitchFamily="49" charset="0"/>
                <a:cs typeface="Courier New" pitchFamily="49" charset="0"/>
              </a:rPr>
              <a:t>);</a:t>
            </a:r>
          </a:p>
          <a:p>
            <a:pPr>
              <a:lnSpc>
                <a:spcPct val="80000"/>
              </a:lnSpc>
              <a:buFontTx/>
              <a:buNone/>
            </a:pPr>
            <a:r>
              <a:rPr lang="en-US" sz="2000" dirty="0">
                <a:latin typeface="Courier New" pitchFamily="49" charset="0"/>
                <a:cs typeface="Courier New" pitchFamily="49" charset="0"/>
              </a:rPr>
              <a:t>	unsafe = unsafe + 1;</a:t>
            </a:r>
          </a:p>
          <a:p>
            <a:pPr>
              <a:lnSpc>
                <a:spcPct val="80000"/>
              </a:lnSpc>
              <a:buFontTx/>
              <a:buNone/>
            </a:pPr>
            <a:r>
              <a:rPr lang="en-US" sz="2000" dirty="0">
                <a:latin typeface="Courier New" pitchFamily="49" charset="0"/>
                <a:cs typeface="Courier New" pitchFamily="49" charset="0"/>
              </a:rPr>
              <a:t>}</a:t>
            </a:r>
          </a:p>
        </p:txBody>
      </p:sp>
      <p:sp>
        <p:nvSpPr>
          <p:cNvPr id="5" name="Slide Number Placeholder 4"/>
          <p:cNvSpPr>
            <a:spLocks noGrp="1"/>
          </p:cNvSpPr>
          <p:nvPr>
            <p:ph type="sldNum" sz="quarter" idx="15"/>
          </p:nvPr>
        </p:nvSpPr>
        <p:spPr/>
        <p:txBody>
          <a:bodyPr/>
          <a:lstStyle/>
          <a:p>
            <a:fld id="{DF08529D-E3FC-4F70-BBD3-87B76C7BFFE5}" type="slidenum">
              <a:rPr lang="ar-SA"/>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9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9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9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97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979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979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979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979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979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979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9795">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8979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b="1" i="1"/>
              <a:t>if</a:t>
            </a:r>
            <a:r>
              <a:rPr lang="en-US"/>
              <a:t> statement : Two alternatives…</a:t>
            </a:r>
          </a:p>
        </p:txBody>
      </p:sp>
      <p:sp>
        <p:nvSpPr>
          <p:cNvPr id="291843" name="Rectangle 3"/>
          <p:cNvSpPr>
            <a:spLocks noGrp="1" noChangeArrowheads="1"/>
          </p:cNvSpPr>
          <p:nvPr>
            <p:ph sz="quarter" idx="1"/>
          </p:nvPr>
        </p:nvSpPr>
        <p:spPr>
          <a:xfrm>
            <a:off x="457200" y="1447800"/>
            <a:ext cx="8229600" cy="4678363"/>
          </a:xfrm>
        </p:spPr>
        <p:txBody>
          <a:bodyPr>
            <a:normAutofit fontScale="85000" lnSpcReduction="20000"/>
          </a:bodyPr>
          <a:lstStyle/>
          <a:p>
            <a:pPr>
              <a:lnSpc>
                <a:spcPct val="110000"/>
              </a:lnSpc>
            </a:pPr>
            <a:r>
              <a:rPr lang="en-US" sz="2800" dirty="0"/>
              <a:t>When the symbol </a:t>
            </a:r>
            <a:r>
              <a:rPr lang="en-US" sz="2800" dirty="0">
                <a:solidFill>
                  <a:srgbClr val="FF0000"/>
                </a:solidFill>
              </a:rPr>
              <a:t>{</a:t>
            </a:r>
            <a:r>
              <a:rPr lang="en-US" sz="2800" dirty="0"/>
              <a:t> follows a condition or else, the C complier either executes or skips all statements through the matching </a:t>
            </a:r>
            <a:r>
              <a:rPr lang="en-US" sz="2800" dirty="0">
                <a:solidFill>
                  <a:srgbClr val="FF0000"/>
                </a:solidFill>
              </a:rPr>
              <a:t>}</a:t>
            </a:r>
          </a:p>
          <a:p>
            <a:pPr>
              <a:lnSpc>
                <a:spcPct val="110000"/>
              </a:lnSpc>
            </a:pPr>
            <a:r>
              <a:rPr lang="en-US" sz="2800" dirty="0"/>
              <a:t>In the example of the previous slide, if you omit the braces enclosing the compound statements, the if statement would end after the first </a:t>
            </a:r>
            <a:r>
              <a:rPr lang="en-US" sz="2800" dirty="0" err="1">
                <a:latin typeface="Courier New" pitchFamily="49" charset="0"/>
                <a:cs typeface="Courier New" pitchFamily="49" charset="0"/>
              </a:rPr>
              <a:t>printf</a:t>
            </a:r>
            <a:r>
              <a:rPr lang="en-US" sz="2800" dirty="0"/>
              <a:t> call.</a:t>
            </a:r>
          </a:p>
          <a:p>
            <a:pPr>
              <a:lnSpc>
                <a:spcPct val="110000"/>
              </a:lnSpc>
            </a:pPr>
            <a:r>
              <a:rPr lang="en-US" sz="2800" dirty="0"/>
              <a:t>The </a:t>
            </a:r>
            <a:r>
              <a:rPr lang="en-US" sz="2800" dirty="0">
                <a:latin typeface="Courier New" pitchFamily="49" charset="0"/>
                <a:cs typeface="Courier New" pitchFamily="49" charset="0"/>
              </a:rPr>
              <a:t>safe = safe + 1; </a:t>
            </a:r>
            <a:r>
              <a:rPr lang="en-US" sz="2800" dirty="0">
                <a:cs typeface="Times New Roman" pitchFamily="18" charset="0"/>
              </a:rPr>
              <a:t>statement</a:t>
            </a:r>
            <a:r>
              <a:rPr lang="en-US" sz="2800" dirty="0"/>
              <a:t> would always be executed.</a:t>
            </a:r>
          </a:p>
          <a:p>
            <a:pPr>
              <a:lnSpc>
                <a:spcPct val="110000"/>
              </a:lnSpc>
            </a:pPr>
            <a:r>
              <a:rPr lang="en-US" sz="2800" dirty="0"/>
              <a:t>You MUST use braces if you want to execute a compound statement in an </a:t>
            </a:r>
            <a:r>
              <a:rPr lang="en-US" sz="2800" dirty="0">
                <a:latin typeface="Courier New" pitchFamily="49" charset="0"/>
                <a:cs typeface="Courier New" pitchFamily="49" charset="0"/>
              </a:rPr>
              <a:t>if </a:t>
            </a:r>
            <a:r>
              <a:rPr lang="en-US" sz="2800" dirty="0"/>
              <a:t>statement.</a:t>
            </a:r>
          </a:p>
          <a:p>
            <a:pPr>
              <a:lnSpc>
                <a:spcPct val="110000"/>
              </a:lnSpc>
            </a:pPr>
            <a:r>
              <a:rPr lang="en-US" sz="2800" dirty="0"/>
              <a:t>To be safe, you may want to always use braces, even if there is only a single statement.</a:t>
            </a:r>
          </a:p>
        </p:txBody>
      </p:sp>
      <p:sp>
        <p:nvSpPr>
          <p:cNvPr id="5" name="Slide Number Placeholder 4"/>
          <p:cNvSpPr>
            <a:spLocks noGrp="1"/>
          </p:cNvSpPr>
          <p:nvPr>
            <p:ph type="sldNum" sz="quarter" idx="15"/>
          </p:nvPr>
        </p:nvSpPr>
        <p:spPr/>
        <p:txBody>
          <a:bodyPr/>
          <a:lstStyle/>
          <a:p>
            <a:fld id="{8217B292-620E-41EB-9579-47793B72807B}" type="slidenum">
              <a:rPr lang="ar-SA"/>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1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1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1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1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dirty="0"/>
              <a:t>No </a:t>
            </a:r>
            <a:r>
              <a:rPr lang="en-US" dirty="0" smtClean="0"/>
              <a:t>{ }?</a:t>
            </a:r>
            <a:endParaRPr lang="en-US" dirty="0"/>
          </a:p>
        </p:txBody>
      </p:sp>
      <p:sp>
        <p:nvSpPr>
          <p:cNvPr id="292867" name="Rectangle 3"/>
          <p:cNvSpPr>
            <a:spLocks noGrp="1" noChangeArrowheads="1"/>
          </p:cNvSpPr>
          <p:nvPr>
            <p:ph sz="quarter" idx="1"/>
          </p:nvPr>
        </p:nvSpPr>
        <p:spPr>
          <a:xfrm>
            <a:off x="457200" y="1447800"/>
            <a:ext cx="8458200" cy="4678363"/>
          </a:xfrm>
        </p:spPr>
        <p:txBody>
          <a:bodyPr/>
          <a:lstStyle/>
          <a:p>
            <a:pPr>
              <a:buFontTx/>
              <a:buNone/>
            </a:pPr>
            <a:r>
              <a:rPr lang="en-US" sz="2200" dirty="0">
                <a:solidFill>
                  <a:srgbClr val="FF0000"/>
                </a:solidFill>
                <a:latin typeface="Courier New" pitchFamily="49" charset="0"/>
              </a:rPr>
              <a:t>if</a:t>
            </a:r>
            <a:r>
              <a:rPr lang="en-US" sz="2200" dirty="0">
                <a:latin typeface="Courier New" pitchFamily="49" charset="0"/>
              </a:rPr>
              <a:t> (</a:t>
            </a:r>
            <a:r>
              <a:rPr lang="en-US" sz="2200" dirty="0" err="1">
                <a:latin typeface="Courier New" pitchFamily="49" charset="0"/>
              </a:rPr>
              <a:t>rest_heart_rate</a:t>
            </a:r>
            <a:r>
              <a:rPr lang="en-US" sz="2200" dirty="0">
                <a:latin typeface="Courier New" pitchFamily="49" charset="0"/>
              </a:rPr>
              <a:t> &gt; 56)</a:t>
            </a:r>
          </a:p>
          <a:p>
            <a:pPr>
              <a:buFontTx/>
              <a:buNone/>
            </a:pPr>
            <a:r>
              <a:rPr lang="en-US" sz="2200" dirty="0">
                <a:latin typeface="Courier New" pitchFamily="49" charset="0"/>
              </a:rPr>
              <a:t>	</a:t>
            </a:r>
            <a:r>
              <a:rPr lang="en-US" sz="2200" dirty="0" err="1">
                <a:latin typeface="Courier New" pitchFamily="49" charset="0"/>
              </a:rPr>
              <a:t>printf</a:t>
            </a:r>
            <a:r>
              <a:rPr lang="en-US" sz="2200" dirty="0">
                <a:latin typeface="Courier New" pitchFamily="49" charset="0"/>
              </a:rPr>
              <a:t>("Keep up your exercise program!\n");</a:t>
            </a:r>
          </a:p>
          <a:p>
            <a:pPr>
              <a:buFontTx/>
              <a:buNone/>
            </a:pPr>
            <a:r>
              <a:rPr lang="en-US" sz="2200" dirty="0">
                <a:solidFill>
                  <a:srgbClr val="FF0000"/>
                </a:solidFill>
                <a:latin typeface="Courier New" pitchFamily="49" charset="0"/>
              </a:rPr>
              <a:t>else</a:t>
            </a:r>
          </a:p>
          <a:p>
            <a:pPr>
              <a:buFontTx/>
              <a:buNone/>
            </a:pPr>
            <a:r>
              <a:rPr lang="en-US" sz="2200" dirty="0">
                <a:latin typeface="Courier New" pitchFamily="49" charset="0"/>
              </a:rPr>
              <a:t>	</a:t>
            </a:r>
            <a:r>
              <a:rPr lang="en-US" sz="2200" dirty="0" err="1">
                <a:latin typeface="Courier New" pitchFamily="49" charset="0"/>
              </a:rPr>
              <a:t>printf</a:t>
            </a:r>
            <a:r>
              <a:rPr lang="en-US" sz="2200" dirty="0">
                <a:latin typeface="Courier New" pitchFamily="49" charset="0"/>
              </a:rPr>
              <a:t>("Your heart is in excellent health!\n");</a:t>
            </a:r>
          </a:p>
          <a:p>
            <a:r>
              <a:rPr lang="en-US" sz="2800" dirty="0">
                <a:cs typeface="Times New Roman" pitchFamily="18" charset="0"/>
              </a:rPr>
              <a:t>If there is only one statement between the </a:t>
            </a:r>
            <a:r>
              <a:rPr lang="en-US" sz="2800" dirty="0" smtClean="0">
                <a:solidFill>
                  <a:srgbClr val="FF0000"/>
                </a:solidFill>
                <a:cs typeface="Times New Roman" pitchFamily="18" charset="0"/>
              </a:rPr>
              <a:t>{ } </a:t>
            </a:r>
            <a:r>
              <a:rPr lang="en-US" sz="2800" dirty="0">
                <a:cs typeface="Times New Roman" pitchFamily="18" charset="0"/>
              </a:rPr>
              <a:t>braces, you can omit the braces.</a:t>
            </a:r>
          </a:p>
        </p:txBody>
      </p:sp>
      <p:sp>
        <p:nvSpPr>
          <p:cNvPr id="5" name="Slide Number Placeholder 4"/>
          <p:cNvSpPr>
            <a:spLocks noGrp="1"/>
          </p:cNvSpPr>
          <p:nvPr>
            <p:ph type="sldNum" sz="quarter" idx="15"/>
          </p:nvPr>
        </p:nvSpPr>
        <p:spPr/>
        <p:txBody>
          <a:bodyPr/>
          <a:lstStyle/>
          <a:p>
            <a:fld id="{3424FB29-32C2-4D7F-9F4C-41E9F839AB36}" type="slidenum">
              <a:rPr lang="ar-SA"/>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2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2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t>One Alternative?</a:t>
            </a:r>
          </a:p>
        </p:txBody>
      </p:sp>
      <p:sp>
        <p:nvSpPr>
          <p:cNvPr id="294915" name="Rectangle 3"/>
          <p:cNvSpPr>
            <a:spLocks noGrp="1" noChangeArrowheads="1"/>
          </p:cNvSpPr>
          <p:nvPr>
            <p:ph sz="quarter" idx="1"/>
          </p:nvPr>
        </p:nvSpPr>
        <p:spPr/>
        <p:txBody>
          <a:bodyPr/>
          <a:lstStyle/>
          <a:p>
            <a:r>
              <a:rPr lang="en-US" dirty="0"/>
              <a:t>You can also write the </a:t>
            </a:r>
            <a:r>
              <a:rPr lang="en-US" dirty="0">
                <a:latin typeface="Courier New" pitchFamily="49" charset="0"/>
                <a:cs typeface="Courier New" pitchFamily="49" charset="0"/>
              </a:rPr>
              <a:t>if </a:t>
            </a:r>
            <a:r>
              <a:rPr lang="en-US" dirty="0"/>
              <a:t>statement with a single alternative that executes only when the condition is true.</a:t>
            </a:r>
          </a:p>
          <a:p>
            <a:pPr>
              <a:buFontTx/>
              <a:buNone/>
            </a:pPr>
            <a:r>
              <a:rPr lang="en-US" dirty="0">
                <a:latin typeface="Courier New" pitchFamily="49" charset="0"/>
              </a:rPr>
              <a:t>	</a:t>
            </a:r>
            <a:r>
              <a:rPr lang="en-US" dirty="0">
                <a:solidFill>
                  <a:srgbClr val="FF0000"/>
                </a:solidFill>
                <a:latin typeface="Courier New" pitchFamily="49" charset="0"/>
              </a:rPr>
              <a:t>if</a:t>
            </a:r>
            <a:r>
              <a:rPr lang="en-US" dirty="0">
                <a:latin typeface="Courier New" pitchFamily="49" charset="0"/>
              </a:rPr>
              <a:t> ( a &lt;= b )</a:t>
            </a:r>
          </a:p>
          <a:p>
            <a:pPr>
              <a:buFontTx/>
              <a:buNone/>
            </a:pPr>
            <a:r>
              <a:rPr lang="en-US" dirty="0">
                <a:latin typeface="Courier New" pitchFamily="49" charset="0"/>
              </a:rPr>
              <a:t>		statement_1;</a:t>
            </a:r>
          </a:p>
        </p:txBody>
      </p:sp>
      <p:sp>
        <p:nvSpPr>
          <p:cNvPr id="5" name="Slide Number Placeholder 4"/>
          <p:cNvSpPr>
            <a:spLocks noGrp="1"/>
          </p:cNvSpPr>
          <p:nvPr>
            <p:ph type="sldNum" sz="quarter" idx="15"/>
          </p:nvPr>
        </p:nvSpPr>
        <p:spPr/>
        <p:txBody>
          <a:bodyPr/>
          <a:lstStyle/>
          <a:p>
            <a:fld id="{FE74BAF8-63CB-4570-8145-2DCD964E29A7}" type="slidenum">
              <a:rPr lang="ar-SA"/>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4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4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t>Nested if Statements</a:t>
            </a:r>
          </a:p>
        </p:txBody>
      </p:sp>
      <p:sp>
        <p:nvSpPr>
          <p:cNvPr id="295939" name="Rectangle 3"/>
          <p:cNvSpPr>
            <a:spLocks noGrp="1" noChangeArrowheads="1"/>
          </p:cNvSpPr>
          <p:nvPr>
            <p:ph sz="quarter" idx="1"/>
          </p:nvPr>
        </p:nvSpPr>
        <p:spPr>
          <a:xfrm>
            <a:off x="457200" y="1447800"/>
            <a:ext cx="8229600" cy="4678363"/>
          </a:xfrm>
        </p:spPr>
        <p:txBody>
          <a:bodyPr>
            <a:normAutofit fontScale="92500" lnSpcReduction="10000"/>
          </a:bodyPr>
          <a:lstStyle/>
          <a:p>
            <a:pPr>
              <a:lnSpc>
                <a:spcPct val="110000"/>
              </a:lnSpc>
            </a:pPr>
            <a:r>
              <a:rPr lang="en-US" sz="2400" dirty="0"/>
              <a:t>So far we have used if statements to code decisions with one or two alternatives.</a:t>
            </a:r>
          </a:p>
          <a:p>
            <a:pPr>
              <a:lnSpc>
                <a:spcPct val="110000"/>
              </a:lnSpc>
            </a:pPr>
            <a:r>
              <a:rPr lang="en-US" sz="2400" dirty="0"/>
              <a:t>A compound statement may contain more if statements.</a:t>
            </a:r>
          </a:p>
          <a:p>
            <a:pPr>
              <a:lnSpc>
                <a:spcPct val="110000"/>
              </a:lnSpc>
            </a:pPr>
            <a:r>
              <a:rPr lang="en-US" sz="2400" dirty="0"/>
              <a:t>In this section we use </a:t>
            </a:r>
            <a:r>
              <a:rPr lang="en-US" sz="2400" dirty="0">
                <a:solidFill>
                  <a:srgbClr val="FF0000"/>
                </a:solidFill>
              </a:rPr>
              <a:t>nested if </a:t>
            </a:r>
            <a:r>
              <a:rPr lang="en-US" sz="2400" dirty="0"/>
              <a:t>statements (</a:t>
            </a:r>
            <a:r>
              <a:rPr lang="en-US" sz="2400" dirty="0">
                <a:solidFill>
                  <a:srgbClr val="FF0000"/>
                </a:solidFill>
              </a:rPr>
              <a:t>one if statement inside another</a:t>
            </a:r>
            <a:r>
              <a:rPr lang="en-US" sz="2400" dirty="0"/>
              <a:t>) to code decisions with multiple alternatives.</a:t>
            </a:r>
          </a:p>
          <a:p>
            <a:pPr>
              <a:lnSpc>
                <a:spcPct val="80000"/>
              </a:lnSpc>
              <a:buFontTx/>
              <a:buNone/>
            </a:pPr>
            <a:endParaRPr lang="en-US" sz="1200" dirty="0"/>
          </a:p>
          <a:p>
            <a:pPr>
              <a:lnSpc>
                <a:spcPct val="80000"/>
              </a:lnSpc>
              <a:buFontTx/>
              <a:buNone/>
            </a:pPr>
            <a:r>
              <a:rPr lang="en-US" sz="2400" dirty="0">
                <a:solidFill>
                  <a:srgbClr val="FF0000"/>
                </a:solidFill>
                <a:latin typeface="Courier New" pitchFamily="49" charset="0"/>
              </a:rPr>
              <a:t>if</a:t>
            </a:r>
            <a:r>
              <a:rPr lang="en-US" sz="2400" dirty="0">
                <a:latin typeface="Courier New" pitchFamily="49" charset="0"/>
              </a:rPr>
              <a:t> (x &gt; 0)</a:t>
            </a:r>
          </a:p>
          <a:p>
            <a:pPr>
              <a:lnSpc>
                <a:spcPct val="80000"/>
              </a:lnSpc>
              <a:buFontTx/>
              <a:buNone/>
            </a:pPr>
            <a:r>
              <a:rPr lang="en-US" sz="2400" dirty="0">
                <a:latin typeface="Courier New" pitchFamily="49" charset="0"/>
              </a:rPr>
              <a:t>	</a:t>
            </a:r>
            <a:r>
              <a:rPr lang="en-US" sz="2400" dirty="0" err="1">
                <a:latin typeface="Courier New" pitchFamily="49" charset="0"/>
              </a:rPr>
              <a:t>num_pos</a:t>
            </a:r>
            <a:r>
              <a:rPr lang="en-US" sz="2400" dirty="0">
                <a:latin typeface="Courier New" pitchFamily="49" charset="0"/>
              </a:rPr>
              <a:t> = </a:t>
            </a:r>
            <a:r>
              <a:rPr lang="en-US" sz="2400" dirty="0" err="1">
                <a:latin typeface="Courier New" pitchFamily="49" charset="0"/>
              </a:rPr>
              <a:t>num_pos</a:t>
            </a:r>
            <a:r>
              <a:rPr lang="en-US" sz="2400" dirty="0">
                <a:latin typeface="Courier New" pitchFamily="49" charset="0"/>
              </a:rPr>
              <a:t> + 1;</a:t>
            </a:r>
          </a:p>
          <a:p>
            <a:pPr>
              <a:lnSpc>
                <a:spcPct val="80000"/>
              </a:lnSpc>
              <a:buFontTx/>
              <a:buNone/>
            </a:pPr>
            <a:r>
              <a:rPr lang="en-US" sz="2400" dirty="0">
                <a:solidFill>
                  <a:srgbClr val="FF0000"/>
                </a:solidFill>
                <a:latin typeface="Courier New" pitchFamily="49" charset="0"/>
              </a:rPr>
              <a:t>else</a:t>
            </a:r>
          </a:p>
          <a:p>
            <a:pPr>
              <a:lnSpc>
                <a:spcPct val="80000"/>
              </a:lnSpc>
              <a:buFontTx/>
              <a:buNone/>
            </a:pPr>
            <a:r>
              <a:rPr lang="en-US" sz="2400" dirty="0">
                <a:latin typeface="Courier New" pitchFamily="49" charset="0"/>
              </a:rPr>
              <a:t>	</a:t>
            </a:r>
            <a:r>
              <a:rPr lang="en-US" sz="2400" dirty="0">
                <a:solidFill>
                  <a:srgbClr val="FF0000"/>
                </a:solidFill>
                <a:latin typeface="Courier New" pitchFamily="49" charset="0"/>
              </a:rPr>
              <a:t>if</a:t>
            </a:r>
            <a:r>
              <a:rPr lang="en-US" sz="2400" dirty="0">
                <a:latin typeface="Courier New" pitchFamily="49" charset="0"/>
              </a:rPr>
              <a:t> (x &lt; 0)</a:t>
            </a:r>
          </a:p>
          <a:p>
            <a:pPr>
              <a:lnSpc>
                <a:spcPct val="80000"/>
              </a:lnSpc>
              <a:buFontTx/>
              <a:buNone/>
            </a:pPr>
            <a:r>
              <a:rPr lang="en-US" sz="2400" dirty="0">
                <a:latin typeface="Courier New" pitchFamily="49" charset="0"/>
              </a:rPr>
              <a:t>		</a:t>
            </a:r>
            <a:r>
              <a:rPr lang="en-US" sz="2400" dirty="0" err="1">
                <a:latin typeface="Courier New" pitchFamily="49" charset="0"/>
              </a:rPr>
              <a:t>num_neg</a:t>
            </a:r>
            <a:r>
              <a:rPr lang="en-US" sz="2400" dirty="0">
                <a:latin typeface="Courier New" pitchFamily="49" charset="0"/>
              </a:rPr>
              <a:t> = </a:t>
            </a:r>
            <a:r>
              <a:rPr lang="en-US" sz="2400" dirty="0" err="1">
                <a:latin typeface="Courier New" pitchFamily="49" charset="0"/>
              </a:rPr>
              <a:t>num_neg</a:t>
            </a:r>
            <a:r>
              <a:rPr lang="en-US" sz="2400" dirty="0">
                <a:latin typeface="Courier New" pitchFamily="49" charset="0"/>
              </a:rPr>
              <a:t> + 1;</a:t>
            </a:r>
          </a:p>
          <a:p>
            <a:pPr>
              <a:lnSpc>
                <a:spcPct val="80000"/>
              </a:lnSpc>
              <a:buFontTx/>
              <a:buNone/>
            </a:pPr>
            <a:r>
              <a:rPr lang="en-US" sz="2400" dirty="0">
                <a:latin typeface="Courier New" pitchFamily="49" charset="0"/>
              </a:rPr>
              <a:t>	</a:t>
            </a:r>
            <a:r>
              <a:rPr lang="en-US" sz="2400" dirty="0">
                <a:solidFill>
                  <a:srgbClr val="FF0000"/>
                </a:solidFill>
                <a:latin typeface="Courier New" pitchFamily="49" charset="0"/>
              </a:rPr>
              <a:t>else</a:t>
            </a:r>
          </a:p>
          <a:p>
            <a:pPr>
              <a:lnSpc>
                <a:spcPct val="80000"/>
              </a:lnSpc>
              <a:buFontTx/>
              <a:buNone/>
            </a:pPr>
            <a:r>
              <a:rPr lang="en-US" sz="2400" dirty="0">
                <a:latin typeface="Courier New" pitchFamily="49" charset="0"/>
              </a:rPr>
              <a:t>		</a:t>
            </a:r>
            <a:r>
              <a:rPr lang="en-US" sz="2400" dirty="0" err="1">
                <a:latin typeface="Courier New" pitchFamily="49" charset="0"/>
              </a:rPr>
              <a:t>num_zero</a:t>
            </a:r>
            <a:r>
              <a:rPr lang="en-US" sz="2400" dirty="0">
                <a:latin typeface="Courier New" pitchFamily="49" charset="0"/>
              </a:rPr>
              <a:t> = </a:t>
            </a:r>
            <a:r>
              <a:rPr lang="en-US" sz="2400" dirty="0" err="1">
                <a:latin typeface="Courier New" pitchFamily="49" charset="0"/>
              </a:rPr>
              <a:t>num_zero</a:t>
            </a:r>
            <a:r>
              <a:rPr lang="en-US" sz="2400" dirty="0">
                <a:latin typeface="Courier New" pitchFamily="49" charset="0"/>
              </a:rPr>
              <a:t> + 1;</a:t>
            </a:r>
          </a:p>
        </p:txBody>
      </p:sp>
      <p:sp>
        <p:nvSpPr>
          <p:cNvPr id="5" name="Slide Number Placeholder 4"/>
          <p:cNvSpPr>
            <a:spLocks noGrp="1"/>
          </p:cNvSpPr>
          <p:nvPr>
            <p:ph type="sldNum" sz="quarter" idx="15"/>
          </p:nvPr>
        </p:nvSpPr>
        <p:spPr/>
        <p:txBody>
          <a:bodyPr/>
          <a:lstStyle/>
          <a:p>
            <a:fld id="{C4DB3341-69E0-4080-9874-29F51F34DFD9}" type="slidenum">
              <a:rPr lang="ar-SA"/>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5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59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59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59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593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593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5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274638"/>
            <a:ext cx="8229600" cy="1096962"/>
          </a:xfrm>
        </p:spPr>
        <p:txBody>
          <a:bodyPr/>
          <a:lstStyle/>
          <a:p>
            <a:r>
              <a:rPr lang="en-US"/>
              <a:t>Comparison of Nested if and Sequences of ifs</a:t>
            </a:r>
          </a:p>
        </p:txBody>
      </p:sp>
      <p:sp>
        <p:nvSpPr>
          <p:cNvPr id="297987" name="Rectangle 3"/>
          <p:cNvSpPr>
            <a:spLocks noGrp="1" noChangeArrowheads="1"/>
          </p:cNvSpPr>
          <p:nvPr>
            <p:ph sz="quarter" idx="1"/>
          </p:nvPr>
        </p:nvSpPr>
        <p:spPr>
          <a:xfrm>
            <a:off x="457200" y="1447800"/>
            <a:ext cx="8382000" cy="4800600"/>
          </a:xfrm>
        </p:spPr>
        <p:txBody>
          <a:bodyPr>
            <a:normAutofit lnSpcReduction="10000"/>
          </a:bodyPr>
          <a:lstStyle/>
          <a:p>
            <a:pPr>
              <a:lnSpc>
                <a:spcPct val="90000"/>
              </a:lnSpc>
            </a:pPr>
            <a:r>
              <a:rPr lang="en-US" sz="2400" dirty="0"/>
              <a:t>Beginning programmers sometime prefer to use a sequence of if statements rather than a single nested if statement</a:t>
            </a:r>
          </a:p>
          <a:p>
            <a:pPr>
              <a:lnSpc>
                <a:spcPct val="90000"/>
              </a:lnSpc>
              <a:buFontTx/>
              <a:buNone/>
            </a:pPr>
            <a:endParaRPr lang="en-US" sz="1000" dirty="0"/>
          </a:p>
          <a:p>
            <a:pPr>
              <a:lnSpc>
                <a:spcPct val="90000"/>
              </a:lnSpc>
              <a:buFontTx/>
              <a:buNone/>
            </a:pPr>
            <a:r>
              <a:rPr lang="en-US" sz="2000" dirty="0">
                <a:solidFill>
                  <a:srgbClr val="FF0000"/>
                </a:solidFill>
                <a:latin typeface="Courier New" pitchFamily="49" charset="0"/>
              </a:rPr>
              <a:t>if</a:t>
            </a:r>
            <a:r>
              <a:rPr lang="en-US" sz="2000" dirty="0">
                <a:latin typeface="Courier New" pitchFamily="49" charset="0"/>
              </a:rPr>
              <a:t> (x &gt; 0)</a:t>
            </a:r>
          </a:p>
          <a:p>
            <a:pPr>
              <a:lnSpc>
                <a:spcPct val="90000"/>
              </a:lnSpc>
              <a:buFontTx/>
              <a:buNone/>
            </a:pPr>
            <a:r>
              <a:rPr lang="en-US" sz="2000" dirty="0">
                <a:latin typeface="Courier New" pitchFamily="49" charset="0"/>
              </a:rPr>
              <a:t>	</a:t>
            </a:r>
            <a:r>
              <a:rPr lang="en-US" sz="2000" dirty="0" err="1">
                <a:latin typeface="Courier New" pitchFamily="49" charset="0"/>
              </a:rPr>
              <a:t>num_pos</a:t>
            </a:r>
            <a:r>
              <a:rPr lang="en-US" sz="2000" dirty="0">
                <a:latin typeface="Courier New" pitchFamily="49" charset="0"/>
              </a:rPr>
              <a:t> = </a:t>
            </a:r>
            <a:r>
              <a:rPr lang="en-US" sz="2000" dirty="0" err="1">
                <a:latin typeface="Courier New" pitchFamily="49" charset="0"/>
              </a:rPr>
              <a:t>num_pos</a:t>
            </a:r>
            <a:r>
              <a:rPr lang="en-US" sz="2000" dirty="0">
                <a:latin typeface="Courier New" pitchFamily="49" charset="0"/>
              </a:rPr>
              <a:t> + 1;</a:t>
            </a:r>
          </a:p>
          <a:p>
            <a:pPr>
              <a:lnSpc>
                <a:spcPct val="90000"/>
              </a:lnSpc>
              <a:buFontTx/>
              <a:buNone/>
            </a:pPr>
            <a:r>
              <a:rPr lang="en-US" sz="2000" dirty="0">
                <a:solidFill>
                  <a:srgbClr val="FF0000"/>
                </a:solidFill>
                <a:latin typeface="Courier New" pitchFamily="49" charset="0"/>
              </a:rPr>
              <a:t>if</a:t>
            </a:r>
            <a:r>
              <a:rPr lang="en-US" sz="2000" dirty="0">
                <a:latin typeface="Courier New" pitchFamily="49" charset="0"/>
              </a:rPr>
              <a:t> (x &lt; 0)</a:t>
            </a:r>
          </a:p>
          <a:p>
            <a:pPr>
              <a:lnSpc>
                <a:spcPct val="90000"/>
              </a:lnSpc>
              <a:buFontTx/>
              <a:buNone/>
            </a:pPr>
            <a:r>
              <a:rPr lang="en-US" sz="2000" dirty="0">
                <a:latin typeface="Courier New" pitchFamily="49" charset="0"/>
              </a:rPr>
              <a:t>	</a:t>
            </a:r>
            <a:r>
              <a:rPr lang="en-US" sz="2000" dirty="0" err="1">
                <a:latin typeface="Courier New" pitchFamily="49" charset="0"/>
              </a:rPr>
              <a:t>num_neg</a:t>
            </a:r>
            <a:r>
              <a:rPr lang="en-US" sz="2000" dirty="0">
                <a:latin typeface="Courier New" pitchFamily="49" charset="0"/>
              </a:rPr>
              <a:t> = </a:t>
            </a:r>
            <a:r>
              <a:rPr lang="en-US" sz="2000" dirty="0" err="1">
                <a:latin typeface="Courier New" pitchFamily="49" charset="0"/>
              </a:rPr>
              <a:t>num_neg</a:t>
            </a:r>
            <a:r>
              <a:rPr lang="en-US" sz="2000" dirty="0">
                <a:latin typeface="Courier New" pitchFamily="49" charset="0"/>
              </a:rPr>
              <a:t> + 1;</a:t>
            </a:r>
          </a:p>
          <a:p>
            <a:pPr>
              <a:lnSpc>
                <a:spcPct val="90000"/>
              </a:lnSpc>
              <a:buFontTx/>
              <a:buNone/>
            </a:pPr>
            <a:r>
              <a:rPr lang="en-US" sz="2000" dirty="0">
                <a:solidFill>
                  <a:srgbClr val="FF0000"/>
                </a:solidFill>
                <a:latin typeface="Courier New" pitchFamily="49" charset="0"/>
              </a:rPr>
              <a:t>if</a:t>
            </a:r>
            <a:r>
              <a:rPr lang="en-US" sz="2000" dirty="0">
                <a:latin typeface="Courier New" pitchFamily="49" charset="0"/>
              </a:rPr>
              <a:t> (x == 0)</a:t>
            </a:r>
          </a:p>
          <a:p>
            <a:pPr>
              <a:lnSpc>
                <a:spcPct val="90000"/>
              </a:lnSpc>
              <a:buFontTx/>
              <a:buNone/>
            </a:pPr>
            <a:r>
              <a:rPr lang="en-US" sz="2000" dirty="0">
                <a:latin typeface="Courier New" pitchFamily="49" charset="0"/>
              </a:rPr>
              <a:t>	</a:t>
            </a:r>
            <a:r>
              <a:rPr lang="en-US" sz="2000" dirty="0" err="1">
                <a:latin typeface="Courier New" pitchFamily="49" charset="0"/>
              </a:rPr>
              <a:t>num_zero</a:t>
            </a:r>
            <a:r>
              <a:rPr lang="en-US" sz="2000" dirty="0">
                <a:latin typeface="Courier New" pitchFamily="49" charset="0"/>
              </a:rPr>
              <a:t> = </a:t>
            </a:r>
            <a:r>
              <a:rPr lang="en-US" sz="2000" dirty="0" err="1">
                <a:latin typeface="Courier New" pitchFamily="49" charset="0"/>
              </a:rPr>
              <a:t>num_zero</a:t>
            </a:r>
            <a:r>
              <a:rPr lang="en-US" sz="2000" dirty="0">
                <a:latin typeface="Courier New" pitchFamily="49" charset="0"/>
              </a:rPr>
              <a:t> +1;</a:t>
            </a:r>
          </a:p>
          <a:p>
            <a:pPr>
              <a:lnSpc>
                <a:spcPct val="90000"/>
              </a:lnSpc>
            </a:pPr>
            <a:endParaRPr lang="en-US" sz="1000" dirty="0">
              <a:latin typeface="Courier New" pitchFamily="49" charset="0"/>
            </a:endParaRPr>
          </a:p>
          <a:p>
            <a:pPr>
              <a:lnSpc>
                <a:spcPct val="90000"/>
              </a:lnSpc>
            </a:pPr>
            <a:r>
              <a:rPr lang="en-US" sz="2400" dirty="0"/>
              <a:t>This is </a:t>
            </a:r>
            <a:r>
              <a:rPr lang="en-US" sz="2400" dirty="0">
                <a:solidFill>
                  <a:srgbClr val="FF0000"/>
                </a:solidFill>
              </a:rPr>
              <a:t>less efficient </a:t>
            </a:r>
            <a:r>
              <a:rPr lang="en-US" sz="2400" dirty="0"/>
              <a:t>because all three of the conditions are always tested.</a:t>
            </a:r>
          </a:p>
          <a:p>
            <a:pPr>
              <a:lnSpc>
                <a:spcPct val="90000"/>
              </a:lnSpc>
            </a:pPr>
            <a:r>
              <a:rPr lang="en-US" sz="2400" dirty="0"/>
              <a:t>In the nested if statement, only the first condition is tested when </a:t>
            </a:r>
            <a:r>
              <a:rPr lang="en-US" sz="2400" dirty="0">
                <a:latin typeface="Courier New" pitchFamily="49" charset="0"/>
                <a:cs typeface="Courier New" pitchFamily="49" charset="0"/>
              </a:rPr>
              <a:t>x</a:t>
            </a:r>
            <a:r>
              <a:rPr lang="en-US" sz="2400" dirty="0"/>
              <a:t> is positive.</a:t>
            </a:r>
          </a:p>
        </p:txBody>
      </p:sp>
      <p:sp>
        <p:nvSpPr>
          <p:cNvPr id="5" name="Slide Number Placeholder 4"/>
          <p:cNvSpPr>
            <a:spLocks noGrp="1"/>
          </p:cNvSpPr>
          <p:nvPr>
            <p:ph type="sldNum" sz="quarter" idx="15"/>
          </p:nvPr>
        </p:nvSpPr>
        <p:spPr/>
        <p:txBody>
          <a:bodyPr/>
          <a:lstStyle/>
          <a:p>
            <a:fld id="{A6CF7ED8-C017-4EFA-8185-AD6990D42222}" type="slidenum">
              <a:rPr lang="ar-SA"/>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9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9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98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798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798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79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normAutofit fontScale="90000"/>
          </a:bodyPr>
          <a:lstStyle/>
          <a:p>
            <a:r>
              <a:rPr lang="en-US" sz="3600"/>
              <a:t>Multiple-Alternative Decision Form of Nested if</a:t>
            </a:r>
          </a:p>
        </p:txBody>
      </p:sp>
      <p:sp>
        <p:nvSpPr>
          <p:cNvPr id="363523" name="Rectangle 3"/>
          <p:cNvSpPr>
            <a:spLocks noGrp="1" noChangeArrowheads="1"/>
          </p:cNvSpPr>
          <p:nvPr>
            <p:ph sz="quarter" idx="1"/>
          </p:nvPr>
        </p:nvSpPr>
        <p:spPr>
          <a:xfrm>
            <a:off x="457200" y="1447800"/>
            <a:ext cx="8229600" cy="4724400"/>
          </a:xfrm>
        </p:spPr>
        <p:txBody>
          <a:bodyPr>
            <a:normAutofit fontScale="92500" lnSpcReduction="20000"/>
          </a:bodyPr>
          <a:lstStyle/>
          <a:p>
            <a:pPr>
              <a:lnSpc>
                <a:spcPct val="110000"/>
              </a:lnSpc>
            </a:pPr>
            <a:r>
              <a:rPr lang="en-US" dirty="0"/>
              <a:t>Nested if statements can become quite complex. If there are more than three alternatives and indentation is not consistent, it may be difficult for you to determine the logical structure of the if statement.</a:t>
            </a:r>
          </a:p>
          <a:p>
            <a:pPr>
              <a:lnSpc>
                <a:spcPct val="110000"/>
              </a:lnSpc>
            </a:pPr>
            <a:r>
              <a:rPr lang="en-US" dirty="0"/>
              <a:t>You can code the nested if as the </a:t>
            </a:r>
            <a:r>
              <a:rPr lang="en-US" dirty="0">
                <a:solidFill>
                  <a:srgbClr val="FF0000"/>
                </a:solidFill>
              </a:rPr>
              <a:t>multiple-alternative decision</a:t>
            </a:r>
            <a:r>
              <a:rPr lang="en-US" dirty="0"/>
              <a:t> described below:</a:t>
            </a:r>
          </a:p>
          <a:p>
            <a:pPr>
              <a:lnSpc>
                <a:spcPct val="80000"/>
              </a:lnSpc>
            </a:pPr>
            <a:endParaRPr lang="en-US" sz="1000" dirty="0"/>
          </a:p>
          <a:p>
            <a:pPr>
              <a:lnSpc>
                <a:spcPct val="80000"/>
              </a:lnSpc>
              <a:buFontTx/>
              <a:buNone/>
            </a:pPr>
            <a:r>
              <a:rPr lang="en-US" sz="1800" dirty="0">
                <a:solidFill>
                  <a:srgbClr val="FF0000"/>
                </a:solidFill>
                <a:latin typeface="Courier New" pitchFamily="49" charset="0"/>
              </a:rPr>
              <a:t>if</a:t>
            </a:r>
            <a:r>
              <a:rPr lang="en-US" sz="1800" dirty="0">
                <a:latin typeface="Courier New" pitchFamily="49" charset="0"/>
              </a:rPr>
              <a:t> ( condition_1 )</a:t>
            </a:r>
          </a:p>
          <a:p>
            <a:pPr>
              <a:lnSpc>
                <a:spcPct val="80000"/>
              </a:lnSpc>
              <a:buFontTx/>
              <a:buNone/>
            </a:pPr>
            <a:r>
              <a:rPr lang="en-US" sz="1800" dirty="0">
                <a:latin typeface="Courier New" pitchFamily="49" charset="0"/>
              </a:rPr>
              <a:t>	statement_1</a:t>
            </a:r>
          </a:p>
          <a:p>
            <a:pPr>
              <a:lnSpc>
                <a:spcPct val="80000"/>
              </a:lnSpc>
              <a:buFontTx/>
              <a:buNone/>
            </a:pPr>
            <a:r>
              <a:rPr lang="en-US" sz="1800" dirty="0">
                <a:solidFill>
                  <a:srgbClr val="FF0000"/>
                </a:solidFill>
                <a:latin typeface="Courier New" pitchFamily="49" charset="0"/>
              </a:rPr>
              <a:t>else if </a:t>
            </a:r>
            <a:r>
              <a:rPr lang="en-US" sz="1800" dirty="0">
                <a:latin typeface="Courier New" pitchFamily="49" charset="0"/>
              </a:rPr>
              <a:t>( condition_2 )</a:t>
            </a:r>
          </a:p>
          <a:p>
            <a:pPr>
              <a:lnSpc>
                <a:spcPct val="80000"/>
              </a:lnSpc>
              <a:buFontTx/>
              <a:buNone/>
            </a:pPr>
            <a:r>
              <a:rPr lang="en-US" sz="1800" dirty="0">
                <a:latin typeface="Courier New" pitchFamily="49" charset="0"/>
              </a:rPr>
              <a:t>	statement_2</a:t>
            </a:r>
          </a:p>
          <a:p>
            <a:pPr>
              <a:lnSpc>
                <a:spcPct val="80000"/>
              </a:lnSpc>
              <a:buFontTx/>
              <a:buNone/>
            </a:pPr>
            <a:r>
              <a:rPr lang="en-US" sz="1800" dirty="0">
                <a:latin typeface="Courier New" pitchFamily="49" charset="0"/>
              </a:rPr>
              <a:t>	.</a:t>
            </a:r>
          </a:p>
          <a:p>
            <a:pPr>
              <a:lnSpc>
                <a:spcPct val="80000"/>
              </a:lnSpc>
              <a:buFontTx/>
              <a:buNone/>
            </a:pPr>
            <a:r>
              <a:rPr lang="en-US" sz="1800" dirty="0">
                <a:latin typeface="Courier New" pitchFamily="49" charset="0"/>
              </a:rPr>
              <a:t>	.</a:t>
            </a:r>
          </a:p>
          <a:p>
            <a:pPr>
              <a:lnSpc>
                <a:spcPct val="80000"/>
              </a:lnSpc>
              <a:buFontTx/>
              <a:buNone/>
            </a:pPr>
            <a:r>
              <a:rPr lang="en-US" sz="1800" dirty="0">
                <a:latin typeface="Courier New" pitchFamily="49" charset="0"/>
              </a:rPr>
              <a:t>	.</a:t>
            </a:r>
          </a:p>
          <a:p>
            <a:pPr>
              <a:lnSpc>
                <a:spcPct val="80000"/>
              </a:lnSpc>
              <a:buFontTx/>
              <a:buNone/>
            </a:pPr>
            <a:r>
              <a:rPr lang="en-US" sz="1800" dirty="0">
                <a:solidFill>
                  <a:srgbClr val="FF0000"/>
                </a:solidFill>
                <a:latin typeface="Courier New" pitchFamily="49" charset="0"/>
              </a:rPr>
              <a:t>else if </a:t>
            </a:r>
            <a:r>
              <a:rPr lang="en-US" sz="1800" dirty="0">
                <a:latin typeface="Courier New" pitchFamily="49" charset="0"/>
              </a:rPr>
              <a:t>( </a:t>
            </a:r>
            <a:r>
              <a:rPr lang="en-US" sz="1800" dirty="0" err="1">
                <a:latin typeface="Courier New" pitchFamily="49" charset="0"/>
              </a:rPr>
              <a:t>condition_n</a:t>
            </a:r>
            <a:r>
              <a:rPr lang="en-US" sz="1800" dirty="0">
                <a:latin typeface="Courier New" pitchFamily="49" charset="0"/>
              </a:rPr>
              <a:t> )</a:t>
            </a:r>
          </a:p>
          <a:p>
            <a:pPr>
              <a:lnSpc>
                <a:spcPct val="80000"/>
              </a:lnSpc>
              <a:buFontTx/>
              <a:buNone/>
            </a:pPr>
            <a:r>
              <a:rPr lang="en-US" sz="1800" dirty="0">
                <a:latin typeface="Courier New" pitchFamily="49" charset="0"/>
              </a:rPr>
              <a:t>	</a:t>
            </a:r>
            <a:r>
              <a:rPr lang="en-US" sz="1800" dirty="0" err="1">
                <a:latin typeface="Courier New" pitchFamily="49" charset="0"/>
              </a:rPr>
              <a:t>statement_n</a:t>
            </a:r>
            <a:endParaRPr lang="en-US" sz="1800" dirty="0">
              <a:latin typeface="Courier New" pitchFamily="49" charset="0"/>
            </a:endParaRPr>
          </a:p>
          <a:p>
            <a:pPr>
              <a:lnSpc>
                <a:spcPct val="80000"/>
              </a:lnSpc>
              <a:buFontTx/>
              <a:buNone/>
            </a:pPr>
            <a:r>
              <a:rPr lang="en-US" sz="1800" dirty="0">
                <a:solidFill>
                  <a:srgbClr val="FF0000"/>
                </a:solidFill>
                <a:latin typeface="Courier New" pitchFamily="49" charset="0"/>
              </a:rPr>
              <a:t>else</a:t>
            </a:r>
          </a:p>
          <a:p>
            <a:pPr>
              <a:lnSpc>
                <a:spcPct val="80000"/>
              </a:lnSpc>
              <a:buFontTx/>
              <a:buNone/>
            </a:pPr>
            <a:r>
              <a:rPr lang="en-US" sz="1800" dirty="0">
                <a:latin typeface="Courier New" pitchFamily="49" charset="0"/>
              </a:rPr>
              <a:t>	</a:t>
            </a:r>
            <a:r>
              <a:rPr lang="en-US" sz="1800" dirty="0" err="1">
                <a:latin typeface="Courier New" pitchFamily="49" charset="0"/>
              </a:rPr>
              <a:t>statement_e</a:t>
            </a:r>
            <a:endParaRPr lang="en-US" sz="1800" dirty="0">
              <a:latin typeface="Courier New" pitchFamily="49" charset="0"/>
            </a:endParaRPr>
          </a:p>
        </p:txBody>
      </p:sp>
      <p:sp>
        <p:nvSpPr>
          <p:cNvPr id="5" name="Slide Number Placeholder 4"/>
          <p:cNvSpPr>
            <a:spLocks noGrp="1"/>
          </p:cNvSpPr>
          <p:nvPr>
            <p:ph type="sldNum" sz="quarter" idx="15"/>
          </p:nvPr>
        </p:nvSpPr>
        <p:spPr/>
        <p:txBody>
          <a:bodyPr/>
          <a:lstStyle/>
          <a:p>
            <a:fld id="{24B33DDF-6051-4684-A3AA-F9071107850E}" type="slidenum">
              <a:rPr lang="ar-SA"/>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3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3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35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35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35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35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35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6352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6352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6352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6352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35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457200" y="274638"/>
            <a:ext cx="8229600" cy="868362"/>
          </a:xfrm>
        </p:spPr>
        <p:txBody>
          <a:bodyPr/>
          <a:lstStyle/>
          <a:p>
            <a:r>
              <a:rPr lang="en-US"/>
              <a:t>Example</a:t>
            </a:r>
          </a:p>
        </p:txBody>
      </p:sp>
      <p:sp>
        <p:nvSpPr>
          <p:cNvPr id="365571" name="Rectangle 3"/>
          <p:cNvSpPr>
            <a:spLocks noGrp="1" noChangeArrowheads="1"/>
          </p:cNvSpPr>
          <p:nvPr>
            <p:ph type="body" sz="half" idx="1"/>
          </p:nvPr>
        </p:nvSpPr>
        <p:spPr>
          <a:xfrm>
            <a:off x="457200" y="1143000"/>
            <a:ext cx="8382000" cy="1143000"/>
          </a:xfrm>
        </p:spPr>
        <p:txBody>
          <a:bodyPr>
            <a:normAutofit fontScale="92500"/>
          </a:bodyPr>
          <a:lstStyle/>
          <a:p>
            <a:pPr>
              <a:lnSpc>
                <a:spcPct val="90000"/>
              </a:lnSpc>
            </a:pPr>
            <a:r>
              <a:rPr lang="en-US" sz="2400" dirty="0"/>
              <a:t>Given a person’s salary, we want to calculate the tax due by adding the base tax to the product of the percentage times the excess salary over the minimum salary for that range.</a:t>
            </a:r>
          </a:p>
        </p:txBody>
      </p:sp>
      <p:graphicFrame>
        <p:nvGraphicFramePr>
          <p:cNvPr id="365572" name="Group 4"/>
          <p:cNvGraphicFramePr>
            <a:graphicFrameLocks noGrp="1"/>
          </p:cNvGraphicFramePr>
          <p:nvPr>
            <p:ph sz="half" idx="2"/>
          </p:nvPr>
        </p:nvGraphicFramePr>
        <p:xfrm>
          <a:off x="685800" y="2519363"/>
          <a:ext cx="7924800" cy="3119438"/>
        </p:xfrm>
        <a:graphic>
          <a:graphicData uri="http://schemas.openxmlformats.org/drawingml/2006/table">
            <a:tbl>
              <a:tblPr/>
              <a:tblGrid>
                <a:gridCol w="2641600"/>
                <a:gridCol w="2387600"/>
                <a:gridCol w="2895600"/>
              </a:tblGrid>
              <a:tr h="501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Salary 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Base tax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Percentage of Excess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0.00 – 14,999.99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15,000.00 – 29,999.99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2,250.00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30,000.00 – 49,999.99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5,400.00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50,000.00 – 79,999.99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80,000.00 – 150,000.00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21,600.00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 name="Slide Number Placeholder 5"/>
          <p:cNvSpPr>
            <a:spLocks noGrp="1"/>
          </p:cNvSpPr>
          <p:nvPr>
            <p:ph type="sldNum" sz="quarter" idx="11"/>
          </p:nvPr>
        </p:nvSpPr>
        <p:spPr/>
        <p:txBody>
          <a:bodyPr/>
          <a:lstStyle/>
          <a:p>
            <a:fld id="{832E13CA-8B1D-43F0-809B-B0D9CE5526F7}" type="slidenum">
              <a:rPr lang="ar-SA"/>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 calcmode="lin" valueType="num">
                                      <p:cBhvr>
                                        <p:cTn id="7" dur="500" fill="hold"/>
                                        <p:tgtEl>
                                          <p:spTgt spid="3655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55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65572"/>
                                        </p:tgtEl>
                                        <p:attrNameLst>
                                          <p:attrName>style.visibility</p:attrName>
                                        </p:attrNameLst>
                                      </p:cBhvr>
                                      <p:to>
                                        <p:strVal val="visible"/>
                                      </p:to>
                                    </p:set>
                                    <p:anim calcmode="lin" valueType="num">
                                      <p:cBhvr>
                                        <p:cTn id="13" dur="500" fill="hold"/>
                                        <p:tgtEl>
                                          <p:spTgt spid="365572"/>
                                        </p:tgtEl>
                                        <p:attrNameLst>
                                          <p:attrName>ppt_w</p:attrName>
                                        </p:attrNameLst>
                                      </p:cBhvr>
                                      <p:tavLst>
                                        <p:tav tm="0">
                                          <p:val>
                                            <p:fltVal val="0"/>
                                          </p:val>
                                        </p:tav>
                                        <p:tav tm="100000">
                                          <p:val>
                                            <p:strVal val="#ppt_w"/>
                                          </p:val>
                                        </p:tav>
                                      </p:tavLst>
                                    </p:anim>
                                    <p:anim calcmode="lin" valueType="num">
                                      <p:cBhvr>
                                        <p:cTn id="14" dur="500" fill="hold"/>
                                        <p:tgtEl>
                                          <p:spTgt spid="3655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sz="quarter" idx="1"/>
          </p:nvPr>
        </p:nvSpPr>
        <p:spPr>
          <a:xfrm>
            <a:off x="457200" y="609600"/>
            <a:ext cx="8229600" cy="5562600"/>
          </a:xfrm>
        </p:spPr>
        <p:txBody>
          <a:bodyPr/>
          <a:lstStyle/>
          <a:p>
            <a:pPr>
              <a:lnSpc>
                <a:spcPct val="80000"/>
              </a:lnSpc>
              <a:buFontTx/>
              <a:buNone/>
            </a:pPr>
            <a:r>
              <a:rPr lang="en-US" sz="2400" dirty="0">
                <a:solidFill>
                  <a:srgbClr val="FF0000"/>
                </a:solidFill>
                <a:latin typeface="Courier New" pitchFamily="49" charset="0"/>
              </a:rPr>
              <a:t>if</a:t>
            </a:r>
            <a:r>
              <a:rPr lang="en-US" sz="2400" dirty="0">
                <a:latin typeface="Courier New" pitchFamily="49" charset="0"/>
              </a:rPr>
              <a:t> ( salary &lt; 0.0 )</a:t>
            </a:r>
          </a:p>
          <a:p>
            <a:pPr>
              <a:lnSpc>
                <a:spcPct val="80000"/>
              </a:lnSpc>
              <a:buFontTx/>
              <a:buNone/>
            </a:pPr>
            <a:r>
              <a:rPr lang="en-US" sz="2400" dirty="0">
                <a:latin typeface="Courier New" pitchFamily="49" charset="0"/>
              </a:rPr>
              <a:t>	tax = -1.0;</a:t>
            </a:r>
          </a:p>
          <a:p>
            <a:pPr>
              <a:lnSpc>
                <a:spcPct val="80000"/>
              </a:lnSpc>
              <a:buFontTx/>
              <a:buNone/>
            </a:pPr>
            <a:endParaRPr lang="en-US" sz="600" dirty="0">
              <a:latin typeface="Courier New" pitchFamily="49" charset="0"/>
            </a:endParaRPr>
          </a:p>
          <a:p>
            <a:pPr>
              <a:lnSpc>
                <a:spcPct val="80000"/>
              </a:lnSpc>
              <a:buFontTx/>
              <a:buNone/>
            </a:pPr>
            <a:r>
              <a:rPr lang="en-US" sz="2400" dirty="0">
                <a:solidFill>
                  <a:srgbClr val="FF0000"/>
                </a:solidFill>
                <a:latin typeface="Courier New" pitchFamily="49" charset="0"/>
              </a:rPr>
              <a:t>else if </a:t>
            </a:r>
            <a:r>
              <a:rPr lang="en-US" sz="2400" dirty="0">
                <a:latin typeface="Courier New" pitchFamily="49" charset="0"/>
              </a:rPr>
              <a:t>( salary &lt; 15000.00 )</a:t>
            </a:r>
          </a:p>
          <a:p>
            <a:pPr>
              <a:lnSpc>
                <a:spcPct val="80000"/>
              </a:lnSpc>
              <a:buFontTx/>
              <a:buNone/>
            </a:pPr>
            <a:r>
              <a:rPr lang="en-US" sz="2400" dirty="0">
                <a:latin typeface="Courier New" pitchFamily="49" charset="0"/>
              </a:rPr>
              <a:t>	tax = 0.15 * salary;</a:t>
            </a:r>
          </a:p>
          <a:p>
            <a:pPr>
              <a:lnSpc>
                <a:spcPct val="80000"/>
              </a:lnSpc>
              <a:buFontTx/>
              <a:buNone/>
            </a:pPr>
            <a:endParaRPr lang="en-US" sz="600" dirty="0">
              <a:latin typeface="Courier New" pitchFamily="49" charset="0"/>
            </a:endParaRPr>
          </a:p>
          <a:p>
            <a:pPr>
              <a:lnSpc>
                <a:spcPct val="80000"/>
              </a:lnSpc>
              <a:buFontTx/>
              <a:buNone/>
            </a:pPr>
            <a:r>
              <a:rPr lang="en-US" sz="2400" dirty="0">
                <a:solidFill>
                  <a:srgbClr val="FF0000"/>
                </a:solidFill>
                <a:latin typeface="Courier New" pitchFamily="49" charset="0"/>
              </a:rPr>
              <a:t>else if </a:t>
            </a:r>
            <a:r>
              <a:rPr lang="en-US" sz="2400" dirty="0">
                <a:latin typeface="Courier New" pitchFamily="49" charset="0"/>
              </a:rPr>
              <a:t>( salary &lt; 30000.00 )</a:t>
            </a:r>
          </a:p>
          <a:p>
            <a:pPr>
              <a:lnSpc>
                <a:spcPct val="80000"/>
              </a:lnSpc>
              <a:buFontTx/>
              <a:buNone/>
            </a:pPr>
            <a:r>
              <a:rPr lang="en-US" sz="2400" dirty="0">
                <a:latin typeface="Courier New" pitchFamily="49" charset="0"/>
              </a:rPr>
              <a:t>	tax = (salary – 15000.00)*0.18 + 2250.00;</a:t>
            </a:r>
          </a:p>
          <a:p>
            <a:pPr>
              <a:lnSpc>
                <a:spcPct val="80000"/>
              </a:lnSpc>
              <a:buFontTx/>
              <a:buNone/>
            </a:pPr>
            <a:endParaRPr lang="en-US" sz="700" dirty="0">
              <a:latin typeface="Courier New" pitchFamily="49" charset="0"/>
            </a:endParaRPr>
          </a:p>
          <a:p>
            <a:pPr>
              <a:lnSpc>
                <a:spcPct val="80000"/>
              </a:lnSpc>
              <a:buFontTx/>
              <a:buNone/>
            </a:pPr>
            <a:r>
              <a:rPr lang="en-US" sz="2400" dirty="0">
                <a:solidFill>
                  <a:srgbClr val="FF0000"/>
                </a:solidFill>
                <a:latin typeface="Courier New" pitchFamily="49" charset="0"/>
              </a:rPr>
              <a:t>else if </a:t>
            </a:r>
            <a:r>
              <a:rPr lang="en-US" sz="2400" dirty="0">
                <a:latin typeface="Courier New" pitchFamily="49" charset="0"/>
              </a:rPr>
              <a:t>( salary &lt; 50000.00)</a:t>
            </a:r>
          </a:p>
          <a:p>
            <a:pPr>
              <a:lnSpc>
                <a:spcPct val="80000"/>
              </a:lnSpc>
              <a:spcBef>
                <a:spcPct val="0"/>
              </a:spcBef>
              <a:buFontTx/>
              <a:buNone/>
            </a:pPr>
            <a:r>
              <a:rPr lang="en-US" sz="2400" dirty="0">
                <a:latin typeface="Courier New" pitchFamily="49" charset="0"/>
              </a:rPr>
              <a:t>	tax = (salary – 30000.00)*0.22 + 5400.00;</a:t>
            </a:r>
          </a:p>
          <a:p>
            <a:pPr>
              <a:lnSpc>
                <a:spcPct val="80000"/>
              </a:lnSpc>
              <a:spcBef>
                <a:spcPct val="0"/>
              </a:spcBef>
              <a:buFontTx/>
              <a:buNone/>
            </a:pPr>
            <a:endParaRPr lang="en-US" sz="600" dirty="0">
              <a:latin typeface="Courier New" pitchFamily="49" charset="0"/>
            </a:endParaRPr>
          </a:p>
          <a:p>
            <a:pPr>
              <a:lnSpc>
                <a:spcPct val="80000"/>
              </a:lnSpc>
              <a:buFontTx/>
              <a:buNone/>
            </a:pPr>
            <a:r>
              <a:rPr lang="en-US" sz="2400" dirty="0">
                <a:solidFill>
                  <a:srgbClr val="FF0000"/>
                </a:solidFill>
                <a:latin typeface="Courier New" pitchFamily="49" charset="0"/>
              </a:rPr>
              <a:t>else if </a:t>
            </a:r>
            <a:r>
              <a:rPr lang="en-US" sz="2400" dirty="0">
                <a:latin typeface="Courier New" pitchFamily="49" charset="0"/>
              </a:rPr>
              <a:t>( salary &lt; 80000.00)</a:t>
            </a:r>
          </a:p>
          <a:p>
            <a:pPr>
              <a:lnSpc>
                <a:spcPct val="80000"/>
              </a:lnSpc>
              <a:spcBef>
                <a:spcPct val="0"/>
              </a:spcBef>
              <a:buFontTx/>
              <a:buNone/>
            </a:pPr>
            <a:r>
              <a:rPr lang="en-US" sz="2400" dirty="0">
                <a:latin typeface="Courier New" pitchFamily="49" charset="0"/>
              </a:rPr>
              <a:t>	tax = (salary – 50000.00)*0.27 + 11000.00;</a:t>
            </a:r>
          </a:p>
          <a:p>
            <a:pPr>
              <a:lnSpc>
                <a:spcPct val="80000"/>
              </a:lnSpc>
              <a:spcBef>
                <a:spcPct val="0"/>
              </a:spcBef>
              <a:buFontTx/>
              <a:buNone/>
            </a:pPr>
            <a:endParaRPr lang="en-US" sz="600" dirty="0">
              <a:latin typeface="Courier New" pitchFamily="49" charset="0"/>
            </a:endParaRPr>
          </a:p>
          <a:p>
            <a:pPr>
              <a:lnSpc>
                <a:spcPct val="80000"/>
              </a:lnSpc>
              <a:spcBef>
                <a:spcPct val="0"/>
              </a:spcBef>
              <a:buFontTx/>
              <a:buNone/>
            </a:pPr>
            <a:r>
              <a:rPr lang="en-US" sz="2400" dirty="0">
                <a:solidFill>
                  <a:srgbClr val="FF0000"/>
                </a:solidFill>
                <a:latin typeface="Courier New" pitchFamily="49" charset="0"/>
              </a:rPr>
              <a:t>else if </a:t>
            </a:r>
            <a:r>
              <a:rPr lang="en-US" sz="2400" dirty="0">
                <a:latin typeface="Courier New" pitchFamily="49" charset="0"/>
              </a:rPr>
              <a:t>( salary &lt;= 150000.00)</a:t>
            </a:r>
          </a:p>
          <a:p>
            <a:pPr>
              <a:lnSpc>
                <a:spcPct val="80000"/>
              </a:lnSpc>
              <a:spcBef>
                <a:spcPct val="0"/>
              </a:spcBef>
              <a:buFontTx/>
              <a:buNone/>
            </a:pPr>
            <a:r>
              <a:rPr lang="en-US" sz="2400" dirty="0">
                <a:latin typeface="Courier New" pitchFamily="49" charset="0"/>
              </a:rPr>
              <a:t>	tax = (salary – 80000.00)*0.33 + 21600.00;</a:t>
            </a:r>
          </a:p>
          <a:p>
            <a:pPr>
              <a:lnSpc>
                <a:spcPct val="80000"/>
              </a:lnSpc>
              <a:spcBef>
                <a:spcPct val="0"/>
              </a:spcBef>
              <a:buFontTx/>
              <a:buNone/>
            </a:pPr>
            <a:endParaRPr lang="en-US" sz="600" dirty="0">
              <a:latin typeface="Courier New" pitchFamily="49" charset="0"/>
            </a:endParaRPr>
          </a:p>
          <a:p>
            <a:pPr>
              <a:lnSpc>
                <a:spcPct val="80000"/>
              </a:lnSpc>
              <a:spcBef>
                <a:spcPct val="0"/>
              </a:spcBef>
              <a:buFontTx/>
              <a:buNone/>
            </a:pPr>
            <a:r>
              <a:rPr lang="en-US" sz="2400" dirty="0">
                <a:solidFill>
                  <a:srgbClr val="FF0000"/>
                </a:solidFill>
                <a:latin typeface="Courier New" pitchFamily="49" charset="0"/>
              </a:rPr>
              <a:t>else</a:t>
            </a:r>
          </a:p>
          <a:p>
            <a:pPr>
              <a:lnSpc>
                <a:spcPct val="80000"/>
              </a:lnSpc>
              <a:spcBef>
                <a:spcPct val="0"/>
              </a:spcBef>
              <a:buFontTx/>
              <a:buNone/>
            </a:pPr>
            <a:r>
              <a:rPr lang="en-US" sz="2400" dirty="0">
                <a:latin typeface="Courier New" pitchFamily="49" charset="0"/>
              </a:rPr>
              <a:t>	tax = -1.0;</a:t>
            </a:r>
          </a:p>
        </p:txBody>
      </p:sp>
      <p:sp>
        <p:nvSpPr>
          <p:cNvPr id="4" name="Slide Number Placeholder 4"/>
          <p:cNvSpPr>
            <a:spLocks noGrp="1"/>
          </p:cNvSpPr>
          <p:nvPr>
            <p:ph type="sldNum" sz="quarter" idx="15"/>
          </p:nvPr>
        </p:nvSpPr>
        <p:spPr/>
        <p:txBody>
          <a:bodyPr/>
          <a:lstStyle/>
          <a:p>
            <a:fld id="{9F736619-4ABB-433C-BC4E-4F9893F56E30}" type="slidenum">
              <a:rPr lang="ar-SA"/>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7618">
                                            <p:txEl>
                                              <p:pRg st="0" end="0"/>
                                            </p:txEl>
                                          </p:spTgt>
                                        </p:tgtEl>
                                        <p:attrNameLst>
                                          <p:attrName>style.visibility</p:attrName>
                                        </p:attrNameLst>
                                      </p:cBhvr>
                                      <p:to>
                                        <p:strVal val="visible"/>
                                      </p:to>
                                    </p:set>
                                    <p:anim calcmode="lin" valueType="num">
                                      <p:cBhvr>
                                        <p:cTn id="7" dur="500" fill="hold"/>
                                        <p:tgtEl>
                                          <p:spTgt spid="3676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7618">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67618">
                                            <p:txEl>
                                              <p:pRg st="1" end="1"/>
                                            </p:txEl>
                                          </p:spTgt>
                                        </p:tgtEl>
                                        <p:attrNameLst>
                                          <p:attrName>style.visibility</p:attrName>
                                        </p:attrNameLst>
                                      </p:cBhvr>
                                      <p:to>
                                        <p:strVal val="visible"/>
                                      </p:to>
                                    </p:set>
                                    <p:anim calcmode="lin" valueType="num">
                                      <p:cBhvr>
                                        <p:cTn id="11" dur="500" fill="hold"/>
                                        <p:tgtEl>
                                          <p:spTgt spid="367618">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67618">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67618">
                                            <p:txEl>
                                              <p:pRg st="3" end="3"/>
                                            </p:txEl>
                                          </p:spTgt>
                                        </p:tgtEl>
                                        <p:attrNameLst>
                                          <p:attrName>style.visibility</p:attrName>
                                        </p:attrNameLst>
                                      </p:cBhvr>
                                      <p:to>
                                        <p:strVal val="visible"/>
                                      </p:to>
                                    </p:set>
                                    <p:anim calcmode="lin" valueType="num">
                                      <p:cBhvr>
                                        <p:cTn id="15" dur="500" fill="hold"/>
                                        <p:tgtEl>
                                          <p:spTgt spid="367618">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67618">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67618">
                                            <p:txEl>
                                              <p:pRg st="4" end="4"/>
                                            </p:txEl>
                                          </p:spTgt>
                                        </p:tgtEl>
                                        <p:attrNameLst>
                                          <p:attrName>style.visibility</p:attrName>
                                        </p:attrNameLst>
                                      </p:cBhvr>
                                      <p:to>
                                        <p:strVal val="visible"/>
                                      </p:to>
                                    </p:set>
                                    <p:anim calcmode="lin" valueType="num">
                                      <p:cBhvr>
                                        <p:cTn id="19" dur="500" fill="hold"/>
                                        <p:tgtEl>
                                          <p:spTgt spid="367618">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67618">
                                            <p:txEl>
                                              <p:pRg st="4" end="4"/>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67618">
                                            <p:txEl>
                                              <p:pRg st="6" end="6"/>
                                            </p:txEl>
                                          </p:spTgt>
                                        </p:tgtEl>
                                        <p:attrNameLst>
                                          <p:attrName>style.visibility</p:attrName>
                                        </p:attrNameLst>
                                      </p:cBhvr>
                                      <p:to>
                                        <p:strVal val="visible"/>
                                      </p:to>
                                    </p:set>
                                    <p:anim calcmode="lin" valueType="num">
                                      <p:cBhvr>
                                        <p:cTn id="23" dur="500" fill="hold"/>
                                        <p:tgtEl>
                                          <p:spTgt spid="367618">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367618">
                                            <p:txEl>
                                              <p:pRg st="6" end="6"/>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367618">
                                            <p:txEl>
                                              <p:pRg st="7" end="7"/>
                                            </p:txEl>
                                          </p:spTgt>
                                        </p:tgtEl>
                                        <p:attrNameLst>
                                          <p:attrName>style.visibility</p:attrName>
                                        </p:attrNameLst>
                                      </p:cBhvr>
                                      <p:to>
                                        <p:strVal val="visible"/>
                                      </p:to>
                                    </p:set>
                                    <p:anim calcmode="lin" valueType="num">
                                      <p:cBhvr>
                                        <p:cTn id="27" dur="500" fill="hold"/>
                                        <p:tgtEl>
                                          <p:spTgt spid="367618">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367618">
                                            <p:txEl>
                                              <p:pRg st="7" end="7"/>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67618">
                                            <p:txEl>
                                              <p:pRg st="9" end="9"/>
                                            </p:txEl>
                                          </p:spTgt>
                                        </p:tgtEl>
                                        <p:attrNameLst>
                                          <p:attrName>style.visibility</p:attrName>
                                        </p:attrNameLst>
                                      </p:cBhvr>
                                      <p:to>
                                        <p:strVal val="visible"/>
                                      </p:to>
                                    </p:set>
                                    <p:anim calcmode="lin" valueType="num">
                                      <p:cBhvr>
                                        <p:cTn id="31" dur="500" fill="hold"/>
                                        <p:tgtEl>
                                          <p:spTgt spid="367618">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367618">
                                            <p:txEl>
                                              <p:pRg st="9" end="9"/>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67618">
                                            <p:txEl>
                                              <p:pRg st="10" end="10"/>
                                            </p:txEl>
                                          </p:spTgt>
                                        </p:tgtEl>
                                        <p:attrNameLst>
                                          <p:attrName>style.visibility</p:attrName>
                                        </p:attrNameLst>
                                      </p:cBhvr>
                                      <p:to>
                                        <p:strVal val="visible"/>
                                      </p:to>
                                    </p:set>
                                    <p:anim calcmode="lin" valueType="num">
                                      <p:cBhvr>
                                        <p:cTn id="35" dur="500" fill="hold"/>
                                        <p:tgtEl>
                                          <p:spTgt spid="367618">
                                            <p:txEl>
                                              <p:pRg st="10" end="10"/>
                                            </p:txEl>
                                          </p:spTgt>
                                        </p:tgtEl>
                                        <p:attrNameLst>
                                          <p:attrName>ppt_w</p:attrName>
                                        </p:attrNameLst>
                                      </p:cBhvr>
                                      <p:tavLst>
                                        <p:tav tm="0">
                                          <p:val>
                                            <p:fltVal val="0"/>
                                          </p:val>
                                        </p:tav>
                                        <p:tav tm="100000">
                                          <p:val>
                                            <p:strVal val="#ppt_w"/>
                                          </p:val>
                                        </p:tav>
                                      </p:tavLst>
                                    </p:anim>
                                    <p:anim calcmode="lin" valueType="num">
                                      <p:cBhvr>
                                        <p:cTn id="36" dur="500" fill="hold"/>
                                        <p:tgtEl>
                                          <p:spTgt spid="367618">
                                            <p:txEl>
                                              <p:pRg st="10" end="10"/>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367618">
                                            <p:txEl>
                                              <p:pRg st="12" end="12"/>
                                            </p:txEl>
                                          </p:spTgt>
                                        </p:tgtEl>
                                        <p:attrNameLst>
                                          <p:attrName>style.visibility</p:attrName>
                                        </p:attrNameLst>
                                      </p:cBhvr>
                                      <p:to>
                                        <p:strVal val="visible"/>
                                      </p:to>
                                    </p:set>
                                    <p:anim calcmode="lin" valueType="num">
                                      <p:cBhvr>
                                        <p:cTn id="39" dur="500" fill="hold"/>
                                        <p:tgtEl>
                                          <p:spTgt spid="367618">
                                            <p:txEl>
                                              <p:pRg st="12" end="12"/>
                                            </p:txEl>
                                          </p:spTgt>
                                        </p:tgtEl>
                                        <p:attrNameLst>
                                          <p:attrName>ppt_w</p:attrName>
                                        </p:attrNameLst>
                                      </p:cBhvr>
                                      <p:tavLst>
                                        <p:tav tm="0">
                                          <p:val>
                                            <p:fltVal val="0"/>
                                          </p:val>
                                        </p:tav>
                                        <p:tav tm="100000">
                                          <p:val>
                                            <p:strVal val="#ppt_w"/>
                                          </p:val>
                                        </p:tav>
                                      </p:tavLst>
                                    </p:anim>
                                    <p:anim calcmode="lin" valueType="num">
                                      <p:cBhvr>
                                        <p:cTn id="40" dur="500" fill="hold"/>
                                        <p:tgtEl>
                                          <p:spTgt spid="367618">
                                            <p:txEl>
                                              <p:pRg st="12" end="12"/>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367618">
                                            <p:txEl>
                                              <p:pRg st="13" end="13"/>
                                            </p:txEl>
                                          </p:spTgt>
                                        </p:tgtEl>
                                        <p:attrNameLst>
                                          <p:attrName>style.visibility</p:attrName>
                                        </p:attrNameLst>
                                      </p:cBhvr>
                                      <p:to>
                                        <p:strVal val="visible"/>
                                      </p:to>
                                    </p:set>
                                    <p:anim calcmode="lin" valueType="num">
                                      <p:cBhvr>
                                        <p:cTn id="43" dur="500" fill="hold"/>
                                        <p:tgtEl>
                                          <p:spTgt spid="367618">
                                            <p:txEl>
                                              <p:pRg st="13" end="13"/>
                                            </p:txEl>
                                          </p:spTgt>
                                        </p:tgtEl>
                                        <p:attrNameLst>
                                          <p:attrName>ppt_w</p:attrName>
                                        </p:attrNameLst>
                                      </p:cBhvr>
                                      <p:tavLst>
                                        <p:tav tm="0">
                                          <p:val>
                                            <p:fltVal val="0"/>
                                          </p:val>
                                        </p:tav>
                                        <p:tav tm="100000">
                                          <p:val>
                                            <p:strVal val="#ppt_w"/>
                                          </p:val>
                                        </p:tav>
                                      </p:tavLst>
                                    </p:anim>
                                    <p:anim calcmode="lin" valueType="num">
                                      <p:cBhvr>
                                        <p:cTn id="44" dur="500" fill="hold"/>
                                        <p:tgtEl>
                                          <p:spTgt spid="367618">
                                            <p:txEl>
                                              <p:pRg st="13" end="13"/>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367618">
                                            <p:txEl>
                                              <p:pRg st="15" end="15"/>
                                            </p:txEl>
                                          </p:spTgt>
                                        </p:tgtEl>
                                        <p:attrNameLst>
                                          <p:attrName>style.visibility</p:attrName>
                                        </p:attrNameLst>
                                      </p:cBhvr>
                                      <p:to>
                                        <p:strVal val="visible"/>
                                      </p:to>
                                    </p:set>
                                    <p:anim calcmode="lin" valueType="num">
                                      <p:cBhvr>
                                        <p:cTn id="47" dur="500" fill="hold"/>
                                        <p:tgtEl>
                                          <p:spTgt spid="367618">
                                            <p:txEl>
                                              <p:pRg st="15" end="15"/>
                                            </p:txEl>
                                          </p:spTgt>
                                        </p:tgtEl>
                                        <p:attrNameLst>
                                          <p:attrName>ppt_w</p:attrName>
                                        </p:attrNameLst>
                                      </p:cBhvr>
                                      <p:tavLst>
                                        <p:tav tm="0">
                                          <p:val>
                                            <p:fltVal val="0"/>
                                          </p:val>
                                        </p:tav>
                                        <p:tav tm="100000">
                                          <p:val>
                                            <p:strVal val="#ppt_w"/>
                                          </p:val>
                                        </p:tav>
                                      </p:tavLst>
                                    </p:anim>
                                    <p:anim calcmode="lin" valueType="num">
                                      <p:cBhvr>
                                        <p:cTn id="48" dur="500" fill="hold"/>
                                        <p:tgtEl>
                                          <p:spTgt spid="367618">
                                            <p:txEl>
                                              <p:pRg st="15" end="15"/>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367618">
                                            <p:txEl>
                                              <p:pRg st="16" end="16"/>
                                            </p:txEl>
                                          </p:spTgt>
                                        </p:tgtEl>
                                        <p:attrNameLst>
                                          <p:attrName>style.visibility</p:attrName>
                                        </p:attrNameLst>
                                      </p:cBhvr>
                                      <p:to>
                                        <p:strVal val="visible"/>
                                      </p:to>
                                    </p:set>
                                    <p:anim calcmode="lin" valueType="num">
                                      <p:cBhvr>
                                        <p:cTn id="51" dur="500" fill="hold"/>
                                        <p:tgtEl>
                                          <p:spTgt spid="367618">
                                            <p:txEl>
                                              <p:pRg st="16" end="16"/>
                                            </p:txEl>
                                          </p:spTgt>
                                        </p:tgtEl>
                                        <p:attrNameLst>
                                          <p:attrName>ppt_w</p:attrName>
                                        </p:attrNameLst>
                                      </p:cBhvr>
                                      <p:tavLst>
                                        <p:tav tm="0">
                                          <p:val>
                                            <p:fltVal val="0"/>
                                          </p:val>
                                        </p:tav>
                                        <p:tav tm="100000">
                                          <p:val>
                                            <p:strVal val="#ppt_w"/>
                                          </p:val>
                                        </p:tav>
                                      </p:tavLst>
                                    </p:anim>
                                    <p:anim calcmode="lin" valueType="num">
                                      <p:cBhvr>
                                        <p:cTn id="52" dur="500" fill="hold"/>
                                        <p:tgtEl>
                                          <p:spTgt spid="367618">
                                            <p:txEl>
                                              <p:pRg st="16" end="16"/>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367618">
                                            <p:txEl>
                                              <p:pRg st="18" end="18"/>
                                            </p:txEl>
                                          </p:spTgt>
                                        </p:tgtEl>
                                        <p:attrNameLst>
                                          <p:attrName>style.visibility</p:attrName>
                                        </p:attrNameLst>
                                      </p:cBhvr>
                                      <p:to>
                                        <p:strVal val="visible"/>
                                      </p:to>
                                    </p:set>
                                    <p:anim calcmode="lin" valueType="num">
                                      <p:cBhvr>
                                        <p:cTn id="55" dur="500" fill="hold"/>
                                        <p:tgtEl>
                                          <p:spTgt spid="367618">
                                            <p:txEl>
                                              <p:pRg st="18" end="18"/>
                                            </p:txEl>
                                          </p:spTgt>
                                        </p:tgtEl>
                                        <p:attrNameLst>
                                          <p:attrName>ppt_w</p:attrName>
                                        </p:attrNameLst>
                                      </p:cBhvr>
                                      <p:tavLst>
                                        <p:tav tm="0">
                                          <p:val>
                                            <p:fltVal val="0"/>
                                          </p:val>
                                        </p:tav>
                                        <p:tav tm="100000">
                                          <p:val>
                                            <p:strVal val="#ppt_w"/>
                                          </p:val>
                                        </p:tav>
                                      </p:tavLst>
                                    </p:anim>
                                    <p:anim calcmode="lin" valueType="num">
                                      <p:cBhvr>
                                        <p:cTn id="56" dur="500" fill="hold"/>
                                        <p:tgtEl>
                                          <p:spTgt spid="367618">
                                            <p:txEl>
                                              <p:pRg st="18" end="18"/>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367618">
                                            <p:txEl>
                                              <p:pRg st="19" end="19"/>
                                            </p:txEl>
                                          </p:spTgt>
                                        </p:tgtEl>
                                        <p:attrNameLst>
                                          <p:attrName>style.visibility</p:attrName>
                                        </p:attrNameLst>
                                      </p:cBhvr>
                                      <p:to>
                                        <p:strVal val="visible"/>
                                      </p:to>
                                    </p:set>
                                    <p:anim calcmode="lin" valueType="num">
                                      <p:cBhvr>
                                        <p:cTn id="59" dur="500" fill="hold"/>
                                        <p:tgtEl>
                                          <p:spTgt spid="367618">
                                            <p:txEl>
                                              <p:pRg st="19" end="19"/>
                                            </p:txEl>
                                          </p:spTgt>
                                        </p:tgtEl>
                                        <p:attrNameLst>
                                          <p:attrName>ppt_w</p:attrName>
                                        </p:attrNameLst>
                                      </p:cBhvr>
                                      <p:tavLst>
                                        <p:tav tm="0">
                                          <p:val>
                                            <p:fltVal val="0"/>
                                          </p:val>
                                        </p:tav>
                                        <p:tav tm="100000">
                                          <p:val>
                                            <p:strVal val="#ppt_w"/>
                                          </p:val>
                                        </p:tav>
                                      </p:tavLst>
                                    </p:anim>
                                    <p:anim calcmode="lin" valueType="num">
                                      <p:cBhvr>
                                        <p:cTn id="60" dur="500" fill="hold"/>
                                        <p:tgtEl>
                                          <p:spTgt spid="367618">
                                            <p:txEl>
                                              <p:pRg st="19" end="1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7200" y="274638"/>
            <a:ext cx="8229600" cy="944562"/>
          </a:xfrm>
        </p:spPr>
        <p:txBody>
          <a:bodyPr/>
          <a:lstStyle/>
          <a:p>
            <a:r>
              <a:rPr lang="en-US"/>
              <a:t>Control Structures</a:t>
            </a:r>
          </a:p>
        </p:txBody>
      </p:sp>
      <p:sp>
        <p:nvSpPr>
          <p:cNvPr id="254979" name="Rectangle 3"/>
          <p:cNvSpPr>
            <a:spLocks noGrp="1" noChangeArrowheads="1"/>
          </p:cNvSpPr>
          <p:nvPr>
            <p:ph sz="quarter" idx="1"/>
          </p:nvPr>
        </p:nvSpPr>
        <p:spPr>
          <a:xfrm>
            <a:off x="342900" y="1314450"/>
            <a:ext cx="6591300" cy="4933950"/>
          </a:xfrm>
        </p:spPr>
        <p:txBody>
          <a:bodyPr>
            <a:normAutofit lnSpcReduction="10000"/>
          </a:bodyPr>
          <a:lstStyle/>
          <a:p>
            <a:r>
              <a:rPr lang="en-US" sz="2800" b="1" dirty="0">
                <a:solidFill>
                  <a:srgbClr val="FF0000"/>
                </a:solidFill>
              </a:rPr>
              <a:t>Control structures</a:t>
            </a:r>
            <a:r>
              <a:rPr lang="en-US" sz="2800" dirty="0">
                <a:solidFill>
                  <a:srgbClr val="FF0000"/>
                </a:solidFill>
              </a:rPr>
              <a:t> </a:t>
            </a:r>
            <a:r>
              <a:rPr lang="en-US" sz="2800" dirty="0"/>
              <a:t>–control the flow of execution in a program or function.</a:t>
            </a:r>
          </a:p>
          <a:p>
            <a:r>
              <a:rPr lang="en-US" sz="2800" dirty="0"/>
              <a:t>Three basic control structures:</a:t>
            </a:r>
          </a:p>
          <a:p>
            <a:pPr lvl="1"/>
            <a:r>
              <a:rPr lang="en-US" sz="2400" b="1" dirty="0">
                <a:solidFill>
                  <a:srgbClr val="FF0000"/>
                </a:solidFill>
              </a:rPr>
              <a:t>Sequential Flow </a:t>
            </a:r>
            <a:r>
              <a:rPr lang="en-US" sz="2400" dirty="0"/>
              <a:t>- this is written as a group of statements bracketed by </a:t>
            </a:r>
            <a:r>
              <a:rPr lang="en-US" sz="2400" dirty="0">
                <a:solidFill>
                  <a:srgbClr val="FF0000"/>
                </a:solidFill>
              </a:rPr>
              <a:t>{</a:t>
            </a:r>
            <a:r>
              <a:rPr lang="en-US" sz="2400" dirty="0"/>
              <a:t> and </a:t>
            </a:r>
            <a:r>
              <a:rPr lang="en-US" sz="2400" dirty="0" smtClean="0">
                <a:solidFill>
                  <a:srgbClr val="FF0000"/>
                </a:solidFill>
              </a:rPr>
              <a:t>} </a:t>
            </a:r>
            <a:r>
              <a:rPr lang="en-US" sz="2400" dirty="0" smtClean="0"/>
              <a:t>where </a:t>
            </a:r>
            <a:r>
              <a:rPr lang="en-US" sz="2400" dirty="0"/>
              <a:t>one statement follows another.</a:t>
            </a:r>
          </a:p>
          <a:p>
            <a:pPr lvl="1"/>
            <a:r>
              <a:rPr lang="en-US" sz="2400" b="1" dirty="0">
                <a:solidFill>
                  <a:srgbClr val="FF0000"/>
                </a:solidFill>
              </a:rPr>
              <a:t>Selection control structure</a:t>
            </a:r>
            <a:r>
              <a:rPr lang="en-US" sz="2400" dirty="0">
                <a:solidFill>
                  <a:srgbClr val="FF0000"/>
                </a:solidFill>
              </a:rPr>
              <a:t> </a:t>
            </a:r>
            <a:r>
              <a:rPr lang="en-US" sz="2400" dirty="0"/>
              <a:t>- this chooses between multiple statements to execute based on some condition.</a:t>
            </a:r>
          </a:p>
          <a:p>
            <a:pPr lvl="1"/>
            <a:r>
              <a:rPr lang="en-US" sz="2400" b="1" dirty="0">
                <a:solidFill>
                  <a:srgbClr val="FF0000"/>
                </a:solidFill>
              </a:rPr>
              <a:t>Repetition</a:t>
            </a:r>
            <a:r>
              <a:rPr lang="en-US" sz="2400" b="1" dirty="0"/>
              <a:t> – </a:t>
            </a:r>
            <a:r>
              <a:rPr lang="en-US" sz="2400" dirty="0"/>
              <a:t>this structure executes a block of code multiple times.</a:t>
            </a:r>
          </a:p>
        </p:txBody>
      </p:sp>
      <p:sp>
        <p:nvSpPr>
          <p:cNvPr id="27" name="Slide Number Placeholder 4"/>
          <p:cNvSpPr>
            <a:spLocks noGrp="1"/>
          </p:cNvSpPr>
          <p:nvPr>
            <p:ph type="sldNum" sz="quarter" idx="15"/>
          </p:nvPr>
        </p:nvSpPr>
        <p:spPr/>
        <p:txBody>
          <a:bodyPr/>
          <a:lstStyle/>
          <a:p>
            <a:fld id="{02365DFF-879D-4779-8235-68E1DB6EF6D7}" type="slidenum">
              <a:rPr lang="ar-SA"/>
              <a:pPr/>
              <a:t>3</a:t>
            </a:fld>
            <a:endParaRPr lang="en-US"/>
          </a:p>
        </p:txBody>
      </p:sp>
      <p:grpSp>
        <p:nvGrpSpPr>
          <p:cNvPr id="254991" name="Group 15"/>
          <p:cNvGrpSpPr>
            <a:grpSpLocks/>
          </p:cNvGrpSpPr>
          <p:nvPr/>
        </p:nvGrpSpPr>
        <p:grpSpPr bwMode="auto">
          <a:xfrm>
            <a:off x="7391400" y="1638300"/>
            <a:ext cx="933450" cy="1295400"/>
            <a:chOff x="4692" y="1680"/>
            <a:chExt cx="588" cy="816"/>
          </a:xfrm>
        </p:grpSpPr>
        <p:sp>
          <p:nvSpPr>
            <p:cNvPr id="254984" name="Oval 8"/>
            <p:cNvSpPr>
              <a:spLocks noChangeArrowheads="1"/>
            </p:cNvSpPr>
            <p:nvPr/>
          </p:nvSpPr>
          <p:spPr bwMode="auto">
            <a:xfrm>
              <a:off x="4692" y="1680"/>
              <a:ext cx="558" cy="240"/>
            </a:xfrm>
            <a:prstGeom prst="ellipse">
              <a:avLst/>
            </a:prstGeom>
            <a:solidFill>
              <a:srgbClr val="C0C0C0"/>
            </a:solidFill>
            <a:ln w="9525">
              <a:solidFill>
                <a:schemeClr val="tx1"/>
              </a:solidFill>
              <a:round/>
              <a:headEnd/>
              <a:tailEnd/>
            </a:ln>
            <a:effectLst/>
          </p:spPr>
          <p:txBody>
            <a:bodyPr wrap="none" anchor="ctr"/>
            <a:lstStyle/>
            <a:p>
              <a:endParaRPr lang="en-US"/>
            </a:p>
          </p:txBody>
        </p:sp>
        <p:sp>
          <p:nvSpPr>
            <p:cNvPr id="254985" name="Oval 9"/>
            <p:cNvSpPr>
              <a:spLocks noChangeArrowheads="1"/>
            </p:cNvSpPr>
            <p:nvPr/>
          </p:nvSpPr>
          <p:spPr bwMode="auto">
            <a:xfrm>
              <a:off x="4692" y="1968"/>
              <a:ext cx="558" cy="240"/>
            </a:xfrm>
            <a:prstGeom prst="ellipse">
              <a:avLst/>
            </a:prstGeom>
            <a:solidFill>
              <a:srgbClr val="C0C0C0"/>
            </a:solidFill>
            <a:ln w="9525">
              <a:solidFill>
                <a:schemeClr val="tx1"/>
              </a:solidFill>
              <a:round/>
              <a:headEnd/>
              <a:tailEnd/>
            </a:ln>
            <a:effectLst/>
          </p:spPr>
          <p:txBody>
            <a:bodyPr wrap="none" anchor="ctr"/>
            <a:lstStyle/>
            <a:p>
              <a:endParaRPr lang="en-US"/>
            </a:p>
          </p:txBody>
        </p:sp>
        <p:sp>
          <p:nvSpPr>
            <p:cNvPr id="254986" name="Oval 10"/>
            <p:cNvSpPr>
              <a:spLocks noChangeArrowheads="1"/>
            </p:cNvSpPr>
            <p:nvPr/>
          </p:nvSpPr>
          <p:spPr bwMode="auto">
            <a:xfrm>
              <a:off x="4722" y="2256"/>
              <a:ext cx="558" cy="240"/>
            </a:xfrm>
            <a:prstGeom prst="ellipse">
              <a:avLst/>
            </a:prstGeom>
            <a:solidFill>
              <a:srgbClr val="C0C0C0"/>
            </a:solidFill>
            <a:ln w="9525">
              <a:solidFill>
                <a:schemeClr val="tx1"/>
              </a:solidFill>
              <a:round/>
              <a:headEnd/>
              <a:tailEnd/>
            </a:ln>
            <a:effectLst/>
          </p:spPr>
          <p:txBody>
            <a:bodyPr wrap="none" anchor="ctr"/>
            <a:lstStyle/>
            <a:p>
              <a:endParaRPr lang="en-US"/>
            </a:p>
          </p:txBody>
        </p:sp>
        <p:cxnSp>
          <p:nvCxnSpPr>
            <p:cNvPr id="254987" name="AutoShape 11"/>
            <p:cNvCxnSpPr>
              <a:cxnSpLocks noChangeShapeType="1"/>
              <a:stCxn id="254984" idx="6"/>
              <a:endCxn id="254985" idx="6"/>
            </p:cNvCxnSpPr>
            <p:nvPr/>
          </p:nvCxnSpPr>
          <p:spPr bwMode="auto">
            <a:xfrm>
              <a:off x="5250" y="1800"/>
              <a:ext cx="1" cy="288"/>
            </a:xfrm>
            <a:prstGeom prst="curvedConnector3">
              <a:avLst>
                <a:gd name="adj1" fmla="val 14400000"/>
              </a:avLst>
            </a:prstGeom>
            <a:noFill/>
            <a:ln w="9525">
              <a:solidFill>
                <a:schemeClr val="tx1"/>
              </a:solidFill>
              <a:round/>
              <a:headEnd/>
              <a:tailEnd type="triangle" w="med" len="med"/>
            </a:ln>
            <a:effectLst/>
          </p:spPr>
        </p:cxnSp>
        <p:cxnSp>
          <p:nvCxnSpPr>
            <p:cNvPr id="254989" name="AutoShape 13"/>
            <p:cNvCxnSpPr>
              <a:cxnSpLocks noChangeShapeType="1"/>
              <a:stCxn id="254985" idx="2"/>
              <a:endCxn id="254986" idx="2"/>
            </p:cNvCxnSpPr>
            <p:nvPr/>
          </p:nvCxnSpPr>
          <p:spPr bwMode="auto">
            <a:xfrm rot="10800000" flipH="1" flipV="1">
              <a:off x="4692" y="2088"/>
              <a:ext cx="30" cy="288"/>
            </a:xfrm>
            <a:prstGeom prst="curvedConnector3">
              <a:avLst>
                <a:gd name="adj1" fmla="val -480000"/>
              </a:avLst>
            </a:prstGeom>
            <a:noFill/>
            <a:ln w="9525">
              <a:solidFill>
                <a:schemeClr val="tx1"/>
              </a:solidFill>
              <a:round/>
              <a:headEnd/>
              <a:tailEnd type="triangle" w="med" len="med"/>
            </a:ln>
            <a:effectLst/>
          </p:spPr>
        </p:cxnSp>
      </p:grpSp>
      <p:grpSp>
        <p:nvGrpSpPr>
          <p:cNvPr id="255013" name="Group 37"/>
          <p:cNvGrpSpPr>
            <a:grpSpLocks/>
          </p:cNvGrpSpPr>
          <p:nvPr/>
        </p:nvGrpSpPr>
        <p:grpSpPr bwMode="auto">
          <a:xfrm>
            <a:off x="7062788" y="3481388"/>
            <a:ext cx="1828800" cy="838200"/>
            <a:chOff x="4449" y="2193"/>
            <a:chExt cx="1152" cy="528"/>
          </a:xfrm>
        </p:grpSpPr>
        <p:sp>
          <p:nvSpPr>
            <p:cNvPr id="254990" name="Oval 14"/>
            <p:cNvSpPr>
              <a:spLocks noChangeArrowheads="1"/>
            </p:cNvSpPr>
            <p:nvPr/>
          </p:nvSpPr>
          <p:spPr bwMode="auto">
            <a:xfrm>
              <a:off x="4737" y="2193"/>
              <a:ext cx="528" cy="192"/>
            </a:xfrm>
            <a:prstGeom prst="ellipse">
              <a:avLst/>
            </a:prstGeom>
            <a:solidFill>
              <a:srgbClr val="C0C0C0"/>
            </a:solidFill>
            <a:ln w="9525">
              <a:solidFill>
                <a:schemeClr val="tx1"/>
              </a:solidFill>
              <a:round/>
              <a:headEnd/>
              <a:tailEnd/>
            </a:ln>
            <a:effectLst/>
          </p:spPr>
          <p:txBody>
            <a:bodyPr wrap="none" anchor="ctr"/>
            <a:lstStyle/>
            <a:p>
              <a:pPr algn="ctr"/>
              <a:r>
                <a:rPr lang="en-US"/>
                <a:t>C</a:t>
              </a:r>
            </a:p>
          </p:txBody>
        </p:sp>
        <p:sp>
          <p:nvSpPr>
            <p:cNvPr id="254992" name="Oval 16"/>
            <p:cNvSpPr>
              <a:spLocks noChangeArrowheads="1"/>
            </p:cNvSpPr>
            <p:nvPr/>
          </p:nvSpPr>
          <p:spPr bwMode="auto">
            <a:xfrm>
              <a:off x="4449" y="2529"/>
              <a:ext cx="528" cy="192"/>
            </a:xfrm>
            <a:prstGeom prst="ellipse">
              <a:avLst/>
            </a:prstGeom>
            <a:solidFill>
              <a:srgbClr val="C0C0C0"/>
            </a:solidFill>
            <a:ln w="9525">
              <a:solidFill>
                <a:schemeClr val="tx1"/>
              </a:solidFill>
              <a:round/>
              <a:headEnd/>
              <a:tailEnd/>
            </a:ln>
            <a:effectLst/>
          </p:spPr>
          <p:txBody>
            <a:bodyPr wrap="none" anchor="ctr"/>
            <a:lstStyle/>
            <a:p>
              <a:endParaRPr lang="en-US"/>
            </a:p>
          </p:txBody>
        </p:sp>
        <p:sp>
          <p:nvSpPr>
            <p:cNvPr id="254993" name="Oval 17"/>
            <p:cNvSpPr>
              <a:spLocks noChangeArrowheads="1"/>
            </p:cNvSpPr>
            <p:nvPr/>
          </p:nvSpPr>
          <p:spPr bwMode="auto">
            <a:xfrm>
              <a:off x="5073" y="2529"/>
              <a:ext cx="528" cy="192"/>
            </a:xfrm>
            <a:prstGeom prst="ellipse">
              <a:avLst/>
            </a:prstGeom>
            <a:solidFill>
              <a:srgbClr val="C0C0C0"/>
            </a:solidFill>
            <a:ln w="9525">
              <a:solidFill>
                <a:schemeClr val="tx1"/>
              </a:solidFill>
              <a:round/>
              <a:headEnd/>
              <a:tailEnd/>
            </a:ln>
            <a:effectLst/>
          </p:spPr>
          <p:txBody>
            <a:bodyPr wrap="none" anchor="ctr"/>
            <a:lstStyle/>
            <a:p>
              <a:endParaRPr lang="en-US"/>
            </a:p>
          </p:txBody>
        </p:sp>
        <p:cxnSp>
          <p:nvCxnSpPr>
            <p:cNvPr id="254994" name="AutoShape 18"/>
            <p:cNvCxnSpPr>
              <a:cxnSpLocks noChangeShapeType="1"/>
              <a:stCxn id="254990" idx="3"/>
              <a:endCxn id="254992" idx="0"/>
            </p:cNvCxnSpPr>
            <p:nvPr/>
          </p:nvCxnSpPr>
          <p:spPr bwMode="auto">
            <a:xfrm flipH="1">
              <a:off x="4713" y="2357"/>
              <a:ext cx="101" cy="172"/>
            </a:xfrm>
            <a:prstGeom prst="straightConnector1">
              <a:avLst/>
            </a:prstGeom>
            <a:noFill/>
            <a:ln w="9525">
              <a:solidFill>
                <a:schemeClr val="tx1"/>
              </a:solidFill>
              <a:round/>
              <a:headEnd/>
              <a:tailEnd type="triangle" w="med" len="med"/>
            </a:ln>
            <a:effectLst/>
          </p:spPr>
        </p:cxnSp>
        <p:cxnSp>
          <p:nvCxnSpPr>
            <p:cNvPr id="254995" name="AutoShape 19"/>
            <p:cNvCxnSpPr>
              <a:cxnSpLocks noChangeShapeType="1"/>
              <a:stCxn id="254990" idx="5"/>
              <a:endCxn id="254993" idx="0"/>
            </p:cNvCxnSpPr>
            <p:nvPr/>
          </p:nvCxnSpPr>
          <p:spPr bwMode="auto">
            <a:xfrm>
              <a:off x="5188" y="2357"/>
              <a:ext cx="149" cy="172"/>
            </a:xfrm>
            <a:prstGeom prst="straightConnector1">
              <a:avLst/>
            </a:prstGeom>
            <a:noFill/>
            <a:ln w="9525">
              <a:solidFill>
                <a:schemeClr val="tx1"/>
              </a:solidFill>
              <a:round/>
              <a:headEnd/>
              <a:tailEnd type="triangle" w="med" len="med"/>
            </a:ln>
            <a:effectLst/>
          </p:spPr>
        </p:cxnSp>
        <p:sp>
          <p:nvSpPr>
            <p:cNvPr id="254996" name="Text Box 20"/>
            <p:cNvSpPr txBox="1">
              <a:spLocks noChangeArrowheads="1"/>
            </p:cNvSpPr>
            <p:nvPr/>
          </p:nvSpPr>
          <p:spPr bwMode="auto">
            <a:xfrm>
              <a:off x="4545" y="2310"/>
              <a:ext cx="192" cy="231"/>
            </a:xfrm>
            <a:prstGeom prst="rect">
              <a:avLst/>
            </a:prstGeom>
            <a:noFill/>
            <a:ln w="9525">
              <a:noFill/>
              <a:miter lim="800000"/>
              <a:headEnd/>
              <a:tailEnd/>
            </a:ln>
            <a:effectLst/>
          </p:spPr>
          <p:txBody>
            <a:bodyPr>
              <a:spAutoFit/>
            </a:bodyPr>
            <a:lstStyle/>
            <a:p>
              <a:pPr>
                <a:spcBef>
                  <a:spcPct val="50000"/>
                </a:spcBef>
              </a:pPr>
              <a:r>
                <a:rPr lang="en-US"/>
                <a:t>Y</a:t>
              </a:r>
            </a:p>
          </p:txBody>
        </p:sp>
        <p:sp>
          <p:nvSpPr>
            <p:cNvPr id="254997" name="Text Box 21"/>
            <p:cNvSpPr txBox="1">
              <a:spLocks noChangeArrowheads="1"/>
            </p:cNvSpPr>
            <p:nvPr/>
          </p:nvSpPr>
          <p:spPr bwMode="auto">
            <a:xfrm>
              <a:off x="5262" y="2289"/>
              <a:ext cx="192" cy="231"/>
            </a:xfrm>
            <a:prstGeom prst="rect">
              <a:avLst/>
            </a:prstGeom>
            <a:noFill/>
            <a:ln w="9525">
              <a:noFill/>
              <a:miter lim="800000"/>
              <a:headEnd/>
              <a:tailEnd/>
            </a:ln>
            <a:effectLst/>
          </p:spPr>
          <p:txBody>
            <a:bodyPr>
              <a:spAutoFit/>
            </a:bodyPr>
            <a:lstStyle/>
            <a:p>
              <a:pPr>
                <a:spcBef>
                  <a:spcPct val="50000"/>
                </a:spcBef>
              </a:pPr>
              <a:r>
                <a:rPr lang="en-US"/>
                <a:t>N</a:t>
              </a:r>
            </a:p>
          </p:txBody>
        </p:sp>
      </p:grpSp>
      <p:grpSp>
        <p:nvGrpSpPr>
          <p:cNvPr id="255018" name="Group 42"/>
          <p:cNvGrpSpPr>
            <a:grpSpLocks/>
          </p:cNvGrpSpPr>
          <p:nvPr/>
        </p:nvGrpSpPr>
        <p:grpSpPr bwMode="auto">
          <a:xfrm>
            <a:off x="7019925" y="4848225"/>
            <a:ext cx="1905000" cy="923925"/>
            <a:chOff x="4422" y="3054"/>
            <a:chExt cx="1200" cy="582"/>
          </a:xfrm>
        </p:grpSpPr>
        <p:sp>
          <p:nvSpPr>
            <p:cNvPr id="254999" name="Oval 23"/>
            <p:cNvSpPr>
              <a:spLocks noChangeArrowheads="1"/>
            </p:cNvSpPr>
            <p:nvPr/>
          </p:nvSpPr>
          <p:spPr bwMode="auto">
            <a:xfrm>
              <a:off x="4422" y="3150"/>
              <a:ext cx="528" cy="240"/>
            </a:xfrm>
            <a:prstGeom prst="ellipse">
              <a:avLst/>
            </a:prstGeom>
            <a:solidFill>
              <a:srgbClr val="C0C0C0"/>
            </a:solidFill>
            <a:ln w="9525">
              <a:solidFill>
                <a:schemeClr val="tx1"/>
              </a:solidFill>
              <a:round/>
              <a:headEnd/>
              <a:tailEnd/>
            </a:ln>
            <a:effectLst/>
          </p:spPr>
          <p:txBody>
            <a:bodyPr wrap="none" anchor="ctr"/>
            <a:lstStyle/>
            <a:p>
              <a:pPr algn="ctr"/>
              <a:r>
                <a:rPr lang="en-US"/>
                <a:t>C</a:t>
              </a:r>
            </a:p>
          </p:txBody>
        </p:sp>
        <p:sp>
          <p:nvSpPr>
            <p:cNvPr id="255001" name="Line 25"/>
            <p:cNvSpPr>
              <a:spLocks noChangeShapeType="1"/>
            </p:cNvSpPr>
            <p:nvPr/>
          </p:nvSpPr>
          <p:spPr bwMode="auto">
            <a:xfrm>
              <a:off x="4710" y="3396"/>
              <a:ext cx="0" cy="240"/>
            </a:xfrm>
            <a:prstGeom prst="line">
              <a:avLst/>
            </a:prstGeom>
            <a:noFill/>
            <a:ln w="9525">
              <a:solidFill>
                <a:schemeClr val="tx1"/>
              </a:solidFill>
              <a:round/>
              <a:headEnd/>
              <a:tailEnd type="triangle" w="med" len="med"/>
            </a:ln>
            <a:effectLst/>
          </p:spPr>
          <p:txBody>
            <a:bodyPr/>
            <a:lstStyle/>
            <a:p>
              <a:endParaRPr lang="en-US"/>
            </a:p>
          </p:txBody>
        </p:sp>
        <p:sp>
          <p:nvSpPr>
            <p:cNvPr id="255010" name="Text Box 34"/>
            <p:cNvSpPr txBox="1">
              <a:spLocks noChangeArrowheads="1"/>
            </p:cNvSpPr>
            <p:nvPr/>
          </p:nvSpPr>
          <p:spPr bwMode="auto">
            <a:xfrm>
              <a:off x="4914" y="3054"/>
              <a:ext cx="192" cy="231"/>
            </a:xfrm>
            <a:prstGeom prst="rect">
              <a:avLst/>
            </a:prstGeom>
            <a:noFill/>
            <a:ln w="9525">
              <a:noFill/>
              <a:miter lim="800000"/>
              <a:headEnd/>
              <a:tailEnd/>
            </a:ln>
            <a:effectLst/>
          </p:spPr>
          <p:txBody>
            <a:bodyPr>
              <a:spAutoFit/>
            </a:bodyPr>
            <a:lstStyle/>
            <a:p>
              <a:pPr>
                <a:spcBef>
                  <a:spcPct val="50000"/>
                </a:spcBef>
              </a:pPr>
              <a:r>
                <a:rPr lang="en-US"/>
                <a:t>Y</a:t>
              </a:r>
            </a:p>
          </p:txBody>
        </p:sp>
        <p:sp>
          <p:nvSpPr>
            <p:cNvPr id="255011" name="Text Box 35"/>
            <p:cNvSpPr txBox="1">
              <a:spLocks noChangeArrowheads="1"/>
            </p:cNvSpPr>
            <p:nvPr/>
          </p:nvSpPr>
          <p:spPr bwMode="auto">
            <a:xfrm>
              <a:off x="4743" y="3363"/>
              <a:ext cx="192" cy="231"/>
            </a:xfrm>
            <a:prstGeom prst="rect">
              <a:avLst/>
            </a:prstGeom>
            <a:noFill/>
            <a:ln w="9525">
              <a:noFill/>
              <a:miter lim="800000"/>
              <a:headEnd/>
              <a:tailEnd/>
            </a:ln>
            <a:effectLst/>
          </p:spPr>
          <p:txBody>
            <a:bodyPr>
              <a:spAutoFit/>
            </a:bodyPr>
            <a:lstStyle/>
            <a:p>
              <a:pPr>
                <a:spcBef>
                  <a:spcPct val="50000"/>
                </a:spcBef>
              </a:pPr>
              <a:r>
                <a:rPr lang="en-US"/>
                <a:t>N</a:t>
              </a:r>
            </a:p>
          </p:txBody>
        </p:sp>
        <p:sp>
          <p:nvSpPr>
            <p:cNvPr id="255015" name="Oval 39"/>
            <p:cNvSpPr>
              <a:spLocks noChangeArrowheads="1"/>
            </p:cNvSpPr>
            <p:nvPr/>
          </p:nvSpPr>
          <p:spPr bwMode="auto">
            <a:xfrm>
              <a:off x="5094" y="3147"/>
              <a:ext cx="528" cy="240"/>
            </a:xfrm>
            <a:prstGeom prst="ellipse">
              <a:avLst/>
            </a:prstGeom>
            <a:solidFill>
              <a:srgbClr val="C0C0C0"/>
            </a:solidFill>
            <a:ln w="9525">
              <a:solidFill>
                <a:schemeClr val="tx1"/>
              </a:solidFill>
              <a:round/>
              <a:headEnd/>
              <a:tailEnd/>
            </a:ln>
            <a:effectLst/>
          </p:spPr>
          <p:txBody>
            <a:bodyPr wrap="none" anchor="ctr"/>
            <a:lstStyle/>
            <a:p>
              <a:pPr algn="ctr"/>
              <a:endParaRPr lang="en-US"/>
            </a:p>
          </p:txBody>
        </p:sp>
        <p:cxnSp>
          <p:nvCxnSpPr>
            <p:cNvPr id="255016" name="AutoShape 40"/>
            <p:cNvCxnSpPr>
              <a:cxnSpLocks noChangeShapeType="1"/>
              <a:stCxn id="254999" idx="6"/>
              <a:endCxn id="255015" idx="2"/>
            </p:cNvCxnSpPr>
            <p:nvPr/>
          </p:nvCxnSpPr>
          <p:spPr bwMode="auto">
            <a:xfrm flipV="1">
              <a:off x="4950" y="3267"/>
              <a:ext cx="144" cy="3"/>
            </a:xfrm>
            <a:prstGeom prst="straightConnector1">
              <a:avLst/>
            </a:prstGeom>
            <a:noFill/>
            <a:ln w="9525">
              <a:solidFill>
                <a:schemeClr val="tx1"/>
              </a:solidFill>
              <a:round/>
              <a:headEnd/>
              <a:tailEnd type="triangle" w="med" len="med"/>
            </a:ln>
            <a:effectLst/>
          </p:spPr>
        </p:cxnSp>
        <p:cxnSp>
          <p:nvCxnSpPr>
            <p:cNvPr id="255017" name="AutoShape 41"/>
            <p:cNvCxnSpPr>
              <a:cxnSpLocks noChangeShapeType="1"/>
              <a:stCxn id="255015" idx="0"/>
              <a:endCxn id="254999" idx="0"/>
            </p:cNvCxnSpPr>
            <p:nvPr/>
          </p:nvCxnSpPr>
          <p:spPr bwMode="auto">
            <a:xfrm rot="16200000" flipH="1" flipV="1">
              <a:off x="5020" y="2813"/>
              <a:ext cx="3" cy="672"/>
            </a:xfrm>
            <a:prstGeom prst="curvedConnector3">
              <a:avLst>
                <a:gd name="adj1" fmla="val -4800000"/>
              </a:avLst>
            </a:prstGeom>
            <a:noFill/>
            <a:ln w="9525">
              <a:solidFill>
                <a:schemeClr val="tx1"/>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4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49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497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50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497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50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normAutofit fontScale="90000"/>
          </a:bodyPr>
          <a:lstStyle/>
          <a:p>
            <a:r>
              <a:rPr lang="en-US" sz="3600"/>
              <a:t>Order of Conditions in a Multiple-Alternative Decision</a:t>
            </a:r>
          </a:p>
        </p:txBody>
      </p:sp>
      <p:sp>
        <p:nvSpPr>
          <p:cNvPr id="369667" name="Rectangle 3"/>
          <p:cNvSpPr>
            <a:spLocks noGrp="1" noChangeArrowheads="1"/>
          </p:cNvSpPr>
          <p:nvPr>
            <p:ph sz="quarter" idx="1"/>
          </p:nvPr>
        </p:nvSpPr>
        <p:spPr>
          <a:xfrm>
            <a:off x="457200" y="1447800"/>
            <a:ext cx="8382000" cy="4678363"/>
          </a:xfrm>
        </p:spPr>
        <p:txBody>
          <a:bodyPr>
            <a:normAutofit fontScale="92500" lnSpcReduction="20000"/>
          </a:bodyPr>
          <a:lstStyle/>
          <a:p>
            <a:pPr>
              <a:lnSpc>
                <a:spcPct val="110000"/>
              </a:lnSpc>
            </a:pPr>
            <a:r>
              <a:rPr lang="en-US" sz="2800" dirty="0"/>
              <a:t>When more than one condition in a multiple-alternative decision is true, only the task following the first true condition executes.</a:t>
            </a:r>
          </a:p>
          <a:p>
            <a:pPr>
              <a:lnSpc>
                <a:spcPct val="110000"/>
              </a:lnSpc>
            </a:pPr>
            <a:r>
              <a:rPr lang="en-US" sz="2800" dirty="0"/>
              <a:t>Therefore, the order of the conditions can affect the outcome. </a:t>
            </a:r>
          </a:p>
          <a:p>
            <a:pPr>
              <a:lnSpc>
                <a:spcPct val="110000"/>
              </a:lnSpc>
            </a:pPr>
            <a:r>
              <a:rPr lang="en-US" sz="2800" dirty="0"/>
              <a:t>The order of conditions can also have an effect on program efficiency.</a:t>
            </a:r>
          </a:p>
          <a:p>
            <a:pPr>
              <a:lnSpc>
                <a:spcPct val="110000"/>
              </a:lnSpc>
            </a:pPr>
            <a:r>
              <a:rPr lang="en-US" sz="2800" dirty="0"/>
              <a:t>If we know that salary range 30,000 - 49,999 are much more likely than the others, it would be more efficient to test first for that salary range. For example,</a:t>
            </a:r>
          </a:p>
          <a:p>
            <a:pPr lvl="1">
              <a:lnSpc>
                <a:spcPct val="110000"/>
              </a:lnSpc>
              <a:buFont typeface="Wingdings" pitchFamily="2" charset="2"/>
              <a:buNone/>
            </a:pPr>
            <a:r>
              <a:rPr lang="en-US" sz="2200" dirty="0">
                <a:solidFill>
                  <a:srgbClr val="FF0000"/>
                </a:solidFill>
                <a:latin typeface="Courier New" pitchFamily="49" charset="0"/>
                <a:cs typeface="Courier New" pitchFamily="49" charset="0"/>
              </a:rPr>
              <a:t>if</a:t>
            </a:r>
            <a:r>
              <a:rPr lang="en-US" sz="2200" dirty="0">
                <a:latin typeface="Courier New" pitchFamily="49" charset="0"/>
                <a:cs typeface="Courier New" pitchFamily="49" charset="0"/>
              </a:rPr>
              <a:t> ((salary&gt;30,000.00) </a:t>
            </a:r>
            <a:r>
              <a:rPr lang="en-US" sz="2200" dirty="0">
                <a:solidFill>
                  <a:srgbClr val="FF0000"/>
                </a:solidFill>
                <a:latin typeface="Courier New" pitchFamily="49" charset="0"/>
                <a:cs typeface="Courier New" pitchFamily="49" charset="0"/>
              </a:rPr>
              <a:t>&amp;&amp;</a:t>
            </a:r>
            <a:r>
              <a:rPr lang="en-US" sz="2200" dirty="0">
                <a:latin typeface="Courier New" pitchFamily="49" charset="0"/>
                <a:cs typeface="Courier New" pitchFamily="49" charset="0"/>
              </a:rPr>
              <a:t> (salary&lt;=49,999.00))</a:t>
            </a:r>
            <a:endParaRPr lang="en-US" sz="2400" dirty="0">
              <a:latin typeface="Courier New" pitchFamily="49" charset="0"/>
              <a:cs typeface="Courier New" pitchFamily="49" charset="0"/>
            </a:endParaRPr>
          </a:p>
        </p:txBody>
      </p:sp>
      <p:sp>
        <p:nvSpPr>
          <p:cNvPr id="5" name="Slide Number Placeholder 4"/>
          <p:cNvSpPr>
            <a:spLocks noGrp="1"/>
          </p:cNvSpPr>
          <p:nvPr>
            <p:ph type="sldNum" sz="quarter" idx="15"/>
          </p:nvPr>
        </p:nvSpPr>
        <p:spPr/>
        <p:txBody>
          <a:bodyPr/>
          <a:lstStyle/>
          <a:p>
            <a:fld id="{14BBA764-D1B5-40D0-A552-11F52FFAB2FA}" type="slidenum">
              <a:rPr lang="ar-SA"/>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9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9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9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9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9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normAutofit fontScale="90000"/>
          </a:bodyPr>
          <a:lstStyle/>
          <a:p>
            <a:r>
              <a:rPr lang="en-US" sz="3600"/>
              <a:t>Nested if Statements with More Than One Variable</a:t>
            </a:r>
          </a:p>
        </p:txBody>
      </p:sp>
      <p:sp>
        <p:nvSpPr>
          <p:cNvPr id="371715" name="Rectangle 3"/>
          <p:cNvSpPr>
            <a:spLocks noGrp="1" noChangeArrowheads="1"/>
          </p:cNvSpPr>
          <p:nvPr>
            <p:ph sz="quarter" idx="1"/>
          </p:nvPr>
        </p:nvSpPr>
        <p:spPr/>
        <p:txBody>
          <a:bodyPr>
            <a:normAutofit fontScale="92500" lnSpcReduction="20000"/>
          </a:bodyPr>
          <a:lstStyle/>
          <a:p>
            <a:r>
              <a:rPr lang="en-US" sz="2800" dirty="0"/>
              <a:t>In most of our examples, we have used nested if statements to test the value of a single variable.</a:t>
            </a:r>
          </a:p>
          <a:p>
            <a:r>
              <a:rPr lang="en-US" sz="2800" dirty="0"/>
              <a:t>Consequently, we have been able to write each nested if statement as a multiple-alternative decision.</a:t>
            </a:r>
          </a:p>
          <a:p>
            <a:r>
              <a:rPr lang="en-US" sz="2800" dirty="0"/>
              <a:t>If several variables are involved in the decision, we cannot always use a multiple-alternative decision.</a:t>
            </a:r>
          </a:p>
          <a:p>
            <a:r>
              <a:rPr lang="en-US" sz="2800" dirty="0"/>
              <a:t>The next example contains a situation in which we can use a nested if statement as a ”filter” to select data that satisfies several different criteria.</a:t>
            </a:r>
          </a:p>
        </p:txBody>
      </p:sp>
      <p:sp>
        <p:nvSpPr>
          <p:cNvPr id="5" name="Slide Number Placeholder 4"/>
          <p:cNvSpPr>
            <a:spLocks noGrp="1"/>
          </p:cNvSpPr>
          <p:nvPr>
            <p:ph type="sldNum" sz="quarter" idx="15"/>
          </p:nvPr>
        </p:nvSpPr>
        <p:spPr/>
        <p:txBody>
          <a:bodyPr/>
          <a:lstStyle/>
          <a:p>
            <a:fld id="{385B9C75-A2BF-4587-80BA-49662CEEBCDE}" type="slidenum">
              <a:rPr lang="ar-SA"/>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1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1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1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17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t>Example</a:t>
            </a:r>
          </a:p>
        </p:txBody>
      </p:sp>
      <p:sp>
        <p:nvSpPr>
          <p:cNvPr id="373763" name="Rectangle 3"/>
          <p:cNvSpPr>
            <a:spLocks noGrp="1" noChangeArrowheads="1"/>
          </p:cNvSpPr>
          <p:nvPr>
            <p:ph sz="quarter" idx="1"/>
          </p:nvPr>
        </p:nvSpPr>
        <p:spPr/>
        <p:txBody>
          <a:bodyPr>
            <a:normAutofit fontScale="92500" lnSpcReduction="10000"/>
          </a:bodyPr>
          <a:lstStyle/>
          <a:p>
            <a:r>
              <a:rPr lang="en-US" sz="2800" dirty="0"/>
              <a:t>The Department of Defense would like a program that identifies single males between the ages of 18 and 26, inclusive.</a:t>
            </a:r>
          </a:p>
          <a:p>
            <a:r>
              <a:rPr lang="en-US" sz="2800" dirty="0"/>
              <a:t>One way to do this is to use a nested if statement whose conditions test the next criterion only if all previous criteria tested were satisfied.</a:t>
            </a:r>
          </a:p>
          <a:p>
            <a:r>
              <a:rPr lang="en-US" sz="2800" dirty="0"/>
              <a:t>Another way would be to combine all of the tests into a single logical expression</a:t>
            </a:r>
          </a:p>
          <a:p>
            <a:r>
              <a:rPr lang="en-US" sz="2800" dirty="0"/>
              <a:t>In the next nested if statement, the call to </a:t>
            </a:r>
            <a:r>
              <a:rPr lang="en-US" sz="2800" dirty="0" err="1">
                <a:latin typeface="Courier New" pitchFamily="49" charset="0"/>
                <a:cs typeface="Courier New" pitchFamily="49" charset="0"/>
              </a:rPr>
              <a:t>printf</a:t>
            </a:r>
            <a:r>
              <a:rPr lang="en-US" sz="2800" dirty="0">
                <a:latin typeface="Courier New" pitchFamily="49" charset="0"/>
                <a:cs typeface="Courier New" pitchFamily="49" charset="0"/>
              </a:rPr>
              <a:t> </a:t>
            </a:r>
            <a:r>
              <a:rPr lang="en-US" sz="2800" dirty="0"/>
              <a:t>executes only when all conditions are true.</a:t>
            </a:r>
          </a:p>
        </p:txBody>
      </p:sp>
      <p:sp>
        <p:nvSpPr>
          <p:cNvPr id="5" name="Slide Number Placeholder 4"/>
          <p:cNvSpPr>
            <a:spLocks noGrp="1"/>
          </p:cNvSpPr>
          <p:nvPr>
            <p:ph type="sldNum" sz="quarter" idx="15"/>
          </p:nvPr>
        </p:nvSpPr>
        <p:spPr/>
        <p:txBody>
          <a:bodyPr/>
          <a:lstStyle/>
          <a:p>
            <a:fld id="{F9B603DC-6F95-46F7-B61A-09B22926948E}" type="slidenum">
              <a:rPr lang="ar-SA"/>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3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37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37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37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Example</a:t>
            </a:r>
          </a:p>
        </p:txBody>
      </p:sp>
      <p:sp>
        <p:nvSpPr>
          <p:cNvPr id="375811" name="Rectangle 3"/>
          <p:cNvSpPr>
            <a:spLocks noGrp="1" noChangeArrowheads="1"/>
          </p:cNvSpPr>
          <p:nvPr>
            <p:ph sz="quarter" idx="1"/>
          </p:nvPr>
        </p:nvSpPr>
        <p:spPr/>
        <p:txBody>
          <a:bodyPr/>
          <a:lstStyle/>
          <a:p>
            <a:pPr>
              <a:lnSpc>
                <a:spcPct val="80000"/>
              </a:lnSpc>
              <a:buFontTx/>
              <a:buNone/>
            </a:pPr>
            <a:r>
              <a:rPr lang="en-US" sz="2000" dirty="0">
                <a:latin typeface="Courier New" pitchFamily="49" charset="0"/>
              </a:rPr>
              <a:t>/* Print a message if all criteria are met.*/</a:t>
            </a:r>
          </a:p>
          <a:p>
            <a:pPr>
              <a:lnSpc>
                <a:spcPct val="80000"/>
              </a:lnSpc>
              <a:buFontTx/>
              <a:buNone/>
            </a:pPr>
            <a:r>
              <a:rPr lang="en-US" sz="2000" dirty="0">
                <a:solidFill>
                  <a:srgbClr val="FF0000"/>
                </a:solidFill>
                <a:latin typeface="Courier New" pitchFamily="49" charset="0"/>
              </a:rPr>
              <a:t>if</a:t>
            </a:r>
            <a:r>
              <a:rPr lang="en-US" sz="2000" dirty="0">
                <a:latin typeface="Courier New" pitchFamily="49" charset="0"/>
              </a:rPr>
              <a:t> ( </a:t>
            </a:r>
            <a:r>
              <a:rPr lang="en-US" sz="2000" dirty="0" err="1">
                <a:latin typeface="Courier New" pitchFamily="49" charset="0"/>
              </a:rPr>
              <a:t>marital_status</a:t>
            </a:r>
            <a:r>
              <a:rPr lang="en-US" sz="2000" dirty="0">
                <a:latin typeface="Courier New" pitchFamily="49" charset="0"/>
              </a:rPr>
              <a:t> </a:t>
            </a:r>
            <a:r>
              <a:rPr lang="en-US" sz="2000" dirty="0">
                <a:solidFill>
                  <a:srgbClr val="FF0000"/>
                </a:solidFill>
                <a:latin typeface="Courier New" pitchFamily="49" charset="0"/>
              </a:rPr>
              <a:t>==</a:t>
            </a:r>
            <a:r>
              <a:rPr lang="en-US" sz="2000" dirty="0">
                <a:latin typeface="Courier New" pitchFamily="49" charset="0"/>
              </a:rPr>
              <a:t> ’S’ )</a:t>
            </a:r>
          </a:p>
          <a:p>
            <a:pPr>
              <a:lnSpc>
                <a:spcPct val="80000"/>
              </a:lnSpc>
              <a:buFontTx/>
              <a:buNone/>
            </a:pPr>
            <a:r>
              <a:rPr lang="en-US" sz="2000" dirty="0">
                <a:latin typeface="Courier New" pitchFamily="49" charset="0"/>
              </a:rPr>
              <a:t>   </a:t>
            </a:r>
            <a:r>
              <a:rPr lang="en-US" sz="2000" dirty="0">
                <a:solidFill>
                  <a:srgbClr val="FF0000"/>
                </a:solidFill>
                <a:latin typeface="Courier New" pitchFamily="49" charset="0"/>
              </a:rPr>
              <a:t>if</a:t>
            </a:r>
            <a:r>
              <a:rPr lang="en-US" sz="2000" dirty="0">
                <a:latin typeface="Courier New" pitchFamily="49" charset="0"/>
              </a:rPr>
              <a:t> ( gender == ’M’ )</a:t>
            </a:r>
          </a:p>
          <a:p>
            <a:pPr>
              <a:lnSpc>
                <a:spcPct val="80000"/>
              </a:lnSpc>
              <a:buFontTx/>
              <a:buNone/>
            </a:pPr>
            <a:r>
              <a:rPr lang="en-US" sz="2000" dirty="0">
                <a:latin typeface="Courier New" pitchFamily="49" charset="0"/>
              </a:rPr>
              <a:t>      </a:t>
            </a:r>
            <a:r>
              <a:rPr lang="en-US" sz="2000" dirty="0">
                <a:solidFill>
                  <a:srgbClr val="FF0000"/>
                </a:solidFill>
                <a:latin typeface="Courier New" pitchFamily="49" charset="0"/>
              </a:rPr>
              <a:t>if</a:t>
            </a:r>
            <a:r>
              <a:rPr lang="en-US" sz="2000" dirty="0">
                <a:latin typeface="Courier New" pitchFamily="49" charset="0"/>
              </a:rPr>
              <a:t> ( age &gt;= 18 </a:t>
            </a:r>
            <a:r>
              <a:rPr lang="en-US" sz="2000" dirty="0">
                <a:solidFill>
                  <a:srgbClr val="FF0000"/>
                </a:solidFill>
                <a:latin typeface="Courier New" pitchFamily="49" charset="0"/>
              </a:rPr>
              <a:t>&amp;&amp;</a:t>
            </a:r>
            <a:r>
              <a:rPr lang="en-US" sz="2000" dirty="0">
                <a:latin typeface="Courier New" pitchFamily="49" charset="0"/>
              </a:rPr>
              <a:t> age &lt;= 26 )</a:t>
            </a:r>
          </a:p>
          <a:p>
            <a:pPr>
              <a:lnSpc>
                <a:spcPct val="80000"/>
              </a:lnSpc>
              <a:buFontTx/>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("All criteria are met.\n");</a:t>
            </a:r>
          </a:p>
          <a:p>
            <a:pPr>
              <a:lnSpc>
                <a:spcPct val="80000"/>
              </a:lnSpc>
              <a:buFontTx/>
              <a:buNone/>
            </a:pPr>
            <a:endParaRPr lang="en-US" sz="1000" dirty="0">
              <a:latin typeface="Courier New" pitchFamily="49" charset="0"/>
            </a:endParaRPr>
          </a:p>
          <a:p>
            <a:pPr>
              <a:lnSpc>
                <a:spcPct val="80000"/>
              </a:lnSpc>
            </a:pPr>
            <a:r>
              <a:rPr lang="en-US" sz="2400" dirty="0"/>
              <a:t>or we could use an equivalent statement that uses a single if with a </a:t>
            </a:r>
            <a:r>
              <a:rPr lang="en-US" sz="2400" b="1" dirty="0"/>
              <a:t>compound condition</a:t>
            </a:r>
            <a:r>
              <a:rPr lang="en-US" sz="2400" dirty="0"/>
              <a:t>:</a:t>
            </a:r>
          </a:p>
          <a:p>
            <a:pPr>
              <a:lnSpc>
                <a:spcPct val="80000"/>
              </a:lnSpc>
              <a:buFontTx/>
              <a:buNone/>
            </a:pPr>
            <a:endParaRPr lang="en-US" sz="1000" dirty="0"/>
          </a:p>
          <a:p>
            <a:pPr>
              <a:lnSpc>
                <a:spcPct val="80000"/>
              </a:lnSpc>
              <a:buFontTx/>
              <a:buNone/>
            </a:pPr>
            <a:r>
              <a:rPr lang="en-US" sz="2000" dirty="0">
                <a:latin typeface="Courier New" pitchFamily="49" charset="0"/>
              </a:rPr>
              <a:t>/* Print a message if all criteria are met.*/</a:t>
            </a:r>
          </a:p>
          <a:p>
            <a:pPr>
              <a:lnSpc>
                <a:spcPct val="80000"/>
              </a:lnSpc>
              <a:buFontTx/>
              <a:buNone/>
            </a:pPr>
            <a:r>
              <a:rPr lang="en-US" sz="2000" dirty="0">
                <a:solidFill>
                  <a:srgbClr val="FF0000"/>
                </a:solidFill>
                <a:latin typeface="Courier New" pitchFamily="49" charset="0"/>
              </a:rPr>
              <a:t>if</a:t>
            </a:r>
            <a:r>
              <a:rPr lang="en-US" sz="2000" dirty="0">
                <a:latin typeface="Courier New" pitchFamily="49" charset="0"/>
              </a:rPr>
              <a:t> ((</a:t>
            </a:r>
            <a:r>
              <a:rPr lang="en-US" sz="2000" dirty="0" err="1">
                <a:latin typeface="Courier New" pitchFamily="49" charset="0"/>
              </a:rPr>
              <a:t>maritial_status</a:t>
            </a:r>
            <a:r>
              <a:rPr lang="en-US" sz="2000" dirty="0">
                <a:latin typeface="Courier New" pitchFamily="49" charset="0"/>
              </a:rPr>
              <a:t> == ’S’) </a:t>
            </a:r>
            <a:r>
              <a:rPr lang="en-US" sz="2000" dirty="0">
                <a:solidFill>
                  <a:srgbClr val="FF0000"/>
                </a:solidFill>
                <a:latin typeface="Courier New" pitchFamily="49" charset="0"/>
              </a:rPr>
              <a:t>&amp;&amp;</a:t>
            </a:r>
            <a:r>
              <a:rPr lang="en-US" sz="2000" dirty="0">
                <a:latin typeface="Courier New" pitchFamily="49" charset="0"/>
              </a:rPr>
              <a:t> (gender == ’M’) </a:t>
            </a:r>
            <a:r>
              <a:rPr lang="en-US" sz="2000" dirty="0">
                <a:solidFill>
                  <a:srgbClr val="FF0000"/>
                </a:solidFill>
                <a:latin typeface="Courier New" pitchFamily="49" charset="0"/>
              </a:rPr>
              <a:t>&amp;&amp;</a:t>
            </a:r>
          </a:p>
          <a:p>
            <a:pPr>
              <a:lnSpc>
                <a:spcPct val="80000"/>
              </a:lnSpc>
              <a:buFontTx/>
              <a:buNone/>
            </a:pPr>
            <a:r>
              <a:rPr lang="en-US" sz="2000" dirty="0">
                <a:latin typeface="Courier New" pitchFamily="49" charset="0"/>
              </a:rPr>
              <a:t>  (age &gt;= 18 </a:t>
            </a:r>
            <a:r>
              <a:rPr lang="en-US" sz="2000" dirty="0">
                <a:solidFill>
                  <a:srgbClr val="FF0000"/>
                </a:solidFill>
                <a:latin typeface="Courier New" pitchFamily="49" charset="0"/>
              </a:rPr>
              <a:t>&amp;&amp;</a:t>
            </a:r>
            <a:r>
              <a:rPr lang="en-US" sz="2000" dirty="0">
                <a:latin typeface="Courier New" pitchFamily="49" charset="0"/>
              </a:rPr>
              <a:t> age &lt;= 26))</a:t>
            </a:r>
          </a:p>
          <a:p>
            <a:pPr>
              <a:lnSpc>
                <a:spcPct val="80000"/>
              </a:lnSpc>
              <a:buFontTx/>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("All criteria are met.\n");</a:t>
            </a:r>
          </a:p>
        </p:txBody>
      </p:sp>
      <p:sp>
        <p:nvSpPr>
          <p:cNvPr id="5" name="Slide Number Placeholder 4"/>
          <p:cNvSpPr>
            <a:spLocks noGrp="1"/>
          </p:cNvSpPr>
          <p:nvPr>
            <p:ph type="sldNum" sz="quarter" idx="15"/>
          </p:nvPr>
        </p:nvSpPr>
        <p:spPr/>
        <p:txBody>
          <a:bodyPr/>
          <a:lstStyle/>
          <a:p>
            <a:fld id="{97D7AB20-C38D-4B79-A178-BE3A51F5406B}" type="slidenum">
              <a:rPr lang="ar-SA"/>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758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58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58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58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58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58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581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5811">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5811">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58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t>Common if statement errors</a:t>
            </a:r>
          </a:p>
        </p:txBody>
      </p:sp>
      <p:sp>
        <p:nvSpPr>
          <p:cNvPr id="377859" name="Rectangle 3"/>
          <p:cNvSpPr>
            <a:spLocks noGrp="1" noChangeArrowheads="1"/>
          </p:cNvSpPr>
          <p:nvPr>
            <p:ph sz="quarter" idx="1"/>
          </p:nvPr>
        </p:nvSpPr>
        <p:spPr/>
        <p:txBody>
          <a:bodyPr/>
          <a:lstStyle/>
          <a:p>
            <a:pPr>
              <a:lnSpc>
                <a:spcPct val="80000"/>
              </a:lnSpc>
              <a:buFontTx/>
              <a:buNone/>
            </a:pPr>
            <a:r>
              <a:rPr lang="en-US" sz="2400" dirty="0">
                <a:solidFill>
                  <a:srgbClr val="FF0000"/>
                </a:solidFill>
                <a:latin typeface="Courier New" pitchFamily="49" charset="0"/>
              </a:rPr>
              <a:t>if</a:t>
            </a:r>
            <a:r>
              <a:rPr lang="en-US" sz="2400" dirty="0">
                <a:latin typeface="Courier New" pitchFamily="49" charset="0"/>
              </a:rPr>
              <a:t> </a:t>
            </a:r>
            <a:r>
              <a:rPr lang="en-US" sz="2400" dirty="0" err="1">
                <a:latin typeface="Courier New" pitchFamily="49" charset="0"/>
              </a:rPr>
              <a:t>crsr_or_frgt</a:t>
            </a:r>
            <a:r>
              <a:rPr lang="en-US" sz="2400" dirty="0">
                <a:latin typeface="Courier New" pitchFamily="49" charset="0"/>
              </a:rPr>
              <a:t> </a:t>
            </a:r>
            <a:r>
              <a:rPr lang="en-US" sz="2400" dirty="0">
                <a:solidFill>
                  <a:srgbClr val="FF0000"/>
                </a:solidFill>
                <a:latin typeface="Courier New" pitchFamily="49" charset="0"/>
              </a:rPr>
              <a:t>==</a:t>
            </a:r>
            <a:r>
              <a:rPr lang="en-US" sz="2400" dirty="0">
                <a:latin typeface="Courier New" pitchFamily="49" charset="0"/>
              </a:rPr>
              <a:t> ’C’</a:t>
            </a:r>
          </a:p>
          <a:p>
            <a:pPr>
              <a:lnSpc>
                <a:spcPct val="80000"/>
              </a:lnSpc>
              <a:buFontTx/>
              <a:buNone/>
            </a:pPr>
            <a:r>
              <a:rPr lang="en-US" sz="2400" dirty="0">
                <a:latin typeface="Courier New" pitchFamily="49" charset="0"/>
              </a:rPr>
              <a:t>	</a:t>
            </a:r>
            <a:r>
              <a:rPr lang="en-US" sz="2400" dirty="0" err="1">
                <a:latin typeface="Courier New" pitchFamily="49" charset="0"/>
              </a:rPr>
              <a:t>printf</a:t>
            </a:r>
            <a:r>
              <a:rPr lang="en-US" sz="2400" dirty="0">
                <a:latin typeface="Courier New" pitchFamily="49" charset="0"/>
              </a:rPr>
              <a:t>("Cruiser\n");</a:t>
            </a:r>
          </a:p>
          <a:p>
            <a:pPr>
              <a:lnSpc>
                <a:spcPct val="80000"/>
              </a:lnSpc>
            </a:pPr>
            <a:endParaRPr lang="en-US" sz="2400" dirty="0">
              <a:latin typeface="Courier New" pitchFamily="49" charset="0"/>
            </a:endParaRPr>
          </a:p>
          <a:p>
            <a:pPr>
              <a:lnSpc>
                <a:spcPct val="80000"/>
              </a:lnSpc>
            </a:pPr>
            <a:r>
              <a:rPr lang="en-US" sz="2400" dirty="0"/>
              <a:t>This error is that there are no </a:t>
            </a:r>
            <a:r>
              <a:rPr lang="en-US" sz="2400" dirty="0">
                <a:solidFill>
                  <a:srgbClr val="FF0000"/>
                </a:solidFill>
              </a:rPr>
              <a:t>( )</a:t>
            </a:r>
            <a:r>
              <a:rPr lang="en-US" sz="2400" dirty="0"/>
              <a:t> around the condition, and this is a syntax error.</a:t>
            </a:r>
          </a:p>
          <a:p>
            <a:pPr>
              <a:lnSpc>
                <a:spcPct val="80000"/>
              </a:lnSpc>
            </a:pPr>
            <a:endParaRPr lang="en-US" sz="2400" dirty="0"/>
          </a:p>
          <a:p>
            <a:pPr>
              <a:lnSpc>
                <a:spcPct val="80000"/>
              </a:lnSpc>
              <a:buFontTx/>
              <a:buNone/>
            </a:pPr>
            <a:r>
              <a:rPr lang="en-US" sz="2400" dirty="0">
                <a:solidFill>
                  <a:srgbClr val="FF0000"/>
                </a:solidFill>
                <a:latin typeface="Courier New" pitchFamily="49" charset="0"/>
              </a:rPr>
              <a:t>if</a:t>
            </a:r>
            <a:r>
              <a:rPr lang="en-US" sz="2400" dirty="0">
                <a:latin typeface="Courier New" pitchFamily="49" charset="0"/>
              </a:rPr>
              <a:t> (</a:t>
            </a:r>
            <a:r>
              <a:rPr lang="en-US" sz="2400" dirty="0" err="1">
                <a:latin typeface="Courier New" pitchFamily="49" charset="0"/>
              </a:rPr>
              <a:t>crsr_or_frgt</a:t>
            </a:r>
            <a:r>
              <a:rPr lang="en-US" sz="2400" dirty="0">
                <a:latin typeface="Courier New" pitchFamily="49" charset="0"/>
              </a:rPr>
              <a:t> </a:t>
            </a:r>
            <a:r>
              <a:rPr lang="en-US" sz="2400" dirty="0">
                <a:solidFill>
                  <a:srgbClr val="FF0000"/>
                </a:solidFill>
                <a:latin typeface="Courier New" pitchFamily="49" charset="0"/>
              </a:rPr>
              <a:t>==</a:t>
            </a:r>
            <a:r>
              <a:rPr lang="en-US" sz="2400" dirty="0">
                <a:latin typeface="Courier New" pitchFamily="49" charset="0"/>
              </a:rPr>
              <a:t> ’C’);</a:t>
            </a:r>
          </a:p>
          <a:p>
            <a:pPr>
              <a:lnSpc>
                <a:spcPct val="80000"/>
              </a:lnSpc>
              <a:buFontTx/>
              <a:buNone/>
            </a:pPr>
            <a:r>
              <a:rPr lang="en-US" sz="2400" dirty="0">
                <a:latin typeface="Courier New" pitchFamily="49" charset="0"/>
              </a:rPr>
              <a:t>	</a:t>
            </a:r>
            <a:r>
              <a:rPr lang="en-US" sz="2400" dirty="0" err="1">
                <a:latin typeface="Courier New" pitchFamily="49" charset="0"/>
              </a:rPr>
              <a:t>printf</a:t>
            </a:r>
            <a:r>
              <a:rPr lang="en-US" sz="2400" dirty="0">
                <a:latin typeface="Courier New" pitchFamily="49" charset="0"/>
              </a:rPr>
              <a:t>("Cruiser\n");</a:t>
            </a:r>
          </a:p>
          <a:p>
            <a:pPr>
              <a:lnSpc>
                <a:spcPct val="80000"/>
              </a:lnSpc>
            </a:pPr>
            <a:endParaRPr lang="en-US" sz="2400" dirty="0">
              <a:latin typeface="Courier New" pitchFamily="49" charset="0"/>
            </a:endParaRPr>
          </a:p>
          <a:p>
            <a:pPr>
              <a:lnSpc>
                <a:spcPct val="80000"/>
              </a:lnSpc>
            </a:pPr>
            <a:r>
              <a:rPr lang="en-US" sz="2400" dirty="0"/>
              <a:t>This error is that there is a semicolon after the condition. C will interpret this as there is nothing to do if the condition is true.</a:t>
            </a:r>
          </a:p>
        </p:txBody>
      </p:sp>
      <p:sp>
        <p:nvSpPr>
          <p:cNvPr id="5" name="Slide Number Placeholder 4"/>
          <p:cNvSpPr>
            <a:spLocks noGrp="1"/>
          </p:cNvSpPr>
          <p:nvPr>
            <p:ph type="sldNum" sz="quarter" idx="15"/>
          </p:nvPr>
        </p:nvSpPr>
        <p:spPr/>
        <p:txBody>
          <a:bodyPr/>
          <a:lstStyle/>
          <a:p>
            <a:fld id="{18A5434C-84D0-4900-B368-2BB72E9EF91F}" type="slidenum">
              <a:rPr lang="ar-SA"/>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78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78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785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785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78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t>If Statement Style</a:t>
            </a:r>
          </a:p>
        </p:txBody>
      </p:sp>
      <p:sp>
        <p:nvSpPr>
          <p:cNvPr id="379907" name="Rectangle 3"/>
          <p:cNvSpPr>
            <a:spLocks noGrp="1" noChangeArrowheads="1"/>
          </p:cNvSpPr>
          <p:nvPr>
            <p:ph sz="quarter" idx="1"/>
          </p:nvPr>
        </p:nvSpPr>
        <p:spPr/>
        <p:txBody>
          <a:bodyPr/>
          <a:lstStyle/>
          <a:p>
            <a:r>
              <a:rPr lang="en-US" sz="2800" dirty="0"/>
              <a:t>All if statement examples in this lecture have the true statements and false statements indented. Indentation helps the reader but conveys no meaning to the compiler.</a:t>
            </a:r>
          </a:p>
          <a:p>
            <a:r>
              <a:rPr lang="en-US" sz="2800" dirty="0"/>
              <a:t>The word </a:t>
            </a:r>
            <a:r>
              <a:rPr lang="en-US" sz="2800" dirty="0">
                <a:solidFill>
                  <a:srgbClr val="FF0000"/>
                </a:solidFill>
                <a:latin typeface="Courier New" pitchFamily="49" charset="0"/>
                <a:cs typeface="Courier New" pitchFamily="49" charset="0"/>
              </a:rPr>
              <a:t>else</a:t>
            </a:r>
            <a:r>
              <a:rPr lang="en-US" sz="2800" dirty="0"/>
              <a:t> is typed without indentation on a separate line.</a:t>
            </a:r>
          </a:p>
          <a:p>
            <a:r>
              <a:rPr lang="en-US" sz="2800" dirty="0"/>
              <a:t>This formatting of the if statement makes its meaning more apparent and is used solely to improve program readability.</a:t>
            </a:r>
          </a:p>
        </p:txBody>
      </p:sp>
      <p:sp>
        <p:nvSpPr>
          <p:cNvPr id="5" name="Slide Number Placeholder 4"/>
          <p:cNvSpPr>
            <a:spLocks noGrp="1"/>
          </p:cNvSpPr>
          <p:nvPr>
            <p:ph type="sldNum" sz="quarter" idx="15"/>
          </p:nvPr>
        </p:nvSpPr>
        <p:spPr/>
        <p:txBody>
          <a:bodyPr/>
          <a:lstStyle/>
          <a:p>
            <a:fld id="{2D19CF49-4049-4C58-A1BB-3770370DDFF6}" type="slidenum">
              <a:rPr lang="ar-SA"/>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9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99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t>Switch statements</a:t>
            </a:r>
          </a:p>
        </p:txBody>
      </p:sp>
      <p:sp>
        <p:nvSpPr>
          <p:cNvPr id="384003" name="Rectangle 3"/>
          <p:cNvSpPr>
            <a:spLocks noGrp="1" noChangeArrowheads="1"/>
          </p:cNvSpPr>
          <p:nvPr>
            <p:ph sz="quarter" idx="1"/>
          </p:nvPr>
        </p:nvSpPr>
        <p:spPr/>
        <p:txBody>
          <a:bodyPr>
            <a:normAutofit lnSpcReduction="10000"/>
          </a:bodyPr>
          <a:lstStyle/>
          <a:p>
            <a:pPr>
              <a:lnSpc>
                <a:spcPct val="90000"/>
              </a:lnSpc>
            </a:pPr>
            <a:r>
              <a:rPr lang="en-US" sz="2800" dirty="0"/>
              <a:t>The </a:t>
            </a:r>
            <a:r>
              <a:rPr lang="en-US" sz="2800" dirty="0">
                <a:solidFill>
                  <a:srgbClr val="FF0000"/>
                </a:solidFill>
              </a:rPr>
              <a:t>switch</a:t>
            </a:r>
            <a:r>
              <a:rPr lang="en-US" sz="2800" dirty="0"/>
              <a:t> statement is a better way of writing a program when a series of if-else if occurs.</a:t>
            </a:r>
          </a:p>
          <a:p>
            <a:pPr>
              <a:lnSpc>
                <a:spcPct val="90000"/>
              </a:lnSpc>
            </a:pPr>
            <a:r>
              <a:rPr lang="en-US" sz="2800" dirty="0"/>
              <a:t>The </a:t>
            </a:r>
            <a:r>
              <a:rPr lang="en-US" sz="2800" dirty="0">
                <a:solidFill>
                  <a:srgbClr val="FF0000"/>
                </a:solidFill>
              </a:rPr>
              <a:t>switch</a:t>
            </a:r>
            <a:r>
              <a:rPr lang="en-US" sz="2800" dirty="0"/>
              <a:t> statement selects one of several alternatives.</a:t>
            </a:r>
          </a:p>
          <a:p>
            <a:pPr>
              <a:lnSpc>
                <a:spcPct val="90000"/>
              </a:lnSpc>
            </a:pPr>
            <a:r>
              <a:rPr lang="en-US" sz="2800" dirty="0"/>
              <a:t>The </a:t>
            </a:r>
            <a:r>
              <a:rPr lang="en-US" sz="2800" dirty="0">
                <a:solidFill>
                  <a:srgbClr val="FF0000"/>
                </a:solidFill>
              </a:rPr>
              <a:t>switch</a:t>
            </a:r>
            <a:r>
              <a:rPr lang="en-US" sz="2800" dirty="0"/>
              <a:t> statement is especially useful when the selection is based on the value of a single variable or of a simple expression</a:t>
            </a:r>
          </a:p>
          <a:p>
            <a:pPr lvl="1">
              <a:lnSpc>
                <a:spcPct val="90000"/>
              </a:lnSpc>
            </a:pPr>
            <a:r>
              <a:rPr lang="en-US" sz="2400" dirty="0"/>
              <a:t>This is called the controlling expression</a:t>
            </a:r>
          </a:p>
          <a:p>
            <a:pPr>
              <a:lnSpc>
                <a:spcPct val="90000"/>
              </a:lnSpc>
            </a:pPr>
            <a:r>
              <a:rPr lang="en-US" sz="2800" dirty="0"/>
              <a:t>In C, the value of this expression may be of type </a:t>
            </a:r>
            <a:r>
              <a:rPr lang="en-US" sz="2800" dirty="0" err="1">
                <a:solidFill>
                  <a:srgbClr val="FF0000"/>
                </a:solidFill>
                <a:latin typeface="Courier New" pitchFamily="49" charset="0"/>
                <a:cs typeface="Courier New" pitchFamily="49" charset="0"/>
              </a:rPr>
              <a:t>int</a:t>
            </a:r>
            <a:r>
              <a:rPr lang="en-US" sz="2800" dirty="0">
                <a:latin typeface="Courier New" pitchFamily="49" charset="0"/>
                <a:cs typeface="Courier New" pitchFamily="49" charset="0"/>
              </a:rPr>
              <a:t> </a:t>
            </a:r>
            <a:r>
              <a:rPr lang="en-US" sz="2800" dirty="0"/>
              <a:t>or </a:t>
            </a:r>
            <a:r>
              <a:rPr lang="en-US" sz="2800" dirty="0">
                <a:solidFill>
                  <a:srgbClr val="FF0000"/>
                </a:solidFill>
                <a:latin typeface="Courier New" pitchFamily="49" charset="0"/>
                <a:cs typeface="Courier New" pitchFamily="49" charset="0"/>
              </a:rPr>
              <a:t>char</a:t>
            </a:r>
            <a:r>
              <a:rPr lang="en-US" sz="2800" dirty="0"/>
              <a:t>, but </a:t>
            </a:r>
            <a:r>
              <a:rPr lang="en-US" sz="2800" dirty="0">
                <a:solidFill>
                  <a:srgbClr val="FF0000"/>
                </a:solidFill>
              </a:rPr>
              <a:t>not of type </a:t>
            </a:r>
            <a:r>
              <a:rPr lang="en-US" sz="2800" dirty="0">
                <a:solidFill>
                  <a:srgbClr val="FF0000"/>
                </a:solidFill>
                <a:latin typeface="Courier New" pitchFamily="49" charset="0"/>
                <a:cs typeface="Courier New" pitchFamily="49" charset="0"/>
              </a:rPr>
              <a:t>double</a:t>
            </a:r>
            <a:r>
              <a:rPr lang="en-US" sz="2800" dirty="0"/>
              <a:t>.</a:t>
            </a:r>
          </a:p>
        </p:txBody>
      </p:sp>
      <p:sp>
        <p:nvSpPr>
          <p:cNvPr id="5" name="Slide Number Placeholder 4"/>
          <p:cNvSpPr>
            <a:spLocks noGrp="1"/>
          </p:cNvSpPr>
          <p:nvPr>
            <p:ph type="sldNum" sz="quarter" idx="15"/>
          </p:nvPr>
        </p:nvSpPr>
        <p:spPr/>
        <p:txBody>
          <a:bodyPr/>
          <a:lstStyle/>
          <a:p>
            <a:fld id="{9ACC8858-9575-4975-B533-C65FA2F4B0F1}" type="slidenum">
              <a:rPr lang="ar-SA"/>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4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4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40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40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4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1" name="Rectangle 3"/>
          <p:cNvSpPr>
            <a:spLocks noGrp="1" noChangeArrowheads="1"/>
          </p:cNvSpPr>
          <p:nvPr>
            <p:ph type="title"/>
          </p:nvPr>
        </p:nvSpPr>
        <p:spPr>
          <a:xfrm>
            <a:off x="152400" y="0"/>
            <a:ext cx="8763000" cy="533400"/>
          </a:xfrm>
        </p:spPr>
        <p:txBody>
          <a:bodyPr>
            <a:noAutofit/>
          </a:bodyPr>
          <a:lstStyle/>
          <a:p>
            <a:r>
              <a:rPr lang="en-US" sz="2400" dirty="0"/>
              <a:t>Example of a switch Statement with </a:t>
            </a:r>
            <a:r>
              <a:rPr lang="en-US" sz="2400" dirty="0" smtClean="0"/>
              <a:t>char </a:t>
            </a:r>
            <a:r>
              <a:rPr lang="en-US" sz="2400" dirty="0"/>
              <a:t>Case Labels</a:t>
            </a:r>
          </a:p>
        </p:txBody>
      </p:sp>
      <p:sp>
        <p:nvSpPr>
          <p:cNvPr id="5" name="Slide Number Placeholder 3"/>
          <p:cNvSpPr>
            <a:spLocks noGrp="1"/>
          </p:cNvSpPr>
          <p:nvPr>
            <p:ph type="sldNum" sz="quarter" idx="11"/>
          </p:nvPr>
        </p:nvSpPr>
        <p:spPr/>
        <p:txBody>
          <a:bodyPr/>
          <a:lstStyle/>
          <a:p>
            <a:fld id="{5A107754-811A-4EA6-B25F-F37596BF8A75}" type="slidenum">
              <a:rPr lang="ar-SA"/>
              <a:pPr/>
              <a:t>37</a:t>
            </a:fld>
            <a:endParaRPr lang="en-US"/>
          </a:p>
        </p:txBody>
      </p:sp>
      <p:sp>
        <p:nvSpPr>
          <p:cNvPr id="386052" name="Text Box 4"/>
          <p:cNvSpPr txBox="1">
            <a:spLocks noChangeArrowheads="1"/>
          </p:cNvSpPr>
          <p:nvPr/>
        </p:nvSpPr>
        <p:spPr bwMode="auto">
          <a:xfrm>
            <a:off x="838200" y="457200"/>
            <a:ext cx="7620000" cy="6463308"/>
          </a:xfrm>
          <a:prstGeom prst="rect">
            <a:avLst/>
          </a:prstGeom>
          <a:noFill/>
          <a:ln w="9525">
            <a:noFill/>
            <a:miter lim="800000"/>
            <a:headEnd/>
            <a:tailEnd/>
          </a:ln>
          <a:effectLst/>
        </p:spPr>
        <p:txBody>
          <a:bodyPr>
            <a:spAutoFit/>
          </a:bodyPr>
          <a:lstStyle/>
          <a:p>
            <a:r>
              <a:rPr lang="en-US" sz="1400" dirty="0">
                <a:solidFill>
                  <a:srgbClr val="0033CC"/>
                </a:solidFill>
                <a:cs typeface="Arial" charset="0"/>
              </a:rPr>
              <a:t>/* Determines the class of Ship given its class ID */</a:t>
            </a:r>
          </a:p>
          <a:p>
            <a:r>
              <a:rPr lang="en-US" sz="1400" dirty="0">
                <a:solidFill>
                  <a:srgbClr val="0033CC"/>
                </a:solidFill>
                <a:cs typeface="Arial" charset="0"/>
              </a:rPr>
              <a:t>#include &lt;</a:t>
            </a:r>
            <a:r>
              <a:rPr lang="en-US" sz="1400" dirty="0" err="1">
                <a:solidFill>
                  <a:srgbClr val="0033CC"/>
                </a:solidFill>
                <a:cs typeface="Arial" charset="0"/>
              </a:rPr>
              <a:t>stdio.h</a:t>
            </a:r>
            <a:r>
              <a:rPr lang="en-US" sz="1400" dirty="0">
                <a:solidFill>
                  <a:srgbClr val="0033CC"/>
                </a:solidFill>
                <a:cs typeface="Arial" charset="0"/>
              </a:rPr>
              <a:t>&gt;</a:t>
            </a:r>
          </a:p>
          <a:p>
            <a:r>
              <a:rPr lang="en-US" sz="1400" dirty="0" err="1">
                <a:solidFill>
                  <a:srgbClr val="0033CC"/>
                </a:solidFill>
                <a:cs typeface="Arial" charset="0"/>
              </a:rPr>
              <a:t>int</a:t>
            </a:r>
            <a:r>
              <a:rPr lang="en-US" sz="1400" dirty="0">
                <a:solidFill>
                  <a:srgbClr val="0033CC"/>
                </a:solidFill>
                <a:cs typeface="Arial" charset="0"/>
              </a:rPr>
              <a:t> main(void) {</a:t>
            </a:r>
          </a:p>
          <a:p>
            <a:r>
              <a:rPr lang="en-US" sz="1400" dirty="0">
                <a:solidFill>
                  <a:srgbClr val="0033CC"/>
                </a:solidFill>
                <a:cs typeface="Arial" charset="0"/>
              </a:rPr>
              <a:t>    char </a:t>
            </a:r>
            <a:r>
              <a:rPr lang="en-US" sz="1400" dirty="0" err="1">
                <a:solidFill>
                  <a:srgbClr val="0033CC"/>
                </a:solidFill>
                <a:cs typeface="Arial" charset="0"/>
              </a:rPr>
              <a:t>classID</a:t>
            </a:r>
            <a:r>
              <a:rPr lang="en-US" sz="1400" dirty="0">
                <a:solidFill>
                  <a:srgbClr val="0033CC"/>
                </a:solidFill>
                <a:cs typeface="Arial" charset="0"/>
              </a:rPr>
              <a:t>;</a:t>
            </a:r>
          </a:p>
          <a:p>
            <a:r>
              <a:rPr lang="en-US" sz="800" dirty="0">
                <a:solidFill>
                  <a:srgbClr val="0033CC"/>
                </a:solidFill>
                <a:cs typeface="Arial" charset="0"/>
              </a:rPr>
              <a:t>    </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("Enter class id [a, b, c or d]: ");</a:t>
            </a:r>
          </a:p>
          <a:p>
            <a:r>
              <a:rPr lang="en-US" sz="1400" dirty="0">
                <a:solidFill>
                  <a:srgbClr val="0033CC"/>
                </a:solidFill>
                <a:cs typeface="Arial" charset="0"/>
              </a:rPr>
              <a:t>    </a:t>
            </a:r>
            <a:r>
              <a:rPr lang="en-US" sz="1400" dirty="0" err="1">
                <a:solidFill>
                  <a:srgbClr val="0033CC"/>
                </a:solidFill>
                <a:cs typeface="Arial" charset="0"/>
              </a:rPr>
              <a:t>scanf</a:t>
            </a:r>
            <a:r>
              <a:rPr lang="en-US" sz="1400" dirty="0">
                <a:solidFill>
                  <a:srgbClr val="0033CC"/>
                </a:solidFill>
                <a:cs typeface="Arial" charset="0"/>
              </a:rPr>
              <a:t>("%c", &amp;</a:t>
            </a:r>
            <a:r>
              <a:rPr lang="en-US" sz="1400" dirty="0" err="1">
                <a:solidFill>
                  <a:srgbClr val="0033CC"/>
                </a:solidFill>
                <a:cs typeface="Arial" charset="0"/>
              </a:rPr>
              <a:t>classID</a:t>
            </a:r>
            <a:r>
              <a:rPr lang="en-US" sz="1400" dirty="0">
                <a:solidFill>
                  <a:srgbClr val="0033CC"/>
                </a:solidFill>
                <a:cs typeface="Arial" charset="0"/>
              </a:rPr>
              <a:t>);</a:t>
            </a:r>
          </a:p>
          <a:p>
            <a:r>
              <a:rPr lang="en-US" sz="1400" dirty="0">
                <a:solidFill>
                  <a:srgbClr val="0033CC"/>
                </a:solidFill>
                <a:cs typeface="Arial" charset="0"/>
              </a:rPr>
              <a:t> </a:t>
            </a:r>
            <a:r>
              <a:rPr lang="en-US" sz="800" dirty="0">
                <a:solidFill>
                  <a:srgbClr val="0033CC"/>
                </a:solidFill>
                <a:cs typeface="Arial" charset="0"/>
              </a:rPr>
              <a:t>   </a:t>
            </a:r>
          </a:p>
          <a:p>
            <a:r>
              <a:rPr lang="en-US" sz="1400" dirty="0">
                <a:solidFill>
                  <a:srgbClr val="0033CC"/>
                </a:solidFill>
                <a:cs typeface="Arial" charset="0"/>
              </a:rPr>
              <a:t>    </a:t>
            </a:r>
            <a:r>
              <a:rPr lang="en-US" sz="1400" dirty="0">
                <a:solidFill>
                  <a:srgbClr val="FF0000"/>
                </a:solidFill>
                <a:cs typeface="Arial" charset="0"/>
              </a:rPr>
              <a:t>switch</a:t>
            </a:r>
            <a:r>
              <a:rPr lang="en-US" sz="1400" dirty="0">
                <a:solidFill>
                  <a:srgbClr val="0033CC"/>
                </a:solidFill>
                <a:cs typeface="Arial" charset="0"/>
              </a:rPr>
              <a:t> (</a:t>
            </a:r>
            <a:r>
              <a:rPr lang="en-US" sz="1400" dirty="0" err="1">
                <a:solidFill>
                  <a:srgbClr val="0033CC"/>
                </a:solidFill>
                <a:cs typeface="Arial" charset="0"/>
              </a:rPr>
              <a:t>classID</a:t>
            </a:r>
            <a:r>
              <a:rPr lang="en-US" sz="1400" dirty="0">
                <a:solidFill>
                  <a:srgbClr val="0033CC"/>
                </a:solidFill>
                <a:cs typeface="Arial" charset="0"/>
              </a:rPr>
              <a:t>) </a:t>
            </a:r>
            <a:r>
              <a:rPr lang="en-US" sz="1400" dirty="0">
                <a:solidFill>
                  <a:srgbClr val="FF0000"/>
                </a:solidFill>
                <a:cs typeface="Arial" charset="0"/>
              </a:rPr>
              <a:t>{</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'B':</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'b':</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("Battleship\n");</a:t>
            </a:r>
          </a:p>
          <a:p>
            <a:r>
              <a:rPr lang="en-US" sz="1400" dirty="0">
                <a:solidFill>
                  <a:srgbClr val="0033CC"/>
                </a:solidFill>
                <a:cs typeface="Arial" charset="0"/>
              </a:rPr>
              <a:t>           </a:t>
            </a:r>
            <a:r>
              <a:rPr lang="en-US" sz="1400" dirty="0">
                <a:solidFill>
                  <a:srgbClr val="FF0000"/>
                </a:solidFill>
                <a:cs typeface="Arial" charset="0"/>
              </a:rPr>
              <a:t>break</a:t>
            </a:r>
            <a:r>
              <a:rPr lang="en-US" sz="1400" dirty="0">
                <a:solidFill>
                  <a:srgbClr val="0033CC"/>
                </a:solidFill>
                <a:cs typeface="Arial" charset="0"/>
              </a:rPr>
              <a:t>;</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'C':</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'c':</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("Cruiser\n");</a:t>
            </a:r>
          </a:p>
          <a:p>
            <a:r>
              <a:rPr lang="en-US" sz="1400" dirty="0">
                <a:solidFill>
                  <a:srgbClr val="0033CC"/>
                </a:solidFill>
                <a:cs typeface="Arial" charset="0"/>
              </a:rPr>
              <a:t>           </a:t>
            </a:r>
            <a:r>
              <a:rPr lang="en-US" sz="1400" dirty="0">
                <a:solidFill>
                  <a:srgbClr val="FF0000"/>
                </a:solidFill>
                <a:cs typeface="Arial" charset="0"/>
              </a:rPr>
              <a:t>break</a:t>
            </a:r>
            <a:r>
              <a:rPr lang="en-US" sz="1400" dirty="0">
                <a:solidFill>
                  <a:srgbClr val="0033CC"/>
                </a:solidFill>
                <a:cs typeface="Arial" charset="0"/>
              </a:rPr>
              <a:t>;</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'D':</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'd':</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("Destroyer\n");</a:t>
            </a:r>
          </a:p>
          <a:p>
            <a:r>
              <a:rPr lang="en-US" sz="1400" dirty="0">
                <a:solidFill>
                  <a:srgbClr val="0033CC"/>
                </a:solidFill>
                <a:cs typeface="Arial" charset="0"/>
              </a:rPr>
              <a:t>           </a:t>
            </a:r>
            <a:r>
              <a:rPr lang="en-US" sz="1400" dirty="0">
                <a:solidFill>
                  <a:srgbClr val="FF0000"/>
                </a:solidFill>
                <a:cs typeface="Arial" charset="0"/>
              </a:rPr>
              <a:t>break</a:t>
            </a:r>
            <a:r>
              <a:rPr lang="en-US" sz="1400" dirty="0">
                <a:solidFill>
                  <a:srgbClr val="0033CC"/>
                </a:solidFill>
                <a:cs typeface="Arial" charset="0"/>
              </a:rPr>
              <a:t>;</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'F':</a:t>
            </a:r>
          </a:p>
          <a:p>
            <a:r>
              <a:rPr lang="en-US" sz="1400" dirty="0">
                <a:solidFill>
                  <a:srgbClr val="0033CC"/>
                </a:solidFill>
                <a:cs typeface="Arial" charset="0"/>
              </a:rPr>
              <a:t>      </a:t>
            </a:r>
            <a:r>
              <a:rPr lang="en-US" sz="1400" dirty="0">
                <a:solidFill>
                  <a:srgbClr val="FF0000"/>
                </a:solidFill>
                <a:cs typeface="Arial" charset="0"/>
              </a:rPr>
              <a:t>case</a:t>
            </a:r>
            <a:r>
              <a:rPr lang="en-US" sz="1400" dirty="0">
                <a:solidFill>
                  <a:srgbClr val="0033CC"/>
                </a:solidFill>
                <a:cs typeface="Arial" charset="0"/>
              </a:rPr>
              <a:t> 'f':</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("Frigate\n");</a:t>
            </a:r>
          </a:p>
          <a:p>
            <a:r>
              <a:rPr lang="en-US" sz="1400" dirty="0">
                <a:solidFill>
                  <a:srgbClr val="0033CC"/>
                </a:solidFill>
                <a:cs typeface="Arial" charset="0"/>
              </a:rPr>
              <a:t>           </a:t>
            </a:r>
            <a:r>
              <a:rPr lang="en-US" sz="1400" dirty="0">
                <a:solidFill>
                  <a:srgbClr val="FF0000"/>
                </a:solidFill>
                <a:cs typeface="Arial" charset="0"/>
              </a:rPr>
              <a:t>break</a:t>
            </a:r>
            <a:r>
              <a:rPr lang="en-US" sz="1400" dirty="0">
                <a:solidFill>
                  <a:srgbClr val="0033CC"/>
                </a:solidFill>
                <a:cs typeface="Arial" charset="0"/>
              </a:rPr>
              <a:t>;</a:t>
            </a:r>
          </a:p>
          <a:p>
            <a:r>
              <a:rPr lang="en-US" sz="1400" dirty="0">
                <a:solidFill>
                  <a:srgbClr val="0033CC"/>
                </a:solidFill>
                <a:cs typeface="Arial" charset="0"/>
              </a:rPr>
              <a:t>      </a:t>
            </a:r>
            <a:r>
              <a:rPr lang="en-US" sz="1400" dirty="0">
                <a:solidFill>
                  <a:srgbClr val="FF0000"/>
                </a:solidFill>
                <a:cs typeface="Arial" charset="0"/>
              </a:rPr>
              <a:t>default</a:t>
            </a:r>
            <a:r>
              <a:rPr lang="en-US" sz="1400" dirty="0">
                <a:solidFill>
                  <a:srgbClr val="0033CC"/>
                </a:solidFill>
                <a:cs typeface="Arial" charset="0"/>
              </a:rPr>
              <a:t>:</a:t>
            </a:r>
          </a:p>
          <a:p>
            <a:r>
              <a:rPr lang="en-US" sz="1400" dirty="0">
                <a:solidFill>
                  <a:srgbClr val="0033CC"/>
                </a:solidFill>
                <a:cs typeface="Arial" charset="0"/>
              </a:rPr>
              <a:t>           </a:t>
            </a:r>
            <a:r>
              <a:rPr lang="en-US" sz="1400" dirty="0" err="1">
                <a:solidFill>
                  <a:srgbClr val="0033CC"/>
                </a:solidFill>
                <a:cs typeface="Arial" charset="0"/>
              </a:rPr>
              <a:t>printf</a:t>
            </a:r>
            <a:r>
              <a:rPr lang="en-US" sz="1400" dirty="0">
                <a:solidFill>
                  <a:srgbClr val="0033CC"/>
                </a:solidFill>
                <a:cs typeface="Arial" charset="0"/>
              </a:rPr>
              <a:t>("Unknown ship class %c\n", </a:t>
            </a:r>
            <a:r>
              <a:rPr lang="en-US" sz="1400" dirty="0" err="1">
                <a:solidFill>
                  <a:srgbClr val="0033CC"/>
                </a:solidFill>
                <a:cs typeface="Arial" charset="0"/>
              </a:rPr>
              <a:t>classID</a:t>
            </a:r>
            <a:r>
              <a:rPr lang="en-US" sz="1400" dirty="0">
                <a:solidFill>
                  <a:srgbClr val="0033CC"/>
                </a:solidFill>
                <a:cs typeface="Arial" charset="0"/>
              </a:rPr>
              <a:t>);</a:t>
            </a:r>
          </a:p>
          <a:p>
            <a:r>
              <a:rPr lang="en-US" sz="1400" dirty="0">
                <a:solidFill>
                  <a:srgbClr val="0033CC"/>
                </a:solidFill>
                <a:cs typeface="Arial" charset="0"/>
              </a:rPr>
              <a:t>    </a:t>
            </a:r>
            <a:r>
              <a:rPr lang="en-US" sz="1400" dirty="0">
                <a:solidFill>
                  <a:srgbClr val="FF0000"/>
                </a:solidFill>
                <a:cs typeface="Arial" charset="0"/>
              </a:rPr>
              <a:t>}</a:t>
            </a:r>
            <a:r>
              <a:rPr lang="en-US" sz="1400" dirty="0">
                <a:solidFill>
                  <a:srgbClr val="0033CC"/>
                </a:solidFill>
                <a:cs typeface="Arial" charset="0"/>
              </a:rPr>
              <a:t>   </a:t>
            </a:r>
          </a:p>
          <a:p>
            <a:r>
              <a:rPr lang="ar-SA" sz="1400" dirty="0">
                <a:solidFill>
                  <a:srgbClr val="0033CC"/>
                </a:solidFill>
                <a:cs typeface="Arial" charset="0"/>
              </a:rPr>
              <a:t>     </a:t>
            </a:r>
            <a:r>
              <a:rPr lang="en-US" sz="1400" dirty="0">
                <a:solidFill>
                  <a:srgbClr val="0033CC"/>
                </a:solidFill>
                <a:cs typeface="Arial" charset="0"/>
              </a:rPr>
              <a:t>return 0;</a:t>
            </a:r>
          </a:p>
          <a:p>
            <a:r>
              <a:rPr lang="en-US" sz="1400" dirty="0">
                <a:solidFill>
                  <a:srgbClr val="0033CC"/>
                </a:solidFill>
                <a:cs typeface="Arial" charset="0"/>
              </a:rPr>
              <a:t>}</a:t>
            </a:r>
            <a:endParaRPr lang="en-US" sz="1400" dirty="0">
              <a:solidFill>
                <a:srgbClr val="0033CC"/>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86052"/>
                                        </p:tgtEl>
                                        <p:attrNameLst>
                                          <p:attrName>style.visibility</p:attrName>
                                        </p:attrNameLst>
                                      </p:cBhvr>
                                      <p:to>
                                        <p:strVal val="visible"/>
                                      </p:to>
                                    </p:set>
                                    <p:anim calcmode="lin" valueType="num">
                                      <p:cBhvr>
                                        <p:cTn id="7" dur="500" fill="hold"/>
                                        <p:tgtEl>
                                          <p:spTgt spid="386052"/>
                                        </p:tgtEl>
                                        <p:attrNameLst>
                                          <p:attrName>ppt_w</p:attrName>
                                        </p:attrNameLst>
                                      </p:cBhvr>
                                      <p:tavLst>
                                        <p:tav tm="0">
                                          <p:val>
                                            <p:fltVal val="0"/>
                                          </p:val>
                                        </p:tav>
                                        <p:tav tm="100000">
                                          <p:val>
                                            <p:strVal val="#ppt_w"/>
                                          </p:val>
                                        </p:tav>
                                      </p:tavLst>
                                    </p:anim>
                                    <p:anim calcmode="lin" valueType="num">
                                      <p:cBhvr>
                                        <p:cTn id="8" dur="500" fill="hold"/>
                                        <p:tgtEl>
                                          <p:spTgt spid="3860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t>Explanation of Example</a:t>
            </a:r>
          </a:p>
        </p:txBody>
      </p:sp>
      <p:sp>
        <p:nvSpPr>
          <p:cNvPr id="388099" name="Rectangle 3"/>
          <p:cNvSpPr>
            <a:spLocks noGrp="1" noChangeArrowheads="1"/>
          </p:cNvSpPr>
          <p:nvPr>
            <p:ph sz="quarter" idx="1"/>
          </p:nvPr>
        </p:nvSpPr>
        <p:spPr>
          <a:xfrm>
            <a:off x="457200" y="1447800"/>
            <a:ext cx="8229600" cy="4678363"/>
          </a:xfrm>
        </p:spPr>
        <p:txBody>
          <a:bodyPr>
            <a:normAutofit lnSpcReduction="10000"/>
          </a:bodyPr>
          <a:lstStyle/>
          <a:p>
            <a:pPr>
              <a:lnSpc>
                <a:spcPct val="90000"/>
              </a:lnSpc>
            </a:pPr>
            <a:r>
              <a:rPr lang="en-US" sz="2400" dirty="0"/>
              <a:t>This takes the value of the variable </a:t>
            </a:r>
            <a:r>
              <a:rPr lang="en-US" sz="2400" dirty="0">
                <a:latin typeface="Courier New" pitchFamily="49" charset="0"/>
              </a:rPr>
              <a:t>class</a:t>
            </a:r>
            <a:r>
              <a:rPr lang="en-US" sz="2400" dirty="0"/>
              <a:t> and compares it to each of the cases in a top down approach.</a:t>
            </a:r>
          </a:p>
          <a:p>
            <a:pPr>
              <a:lnSpc>
                <a:spcPct val="90000"/>
              </a:lnSpc>
            </a:pPr>
            <a:r>
              <a:rPr lang="en-US" sz="2400" dirty="0"/>
              <a:t>It stops after it finds the first </a:t>
            </a:r>
            <a:r>
              <a:rPr lang="en-US" sz="2400" dirty="0">
                <a:solidFill>
                  <a:srgbClr val="FF0000"/>
                </a:solidFill>
              </a:rPr>
              <a:t>case</a:t>
            </a:r>
            <a:r>
              <a:rPr lang="en-US" sz="2400" dirty="0"/>
              <a:t> that is equal to the value of the variable </a:t>
            </a:r>
            <a:r>
              <a:rPr lang="en-US" sz="2400" dirty="0">
                <a:latin typeface="Courier New" pitchFamily="49" charset="0"/>
              </a:rPr>
              <a:t>class</a:t>
            </a:r>
            <a:r>
              <a:rPr lang="en-US" sz="2400" dirty="0"/>
              <a:t>.</a:t>
            </a:r>
          </a:p>
          <a:p>
            <a:pPr>
              <a:lnSpc>
                <a:spcPct val="90000"/>
              </a:lnSpc>
            </a:pPr>
            <a:r>
              <a:rPr lang="en-US" sz="2400" dirty="0"/>
              <a:t>It then starts to execute each line of the code following the matching case till it finds a </a:t>
            </a:r>
            <a:r>
              <a:rPr lang="en-US" sz="2400" dirty="0">
                <a:solidFill>
                  <a:srgbClr val="FF0000"/>
                </a:solidFill>
                <a:latin typeface="Courier New" pitchFamily="49" charset="0"/>
              </a:rPr>
              <a:t>break</a:t>
            </a:r>
            <a:r>
              <a:rPr lang="en-US" sz="2400" dirty="0"/>
              <a:t> statement or the end of the switch statement.</a:t>
            </a:r>
          </a:p>
          <a:p>
            <a:pPr>
              <a:lnSpc>
                <a:spcPct val="90000"/>
              </a:lnSpc>
            </a:pPr>
            <a:r>
              <a:rPr lang="en-US" sz="2400" dirty="0"/>
              <a:t>If no case is equal to the value of </a:t>
            </a:r>
            <a:r>
              <a:rPr lang="en-US" sz="2400" dirty="0">
                <a:latin typeface="Courier New" pitchFamily="49" charset="0"/>
              </a:rPr>
              <a:t>class</a:t>
            </a:r>
            <a:r>
              <a:rPr lang="en-US" sz="2400" dirty="0"/>
              <a:t>, then the </a:t>
            </a:r>
            <a:r>
              <a:rPr lang="en-US" sz="2400" dirty="0">
                <a:solidFill>
                  <a:srgbClr val="FF0000"/>
                </a:solidFill>
              </a:rPr>
              <a:t>default</a:t>
            </a:r>
            <a:r>
              <a:rPr lang="en-US" sz="2400" dirty="0"/>
              <a:t> case is executed. </a:t>
            </a:r>
          </a:p>
          <a:p>
            <a:pPr lvl="1">
              <a:lnSpc>
                <a:spcPct val="90000"/>
              </a:lnSpc>
            </a:pPr>
            <a:r>
              <a:rPr lang="en-US" sz="2000" dirty="0">
                <a:solidFill>
                  <a:srgbClr val="FF0000"/>
                </a:solidFill>
              </a:rPr>
              <a:t>default case is optional</a:t>
            </a:r>
            <a:r>
              <a:rPr lang="en-US" sz="2000" dirty="0"/>
              <a:t>. So if no other case is equal to the value of the controlling expression and there is a default case, then default case is executed. If there is no default case, then the entire switch body is skipped.</a:t>
            </a:r>
          </a:p>
        </p:txBody>
      </p:sp>
      <p:sp>
        <p:nvSpPr>
          <p:cNvPr id="5" name="Slide Number Placeholder 4"/>
          <p:cNvSpPr>
            <a:spLocks noGrp="1"/>
          </p:cNvSpPr>
          <p:nvPr>
            <p:ph type="sldNum" sz="quarter" idx="15"/>
          </p:nvPr>
        </p:nvSpPr>
        <p:spPr/>
        <p:txBody>
          <a:bodyPr/>
          <a:lstStyle/>
          <a:p>
            <a:fld id="{17687BD6-6F6F-41B0-AC90-477562326E7F}" type="slidenum">
              <a:rPr lang="ar-SA"/>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8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8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8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8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8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457200" y="228600"/>
            <a:ext cx="8229600" cy="944563"/>
          </a:xfrm>
        </p:spPr>
        <p:txBody>
          <a:bodyPr/>
          <a:lstStyle/>
          <a:p>
            <a:r>
              <a:rPr lang="en-US"/>
              <a:t>Remember !!!</a:t>
            </a:r>
          </a:p>
        </p:txBody>
      </p:sp>
      <p:sp>
        <p:nvSpPr>
          <p:cNvPr id="390147" name="Rectangle 3"/>
          <p:cNvSpPr>
            <a:spLocks noGrp="1" noChangeArrowheads="1"/>
          </p:cNvSpPr>
          <p:nvPr>
            <p:ph sz="quarter" idx="1"/>
          </p:nvPr>
        </p:nvSpPr>
        <p:spPr>
          <a:xfrm>
            <a:off x="457200" y="1219200"/>
            <a:ext cx="8229600" cy="5029200"/>
          </a:xfrm>
        </p:spPr>
        <p:txBody>
          <a:bodyPr>
            <a:normAutofit fontScale="92500"/>
          </a:bodyPr>
          <a:lstStyle/>
          <a:p>
            <a:pPr>
              <a:lnSpc>
                <a:spcPct val="80000"/>
              </a:lnSpc>
            </a:pPr>
            <a:r>
              <a:rPr lang="en-US" sz="2400" dirty="0"/>
              <a:t>The statements following a case label may be one or more C statements, so you do not need to make multiple statements into a single compound statement using braces.</a:t>
            </a:r>
          </a:p>
          <a:p>
            <a:pPr>
              <a:lnSpc>
                <a:spcPct val="80000"/>
              </a:lnSpc>
            </a:pPr>
            <a:r>
              <a:rPr lang="en-US" sz="2400" dirty="0"/>
              <a:t>You cannot use a string such as ”Cruiser” or ”Frigate” as a case label.</a:t>
            </a:r>
          </a:p>
          <a:p>
            <a:pPr lvl="1">
              <a:lnSpc>
                <a:spcPct val="80000"/>
              </a:lnSpc>
            </a:pPr>
            <a:r>
              <a:rPr lang="en-US" sz="2000" dirty="0"/>
              <a:t>It is important to remember that type </a:t>
            </a:r>
            <a:r>
              <a:rPr lang="en-US" sz="2000" dirty="0" err="1">
                <a:solidFill>
                  <a:srgbClr val="FF0000"/>
                </a:solidFill>
                <a:latin typeface="Courier New" pitchFamily="49" charset="0"/>
                <a:cs typeface="Courier New" pitchFamily="49" charset="0"/>
              </a:rPr>
              <a:t>int</a:t>
            </a:r>
            <a:r>
              <a:rPr lang="en-US" sz="2000" dirty="0"/>
              <a:t> and </a:t>
            </a:r>
            <a:r>
              <a:rPr lang="en-US" sz="2000" dirty="0">
                <a:solidFill>
                  <a:srgbClr val="FF0000"/>
                </a:solidFill>
                <a:latin typeface="Courier New" pitchFamily="49" charset="0"/>
                <a:cs typeface="Courier New" pitchFamily="49" charset="0"/>
              </a:rPr>
              <a:t>char</a:t>
            </a:r>
            <a:r>
              <a:rPr lang="en-US" sz="2000" dirty="0">
                <a:latin typeface="Courier New" pitchFamily="49" charset="0"/>
                <a:cs typeface="Courier New" pitchFamily="49" charset="0"/>
              </a:rPr>
              <a:t> </a:t>
            </a:r>
            <a:r>
              <a:rPr lang="en-US" sz="2000" dirty="0"/>
              <a:t>values may be used as case labels, </a:t>
            </a:r>
            <a:r>
              <a:rPr lang="en-US" sz="2000" dirty="0">
                <a:solidFill>
                  <a:srgbClr val="FF0000"/>
                </a:solidFill>
              </a:rPr>
              <a:t>type </a:t>
            </a:r>
            <a:r>
              <a:rPr lang="en-US" sz="2000" dirty="0">
                <a:solidFill>
                  <a:srgbClr val="FF0000"/>
                </a:solidFill>
                <a:latin typeface="Courier New" pitchFamily="49" charset="0"/>
                <a:cs typeface="Courier New" pitchFamily="49" charset="0"/>
              </a:rPr>
              <a:t>double </a:t>
            </a:r>
            <a:r>
              <a:rPr lang="en-US" sz="2000" dirty="0">
                <a:solidFill>
                  <a:srgbClr val="FF0000"/>
                </a:solidFill>
              </a:rPr>
              <a:t>values cannot be used</a:t>
            </a:r>
            <a:r>
              <a:rPr lang="en-US" sz="2000" dirty="0"/>
              <a:t>.</a:t>
            </a:r>
          </a:p>
          <a:p>
            <a:pPr>
              <a:lnSpc>
                <a:spcPct val="80000"/>
              </a:lnSpc>
            </a:pPr>
            <a:r>
              <a:rPr lang="en-US" sz="2400" dirty="0"/>
              <a:t>Another </a:t>
            </a:r>
            <a:r>
              <a:rPr lang="en-US" sz="2400" i="1" dirty="0"/>
              <a:t>very </a:t>
            </a:r>
            <a:r>
              <a:rPr lang="en-US" sz="2400" dirty="0"/>
              <a:t>common error is the omission of the </a:t>
            </a:r>
            <a:r>
              <a:rPr lang="en-US" sz="2400" dirty="0">
                <a:solidFill>
                  <a:srgbClr val="FF0000"/>
                </a:solidFill>
                <a:latin typeface="Courier New" pitchFamily="49" charset="0"/>
                <a:cs typeface="Courier New" pitchFamily="49" charset="0"/>
              </a:rPr>
              <a:t>break</a:t>
            </a:r>
            <a:r>
              <a:rPr lang="en-US" sz="2400" dirty="0"/>
              <a:t> statement at the end of one alternative.</a:t>
            </a:r>
          </a:p>
          <a:p>
            <a:pPr lvl="1">
              <a:lnSpc>
                <a:spcPct val="80000"/>
              </a:lnSpc>
            </a:pPr>
            <a:r>
              <a:rPr lang="en-US" sz="2000" dirty="0"/>
              <a:t>In such a situation, execution ”falls through” into the next alternative. </a:t>
            </a:r>
          </a:p>
          <a:p>
            <a:pPr>
              <a:lnSpc>
                <a:spcPct val="80000"/>
              </a:lnSpc>
            </a:pPr>
            <a:r>
              <a:rPr lang="en-US" sz="2400" dirty="0"/>
              <a:t>Forgetting the closing brace of the switch statement body is also easy to do.</a:t>
            </a:r>
          </a:p>
          <a:p>
            <a:pPr>
              <a:lnSpc>
                <a:spcPct val="80000"/>
              </a:lnSpc>
            </a:pPr>
            <a:r>
              <a:rPr lang="en-US" sz="2400" dirty="0"/>
              <a:t>In the book it says that forgetting the last closing brace will make all following statements occur in the default case, but actually the code will not compile on most compilers.</a:t>
            </a:r>
          </a:p>
        </p:txBody>
      </p:sp>
      <p:sp>
        <p:nvSpPr>
          <p:cNvPr id="5" name="Slide Number Placeholder 4"/>
          <p:cNvSpPr>
            <a:spLocks noGrp="1"/>
          </p:cNvSpPr>
          <p:nvPr>
            <p:ph type="sldNum" sz="quarter" idx="15"/>
          </p:nvPr>
        </p:nvSpPr>
        <p:spPr/>
        <p:txBody>
          <a:bodyPr/>
          <a:lstStyle/>
          <a:p>
            <a:fld id="{8B8621E7-6145-4494-A257-F77A4050F89F}" type="slidenum">
              <a:rPr lang="ar-SA"/>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0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0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0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0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0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0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0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Compound Statements</a:t>
            </a:r>
          </a:p>
        </p:txBody>
      </p:sp>
      <p:sp>
        <p:nvSpPr>
          <p:cNvPr id="276483" name="Rectangle 3"/>
          <p:cNvSpPr>
            <a:spLocks noGrp="1" noChangeArrowheads="1"/>
          </p:cNvSpPr>
          <p:nvPr>
            <p:ph sz="quarter" idx="1"/>
          </p:nvPr>
        </p:nvSpPr>
        <p:spPr>
          <a:xfrm>
            <a:off x="457200" y="1528763"/>
            <a:ext cx="8229600" cy="4525962"/>
          </a:xfrm>
        </p:spPr>
        <p:txBody>
          <a:bodyPr/>
          <a:lstStyle/>
          <a:p>
            <a:r>
              <a:rPr lang="en-US" sz="2800" dirty="0"/>
              <a:t>A </a:t>
            </a:r>
            <a:r>
              <a:rPr lang="en-US" sz="2800" b="1" dirty="0">
                <a:solidFill>
                  <a:srgbClr val="FF0000"/>
                </a:solidFill>
              </a:rPr>
              <a:t>Compound statement </a:t>
            </a:r>
            <a:r>
              <a:rPr lang="en-US" sz="2800" dirty="0"/>
              <a:t>or a Code Block is written as a group of statements bracketed by </a:t>
            </a:r>
            <a:r>
              <a:rPr lang="en-US" sz="2800" dirty="0">
                <a:solidFill>
                  <a:srgbClr val="FF0000"/>
                </a:solidFill>
              </a:rPr>
              <a:t>{</a:t>
            </a:r>
            <a:r>
              <a:rPr lang="en-US" sz="2800" dirty="0"/>
              <a:t> and </a:t>
            </a:r>
            <a:r>
              <a:rPr lang="en-US" sz="2800" dirty="0">
                <a:solidFill>
                  <a:srgbClr val="FF0000"/>
                </a:solidFill>
              </a:rPr>
              <a:t>}</a:t>
            </a:r>
            <a:r>
              <a:rPr lang="en-US" sz="2800" dirty="0"/>
              <a:t> and is used to specify </a:t>
            </a:r>
            <a:r>
              <a:rPr lang="en-US" sz="2800" b="1" dirty="0">
                <a:solidFill>
                  <a:srgbClr val="FF0000"/>
                </a:solidFill>
              </a:rPr>
              <a:t>sequential</a:t>
            </a:r>
            <a:r>
              <a:rPr lang="en-US" sz="2800" dirty="0"/>
              <a:t> flow.</a:t>
            </a:r>
          </a:p>
          <a:p>
            <a:pPr lvl="1">
              <a:buFont typeface="Wingdings" pitchFamily="2" charset="2"/>
              <a:buNone/>
            </a:pPr>
            <a:r>
              <a:rPr lang="en-US" sz="2000" dirty="0">
                <a:solidFill>
                  <a:srgbClr val="FF0000"/>
                </a:solidFill>
                <a:latin typeface="Courier New" pitchFamily="49" charset="0"/>
                <a:cs typeface="Courier New" pitchFamily="49" charset="0"/>
              </a:rPr>
              <a:t>{</a:t>
            </a:r>
          </a:p>
          <a:p>
            <a:pPr lvl="2">
              <a:buFont typeface="Wingdings" pitchFamily="2" charset="2"/>
              <a:buNone/>
            </a:pPr>
            <a:r>
              <a:rPr lang="en-US" sz="2000" dirty="0">
                <a:latin typeface="Courier New" pitchFamily="49" charset="0"/>
                <a:cs typeface="Courier New" pitchFamily="49" charset="0"/>
              </a:rPr>
              <a:t>Statement_1;</a:t>
            </a:r>
          </a:p>
          <a:p>
            <a:pPr lvl="2">
              <a:buFont typeface="Wingdings" pitchFamily="2" charset="2"/>
              <a:buNone/>
            </a:pPr>
            <a:r>
              <a:rPr lang="en-US" sz="2000" dirty="0">
                <a:latin typeface="Courier New" pitchFamily="49" charset="0"/>
                <a:cs typeface="Courier New" pitchFamily="49" charset="0"/>
              </a:rPr>
              <a:t>Statement_2;</a:t>
            </a:r>
          </a:p>
          <a:p>
            <a:pPr lvl="2">
              <a:buFont typeface="Wingdings" pitchFamily="2" charset="2"/>
              <a:buNone/>
            </a:pPr>
            <a:r>
              <a:rPr lang="en-US" sz="2000" dirty="0">
                <a:latin typeface="Courier New" pitchFamily="49" charset="0"/>
                <a:cs typeface="Courier New" pitchFamily="49" charset="0"/>
              </a:rPr>
              <a:t>Statement_3;</a:t>
            </a:r>
          </a:p>
          <a:p>
            <a:pPr lvl="1">
              <a:buFont typeface="Wingdings" pitchFamily="2" charset="2"/>
              <a:buNone/>
            </a:pPr>
            <a:r>
              <a:rPr lang="en-US" sz="2000" dirty="0">
                <a:solidFill>
                  <a:srgbClr val="FF0000"/>
                </a:solidFill>
                <a:latin typeface="Courier New" pitchFamily="49" charset="0"/>
                <a:cs typeface="Courier New" pitchFamily="49" charset="0"/>
              </a:rPr>
              <a:t>}</a:t>
            </a:r>
          </a:p>
          <a:p>
            <a:pPr lvl="1"/>
            <a:r>
              <a:rPr lang="en-US" sz="2400" dirty="0"/>
              <a:t>Example: the </a:t>
            </a:r>
            <a:r>
              <a:rPr lang="en-US" sz="2400" dirty="0">
                <a:latin typeface="Courier New" pitchFamily="49" charset="0"/>
                <a:cs typeface="Courier New" pitchFamily="49" charset="0"/>
              </a:rPr>
              <a:t>main</a:t>
            </a:r>
            <a:r>
              <a:rPr lang="en-US" sz="2400" dirty="0"/>
              <a:t> function is surrounded by </a:t>
            </a:r>
            <a:r>
              <a:rPr lang="en-US" sz="2400" dirty="0" smtClean="0">
                <a:solidFill>
                  <a:srgbClr val="FF0000"/>
                </a:solidFill>
              </a:rPr>
              <a:t>{ }</a:t>
            </a:r>
            <a:r>
              <a:rPr lang="en-US" sz="2400" dirty="0" smtClean="0"/>
              <a:t>, </a:t>
            </a:r>
            <a:r>
              <a:rPr lang="en-US" sz="2400" dirty="0"/>
              <a:t>and its statements are executed sequentially.</a:t>
            </a:r>
          </a:p>
          <a:p>
            <a:pPr lvl="1"/>
            <a:r>
              <a:rPr lang="en-US" sz="2400" dirty="0"/>
              <a:t>Function body also uses compound statement.</a:t>
            </a:r>
          </a:p>
        </p:txBody>
      </p:sp>
      <p:sp>
        <p:nvSpPr>
          <p:cNvPr id="5" name="Slide Number Placeholder 4"/>
          <p:cNvSpPr>
            <a:spLocks noGrp="1"/>
          </p:cNvSpPr>
          <p:nvPr>
            <p:ph type="sldNum" sz="quarter" idx="15"/>
          </p:nvPr>
        </p:nvSpPr>
        <p:spPr/>
        <p:txBody>
          <a:bodyPr/>
          <a:lstStyle/>
          <a:p>
            <a:fld id="{2595AA8C-3442-4715-8862-E9F1138F3CC8}" type="slidenum">
              <a:rPr lang="ar-SA"/>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4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r>
              <a:rPr lang="en-US"/>
              <a:t>Nested if versus switch</a:t>
            </a:r>
          </a:p>
        </p:txBody>
      </p:sp>
      <p:sp>
        <p:nvSpPr>
          <p:cNvPr id="392195" name="Rectangle 3"/>
          <p:cNvSpPr>
            <a:spLocks noGrp="1" noChangeArrowheads="1"/>
          </p:cNvSpPr>
          <p:nvPr>
            <p:ph sz="quarter" idx="1"/>
          </p:nvPr>
        </p:nvSpPr>
        <p:spPr/>
        <p:txBody>
          <a:bodyPr>
            <a:normAutofit lnSpcReduction="10000"/>
          </a:bodyPr>
          <a:lstStyle/>
          <a:p>
            <a:pPr>
              <a:lnSpc>
                <a:spcPct val="90000"/>
              </a:lnSpc>
            </a:pPr>
            <a:r>
              <a:rPr lang="en-US" sz="2800" dirty="0">
                <a:solidFill>
                  <a:srgbClr val="FF0000"/>
                </a:solidFill>
              </a:rPr>
              <a:t>Advantages of if</a:t>
            </a:r>
            <a:r>
              <a:rPr lang="en-US" sz="2800" dirty="0"/>
              <a:t>:</a:t>
            </a:r>
          </a:p>
          <a:p>
            <a:pPr lvl="1">
              <a:lnSpc>
                <a:spcPct val="90000"/>
              </a:lnSpc>
            </a:pPr>
            <a:r>
              <a:rPr lang="en-US" sz="2400" dirty="0"/>
              <a:t>It is more general than a switch</a:t>
            </a:r>
          </a:p>
          <a:p>
            <a:pPr lvl="2">
              <a:lnSpc>
                <a:spcPct val="90000"/>
              </a:lnSpc>
            </a:pPr>
            <a:r>
              <a:rPr lang="en-US" sz="2000" dirty="0"/>
              <a:t>It can be a range of values such as  </a:t>
            </a:r>
            <a:r>
              <a:rPr lang="en-US" sz="2000" dirty="0">
                <a:latin typeface="Courier New" pitchFamily="49" charset="0"/>
              </a:rPr>
              <a:t>x &lt; 100</a:t>
            </a:r>
          </a:p>
          <a:p>
            <a:pPr lvl="1">
              <a:lnSpc>
                <a:spcPct val="90000"/>
              </a:lnSpc>
            </a:pPr>
            <a:r>
              <a:rPr lang="en-US" sz="2400" dirty="0"/>
              <a:t>A switch can not compare doubles</a:t>
            </a:r>
          </a:p>
          <a:p>
            <a:pPr lvl="1">
              <a:lnSpc>
                <a:spcPct val="90000"/>
              </a:lnSpc>
            </a:pPr>
            <a:endParaRPr lang="en-US" sz="2400" dirty="0"/>
          </a:p>
          <a:p>
            <a:pPr>
              <a:lnSpc>
                <a:spcPct val="90000"/>
              </a:lnSpc>
            </a:pPr>
            <a:r>
              <a:rPr lang="en-US" sz="2800" dirty="0">
                <a:solidFill>
                  <a:srgbClr val="FF0000"/>
                </a:solidFill>
              </a:rPr>
              <a:t>Advantages of switch</a:t>
            </a:r>
            <a:r>
              <a:rPr lang="en-US" sz="2800" dirty="0"/>
              <a:t>:</a:t>
            </a:r>
          </a:p>
          <a:p>
            <a:pPr lvl="1">
              <a:lnSpc>
                <a:spcPct val="90000"/>
              </a:lnSpc>
            </a:pPr>
            <a:r>
              <a:rPr lang="en-US" sz="2400" dirty="0"/>
              <a:t>A switch is more </a:t>
            </a:r>
            <a:r>
              <a:rPr lang="en-US" sz="2400" dirty="0" smtClean="0"/>
              <a:t>readable</a:t>
            </a:r>
          </a:p>
          <a:p>
            <a:pPr lvl="1">
              <a:lnSpc>
                <a:spcPct val="90000"/>
              </a:lnSpc>
            </a:pPr>
            <a:r>
              <a:rPr lang="en-US" sz="2400" dirty="0" smtClean="0"/>
              <a:t>It is implemented more efficiently in machine language</a:t>
            </a:r>
            <a:endParaRPr lang="en-US" sz="2400" dirty="0"/>
          </a:p>
          <a:p>
            <a:pPr>
              <a:lnSpc>
                <a:spcPct val="90000"/>
              </a:lnSpc>
              <a:buFontTx/>
              <a:buNone/>
            </a:pPr>
            <a:endParaRPr lang="en-US" sz="2800" dirty="0"/>
          </a:p>
          <a:p>
            <a:pPr>
              <a:lnSpc>
                <a:spcPct val="90000"/>
              </a:lnSpc>
            </a:pPr>
            <a:r>
              <a:rPr lang="en-US" sz="2800" dirty="0"/>
              <a:t>Use the switch whenever there are ten or fewer case labels</a:t>
            </a:r>
          </a:p>
        </p:txBody>
      </p:sp>
      <p:sp>
        <p:nvSpPr>
          <p:cNvPr id="5" name="Slide Number Placeholder 4"/>
          <p:cNvSpPr>
            <a:spLocks noGrp="1"/>
          </p:cNvSpPr>
          <p:nvPr>
            <p:ph type="sldNum" sz="quarter" idx="15"/>
          </p:nvPr>
        </p:nvSpPr>
        <p:spPr/>
        <p:txBody>
          <a:bodyPr/>
          <a:lstStyle/>
          <a:p>
            <a:fld id="{55B949AD-1FE1-4331-98AD-F933EB5C56F6}" type="slidenum">
              <a:rPr lang="ar-SA"/>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2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2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2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2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2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21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219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2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457200" y="274638"/>
            <a:ext cx="8229600" cy="868362"/>
          </a:xfrm>
        </p:spPr>
        <p:txBody>
          <a:bodyPr/>
          <a:lstStyle/>
          <a:p>
            <a:r>
              <a:rPr lang="en-US"/>
              <a:t>Common Programming Errors</a:t>
            </a:r>
          </a:p>
        </p:txBody>
      </p:sp>
      <p:sp>
        <p:nvSpPr>
          <p:cNvPr id="394243" name="Rectangle 3"/>
          <p:cNvSpPr>
            <a:spLocks noGrp="1" noChangeArrowheads="1"/>
          </p:cNvSpPr>
          <p:nvPr>
            <p:ph sz="quarter" idx="1"/>
          </p:nvPr>
        </p:nvSpPr>
        <p:spPr>
          <a:xfrm>
            <a:off x="457200" y="1295400"/>
            <a:ext cx="8229600" cy="4953000"/>
          </a:xfrm>
        </p:spPr>
        <p:txBody>
          <a:bodyPr/>
          <a:lstStyle/>
          <a:p>
            <a:pPr>
              <a:lnSpc>
                <a:spcPct val="80000"/>
              </a:lnSpc>
            </a:pPr>
            <a:r>
              <a:rPr lang="en-US" sz="2000" dirty="0"/>
              <a:t>Consider the statement:</a:t>
            </a:r>
          </a:p>
          <a:p>
            <a:pPr>
              <a:lnSpc>
                <a:spcPct val="80000"/>
              </a:lnSpc>
              <a:buFontTx/>
              <a:buNone/>
            </a:pPr>
            <a:r>
              <a:rPr lang="en-US" sz="2000" dirty="0"/>
              <a:t>	if (0 &lt;= x &lt;= 4)</a:t>
            </a:r>
          </a:p>
          <a:p>
            <a:pPr>
              <a:lnSpc>
                <a:spcPct val="80000"/>
              </a:lnSpc>
            </a:pPr>
            <a:r>
              <a:rPr lang="en-US" sz="2000" dirty="0"/>
              <a:t>This is always true!</a:t>
            </a:r>
          </a:p>
          <a:p>
            <a:pPr lvl="1">
              <a:lnSpc>
                <a:spcPct val="80000"/>
              </a:lnSpc>
            </a:pPr>
            <a:r>
              <a:rPr lang="en-US" sz="1800" dirty="0"/>
              <a:t>First it does 0 &lt;= x, which is true or false so it evaluates to 1 for true and 0 for false</a:t>
            </a:r>
          </a:p>
          <a:p>
            <a:pPr lvl="1">
              <a:lnSpc>
                <a:spcPct val="80000"/>
              </a:lnSpc>
            </a:pPr>
            <a:r>
              <a:rPr lang="en-US" sz="1800" dirty="0"/>
              <a:t>Then it takes that value, 0 or 1, and does 1 &lt;= 4 or 0 &lt;= 4</a:t>
            </a:r>
          </a:p>
          <a:p>
            <a:pPr lvl="1">
              <a:lnSpc>
                <a:spcPct val="80000"/>
              </a:lnSpc>
            </a:pPr>
            <a:r>
              <a:rPr lang="en-US" sz="1800" dirty="0"/>
              <a:t>Both are always true</a:t>
            </a:r>
          </a:p>
          <a:p>
            <a:pPr>
              <a:lnSpc>
                <a:spcPct val="80000"/>
              </a:lnSpc>
            </a:pPr>
            <a:r>
              <a:rPr lang="en-US" sz="2000" dirty="0"/>
              <a:t>In order to check a range use (0  &lt;= x &amp;&amp; x &lt;= 4).</a:t>
            </a:r>
          </a:p>
          <a:p>
            <a:pPr>
              <a:lnSpc>
                <a:spcPct val="80000"/>
              </a:lnSpc>
            </a:pPr>
            <a:endParaRPr lang="en-US" sz="2000" dirty="0"/>
          </a:p>
          <a:p>
            <a:pPr>
              <a:lnSpc>
                <a:spcPct val="80000"/>
              </a:lnSpc>
            </a:pPr>
            <a:r>
              <a:rPr lang="en-US" sz="2000" dirty="0"/>
              <a:t>Consider the statement:</a:t>
            </a:r>
          </a:p>
          <a:p>
            <a:pPr>
              <a:lnSpc>
                <a:spcPct val="80000"/>
              </a:lnSpc>
              <a:buFontTx/>
              <a:buNone/>
            </a:pPr>
            <a:r>
              <a:rPr lang="en-US" sz="2000" dirty="0"/>
              <a:t>	if (x = 10)</a:t>
            </a:r>
          </a:p>
          <a:p>
            <a:pPr>
              <a:lnSpc>
                <a:spcPct val="80000"/>
              </a:lnSpc>
            </a:pPr>
            <a:r>
              <a:rPr lang="en-US" sz="2000" dirty="0"/>
              <a:t>This is always true!</a:t>
            </a:r>
          </a:p>
          <a:p>
            <a:pPr lvl="1">
              <a:lnSpc>
                <a:spcPct val="80000"/>
              </a:lnSpc>
            </a:pPr>
            <a:r>
              <a:rPr lang="en-US" sz="1800" dirty="0"/>
              <a:t>The = symbol assigns x the value of 10, so the conditional statement evaluates to 10</a:t>
            </a:r>
          </a:p>
          <a:p>
            <a:pPr lvl="1">
              <a:lnSpc>
                <a:spcPct val="80000"/>
              </a:lnSpc>
            </a:pPr>
            <a:r>
              <a:rPr lang="en-US" sz="1800" dirty="0"/>
              <a:t>Since 10 is nonzero this is true.</a:t>
            </a:r>
          </a:p>
          <a:p>
            <a:pPr lvl="1">
              <a:lnSpc>
                <a:spcPct val="80000"/>
              </a:lnSpc>
            </a:pPr>
            <a:r>
              <a:rPr lang="en-US" sz="1800" dirty="0"/>
              <a:t>You must use == for comparison</a:t>
            </a:r>
          </a:p>
          <a:p>
            <a:pPr>
              <a:lnSpc>
                <a:spcPct val="80000"/>
              </a:lnSpc>
            </a:pPr>
            <a:endParaRPr lang="en-US" sz="2000" dirty="0"/>
          </a:p>
        </p:txBody>
      </p:sp>
      <p:sp>
        <p:nvSpPr>
          <p:cNvPr id="5" name="Slide Number Placeholder 4"/>
          <p:cNvSpPr>
            <a:spLocks noGrp="1"/>
          </p:cNvSpPr>
          <p:nvPr>
            <p:ph type="sldNum" sz="quarter" idx="15"/>
          </p:nvPr>
        </p:nvSpPr>
        <p:spPr/>
        <p:txBody>
          <a:bodyPr/>
          <a:lstStyle/>
          <a:p>
            <a:fld id="{4DF10424-24DA-4C05-AABC-08349B746B64}" type="slidenum">
              <a:rPr lang="ar-SA"/>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42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42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42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42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42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42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424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424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424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424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424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4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dirty="0"/>
              <a:t>More Common Errors</a:t>
            </a:r>
          </a:p>
        </p:txBody>
      </p:sp>
      <p:sp>
        <p:nvSpPr>
          <p:cNvPr id="396291" name="Rectangle 3"/>
          <p:cNvSpPr>
            <a:spLocks noGrp="1" noChangeArrowheads="1"/>
          </p:cNvSpPr>
          <p:nvPr>
            <p:ph sz="quarter" idx="1"/>
          </p:nvPr>
        </p:nvSpPr>
        <p:spPr/>
        <p:txBody>
          <a:bodyPr/>
          <a:lstStyle/>
          <a:p>
            <a:pPr>
              <a:lnSpc>
                <a:spcPct val="90000"/>
              </a:lnSpc>
            </a:pPr>
            <a:r>
              <a:rPr lang="en-US" sz="2400" dirty="0"/>
              <a:t>Don’t forget to parenthesize the condition.</a:t>
            </a:r>
          </a:p>
          <a:p>
            <a:pPr>
              <a:lnSpc>
                <a:spcPct val="90000"/>
              </a:lnSpc>
            </a:pPr>
            <a:r>
              <a:rPr lang="en-US" sz="2400" dirty="0"/>
              <a:t>Don’t forget the { and } if they are needed</a:t>
            </a:r>
          </a:p>
          <a:p>
            <a:pPr>
              <a:lnSpc>
                <a:spcPct val="90000"/>
              </a:lnSpc>
            </a:pPr>
            <a:r>
              <a:rPr lang="en-US" sz="2400" dirty="0">
                <a:solidFill>
                  <a:srgbClr val="FF0000"/>
                </a:solidFill>
              </a:rPr>
              <a:t>C matches each else with the closest unmatched if</a:t>
            </a:r>
            <a:r>
              <a:rPr lang="en-US" sz="2400" dirty="0"/>
              <a:t>, so be careful so that you get the correct pairings of if and else statements.</a:t>
            </a:r>
          </a:p>
          <a:p>
            <a:pPr>
              <a:lnSpc>
                <a:spcPct val="90000"/>
              </a:lnSpc>
            </a:pPr>
            <a:r>
              <a:rPr lang="en-US" sz="2400" dirty="0"/>
              <a:t>In switch statements, make sure the controlling expression and case labels are of the same permitted type.</a:t>
            </a:r>
          </a:p>
          <a:p>
            <a:pPr>
              <a:lnSpc>
                <a:spcPct val="90000"/>
              </a:lnSpc>
            </a:pPr>
            <a:r>
              <a:rPr lang="en-US" sz="2400" dirty="0"/>
              <a:t>Remember to include the default case for switch statements.</a:t>
            </a:r>
          </a:p>
          <a:p>
            <a:pPr>
              <a:lnSpc>
                <a:spcPct val="90000"/>
              </a:lnSpc>
            </a:pPr>
            <a:r>
              <a:rPr lang="en-US" sz="2400" dirty="0"/>
              <a:t>Don’t forget your { and } for the switch statement.</a:t>
            </a:r>
          </a:p>
          <a:p>
            <a:pPr>
              <a:lnSpc>
                <a:spcPct val="90000"/>
              </a:lnSpc>
            </a:pPr>
            <a:r>
              <a:rPr lang="en-US" sz="2400" b="1" dirty="0"/>
              <a:t>Don’t forget your break statements!!!</a:t>
            </a:r>
          </a:p>
          <a:p>
            <a:pPr>
              <a:lnSpc>
                <a:spcPct val="90000"/>
              </a:lnSpc>
            </a:pPr>
            <a:endParaRPr lang="en-US" sz="2400" dirty="0"/>
          </a:p>
        </p:txBody>
      </p:sp>
      <p:sp>
        <p:nvSpPr>
          <p:cNvPr id="5" name="Slide Number Placeholder 4"/>
          <p:cNvSpPr>
            <a:spLocks noGrp="1"/>
          </p:cNvSpPr>
          <p:nvPr>
            <p:ph type="sldNum" sz="quarter" idx="15"/>
          </p:nvPr>
        </p:nvSpPr>
        <p:spPr/>
        <p:txBody>
          <a:bodyPr/>
          <a:lstStyle/>
          <a:p>
            <a:fld id="{2F0AA704-2657-4DA5-8413-CB88965B189C}" type="slidenum">
              <a:rPr lang="ar-SA"/>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6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6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6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6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6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62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6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274638"/>
            <a:ext cx="8229600" cy="944562"/>
          </a:xfrm>
        </p:spPr>
        <p:txBody>
          <a:bodyPr/>
          <a:lstStyle/>
          <a:p>
            <a:r>
              <a:rPr lang="en-US"/>
              <a:t>Conditions</a:t>
            </a:r>
          </a:p>
        </p:txBody>
      </p:sp>
      <p:sp>
        <p:nvSpPr>
          <p:cNvPr id="257027" name="Rectangle 3"/>
          <p:cNvSpPr>
            <a:spLocks noGrp="1" noChangeArrowheads="1"/>
          </p:cNvSpPr>
          <p:nvPr>
            <p:ph sz="quarter" idx="1"/>
          </p:nvPr>
        </p:nvSpPr>
        <p:spPr>
          <a:xfrm>
            <a:off x="457200" y="1219200"/>
            <a:ext cx="8382000" cy="4906963"/>
          </a:xfrm>
        </p:spPr>
        <p:txBody>
          <a:bodyPr/>
          <a:lstStyle/>
          <a:p>
            <a:pPr>
              <a:lnSpc>
                <a:spcPct val="80000"/>
              </a:lnSpc>
            </a:pPr>
            <a:r>
              <a:rPr lang="en-US" sz="2400" dirty="0"/>
              <a:t>A program chooses among alternative statements by testing the values of variables.</a:t>
            </a:r>
          </a:p>
          <a:p>
            <a:pPr lvl="1">
              <a:lnSpc>
                <a:spcPct val="80000"/>
              </a:lnSpc>
            </a:pPr>
            <a:r>
              <a:rPr lang="en-US" sz="2400" dirty="0">
                <a:solidFill>
                  <a:srgbClr val="FF0000"/>
                </a:solidFill>
              </a:rPr>
              <a:t>0 means false</a:t>
            </a:r>
          </a:p>
          <a:p>
            <a:pPr lvl="1">
              <a:lnSpc>
                <a:spcPct val="80000"/>
              </a:lnSpc>
            </a:pPr>
            <a:r>
              <a:rPr lang="en-US" sz="2400" dirty="0">
                <a:solidFill>
                  <a:srgbClr val="FF0000"/>
                </a:solidFill>
              </a:rPr>
              <a:t>Any non-zero integer means true</a:t>
            </a:r>
            <a:r>
              <a:rPr lang="en-US" sz="2400" dirty="0"/>
              <a:t>,  Usually, we’ll use 1 as true.</a:t>
            </a:r>
          </a:p>
          <a:p>
            <a:pPr>
              <a:lnSpc>
                <a:spcPct val="80000"/>
              </a:lnSpc>
              <a:buFontTx/>
              <a:buNone/>
            </a:pPr>
            <a:endParaRPr lang="en-US" sz="1000" dirty="0"/>
          </a:p>
          <a:p>
            <a:pPr>
              <a:lnSpc>
                <a:spcPct val="80000"/>
              </a:lnSpc>
              <a:buFontTx/>
              <a:buNone/>
            </a:pPr>
            <a:r>
              <a:rPr lang="en-US" sz="2400" dirty="0"/>
              <a:t>		</a:t>
            </a:r>
            <a:r>
              <a:rPr lang="en-US" sz="2400" dirty="0">
                <a:solidFill>
                  <a:srgbClr val="FF0000"/>
                </a:solidFill>
                <a:latin typeface="Courier New" pitchFamily="49" charset="0"/>
                <a:cs typeface="Courier New" pitchFamily="49" charset="0"/>
              </a:rPr>
              <a:t>if</a:t>
            </a:r>
            <a:r>
              <a:rPr lang="en-US" sz="2400" dirty="0">
                <a:latin typeface="Courier New" pitchFamily="49" charset="0"/>
                <a:cs typeface="Courier New" pitchFamily="49" charset="0"/>
              </a:rPr>
              <a:t> (a&gt;=b) </a:t>
            </a:r>
          </a:p>
          <a:p>
            <a:pPr>
              <a:lnSpc>
                <a:spcPct val="80000"/>
              </a:lnSpc>
              <a:buFontTx/>
              <a:buNone/>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printf</a:t>
            </a:r>
            <a:r>
              <a:rPr lang="en-US" sz="2400" dirty="0">
                <a:latin typeface="Courier New" pitchFamily="49" charset="0"/>
                <a:cs typeface="Courier New" pitchFamily="49" charset="0"/>
              </a:rPr>
              <a:t>(“a is larger”);</a:t>
            </a:r>
          </a:p>
          <a:p>
            <a:pPr>
              <a:lnSpc>
                <a:spcPct val="80000"/>
              </a:lnSpc>
              <a:buFontTx/>
              <a:buNone/>
            </a:pPr>
            <a:r>
              <a:rPr lang="en-US" sz="2400" dirty="0">
                <a:latin typeface="Courier New" pitchFamily="49" charset="0"/>
                <a:cs typeface="Courier New" pitchFamily="49" charset="0"/>
              </a:rPr>
              <a:t>		</a:t>
            </a:r>
            <a:r>
              <a:rPr lang="en-US" sz="2400" dirty="0">
                <a:solidFill>
                  <a:srgbClr val="FF0000"/>
                </a:solidFill>
                <a:latin typeface="Courier New" pitchFamily="49" charset="0"/>
                <a:cs typeface="Courier New" pitchFamily="49" charset="0"/>
              </a:rPr>
              <a:t>else</a:t>
            </a:r>
          </a:p>
          <a:p>
            <a:pPr>
              <a:lnSpc>
                <a:spcPct val="80000"/>
              </a:lnSpc>
              <a:buFontTx/>
              <a:buNone/>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printf</a:t>
            </a:r>
            <a:r>
              <a:rPr lang="en-US" sz="2400" dirty="0">
                <a:latin typeface="Courier New" pitchFamily="49" charset="0"/>
                <a:cs typeface="Courier New" pitchFamily="49" charset="0"/>
              </a:rPr>
              <a:t>(“b is larger”);</a:t>
            </a:r>
          </a:p>
          <a:p>
            <a:pPr>
              <a:lnSpc>
                <a:spcPct val="80000"/>
              </a:lnSpc>
              <a:buFontTx/>
              <a:buNone/>
            </a:pPr>
            <a:endParaRPr lang="en-US" sz="1000" dirty="0">
              <a:latin typeface="Courier New" pitchFamily="49" charset="0"/>
              <a:cs typeface="Courier New" pitchFamily="49" charset="0"/>
            </a:endParaRPr>
          </a:p>
          <a:p>
            <a:pPr>
              <a:lnSpc>
                <a:spcPct val="80000"/>
              </a:lnSpc>
            </a:pPr>
            <a:r>
              <a:rPr lang="en-US" sz="2400" b="1" dirty="0">
                <a:solidFill>
                  <a:srgbClr val="FF0000"/>
                </a:solidFill>
              </a:rPr>
              <a:t>Condition</a:t>
            </a:r>
            <a:r>
              <a:rPr lang="en-US" sz="2400" b="1" dirty="0"/>
              <a:t> </a:t>
            </a:r>
            <a:r>
              <a:rPr lang="en-US" sz="2400" dirty="0"/>
              <a:t>- </a:t>
            </a:r>
            <a:r>
              <a:rPr lang="en-US" sz="2400" dirty="0">
                <a:solidFill>
                  <a:srgbClr val="FF0000"/>
                </a:solidFill>
              </a:rPr>
              <a:t>an expression that establishes a criterion for either executing or skipping a group of statements</a:t>
            </a:r>
          </a:p>
          <a:p>
            <a:pPr lvl="1">
              <a:lnSpc>
                <a:spcPct val="80000"/>
              </a:lnSpc>
            </a:pPr>
            <a:r>
              <a:rPr lang="en-US" sz="2400" dirty="0">
                <a:latin typeface="Courier New" pitchFamily="49" charset="0"/>
                <a:cs typeface="Courier New" pitchFamily="49" charset="0"/>
              </a:rPr>
              <a:t>a&gt;=b</a:t>
            </a:r>
            <a:r>
              <a:rPr lang="en-US" sz="2400" i="1" dirty="0"/>
              <a:t> </a:t>
            </a:r>
            <a:r>
              <a:rPr lang="en-US" sz="2400" dirty="0"/>
              <a:t>is a condition that determines which </a:t>
            </a:r>
            <a:r>
              <a:rPr lang="en-US" sz="2400" dirty="0" err="1">
                <a:latin typeface="Courier New" pitchFamily="49" charset="0"/>
                <a:cs typeface="Courier New" pitchFamily="49" charset="0"/>
              </a:rPr>
              <a:t>printf</a:t>
            </a:r>
            <a:r>
              <a:rPr lang="en-US" sz="2400" dirty="0"/>
              <a:t> statement we execute.</a:t>
            </a:r>
          </a:p>
        </p:txBody>
      </p:sp>
      <p:sp>
        <p:nvSpPr>
          <p:cNvPr id="5" name="Slide Number Placeholder 4"/>
          <p:cNvSpPr>
            <a:spLocks noGrp="1"/>
          </p:cNvSpPr>
          <p:nvPr>
            <p:ph type="sldNum" sz="quarter" idx="15"/>
          </p:nvPr>
        </p:nvSpPr>
        <p:spPr/>
        <p:txBody>
          <a:bodyPr/>
          <a:lstStyle/>
          <a:p>
            <a:fld id="{DCC3BC4A-EBDA-4857-95DF-66C20CBCDA0D}" type="slidenum">
              <a:rPr lang="ar-SA"/>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7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7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70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70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70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702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702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70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normAutofit fontScale="90000"/>
          </a:bodyPr>
          <a:lstStyle/>
          <a:p>
            <a:r>
              <a:rPr lang="en-US" sz="3600"/>
              <a:t>Relational and Equality Operators</a:t>
            </a:r>
          </a:p>
        </p:txBody>
      </p:sp>
      <p:sp>
        <p:nvSpPr>
          <p:cNvPr id="259075" name="Rectangle 3"/>
          <p:cNvSpPr>
            <a:spLocks noGrp="1" noChangeArrowheads="1"/>
          </p:cNvSpPr>
          <p:nvPr>
            <p:ph sz="quarter" idx="1"/>
          </p:nvPr>
        </p:nvSpPr>
        <p:spPr/>
        <p:txBody>
          <a:bodyPr/>
          <a:lstStyle/>
          <a:p>
            <a:r>
              <a:rPr lang="en-US" dirty="0"/>
              <a:t>Most conditions that we use to perform comparisons will have one of these forms:</a:t>
            </a:r>
          </a:p>
          <a:p>
            <a:pPr lvl="1"/>
            <a:r>
              <a:rPr lang="en-US" dirty="0"/>
              <a:t>variable </a:t>
            </a:r>
            <a:r>
              <a:rPr lang="en-US" i="1" dirty="0">
                <a:solidFill>
                  <a:srgbClr val="FF0000"/>
                </a:solidFill>
              </a:rPr>
              <a:t>relational-operator</a:t>
            </a:r>
            <a:r>
              <a:rPr lang="en-US" dirty="0"/>
              <a:t> variable e.g. a &lt; b</a:t>
            </a:r>
          </a:p>
          <a:p>
            <a:pPr lvl="1"/>
            <a:r>
              <a:rPr lang="en-US" dirty="0"/>
              <a:t>variable </a:t>
            </a:r>
            <a:r>
              <a:rPr lang="en-US" i="1" dirty="0">
                <a:solidFill>
                  <a:srgbClr val="FF0000"/>
                </a:solidFill>
              </a:rPr>
              <a:t>relational-operator </a:t>
            </a:r>
            <a:r>
              <a:rPr lang="en-US" dirty="0"/>
              <a:t>constant e.g. a &gt; 3</a:t>
            </a:r>
          </a:p>
          <a:p>
            <a:pPr lvl="1"/>
            <a:r>
              <a:rPr lang="en-US" dirty="0"/>
              <a:t>variable </a:t>
            </a:r>
            <a:r>
              <a:rPr lang="en-US" i="1" dirty="0">
                <a:solidFill>
                  <a:srgbClr val="FF0000"/>
                </a:solidFill>
              </a:rPr>
              <a:t>equality-operator</a:t>
            </a:r>
            <a:r>
              <a:rPr lang="en-US" dirty="0"/>
              <a:t> variable e.g. a == b</a:t>
            </a:r>
          </a:p>
          <a:p>
            <a:pPr lvl="1"/>
            <a:r>
              <a:rPr lang="en-US" dirty="0"/>
              <a:t>variable </a:t>
            </a:r>
            <a:r>
              <a:rPr lang="en-US" i="1" dirty="0">
                <a:solidFill>
                  <a:srgbClr val="FF0000"/>
                </a:solidFill>
              </a:rPr>
              <a:t>equality-operator</a:t>
            </a:r>
            <a:r>
              <a:rPr lang="en-US" dirty="0"/>
              <a:t> constant e.g. a != 10</a:t>
            </a:r>
          </a:p>
          <a:p>
            <a:pPr lvl="1"/>
            <a:endParaRPr lang="en-US" dirty="0"/>
          </a:p>
        </p:txBody>
      </p:sp>
      <p:sp>
        <p:nvSpPr>
          <p:cNvPr id="5" name="Slide Number Placeholder 4"/>
          <p:cNvSpPr>
            <a:spLocks noGrp="1"/>
          </p:cNvSpPr>
          <p:nvPr>
            <p:ph type="sldNum" sz="quarter" idx="15"/>
          </p:nvPr>
        </p:nvSpPr>
        <p:spPr/>
        <p:txBody>
          <a:bodyPr/>
          <a:lstStyle/>
          <a:p>
            <a:fld id="{18AA84DD-CB3D-4000-8649-C6505D4F8370}" type="slidenum">
              <a:rPr lang="ar-SA"/>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normAutofit fontScale="90000"/>
          </a:bodyPr>
          <a:lstStyle/>
          <a:p>
            <a:r>
              <a:rPr lang="en-US" sz="3600"/>
              <a:t>Relational and Equality Operators</a:t>
            </a:r>
          </a:p>
        </p:txBody>
      </p:sp>
      <p:graphicFrame>
        <p:nvGraphicFramePr>
          <p:cNvPr id="261123" name="Group 3"/>
          <p:cNvGraphicFramePr>
            <a:graphicFrameLocks noGrp="1"/>
          </p:cNvGraphicFramePr>
          <p:nvPr>
            <p:ph type="tbl" idx="1"/>
          </p:nvPr>
        </p:nvGraphicFramePr>
        <p:xfrm>
          <a:off x="381000" y="1524000"/>
          <a:ext cx="8229600" cy="4427538"/>
        </p:xfrm>
        <a:graphic>
          <a:graphicData uri="http://schemas.openxmlformats.org/drawingml/2006/table">
            <a:tbl>
              <a:tblPr/>
              <a:tblGrid>
                <a:gridCol w="1828800"/>
                <a:gridCol w="4038600"/>
                <a:gridCol w="236220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rPr>
                        <a:t>Operator</a:t>
                      </a:r>
                    </a:p>
                  </a:txBody>
                  <a:tcPr horzOverflow="overflow">
                    <a:lnL cap="flat">
                      <a:noFill/>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rPr>
                        <a:t>Meaning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rPr>
                        <a:t>Type</a:t>
                      </a:r>
                    </a:p>
                  </a:txBody>
                  <a:tcPr horzOverflow="overflow">
                    <a:lnL w="12700" cap="flat" cmpd="sng" algn="ctr">
                      <a:solidFill>
                        <a:schemeClr val="tx1"/>
                      </a:solidFill>
                      <a:prstDash val="solid"/>
                      <a:round/>
                      <a:headEnd type="none" w="med" len="med"/>
                      <a:tailEnd type="none" w="med" len="med"/>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&lt;</a:t>
                      </a:r>
                    </a:p>
                  </a:txBody>
                  <a:tcPr horzOverflow="overflow">
                    <a:lnL cap="flat">
                      <a:noFill/>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less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relational</a:t>
                      </a:r>
                    </a:p>
                  </a:txBody>
                  <a:tcPr horzOverflow="overflow">
                    <a:lnL w="127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&gt;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greater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relational</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&lt;=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less than or equal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relational</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&gt;=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greater than or equal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relational</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Courier New" pitchFamily="49" charset="0"/>
                        </a:rPr>
                        <a: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equal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equality</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not equal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equality</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52" name="Slide Number Placeholder 4"/>
          <p:cNvSpPr>
            <a:spLocks noGrp="1"/>
          </p:cNvSpPr>
          <p:nvPr>
            <p:ph type="sldNum" sz="quarter" idx="11"/>
          </p:nvPr>
        </p:nvSpPr>
        <p:spPr/>
        <p:txBody>
          <a:bodyPr/>
          <a:lstStyle/>
          <a:p>
            <a:fld id="{163950E7-631B-4919-A668-2ADA0D13AC17}" type="slidenum">
              <a:rPr lang="ar-SA"/>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61123"/>
                                        </p:tgtEl>
                                        <p:attrNameLst>
                                          <p:attrName>style.visibility</p:attrName>
                                        </p:attrNameLst>
                                      </p:cBhvr>
                                      <p:to>
                                        <p:strVal val="visible"/>
                                      </p:to>
                                    </p:set>
                                    <p:anim calcmode="lin" valueType="num">
                                      <p:cBhvr>
                                        <p:cTn id="7" dur="500" fill="hold"/>
                                        <p:tgtEl>
                                          <p:spTgt spid="261123"/>
                                        </p:tgtEl>
                                        <p:attrNameLst>
                                          <p:attrName>ppt_w</p:attrName>
                                        </p:attrNameLst>
                                      </p:cBhvr>
                                      <p:tavLst>
                                        <p:tav tm="0">
                                          <p:val>
                                            <p:fltVal val="0"/>
                                          </p:val>
                                        </p:tav>
                                        <p:tav tm="100000">
                                          <p:val>
                                            <p:strVal val="#ppt_w"/>
                                          </p:val>
                                        </p:tav>
                                      </p:tavLst>
                                    </p:anim>
                                    <p:anim calcmode="lin" valueType="num">
                                      <p:cBhvr>
                                        <p:cTn id="8" dur="500" fill="hold"/>
                                        <p:tgtEl>
                                          <p:spTgt spid="261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457200" y="274638"/>
            <a:ext cx="8229600" cy="1020762"/>
          </a:xfrm>
        </p:spPr>
        <p:txBody>
          <a:bodyPr/>
          <a:lstStyle/>
          <a:p>
            <a:r>
              <a:rPr lang="en-US"/>
              <a:t>Logical Operators</a:t>
            </a:r>
          </a:p>
        </p:txBody>
      </p:sp>
      <p:sp>
        <p:nvSpPr>
          <p:cNvPr id="263171" name="Rectangle 3"/>
          <p:cNvSpPr>
            <a:spLocks noGrp="1" noChangeArrowheads="1"/>
          </p:cNvSpPr>
          <p:nvPr>
            <p:ph sz="quarter" idx="1"/>
          </p:nvPr>
        </p:nvSpPr>
        <p:spPr>
          <a:xfrm>
            <a:off x="457200" y="1371600"/>
            <a:ext cx="8229600" cy="4754563"/>
          </a:xfrm>
        </p:spPr>
        <p:txBody>
          <a:bodyPr/>
          <a:lstStyle/>
          <a:p>
            <a:pPr>
              <a:lnSpc>
                <a:spcPct val="80000"/>
              </a:lnSpc>
            </a:pPr>
            <a:r>
              <a:rPr lang="en-US" sz="2400" b="1" dirty="0">
                <a:solidFill>
                  <a:srgbClr val="FF0000"/>
                </a:solidFill>
              </a:rPr>
              <a:t>logical expressions</a:t>
            </a:r>
            <a:r>
              <a:rPr lang="en-US" sz="2400" dirty="0">
                <a:solidFill>
                  <a:srgbClr val="FF0000"/>
                </a:solidFill>
              </a:rPr>
              <a:t> - expressions that use conditional statements and logical operators</a:t>
            </a:r>
            <a:r>
              <a:rPr lang="en-US" sz="2400" dirty="0"/>
              <a:t>.</a:t>
            </a:r>
          </a:p>
          <a:p>
            <a:pPr lvl="1">
              <a:lnSpc>
                <a:spcPct val="80000"/>
              </a:lnSpc>
            </a:pPr>
            <a:r>
              <a:rPr lang="en-US" sz="2200" dirty="0">
                <a:solidFill>
                  <a:srgbClr val="FF0000"/>
                </a:solidFill>
              </a:rPr>
              <a:t>&amp;&amp; (and)</a:t>
            </a:r>
          </a:p>
          <a:p>
            <a:pPr lvl="2">
              <a:lnSpc>
                <a:spcPct val="80000"/>
              </a:lnSpc>
            </a:pPr>
            <a:r>
              <a:rPr lang="en-US" sz="2200" dirty="0"/>
              <a:t>   A &amp;&amp; B is true if and only if both A and B are true</a:t>
            </a:r>
          </a:p>
          <a:p>
            <a:pPr lvl="1">
              <a:lnSpc>
                <a:spcPct val="80000"/>
              </a:lnSpc>
            </a:pPr>
            <a:r>
              <a:rPr lang="en-US" sz="2200" dirty="0">
                <a:solidFill>
                  <a:srgbClr val="FF0000"/>
                </a:solidFill>
              </a:rPr>
              <a:t>|| (or)</a:t>
            </a:r>
          </a:p>
          <a:p>
            <a:pPr lvl="2">
              <a:lnSpc>
                <a:spcPct val="80000"/>
              </a:lnSpc>
            </a:pPr>
            <a:r>
              <a:rPr lang="en-US" sz="2200" dirty="0"/>
              <a:t>   A || B is true if either A or B are true</a:t>
            </a:r>
          </a:p>
          <a:p>
            <a:pPr lvl="1">
              <a:lnSpc>
                <a:spcPct val="80000"/>
              </a:lnSpc>
            </a:pPr>
            <a:r>
              <a:rPr lang="en-US" sz="2200" dirty="0">
                <a:solidFill>
                  <a:srgbClr val="FF0000"/>
                </a:solidFill>
              </a:rPr>
              <a:t>! (not)</a:t>
            </a:r>
          </a:p>
          <a:p>
            <a:pPr lvl="2">
              <a:lnSpc>
                <a:spcPct val="80000"/>
              </a:lnSpc>
            </a:pPr>
            <a:r>
              <a:rPr lang="en-US" sz="2200" dirty="0"/>
              <a:t>   !(condition) is true if condition is false, and false if   condition is true</a:t>
            </a:r>
          </a:p>
          <a:p>
            <a:pPr lvl="2">
              <a:lnSpc>
                <a:spcPct val="80000"/>
              </a:lnSpc>
            </a:pPr>
            <a:r>
              <a:rPr lang="en-US" sz="2200" dirty="0"/>
              <a:t>   This is called the </a:t>
            </a:r>
            <a:r>
              <a:rPr lang="en-US" sz="2200" b="1" dirty="0">
                <a:solidFill>
                  <a:srgbClr val="FF0000"/>
                </a:solidFill>
              </a:rPr>
              <a:t>logical complement</a:t>
            </a:r>
            <a:r>
              <a:rPr lang="en-US" sz="2200" dirty="0">
                <a:solidFill>
                  <a:srgbClr val="FF0000"/>
                </a:solidFill>
              </a:rPr>
              <a:t> </a:t>
            </a:r>
            <a:r>
              <a:rPr lang="en-US" sz="2200" dirty="0"/>
              <a:t>or </a:t>
            </a:r>
            <a:r>
              <a:rPr lang="en-US" sz="2200" b="1" dirty="0">
                <a:solidFill>
                  <a:srgbClr val="FF0000"/>
                </a:solidFill>
              </a:rPr>
              <a:t>negation</a:t>
            </a:r>
            <a:endParaRPr lang="en-US" sz="2200" dirty="0">
              <a:solidFill>
                <a:srgbClr val="FF0000"/>
              </a:solidFill>
            </a:endParaRPr>
          </a:p>
          <a:p>
            <a:pPr>
              <a:lnSpc>
                <a:spcPct val="80000"/>
              </a:lnSpc>
            </a:pPr>
            <a:r>
              <a:rPr lang="en-US" sz="2200" dirty="0"/>
              <a:t>Example</a:t>
            </a:r>
          </a:p>
          <a:p>
            <a:pPr lvl="1">
              <a:lnSpc>
                <a:spcPct val="80000"/>
              </a:lnSpc>
            </a:pPr>
            <a:r>
              <a:rPr lang="en-US" sz="2200" dirty="0">
                <a:latin typeface="Courier New" pitchFamily="49" charset="0"/>
                <a:cs typeface="Courier New" pitchFamily="49" charset="0"/>
              </a:rPr>
              <a:t>(salary &lt; </a:t>
            </a:r>
            <a:r>
              <a:rPr lang="en-US" sz="2200" dirty="0" smtClean="0">
                <a:latin typeface="Courier New" pitchFamily="49" charset="0"/>
                <a:cs typeface="Courier New" pitchFamily="49" charset="0"/>
              </a:rPr>
              <a:t>10000 </a:t>
            </a:r>
            <a:r>
              <a:rPr lang="en-US" sz="2200" dirty="0">
                <a:solidFill>
                  <a:srgbClr val="FF0000"/>
                </a:solidFill>
                <a:latin typeface="Courier New" pitchFamily="49" charset="0"/>
                <a:cs typeface="Courier New" pitchFamily="49" charset="0"/>
              </a:rPr>
              <a:t>||</a:t>
            </a:r>
            <a:r>
              <a:rPr lang="en-US" sz="2200" dirty="0">
                <a:latin typeface="Courier New" pitchFamily="49" charset="0"/>
                <a:cs typeface="Courier New" pitchFamily="49" charset="0"/>
              </a:rPr>
              <a:t> dependents &gt; 5)</a:t>
            </a:r>
          </a:p>
          <a:p>
            <a:pPr lvl="1">
              <a:lnSpc>
                <a:spcPct val="80000"/>
              </a:lnSpc>
            </a:pPr>
            <a:r>
              <a:rPr lang="en-US" sz="2200" dirty="0">
                <a:latin typeface="Courier New" pitchFamily="49" charset="0"/>
                <a:cs typeface="Courier New" pitchFamily="49" charset="0"/>
              </a:rPr>
              <a:t>(temperature &gt; </a:t>
            </a:r>
            <a:r>
              <a:rPr lang="en-US" sz="2200" dirty="0" smtClean="0">
                <a:latin typeface="Courier New" pitchFamily="49" charset="0"/>
                <a:cs typeface="Courier New" pitchFamily="49" charset="0"/>
              </a:rPr>
              <a:t>90.0 </a:t>
            </a:r>
            <a:r>
              <a:rPr lang="en-US" sz="2200" dirty="0">
                <a:solidFill>
                  <a:srgbClr val="FF0000"/>
                </a:solidFill>
                <a:latin typeface="Courier New" pitchFamily="49" charset="0"/>
                <a:cs typeface="Courier New" pitchFamily="49" charset="0"/>
              </a:rPr>
              <a:t>&amp;&amp;</a:t>
            </a:r>
            <a:r>
              <a:rPr lang="en-US" sz="2200" dirty="0">
                <a:latin typeface="Courier New" pitchFamily="49" charset="0"/>
                <a:cs typeface="Courier New" pitchFamily="49" charset="0"/>
              </a:rPr>
              <a:t> humidity &gt; 90)</a:t>
            </a:r>
          </a:p>
          <a:p>
            <a:pPr lvl="1">
              <a:lnSpc>
                <a:spcPct val="80000"/>
              </a:lnSpc>
            </a:pPr>
            <a:r>
              <a:rPr lang="en-US" sz="2200" dirty="0">
                <a:solidFill>
                  <a:srgbClr val="FF0000"/>
                </a:solidFill>
                <a:latin typeface="Courier New" pitchFamily="49" charset="0"/>
                <a:cs typeface="Courier New" pitchFamily="49" charset="0"/>
              </a:rPr>
              <a:t>!</a:t>
            </a:r>
            <a:r>
              <a:rPr lang="en-US" sz="2200" dirty="0">
                <a:latin typeface="Courier New" pitchFamily="49" charset="0"/>
                <a:cs typeface="Courier New" pitchFamily="49" charset="0"/>
              </a:rPr>
              <a:t>(temperature &gt; 90.0)</a:t>
            </a:r>
          </a:p>
        </p:txBody>
      </p:sp>
      <p:sp>
        <p:nvSpPr>
          <p:cNvPr id="5" name="Slide Number Placeholder 4"/>
          <p:cNvSpPr>
            <a:spLocks noGrp="1"/>
          </p:cNvSpPr>
          <p:nvPr>
            <p:ph type="sldNum" sz="quarter" idx="15"/>
          </p:nvPr>
        </p:nvSpPr>
        <p:spPr/>
        <p:txBody>
          <a:bodyPr/>
          <a:lstStyle/>
          <a:p>
            <a:fld id="{2FB30E8D-05BB-48C8-AC9D-B49EC364F503}" type="slidenum">
              <a:rPr lang="ar-SA"/>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3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3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3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3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3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3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3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3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3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317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3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Truth Table &amp;&amp; Operator</a:t>
            </a:r>
          </a:p>
        </p:txBody>
      </p:sp>
      <p:graphicFrame>
        <p:nvGraphicFramePr>
          <p:cNvPr id="265219" name="Group 3"/>
          <p:cNvGraphicFramePr>
            <a:graphicFrameLocks noGrp="1"/>
          </p:cNvGraphicFramePr>
          <p:nvPr>
            <p:ph type="tbl" idx="1"/>
          </p:nvPr>
        </p:nvGraphicFramePr>
        <p:xfrm>
          <a:off x="457200" y="1600200"/>
          <a:ext cx="8229600" cy="4525963"/>
        </p:xfrm>
        <a:graphic>
          <a:graphicData uri="http://schemas.openxmlformats.org/drawingml/2006/table">
            <a:tbl>
              <a:tblPr/>
              <a:tblGrid>
                <a:gridCol w="2743200"/>
                <a:gridCol w="2743200"/>
                <a:gridCol w="2743200"/>
              </a:tblGrid>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a:t>
                      </a:r>
                    </a:p>
                  </a:txBody>
                  <a:tcPr horzOverflow="overflow">
                    <a:lnL cap="flat">
                      <a:noFill/>
                    </a:lnL>
                    <a:lnR w="38100" cap="flat" cmpd="sng" algn="ctr">
                      <a:solidFill>
                        <a:schemeClr val="tx1"/>
                      </a:solidFill>
                      <a:prstDash val="solid"/>
                      <a:round/>
                      <a:headEnd type="none" w="med" len="med"/>
                      <a:tailEnd type="none" w="med" len="med"/>
                    </a:lnR>
                    <a:lnT cap="flat">
                      <a:noFill/>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B</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rPr>
                        <a:t>A &amp;&amp; B</a:t>
                      </a:r>
                    </a:p>
                  </a:txBody>
                  <a:tcPr horzOverflow="overflow">
                    <a:lnL w="38100" cap="flat" cmpd="sng" algn="ctr">
                      <a:solidFill>
                        <a:schemeClr val="tx1"/>
                      </a:solidFill>
                      <a:prstDash val="solid"/>
                      <a:round/>
                      <a:headEnd type="none" w="med" len="med"/>
                      <a:tailEnd type="none" w="med" len="med"/>
                    </a:lnL>
                    <a:lnR cap="flat">
                      <a:noFill/>
                    </a:lnR>
                    <a:lnT cap="flat">
                      <a:noFill/>
                    </a:lnT>
                    <a:lnB w="762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cap="flat">
                      <a:noFill/>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 </a:t>
                      </a:r>
                      <a:r>
                        <a:rPr kumimoji="0" lang="en-US" sz="2800" b="0" i="0" u="none" strike="noStrike" cap="none" normalizeH="0" baseline="0" smtClean="0">
                          <a:ln>
                            <a:noFill/>
                          </a:ln>
                          <a:solidFill>
                            <a:schemeClr val="tx1"/>
                          </a:solidFill>
                          <a:effectLst/>
                          <a:latin typeface="Times New Roman" pitchFamily="18" charset="0"/>
                        </a:rPr>
                        <a:t>(zero)</a:t>
                      </a:r>
                      <a:endParaRPr kumimoji="0" lang="en-US" sz="2800" b="1"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cap="flat">
                      <a:noFill/>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 </a:t>
                      </a:r>
                      <a:r>
                        <a:rPr kumimoji="0" lang="en-US" sz="2800" b="0" i="0" u="none" strike="noStrike" cap="none" normalizeH="0" baseline="0" smtClean="0">
                          <a:ln>
                            <a:noFill/>
                          </a:ln>
                          <a:solidFill>
                            <a:schemeClr val="tx1"/>
                          </a:solidFill>
                          <a:effectLst/>
                          <a:latin typeface="Times New Roman" pitchFamily="18" charset="0"/>
                        </a:rPr>
                        <a:t>(zero)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a:t>
                      </a:r>
                      <a:r>
                        <a:rPr kumimoji="0" lang="en-US" sz="2800" b="0" i="0" u="none" strike="noStrike" cap="none" normalizeH="0" baseline="0" smtClean="0">
                          <a:ln>
                            <a:noFill/>
                          </a:ln>
                          <a:solidFill>
                            <a:schemeClr val="tx1"/>
                          </a:solidFill>
                          <a:effectLst/>
                          <a:latin typeface="Times New Roman" pitchFamily="18" charset="0"/>
                        </a:rPr>
                        <a:t> (zero)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False </a:t>
                      </a:r>
                      <a:r>
                        <a:rPr kumimoji="0" lang="en-US" sz="2800" b="0" i="0" u="none" strike="noStrike" cap="none" normalizeH="0" baseline="0" smtClean="0">
                          <a:ln>
                            <a:noFill/>
                          </a:ln>
                          <a:solidFill>
                            <a:schemeClr val="tx1"/>
                          </a:solidFill>
                          <a:effectLst/>
                          <a:latin typeface="Times New Roman" pitchFamily="18" charset="0"/>
                        </a:rPr>
                        <a:t>(zero)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True</a:t>
                      </a:r>
                      <a:r>
                        <a:rPr kumimoji="0" lang="en-US" sz="2800" b="0" i="0" u="none" strike="noStrike" cap="none" normalizeH="0" baseline="0" smtClean="0">
                          <a:ln>
                            <a:noFill/>
                          </a:ln>
                          <a:solidFill>
                            <a:schemeClr val="tx1"/>
                          </a:solidFill>
                          <a:effectLst/>
                          <a:latin typeface="Times New Roman" pitchFamily="18" charset="0"/>
                        </a:rPr>
                        <a:t> (non-zero)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True </a:t>
                      </a:r>
                      <a:r>
                        <a:rPr kumimoji="0" lang="en-US" sz="2800" b="0" i="0" u="none" strike="noStrike" cap="none" normalizeH="0" baseline="0" dirty="0" smtClean="0">
                          <a:ln>
                            <a:noFill/>
                          </a:ln>
                          <a:solidFill>
                            <a:schemeClr val="tx1"/>
                          </a:solidFill>
                          <a:effectLst/>
                          <a:latin typeface="Times New Roman" pitchFamily="18" charset="0"/>
                        </a:rPr>
                        <a:t>(non-zero)</a:t>
                      </a: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6" name="Slide Number Placeholder 4"/>
          <p:cNvSpPr>
            <a:spLocks noGrp="1"/>
          </p:cNvSpPr>
          <p:nvPr>
            <p:ph type="sldNum" sz="quarter" idx="11"/>
          </p:nvPr>
        </p:nvSpPr>
        <p:spPr/>
        <p:txBody>
          <a:bodyPr/>
          <a:lstStyle/>
          <a:p>
            <a:fld id="{F02B059E-8AB2-44C0-8267-1EB14F2AAFDC}" type="slidenum">
              <a:rPr lang="ar-SA"/>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5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23855</TotalTime>
  <Words>2568</Words>
  <Application>Microsoft Office PowerPoint</Application>
  <PresentationFormat>On-screen Show (4:3)</PresentationFormat>
  <Paragraphs>508</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Oriel</vt:lpstr>
      <vt:lpstr>PowerPoint Presentation</vt:lpstr>
      <vt:lpstr>Objectives</vt:lpstr>
      <vt:lpstr>Control Structures</vt:lpstr>
      <vt:lpstr>Compound Statements</vt:lpstr>
      <vt:lpstr>Conditions</vt:lpstr>
      <vt:lpstr>Relational and Equality Operators</vt:lpstr>
      <vt:lpstr>Relational and Equality Operators</vt:lpstr>
      <vt:lpstr>Logical Operators</vt:lpstr>
      <vt:lpstr>Truth Table &amp;&amp; Operator</vt:lpstr>
      <vt:lpstr>Truth Table || Operator</vt:lpstr>
      <vt:lpstr>Operator Table ! Operator</vt:lpstr>
      <vt:lpstr>Remember!</vt:lpstr>
      <vt:lpstr>Operator Precedence</vt:lpstr>
      <vt:lpstr>Evaluation Tree  and Step-by-Step Evaluation for !flag || (y + z  &gt;=  x - z)</vt:lpstr>
      <vt:lpstr>Writing English Conditions in C</vt:lpstr>
      <vt:lpstr>Character Comparison</vt:lpstr>
      <vt:lpstr>Logical Assignment</vt:lpstr>
      <vt:lpstr>Complementing a condition</vt:lpstr>
      <vt:lpstr>DeMorgan’s Theorem </vt:lpstr>
      <vt:lpstr>DeMorgan’s Theorem …</vt:lpstr>
      <vt:lpstr>if statement : Two alternatives</vt:lpstr>
      <vt:lpstr>if statement : Two alternatives…</vt:lpstr>
      <vt:lpstr>No { }?</vt:lpstr>
      <vt:lpstr>One Alternative?</vt:lpstr>
      <vt:lpstr>Nested if Statements</vt:lpstr>
      <vt:lpstr>Comparison of Nested if and Sequences of ifs</vt:lpstr>
      <vt:lpstr>Multiple-Alternative Decision Form of Nested if</vt:lpstr>
      <vt:lpstr>Example</vt:lpstr>
      <vt:lpstr>PowerPoint Presentation</vt:lpstr>
      <vt:lpstr>Order of Conditions in a Multiple-Alternative Decision</vt:lpstr>
      <vt:lpstr>Nested if Statements with More Than One Variable</vt:lpstr>
      <vt:lpstr>Example</vt:lpstr>
      <vt:lpstr>Example</vt:lpstr>
      <vt:lpstr>Common if statement errors</vt:lpstr>
      <vt:lpstr>If Statement Style</vt:lpstr>
      <vt:lpstr>Switch statements</vt:lpstr>
      <vt:lpstr>Example of a switch Statement with char Case Labels</vt:lpstr>
      <vt:lpstr>Explanation of Example</vt:lpstr>
      <vt:lpstr>Remember !!!</vt:lpstr>
      <vt:lpstr>Nested if versus switch</vt:lpstr>
      <vt:lpstr>Common Programming Errors</vt:lpstr>
      <vt:lpstr>More Common Errors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ICS-103 Lecture 06</dc:title>
  <dc:creator>Alvi</dc:creator>
  <cp:lastModifiedBy>Yahya Garout</cp:lastModifiedBy>
  <cp:revision>386</cp:revision>
  <dcterms:created xsi:type="dcterms:W3CDTF">2006-12-07T16:06:22Z</dcterms:created>
  <dcterms:modified xsi:type="dcterms:W3CDTF">2014-02-17T20:17:26Z</dcterms:modified>
</cp:coreProperties>
</file>