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handoutMasterIdLst>
    <p:handoutMasterId r:id="rId35"/>
  </p:handoutMasterIdLst>
  <p:sldIdLst>
    <p:sldId id="256" r:id="rId2"/>
    <p:sldId id="277" r:id="rId3"/>
    <p:sldId id="381" r:id="rId4"/>
    <p:sldId id="422" r:id="rId5"/>
    <p:sldId id="424" r:id="rId6"/>
    <p:sldId id="425" r:id="rId7"/>
    <p:sldId id="426" r:id="rId8"/>
    <p:sldId id="427" r:id="rId9"/>
    <p:sldId id="428" r:id="rId10"/>
    <p:sldId id="436" r:id="rId11"/>
    <p:sldId id="437" r:id="rId12"/>
    <p:sldId id="423" r:id="rId13"/>
    <p:sldId id="429" r:id="rId14"/>
    <p:sldId id="430" r:id="rId15"/>
    <p:sldId id="432" r:id="rId16"/>
    <p:sldId id="434" r:id="rId17"/>
    <p:sldId id="435" r:id="rId18"/>
    <p:sldId id="438" r:id="rId19"/>
    <p:sldId id="439" r:id="rId20"/>
    <p:sldId id="440" r:id="rId21"/>
    <p:sldId id="443" r:id="rId22"/>
    <p:sldId id="444" r:id="rId23"/>
    <p:sldId id="441" r:id="rId24"/>
    <p:sldId id="442" r:id="rId25"/>
    <p:sldId id="445" r:id="rId26"/>
    <p:sldId id="446" r:id="rId27"/>
    <p:sldId id="447" r:id="rId28"/>
    <p:sldId id="448" r:id="rId29"/>
    <p:sldId id="449" r:id="rId30"/>
    <p:sldId id="450" r:id="rId31"/>
    <p:sldId id="451" r:id="rId32"/>
    <p:sldId id="452" r:id="rId33"/>
  </p:sldIdLst>
  <p:sldSz cx="9144000" cy="6858000" type="screen4x3"/>
  <p:notesSz cx="7315200" cy="9601200"/>
  <p:custDataLst>
    <p:tags r:id="rId36"/>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1531"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93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26931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26931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26931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0037CCD7-FDBA-44DB-876D-823145C685D4}" type="slidenum">
              <a:rPr lang="ar-SA"/>
              <a:pPr/>
              <a:t>‹#›</a:t>
            </a:fld>
            <a:endParaRPr lang="en-US"/>
          </a:p>
        </p:txBody>
      </p:sp>
    </p:spTree>
    <p:extLst>
      <p:ext uri="{BB962C8B-B14F-4D97-AF65-F5344CB8AC3E}">
        <p14:creationId xmlns:p14="http://schemas.microsoft.com/office/powerpoint/2010/main" val="763971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defRPr>
            </a:lvl1pPr>
          </a:lstStyle>
          <a:p>
            <a:endParaRPr lang="en-US"/>
          </a:p>
        </p:txBody>
      </p:sp>
      <p:sp>
        <p:nvSpPr>
          <p:cNvPr id="471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defRPr>
            </a:lvl1pPr>
          </a:lstStyle>
          <a:p>
            <a:endParaRPr lang="en-US"/>
          </a:p>
        </p:txBody>
      </p:sp>
      <p:sp>
        <p:nvSpPr>
          <p:cNvPr id="471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defRPr>
            </a:lvl1pPr>
          </a:lstStyle>
          <a:p>
            <a:fld id="{AE7F9546-BD76-4463-BCF3-CAAF85E90C43}" type="slidenum">
              <a:rPr lang="ar-SA"/>
              <a:pPr/>
              <a:t>‹#›</a:t>
            </a:fld>
            <a:endParaRPr lang="en-US"/>
          </a:p>
        </p:txBody>
      </p:sp>
    </p:spTree>
    <p:extLst>
      <p:ext uri="{BB962C8B-B14F-4D97-AF65-F5344CB8AC3E}">
        <p14:creationId xmlns:p14="http://schemas.microsoft.com/office/powerpoint/2010/main" val="15976802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CBCE4E-1C35-478C-8830-BD42D09B8E33}" type="slidenum">
              <a:rPr lang="ar-SA"/>
              <a:pPr/>
              <a:t>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972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43470-03B2-446D-AACA-FF5A94673176}" type="slidenum">
              <a:rPr lang="ar-SA"/>
              <a:pPr/>
              <a:t>10</a:t>
            </a:fld>
            <a:endParaRPr lang="en-US"/>
          </a:p>
        </p:txBody>
      </p:sp>
      <p:sp>
        <p:nvSpPr>
          <p:cNvPr id="536578" name="Rectangle 2"/>
          <p:cNvSpPr>
            <a:spLocks noGrp="1" noRot="1" noChangeAspect="1" noChangeArrowheads="1" noTextEdit="1"/>
          </p:cNvSpPr>
          <p:nvPr>
            <p:ph type="sldImg"/>
          </p:nvPr>
        </p:nvSpPr>
        <p:spPr>
          <a:ln/>
        </p:spPr>
      </p:sp>
      <p:sp>
        <p:nvSpPr>
          <p:cNvPr id="536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8590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B4348-EA63-424B-B946-FDF2FE744BD5}" type="slidenum">
              <a:rPr lang="ar-SA"/>
              <a:pPr/>
              <a:t>11</a:t>
            </a:fld>
            <a:endParaRPr lang="en-US"/>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2792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E03B5-C988-48FA-96CE-75F1AC1FA287}" type="slidenum">
              <a:rPr lang="ar-SA"/>
              <a:pPr/>
              <a:t>12</a:t>
            </a:fld>
            <a:endParaRPr lang="en-US"/>
          </a:p>
        </p:txBody>
      </p:sp>
      <p:sp>
        <p:nvSpPr>
          <p:cNvPr id="507906" name="Rectangle 2"/>
          <p:cNvSpPr>
            <a:spLocks noGrp="1" noRot="1" noChangeAspect="1" noChangeArrowheads="1" noTextEdit="1"/>
          </p:cNvSpPr>
          <p:nvPr>
            <p:ph type="sldImg"/>
          </p:nvPr>
        </p:nvSpPr>
        <p:spPr>
          <a:ln/>
        </p:spPr>
      </p:sp>
      <p:sp>
        <p:nvSpPr>
          <p:cNvPr id="507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4785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333828-3AF0-4435-A65B-74838EDDA17C}" type="slidenum">
              <a:rPr lang="ar-SA"/>
              <a:pPr/>
              <a:t>13</a:t>
            </a:fld>
            <a:endParaRPr lang="en-US"/>
          </a:p>
        </p:txBody>
      </p:sp>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96671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590EE-5ACD-47FE-9E7A-7F515C3EE9F7}" type="slidenum">
              <a:rPr lang="ar-SA"/>
              <a:pPr/>
              <a:t>14</a:t>
            </a:fld>
            <a:endParaRPr lang="en-US"/>
          </a:p>
        </p:txBody>
      </p:sp>
      <p:sp>
        <p:nvSpPr>
          <p:cNvPr id="522242" name="Rectangle 2"/>
          <p:cNvSpPr>
            <a:spLocks noGrp="1" noRot="1" noChangeAspect="1" noChangeArrowheads="1" noTextEdit="1"/>
          </p:cNvSpPr>
          <p:nvPr>
            <p:ph type="sldImg"/>
          </p:nvPr>
        </p:nvSpPr>
        <p:spPr>
          <a:ln/>
        </p:spPr>
      </p:sp>
      <p:sp>
        <p:nvSpPr>
          <p:cNvPr id="522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14660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01BF9-2F7D-4A83-B780-88E8CB9542F9}" type="slidenum">
              <a:rPr lang="ar-SA"/>
              <a:pPr/>
              <a:t>15</a:t>
            </a:fld>
            <a:endParaRPr lang="en-US"/>
          </a:p>
        </p:txBody>
      </p:sp>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72144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562EB7-C8A6-457A-97BD-819409390509}" type="slidenum">
              <a:rPr lang="ar-SA"/>
              <a:pPr/>
              <a:t>16</a:t>
            </a:fld>
            <a:endParaRPr lang="en-US"/>
          </a:p>
        </p:txBody>
      </p:sp>
      <p:sp>
        <p:nvSpPr>
          <p:cNvPr id="530434" name="Rectangle 2"/>
          <p:cNvSpPr>
            <a:spLocks noGrp="1" noRot="1" noChangeAspect="1" noChangeArrowheads="1" noTextEdit="1"/>
          </p:cNvSpPr>
          <p:nvPr>
            <p:ph type="sldImg"/>
          </p:nvPr>
        </p:nvSpPr>
        <p:spPr>
          <a:ln/>
        </p:spPr>
      </p:sp>
      <p:sp>
        <p:nvSpPr>
          <p:cNvPr id="530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24854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2BEE2-5D6E-4AF0-9A47-447DD236DACC}" type="slidenum">
              <a:rPr lang="ar-SA"/>
              <a:pPr/>
              <a:t>17</a:t>
            </a:fld>
            <a:endParaRPr lang="en-US"/>
          </a:p>
        </p:txBody>
      </p:sp>
      <p:sp>
        <p:nvSpPr>
          <p:cNvPr id="532482" name="Rectangle 2"/>
          <p:cNvSpPr>
            <a:spLocks noGrp="1" noRot="1" noChangeAspect="1" noChangeArrowheads="1" noTextEdit="1"/>
          </p:cNvSpPr>
          <p:nvPr>
            <p:ph type="sldImg"/>
          </p:nvPr>
        </p:nvSpPr>
        <p:spPr>
          <a:ln/>
        </p:spPr>
      </p:sp>
      <p:sp>
        <p:nvSpPr>
          <p:cNvPr id="532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7515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4143E1-C2BB-446C-A0F0-3EDDE8D9DE76}" type="slidenum">
              <a:rPr lang="ar-SA"/>
              <a:pPr/>
              <a:t>18</a:t>
            </a:fld>
            <a:endParaRPr lang="en-US"/>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51170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12139-E90F-4E8A-A931-AA3C041BCE9E}" type="slidenum">
              <a:rPr lang="ar-SA"/>
              <a:pPr/>
              <a:t>19</a:t>
            </a:fld>
            <a:endParaRPr lang="en-US"/>
          </a:p>
        </p:txBody>
      </p:sp>
      <p:sp>
        <p:nvSpPr>
          <p:cNvPr id="542722" name="Rectangle 2"/>
          <p:cNvSpPr>
            <a:spLocks noGrp="1" noRot="1" noChangeAspect="1" noChangeArrowheads="1" noTextEdit="1"/>
          </p:cNvSpPr>
          <p:nvPr>
            <p:ph type="sldImg"/>
          </p:nvPr>
        </p:nvSpPr>
        <p:spPr>
          <a:ln/>
        </p:spPr>
      </p:sp>
      <p:sp>
        <p:nvSpPr>
          <p:cNvPr id="542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724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04D36-A2C0-4CAA-B63D-830907908546}" type="slidenum">
              <a:rPr lang="ar-SA"/>
              <a:pPr/>
              <a:t>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1183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844AD-8E80-42C1-809D-387B7908028F}" type="slidenum">
              <a:rPr lang="ar-SA"/>
              <a:pPr/>
              <a:t>20</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75519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7A9A8-518F-4399-9DB2-664BE4512E76}" type="slidenum">
              <a:rPr lang="ar-SA"/>
              <a:pPr/>
              <a:t>21</a:t>
            </a:fld>
            <a:endParaRPr lang="en-US"/>
          </a:p>
        </p:txBody>
      </p:sp>
      <p:sp>
        <p:nvSpPr>
          <p:cNvPr id="555010" name="Rectangle 2"/>
          <p:cNvSpPr>
            <a:spLocks noGrp="1" noRot="1" noChangeAspect="1" noChangeArrowheads="1" noTextEdit="1"/>
          </p:cNvSpPr>
          <p:nvPr>
            <p:ph type="sldImg"/>
          </p:nvPr>
        </p:nvSpPr>
        <p:spPr>
          <a:ln/>
        </p:spPr>
      </p:sp>
      <p:sp>
        <p:nvSpPr>
          <p:cNvPr id="555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6302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2519E-9228-4541-AF39-F51A59BFF987}" type="slidenum">
              <a:rPr lang="ar-SA"/>
              <a:pPr/>
              <a:t>22</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9525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B8D1B-4EF5-40BE-9393-FD6D9D89B982}" type="slidenum">
              <a:rPr lang="ar-SA"/>
              <a:pPr/>
              <a:t>23</a:t>
            </a:fld>
            <a:endParaRPr lang="en-US"/>
          </a:p>
        </p:txBody>
      </p:sp>
      <p:sp>
        <p:nvSpPr>
          <p:cNvPr id="546818" name="Rectangle 2"/>
          <p:cNvSpPr>
            <a:spLocks noGrp="1" noRot="1" noChangeAspect="1" noChangeArrowheads="1" noTextEdit="1"/>
          </p:cNvSpPr>
          <p:nvPr>
            <p:ph type="sldImg"/>
          </p:nvPr>
        </p:nvSpPr>
        <p:spPr>
          <a:ln/>
        </p:spPr>
      </p:sp>
      <p:sp>
        <p:nvSpPr>
          <p:cNvPr id="546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5388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B57D9D-6FFE-4CAC-8904-3DA7FB42D0CE}" type="slidenum">
              <a:rPr lang="ar-SA"/>
              <a:pPr/>
              <a:t>24</a:t>
            </a:fld>
            <a:endParaRPr lang="en-US"/>
          </a:p>
        </p:txBody>
      </p:sp>
      <p:sp>
        <p:nvSpPr>
          <p:cNvPr id="548866" name="Rectangle 2"/>
          <p:cNvSpPr>
            <a:spLocks noGrp="1" noRot="1" noChangeAspect="1" noChangeArrowheads="1" noTextEdit="1"/>
          </p:cNvSpPr>
          <p:nvPr>
            <p:ph type="sldImg"/>
          </p:nvPr>
        </p:nvSpPr>
        <p:spPr>
          <a:ln/>
        </p:spPr>
      </p:sp>
      <p:sp>
        <p:nvSpPr>
          <p:cNvPr id="548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7860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9B964-95B0-4A54-91A2-AB96E81E080B}" type="slidenum">
              <a:rPr lang="ar-SA"/>
              <a:pPr/>
              <a:t>25</a:t>
            </a:fld>
            <a:endParaRPr lang="en-US"/>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0724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F7431-2788-4E08-82B1-2F9C34CB9444}" type="slidenum">
              <a:rPr lang="ar-SA"/>
              <a:pPr/>
              <a:t>26</a:t>
            </a:fld>
            <a:endParaRPr 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4733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B39E4-E436-4825-8AD4-8EAE7E619918}" type="slidenum">
              <a:rPr lang="ar-SA"/>
              <a:pPr/>
              <a:t>27</a:t>
            </a:fld>
            <a:endParaRPr lang="en-US"/>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2769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BC09CB-0639-4EE7-8F24-2103C81F1167}" type="slidenum">
              <a:rPr lang="ar-SA"/>
              <a:pPr/>
              <a:t>28</a:t>
            </a:fld>
            <a:endParaRPr lang="en-U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98385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F837F-9815-447B-9A6B-647ECE8872FB}" type="slidenum">
              <a:rPr lang="ar-SA"/>
              <a:pPr/>
              <a:t>29</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40332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D475F-2C8D-4F26-AC99-EDDA8869B908}" type="slidenum">
              <a:rPr lang="ar-SA"/>
              <a:pPr/>
              <a:t>3</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36973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DCADC-7D40-4C41-8DCF-531C2A507176}" type="slidenum">
              <a:rPr lang="ar-SA"/>
              <a:pPr/>
              <a:t>30</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43237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B42820-9982-445F-8141-8F14842BBBA4}" type="slidenum">
              <a:rPr lang="ar-SA"/>
              <a:pPr/>
              <a:t>31</a:t>
            </a:fld>
            <a:endParaRPr lang="en-US"/>
          </a:p>
        </p:txBody>
      </p:sp>
      <p:sp>
        <p:nvSpPr>
          <p:cNvPr id="466946" name="Rectangle 2"/>
          <p:cNvSpPr>
            <a:spLocks noGrp="1" noRot="1" noChangeAspect="1"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6132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AE7D72-22F8-4807-BD2F-9D03D27FA9B7}" type="slidenum">
              <a:rPr lang="ar-SA"/>
              <a:pPr/>
              <a:t>32</a:t>
            </a:fld>
            <a:endParaRPr lang="en-US"/>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9702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10239-BE46-4F23-95C7-2C40AE590F19}" type="slidenum">
              <a:rPr lang="ar-SA"/>
              <a:pPr/>
              <a:t>4</a:t>
            </a:fld>
            <a:endParaRPr lang="en-US"/>
          </a:p>
        </p:txBody>
      </p:sp>
      <p:sp>
        <p:nvSpPr>
          <p:cNvPr id="505858" name="Rectangle 2"/>
          <p:cNvSpPr>
            <a:spLocks noGrp="1" noRot="1" noChangeAspect="1"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8734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FEA33-2A03-4086-B725-BDE700E01C0D}" type="slidenum">
              <a:rPr lang="ar-SA"/>
              <a:pPr/>
              <a:t>5</a:t>
            </a:fld>
            <a:endParaRPr lang="en-US"/>
          </a:p>
        </p:txBody>
      </p:sp>
      <p:sp>
        <p:nvSpPr>
          <p:cNvPr id="509954" name="Rectangle 2"/>
          <p:cNvSpPr>
            <a:spLocks noGrp="1" noRot="1" noChangeAspect="1" noChangeArrowheads="1" noTextEdit="1"/>
          </p:cNvSpPr>
          <p:nvPr>
            <p:ph type="sldImg"/>
          </p:nvPr>
        </p:nvSpPr>
        <p:spPr>
          <a:ln/>
        </p:spPr>
      </p:sp>
      <p:sp>
        <p:nvSpPr>
          <p:cNvPr id="5099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32043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2CB55E-6D00-4E92-872B-B2EB95F53BA1}" type="slidenum">
              <a:rPr lang="ar-SA"/>
              <a:pPr/>
              <a:t>6</a:t>
            </a:fld>
            <a:endParaRPr 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0545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0CA2C-4C18-4D7A-90A4-81F78A2496F4}" type="slidenum">
              <a:rPr lang="ar-SA"/>
              <a:pPr/>
              <a:t>7</a:t>
            </a:fld>
            <a:endParaRPr 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89894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1445E-1196-49B8-B7F4-5F6F04854F8E}" type="slidenum">
              <a:rPr lang="ar-SA"/>
              <a:pPr/>
              <a:t>8</a:t>
            </a:fld>
            <a:endParaRPr 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397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CADB4-F196-4C92-AD43-485BDFBB3526}" type="slidenum">
              <a:rPr lang="ar-SA"/>
              <a:pPr/>
              <a:t>9</a:t>
            </a:fld>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8407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5/3/2014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FFB6C19-0BC9-470A-AA6D-DF3A2C63F702}" type="slidenum">
              <a:rPr lang="ar-SA"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29D0B-86DA-4659-BBBF-F530A512ECD8}" type="slidenum">
              <a:rPr lang="ar-SA"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CF416-7C5B-43FF-A8DD-CDD36AD7A2E0}" type="slidenum">
              <a:rPr lang="ar-SA"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457200" y="6272213"/>
            <a:ext cx="39624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7467600" y="6245225"/>
            <a:ext cx="1219200" cy="476250"/>
          </a:xfrm>
        </p:spPr>
        <p:txBody>
          <a:bodyPr/>
          <a:lstStyle>
            <a:lvl1pPr>
              <a:defRPr/>
            </a:lvl1pPr>
          </a:lstStyle>
          <a:p>
            <a:fld id="{08A1D3E1-C557-4541-8172-96FE1154726E}"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5/3/2014</a:t>
            </a:fld>
            <a:endParaRPr lang="en-US"/>
          </a:p>
        </p:txBody>
      </p:sp>
      <p:sp>
        <p:nvSpPr>
          <p:cNvPr id="9" name="Slide Number Placeholder 8"/>
          <p:cNvSpPr>
            <a:spLocks noGrp="1"/>
          </p:cNvSpPr>
          <p:nvPr>
            <p:ph type="sldNum" sz="quarter" idx="15"/>
          </p:nvPr>
        </p:nvSpPr>
        <p:spPr/>
        <p:txBody>
          <a:bodyPr rtlCol="0"/>
          <a:lstStyle/>
          <a:p>
            <a:fld id="{C9D70655-130E-45A2-96AB-76D6BEA23D88}" type="slidenum">
              <a:rPr lang="ar-SA"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5/3/2014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F1E1F0-3E9F-4BFA-8BFB-A5C2DED7C714}"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88D01-2A00-49A7-84AE-A3EB15008D33}" type="slidenum">
              <a:rPr lang="ar-SA"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pPr/>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444B6-531D-4371-A0C7-7A0DBB6E98E5}" type="slidenum">
              <a:rPr lang="ar-SA"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5/3/2014</a:t>
            </a:fld>
            <a:endParaRPr lang="en-US"/>
          </a:p>
        </p:txBody>
      </p:sp>
      <p:sp>
        <p:nvSpPr>
          <p:cNvPr id="7" name="Slide Number Placeholder 6"/>
          <p:cNvSpPr>
            <a:spLocks noGrp="1"/>
          </p:cNvSpPr>
          <p:nvPr>
            <p:ph type="sldNum" sz="quarter" idx="11"/>
          </p:nvPr>
        </p:nvSpPr>
        <p:spPr/>
        <p:txBody>
          <a:bodyPr rtlCol="0"/>
          <a:lstStyle/>
          <a:p>
            <a:fld id="{25B72572-8092-40F2-865C-25B643222448}" type="slidenum">
              <a:rPr lang="ar-SA"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0D1C3-3039-4D88-8F77-1C16E7366946}"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5/3/2014</a:t>
            </a:fld>
            <a:endParaRPr lang="en-US" dirty="0"/>
          </a:p>
        </p:txBody>
      </p:sp>
      <p:sp>
        <p:nvSpPr>
          <p:cNvPr id="22" name="Slide Number Placeholder 21"/>
          <p:cNvSpPr>
            <a:spLocks noGrp="1"/>
          </p:cNvSpPr>
          <p:nvPr>
            <p:ph type="sldNum" sz="quarter" idx="15"/>
          </p:nvPr>
        </p:nvSpPr>
        <p:spPr/>
        <p:txBody>
          <a:bodyPr rtlCol="0"/>
          <a:lstStyle/>
          <a:p>
            <a:fld id="{026724A9-5518-4838-A678-59A09DAFEA2A}" type="slidenum">
              <a:rPr lang="ar-SA"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5/3/2014</a:t>
            </a:fld>
            <a:endParaRPr lang="en-US"/>
          </a:p>
        </p:txBody>
      </p:sp>
      <p:sp>
        <p:nvSpPr>
          <p:cNvPr id="18" name="Slide Number Placeholder 17"/>
          <p:cNvSpPr>
            <a:spLocks noGrp="1"/>
          </p:cNvSpPr>
          <p:nvPr>
            <p:ph type="sldNum" sz="quarter" idx="11"/>
          </p:nvPr>
        </p:nvSpPr>
        <p:spPr/>
        <p:txBody>
          <a:bodyPr rtlCol="0"/>
          <a:lstStyle/>
          <a:p>
            <a:fld id="{2F3028AA-422E-47C9-860C-A77FCB0EACD6}" type="slidenum">
              <a:rPr lang="ar-SA"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5/3/2014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5408976-6298-4DFC-8592-DA17B6BBD62D}" type="slidenum">
              <a:rPr lang="ar-SA"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BAF7E275-08AD-49E7-8C63-54C72F802BD9}" type="slidenum">
              <a:rPr lang="ar-SA"/>
              <a:pPr/>
              <a:t>1</a:t>
            </a:fld>
            <a:endParaRPr lang="en-US"/>
          </a:p>
        </p:txBody>
      </p:sp>
      <p:sp>
        <p:nvSpPr>
          <p:cNvPr id="2053" name="Rectangle 5"/>
          <p:cNvSpPr>
            <a:spLocks noChangeArrowheads="1"/>
          </p:cNvSpPr>
          <p:nvPr/>
        </p:nvSpPr>
        <p:spPr bwMode="auto">
          <a:xfrm>
            <a:off x="609600" y="1524000"/>
            <a:ext cx="7696200" cy="2819400"/>
          </a:xfrm>
          <a:prstGeom prst="rect">
            <a:avLst/>
          </a:prstGeom>
          <a:noFill/>
          <a:ln w="9525">
            <a:noFill/>
            <a:miter lim="800000"/>
            <a:headEnd/>
            <a:tailEnd/>
          </a:ln>
          <a:effectLst/>
        </p:spPr>
        <p:txBody>
          <a:bodyPr anchor="ctr"/>
          <a:lstStyle/>
          <a:p>
            <a:pPr algn="ctr"/>
            <a:r>
              <a:rPr lang="en-US" sz="4000" dirty="0">
                <a:solidFill>
                  <a:schemeClr val="tx2"/>
                </a:solidFill>
                <a:latin typeface="+mj-lt"/>
              </a:rPr>
              <a:t>ICS103 Programming in C</a:t>
            </a:r>
            <a:br>
              <a:rPr lang="en-US" sz="4000" dirty="0">
                <a:solidFill>
                  <a:schemeClr val="tx2"/>
                </a:solidFill>
                <a:latin typeface="+mj-lt"/>
              </a:rPr>
            </a:br>
            <a:r>
              <a:rPr lang="en-US" sz="4000" dirty="0">
                <a:solidFill>
                  <a:schemeClr val="tx2"/>
                </a:solidFill>
                <a:latin typeface="+mj-lt"/>
              </a:rPr>
              <a:t/>
            </a:r>
            <a:br>
              <a:rPr lang="en-US" sz="4000" dirty="0">
                <a:solidFill>
                  <a:schemeClr val="tx2"/>
                </a:solidFill>
                <a:latin typeface="+mj-lt"/>
              </a:rPr>
            </a:br>
            <a:r>
              <a:rPr lang="en-US" sz="4000" dirty="0" err="1" smtClean="0">
                <a:solidFill>
                  <a:schemeClr val="tx2"/>
                </a:solidFill>
                <a:latin typeface="+mj-lt"/>
              </a:rPr>
              <a:t>Ch</a:t>
            </a:r>
            <a:r>
              <a:rPr lang="en-US" sz="4000" smtClean="0">
                <a:solidFill>
                  <a:schemeClr val="tx2"/>
                </a:solidFill>
                <a:latin typeface="+mj-lt"/>
              </a:rPr>
              <a:t> 8: </a:t>
            </a:r>
            <a:r>
              <a:rPr lang="en-US" sz="4000" dirty="0">
                <a:solidFill>
                  <a:schemeClr val="tx2"/>
                </a:solidFill>
                <a:latin typeface="+mj-lt"/>
              </a:rPr>
              <a:t>Strings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457200" y="152400"/>
            <a:ext cx="8229600" cy="258763"/>
          </a:xfrm>
        </p:spPr>
        <p:txBody>
          <a:bodyPr>
            <a:normAutofit fontScale="90000"/>
          </a:bodyPr>
          <a:lstStyle/>
          <a:p>
            <a:r>
              <a:rPr lang="en-US" sz="3600"/>
              <a:t>Input/Output with fgets and fputs</a:t>
            </a:r>
          </a:p>
        </p:txBody>
      </p:sp>
      <p:sp>
        <p:nvSpPr>
          <p:cNvPr id="535555" name="Rectangle 3"/>
          <p:cNvSpPr>
            <a:spLocks noGrp="1" noChangeArrowheads="1"/>
          </p:cNvSpPr>
          <p:nvPr>
            <p:ph sz="quarter" idx="1"/>
          </p:nvPr>
        </p:nvSpPr>
        <p:spPr>
          <a:xfrm>
            <a:off x="457200" y="609600"/>
            <a:ext cx="8686800" cy="6553200"/>
          </a:xfrm>
        </p:spPr>
        <p:txBody>
          <a:bodyPr>
            <a:normAutofit/>
          </a:bodyPr>
          <a:lstStyle/>
          <a:p>
            <a:pPr>
              <a:lnSpc>
                <a:spcPct val="110000"/>
              </a:lnSpc>
            </a:pPr>
            <a:r>
              <a:rPr lang="en-US" sz="1800" dirty="0"/>
              <a:t>For </a:t>
            </a:r>
            <a:r>
              <a:rPr lang="en-US" sz="1800" dirty="0" err="1"/>
              <a:t>Input/Output</a:t>
            </a:r>
            <a:r>
              <a:rPr lang="en-US" sz="1800" dirty="0"/>
              <a:t> with data files, the standard library also has </a:t>
            </a:r>
            <a:r>
              <a:rPr lang="en-US" sz="1800" dirty="0" err="1">
                <a:solidFill>
                  <a:srgbClr val="FF0000"/>
                </a:solidFill>
              </a:rPr>
              <a:t>fgets</a:t>
            </a:r>
            <a:r>
              <a:rPr lang="en-US" sz="1800" dirty="0"/>
              <a:t> and </a:t>
            </a:r>
            <a:r>
              <a:rPr lang="en-US" sz="1800" dirty="0" err="1">
                <a:solidFill>
                  <a:srgbClr val="FF0000"/>
                </a:solidFill>
              </a:rPr>
              <a:t>fputs</a:t>
            </a:r>
            <a:r>
              <a:rPr lang="en-US" sz="1800" dirty="0"/>
              <a:t> functions that work similar to </a:t>
            </a:r>
            <a:r>
              <a:rPr lang="en-US" sz="1800" dirty="0">
                <a:solidFill>
                  <a:srgbClr val="FF0000"/>
                </a:solidFill>
              </a:rPr>
              <a:t>gets</a:t>
            </a:r>
            <a:r>
              <a:rPr lang="en-US" sz="1800" dirty="0"/>
              <a:t> and </a:t>
            </a:r>
            <a:r>
              <a:rPr lang="en-US" sz="1800" dirty="0">
                <a:solidFill>
                  <a:srgbClr val="FF0000"/>
                </a:solidFill>
              </a:rPr>
              <a:t>puts</a:t>
            </a:r>
            <a:r>
              <a:rPr lang="en-US" sz="1800" dirty="0"/>
              <a:t>.</a:t>
            </a:r>
          </a:p>
          <a:p>
            <a:pPr lvl="2">
              <a:lnSpc>
                <a:spcPct val="110000"/>
              </a:lnSpc>
              <a:buFont typeface="Times New Roman" pitchFamily="18" charset="0"/>
              <a:buNone/>
            </a:pPr>
            <a:r>
              <a:rPr lang="en-US" dirty="0" err="1">
                <a:solidFill>
                  <a:srgbClr val="0033CC"/>
                </a:solidFill>
              </a:rPr>
              <a:t>fputs</a:t>
            </a:r>
            <a:r>
              <a:rPr lang="en-US" dirty="0">
                <a:solidFill>
                  <a:srgbClr val="0033CC"/>
                </a:solidFill>
              </a:rPr>
              <a:t> (char s[], FILE *</a:t>
            </a:r>
            <a:r>
              <a:rPr lang="en-US" dirty="0" err="1">
                <a:solidFill>
                  <a:srgbClr val="0033CC"/>
                </a:solidFill>
              </a:rPr>
              <a:t>outfile</a:t>
            </a:r>
            <a:r>
              <a:rPr lang="en-US" dirty="0">
                <a:solidFill>
                  <a:srgbClr val="0033CC"/>
                </a:solidFill>
              </a:rPr>
              <a:t>);</a:t>
            </a:r>
          </a:p>
          <a:p>
            <a:pPr>
              <a:lnSpc>
                <a:spcPct val="110000"/>
              </a:lnSpc>
            </a:pPr>
            <a:r>
              <a:rPr lang="en-US" sz="1800" dirty="0"/>
              <a:t>One difference between </a:t>
            </a:r>
            <a:r>
              <a:rPr lang="en-US" sz="1800" dirty="0" err="1">
                <a:solidFill>
                  <a:srgbClr val="FF0000"/>
                </a:solidFill>
              </a:rPr>
              <a:t>fputs</a:t>
            </a:r>
            <a:r>
              <a:rPr lang="en-US" sz="1800" dirty="0"/>
              <a:t> and </a:t>
            </a:r>
            <a:r>
              <a:rPr lang="en-US" sz="1800" dirty="0">
                <a:solidFill>
                  <a:srgbClr val="FF0000"/>
                </a:solidFill>
              </a:rPr>
              <a:t>puts</a:t>
            </a:r>
            <a:r>
              <a:rPr lang="en-US" sz="1800" dirty="0"/>
              <a:t> is that </a:t>
            </a:r>
            <a:r>
              <a:rPr lang="en-US" sz="1800" dirty="0" err="1">
                <a:solidFill>
                  <a:srgbClr val="FF0000"/>
                </a:solidFill>
              </a:rPr>
              <a:t>fputs</a:t>
            </a:r>
            <a:r>
              <a:rPr lang="en-US" sz="1800" dirty="0"/>
              <a:t> does not advance to new line after printing.</a:t>
            </a:r>
          </a:p>
          <a:p>
            <a:pPr lvl="2">
              <a:lnSpc>
                <a:spcPct val="110000"/>
              </a:lnSpc>
              <a:buFont typeface="Times New Roman" pitchFamily="18" charset="0"/>
              <a:buNone/>
            </a:pPr>
            <a:r>
              <a:rPr lang="en-US" dirty="0">
                <a:solidFill>
                  <a:srgbClr val="0033CC"/>
                </a:solidFill>
              </a:rPr>
              <a:t>char *</a:t>
            </a:r>
            <a:r>
              <a:rPr lang="en-US" dirty="0" err="1">
                <a:solidFill>
                  <a:srgbClr val="0033CC"/>
                </a:solidFill>
              </a:rPr>
              <a:t>fgets</a:t>
            </a:r>
            <a:r>
              <a:rPr lang="en-US" dirty="0">
                <a:solidFill>
                  <a:srgbClr val="0033CC"/>
                </a:solidFill>
              </a:rPr>
              <a:t> (char s[], </a:t>
            </a:r>
            <a:r>
              <a:rPr lang="en-US" dirty="0" err="1">
                <a:solidFill>
                  <a:srgbClr val="0033CC"/>
                </a:solidFill>
              </a:rPr>
              <a:t>int</a:t>
            </a:r>
            <a:r>
              <a:rPr lang="en-US" dirty="0">
                <a:solidFill>
                  <a:srgbClr val="0033CC"/>
                </a:solidFill>
              </a:rPr>
              <a:t> n, FILE *</a:t>
            </a:r>
            <a:r>
              <a:rPr lang="en-US" dirty="0" err="1">
                <a:solidFill>
                  <a:srgbClr val="0033CC"/>
                </a:solidFill>
              </a:rPr>
              <a:t>infile</a:t>
            </a:r>
            <a:r>
              <a:rPr lang="en-US" dirty="0">
                <a:solidFill>
                  <a:srgbClr val="0033CC"/>
                </a:solidFill>
              </a:rPr>
              <a:t>);</a:t>
            </a:r>
          </a:p>
          <a:p>
            <a:pPr>
              <a:lnSpc>
                <a:spcPct val="110000"/>
              </a:lnSpc>
            </a:pPr>
            <a:r>
              <a:rPr lang="en-US" sz="1800" dirty="0"/>
              <a:t>The parameter </a:t>
            </a:r>
            <a:r>
              <a:rPr lang="en-US" sz="1800" dirty="0">
                <a:solidFill>
                  <a:srgbClr val="FF0000"/>
                </a:solidFill>
              </a:rPr>
              <a:t>n</a:t>
            </a:r>
            <a:r>
              <a:rPr lang="en-US" sz="1800" dirty="0"/>
              <a:t> specifies the </a:t>
            </a:r>
            <a:r>
              <a:rPr lang="en-US" sz="1800" dirty="0">
                <a:solidFill>
                  <a:srgbClr val="FF0000"/>
                </a:solidFill>
              </a:rPr>
              <a:t>maximum number of chars to scan</a:t>
            </a:r>
            <a:r>
              <a:rPr lang="en-US" sz="1800" dirty="0"/>
              <a:t>.</a:t>
            </a:r>
          </a:p>
          <a:p>
            <a:pPr>
              <a:lnSpc>
                <a:spcPct val="110000"/>
              </a:lnSpc>
            </a:pPr>
            <a:r>
              <a:rPr lang="en-US" sz="1800" dirty="0" err="1">
                <a:solidFill>
                  <a:srgbClr val="FF0000"/>
                </a:solidFill>
              </a:rPr>
              <a:t>fgets</a:t>
            </a:r>
            <a:r>
              <a:rPr lang="en-US" sz="1800" dirty="0"/>
              <a:t> stops scanning when it </a:t>
            </a:r>
            <a:r>
              <a:rPr lang="en-US" sz="1800" dirty="0">
                <a:solidFill>
                  <a:srgbClr val="FF0000"/>
                </a:solidFill>
              </a:rPr>
              <a:t>encounters end of line or when it reads n-1 characters.</a:t>
            </a:r>
            <a:r>
              <a:rPr lang="en-US" sz="1800" dirty="0"/>
              <a:t>  Why n-1 and not n? - the remaining location is used to store the </a:t>
            </a:r>
            <a:r>
              <a:rPr lang="en-US" sz="1800" dirty="0">
                <a:solidFill>
                  <a:srgbClr val="FF0000"/>
                </a:solidFill>
              </a:rPr>
              <a:t>NULL</a:t>
            </a:r>
            <a:r>
              <a:rPr lang="en-US" sz="1800" dirty="0"/>
              <a:t> character.</a:t>
            </a:r>
          </a:p>
          <a:p>
            <a:pPr>
              <a:lnSpc>
                <a:spcPct val="110000"/>
              </a:lnSpc>
            </a:pPr>
            <a:r>
              <a:rPr lang="en-US" sz="1800" dirty="0"/>
              <a:t>Unlike </a:t>
            </a:r>
            <a:r>
              <a:rPr lang="en-US" sz="1800" dirty="0">
                <a:solidFill>
                  <a:srgbClr val="FF0000"/>
                </a:solidFill>
              </a:rPr>
              <a:t>gets</a:t>
            </a:r>
            <a:r>
              <a:rPr lang="en-US" sz="1800" dirty="0"/>
              <a:t>, </a:t>
            </a:r>
            <a:r>
              <a:rPr lang="en-US" sz="1800" dirty="0" err="1">
                <a:solidFill>
                  <a:srgbClr val="FF0000"/>
                </a:solidFill>
              </a:rPr>
              <a:t>fgets</a:t>
            </a:r>
            <a:r>
              <a:rPr lang="en-US" sz="1800" dirty="0"/>
              <a:t> actually </a:t>
            </a:r>
            <a:r>
              <a:rPr lang="en-US" sz="1800" dirty="0">
                <a:solidFill>
                  <a:srgbClr val="FF0000"/>
                </a:solidFill>
              </a:rPr>
              <a:t>reads the end of line character</a:t>
            </a:r>
            <a:r>
              <a:rPr lang="en-US" sz="1800" dirty="0"/>
              <a:t>.</a:t>
            </a:r>
          </a:p>
          <a:p>
            <a:pPr>
              <a:lnSpc>
                <a:spcPct val="110000"/>
              </a:lnSpc>
            </a:pPr>
            <a:r>
              <a:rPr lang="en-US" sz="1800" dirty="0"/>
              <a:t>In addition to returning the string read in the array s, </a:t>
            </a:r>
            <a:r>
              <a:rPr lang="en-US" sz="1800" dirty="0" err="1">
                <a:solidFill>
                  <a:srgbClr val="FF0000"/>
                </a:solidFill>
              </a:rPr>
              <a:t>fgets</a:t>
            </a:r>
            <a:r>
              <a:rPr lang="en-US" sz="1800" dirty="0"/>
              <a:t> also </a:t>
            </a:r>
            <a:r>
              <a:rPr lang="en-US" sz="1800" dirty="0">
                <a:solidFill>
                  <a:srgbClr val="FF0000"/>
                </a:solidFill>
              </a:rPr>
              <a:t>returns the string as a pointer to char through its return type</a:t>
            </a:r>
            <a:r>
              <a:rPr lang="en-US" sz="1800" dirty="0"/>
              <a:t>. It returns NULL if it reaches end of file or some error occurs.</a:t>
            </a:r>
          </a:p>
          <a:p>
            <a:pPr>
              <a:lnSpc>
                <a:spcPct val="110000"/>
              </a:lnSpc>
            </a:pPr>
            <a:r>
              <a:rPr lang="en-US" sz="1800" dirty="0"/>
              <a:t>The addition of the parameter n, which is normally set to the size of the array s when calling the function, makes </a:t>
            </a:r>
            <a:r>
              <a:rPr lang="en-US" sz="1800" dirty="0" err="1">
                <a:solidFill>
                  <a:srgbClr val="FF0000"/>
                </a:solidFill>
              </a:rPr>
              <a:t>fgets</a:t>
            </a:r>
            <a:r>
              <a:rPr lang="en-US" sz="1800" dirty="0"/>
              <a:t> safer to use than </a:t>
            </a:r>
            <a:r>
              <a:rPr lang="en-US" sz="1800" dirty="0">
                <a:solidFill>
                  <a:srgbClr val="FF0000"/>
                </a:solidFill>
              </a:rPr>
              <a:t>gets</a:t>
            </a:r>
            <a:r>
              <a:rPr lang="en-US" sz="1800" dirty="0"/>
              <a:t> as it prevents overflowing. </a:t>
            </a:r>
          </a:p>
        </p:txBody>
      </p:sp>
      <p:sp>
        <p:nvSpPr>
          <p:cNvPr id="5" name="Slide Number Placeholder 4"/>
          <p:cNvSpPr>
            <a:spLocks noGrp="1"/>
          </p:cNvSpPr>
          <p:nvPr>
            <p:ph type="sldNum" sz="quarter" idx="15"/>
          </p:nvPr>
        </p:nvSpPr>
        <p:spPr/>
        <p:txBody>
          <a:bodyPr/>
          <a:lstStyle/>
          <a:p>
            <a:fld id="{FD089F70-0749-407B-A580-3D23B7BFD9C9}" type="slidenum">
              <a:rPr lang="ar-SA"/>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55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555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355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5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5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55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555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355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5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a:xfrm>
            <a:off x="152400" y="46038"/>
            <a:ext cx="8839200" cy="563562"/>
          </a:xfrm>
        </p:spPr>
        <p:txBody>
          <a:bodyPr>
            <a:normAutofit fontScale="90000"/>
          </a:bodyPr>
          <a:lstStyle/>
          <a:p>
            <a:r>
              <a:rPr lang="en-US" sz="3600"/>
              <a:t>Example</a:t>
            </a:r>
          </a:p>
        </p:txBody>
      </p:sp>
      <p:sp>
        <p:nvSpPr>
          <p:cNvPr id="537603" name="Rectangle 3"/>
          <p:cNvSpPr>
            <a:spLocks noGrp="1" noChangeArrowheads="1"/>
          </p:cNvSpPr>
          <p:nvPr>
            <p:ph type="body" sz="half" idx="1"/>
          </p:nvPr>
        </p:nvSpPr>
        <p:spPr>
          <a:xfrm>
            <a:off x="838200" y="762000"/>
            <a:ext cx="7239000" cy="5791200"/>
          </a:xfrm>
          <a:noFill/>
          <a:ln>
            <a:solidFill>
              <a:schemeClr val="tx1"/>
            </a:solidFill>
          </a:ln>
        </p:spPr>
        <p:txBody>
          <a:bodyPr>
            <a:normAutofit fontScale="92500" lnSpcReduction="10000"/>
          </a:bodyPr>
          <a:lstStyle/>
          <a:p>
            <a:pPr>
              <a:lnSpc>
                <a:spcPct val="80000"/>
              </a:lnSpc>
              <a:buFontTx/>
              <a:buNone/>
            </a:pPr>
            <a:r>
              <a:rPr lang="en-US" sz="1500" b="1" dirty="0"/>
              <a:t>#include &lt;</a:t>
            </a:r>
            <a:r>
              <a:rPr lang="en-US" sz="1500" b="1" dirty="0" err="1"/>
              <a:t>stdio.h</a:t>
            </a:r>
            <a:r>
              <a:rPr lang="en-US" sz="1500" b="1" dirty="0"/>
              <a:t>&gt;</a:t>
            </a:r>
          </a:p>
          <a:p>
            <a:pPr>
              <a:lnSpc>
                <a:spcPct val="80000"/>
              </a:lnSpc>
              <a:buFontTx/>
              <a:buNone/>
            </a:pPr>
            <a:r>
              <a:rPr lang="en-US" sz="1500" b="1" dirty="0"/>
              <a:t>#include &lt;</a:t>
            </a:r>
            <a:r>
              <a:rPr lang="en-US" sz="1500" b="1" dirty="0" err="1"/>
              <a:t>string.h</a:t>
            </a:r>
            <a:r>
              <a:rPr lang="en-US" sz="1500" b="1" dirty="0"/>
              <a:t>&gt;</a:t>
            </a:r>
          </a:p>
          <a:p>
            <a:pPr>
              <a:lnSpc>
                <a:spcPct val="80000"/>
              </a:lnSpc>
              <a:buFontTx/>
              <a:buNone/>
            </a:pPr>
            <a:r>
              <a:rPr lang="en-US" sz="1500" b="1" dirty="0"/>
              <a:t>#define SIZE 81</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char line[SIZE], *status;</a:t>
            </a:r>
          </a:p>
          <a:p>
            <a:pPr>
              <a:lnSpc>
                <a:spcPct val="80000"/>
              </a:lnSpc>
              <a:buFontTx/>
              <a:buNone/>
            </a:pPr>
            <a:r>
              <a:rPr lang="en-US" sz="1500" b="1" dirty="0"/>
              <a:t>    FILE *</a:t>
            </a:r>
            <a:r>
              <a:rPr lang="en-US" sz="1500" b="1" dirty="0" err="1"/>
              <a:t>infile</a:t>
            </a:r>
            <a:r>
              <a:rPr lang="en-US" sz="1500" b="1" dirty="0"/>
              <a:t>, *</a:t>
            </a:r>
            <a:r>
              <a:rPr lang="en-US" sz="1500" b="1" dirty="0" err="1"/>
              <a:t>outfile</a:t>
            </a:r>
            <a:r>
              <a:rPr lang="en-US" sz="1500" b="1" dirty="0"/>
              <a:t>;</a:t>
            </a:r>
          </a:p>
          <a:p>
            <a:pPr>
              <a:lnSpc>
                <a:spcPct val="80000"/>
              </a:lnSpc>
              <a:buFontTx/>
              <a:buNone/>
            </a:pPr>
            <a:r>
              <a:rPr lang="en-US" sz="1500" b="1" dirty="0"/>
              <a:t>    </a:t>
            </a:r>
          </a:p>
          <a:p>
            <a:pPr>
              <a:lnSpc>
                <a:spcPct val="80000"/>
              </a:lnSpc>
              <a:buFontTx/>
              <a:buNone/>
            </a:pPr>
            <a:r>
              <a:rPr lang="en-US" sz="1500" b="1" dirty="0"/>
              <a:t>    </a:t>
            </a:r>
            <a:r>
              <a:rPr lang="en-US" sz="1500" b="1" dirty="0" err="1"/>
              <a:t>infile</a:t>
            </a:r>
            <a:r>
              <a:rPr lang="en-US" sz="1500" b="1" dirty="0"/>
              <a:t> = </a:t>
            </a:r>
            <a:r>
              <a:rPr lang="en-US" sz="1500" b="1" dirty="0" err="1"/>
              <a:t>fopen</a:t>
            </a:r>
            <a:r>
              <a:rPr lang="en-US" sz="1500" b="1" dirty="0"/>
              <a:t>("scores.txt", "r");</a:t>
            </a:r>
          </a:p>
          <a:p>
            <a:pPr>
              <a:lnSpc>
                <a:spcPct val="80000"/>
              </a:lnSpc>
              <a:buFontTx/>
              <a:buNone/>
            </a:pPr>
            <a:r>
              <a:rPr lang="en-US" sz="1500" b="1" dirty="0"/>
              <a:t>    </a:t>
            </a:r>
            <a:r>
              <a:rPr lang="en-US" sz="1500" b="1" dirty="0" err="1"/>
              <a:t>outfile</a:t>
            </a:r>
            <a:r>
              <a:rPr lang="en-US" sz="1500" b="1" dirty="0"/>
              <a:t> = </a:t>
            </a:r>
            <a:r>
              <a:rPr lang="en-US" sz="1500" b="1" dirty="0" err="1"/>
              <a:t>fopen</a:t>
            </a:r>
            <a:r>
              <a:rPr lang="en-US" sz="1500" b="1" dirty="0"/>
              <a:t>("copy_of_scores.txt", "w");</a:t>
            </a:r>
          </a:p>
          <a:p>
            <a:pPr>
              <a:lnSpc>
                <a:spcPct val="80000"/>
              </a:lnSpc>
              <a:buFontTx/>
              <a:buNone/>
            </a:pPr>
            <a:r>
              <a:rPr lang="en-US" sz="1500" b="1" dirty="0"/>
              <a:t>    </a:t>
            </a:r>
          </a:p>
          <a:p>
            <a:pPr>
              <a:lnSpc>
                <a:spcPct val="80000"/>
              </a:lnSpc>
              <a:buFontTx/>
              <a:buNone/>
            </a:pPr>
            <a:r>
              <a:rPr lang="en-US" sz="1500" b="1" dirty="0"/>
              <a:t>    status = </a:t>
            </a:r>
            <a:r>
              <a:rPr lang="en-US" sz="1500" b="1" dirty="0" err="1">
                <a:solidFill>
                  <a:srgbClr val="FF0000"/>
                </a:solidFill>
              </a:rPr>
              <a:t>fgets</a:t>
            </a:r>
            <a:r>
              <a:rPr lang="en-US" sz="1500" b="1" dirty="0"/>
              <a:t>(line, SIZE, </a:t>
            </a:r>
            <a:r>
              <a:rPr lang="en-US" sz="1500" b="1" dirty="0" err="1"/>
              <a:t>infile</a:t>
            </a:r>
            <a:r>
              <a:rPr lang="en-US" sz="1500" b="1" dirty="0"/>
              <a:t>);</a:t>
            </a:r>
          </a:p>
          <a:p>
            <a:pPr>
              <a:lnSpc>
                <a:spcPct val="80000"/>
              </a:lnSpc>
              <a:buFontTx/>
              <a:buNone/>
            </a:pPr>
            <a:r>
              <a:rPr lang="en-US" sz="1500" b="1" dirty="0"/>
              <a:t>    while (status != NULL) {</a:t>
            </a:r>
          </a:p>
          <a:p>
            <a:pPr>
              <a:lnSpc>
                <a:spcPct val="80000"/>
              </a:lnSpc>
              <a:buFontTx/>
              <a:buNone/>
            </a:pPr>
            <a:r>
              <a:rPr lang="en-US" sz="1500" b="1" dirty="0"/>
              <a:t>          </a:t>
            </a:r>
            <a:r>
              <a:rPr lang="en-US" sz="1500" b="1" dirty="0" err="1">
                <a:solidFill>
                  <a:srgbClr val="FF0000"/>
                </a:solidFill>
              </a:rPr>
              <a:t>fputs</a:t>
            </a:r>
            <a:r>
              <a:rPr lang="en-US" sz="1500" b="1" dirty="0"/>
              <a:t>(line, </a:t>
            </a:r>
            <a:r>
              <a:rPr lang="en-US" sz="1500" b="1" dirty="0" err="1"/>
              <a:t>outfile</a:t>
            </a:r>
            <a:r>
              <a:rPr lang="en-US" sz="1500" b="1" dirty="0"/>
              <a:t>);</a:t>
            </a:r>
          </a:p>
          <a:p>
            <a:pPr>
              <a:lnSpc>
                <a:spcPct val="80000"/>
              </a:lnSpc>
              <a:buFontTx/>
              <a:buNone/>
            </a:pPr>
            <a:r>
              <a:rPr lang="en-US" sz="1500" b="1" dirty="0"/>
              <a:t>          </a:t>
            </a:r>
            <a:r>
              <a:rPr lang="en-US" sz="1500" b="1" dirty="0" err="1">
                <a:solidFill>
                  <a:srgbClr val="FF0000"/>
                </a:solidFill>
              </a:rPr>
              <a:t>fputs</a:t>
            </a:r>
            <a:r>
              <a:rPr lang="en-US" sz="1500" b="1" dirty="0"/>
              <a:t>(line, </a:t>
            </a:r>
            <a:r>
              <a:rPr lang="en-US" sz="1500" b="1" dirty="0" err="1"/>
              <a:t>stdout</a:t>
            </a:r>
            <a:r>
              <a:rPr lang="en-US" sz="1500" b="1" dirty="0"/>
              <a:t>);</a:t>
            </a:r>
          </a:p>
          <a:p>
            <a:pPr>
              <a:lnSpc>
                <a:spcPct val="80000"/>
              </a:lnSpc>
              <a:buFontTx/>
              <a:buNone/>
            </a:pPr>
            <a:r>
              <a:rPr lang="en-US" sz="1500" b="1" dirty="0"/>
              <a:t>          //</a:t>
            </a:r>
            <a:r>
              <a:rPr lang="en-US" sz="1500" b="1" dirty="0" err="1"/>
              <a:t>printf</a:t>
            </a:r>
            <a:r>
              <a:rPr lang="en-US" sz="1500" b="1" dirty="0"/>
              <a:t>("%s", line);  //will also work</a:t>
            </a:r>
          </a:p>
          <a:p>
            <a:pPr>
              <a:lnSpc>
                <a:spcPct val="80000"/>
              </a:lnSpc>
              <a:buFontTx/>
              <a:buNone/>
            </a:pPr>
            <a:r>
              <a:rPr lang="en-US" sz="1500" b="1" dirty="0"/>
              <a:t>          //puts(line);          //will also work but will add extra end of line</a:t>
            </a:r>
          </a:p>
          <a:p>
            <a:pPr>
              <a:lnSpc>
                <a:spcPct val="80000"/>
              </a:lnSpc>
              <a:buFontTx/>
              <a:buNone/>
            </a:pPr>
            <a:r>
              <a:rPr lang="en-US" sz="1500" b="1" dirty="0"/>
              <a:t>          status = </a:t>
            </a:r>
            <a:r>
              <a:rPr lang="en-US" sz="1500" b="1" dirty="0" err="1">
                <a:solidFill>
                  <a:srgbClr val="FF0000"/>
                </a:solidFill>
              </a:rPr>
              <a:t>fgets</a:t>
            </a:r>
            <a:r>
              <a:rPr lang="en-US" sz="1500" b="1" dirty="0"/>
              <a:t>(line, SIZE, </a:t>
            </a:r>
            <a:r>
              <a:rPr lang="en-US" sz="1500" b="1" dirty="0" err="1"/>
              <a:t>infile</a:t>
            </a:r>
            <a:r>
              <a:rPr lang="en-US" sz="1500" b="1" dirty="0"/>
              <a:t>);</a:t>
            </a:r>
          </a:p>
          <a:p>
            <a:pPr>
              <a:lnSpc>
                <a:spcPct val="80000"/>
              </a:lnSpc>
              <a:buFontTx/>
              <a:buNone/>
            </a:pPr>
            <a:r>
              <a:rPr lang="en-US" sz="1500" b="1" dirty="0"/>
              <a:t>    }    </a:t>
            </a:r>
          </a:p>
          <a:p>
            <a:pPr>
              <a:lnSpc>
                <a:spcPct val="80000"/>
              </a:lnSpc>
              <a:buFontTx/>
              <a:buNone/>
            </a:pPr>
            <a:r>
              <a:rPr lang="en-US" sz="1500" b="1" dirty="0"/>
              <a:t>    </a:t>
            </a:r>
            <a:r>
              <a:rPr lang="en-US" sz="1500" b="1" dirty="0" err="1"/>
              <a:t>fclose</a:t>
            </a:r>
            <a:r>
              <a:rPr lang="en-US" sz="1500" b="1" dirty="0"/>
              <a:t>(</a:t>
            </a:r>
            <a:r>
              <a:rPr lang="en-US" sz="1500" b="1" dirty="0" err="1"/>
              <a:t>infile</a:t>
            </a:r>
            <a:r>
              <a:rPr lang="en-US" sz="1500" b="1" dirty="0"/>
              <a:t>);</a:t>
            </a:r>
          </a:p>
          <a:p>
            <a:pPr>
              <a:lnSpc>
                <a:spcPct val="80000"/>
              </a:lnSpc>
              <a:buFontTx/>
              <a:buNone/>
            </a:pPr>
            <a:r>
              <a:rPr lang="en-US" sz="1500" b="1" dirty="0"/>
              <a:t>    </a:t>
            </a:r>
            <a:r>
              <a:rPr lang="en-US" sz="1500" b="1" dirty="0" err="1"/>
              <a:t>fclose</a:t>
            </a:r>
            <a:r>
              <a:rPr lang="en-US" sz="1500" b="1" dirty="0"/>
              <a:t>(</a:t>
            </a:r>
            <a:r>
              <a:rPr lang="en-US" sz="1500" b="1" dirty="0" err="1"/>
              <a:t>outfile</a:t>
            </a:r>
            <a:r>
              <a:rPr lang="en-US" sz="1500" b="1" dirty="0"/>
              <a:t>);</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a:t>
            </a:r>
          </a:p>
        </p:txBody>
      </p:sp>
      <p:sp>
        <p:nvSpPr>
          <p:cNvPr id="6" name="Slide Number Placeholder 6"/>
          <p:cNvSpPr>
            <a:spLocks noGrp="1"/>
          </p:cNvSpPr>
          <p:nvPr>
            <p:ph type="sldNum" sz="quarter" idx="11"/>
          </p:nvPr>
        </p:nvSpPr>
        <p:spPr/>
        <p:txBody>
          <a:bodyPr/>
          <a:lstStyle/>
          <a:p>
            <a:fld id="{9F707F4B-56B8-4928-B457-143E1A76072A}" type="slidenum">
              <a:rPr lang="ar-SA"/>
              <a:pPr/>
              <a:t>11</a:t>
            </a:fld>
            <a:endParaRPr lang="en-US"/>
          </a:p>
        </p:txBody>
      </p:sp>
      <p:pic>
        <p:nvPicPr>
          <p:cNvPr id="537605" name="Picture 5"/>
          <p:cNvPicPr>
            <a:picLocks noChangeAspect="1" noChangeArrowheads="1"/>
          </p:cNvPicPr>
          <p:nvPr/>
        </p:nvPicPr>
        <p:blipFill>
          <a:blip r:embed="rId3" cstate="print"/>
          <a:srcRect/>
          <a:stretch>
            <a:fillRect/>
          </a:stretch>
        </p:blipFill>
        <p:spPr bwMode="auto">
          <a:xfrm>
            <a:off x="5867400" y="838200"/>
            <a:ext cx="2286000" cy="486089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760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760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76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76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76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76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760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760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760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760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760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760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760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760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760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760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760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7603">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7603">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37603">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7603">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37603">
                                            <p:txEl>
                                              <p:pRg st="21" end="2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7603">
                                            <p:txEl>
                                              <p:pRg st="22" end="22"/>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7603">
                                            <p:txEl>
                                              <p:pRg st="23" end="2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7603">
                                            <p:txEl>
                                              <p:pRg st="24" end="2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nodeType="clickEffect">
                                  <p:stCondLst>
                                    <p:cond delay="0"/>
                                  </p:stCondLst>
                                  <p:childTnLst>
                                    <p:set>
                                      <p:cBhvr>
                                        <p:cTn id="58" dur="1" fill="hold">
                                          <p:stCondLst>
                                            <p:cond delay="0"/>
                                          </p:stCondLst>
                                        </p:cTn>
                                        <p:tgtEl>
                                          <p:spTgt spid="537605"/>
                                        </p:tgtEl>
                                        <p:attrNameLst>
                                          <p:attrName>style.visibility</p:attrName>
                                        </p:attrNameLst>
                                      </p:cBhvr>
                                      <p:to>
                                        <p:strVal val="visible"/>
                                      </p:to>
                                    </p:set>
                                    <p:anim calcmode="lin" valueType="num">
                                      <p:cBhvr>
                                        <p:cTn id="59" dur="500" fill="hold"/>
                                        <p:tgtEl>
                                          <p:spTgt spid="537605"/>
                                        </p:tgtEl>
                                        <p:attrNameLst>
                                          <p:attrName>ppt_w</p:attrName>
                                        </p:attrNameLst>
                                      </p:cBhvr>
                                      <p:tavLst>
                                        <p:tav tm="0">
                                          <p:val>
                                            <p:fltVal val="0"/>
                                          </p:val>
                                        </p:tav>
                                        <p:tav tm="100000">
                                          <p:val>
                                            <p:strVal val="#ppt_w"/>
                                          </p:val>
                                        </p:tav>
                                      </p:tavLst>
                                    </p:anim>
                                    <p:anim calcmode="lin" valueType="num">
                                      <p:cBhvr>
                                        <p:cTn id="60" dur="500" fill="hold"/>
                                        <p:tgtEl>
                                          <p:spTgt spid="5376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304800" y="274638"/>
            <a:ext cx="9067800" cy="411162"/>
          </a:xfrm>
        </p:spPr>
        <p:txBody>
          <a:bodyPr>
            <a:noAutofit/>
          </a:bodyPr>
          <a:lstStyle/>
          <a:p>
            <a:r>
              <a:rPr lang="en-US" sz="2800" dirty="0"/>
              <a:t>Other String functions in the standard Library</a:t>
            </a:r>
          </a:p>
        </p:txBody>
      </p:sp>
      <p:sp>
        <p:nvSpPr>
          <p:cNvPr id="506883" name="Rectangle 3"/>
          <p:cNvSpPr>
            <a:spLocks noGrp="1" noChangeArrowheads="1"/>
          </p:cNvSpPr>
          <p:nvPr>
            <p:ph sz="quarter" idx="1"/>
          </p:nvPr>
        </p:nvSpPr>
        <p:spPr>
          <a:xfrm>
            <a:off x="457200" y="1143000"/>
            <a:ext cx="8229600" cy="5486400"/>
          </a:xfrm>
        </p:spPr>
        <p:txBody>
          <a:bodyPr/>
          <a:lstStyle/>
          <a:p>
            <a:r>
              <a:rPr lang="en-US" sz="2800" dirty="0"/>
              <a:t>The standard C library contains many useful string processing functions that can be accessed by including the header file, </a:t>
            </a:r>
            <a:r>
              <a:rPr lang="en-US" sz="2800" dirty="0" err="1">
                <a:solidFill>
                  <a:srgbClr val="FF0000"/>
                </a:solidFill>
              </a:rPr>
              <a:t>string.h</a:t>
            </a:r>
            <a:endParaRPr lang="en-US" sz="2800" dirty="0">
              <a:solidFill>
                <a:srgbClr val="FF0000"/>
              </a:solidFill>
            </a:endParaRPr>
          </a:p>
          <a:p>
            <a:r>
              <a:rPr lang="en-US" sz="2800" dirty="0"/>
              <a:t>In this section, we take a look at only a few of these functions.</a:t>
            </a:r>
          </a:p>
          <a:p>
            <a:r>
              <a:rPr lang="en-US" dirty="0"/>
              <a:t>The full list of functions in </a:t>
            </a:r>
            <a:r>
              <a:rPr lang="en-US" dirty="0" err="1"/>
              <a:t>string.h</a:t>
            </a:r>
            <a:r>
              <a:rPr lang="en-US" dirty="0"/>
              <a:t> are listed in appendix B, pages 622-623. </a:t>
            </a:r>
          </a:p>
          <a:p>
            <a:r>
              <a:rPr lang="en-US" dirty="0"/>
              <a:t>Make sure to put </a:t>
            </a:r>
            <a:r>
              <a:rPr lang="en-US" dirty="0">
                <a:solidFill>
                  <a:srgbClr val="FF0000"/>
                </a:solidFill>
              </a:rPr>
              <a:t>#include &lt;</a:t>
            </a:r>
            <a:r>
              <a:rPr lang="en-US" dirty="0" err="1">
                <a:solidFill>
                  <a:srgbClr val="FF0000"/>
                </a:solidFill>
              </a:rPr>
              <a:t>string.h</a:t>
            </a:r>
            <a:r>
              <a:rPr lang="en-US" dirty="0">
                <a:solidFill>
                  <a:srgbClr val="FF0000"/>
                </a:solidFill>
              </a:rPr>
              <a:t>&gt; </a:t>
            </a:r>
            <a:r>
              <a:rPr lang="en-US" dirty="0"/>
              <a:t>at the top of the program to use these functions.</a:t>
            </a:r>
          </a:p>
          <a:p>
            <a:r>
              <a:rPr lang="en-US" dirty="0"/>
              <a:t>Note that all of these function expect the strings to be </a:t>
            </a:r>
            <a:r>
              <a:rPr lang="en-US" b="1" dirty="0">
                <a:solidFill>
                  <a:srgbClr val="FF0000"/>
                </a:solidFill>
              </a:rPr>
              <a:t>null terminated</a:t>
            </a:r>
            <a:r>
              <a:rPr lang="en-US" dirty="0"/>
              <a:t>.</a:t>
            </a:r>
            <a:endParaRPr lang="en-US" sz="3600" dirty="0"/>
          </a:p>
          <a:p>
            <a:endParaRPr lang="en-US" sz="2800" dirty="0"/>
          </a:p>
        </p:txBody>
      </p:sp>
      <p:sp>
        <p:nvSpPr>
          <p:cNvPr id="5" name="Slide Number Placeholder 4"/>
          <p:cNvSpPr>
            <a:spLocks noGrp="1"/>
          </p:cNvSpPr>
          <p:nvPr>
            <p:ph type="sldNum" sz="quarter" idx="15"/>
          </p:nvPr>
        </p:nvSpPr>
        <p:spPr/>
        <p:txBody>
          <a:bodyPr/>
          <a:lstStyle/>
          <a:p>
            <a:fld id="{AB0ADBA8-392C-4CA1-A6CF-A6FB322F0064}" type="slidenum">
              <a:rPr lang="ar-SA"/>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68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68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68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68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457200" y="274638"/>
            <a:ext cx="8229600" cy="792162"/>
          </a:xfrm>
        </p:spPr>
        <p:txBody>
          <a:bodyPr/>
          <a:lstStyle/>
          <a:p>
            <a:r>
              <a:rPr lang="en-US"/>
              <a:t>String Copy (strcpy) </a:t>
            </a:r>
          </a:p>
        </p:txBody>
      </p:sp>
      <p:sp>
        <p:nvSpPr>
          <p:cNvPr id="519171" name="Rectangle 3"/>
          <p:cNvSpPr>
            <a:spLocks noGrp="1" noChangeArrowheads="1"/>
          </p:cNvSpPr>
          <p:nvPr>
            <p:ph sz="quarter" idx="1"/>
          </p:nvPr>
        </p:nvSpPr>
        <p:spPr>
          <a:xfrm>
            <a:off x="457200" y="1219200"/>
            <a:ext cx="8229600" cy="4906963"/>
          </a:xfrm>
        </p:spPr>
        <p:txBody>
          <a:bodyPr>
            <a:normAutofit/>
          </a:bodyPr>
          <a:lstStyle/>
          <a:p>
            <a:pPr>
              <a:lnSpc>
                <a:spcPct val="80000"/>
              </a:lnSpc>
            </a:pPr>
            <a:r>
              <a:rPr lang="en-US" dirty="0"/>
              <a:t>We typically use the assignment operator = to copy data into a variable.</a:t>
            </a:r>
          </a:p>
          <a:p>
            <a:pPr lvl="1">
              <a:lnSpc>
                <a:spcPct val="80000"/>
              </a:lnSpc>
              <a:buFont typeface="Wingdings" pitchFamily="2" charset="2"/>
              <a:buNone/>
            </a:pPr>
            <a:r>
              <a:rPr lang="en-US" sz="2400" dirty="0">
                <a:solidFill>
                  <a:srgbClr val="0033CC"/>
                </a:solidFill>
                <a:latin typeface="Tahoma" pitchFamily="34" charset="0"/>
              </a:rPr>
              <a:t>char c, s[10];</a:t>
            </a:r>
          </a:p>
          <a:p>
            <a:pPr lvl="1">
              <a:lnSpc>
                <a:spcPct val="80000"/>
              </a:lnSpc>
              <a:buFont typeface="Wingdings" pitchFamily="2" charset="2"/>
              <a:buNone/>
            </a:pPr>
            <a:r>
              <a:rPr lang="en-US" sz="2400" dirty="0">
                <a:solidFill>
                  <a:srgbClr val="0033CC"/>
                </a:solidFill>
                <a:latin typeface="Tahoma" pitchFamily="34" charset="0"/>
              </a:rPr>
              <a:t>c = ‘a’;</a:t>
            </a:r>
          </a:p>
          <a:p>
            <a:pPr lvl="1">
              <a:lnSpc>
                <a:spcPct val="80000"/>
              </a:lnSpc>
              <a:buFont typeface="Wingdings" pitchFamily="2" charset="2"/>
              <a:buNone/>
            </a:pPr>
            <a:r>
              <a:rPr lang="en-US" sz="2400" dirty="0">
                <a:solidFill>
                  <a:srgbClr val="0033CC"/>
                </a:solidFill>
                <a:latin typeface="Tahoma" pitchFamily="34" charset="0"/>
              </a:rPr>
              <a:t>s = </a:t>
            </a:r>
            <a:r>
              <a:rPr lang="en-US" sz="2400" dirty="0" smtClean="0">
                <a:solidFill>
                  <a:srgbClr val="0033CC"/>
                </a:solidFill>
                <a:latin typeface="Tahoma" pitchFamily="34" charset="0"/>
              </a:rPr>
              <a:t>“Welcome to C”;</a:t>
            </a:r>
            <a:r>
              <a:rPr lang="en-US" sz="2400" dirty="0" smtClean="0">
                <a:latin typeface="Tahoma" pitchFamily="34" charset="0"/>
              </a:rPr>
              <a:t>  </a:t>
            </a:r>
            <a:r>
              <a:rPr lang="en-US" sz="2400" dirty="0">
                <a:latin typeface="Tahoma" pitchFamily="34" charset="0"/>
              </a:rPr>
              <a:t>// Does not work, Why?</a:t>
            </a:r>
          </a:p>
          <a:p>
            <a:pPr>
              <a:lnSpc>
                <a:spcPct val="80000"/>
              </a:lnSpc>
            </a:pPr>
            <a:r>
              <a:rPr lang="en-US" dirty="0"/>
              <a:t>Exception: we can use the assignment symbol in a declaration of a string variable with initialization.</a:t>
            </a:r>
          </a:p>
          <a:p>
            <a:pPr lvl="1">
              <a:lnSpc>
                <a:spcPct val="80000"/>
              </a:lnSpc>
              <a:buFont typeface="Wingdings" pitchFamily="2" charset="2"/>
              <a:buNone/>
            </a:pPr>
            <a:r>
              <a:rPr lang="en-US" sz="2400" dirty="0">
                <a:latin typeface="Tahoma" pitchFamily="34" charset="0"/>
              </a:rPr>
              <a:t>char s[] = </a:t>
            </a:r>
            <a:r>
              <a:rPr lang="en-US" sz="2400" dirty="0" smtClean="0">
                <a:latin typeface="Tahoma" pitchFamily="34" charset="0"/>
              </a:rPr>
              <a:t>“Welcome to C”;</a:t>
            </a:r>
            <a:endParaRPr lang="en-US" sz="2400" dirty="0">
              <a:latin typeface="Tahoma" pitchFamily="34" charset="0"/>
            </a:endParaRPr>
          </a:p>
          <a:p>
            <a:pPr>
              <a:lnSpc>
                <a:spcPct val="80000"/>
              </a:lnSpc>
            </a:pPr>
            <a:r>
              <a:rPr lang="en-US" dirty="0"/>
              <a:t>In all other cases, you must do</a:t>
            </a:r>
          </a:p>
          <a:p>
            <a:pPr lvl="1">
              <a:lnSpc>
                <a:spcPct val="80000"/>
              </a:lnSpc>
              <a:buFont typeface="Wingdings" pitchFamily="2" charset="2"/>
              <a:buNone/>
            </a:pPr>
            <a:r>
              <a:rPr lang="en-US" sz="2400" dirty="0">
                <a:latin typeface="Tahoma" pitchFamily="34" charset="0"/>
              </a:rPr>
              <a:t>s[0] = </a:t>
            </a:r>
            <a:r>
              <a:rPr lang="en-US" sz="2400" dirty="0" smtClean="0">
                <a:latin typeface="Tahoma" pitchFamily="34" charset="0"/>
              </a:rPr>
              <a:t>‘W’</a:t>
            </a:r>
            <a:endParaRPr lang="en-US" sz="2400" dirty="0">
              <a:latin typeface="Tahoma" pitchFamily="34" charset="0"/>
            </a:endParaRPr>
          </a:p>
          <a:p>
            <a:pPr lvl="1">
              <a:lnSpc>
                <a:spcPct val="80000"/>
              </a:lnSpc>
              <a:buFont typeface="Wingdings" pitchFamily="2" charset="2"/>
              <a:buNone/>
            </a:pPr>
            <a:r>
              <a:rPr lang="en-US" sz="2400" dirty="0">
                <a:latin typeface="Tahoma" pitchFamily="34" charset="0"/>
              </a:rPr>
              <a:t>s[1] = ‘e’</a:t>
            </a:r>
          </a:p>
          <a:p>
            <a:pPr lvl="1">
              <a:lnSpc>
                <a:spcPct val="80000"/>
              </a:lnSpc>
              <a:buFont typeface="Wingdings" pitchFamily="2" charset="2"/>
              <a:buNone/>
            </a:pPr>
            <a:r>
              <a:rPr lang="en-US" sz="2400" dirty="0">
                <a:latin typeface="Tahoma" pitchFamily="34" charset="0"/>
              </a:rPr>
              <a:t>s[2] = ‘l’ // etc</a:t>
            </a:r>
          </a:p>
          <a:p>
            <a:pPr>
              <a:lnSpc>
                <a:spcPct val="80000"/>
              </a:lnSpc>
            </a:pPr>
            <a:r>
              <a:rPr lang="en-US" dirty="0"/>
              <a:t>Or use string copy function.</a:t>
            </a:r>
          </a:p>
        </p:txBody>
      </p:sp>
      <p:sp>
        <p:nvSpPr>
          <p:cNvPr id="5" name="Slide Number Placeholder 4"/>
          <p:cNvSpPr>
            <a:spLocks noGrp="1"/>
          </p:cNvSpPr>
          <p:nvPr>
            <p:ph type="sldNum" sz="quarter" idx="15"/>
          </p:nvPr>
        </p:nvSpPr>
        <p:spPr/>
        <p:txBody>
          <a:bodyPr/>
          <a:lstStyle/>
          <a:p>
            <a:fld id="{0313A12E-EFEF-4F5D-852F-8AE5B97B6B44}" type="slidenum">
              <a:rPr lang="ar-SA"/>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9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9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9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9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9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9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9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9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9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9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1"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457200" y="274638"/>
            <a:ext cx="8229600" cy="715962"/>
          </a:xfrm>
        </p:spPr>
        <p:txBody>
          <a:bodyPr/>
          <a:lstStyle/>
          <a:p>
            <a:r>
              <a:rPr lang="en-US"/>
              <a:t>String Copy (strcpy)…</a:t>
            </a:r>
          </a:p>
        </p:txBody>
      </p:sp>
      <p:sp>
        <p:nvSpPr>
          <p:cNvPr id="521219" name="Rectangle 3"/>
          <p:cNvSpPr>
            <a:spLocks noGrp="1" noChangeArrowheads="1"/>
          </p:cNvSpPr>
          <p:nvPr>
            <p:ph sz="quarter" idx="1"/>
          </p:nvPr>
        </p:nvSpPr>
        <p:spPr>
          <a:xfrm>
            <a:off x="457200" y="1066800"/>
            <a:ext cx="8229600" cy="2133600"/>
          </a:xfrm>
        </p:spPr>
        <p:txBody>
          <a:bodyPr/>
          <a:lstStyle/>
          <a:p>
            <a:pPr>
              <a:lnSpc>
                <a:spcPct val="80000"/>
              </a:lnSpc>
            </a:pPr>
            <a:r>
              <a:rPr lang="en-US" sz="2400" dirty="0"/>
              <a:t>Function </a:t>
            </a:r>
            <a:r>
              <a:rPr lang="en-US" sz="2400" dirty="0" err="1">
                <a:solidFill>
                  <a:srgbClr val="0033CC"/>
                </a:solidFill>
                <a:latin typeface="Tahoma" pitchFamily="34" charset="0"/>
              </a:rPr>
              <a:t>strcpy</a:t>
            </a:r>
            <a:r>
              <a:rPr lang="en-US" sz="2400" dirty="0"/>
              <a:t> copies its second string argument into its first argument.</a:t>
            </a:r>
          </a:p>
          <a:p>
            <a:pPr>
              <a:lnSpc>
                <a:spcPct val="80000"/>
              </a:lnSpc>
              <a:buFontTx/>
              <a:buNone/>
            </a:pPr>
            <a:r>
              <a:rPr lang="en-US" sz="2000" dirty="0">
                <a:solidFill>
                  <a:srgbClr val="0033CC"/>
                </a:solidFill>
                <a:latin typeface="Tahoma" pitchFamily="34" charset="0"/>
              </a:rPr>
              <a:t>		</a:t>
            </a:r>
            <a:r>
              <a:rPr lang="en-US" sz="2000" dirty="0" err="1">
                <a:solidFill>
                  <a:srgbClr val="0033CC"/>
                </a:solidFill>
                <a:latin typeface="Tahoma" pitchFamily="34" charset="0"/>
              </a:rPr>
              <a:t>strcpy</a:t>
            </a:r>
            <a:r>
              <a:rPr lang="en-US" sz="2000" dirty="0">
                <a:solidFill>
                  <a:srgbClr val="0033CC"/>
                </a:solidFill>
                <a:latin typeface="Tahoma" pitchFamily="34" charset="0"/>
              </a:rPr>
              <a:t>(char </a:t>
            </a:r>
            <a:r>
              <a:rPr lang="en-US" sz="2000" dirty="0" err="1">
                <a:solidFill>
                  <a:srgbClr val="0033CC"/>
                </a:solidFill>
                <a:latin typeface="Tahoma" pitchFamily="34" charset="0"/>
              </a:rPr>
              <a:t>dest</a:t>
            </a:r>
            <a:r>
              <a:rPr lang="en-US" sz="2000" dirty="0">
                <a:solidFill>
                  <a:srgbClr val="0033CC"/>
                </a:solidFill>
                <a:latin typeface="Tahoma" pitchFamily="34" charset="0"/>
              </a:rPr>
              <a:t>[],  char source[])</a:t>
            </a:r>
          </a:p>
          <a:p>
            <a:pPr lvl="1">
              <a:lnSpc>
                <a:spcPct val="80000"/>
              </a:lnSpc>
              <a:buFont typeface="Wingdings" pitchFamily="2" charset="2"/>
              <a:buNone/>
            </a:pPr>
            <a:r>
              <a:rPr lang="en-US" sz="1800" dirty="0"/>
              <a:t>	</a:t>
            </a:r>
            <a:r>
              <a:rPr lang="en-US" sz="2000" dirty="0"/>
              <a:t>Example: </a:t>
            </a:r>
            <a:r>
              <a:rPr lang="en-US" sz="2000" dirty="0" err="1">
                <a:solidFill>
                  <a:srgbClr val="0033CC"/>
                </a:solidFill>
                <a:latin typeface="Tahoma" pitchFamily="34" charset="0"/>
              </a:rPr>
              <a:t>strcpy</a:t>
            </a:r>
            <a:r>
              <a:rPr lang="en-US" sz="2000" dirty="0">
                <a:solidFill>
                  <a:srgbClr val="0033CC"/>
                </a:solidFill>
                <a:latin typeface="Tahoma" pitchFamily="34" charset="0"/>
              </a:rPr>
              <a:t>(s, ”Test String”);</a:t>
            </a:r>
          </a:p>
          <a:p>
            <a:pPr>
              <a:lnSpc>
                <a:spcPct val="80000"/>
              </a:lnSpc>
            </a:pPr>
            <a:r>
              <a:rPr lang="en-US" sz="2400" dirty="0"/>
              <a:t>Overflowing is possible if destination is not long enough to hold source.</a:t>
            </a:r>
          </a:p>
        </p:txBody>
      </p:sp>
      <p:sp>
        <p:nvSpPr>
          <p:cNvPr id="7" name="Slide Number Placeholder 4"/>
          <p:cNvSpPr>
            <a:spLocks noGrp="1"/>
          </p:cNvSpPr>
          <p:nvPr>
            <p:ph type="sldNum" sz="quarter" idx="15"/>
          </p:nvPr>
        </p:nvSpPr>
        <p:spPr/>
        <p:txBody>
          <a:bodyPr/>
          <a:lstStyle/>
          <a:p>
            <a:fld id="{FD3A19F3-9378-4575-85B6-A1E72041EE91}" type="slidenum">
              <a:rPr lang="ar-SA"/>
              <a:pPr/>
              <a:t>14</a:t>
            </a:fld>
            <a:endParaRPr lang="en-US"/>
          </a:p>
        </p:txBody>
      </p:sp>
      <p:sp>
        <p:nvSpPr>
          <p:cNvPr id="521220" name="Rectangle 4"/>
          <p:cNvSpPr>
            <a:spLocks noChangeArrowheads="1"/>
          </p:cNvSpPr>
          <p:nvPr/>
        </p:nvSpPr>
        <p:spPr bwMode="auto">
          <a:xfrm>
            <a:off x="533400" y="3124200"/>
            <a:ext cx="8001000" cy="3124200"/>
          </a:xfrm>
          <a:prstGeom prst="rect">
            <a:avLst/>
          </a:prstGeom>
          <a:noFill/>
          <a:ln w="9525">
            <a:solidFill>
              <a:schemeClr val="tx1"/>
            </a:solidFill>
            <a:miter lim="800000"/>
            <a:headEnd/>
            <a:tailEnd/>
          </a:ln>
          <a:effectLst/>
        </p:spPr>
        <p:txBody>
          <a:bodyPr/>
          <a:lstStyle/>
          <a:p>
            <a:pPr marL="342900" indent="-342900">
              <a:lnSpc>
                <a:spcPct val="80000"/>
              </a:lnSpc>
              <a:spcBef>
                <a:spcPct val="20000"/>
              </a:spcBef>
            </a:pPr>
            <a:r>
              <a:rPr lang="en-US" sz="1700" b="1" dirty="0">
                <a:latin typeface="Times New Roman" pitchFamily="18" charset="0"/>
              </a:rPr>
              <a:t>#include &lt;</a:t>
            </a:r>
            <a:r>
              <a:rPr lang="en-US" sz="1700" b="1" dirty="0" err="1">
                <a:latin typeface="Times New Roman" pitchFamily="18" charset="0"/>
              </a:rPr>
              <a:t>stdio.h</a:t>
            </a:r>
            <a:r>
              <a:rPr lang="en-US" sz="1700" b="1" dirty="0">
                <a:latin typeface="Times New Roman" pitchFamily="18" charset="0"/>
              </a:rPr>
              <a:t>&gt;</a:t>
            </a:r>
          </a:p>
          <a:p>
            <a:pPr marL="342900" indent="-342900">
              <a:lnSpc>
                <a:spcPct val="80000"/>
              </a:lnSpc>
              <a:spcBef>
                <a:spcPct val="20000"/>
              </a:spcBef>
            </a:pPr>
            <a:r>
              <a:rPr lang="en-US" sz="1700" b="1" dirty="0">
                <a:latin typeface="Times New Roman" pitchFamily="18" charset="0"/>
              </a:rPr>
              <a:t>#include&lt;</a:t>
            </a:r>
            <a:r>
              <a:rPr lang="en-US" sz="1700" b="1" dirty="0" err="1">
                <a:latin typeface="Times New Roman" pitchFamily="18" charset="0"/>
              </a:rPr>
              <a:t>string.h</a:t>
            </a:r>
            <a:r>
              <a:rPr lang="en-US" sz="1700" b="1" dirty="0">
                <a:latin typeface="Times New Roman" pitchFamily="18" charset="0"/>
              </a:rPr>
              <a:t>&gt;</a:t>
            </a:r>
          </a:p>
          <a:p>
            <a:pPr marL="342900" indent="-342900">
              <a:lnSpc>
                <a:spcPct val="80000"/>
              </a:lnSpc>
              <a:spcBef>
                <a:spcPct val="20000"/>
              </a:spcBef>
            </a:pPr>
            <a:endParaRPr lang="en-US" sz="1700" b="1" dirty="0">
              <a:latin typeface="Times New Roman" pitchFamily="18" charset="0"/>
            </a:endParaRPr>
          </a:p>
          <a:p>
            <a:pPr marL="342900" indent="-342900">
              <a:lnSpc>
                <a:spcPct val="80000"/>
              </a:lnSpc>
              <a:spcBef>
                <a:spcPct val="20000"/>
              </a:spcBef>
            </a:pPr>
            <a:r>
              <a:rPr lang="en-US" sz="1700" b="1" dirty="0" err="1">
                <a:latin typeface="Times New Roman" pitchFamily="18" charset="0"/>
              </a:rPr>
              <a:t>int</a:t>
            </a:r>
            <a:r>
              <a:rPr lang="en-US" sz="1700" b="1" dirty="0">
                <a:latin typeface="Times New Roman" pitchFamily="18" charset="0"/>
              </a:rPr>
              <a:t> main() {</a:t>
            </a:r>
          </a:p>
          <a:p>
            <a:pPr marL="342900" indent="-342900">
              <a:lnSpc>
                <a:spcPct val="80000"/>
              </a:lnSpc>
              <a:spcBef>
                <a:spcPct val="20000"/>
              </a:spcBef>
            </a:pPr>
            <a:r>
              <a:rPr lang="en-US" sz="1700" b="1" dirty="0">
                <a:latin typeface="Times New Roman" pitchFamily="18" charset="0"/>
              </a:rPr>
              <a:t>  char  string1 [81], string2 []= </a:t>
            </a:r>
            <a:r>
              <a:rPr lang="en-US" sz="1700" b="1" dirty="0" smtClean="0">
                <a:latin typeface="Times New Roman" pitchFamily="18" charset="0"/>
              </a:rPr>
              <a:t>“Welcome to C" </a:t>
            </a:r>
            <a:r>
              <a:rPr lang="en-US" sz="1700" b="1" dirty="0">
                <a:latin typeface="Times New Roman" pitchFamily="18" charset="0"/>
              </a:rPr>
              <a:t>;</a:t>
            </a:r>
          </a:p>
          <a:p>
            <a:pPr marL="342900" indent="-342900">
              <a:lnSpc>
                <a:spcPct val="80000"/>
              </a:lnSpc>
              <a:spcBef>
                <a:spcPct val="20000"/>
              </a:spcBef>
            </a:pPr>
            <a:r>
              <a:rPr lang="en-US" sz="1700" b="1" dirty="0">
                <a:latin typeface="Times New Roman" pitchFamily="18" charset="0"/>
              </a:rPr>
              <a:t>  </a:t>
            </a:r>
            <a:r>
              <a:rPr lang="en-US" sz="1700" b="1" dirty="0" err="1">
                <a:latin typeface="Times New Roman" pitchFamily="18" charset="0"/>
              </a:rPr>
              <a:t>strcpy</a:t>
            </a:r>
            <a:r>
              <a:rPr lang="en-US" sz="1700" b="1" dirty="0">
                <a:latin typeface="Times New Roman" pitchFamily="18" charset="0"/>
              </a:rPr>
              <a:t> (string1, string2 ) ;</a:t>
            </a:r>
          </a:p>
          <a:p>
            <a:pPr marL="342900" indent="-342900">
              <a:lnSpc>
                <a:spcPct val="80000"/>
              </a:lnSpc>
              <a:spcBef>
                <a:spcPct val="20000"/>
              </a:spcBef>
            </a:pPr>
            <a:r>
              <a:rPr lang="en-US" sz="1700" b="1" dirty="0">
                <a:latin typeface="Times New Roman" pitchFamily="18" charset="0"/>
              </a:rPr>
              <a:t>  puts(string1) ;			</a:t>
            </a:r>
          </a:p>
          <a:p>
            <a:pPr marL="342900" indent="-342900">
              <a:lnSpc>
                <a:spcPct val="80000"/>
              </a:lnSpc>
              <a:spcBef>
                <a:spcPct val="20000"/>
              </a:spcBef>
            </a:pPr>
            <a:r>
              <a:rPr lang="en-US" sz="1700" b="1" dirty="0">
                <a:latin typeface="Times New Roman" pitchFamily="18" charset="0"/>
              </a:rPr>
              <a:t> </a:t>
            </a:r>
          </a:p>
          <a:p>
            <a:pPr marL="342900" indent="-342900">
              <a:lnSpc>
                <a:spcPct val="80000"/>
              </a:lnSpc>
              <a:spcBef>
                <a:spcPct val="20000"/>
              </a:spcBef>
            </a:pPr>
            <a:r>
              <a:rPr lang="en-US" sz="1700" b="1" dirty="0">
                <a:latin typeface="Times New Roman" pitchFamily="18" charset="0"/>
              </a:rPr>
              <a:t>  system("pause");</a:t>
            </a:r>
          </a:p>
          <a:p>
            <a:pPr marL="342900" indent="-342900">
              <a:lnSpc>
                <a:spcPct val="80000"/>
              </a:lnSpc>
              <a:spcBef>
                <a:spcPct val="20000"/>
              </a:spcBef>
            </a:pPr>
            <a:r>
              <a:rPr lang="en-US" sz="1700" b="1" dirty="0">
                <a:latin typeface="Times New Roman" pitchFamily="18" charset="0"/>
              </a:rPr>
              <a:t>  return 0;</a:t>
            </a:r>
          </a:p>
          <a:p>
            <a:pPr marL="342900" indent="-342900">
              <a:lnSpc>
                <a:spcPct val="80000"/>
              </a:lnSpc>
              <a:spcBef>
                <a:spcPct val="20000"/>
              </a:spcBef>
            </a:pPr>
            <a:r>
              <a:rPr lang="en-US" sz="1700" b="1" dirty="0">
                <a:latin typeface="Times New Roman" pitchFamily="18" charset="0"/>
              </a:rPr>
              <a:t> }</a:t>
            </a:r>
          </a:p>
        </p:txBody>
      </p:sp>
      <p:pic>
        <p:nvPicPr>
          <p:cNvPr id="521222" name="Picture 6"/>
          <p:cNvPicPr>
            <a:picLocks noChangeAspect="1" noChangeArrowheads="1"/>
          </p:cNvPicPr>
          <p:nvPr/>
        </p:nvPicPr>
        <p:blipFill>
          <a:blip r:embed="rId3" cstate="print"/>
          <a:srcRect/>
          <a:stretch>
            <a:fillRect/>
          </a:stretch>
        </p:blipFill>
        <p:spPr bwMode="auto">
          <a:xfrm>
            <a:off x="3048000" y="4648200"/>
            <a:ext cx="5026393" cy="1438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1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1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1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21220"/>
                                        </p:tgtEl>
                                        <p:attrNameLst>
                                          <p:attrName>style.visibility</p:attrName>
                                        </p:attrNameLst>
                                      </p:cBhvr>
                                      <p:to>
                                        <p:strVal val="visible"/>
                                      </p:to>
                                    </p:set>
                                    <p:anim calcmode="lin" valueType="num">
                                      <p:cBhvr>
                                        <p:cTn id="23" dur="500" fill="hold"/>
                                        <p:tgtEl>
                                          <p:spTgt spid="521220"/>
                                        </p:tgtEl>
                                        <p:attrNameLst>
                                          <p:attrName>ppt_w</p:attrName>
                                        </p:attrNameLst>
                                      </p:cBhvr>
                                      <p:tavLst>
                                        <p:tav tm="0">
                                          <p:val>
                                            <p:fltVal val="0"/>
                                          </p:val>
                                        </p:tav>
                                        <p:tav tm="100000">
                                          <p:val>
                                            <p:strVal val="#ppt_w"/>
                                          </p:val>
                                        </p:tav>
                                      </p:tavLst>
                                    </p:anim>
                                    <p:anim calcmode="lin" valueType="num">
                                      <p:cBhvr>
                                        <p:cTn id="24" dur="500" fill="hold"/>
                                        <p:tgtEl>
                                          <p:spTgt spid="521220"/>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521222"/>
                                        </p:tgtEl>
                                        <p:attrNameLst>
                                          <p:attrName>style.visibility</p:attrName>
                                        </p:attrNameLst>
                                      </p:cBhvr>
                                      <p:to>
                                        <p:strVal val="visible"/>
                                      </p:to>
                                    </p:set>
                                    <p:anim calcmode="lin" valueType="num">
                                      <p:cBhvr>
                                        <p:cTn id="29" dur="500" fill="hold"/>
                                        <p:tgtEl>
                                          <p:spTgt spid="521222"/>
                                        </p:tgtEl>
                                        <p:attrNameLst>
                                          <p:attrName>ppt_w</p:attrName>
                                        </p:attrNameLst>
                                      </p:cBhvr>
                                      <p:tavLst>
                                        <p:tav tm="0">
                                          <p:val>
                                            <p:fltVal val="0"/>
                                          </p:val>
                                        </p:tav>
                                        <p:tav tm="100000">
                                          <p:val>
                                            <p:strVal val="#ppt_w"/>
                                          </p:val>
                                        </p:tav>
                                      </p:tavLst>
                                    </p:anim>
                                    <p:anim calcmode="lin" valueType="num">
                                      <p:cBhvr>
                                        <p:cTn id="30" dur="500" fill="hold"/>
                                        <p:tgtEl>
                                          <p:spTgt spid="5212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19" grpId="0" uiExpand="1" build="p"/>
      <p:bldP spid="5212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533400" y="0"/>
            <a:ext cx="8229600" cy="639763"/>
          </a:xfrm>
        </p:spPr>
        <p:txBody>
          <a:bodyPr>
            <a:normAutofit fontScale="90000"/>
          </a:bodyPr>
          <a:lstStyle/>
          <a:p>
            <a:r>
              <a:rPr lang="en-US" sz="3600"/>
              <a:t>String Length (strlen)</a:t>
            </a:r>
          </a:p>
        </p:txBody>
      </p:sp>
      <p:sp>
        <p:nvSpPr>
          <p:cNvPr id="525315" name="Rectangle 3"/>
          <p:cNvSpPr>
            <a:spLocks noGrp="1" noChangeArrowheads="1"/>
          </p:cNvSpPr>
          <p:nvPr>
            <p:ph sz="quarter" idx="1"/>
          </p:nvPr>
        </p:nvSpPr>
        <p:spPr>
          <a:xfrm>
            <a:off x="457200" y="609600"/>
            <a:ext cx="8229600" cy="2286000"/>
          </a:xfrm>
        </p:spPr>
        <p:txBody>
          <a:bodyPr/>
          <a:lstStyle/>
          <a:p>
            <a:pPr>
              <a:lnSpc>
                <a:spcPct val="90000"/>
              </a:lnSpc>
              <a:buFontTx/>
              <a:buNone/>
            </a:pPr>
            <a:r>
              <a:rPr lang="en-US" dirty="0"/>
              <a:t>	</a:t>
            </a:r>
            <a:r>
              <a:rPr lang="en-US" dirty="0" err="1">
                <a:solidFill>
                  <a:srgbClr val="0033CC"/>
                </a:solidFill>
                <a:latin typeface="Tahoma" pitchFamily="34" charset="0"/>
              </a:rPr>
              <a:t>int</a:t>
            </a:r>
            <a:r>
              <a:rPr lang="en-US" dirty="0">
                <a:solidFill>
                  <a:srgbClr val="0033CC"/>
                </a:solidFill>
                <a:latin typeface="Tahoma" pitchFamily="34" charset="0"/>
              </a:rPr>
              <a:t> </a:t>
            </a:r>
            <a:r>
              <a:rPr lang="en-US" dirty="0" err="1">
                <a:solidFill>
                  <a:srgbClr val="0033CC"/>
                </a:solidFill>
                <a:latin typeface="Tahoma" pitchFamily="34" charset="0"/>
              </a:rPr>
              <a:t>strlen</a:t>
            </a:r>
            <a:r>
              <a:rPr lang="en-US" dirty="0">
                <a:solidFill>
                  <a:srgbClr val="0033CC"/>
                </a:solidFill>
                <a:latin typeface="Tahoma" pitchFamily="34" charset="0"/>
              </a:rPr>
              <a:t>(char s[])</a:t>
            </a:r>
          </a:p>
          <a:p>
            <a:pPr lvl="1">
              <a:lnSpc>
                <a:spcPct val="90000"/>
              </a:lnSpc>
            </a:pPr>
            <a:r>
              <a:rPr lang="en-US" dirty="0"/>
              <a:t>Counts the number of characters before the null terminator.</a:t>
            </a:r>
          </a:p>
          <a:p>
            <a:pPr lvl="1">
              <a:lnSpc>
                <a:spcPct val="90000"/>
              </a:lnSpc>
            </a:pPr>
            <a:r>
              <a:rPr lang="en-US" dirty="0"/>
              <a:t>If the null terminator is the first character (empty string), it returns 0.</a:t>
            </a:r>
          </a:p>
          <a:p>
            <a:pPr>
              <a:lnSpc>
                <a:spcPct val="90000"/>
              </a:lnSpc>
            </a:pPr>
            <a:endParaRPr lang="en-US" dirty="0"/>
          </a:p>
        </p:txBody>
      </p:sp>
      <p:sp>
        <p:nvSpPr>
          <p:cNvPr id="7" name="Slide Number Placeholder 4"/>
          <p:cNvSpPr>
            <a:spLocks noGrp="1"/>
          </p:cNvSpPr>
          <p:nvPr>
            <p:ph type="sldNum" sz="quarter" idx="15"/>
          </p:nvPr>
        </p:nvSpPr>
        <p:spPr/>
        <p:txBody>
          <a:bodyPr/>
          <a:lstStyle/>
          <a:p>
            <a:fld id="{82364DC3-ACCB-487B-AFB6-2AC5931705FF}" type="slidenum">
              <a:rPr lang="ar-SA"/>
              <a:pPr/>
              <a:t>15</a:t>
            </a:fld>
            <a:endParaRPr lang="en-US"/>
          </a:p>
        </p:txBody>
      </p:sp>
      <p:sp>
        <p:nvSpPr>
          <p:cNvPr id="525316" name="Text Box 4"/>
          <p:cNvSpPr txBox="1">
            <a:spLocks noChangeArrowheads="1"/>
          </p:cNvSpPr>
          <p:nvPr/>
        </p:nvSpPr>
        <p:spPr bwMode="auto">
          <a:xfrm>
            <a:off x="381000" y="2362200"/>
            <a:ext cx="8001000" cy="3862596"/>
          </a:xfrm>
          <a:prstGeom prst="rect">
            <a:avLst/>
          </a:prstGeom>
          <a:noFill/>
          <a:ln w="9525">
            <a:solidFill>
              <a:schemeClr val="tx1"/>
            </a:solidFill>
            <a:miter lim="800000"/>
            <a:headEnd/>
            <a:tailEnd/>
          </a:ln>
          <a:effectLst/>
        </p:spPr>
        <p:txBody>
          <a:bodyPr>
            <a:spAutoFit/>
          </a:bodyPr>
          <a:lstStyle/>
          <a:p>
            <a:pPr>
              <a:spcBef>
                <a:spcPct val="50000"/>
              </a:spcBef>
            </a:pPr>
            <a:r>
              <a:rPr lang="en-US" sz="1400" dirty="0">
                <a:solidFill>
                  <a:srgbClr val="0033CC"/>
                </a:solidFill>
              </a:rPr>
              <a:t>#include &lt;</a:t>
            </a:r>
            <a:r>
              <a:rPr lang="en-US" sz="1400" dirty="0" err="1">
                <a:solidFill>
                  <a:srgbClr val="0033CC"/>
                </a:solidFill>
              </a:rPr>
              <a:t>stdio.h</a:t>
            </a:r>
            <a:r>
              <a:rPr lang="en-US" sz="1400" dirty="0">
                <a:solidFill>
                  <a:srgbClr val="0033CC"/>
                </a:solidFill>
              </a:rPr>
              <a:t>&gt;</a:t>
            </a:r>
          </a:p>
          <a:p>
            <a:pPr>
              <a:spcBef>
                <a:spcPct val="50000"/>
              </a:spcBef>
            </a:pPr>
            <a:r>
              <a:rPr lang="en-US" sz="1400" dirty="0">
                <a:solidFill>
                  <a:srgbClr val="0033CC"/>
                </a:solidFill>
              </a:rPr>
              <a:t>#include&lt;</a:t>
            </a:r>
            <a:r>
              <a:rPr lang="en-US" sz="1400" dirty="0" err="1">
                <a:solidFill>
                  <a:srgbClr val="0033CC"/>
                </a:solidFill>
              </a:rPr>
              <a:t>string.h</a:t>
            </a:r>
            <a:r>
              <a:rPr lang="en-US" sz="1400" dirty="0">
                <a:solidFill>
                  <a:srgbClr val="0033CC"/>
                </a:solidFill>
              </a:rPr>
              <a:t>&gt;</a:t>
            </a:r>
          </a:p>
          <a:p>
            <a:pPr>
              <a:spcBef>
                <a:spcPct val="50000"/>
              </a:spcBef>
            </a:pPr>
            <a:endParaRPr lang="en-US" sz="1400" dirty="0">
              <a:solidFill>
                <a:srgbClr val="0033CC"/>
              </a:solidFill>
            </a:endParaRPr>
          </a:p>
          <a:p>
            <a:pPr>
              <a:spcBef>
                <a:spcPct val="50000"/>
              </a:spcBef>
            </a:pPr>
            <a:r>
              <a:rPr lang="en-US" sz="1400" dirty="0" err="1">
                <a:solidFill>
                  <a:srgbClr val="0033CC"/>
                </a:solidFill>
              </a:rPr>
              <a:t>int</a:t>
            </a:r>
            <a:r>
              <a:rPr lang="en-US" sz="1400" dirty="0">
                <a:solidFill>
                  <a:srgbClr val="0033CC"/>
                </a:solidFill>
              </a:rPr>
              <a:t> main() {</a:t>
            </a:r>
          </a:p>
          <a:p>
            <a:pPr>
              <a:spcBef>
                <a:spcPct val="50000"/>
              </a:spcBef>
            </a:pPr>
            <a:r>
              <a:rPr lang="en-US" sz="1400" dirty="0">
                <a:solidFill>
                  <a:srgbClr val="0033CC"/>
                </a:solidFill>
              </a:rPr>
              <a:t>  char  string1 [80] ;</a:t>
            </a:r>
          </a:p>
          <a:p>
            <a:pPr>
              <a:spcBef>
                <a:spcPct val="50000"/>
              </a:spcBef>
            </a:pPr>
            <a:r>
              <a:rPr lang="en-US" sz="1400" dirty="0">
                <a:solidFill>
                  <a:srgbClr val="0033CC"/>
                </a:solidFill>
              </a:rPr>
              <a:t>  char string2 [ ]= "</a:t>
            </a:r>
            <a:r>
              <a:rPr lang="en-US" sz="1400" dirty="0" err="1">
                <a:solidFill>
                  <a:srgbClr val="0033CC"/>
                </a:solidFill>
              </a:rPr>
              <a:t>Kfupm</a:t>
            </a:r>
            <a:r>
              <a:rPr lang="en-US" sz="1400" dirty="0">
                <a:solidFill>
                  <a:srgbClr val="0033CC"/>
                </a:solidFill>
              </a:rPr>
              <a:t> Dhahran" ;</a:t>
            </a:r>
          </a:p>
          <a:p>
            <a:pPr>
              <a:spcBef>
                <a:spcPct val="50000"/>
              </a:spcBef>
            </a:pPr>
            <a:r>
              <a:rPr lang="en-US" sz="1400" dirty="0">
                <a:solidFill>
                  <a:srgbClr val="0033CC"/>
                </a:solidFill>
              </a:rPr>
              <a:t>  string1[0]='\0';</a:t>
            </a:r>
          </a:p>
          <a:p>
            <a:pPr>
              <a:spcBef>
                <a:spcPct val="50000"/>
              </a:spcBef>
            </a:pPr>
            <a:r>
              <a:rPr lang="en-US" sz="1400" dirty="0">
                <a:solidFill>
                  <a:srgbClr val="0033CC"/>
                </a:solidFill>
              </a:rPr>
              <a:t>  </a:t>
            </a:r>
          </a:p>
          <a:p>
            <a:pPr>
              <a:spcBef>
                <a:spcPct val="50000"/>
              </a:spcBef>
            </a:pPr>
            <a:r>
              <a:rPr lang="en-US" sz="1400" dirty="0">
                <a:solidFill>
                  <a:srgbClr val="0033CC"/>
                </a:solidFill>
              </a:rPr>
              <a:t>  </a:t>
            </a:r>
            <a:r>
              <a:rPr lang="en-US" sz="1400" dirty="0" err="1">
                <a:solidFill>
                  <a:srgbClr val="0033CC"/>
                </a:solidFill>
              </a:rPr>
              <a:t>printf</a:t>
            </a:r>
            <a:r>
              <a:rPr lang="en-US" sz="1400" dirty="0">
                <a:solidFill>
                  <a:srgbClr val="0033CC"/>
                </a:solidFill>
              </a:rPr>
              <a:t> ("%d %d", </a:t>
            </a:r>
            <a:r>
              <a:rPr lang="en-US" sz="1400" dirty="0" err="1">
                <a:solidFill>
                  <a:srgbClr val="FF0000"/>
                </a:solidFill>
              </a:rPr>
              <a:t>strlen</a:t>
            </a:r>
            <a:r>
              <a:rPr lang="en-US" sz="1400" dirty="0">
                <a:solidFill>
                  <a:srgbClr val="0033CC"/>
                </a:solidFill>
              </a:rPr>
              <a:t> ( string1 ), </a:t>
            </a:r>
            <a:r>
              <a:rPr lang="en-US" sz="1400" dirty="0" err="1">
                <a:solidFill>
                  <a:srgbClr val="FF0000"/>
                </a:solidFill>
              </a:rPr>
              <a:t>strlen</a:t>
            </a:r>
            <a:r>
              <a:rPr lang="en-US" sz="1400" dirty="0">
                <a:solidFill>
                  <a:srgbClr val="0033CC"/>
                </a:solidFill>
              </a:rPr>
              <a:t> ( string2 ) ) ;  </a:t>
            </a:r>
          </a:p>
          <a:p>
            <a:pPr>
              <a:spcBef>
                <a:spcPct val="50000"/>
              </a:spcBef>
            </a:pPr>
            <a:r>
              <a:rPr lang="en-US" sz="1400" dirty="0">
                <a:solidFill>
                  <a:srgbClr val="0033CC"/>
                </a:solidFill>
              </a:rPr>
              <a:t>  system("pause");</a:t>
            </a:r>
          </a:p>
          <a:p>
            <a:pPr>
              <a:spcBef>
                <a:spcPct val="50000"/>
              </a:spcBef>
            </a:pPr>
            <a:r>
              <a:rPr lang="en-US" sz="1400" dirty="0">
                <a:solidFill>
                  <a:srgbClr val="0033CC"/>
                </a:solidFill>
              </a:rPr>
              <a:t>  return 0;</a:t>
            </a:r>
          </a:p>
          <a:p>
            <a:pPr>
              <a:spcBef>
                <a:spcPct val="50000"/>
              </a:spcBef>
            </a:pPr>
            <a:r>
              <a:rPr lang="en-US" sz="1400" dirty="0">
                <a:solidFill>
                  <a:srgbClr val="0033CC"/>
                </a:solidFill>
              </a:rPr>
              <a:t>} </a:t>
            </a:r>
          </a:p>
        </p:txBody>
      </p:sp>
      <p:pic>
        <p:nvPicPr>
          <p:cNvPr id="525317" name="Picture 5"/>
          <p:cNvPicPr>
            <a:picLocks noChangeAspect="1" noChangeArrowheads="1"/>
          </p:cNvPicPr>
          <p:nvPr/>
        </p:nvPicPr>
        <p:blipFill>
          <a:blip r:embed="rId3" cstate="print"/>
          <a:srcRect/>
          <a:stretch>
            <a:fillRect/>
          </a:stretch>
        </p:blipFill>
        <p:spPr bwMode="auto">
          <a:xfrm>
            <a:off x="3048000" y="5486400"/>
            <a:ext cx="4655128"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5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5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25316"/>
                                        </p:tgtEl>
                                        <p:attrNameLst>
                                          <p:attrName>style.visibility</p:attrName>
                                        </p:attrNameLst>
                                      </p:cBhvr>
                                      <p:to>
                                        <p:strVal val="visible"/>
                                      </p:to>
                                    </p:set>
                                    <p:anim calcmode="lin" valueType="num">
                                      <p:cBhvr>
                                        <p:cTn id="19" dur="500" fill="hold"/>
                                        <p:tgtEl>
                                          <p:spTgt spid="525316"/>
                                        </p:tgtEl>
                                        <p:attrNameLst>
                                          <p:attrName>ppt_w</p:attrName>
                                        </p:attrNameLst>
                                      </p:cBhvr>
                                      <p:tavLst>
                                        <p:tav tm="0">
                                          <p:val>
                                            <p:fltVal val="0"/>
                                          </p:val>
                                        </p:tav>
                                        <p:tav tm="100000">
                                          <p:val>
                                            <p:strVal val="#ppt_w"/>
                                          </p:val>
                                        </p:tav>
                                      </p:tavLst>
                                    </p:anim>
                                    <p:anim calcmode="lin" valueType="num">
                                      <p:cBhvr>
                                        <p:cTn id="20" dur="500" fill="hold"/>
                                        <p:tgtEl>
                                          <p:spTgt spid="52531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25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5" grpId="0" build="p"/>
      <p:bldP spid="5253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274638"/>
            <a:ext cx="8229600" cy="792162"/>
          </a:xfrm>
        </p:spPr>
        <p:txBody>
          <a:bodyPr/>
          <a:lstStyle/>
          <a:p>
            <a:r>
              <a:rPr lang="en-US"/>
              <a:t>String Comparison (strcmp)</a:t>
            </a:r>
          </a:p>
        </p:txBody>
      </p:sp>
      <p:sp>
        <p:nvSpPr>
          <p:cNvPr id="529411" name="Rectangle 3"/>
          <p:cNvSpPr>
            <a:spLocks noGrp="1" noChangeArrowheads="1"/>
          </p:cNvSpPr>
          <p:nvPr>
            <p:ph sz="quarter" idx="1"/>
          </p:nvPr>
        </p:nvSpPr>
        <p:spPr>
          <a:xfrm>
            <a:off x="457200" y="1254125"/>
            <a:ext cx="8229600" cy="5146675"/>
          </a:xfrm>
        </p:spPr>
        <p:txBody>
          <a:bodyPr>
            <a:normAutofit lnSpcReduction="10000"/>
          </a:bodyPr>
          <a:lstStyle/>
          <a:p>
            <a:pPr>
              <a:lnSpc>
                <a:spcPct val="90000"/>
              </a:lnSpc>
            </a:pPr>
            <a:r>
              <a:rPr lang="en-US" sz="2400" dirty="0"/>
              <a:t>Will  </a:t>
            </a:r>
            <a:r>
              <a:rPr lang="en-US" sz="2400" dirty="0">
                <a:latin typeface="Tahoma" pitchFamily="34" charset="0"/>
              </a:rPr>
              <a:t>string_1 &lt; string_2 w</a:t>
            </a:r>
            <a:r>
              <a:rPr lang="en-US" sz="2400" dirty="0"/>
              <a:t>ork?  //NO.</a:t>
            </a:r>
          </a:p>
          <a:p>
            <a:pPr lvl="1">
              <a:lnSpc>
                <a:spcPct val="90000"/>
              </a:lnSpc>
              <a:buFont typeface="Wingdings" pitchFamily="2" charset="2"/>
              <a:buNone/>
            </a:pPr>
            <a:r>
              <a:rPr lang="en-US" sz="2000" dirty="0" err="1">
                <a:solidFill>
                  <a:srgbClr val="0033CC"/>
                </a:solidFill>
                <a:latin typeface="Tahoma" pitchFamily="34" charset="0"/>
              </a:rPr>
              <a:t>int</a:t>
            </a:r>
            <a:r>
              <a:rPr lang="en-US" sz="2000" dirty="0">
                <a:solidFill>
                  <a:srgbClr val="0033CC"/>
                </a:solidFill>
                <a:latin typeface="Tahoma" pitchFamily="34" charset="0"/>
              </a:rPr>
              <a:t> </a:t>
            </a:r>
            <a:r>
              <a:rPr lang="en-US" sz="2000" dirty="0" err="1">
                <a:solidFill>
                  <a:srgbClr val="0033CC"/>
                </a:solidFill>
                <a:latin typeface="Tahoma" pitchFamily="34" charset="0"/>
              </a:rPr>
              <a:t>strcmp</a:t>
            </a:r>
            <a:r>
              <a:rPr lang="en-US" sz="2000" dirty="0">
                <a:solidFill>
                  <a:srgbClr val="0033CC"/>
                </a:solidFill>
                <a:latin typeface="Tahoma" pitchFamily="34" charset="0"/>
              </a:rPr>
              <a:t>(char s1[], char s2[])</a:t>
            </a:r>
          </a:p>
          <a:p>
            <a:pPr>
              <a:lnSpc>
                <a:spcPct val="90000"/>
              </a:lnSpc>
            </a:pPr>
            <a:r>
              <a:rPr lang="en-US" sz="2800" dirty="0"/>
              <a:t>Compares two strings lexicographically (based on ASCII code).</a:t>
            </a:r>
          </a:p>
          <a:p>
            <a:pPr lvl="1">
              <a:lnSpc>
                <a:spcPct val="90000"/>
              </a:lnSpc>
            </a:pPr>
            <a:r>
              <a:rPr lang="en-US" sz="2400" dirty="0"/>
              <a:t>Returns 0 if they are same</a:t>
            </a:r>
          </a:p>
          <a:p>
            <a:pPr lvl="1">
              <a:lnSpc>
                <a:spcPct val="90000"/>
              </a:lnSpc>
            </a:pPr>
            <a:r>
              <a:rPr lang="en-US" sz="2400" dirty="0"/>
              <a:t>Returns negative if s1&lt; s2</a:t>
            </a:r>
          </a:p>
          <a:p>
            <a:pPr lvl="1">
              <a:lnSpc>
                <a:spcPct val="90000"/>
              </a:lnSpc>
            </a:pPr>
            <a:r>
              <a:rPr lang="en-US" sz="2400" dirty="0"/>
              <a:t>Returns positive if s1&gt; s2</a:t>
            </a:r>
          </a:p>
          <a:p>
            <a:pPr>
              <a:lnSpc>
                <a:spcPct val="90000"/>
              </a:lnSpc>
            </a:pPr>
            <a:r>
              <a:rPr lang="en-US" sz="2400" dirty="0"/>
              <a:t>How to compare and swap two strings:</a:t>
            </a:r>
          </a:p>
          <a:p>
            <a:pPr lvl="2">
              <a:lnSpc>
                <a:spcPct val="90000"/>
              </a:lnSpc>
              <a:buFont typeface="Times New Roman" pitchFamily="18" charset="0"/>
              <a:buNone/>
            </a:pPr>
            <a:r>
              <a:rPr lang="en-US" sz="1800" dirty="0">
                <a:solidFill>
                  <a:srgbClr val="0033CC"/>
                </a:solidFill>
                <a:latin typeface="Tahoma" pitchFamily="34" charset="0"/>
              </a:rPr>
              <a:t>if (</a:t>
            </a:r>
            <a:r>
              <a:rPr lang="en-US" sz="1800" dirty="0" err="1">
                <a:solidFill>
                  <a:srgbClr val="0033CC"/>
                </a:solidFill>
                <a:latin typeface="Tahoma" pitchFamily="34" charset="0"/>
              </a:rPr>
              <a:t>strcmp</a:t>
            </a:r>
            <a:r>
              <a:rPr lang="en-US" sz="1800" dirty="0">
                <a:solidFill>
                  <a:srgbClr val="0033CC"/>
                </a:solidFill>
                <a:latin typeface="Tahoma" pitchFamily="34" charset="0"/>
              </a:rPr>
              <a:t>(s1, s2) &gt; 0){</a:t>
            </a:r>
          </a:p>
          <a:p>
            <a:pPr lvl="2">
              <a:lnSpc>
                <a:spcPct val="90000"/>
              </a:lnSpc>
              <a:buFont typeface="Times New Roman" pitchFamily="18" charset="0"/>
              <a:buNone/>
            </a:pPr>
            <a:r>
              <a:rPr lang="en-US" sz="1800" dirty="0">
                <a:solidFill>
                  <a:srgbClr val="0033CC"/>
                </a:solidFill>
                <a:latin typeface="Tahoma" pitchFamily="34" charset="0"/>
              </a:rPr>
              <a:t>	</a:t>
            </a:r>
            <a:r>
              <a:rPr lang="en-US" sz="1800" dirty="0" err="1">
                <a:solidFill>
                  <a:srgbClr val="0033CC"/>
                </a:solidFill>
                <a:latin typeface="Tahoma" pitchFamily="34" charset="0"/>
              </a:rPr>
              <a:t>strcpy</a:t>
            </a:r>
            <a:r>
              <a:rPr lang="en-US" sz="1800" dirty="0">
                <a:solidFill>
                  <a:srgbClr val="0033CC"/>
                </a:solidFill>
                <a:latin typeface="Tahoma" pitchFamily="34" charset="0"/>
              </a:rPr>
              <a:t>(</a:t>
            </a:r>
            <a:r>
              <a:rPr lang="en-US" sz="1800" dirty="0" err="1">
                <a:solidFill>
                  <a:srgbClr val="0033CC"/>
                </a:solidFill>
                <a:latin typeface="Tahoma" pitchFamily="34" charset="0"/>
              </a:rPr>
              <a:t>tmp</a:t>
            </a:r>
            <a:r>
              <a:rPr lang="en-US" sz="1800" dirty="0">
                <a:solidFill>
                  <a:srgbClr val="0033CC"/>
                </a:solidFill>
                <a:latin typeface="Tahoma" pitchFamily="34" charset="0"/>
              </a:rPr>
              <a:t>, s1);</a:t>
            </a:r>
          </a:p>
          <a:p>
            <a:pPr lvl="2">
              <a:lnSpc>
                <a:spcPct val="90000"/>
              </a:lnSpc>
              <a:buFont typeface="Times New Roman" pitchFamily="18" charset="0"/>
              <a:buNone/>
            </a:pPr>
            <a:r>
              <a:rPr lang="en-US" sz="1800" dirty="0">
                <a:solidFill>
                  <a:srgbClr val="0033CC"/>
                </a:solidFill>
                <a:latin typeface="Tahoma" pitchFamily="34" charset="0"/>
              </a:rPr>
              <a:t>	</a:t>
            </a:r>
            <a:r>
              <a:rPr lang="en-US" sz="1800" dirty="0" err="1">
                <a:solidFill>
                  <a:srgbClr val="0033CC"/>
                </a:solidFill>
                <a:latin typeface="Tahoma" pitchFamily="34" charset="0"/>
              </a:rPr>
              <a:t>strcpy</a:t>
            </a:r>
            <a:r>
              <a:rPr lang="en-US" sz="1800" dirty="0">
                <a:solidFill>
                  <a:srgbClr val="0033CC"/>
                </a:solidFill>
                <a:latin typeface="Tahoma" pitchFamily="34" charset="0"/>
              </a:rPr>
              <a:t>(s1, s2);</a:t>
            </a:r>
          </a:p>
          <a:p>
            <a:pPr lvl="2">
              <a:lnSpc>
                <a:spcPct val="90000"/>
              </a:lnSpc>
              <a:buFont typeface="Times New Roman" pitchFamily="18" charset="0"/>
              <a:buNone/>
            </a:pPr>
            <a:r>
              <a:rPr lang="en-US" sz="1800" dirty="0">
                <a:solidFill>
                  <a:srgbClr val="0033CC"/>
                </a:solidFill>
                <a:latin typeface="Tahoma" pitchFamily="34" charset="0"/>
              </a:rPr>
              <a:t>	</a:t>
            </a:r>
            <a:r>
              <a:rPr lang="en-US" sz="1800" dirty="0" err="1">
                <a:solidFill>
                  <a:srgbClr val="0033CC"/>
                </a:solidFill>
                <a:latin typeface="Tahoma" pitchFamily="34" charset="0"/>
              </a:rPr>
              <a:t>strcpy</a:t>
            </a:r>
            <a:r>
              <a:rPr lang="en-US" sz="1800" dirty="0">
                <a:solidFill>
                  <a:srgbClr val="0033CC"/>
                </a:solidFill>
                <a:latin typeface="Tahoma" pitchFamily="34" charset="0"/>
              </a:rPr>
              <a:t>(s2, </a:t>
            </a:r>
            <a:r>
              <a:rPr lang="en-US" sz="1800" dirty="0" err="1">
                <a:solidFill>
                  <a:srgbClr val="0033CC"/>
                </a:solidFill>
                <a:latin typeface="Tahoma" pitchFamily="34" charset="0"/>
              </a:rPr>
              <a:t>tmp</a:t>
            </a:r>
            <a:r>
              <a:rPr lang="en-US" sz="1800" dirty="0">
                <a:solidFill>
                  <a:srgbClr val="0033CC"/>
                </a:solidFill>
                <a:latin typeface="Tahoma" pitchFamily="34" charset="0"/>
              </a:rPr>
              <a:t>);</a:t>
            </a:r>
          </a:p>
          <a:p>
            <a:pPr lvl="2">
              <a:lnSpc>
                <a:spcPct val="90000"/>
              </a:lnSpc>
              <a:buFont typeface="Times New Roman" pitchFamily="18" charset="0"/>
              <a:buNone/>
            </a:pPr>
            <a:r>
              <a:rPr lang="en-US" sz="1800" dirty="0">
                <a:solidFill>
                  <a:srgbClr val="0033CC"/>
                </a:solidFill>
                <a:latin typeface="Tahoma" pitchFamily="34" charset="0"/>
              </a:rPr>
              <a:t>}</a:t>
            </a:r>
          </a:p>
          <a:p>
            <a:pPr>
              <a:lnSpc>
                <a:spcPct val="90000"/>
              </a:lnSpc>
            </a:pPr>
            <a:r>
              <a:rPr lang="en-US" sz="2400" dirty="0"/>
              <a:t>NOTE: </a:t>
            </a:r>
            <a:r>
              <a:rPr lang="en-US" sz="2400" dirty="0" err="1"/>
              <a:t>strcmp</a:t>
            </a:r>
            <a:r>
              <a:rPr lang="en-US" sz="2400" dirty="0"/>
              <a:t>(s1, s2) returns false if the two strings are equal.</a:t>
            </a:r>
          </a:p>
          <a:p>
            <a:pPr lvl="2">
              <a:lnSpc>
                <a:spcPct val="90000"/>
              </a:lnSpc>
              <a:buFont typeface="Times New Roman" pitchFamily="18" charset="0"/>
              <a:buNone/>
            </a:pPr>
            <a:endParaRPr lang="en-US" sz="1800" dirty="0">
              <a:solidFill>
                <a:srgbClr val="0033CC"/>
              </a:solidFill>
              <a:latin typeface="Tahoma" pitchFamily="34" charset="0"/>
            </a:endParaRPr>
          </a:p>
        </p:txBody>
      </p:sp>
      <p:sp>
        <p:nvSpPr>
          <p:cNvPr id="5" name="Slide Number Placeholder 4"/>
          <p:cNvSpPr>
            <a:spLocks noGrp="1"/>
          </p:cNvSpPr>
          <p:nvPr>
            <p:ph type="sldNum" sz="quarter" idx="15"/>
          </p:nvPr>
        </p:nvSpPr>
        <p:spPr/>
        <p:txBody>
          <a:bodyPr/>
          <a:lstStyle/>
          <a:p>
            <a:fld id="{185C87DB-43CC-4EF1-98D6-1B5AD0FB0F8A}" type="slidenum">
              <a:rPr lang="ar-SA"/>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9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9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9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9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9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9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941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941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941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2941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29411">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29411">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9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94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a:off x="457200" y="274638"/>
            <a:ext cx="8229600" cy="1020762"/>
          </a:xfrm>
        </p:spPr>
        <p:txBody>
          <a:bodyPr/>
          <a:lstStyle/>
          <a:p>
            <a:r>
              <a:rPr lang="en-US" sz="3600"/>
              <a:t>String Concatenation (strcat)</a:t>
            </a:r>
          </a:p>
        </p:txBody>
      </p:sp>
      <p:sp>
        <p:nvSpPr>
          <p:cNvPr id="531459" name="Rectangle 3"/>
          <p:cNvSpPr>
            <a:spLocks noGrp="1" noChangeArrowheads="1"/>
          </p:cNvSpPr>
          <p:nvPr>
            <p:ph sz="quarter" idx="1"/>
          </p:nvPr>
        </p:nvSpPr>
        <p:spPr>
          <a:xfrm>
            <a:off x="457200" y="1295400"/>
            <a:ext cx="8382000" cy="4830763"/>
          </a:xfrm>
        </p:spPr>
        <p:txBody>
          <a:bodyPr>
            <a:normAutofit lnSpcReduction="10000"/>
          </a:bodyPr>
          <a:lstStyle/>
          <a:p>
            <a:r>
              <a:rPr lang="en-US" sz="2800" dirty="0"/>
              <a:t>Concatenation means taking two strings and make them become one string by appending one to the other.</a:t>
            </a:r>
          </a:p>
          <a:p>
            <a:pPr>
              <a:buFontTx/>
              <a:buNone/>
            </a:pPr>
            <a:r>
              <a:rPr lang="en-US" sz="2800" dirty="0">
                <a:latin typeface="Tahoma" pitchFamily="34" charset="0"/>
              </a:rPr>
              <a:t>	</a:t>
            </a:r>
            <a:r>
              <a:rPr lang="en-US" dirty="0" err="1">
                <a:solidFill>
                  <a:srgbClr val="0033CC"/>
                </a:solidFill>
                <a:latin typeface="Tahoma" pitchFamily="34" charset="0"/>
              </a:rPr>
              <a:t>strcat</a:t>
            </a:r>
            <a:r>
              <a:rPr lang="en-US" dirty="0">
                <a:solidFill>
                  <a:srgbClr val="0033CC"/>
                </a:solidFill>
                <a:latin typeface="Tahoma" pitchFamily="34" charset="0"/>
              </a:rPr>
              <a:t>(char </a:t>
            </a:r>
            <a:r>
              <a:rPr lang="en-US" dirty="0" err="1">
                <a:solidFill>
                  <a:srgbClr val="0033CC"/>
                </a:solidFill>
                <a:latin typeface="Tahoma" pitchFamily="34" charset="0"/>
              </a:rPr>
              <a:t>dest</a:t>
            </a:r>
            <a:r>
              <a:rPr lang="en-US" dirty="0">
                <a:solidFill>
                  <a:srgbClr val="0033CC"/>
                </a:solidFill>
                <a:latin typeface="Tahoma" pitchFamily="34" charset="0"/>
              </a:rPr>
              <a:t>[], char </a:t>
            </a:r>
            <a:r>
              <a:rPr lang="en-US" dirty="0" err="1">
                <a:solidFill>
                  <a:srgbClr val="0033CC"/>
                </a:solidFill>
                <a:latin typeface="Tahoma" pitchFamily="34" charset="0"/>
              </a:rPr>
              <a:t>src</a:t>
            </a:r>
            <a:r>
              <a:rPr lang="en-US" dirty="0">
                <a:solidFill>
                  <a:srgbClr val="0033CC"/>
                </a:solidFill>
                <a:latin typeface="Tahoma" pitchFamily="34" charset="0"/>
              </a:rPr>
              <a:t>[])</a:t>
            </a:r>
          </a:p>
          <a:p>
            <a:pPr lvl="1"/>
            <a:r>
              <a:rPr lang="en-US" sz="2700" dirty="0"/>
              <a:t>Puts </a:t>
            </a:r>
            <a:r>
              <a:rPr lang="en-US" sz="2700" dirty="0" err="1"/>
              <a:t>src</a:t>
            </a:r>
            <a:r>
              <a:rPr lang="en-US" sz="2700" dirty="0"/>
              <a:t> at the end of </a:t>
            </a:r>
            <a:r>
              <a:rPr lang="en-US" sz="2700" dirty="0" err="1"/>
              <a:t>dest</a:t>
            </a:r>
            <a:r>
              <a:rPr lang="en-US" sz="2700" dirty="0"/>
              <a:t>, including </a:t>
            </a:r>
            <a:r>
              <a:rPr lang="en-US" sz="2700" dirty="0" err="1"/>
              <a:t>src’s</a:t>
            </a:r>
            <a:r>
              <a:rPr lang="en-US" sz="2700" dirty="0"/>
              <a:t> null terminator.</a:t>
            </a:r>
          </a:p>
          <a:p>
            <a:pPr lvl="1"/>
            <a:r>
              <a:rPr lang="en-US" sz="2700" dirty="0"/>
              <a:t>Puts the first character of </a:t>
            </a:r>
            <a:r>
              <a:rPr lang="en-US" sz="2700" dirty="0" err="1"/>
              <a:t>src</a:t>
            </a:r>
            <a:r>
              <a:rPr lang="en-US" sz="2700" dirty="0"/>
              <a:t> in place of </a:t>
            </a:r>
            <a:r>
              <a:rPr lang="en-US" sz="2700" dirty="0" err="1"/>
              <a:t>dest’s</a:t>
            </a:r>
            <a:r>
              <a:rPr lang="en-US" sz="2700" dirty="0"/>
              <a:t> null terminator.</a:t>
            </a:r>
          </a:p>
          <a:p>
            <a:r>
              <a:rPr lang="en-US" sz="2800" dirty="0"/>
              <a:t>Overflowing is possible and as a result we may overwrite other variables or get a run-time error.</a:t>
            </a:r>
          </a:p>
        </p:txBody>
      </p:sp>
      <p:sp>
        <p:nvSpPr>
          <p:cNvPr id="5" name="Slide Number Placeholder 4"/>
          <p:cNvSpPr>
            <a:spLocks noGrp="1"/>
          </p:cNvSpPr>
          <p:nvPr>
            <p:ph type="sldNum" sz="quarter" idx="15"/>
          </p:nvPr>
        </p:nvSpPr>
        <p:spPr/>
        <p:txBody>
          <a:bodyPr/>
          <a:lstStyle/>
          <a:p>
            <a:fld id="{5FE65D6B-3A07-4B58-BD3D-5A48BFD46AC7}" type="slidenum">
              <a:rPr lang="ar-SA"/>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1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14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1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14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1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a:xfrm>
            <a:off x="152400" y="46038"/>
            <a:ext cx="8839200" cy="563562"/>
          </a:xfrm>
        </p:spPr>
        <p:txBody>
          <a:bodyPr>
            <a:normAutofit fontScale="90000"/>
          </a:bodyPr>
          <a:lstStyle/>
          <a:p>
            <a:r>
              <a:rPr lang="en-US" sz="3600"/>
              <a:t>Example</a:t>
            </a:r>
          </a:p>
        </p:txBody>
      </p:sp>
      <p:sp>
        <p:nvSpPr>
          <p:cNvPr id="539651" name="Rectangle 3"/>
          <p:cNvSpPr>
            <a:spLocks noGrp="1" noChangeArrowheads="1"/>
          </p:cNvSpPr>
          <p:nvPr>
            <p:ph type="body" sz="half" idx="1"/>
          </p:nvPr>
        </p:nvSpPr>
        <p:spPr>
          <a:xfrm>
            <a:off x="838200" y="762000"/>
            <a:ext cx="7239000" cy="5791200"/>
          </a:xfrm>
          <a:noFill/>
          <a:ln>
            <a:solidFill>
              <a:schemeClr val="tx1"/>
            </a:solidFill>
          </a:ln>
        </p:spPr>
        <p:txBody>
          <a:bodyPr>
            <a:normAutofit lnSpcReduction="10000"/>
          </a:bodyPr>
          <a:lstStyle/>
          <a:p>
            <a:pPr>
              <a:lnSpc>
                <a:spcPct val="80000"/>
              </a:lnSpc>
              <a:buFontTx/>
              <a:buNone/>
            </a:pPr>
            <a:r>
              <a:rPr lang="en-US" sz="1500" b="1" dirty="0"/>
              <a:t>/* Joins first name and last name to form a full name */</a:t>
            </a:r>
          </a:p>
          <a:p>
            <a:pPr>
              <a:lnSpc>
                <a:spcPct val="80000"/>
              </a:lnSpc>
              <a:buFontTx/>
              <a:buNone/>
            </a:pPr>
            <a:r>
              <a:rPr lang="en-US" sz="1500" b="1" dirty="0"/>
              <a:t>#include&lt;</a:t>
            </a:r>
            <a:r>
              <a:rPr lang="en-US" sz="1500" b="1" dirty="0" err="1"/>
              <a:t>stdio.h</a:t>
            </a:r>
            <a:r>
              <a:rPr lang="en-US" sz="1500" b="1" dirty="0"/>
              <a:t>&gt;</a:t>
            </a:r>
          </a:p>
          <a:p>
            <a:pPr>
              <a:lnSpc>
                <a:spcPct val="80000"/>
              </a:lnSpc>
              <a:buFontTx/>
              <a:buNone/>
            </a:pPr>
            <a:r>
              <a:rPr lang="en-US" sz="1500" b="1" dirty="0">
                <a:solidFill>
                  <a:srgbClr val="FF0000"/>
                </a:solidFill>
              </a:rPr>
              <a:t>#include&lt;</a:t>
            </a:r>
            <a:r>
              <a:rPr lang="en-US" sz="1500" b="1" dirty="0" err="1">
                <a:solidFill>
                  <a:srgbClr val="FF0000"/>
                </a:solidFill>
              </a:rPr>
              <a:t>string.h</a:t>
            </a:r>
            <a:r>
              <a:rPr lang="en-US" sz="1500" b="1" dirty="0">
                <a:solidFill>
                  <a:srgbClr val="FF0000"/>
                </a:solidFill>
              </a:rPr>
              <a:t>&gt;</a:t>
            </a:r>
          </a:p>
          <a:p>
            <a:pPr>
              <a:lnSpc>
                <a:spcPct val="80000"/>
              </a:lnSpc>
              <a:buFontTx/>
              <a:buNone/>
            </a:pPr>
            <a:endParaRPr lang="en-US" sz="1500" b="1" dirty="0"/>
          </a:p>
          <a:p>
            <a:pPr>
              <a:lnSpc>
                <a:spcPct val="80000"/>
              </a:lnSpc>
              <a:buFontTx/>
              <a:buNone/>
            </a:pPr>
            <a:r>
              <a:rPr lang="en-US" sz="1500" b="1" dirty="0" err="1"/>
              <a:t>int</a:t>
            </a:r>
            <a:r>
              <a:rPr lang="en-US" sz="1500" b="1" dirty="0"/>
              <a:t> main(void) {</a:t>
            </a:r>
          </a:p>
          <a:p>
            <a:pPr>
              <a:lnSpc>
                <a:spcPct val="80000"/>
              </a:lnSpc>
              <a:buFontTx/>
              <a:buNone/>
            </a:pPr>
            <a:r>
              <a:rPr lang="en-US" sz="1500" b="1" dirty="0"/>
              <a:t>    char first[20], last[20], full[40];</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a:t>
            </a:r>
            <a:r>
              <a:rPr lang="en-US" sz="1500" b="1" dirty="0" err="1"/>
              <a:t>Plz</a:t>
            </a:r>
            <a:r>
              <a:rPr lang="en-US" sz="1500" b="1" dirty="0"/>
              <a:t> Enter your first name :");</a:t>
            </a:r>
          </a:p>
          <a:p>
            <a:pPr>
              <a:lnSpc>
                <a:spcPct val="80000"/>
              </a:lnSpc>
              <a:buFontTx/>
              <a:buNone/>
            </a:pPr>
            <a:r>
              <a:rPr lang="en-US" sz="1500" b="1" dirty="0"/>
              <a:t>    </a:t>
            </a:r>
            <a:r>
              <a:rPr lang="en-US" sz="1500" b="1" dirty="0">
                <a:solidFill>
                  <a:srgbClr val="FF0000"/>
                </a:solidFill>
              </a:rPr>
              <a:t>gets</a:t>
            </a:r>
            <a:r>
              <a:rPr lang="en-US" sz="1500" b="1" dirty="0"/>
              <a:t>(first);</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a:t>
            </a:r>
            <a:r>
              <a:rPr lang="en-US" sz="1500" b="1" dirty="0" err="1"/>
              <a:t>Plz</a:t>
            </a:r>
            <a:r>
              <a:rPr lang="en-US" sz="1500" b="1" dirty="0"/>
              <a:t> Enter your last name :");</a:t>
            </a:r>
          </a:p>
          <a:p>
            <a:pPr>
              <a:lnSpc>
                <a:spcPct val="80000"/>
              </a:lnSpc>
              <a:buFontTx/>
              <a:buNone/>
            </a:pPr>
            <a:r>
              <a:rPr lang="en-US" sz="1500" b="1" dirty="0"/>
              <a:t>    </a:t>
            </a:r>
            <a:r>
              <a:rPr lang="en-US" sz="1500" b="1" dirty="0">
                <a:solidFill>
                  <a:srgbClr val="FF0000"/>
                </a:solidFill>
              </a:rPr>
              <a:t>gets</a:t>
            </a:r>
            <a:r>
              <a:rPr lang="en-US" sz="1500" b="1" dirty="0"/>
              <a:t>(last);</a:t>
            </a:r>
          </a:p>
          <a:p>
            <a:pPr>
              <a:lnSpc>
                <a:spcPct val="80000"/>
              </a:lnSpc>
              <a:buFontTx/>
              <a:buNone/>
            </a:pPr>
            <a:r>
              <a:rPr lang="en-US" sz="1500" b="1" dirty="0"/>
              <a:t>    </a:t>
            </a:r>
          </a:p>
          <a:p>
            <a:pPr>
              <a:lnSpc>
                <a:spcPct val="80000"/>
              </a:lnSpc>
              <a:buFontTx/>
              <a:buNone/>
            </a:pPr>
            <a:r>
              <a:rPr lang="en-US" sz="1500" b="1" dirty="0"/>
              <a:t>    </a:t>
            </a:r>
            <a:r>
              <a:rPr lang="en-US" sz="1500" b="1" dirty="0" err="1">
                <a:solidFill>
                  <a:srgbClr val="FF0000"/>
                </a:solidFill>
              </a:rPr>
              <a:t>strcpy</a:t>
            </a:r>
            <a:r>
              <a:rPr lang="en-US" sz="1500" b="1" dirty="0"/>
              <a:t>(full, first); </a:t>
            </a:r>
          </a:p>
          <a:p>
            <a:pPr>
              <a:lnSpc>
                <a:spcPct val="80000"/>
              </a:lnSpc>
              <a:buFontTx/>
              <a:buNone/>
            </a:pPr>
            <a:r>
              <a:rPr lang="en-US" sz="1500" b="1" dirty="0"/>
              <a:t>    </a:t>
            </a:r>
            <a:r>
              <a:rPr lang="en-US" sz="1500" b="1" dirty="0" err="1">
                <a:solidFill>
                  <a:srgbClr val="FF0000"/>
                </a:solidFill>
              </a:rPr>
              <a:t>strcat</a:t>
            </a:r>
            <a:r>
              <a:rPr lang="en-US" sz="1500" b="1" dirty="0"/>
              <a:t>(full, " ");</a:t>
            </a:r>
          </a:p>
          <a:p>
            <a:pPr>
              <a:lnSpc>
                <a:spcPct val="80000"/>
              </a:lnSpc>
              <a:buFontTx/>
              <a:buNone/>
            </a:pPr>
            <a:r>
              <a:rPr lang="en-US" sz="1500" b="1" dirty="0"/>
              <a:t>    </a:t>
            </a:r>
            <a:r>
              <a:rPr lang="en-US" sz="1500" b="1" dirty="0" err="1">
                <a:solidFill>
                  <a:srgbClr val="FF0000"/>
                </a:solidFill>
              </a:rPr>
              <a:t>strcat</a:t>
            </a:r>
            <a:r>
              <a:rPr lang="en-US" sz="1500" b="1" dirty="0"/>
              <a:t>(full, last); </a:t>
            </a:r>
          </a:p>
          <a:p>
            <a:pPr>
              <a:lnSpc>
                <a:spcPct val="80000"/>
              </a:lnSpc>
              <a:buFontTx/>
              <a:buNone/>
            </a:pPr>
            <a:r>
              <a:rPr lang="en-US" sz="1500" b="1" dirty="0"/>
              <a:t>      </a:t>
            </a:r>
          </a:p>
          <a:p>
            <a:pPr>
              <a:lnSpc>
                <a:spcPct val="80000"/>
              </a:lnSpc>
              <a:buFontTx/>
              <a:buNone/>
            </a:pPr>
            <a:r>
              <a:rPr lang="en-US" sz="1500" b="1" dirty="0"/>
              <a:t>    </a:t>
            </a:r>
            <a:r>
              <a:rPr lang="en-US" sz="1500" b="1" dirty="0" err="1"/>
              <a:t>printf</a:t>
            </a:r>
            <a:r>
              <a:rPr lang="en-US" sz="1500" b="1" dirty="0"/>
              <a:t>("\</a:t>
            </a:r>
            <a:r>
              <a:rPr lang="en-US" sz="1500" b="1" dirty="0" err="1"/>
              <a:t>nYour</a:t>
            </a:r>
            <a:r>
              <a:rPr lang="en-US" sz="1500" b="1" dirty="0"/>
              <a:t> full name is : ");</a:t>
            </a:r>
          </a:p>
          <a:p>
            <a:pPr>
              <a:lnSpc>
                <a:spcPct val="80000"/>
              </a:lnSpc>
              <a:buFontTx/>
              <a:buNone/>
            </a:pPr>
            <a:r>
              <a:rPr lang="en-US" sz="1500" b="1" dirty="0"/>
              <a:t>    </a:t>
            </a:r>
            <a:r>
              <a:rPr lang="en-US" sz="1500" b="1" dirty="0">
                <a:solidFill>
                  <a:srgbClr val="FF0000"/>
                </a:solidFill>
              </a:rPr>
              <a:t>puts</a:t>
            </a:r>
            <a:r>
              <a:rPr lang="en-US" sz="1500" b="1" dirty="0"/>
              <a:t>(full);</a:t>
            </a:r>
          </a:p>
          <a:p>
            <a:pPr>
              <a:lnSpc>
                <a:spcPct val="80000"/>
              </a:lnSpc>
              <a:buFontTx/>
              <a:buNone/>
            </a:pPr>
            <a:r>
              <a:rPr lang="en-US" sz="1500" b="1" dirty="0"/>
              <a:t>    </a:t>
            </a:r>
          </a:p>
          <a:p>
            <a:pPr>
              <a:lnSpc>
                <a:spcPct val="80000"/>
              </a:lnSpc>
              <a:buFontTx/>
              <a:buNone/>
            </a:pPr>
            <a:r>
              <a:rPr lang="en-US" sz="1500" b="1" dirty="0"/>
              <a:t>    system("pause");</a:t>
            </a:r>
          </a:p>
          <a:p>
            <a:pPr>
              <a:lnSpc>
                <a:spcPct val="80000"/>
              </a:lnSpc>
              <a:buFontTx/>
              <a:buNone/>
            </a:pPr>
            <a:r>
              <a:rPr lang="en-US" sz="1500" b="1" dirty="0"/>
              <a:t>    return 0;</a:t>
            </a:r>
          </a:p>
          <a:p>
            <a:pPr>
              <a:lnSpc>
                <a:spcPct val="80000"/>
              </a:lnSpc>
              <a:buFontTx/>
              <a:buNone/>
            </a:pPr>
            <a:r>
              <a:rPr lang="en-US" sz="1500" b="1" dirty="0"/>
              <a:t>} </a:t>
            </a:r>
          </a:p>
        </p:txBody>
      </p:sp>
      <p:sp>
        <p:nvSpPr>
          <p:cNvPr id="6" name="Slide Number Placeholder 6"/>
          <p:cNvSpPr>
            <a:spLocks noGrp="1"/>
          </p:cNvSpPr>
          <p:nvPr>
            <p:ph type="sldNum" sz="quarter" idx="11"/>
          </p:nvPr>
        </p:nvSpPr>
        <p:spPr/>
        <p:txBody>
          <a:bodyPr/>
          <a:lstStyle/>
          <a:p>
            <a:fld id="{7AE77192-6011-4BEC-8833-891E1957885A}" type="slidenum">
              <a:rPr lang="ar-SA"/>
              <a:pPr/>
              <a:t>18</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3429000" y="5105400"/>
            <a:ext cx="3990975"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9651">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965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965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965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965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965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965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965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965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9651">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9651">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39651">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9651">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9651">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9651">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9651">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9651">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39651">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9651">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39651">
                                            <p:txEl>
                                              <p:pRg st="21" end="2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9651">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a:xfrm>
            <a:off x="457200" y="274638"/>
            <a:ext cx="8229600" cy="1020762"/>
          </a:xfrm>
        </p:spPr>
        <p:txBody>
          <a:bodyPr/>
          <a:lstStyle/>
          <a:p>
            <a:r>
              <a:rPr lang="en-US" sz="3600"/>
              <a:t>String Tokenization (strtok)</a:t>
            </a:r>
          </a:p>
        </p:txBody>
      </p:sp>
      <p:sp>
        <p:nvSpPr>
          <p:cNvPr id="541699" name="Rectangle 3"/>
          <p:cNvSpPr>
            <a:spLocks noGrp="1" noChangeArrowheads="1"/>
          </p:cNvSpPr>
          <p:nvPr>
            <p:ph sz="quarter" idx="1"/>
          </p:nvPr>
        </p:nvSpPr>
        <p:spPr>
          <a:xfrm>
            <a:off x="457200" y="1295400"/>
            <a:ext cx="8686800" cy="4830763"/>
          </a:xfrm>
        </p:spPr>
        <p:txBody>
          <a:bodyPr>
            <a:normAutofit/>
          </a:bodyPr>
          <a:lstStyle/>
          <a:p>
            <a:r>
              <a:rPr lang="en-US" dirty="0"/>
              <a:t>Tokenization is the opposite of Concatenation.  It means splitting a string into parts called </a:t>
            </a:r>
            <a:r>
              <a:rPr lang="en-US" i="1" dirty="0"/>
              <a:t>tokens</a:t>
            </a:r>
            <a:r>
              <a:rPr lang="en-US" dirty="0"/>
              <a:t> based on a specified set of one or delimiters.</a:t>
            </a:r>
          </a:p>
          <a:p>
            <a:pPr lvl="2">
              <a:buFont typeface="Times New Roman" pitchFamily="18" charset="0"/>
              <a:buNone/>
            </a:pPr>
            <a:r>
              <a:rPr lang="en-US" sz="2400" dirty="0">
                <a:solidFill>
                  <a:srgbClr val="0033CC"/>
                </a:solidFill>
                <a:latin typeface="Tahoma" pitchFamily="34" charset="0"/>
              </a:rPr>
              <a:t>char *</a:t>
            </a:r>
            <a:r>
              <a:rPr lang="en-US" sz="2400" dirty="0" err="1">
                <a:solidFill>
                  <a:srgbClr val="0033CC"/>
                </a:solidFill>
                <a:latin typeface="Tahoma" pitchFamily="34" charset="0"/>
              </a:rPr>
              <a:t>strtok</a:t>
            </a:r>
            <a:r>
              <a:rPr lang="en-US" sz="2400" dirty="0">
                <a:solidFill>
                  <a:srgbClr val="0033CC"/>
                </a:solidFill>
                <a:latin typeface="Tahoma" pitchFamily="34" charset="0"/>
              </a:rPr>
              <a:t>( char </a:t>
            </a:r>
            <a:r>
              <a:rPr lang="en-US" sz="2400" dirty="0" err="1">
                <a:solidFill>
                  <a:srgbClr val="0033CC"/>
                </a:solidFill>
                <a:latin typeface="Tahoma" pitchFamily="34" charset="0"/>
              </a:rPr>
              <a:t>str</a:t>
            </a:r>
            <a:r>
              <a:rPr lang="en-US" sz="2400" dirty="0">
                <a:solidFill>
                  <a:srgbClr val="0033CC"/>
                </a:solidFill>
                <a:latin typeface="Tahoma" pitchFamily="34" charset="0"/>
              </a:rPr>
              <a:t>[],  char </a:t>
            </a:r>
            <a:r>
              <a:rPr lang="en-US" sz="2400" dirty="0" err="1">
                <a:solidFill>
                  <a:srgbClr val="0033CC"/>
                </a:solidFill>
                <a:latin typeface="Tahoma" pitchFamily="34" charset="0"/>
              </a:rPr>
              <a:t>delims</a:t>
            </a:r>
            <a:r>
              <a:rPr lang="en-US" sz="2400" dirty="0">
                <a:solidFill>
                  <a:srgbClr val="0033CC"/>
                </a:solidFill>
                <a:latin typeface="Tahoma" pitchFamily="34" charset="0"/>
              </a:rPr>
              <a:t>[] );</a:t>
            </a:r>
          </a:p>
          <a:p>
            <a:r>
              <a:rPr lang="en-US" dirty="0"/>
              <a:t>The </a:t>
            </a:r>
            <a:r>
              <a:rPr lang="en-US" i="1" dirty="0" err="1">
                <a:solidFill>
                  <a:srgbClr val="FF0000"/>
                </a:solidFill>
              </a:rPr>
              <a:t>strtok</a:t>
            </a:r>
            <a:r>
              <a:rPr lang="en-US" dirty="0"/>
              <a:t> function returns a pointer to the next "token" in </a:t>
            </a:r>
            <a:r>
              <a:rPr lang="en-US" dirty="0" err="1"/>
              <a:t>str</a:t>
            </a:r>
            <a:r>
              <a:rPr lang="en-US" dirty="0"/>
              <a:t>, where </a:t>
            </a:r>
            <a:r>
              <a:rPr lang="en-US" dirty="0" err="1">
                <a:solidFill>
                  <a:srgbClr val="FF0000"/>
                </a:solidFill>
              </a:rPr>
              <a:t>delims</a:t>
            </a:r>
            <a:r>
              <a:rPr lang="en-US" dirty="0"/>
              <a:t> contains the delimiters that determine the token.  It returns NULL if tokens are exhausted.</a:t>
            </a:r>
          </a:p>
          <a:p>
            <a:r>
              <a:rPr lang="en-US" dirty="0"/>
              <a:t>In order to convert a string to tokens, the first call to </a:t>
            </a:r>
            <a:r>
              <a:rPr lang="en-US" i="1" dirty="0" err="1"/>
              <a:t>strtok</a:t>
            </a:r>
            <a:r>
              <a:rPr lang="en-US" dirty="0"/>
              <a:t> should have </a:t>
            </a:r>
            <a:r>
              <a:rPr lang="en-US" dirty="0" err="1"/>
              <a:t>str</a:t>
            </a:r>
            <a:r>
              <a:rPr lang="en-US" dirty="0"/>
              <a:t> point to the string to be tokenized. </a:t>
            </a:r>
            <a:r>
              <a:rPr lang="en-US" dirty="0">
                <a:solidFill>
                  <a:srgbClr val="FF0000"/>
                </a:solidFill>
              </a:rPr>
              <a:t>All calls after this should have </a:t>
            </a:r>
            <a:r>
              <a:rPr lang="en-US" dirty="0" err="1">
                <a:solidFill>
                  <a:srgbClr val="FF0000"/>
                </a:solidFill>
              </a:rPr>
              <a:t>str</a:t>
            </a:r>
            <a:r>
              <a:rPr lang="en-US" dirty="0">
                <a:solidFill>
                  <a:srgbClr val="FF0000"/>
                </a:solidFill>
              </a:rPr>
              <a:t> to be  NULL</a:t>
            </a:r>
            <a:r>
              <a:rPr lang="en-US" dirty="0"/>
              <a:t>.</a:t>
            </a:r>
          </a:p>
          <a:p>
            <a:endParaRPr lang="en-US" dirty="0"/>
          </a:p>
        </p:txBody>
      </p:sp>
      <p:sp>
        <p:nvSpPr>
          <p:cNvPr id="5" name="Slide Number Placeholder 4"/>
          <p:cNvSpPr>
            <a:spLocks noGrp="1"/>
          </p:cNvSpPr>
          <p:nvPr>
            <p:ph type="sldNum" sz="quarter" idx="15"/>
          </p:nvPr>
        </p:nvSpPr>
        <p:spPr/>
        <p:txBody>
          <a:bodyPr/>
          <a:lstStyle/>
          <a:p>
            <a:fld id="{E22F9381-259F-4263-8D4B-80241790CAA3}" type="slidenum">
              <a:rPr lang="ar-SA"/>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1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1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1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229600" cy="563562"/>
          </a:xfrm>
        </p:spPr>
        <p:txBody>
          <a:bodyPr>
            <a:normAutofit fontScale="90000"/>
          </a:bodyPr>
          <a:lstStyle/>
          <a:p>
            <a:r>
              <a:rPr lang="en-US" sz="3600">
                <a:cs typeface="Times New Roman" pitchFamily="18" charset="0"/>
              </a:rPr>
              <a:t>Outline</a:t>
            </a:r>
          </a:p>
        </p:txBody>
      </p:sp>
      <p:sp>
        <p:nvSpPr>
          <p:cNvPr id="101379" name="Rectangle 3"/>
          <p:cNvSpPr>
            <a:spLocks noGrp="1" noChangeArrowheads="1"/>
          </p:cNvSpPr>
          <p:nvPr>
            <p:ph sz="quarter" idx="1"/>
          </p:nvPr>
        </p:nvSpPr>
        <p:spPr>
          <a:xfrm>
            <a:off x="457200" y="990600"/>
            <a:ext cx="8534400" cy="5334000"/>
          </a:xfrm>
        </p:spPr>
        <p:txBody>
          <a:bodyPr/>
          <a:lstStyle/>
          <a:p>
            <a:r>
              <a:rPr lang="en-US" dirty="0"/>
              <a:t>What is a String?</a:t>
            </a:r>
          </a:p>
          <a:p>
            <a:r>
              <a:rPr lang="en-US" dirty="0"/>
              <a:t>The NULL Character ‘\0’ in Strings</a:t>
            </a:r>
          </a:p>
          <a:p>
            <a:r>
              <a:rPr lang="en-US" dirty="0" err="1"/>
              <a:t>Input/Output</a:t>
            </a:r>
            <a:r>
              <a:rPr lang="en-US" dirty="0"/>
              <a:t> with </a:t>
            </a:r>
            <a:r>
              <a:rPr lang="en-US" dirty="0" err="1"/>
              <a:t>printf</a:t>
            </a:r>
            <a:r>
              <a:rPr lang="en-US" dirty="0"/>
              <a:t> and </a:t>
            </a:r>
            <a:r>
              <a:rPr lang="en-US" dirty="0" err="1"/>
              <a:t>scanf</a:t>
            </a:r>
            <a:endParaRPr lang="en-US" dirty="0"/>
          </a:p>
          <a:p>
            <a:r>
              <a:rPr lang="en-US" dirty="0" err="1"/>
              <a:t>Input/Output</a:t>
            </a:r>
            <a:r>
              <a:rPr lang="en-US" dirty="0"/>
              <a:t> with gets and puts</a:t>
            </a:r>
          </a:p>
          <a:p>
            <a:r>
              <a:rPr lang="en-US" dirty="0"/>
              <a:t>Other String functions in the standard Library</a:t>
            </a:r>
          </a:p>
          <a:p>
            <a:pPr lvl="1"/>
            <a:r>
              <a:rPr lang="en-US" dirty="0" err="1"/>
              <a:t>strcat</a:t>
            </a:r>
            <a:r>
              <a:rPr lang="en-US" dirty="0"/>
              <a:t>, </a:t>
            </a:r>
            <a:r>
              <a:rPr lang="en-US" dirty="0" err="1"/>
              <a:t>strcpy</a:t>
            </a:r>
            <a:r>
              <a:rPr lang="en-US" dirty="0"/>
              <a:t>, </a:t>
            </a:r>
            <a:r>
              <a:rPr lang="en-US" dirty="0" err="1"/>
              <a:t>strcmp</a:t>
            </a:r>
            <a:r>
              <a:rPr lang="en-US" dirty="0"/>
              <a:t>, </a:t>
            </a:r>
            <a:r>
              <a:rPr lang="en-US" dirty="0" err="1"/>
              <a:t>strlen</a:t>
            </a:r>
            <a:r>
              <a:rPr lang="en-US" dirty="0"/>
              <a:t>, </a:t>
            </a:r>
            <a:r>
              <a:rPr lang="en-US" dirty="0" err="1"/>
              <a:t>strchr</a:t>
            </a:r>
            <a:r>
              <a:rPr lang="en-US" dirty="0"/>
              <a:t>, </a:t>
            </a:r>
            <a:r>
              <a:rPr lang="en-US" dirty="0" err="1"/>
              <a:t>strstr</a:t>
            </a:r>
            <a:r>
              <a:rPr lang="en-US" dirty="0"/>
              <a:t>, </a:t>
            </a:r>
            <a:r>
              <a:rPr lang="en-US" dirty="0" err="1"/>
              <a:t>strtok</a:t>
            </a:r>
            <a:endParaRPr lang="en-US" dirty="0"/>
          </a:p>
          <a:p>
            <a:r>
              <a:rPr lang="en-US" dirty="0"/>
              <a:t>Character related functions</a:t>
            </a:r>
          </a:p>
          <a:p>
            <a:pPr lvl="1"/>
            <a:r>
              <a:rPr lang="en-US" dirty="0" err="1"/>
              <a:t>isalpha</a:t>
            </a:r>
            <a:r>
              <a:rPr lang="en-US" dirty="0"/>
              <a:t>, </a:t>
            </a:r>
            <a:r>
              <a:rPr lang="en-US" dirty="0" err="1"/>
              <a:t>isdigit</a:t>
            </a:r>
            <a:r>
              <a:rPr lang="en-US" dirty="0"/>
              <a:t>, </a:t>
            </a:r>
            <a:r>
              <a:rPr lang="en-US" dirty="0" err="1"/>
              <a:t>islower</a:t>
            </a:r>
            <a:r>
              <a:rPr lang="en-US" dirty="0"/>
              <a:t>, </a:t>
            </a:r>
            <a:r>
              <a:rPr lang="en-US" dirty="0" err="1"/>
              <a:t>isupper</a:t>
            </a:r>
            <a:r>
              <a:rPr lang="en-US" dirty="0"/>
              <a:t>, </a:t>
            </a:r>
            <a:r>
              <a:rPr lang="en-US" dirty="0" err="1"/>
              <a:t>toupper</a:t>
            </a:r>
            <a:r>
              <a:rPr lang="en-US" dirty="0"/>
              <a:t>, </a:t>
            </a:r>
            <a:r>
              <a:rPr lang="en-US" dirty="0" err="1"/>
              <a:t>tolower</a:t>
            </a:r>
            <a:r>
              <a:rPr lang="en-US" dirty="0"/>
              <a:t>, …</a:t>
            </a:r>
          </a:p>
          <a:p>
            <a:r>
              <a:rPr lang="en-US" dirty="0"/>
              <a:t>Array of Strings</a:t>
            </a:r>
          </a:p>
          <a:p>
            <a:pPr lvl="1"/>
            <a:r>
              <a:rPr lang="en-US" dirty="0"/>
              <a:t>Declaration and Initialization</a:t>
            </a:r>
          </a:p>
          <a:p>
            <a:pPr lvl="1"/>
            <a:r>
              <a:rPr lang="en-US" dirty="0" err="1"/>
              <a:t>Input/Output</a:t>
            </a:r>
            <a:r>
              <a:rPr lang="en-US" dirty="0"/>
              <a:t> with Arrays of Strings</a:t>
            </a:r>
          </a:p>
          <a:p>
            <a:pPr lvl="1"/>
            <a:r>
              <a:rPr lang="en-US" dirty="0" smtClean="0"/>
              <a:t>Examples</a:t>
            </a:r>
            <a:endParaRPr lang="en-US" dirty="0"/>
          </a:p>
          <a:p>
            <a:endParaRPr lang="en-US" dirty="0"/>
          </a:p>
        </p:txBody>
      </p:sp>
      <p:sp>
        <p:nvSpPr>
          <p:cNvPr id="5" name="Slide Number Placeholder 4"/>
          <p:cNvSpPr>
            <a:spLocks noGrp="1"/>
          </p:cNvSpPr>
          <p:nvPr>
            <p:ph type="sldNum" sz="quarter" idx="15"/>
          </p:nvPr>
        </p:nvSpPr>
        <p:spPr/>
        <p:txBody>
          <a:bodyPr/>
          <a:lstStyle/>
          <a:p>
            <a:fld id="{9E1DBD02-5F59-4F65-9D13-16FE8D1D0134}" type="slidenum">
              <a:rPr lang="ar-SA"/>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7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1379">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137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379">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1379">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1379">
                                            <p:txEl>
                                              <p:pRg st="10" end="1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13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a:xfrm>
            <a:off x="152400" y="46038"/>
            <a:ext cx="8839200" cy="563562"/>
          </a:xfrm>
        </p:spPr>
        <p:txBody>
          <a:bodyPr>
            <a:normAutofit fontScale="90000"/>
          </a:bodyPr>
          <a:lstStyle/>
          <a:p>
            <a:r>
              <a:rPr lang="en-US" sz="3600"/>
              <a:t>Example</a:t>
            </a:r>
          </a:p>
        </p:txBody>
      </p:sp>
      <p:sp>
        <p:nvSpPr>
          <p:cNvPr id="543747" name="Rectangle 3"/>
          <p:cNvSpPr>
            <a:spLocks noGrp="1" noChangeArrowheads="1"/>
          </p:cNvSpPr>
          <p:nvPr>
            <p:ph type="body" sz="half" idx="1"/>
          </p:nvPr>
        </p:nvSpPr>
        <p:spPr>
          <a:xfrm>
            <a:off x="838200" y="762000"/>
            <a:ext cx="7239000" cy="5791200"/>
          </a:xfrm>
          <a:noFill/>
          <a:ln>
            <a:solidFill>
              <a:schemeClr val="tx1"/>
            </a:solidFill>
          </a:ln>
        </p:spPr>
        <p:txBody>
          <a:bodyPr/>
          <a:lstStyle/>
          <a:p>
            <a:pPr>
              <a:lnSpc>
                <a:spcPct val="80000"/>
              </a:lnSpc>
              <a:buFontTx/>
              <a:buNone/>
            </a:pPr>
            <a:r>
              <a:rPr lang="en-US" sz="2100" b="1" dirty="0"/>
              <a:t>#include &lt;</a:t>
            </a:r>
            <a:r>
              <a:rPr lang="en-US" sz="2100" b="1" dirty="0" err="1"/>
              <a:t>stdio.h</a:t>
            </a:r>
            <a:r>
              <a:rPr lang="en-US" sz="2100" b="1" dirty="0"/>
              <a:t>&gt;</a:t>
            </a:r>
          </a:p>
          <a:p>
            <a:pPr>
              <a:lnSpc>
                <a:spcPct val="80000"/>
              </a:lnSpc>
              <a:buFontTx/>
              <a:buNone/>
            </a:pPr>
            <a:r>
              <a:rPr lang="en-US" sz="2100" b="1" dirty="0"/>
              <a:t>#include &lt;</a:t>
            </a:r>
            <a:r>
              <a:rPr lang="en-US" sz="2100" b="1" dirty="0" err="1"/>
              <a:t>string.h</a:t>
            </a:r>
            <a:r>
              <a:rPr lang="en-US" sz="2100" b="1" dirty="0"/>
              <a:t>&gt;</a:t>
            </a:r>
          </a:p>
          <a:p>
            <a:pPr>
              <a:lnSpc>
                <a:spcPct val="80000"/>
              </a:lnSpc>
              <a:buFontTx/>
              <a:buNone/>
            </a:pPr>
            <a:endParaRPr lang="en-US" sz="2100" b="1" dirty="0"/>
          </a:p>
          <a:p>
            <a:pPr>
              <a:lnSpc>
                <a:spcPct val="80000"/>
              </a:lnSpc>
              <a:buFontTx/>
              <a:buNone/>
            </a:pPr>
            <a:r>
              <a:rPr lang="en-US" sz="2100" b="1" dirty="0" err="1"/>
              <a:t>int</a:t>
            </a:r>
            <a:r>
              <a:rPr lang="en-US" sz="2100" b="1" dirty="0"/>
              <a:t> main(void) {</a:t>
            </a:r>
          </a:p>
          <a:p>
            <a:pPr>
              <a:lnSpc>
                <a:spcPct val="80000"/>
              </a:lnSpc>
              <a:buFontTx/>
              <a:buNone/>
            </a:pPr>
            <a:r>
              <a:rPr lang="en-US" sz="2100" b="1" dirty="0"/>
              <a:t>    char </a:t>
            </a:r>
            <a:r>
              <a:rPr lang="en-US" sz="2100" b="1" dirty="0" err="1"/>
              <a:t>str</a:t>
            </a:r>
            <a:r>
              <a:rPr lang="en-US" sz="2100" b="1" dirty="0"/>
              <a:t>[] = "now # is the time for all # </a:t>
            </a:r>
            <a:r>
              <a:rPr lang="en-US" sz="2100" b="1" dirty="0" err="1"/>
              <a:t>ics</a:t>
            </a:r>
            <a:r>
              <a:rPr lang="en-US" sz="2100" b="1" dirty="0"/>
              <a:t> 103 students # to start preparing # for the final";</a:t>
            </a:r>
          </a:p>
          <a:p>
            <a:pPr>
              <a:lnSpc>
                <a:spcPct val="80000"/>
              </a:lnSpc>
              <a:buFontTx/>
              <a:buNone/>
            </a:pPr>
            <a:r>
              <a:rPr lang="en-US" sz="2100" b="1" dirty="0"/>
              <a:t>    char </a:t>
            </a:r>
            <a:r>
              <a:rPr lang="en-US" sz="2100" b="1" dirty="0" err="1">
                <a:solidFill>
                  <a:srgbClr val="FF0000"/>
                </a:solidFill>
              </a:rPr>
              <a:t>delims</a:t>
            </a:r>
            <a:r>
              <a:rPr lang="en-US" sz="2100" b="1" dirty="0"/>
              <a:t>[] = "#";</a:t>
            </a:r>
          </a:p>
          <a:p>
            <a:pPr>
              <a:lnSpc>
                <a:spcPct val="80000"/>
              </a:lnSpc>
              <a:buFontTx/>
              <a:buNone/>
            </a:pPr>
            <a:r>
              <a:rPr lang="en-US" sz="2100" b="1" dirty="0"/>
              <a:t>    char *token;</a:t>
            </a:r>
          </a:p>
          <a:p>
            <a:pPr>
              <a:lnSpc>
                <a:spcPct val="80000"/>
              </a:lnSpc>
              <a:buFontTx/>
              <a:buNone/>
            </a:pPr>
            <a:r>
              <a:rPr lang="en-US" sz="2100" b="1" dirty="0"/>
              <a:t>    </a:t>
            </a:r>
          </a:p>
          <a:p>
            <a:pPr>
              <a:lnSpc>
                <a:spcPct val="80000"/>
              </a:lnSpc>
              <a:buFontTx/>
              <a:buNone/>
            </a:pPr>
            <a:r>
              <a:rPr lang="en-US" sz="2100" b="1" dirty="0"/>
              <a:t>    token = </a:t>
            </a:r>
            <a:r>
              <a:rPr lang="en-US" sz="2100" b="1" dirty="0" err="1">
                <a:solidFill>
                  <a:srgbClr val="FF0000"/>
                </a:solidFill>
              </a:rPr>
              <a:t>strtok</a:t>
            </a:r>
            <a:r>
              <a:rPr lang="en-US" sz="2100" b="1" dirty="0"/>
              <a:t>( </a:t>
            </a:r>
            <a:r>
              <a:rPr lang="en-US" sz="2100" b="1" dirty="0" err="1">
                <a:solidFill>
                  <a:srgbClr val="FF0000"/>
                </a:solidFill>
              </a:rPr>
              <a:t>str</a:t>
            </a:r>
            <a:r>
              <a:rPr lang="en-US" sz="2100" b="1" dirty="0"/>
              <a:t>, </a:t>
            </a:r>
            <a:r>
              <a:rPr lang="en-US" sz="2100" b="1" dirty="0" err="1"/>
              <a:t>delims</a:t>
            </a:r>
            <a:r>
              <a:rPr lang="en-US" sz="2100" b="1" dirty="0"/>
              <a:t> );</a:t>
            </a:r>
          </a:p>
          <a:p>
            <a:pPr>
              <a:lnSpc>
                <a:spcPct val="80000"/>
              </a:lnSpc>
              <a:buFontTx/>
              <a:buNone/>
            </a:pPr>
            <a:r>
              <a:rPr lang="en-US" sz="2100" b="1" dirty="0"/>
              <a:t>    while ( token != NULL ) {</a:t>
            </a:r>
          </a:p>
          <a:p>
            <a:pPr>
              <a:lnSpc>
                <a:spcPct val="80000"/>
              </a:lnSpc>
              <a:buFontTx/>
              <a:buNone/>
            </a:pPr>
            <a:r>
              <a:rPr lang="en-US" sz="2100" b="1" dirty="0"/>
              <a:t>        </a:t>
            </a:r>
            <a:r>
              <a:rPr lang="en-US" sz="2100" b="1" dirty="0" err="1"/>
              <a:t>printf</a:t>
            </a:r>
            <a:r>
              <a:rPr lang="en-US" sz="2100" b="1" dirty="0"/>
              <a:t>( "next token is: %s\n", token);</a:t>
            </a:r>
          </a:p>
          <a:p>
            <a:pPr>
              <a:lnSpc>
                <a:spcPct val="80000"/>
              </a:lnSpc>
              <a:buFontTx/>
              <a:buNone/>
            </a:pPr>
            <a:r>
              <a:rPr lang="en-US" sz="2100" b="1" dirty="0"/>
              <a:t>        token = </a:t>
            </a:r>
            <a:r>
              <a:rPr lang="en-US" sz="2100" b="1" dirty="0" err="1">
                <a:solidFill>
                  <a:srgbClr val="FF0000"/>
                </a:solidFill>
              </a:rPr>
              <a:t>strtok</a:t>
            </a:r>
            <a:r>
              <a:rPr lang="en-US" sz="2100" b="1" dirty="0"/>
              <a:t>( </a:t>
            </a:r>
            <a:r>
              <a:rPr lang="en-US" sz="2100" b="1" dirty="0">
                <a:solidFill>
                  <a:srgbClr val="FF0000"/>
                </a:solidFill>
              </a:rPr>
              <a:t>NULL</a:t>
            </a:r>
            <a:r>
              <a:rPr lang="en-US" sz="2100" b="1" dirty="0"/>
              <a:t>, </a:t>
            </a:r>
            <a:r>
              <a:rPr lang="en-US" sz="2100" b="1" dirty="0" err="1"/>
              <a:t>delims</a:t>
            </a:r>
            <a:r>
              <a:rPr lang="en-US" sz="2100" b="1" dirty="0"/>
              <a:t> );</a:t>
            </a:r>
          </a:p>
          <a:p>
            <a:pPr>
              <a:lnSpc>
                <a:spcPct val="80000"/>
              </a:lnSpc>
              <a:buFontTx/>
              <a:buNone/>
            </a:pPr>
            <a:r>
              <a:rPr lang="en-US" sz="2100" b="1" dirty="0"/>
              <a:t>    }</a:t>
            </a:r>
          </a:p>
          <a:p>
            <a:pPr>
              <a:lnSpc>
                <a:spcPct val="80000"/>
              </a:lnSpc>
              <a:buFontTx/>
              <a:buNone/>
            </a:pPr>
            <a:r>
              <a:rPr lang="en-US" sz="2100" b="1" dirty="0"/>
              <a:t>    system("pause");</a:t>
            </a:r>
          </a:p>
          <a:p>
            <a:pPr>
              <a:lnSpc>
                <a:spcPct val="80000"/>
              </a:lnSpc>
              <a:buFontTx/>
              <a:buNone/>
            </a:pPr>
            <a:r>
              <a:rPr lang="en-US" sz="2100" b="1" dirty="0"/>
              <a:t>    return 0;</a:t>
            </a:r>
          </a:p>
          <a:p>
            <a:pPr>
              <a:lnSpc>
                <a:spcPct val="80000"/>
              </a:lnSpc>
              <a:buFontTx/>
              <a:buNone/>
            </a:pPr>
            <a:r>
              <a:rPr lang="en-US" sz="2100" b="1" dirty="0"/>
              <a:t>}</a:t>
            </a:r>
          </a:p>
        </p:txBody>
      </p:sp>
      <p:sp>
        <p:nvSpPr>
          <p:cNvPr id="8" name="Slide Number Placeholder 6"/>
          <p:cNvSpPr>
            <a:spLocks noGrp="1"/>
          </p:cNvSpPr>
          <p:nvPr>
            <p:ph type="sldNum" sz="quarter" idx="11"/>
          </p:nvPr>
        </p:nvSpPr>
        <p:spPr/>
        <p:txBody>
          <a:bodyPr/>
          <a:lstStyle/>
          <a:p>
            <a:fld id="{481A4E1F-9EDF-4DDF-9D1E-CE8679F8DD46}" type="slidenum">
              <a:rPr lang="ar-SA"/>
              <a:pPr/>
              <a:t>20</a:t>
            </a:fld>
            <a:endParaRPr lang="en-US"/>
          </a:p>
        </p:txBody>
      </p:sp>
      <p:sp>
        <p:nvSpPr>
          <p:cNvPr id="543749" name="AutoShape 5"/>
          <p:cNvSpPr>
            <a:spLocks noChangeArrowheads="1"/>
          </p:cNvSpPr>
          <p:nvPr/>
        </p:nvSpPr>
        <p:spPr bwMode="auto">
          <a:xfrm>
            <a:off x="3200400" y="2971800"/>
            <a:ext cx="2362200" cy="533400"/>
          </a:xfrm>
          <a:prstGeom prst="wedgeEllipseCallout">
            <a:avLst>
              <a:gd name="adj1" fmla="val -54773"/>
              <a:gd name="adj2" fmla="val 78273"/>
            </a:avLst>
          </a:prstGeom>
          <a:solidFill>
            <a:schemeClr val="accent1"/>
          </a:solidFill>
          <a:ln w="9525">
            <a:solidFill>
              <a:schemeClr val="tx1"/>
            </a:solidFill>
            <a:miter lim="800000"/>
            <a:headEnd/>
            <a:tailEnd/>
          </a:ln>
          <a:effectLst/>
        </p:spPr>
        <p:txBody>
          <a:bodyPr/>
          <a:lstStyle/>
          <a:p>
            <a:pPr algn="ctr"/>
            <a:r>
              <a:rPr lang="en-US"/>
              <a:t>First time</a:t>
            </a:r>
          </a:p>
        </p:txBody>
      </p:sp>
      <p:sp>
        <p:nvSpPr>
          <p:cNvPr id="543750" name="AutoShape 6"/>
          <p:cNvSpPr>
            <a:spLocks noChangeArrowheads="1"/>
          </p:cNvSpPr>
          <p:nvPr/>
        </p:nvSpPr>
        <p:spPr bwMode="auto">
          <a:xfrm>
            <a:off x="3276600" y="5105400"/>
            <a:ext cx="2362200" cy="762000"/>
          </a:xfrm>
          <a:prstGeom prst="wedgeEllipseCallout">
            <a:avLst>
              <a:gd name="adj1" fmla="val -36088"/>
              <a:gd name="adj2" fmla="val -95417"/>
            </a:avLst>
          </a:prstGeom>
          <a:solidFill>
            <a:schemeClr val="accent1"/>
          </a:solidFill>
          <a:ln w="9525">
            <a:solidFill>
              <a:schemeClr val="tx1"/>
            </a:solidFill>
            <a:miter lim="800000"/>
            <a:headEnd/>
            <a:tailEnd/>
          </a:ln>
          <a:effectLst/>
        </p:spPr>
        <p:txBody>
          <a:bodyPr/>
          <a:lstStyle/>
          <a:p>
            <a:pPr algn="ctr"/>
            <a:r>
              <a:rPr lang="en-US"/>
              <a:t>Subsequent times</a:t>
            </a:r>
          </a:p>
        </p:txBody>
      </p:sp>
      <p:pic>
        <p:nvPicPr>
          <p:cNvPr id="543751" name="Picture 7"/>
          <p:cNvPicPr>
            <a:picLocks noChangeAspect="1" noChangeArrowheads="1"/>
          </p:cNvPicPr>
          <p:nvPr/>
        </p:nvPicPr>
        <p:blipFill>
          <a:blip r:embed="rId3" cstate="print"/>
          <a:srcRect/>
          <a:stretch>
            <a:fillRect/>
          </a:stretch>
        </p:blipFill>
        <p:spPr bwMode="auto">
          <a:xfrm>
            <a:off x="5867400" y="5059363"/>
            <a:ext cx="3271838" cy="73183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374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374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37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37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37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374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374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374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374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3747">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3747">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374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374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3747">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43747">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3747">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543749"/>
                                        </p:tgtEl>
                                        <p:attrNameLst>
                                          <p:attrName>style.visibility</p:attrName>
                                        </p:attrNameLst>
                                      </p:cBhvr>
                                      <p:to>
                                        <p:strVal val="visible"/>
                                      </p:to>
                                    </p:set>
                                    <p:anim calcmode="lin" valueType="num">
                                      <p:cBhvr>
                                        <p:cTn id="41" dur="500" fill="hold"/>
                                        <p:tgtEl>
                                          <p:spTgt spid="543749"/>
                                        </p:tgtEl>
                                        <p:attrNameLst>
                                          <p:attrName>ppt_w</p:attrName>
                                        </p:attrNameLst>
                                      </p:cBhvr>
                                      <p:tavLst>
                                        <p:tav tm="0">
                                          <p:val>
                                            <p:fltVal val="0"/>
                                          </p:val>
                                        </p:tav>
                                        <p:tav tm="100000">
                                          <p:val>
                                            <p:strVal val="#ppt_w"/>
                                          </p:val>
                                        </p:tav>
                                      </p:tavLst>
                                    </p:anim>
                                    <p:anim calcmode="lin" valueType="num">
                                      <p:cBhvr>
                                        <p:cTn id="42" dur="500" fill="hold"/>
                                        <p:tgtEl>
                                          <p:spTgt spid="543749"/>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543750"/>
                                        </p:tgtEl>
                                        <p:attrNameLst>
                                          <p:attrName>style.visibility</p:attrName>
                                        </p:attrNameLst>
                                      </p:cBhvr>
                                      <p:to>
                                        <p:strVal val="visible"/>
                                      </p:to>
                                    </p:set>
                                    <p:anim calcmode="lin" valueType="num">
                                      <p:cBhvr>
                                        <p:cTn id="47" dur="500" fill="hold"/>
                                        <p:tgtEl>
                                          <p:spTgt spid="543750"/>
                                        </p:tgtEl>
                                        <p:attrNameLst>
                                          <p:attrName>ppt_w</p:attrName>
                                        </p:attrNameLst>
                                      </p:cBhvr>
                                      <p:tavLst>
                                        <p:tav tm="0">
                                          <p:val>
                                            <p:fltVal val="0"/>
                                          </p:val>
                                        </p:tav>
                                        <p:tav tm="100000">
                                          <p:val>
                                            <p:strVal val="#ppt_w"/>
                                          </p:val>
                                        </p:tav>
                                      </p:tavLst>
                                    </p:anim>
                                    <p:anim calcmode="lin" valueType="num">
                                      <p:cBhvr>
                                        <p:cTn id="48" dur="500" fill="hold"/>
                                        <p:tgtEl>
                                          <p:spTgt spid="543750"/>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543751"/>
                                        </p:tgtEl>
                                        <p:attrNameLst>
                                          <p:attrName>style.visibility</p:attrName>
                                        </p:attrNameLst>
                                      </p:cBhvr>
                                      <p:to>
                                        <p:strVal val="visible"/>
                                      </p:to>
                                    </p:set>
                                    <p:anim calcmode="lin" valueType="num">
                                      <p:cBhvr>
                                        <p:cTn id="53" dur="500" fill="hold"/>
                                        <p:tgtEl>
                                          <p:spTgt spid="543751"/>
                                        </p:tgtEl>
                                        <p:attrNameLst>
                                          <p:attrName>ppt_w</p:attrName>
                                        </p:attrNameLst>
                                      </p:cBhvr>
                                      <p:tavLst>
                                        <p:tav tm="0">
                                          <p:val>
                                            <p:fltVal val="0"/>
                                          </p:val>
                                        </p:tav>
                                        <p:tav tm="100000">
                                          <p:val>
                                            <p:strVal val="#ppt_w"/>
                                          </p:val>
                                        </p:tav>
                                      </p:tavLst>
                                    </p:anim>
                                    <p:anim calcmode="lin" valueType="num">
                                      <p:cBhvr>
                                        <p:cTn id="54" dur="500" fill="hold"/>
                                        <p:tgtEl>
                                          <p:spTgt spid="5437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7" grpId="0" build="p" animBg="1"/>
      <p:bldP spid="543749" grpId="0" animBg="1"/>
      <p:bldP spid="5437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457200" y="274638"/>
            <a:ext cx="8229600" cy="792162"/>
          </a:xfrm>
        </p:spPr>
        <p:txBody>
          <a:bodyPr>
            <a:normAutofit fontScale="90000"/>
          </a:bodyPr>
          <a:lstStyle/>
          <a:p>
            <a:r>
              <a:rPr lang="en-US" sz="3600"/>
              <a:t>Searching a string (strchr and strstr)</a:t>
            </a:r>
          </a:p>
        </p:txBody>
      </p:sp>
      <p:sp>
        <p:nvSpPr>
          <p:cNvPr id="553987" name="Rectangle 3"/>
          <p:cNvSpPr>
            <a:spLocks noGrp="1" noChangeArrowheads="1"/>
          </p:cNvSpPr>
          <p:nvPr>
            <p:ph sz="quarter" idx="1"/>
          </p:nvPr>
        </p:nvSpPr>
        <p:spPr>
          <a:xfrm>
            <a:off x="457200" y="1143000"/>
            <a:ext cx="8686800" cy="4983163"/>
          </a:xfrm>
        </p:spPr>
        <p:txBody>
          <a:bodyPr/>
          <a:lstStyle/>
          <a:p>
            <a:pPr>
              <a:lnSpc>
                <a:spcPct val="90000"/>
              </a:lnSpc>
            </a:pPr>
            <a:r>
              <a:rPr lang="en-US" dirty="0"/>
              <a:t>Two functions for searching a string are</a:t>
            </a:r>
            <a:r>
              <a:rPr lang="en-US" i="1" dirty="0"/>
              <a:t> </a:t>
            </a:r>
            <a:r>
              <a:rPr lang="en-US" i="1" dirty="0" err="1">
                <a:solidFill>
                  <a:srgbClr val="FF0000"/>
                </a:solidFill>
              </a:rPr>
              <a:t>strchr</a:t>
            </a:r>
            <a:r>
              <a:rPr lang="en-US" dirty="0"/>
              <a:t> and </a:t>
            </a:r>
            <a:r>
              <a:rPr lang="en-US" i="1" dirty="0" err="1">
                <a:solidFill>
                  <a:srgbClr val="FF0000"/>
                </a:solidFill>
              </a:rPr>
              <a:t>strstr</a:t>
            </a:r>
            <a:r>
              <a:rPr lang="en-US" dirty="0"/>
              <a:t>.</a:t>
            </a:r>
          </a:p>
          <a:p>
            <a:pPr lvl="2">
              <a:lnSpc>
                <a:spcPct val="90000"/>
              </a:lnSpc>
              <a:buFont typeface="Times New Roman" pitchFamily="18" charset="0"/>
              <a:buNone/>
            </a:pPr>
            <a:r>
              <a:rPr lang="en-US" sz="2400" dirty="0">
                <a:solidFill>
                  <a:srgbClr val="0033CC"/>
                </a:solidFill>
              </a:rPr>
              <a:t>char *</a:t>
            </a:r>
            <a:r>
              <a:rPr lang="en-US" sz="2400" dirty="0" err="1">
                <a:solidFill>
                  <a:srgbClr val="0033CC"/>
                </a:solidFill>
              </a:rPr>
              <a:t>strchr</a:t>
            </a:r>
            <a:r>
              <a:rPr lang="en-US" sz="2400" dirty="0">
                <a:solidFill>
                  <a:srgbClr val="0033CC"/>
                </a:solidFill>
              </a:rPr>
              <a:t>( char </a:t>
            </a:r>
            <a:r>
              <a:rPr lang="en-US" sz="2400" dirty="0" err="1">
                <a:solidFill>
                  <a:srgbClr val="0033CC"/>
                </a:solidFill>
              </a:rPr>
              <a:t>str</a:t>
            </a:r>
            <a:r>
              <a:rPr lang="en-US" sz="2400" dirty="0">
                <a:solidFill>
                  <a:srgbClr val="0033CC"/>
                </a:solidFill>
              </a:rPr>
              <a:t>[], char target );</a:t>
            </a:r>
          </a:p>
          <a:p>
            <a:pPr lvl="2">
              <a:lnSpc>
                <a:spcPct val="90000"/>
              </a:lnSpc>
              <a:buFont typeface="Times New Roman" pitchFamily="18" charset="0"/>
              <a:buNone/>
            </a:pPr>
            <a:r>
              <a:rPr lang="en-US" sz="2400" dirty="0">
                <a:solidFill>
                  <a:srgbClr val="0033CC"/>
                </a:solidFill>
              </a:rPr>
              <a:t>char *</a:t>
            </a:r>
            <a:r>
              <a:rPr lang="en-US" sz="2400" dirty="0" err="1">
                <a:solidFill>
                  <a:srgbClr val="0033CC"/>
                </a:solidFill>
              </a:rPr>
              <a:t>strstr</a:t>
            </a:r>
            <a:r>
              <a:rPr lang="en-US" sz="2400" dirty="0">
                <a:solidFill>
                  <a:srgbClr val="0033CC"/>
                </a:solidFill>
              </a:rPr>
              <a:t>( char </a:t>
            </a:r>
            <a:r>
              <a:rPr lang="en-US" sz="2400" dirty="0" err="1">
                <a:solidFill>
                  <a:srgbClr val="0033CC"/>
                </a:solidFill>
              </a:rPr>
              <a:t>str</a:t>
            </a:r>
            <a:r>
              <a:rPr lang="en-US" sz="2400" dirty="0">
                <a:solidFill>
                  <a:srgbClr val="0033CC"/>
                </a:solidFill>
              </a:rPr>
              <a:t>[], char target[] );</a:t>
            </a:r>
          </a:p>
          <a:p>
            <a:pPr>
              <a:lnSpc>
                <a:spcPct val="90000"/>
              </a:lnSpc>
            </a:pPr>
            <a:r>
              <a:rPr lang="en-US" i="1" dirty="0" err="1">
                <a:solidFill>
                  <a:srgbClr val="FF0000"/>
                </a:solidFill>
              </a:rPr>
              <a:t>strchr</a:t>
            </a:r>
            <a:r>
              <a:rPr lang="en-US" dirty="0"/>
              <a:t> returns a pointer to the first occurrence of the </a:t>
            </a:r>
            <a:r>
              <a:rPr lang="en-US" dirty="0">
                <a:solidFill>
                  <a:srgbClr val="FF3300"/>
                </a:solidFill>
              </a:rPr>
              <a:t>target character</a:t>
            </a:r>
            <a:r>
              <a:rPr lang="en-US" dirty="0"/>
              <a:t> in </a:t>
            </a:r>
            <a:r>
              <a:rPr lang="en-US" dirty="0" err="1"/>
              <a:t>str</a:t>
            </a:r>
            <a:r>
              <a:rPr lang="en-US" dirty="0"/>
              <a:t>, or NULL if target is not found.</a:t>
            </a:r>
          </a:p>
          <a:p>
            <a:pPr>
              <a:lnSpc>
                <a:spcPct val="90000"/>
              </a:lnSpc>
            </a:pPr>
            <a:r>
              <a:rPr lang="en-US" i="1" dirty="0" err="1">
                <a:solidFill>
                  <a:srgbClr val="FF0000"/>
                </a:solidFill>
              </a:rPr>
              <a:t>strstr</a:t>
            </a:r>
            <a:r>
              <a:rPr lang="en-US" dirty="0"/>
              <a:t> returns a pointer to the first occurrence of the </a:t>
            </a:r>
            <a:r>
              <a:rPr lang="en-US" dirty="0">
                <a:solidFill>
                  <a:srgbClr val="FF3300"/>
                </a:solidFill>
              </a:rPr>
              <a:t>target string</a:t>
            </a:r>
            <a:r>
              <a:rPr lang="en-US" dirty="0"/>
              <a:t> in </a:t>
            </a:r>
            <a:r>
              <a:rPr lang="en-US" dirty="0" err="1"/>
              <a:t>str</a:t>
            </a:r>
            <a:r>
              <a:rPr lang="en-US" dirty="0"/>
              <a:t>, or NULL if no match is found. </a:t>
            </a:r>
          </a:p>
          <a:p>
            <a:pPr>
              <a:lnSpc>
                <a:spcPct val="90000"/>
              </a:lnSpc>
            </a:pPr>
            <a:endParaRPr lang="en-US" dirty="0"/>
          </a:p>
        </p:txBody>
      </p:sp>
      <p:sp>
        <p:nvSpPr>
          <p:cNvPr id="5" name="Slide Number Placeholder 4"/>
          <p:cNvSpPr>
            <a:spLocks noGrp="1"/>
          </p:cNvSpPr>
          <p:nvPr>
            <p:ph type="sldNum" sz="quarter" idx="15"/>
          </p:nvPr>
        </p:nvSpPr>
        <p:spPr/>
        <p:txBody>
          <a:bodyPr/>
          <a:lstStyle/>
          <a:p>
            <a:fld id="{169E1B8B-5C63-4336-B04F-DD5E037FCB60}" type="slidenum">
              <a:rPr lang="ar-SA"/>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3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3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3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152400" y="0"/>
            <a:ext cx="8839200" cy="563563"/>
          </a:xfrm>
        </p:spPr>
        <p:txBody>
          <a:bodyPr>
            <a:normAutofit fontScale="90000"/>
          </a:bodyPr>
          <a:lstStyle/>
          <a:p>
            <a:r>
              <a:rPr lang="en-US" sz="3600"/>
              <a:t>Example</a:t>
            </a:r>
          </a:p>
        </p:txBody>
      </p:sp>
      <p:sp>
        <p:nvSpPr>
          <p:cNvPr id="556035" name="Rectangle 3"/>
          <p:cNvSpPr>
            <a:spLocks noGrp="1" noChangeArrowheads="1"/>
          </p:cNvSpPr>
          <p:nvPr>
            <p:ph type="body" sz="half" idx="1"/>
          </p:nvPr>
        </p:nvSpPr>
        <p:spPr>
          <a:xfrm>
            <a:off x="838200" y="685800"/>
            <a:ext cx="7543800" cy="5562600"/>
          </a:xfrm>
          <a:noFill/>
          <a:ln>
            <a:solidFill>
              <a:schemeClr val="tx1"/>
            </a:solidFill>
          </a:ln>
        </p:spPr>
        <p:txBody>
          <a:bodyPr>
            <a:normAutofit fontScale="92500" lnSpcReduction="10000"/>
          </a:bodyPr>
          <a:lstStyle/>
          <a:p>
            <a:pPr>
              <a:lnSpc>
                <a:spcPct val="80000"/>
              </a:lnSpc>
              <a:buFontTx/>
              <a:buNone/>
            </a:pPr>
            <a:r>
              <a:rPr lang="en-US" sz="1700" b="1" dirty="0"/>
              <a:t>/* checks if a sentence contains a target string */</a:t>
            </a:r>
          </a:p>
          <a:p>
            <a:pPr>
              <a:lnSpc>
                <a:spcPct val="80000"/>
              </a:lnSpc>
              <a:buFontTx/>
              <a:buNone/>
            </a:pPr>
            <a:r>
              <a:rPr lang="en-US" sz="1700" b="1" dirty="0"/>
              <a:t>#include&lt;</a:t>
            </a:r>
            <a:r>
              <a:rPr lang="en-US" sz="1700" b="1" dirty="0" err="1"/>
              <a:t>stdio.h</a:t>
            </a:r>
            <a:r>
              <a:rPr lang="en-US" sz="1700" b="1" dirty="0"/>
              <a:t>&gt;</a:t>
            </a:r>
          </a:p>
          <a:p>
            <a:pPr>
              <a:lnSpc>
                <a:spcPct val="80000"/>
              </a:lnSpc>
              <a:buFontTx/>
              <a:buNone/>
            </a:pPr>
            <a:r>
              <a:rPr lang="en-US" sz="1700" b="1" dirty="0"/>
              <a:t>#include&lt;</a:t>
            </a:r>
            <a:r>
              <a:rPr lang="en-US" sz="1700" b="1" dirty="0" err="1"/>
              <a:t>string.h</a:t>
            </a:r>
            <a:r>
              <a:rPr lang="en-US" sz="1700" b="1" dirty="0"/>
              <a:t>&gt;</a:t>
            </a:r>
          </a:p>
          <a:p>
            <a:pPr>
              <a:lnSpc>
                <a:spcPct val="80000"/>
              </a:lnSpc>
              <a:buFontTx/>
              <a:buNone/>
            </a:pPr>
            <a:endParaRPr lang="en-US" sz="1700" b="1" dirty="0"/>
          </a:p>
          <a:p>
            <a:pPr>
              <a:lnSpc>
                <a:spcPct val="80000"/>
              </a:lnSpc>
              <a:buFontTx/>
              <a:buNone/>
            </a:pPr>
            <a:r>
              <a:rPr lang="en-US" sz="1700" b="1" dirty="0" err="1"/>
              <a:t>int</a:t>
            </a:r>
            <a:r>
              <a:rPr lang="en-US" sz="1700" b="1" dirty="0"/>
              <a:t> main(void) {</a:t>
            </a:r>
          </a:p>
          <a:p>
            <a:pPr>
              <a:lnSpc>
                <a:spcPct val="80000"/>
              </a:lnSpc>
              <a:buFontTx/>
              <a:buNone/>
            </a:pPr>
            <a:r>
              <a:rPr lang="en-US" sz="1700" b="1" dirty="0"/>
              <a:t>    char s[81], target[81], *result;</a:t>
            </a:r>
          </a:p>
          <a:p>
            <a:pPr>
              <a:lnSpc>
                <a:spcPct val="80000"/>
              </a:lnSpc>
              <a:buFontTx/>
              <a:buNone/>
            </a:pPr>
            <a:r>
              <a:rPr lang="en-US" sz="1700" b="1" dirty="0"/>
              <a:t>    </a:t>
            </a:r>
          </a:p>
          <a:p>
            <a:pPr>
              <a:lnSpc>
                <a:spcPct val="80000"/>
              </a:lnSpc>
              <a:buFontTx/>
              <a:buNone/>
            </a:pPr>
            <a:r>
              <a:rPr lang="en-US" sz="1700" b="1" dirty="0"/>
              <a:t>    </a:t>
            </a:r>
            <a:r>
              <a:rPr lang="en-US" sz="1700" b="1" dirty="0" err="1"/>
              <a:t>printf</a:t>
            </a:r>
            <a:r>
              <a:rPr lang="en-US" sz="1700" b="1" dirty="0"/>
              <a:t>("Enter your sentence: ");</a:t>
            </a:r>
          </a:p>
          <a:p>
            <a:pPr>
              <a:lnSpc>
                <a:spcPct val="80000"/>
              </a:lnSpc>
              <a:buFontTx/>
              <a:buNone/>
            </a:pPr>
            <a:r>
              <a:rPr lang="en-US" sz="1700" b="1" dirty="0"/>
              <a:t>    </a:t>
            </a:r>
            <a:r>
              <a:rPr lang="en-US" sz="1700" b="1" dirty="0">
                <a:solidFill>
                  <a:srgbClr val="FF0000"/>
                </a:solidFill>
              </a:rPr>
              <a:t>gets</a:t>
            </a:r>
            <a:r>
              <a:rPr lang="en-US" sz="1700" b="1" dirty="0"/>
              <a:t>(s);</a:t>
            </a:r>
          </a:p>
          <a:p>
            <a:pPr>
              <a:lnSpc>
                <a:spcPct val="80000"/>
              </a:lnSpc>
              <a:buFontTx/>
              <a:buNone/>
            </a:pPr>
            <a:r>
              <a:rPr lang="en-US" sz="1700" b="1" dirty="0"/>
              <a:t>    </a:t>
            </a:r>
            <a:r>
              <a:rPr lang="en-US" sz="1700" b="1" dirty="0" err="1"/>
              <a:t>printf</a:t>
            </a:r>
            <a:r>
              <a:rPr lang="en-US" sz="1700" b="1" dirty="0"/>
              <a:t>("Enter a string to search: ");</a:t>
            </a:r>
          </a:p>
          <a:p>
            <a:pPr>
              <a:lnSpc>
                <a:spcPct val="80000"/>
              </a:lnSpc>
              <a:buFontTx/>
              <a:buNone/>
            </a:pPr>
            <a:r>
              <a:rPr lang="en-US" sz="1700" b="1" dirty="0"/>
              <a:t>    </a:t>
            </a:r>
            <a:r>
              <a:rPr lang="en-US" sz="1700" b="1" dirty="0">
                <a:solidFill>
                  <a:srgbClr val="FF0000"/>
                </a:solidFill>
              </a:rPr>
              <a:t>gets</a:t>
            </a:r>
            <a:r>
              <a:rPr lang="en-US" sz="1700" b="1" dirty="0"/>
              <a:t>(target);</a:t>
            </a:r>
          </a:p>
          <a:p>
            <a:pPr>
              <a:lnSpc>
                <a:spcPct val="80000"/>
              </a:lnSpc>
              <a:buFontTx/>
              <a:buNone/>
            </a:pPr>
            <a:r>
              <a:rPr lang="en-US" sz="1700" b="1" dirty="0"/>
              <a:t>    </a:t>
            </a:r>
          </a:p>
          <a:p>
            <a:pPr>
              <a:lnSpc>
                <a:spcPct val="80000"/>
              </a:lnSpc>
              <a:buFontTx/>
              <a:buNone/>
            </a:pPr>
            <a:r>
              <a:rPr lang="en-US" sz="1700" b="1" dirty="0"/>
              <a:t>    result = </a:t>
            </a:r>
            <a:r>
              <a:rPr lang="en-US" sz="1700" b="1" dirty="0" err="1">
                <a:solidFill>
                  <a:srgbClr val="FF0000"/>
                </a:solidFill>
              </a:rPr>
              <a:t>strstr</a:t>
            </a:r>
            <a:r>
              <a:rPr lang="en-US" sz="1700" b="1" dirty="0"/>
              <a:t>(s, target);</a:t>
            </a:r>
          </a:p>
          <a:p>
            <a:pPr>
              <a:lnSpc>
                <a:spcPct val="80000"/>
              </a:lnSpc>
              <a:buFontTx/>
              <a:buNone/>
            </a:pPr>
            <a:r>
              <a:rPr lang="en-US" sz="1700" b="1" dirty="0"/>
              <a:t>    if (result != NULL)</a:t>
            </a:r>
          </a:p>
          <a:p>
            <a:pPr>
              <a:lnSpc>
                <a:spcPct val="80000"/>
              </a:lnSpc>
              <a:buFontTx/>
              <a:buNone/>
            </a:pPr>
            <a:r>
              <a:rPr lang="en-US" sz="1700" b="1" dirty="0"/>
              <a:t>       </a:t>
            </a:r>
            <a:r>
              <a:rPr lang="en-US" sz="1700" b="1" dirty="0" err="1"/>
              <a:t>printf</a:t>
            </a:r>
            <a:r>
              <a:rPr lang="en-US" sz="1700" b="1" dirty="0"/>
              <a:t>("the target string, %s, was found in %s\n", target, s);</a:t>
            </a:r>
          </a:p>
          <a:p>
            <a:pPr>
              <a:lnSpc>
                <a:spcPct val="80000"/>
              </a:lnSpc>
              <a:buFontTx/>
              <a:buNone/>
            </a:pPr>
            <a:r>
              <a:rPr lang="en-US" sz="1700" b="1" dirty="0"/>
              <a:t>    else</a:t>
            </a:r>
          </a:p>
          <a:p>
            <a:pPr>
              <a:lnSpc>
                <a:spcPct val="80000"/>
              </a:lnSpc>
              <a:buFontTx/>
              <a:buNone/>
            </a:pPr>
            <a:r>
              <a:rPr lang="en-US" sz="1700" b="1" dirty="0"/>
              <a:t>       </a:t>
            </a:r>
            <a:r>
              <a:rPr lang="en-US" sz="1700" b="1" dirty="0" err="1"/>
              <a:t>printf</a:t>
            </a:r>
            <a:r>
              <a:rPr lang="en-US" sz="1700" b="1" dirty="0"/>
              <a:t>("the target string, %s, was not found in %s\n", target, s);</a:t>
            </a:r>
          </a:p>
          <a:p>
            <a:pPr>
              <a:lnSpc>
                <a:spcPct val="80000"/>
              </a:lnSpc>
              <a:buFontTx/>
              <a:buNone/>
            </a:pPr>
            <a:r>
              <a:rPr lang="en-US" sz="1700" b="1" dirty="0"/>
              <a:t>    </a:t>
            </a:r>
          </a:p>
          <a:p>
            <a:pPr>
              <a:lnSpc>
                <a:spcPct val="80000"/>
              </a:lnSpc>
              <a:buFontTx/>
              <a:buNone/>
            </a:pPr>
            <a:r>
              <a:rPr lang="en-US" sz="1700" b="1" dirty="0"/>
              <a:t>    system("pause");</a:t>
            </a:r>
          </a:p>
          <a:p>
            <a:pPr>
              <a:lnSpc>
                <a:spcPct val="80000"/>
              </a:lnSpc>
              <a:buFontTx/>
              <a:buNone/>
            </a:pPr>
            <a:r>
              <a:rPr lang="en-US" sz="1700" b="1" dirty="0"/>
              <a:t>    return 0;</a:t>
            </a:r>
          </a:p>
          <a:p>
            <a:pPr>
              <a:lnSpc>
                <a:spcPct val="80000"/>
              </a:lnSpc>
              <a:buFontTx/>
              <a:buNone/>
            </a:pPr>
            <a:r>
              <a:rPr lang="en-US" sz="1700" b="1" dirty="0"/>
              <a:t>}</a:t>
            </a:r>
          </a:p>
        </p:txBody>
      </p:sp>
      <p:sp>
        <p:nvSpPr>
          <p:cNvPr id="6" name="Slide Number Placeholder 6"/>
          <p:cNvSpPr>
            <a:spLocks noGrp="1"/>
          </p:cNvSpPr>
          <p:nvPr>
            <p:ph type="sldNum" sz="quarter" idx="11"/>
          </p:nvPr>
        </p:nvSpPr>
        <p:spPr/>
        <p:txBody>
          <a:bodyPr/>
          <a:lstStyle/>
          <a:p>
            <a:fld id="{9989A354-97FC-4BC2-94B5-AD770BDD2D92}" type="slidenum">
              <a:rPr lang="ar-SA"/>
              <a:pPr/>
              <a:t>22</a:t>
            </a:fld>
            <a:endParaRPr lang="en-US"/>
          </a:p>
        </p:txBody>
      </p:sp>
      <p:pic>
        <p:nvPicPr>
          <p:cNvPr id="556036" name="Picture 4"/>
          <p:cNvPicPr>
            <a:picLocks noChangeAspect="1" noChangeArrowheads="1"/>
          </p:cNvPicPr>
          <p:nvPr/>
        </p:nvPicPr>
        <p:blipFill>
          <a:blip r:embed="rId3" cstate="print"/>
          <a:srcRect/>
          <a:stretch>
            <a:fillRect/>
          </a:stretch>
        </p:blipFill>
        <p:spPr bwMode="auto">
          <a:xfrm>
            <a:off x="3352800" y="5105400"/>
            <a:ext cx="4267200" cy="914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603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603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60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60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60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603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603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603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603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603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5603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603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56035">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6035">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6035">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6035">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6035">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56035">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6035">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6035">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56035">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556036"/>
                                        </p:tgtEl>
                                        <p:attrNameLst>
                                          <p:attrName>style.visibility</p:attrName>
                                        </p:attrNameLst>
                                      </p:cBhvr>
                                      <p:to>
                                        <p:strVal val="visible"/>
                                      </p:to>
                                    </p:set>
                                    <p:anim calcmode="lin" valueType="num">
                                      <p:cBhvr>
                                        <p:cTn id="51" dur="500" fill="hold"/>
                                        <p:tgtEl>
                                          <p:spTgt spid="556036"/>
                                        </p:tgtEl>
                                        <p:attrNameLst>
                                          <p:attrName>ppt_w</p:attrName>
                                        </p:attrNameLst>
                                      </p:cBhvr>
                                      <p:tavLst>
                                        <p:tav tm="0">
                                          <p:val>
                                            <p:fltVal val="0"/>
                                          </p:val>
                                        </p:tav>
                                        <p:tav tm="100000">
                                          <p:val>
                                            <p:strVal val="#ppt_w"/>
                                          </p:val>
                                        </p:tav>
                                      </p:tavLst>
                                    </p:anim>
                                    <p:anim calcmode="lin" valueType="num">
                                      <p:cBhvr>
                                        <p:cTn id="52" dur="500" fill="hold"/>
                                        <p:tgtEl>
                                          <p:spTgt spid="5560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a:xfrm>
            <a:off x="457200" y="274638"/>
            <a:ext cx="8229600" cy="639762"/>
          </a:xfrm>
        </p:spPr>
        <p:txBody>
          <a:bodyPr>
            <a:normAutofit fontScale="90000"/>
          </a:bodyPr>
          <a:lstStyle/>
          <a:p>
            <a:r>
              <a:rPr lang="en-US" sz="3600"/>
              <a:t>Character Related functions</a:t>
            </a:r>
          </a:p>
        </p:txBody>
      </p:sp>
      <p:sp>
        <p:nvSpPr>
          <p:cNvPr id="545795" name="Rectangle 3"/>
          <p:cNvSpPr>
            <a:spLocks noGrp="1" noChangeArrowheads="1"/>
          </p:cNvSpPr>
          <p:nvPr>
            <p:ph sz="quarter" idx="1"/>
          </p:nvPr>
        </p:nvSpPr>
        <p:spPr>
          <a:xfrm>
            <a:off x="304800" y="914400"/>
            <a:ext cx="8534400" cy="3048000"/>
          </a:xfrm>
        </p:spPr>
        <p:txBody>
          <a:bodyPr>
            <a:normAutofit/>
          </a:bodyPr>
          <a:lstStyle/>
          <a:p>
            <a:r>
              <a:rPr lang="en-US" dirty="0"/>
              <a:t>In addition to the string processing functions, C also provides a family of character-related functions that facilitate character manipulations.</a:t>
            </a:r>
          </a:p>
          <a:p>
            <a:r>
              <a:rPr lang="en-US" dirty="0"/>
              <a:t>To use these functions you need to </a:t>
            </a:r>
            <a:r>
              <a:rPr lang="en-US" dirty="0">
                <a:solidFill>
                  <a:srgbClr val="FF0000"/>
                </a:solidFill>
              </a:rPr>
              <a:t>#include &lt;</a:t>
            </a:r>
            <a:r>
              <a:rPr lang="en-US" dirty="0" err="1">
                <a:solidFill>
                  <a:srgbClr val="FF0000"/>
                </a:solidFill>
              </a:rPr>
              <a:t>ctype.h</a:t>
            </a:r>
            <a:r>
              <a:rPr lang="en-US" dirty="0">
                <a:solidFill>
                  <a:srgbClr val="FF0000"/>
                </a:solidFill>
              </a:rPr>
              <a:t>&gt; </a:t>
            </a:r>
            <a:r>
              <a:rPr lang="en-US" dirty="0"/>
              <a:t>header file is used.</a:t>
            </a:r>
          </a:p>
          <a:p>
            <a:r>
              <a:rPr lang="en-US" dirty="0"/>
              <a:t>List of some character related functions is given below:</a:t>
            </a:r>
          </a:p>
        </p:txBody>
      </p:sp>
      <p:sp>
        <p:nvSpPr>
          <p:cNvPr id="6" name="Slide Number Placeholder 4"/>
          <p:cNvSpPr>
            <a:spLocks noGrp="1"/>
          </p:cNvSpPr>
          <p:nvPr>
            <p:ph type="sldNum" sz="quarter" idx="15"/>
          </p:nvPr>
        </p:nvSpPr>
        <p:spPr/>
        <p:txBody>
          <a:bodyPr/>
          <a:lstStyle/>
          <a:p>
            <a:fld id="{DFBC634C-AD13-415A-B9D9-D9FDF918263E}" type="slidenum">
              <a:rPr lang="ar-SA"/>
              <a:pPr/>
              <a:t>23</a:t>
            </a:fld>
            <a:endParaRPr lang="en-US"/>
          </a:p>
        </p:txBody>
      </p:sp>
      <p:pic>
        <p:nvPicPr>
          <p:cNvPr id="545797" name="Picture 5"/>
          <p:cNvPicPr>
            <a:picLocks noChangeAspect="1" noChangeArrowheads="1"/>
          </p:cNvPicPr>
          <p:nvPr/>
        </p:nvPicPr>
        <p:blipFill>
          <a:blip r:embed="rId3" cstate="print"/>
          <a:srcRect/>
          <a:stretch>
            <a:fillRect/>
          </a:stretch>
        </p:blipFill>
        <p:spPr bwMode="auto">
          <a:xfrm>
            <a:off x="1219200" y="3733800"/>
            <a:ext cx="6518275" cy="28876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5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5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5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545797"/>
                                        </p:tgtEl>
                                        <p:attrNameLst>
                                          <p:attrName>style.visibility</p:attrName>
                                        </p:attrNameLst>
                                      </p:cBhvr>
                                      <p:to>
                                        <p:strVal val="visible"/>
                                      </p:to>
                                    </p:set>
                                    <p:anim calcmode="lin" valueType="num">
                                      <p:cBhvr>
                                        <p:cTn id="19" dur="500" fill="hold"/>
                                        <p:tgtEl>
                                          <p:spTgt spid="545797"/>
                                        </p:tgtEl>
                                        <p:attrNameLst>
                                          <p:attrName>ppt_w</p:attrName>
                                        </p:attrNameLst>
                                      </p:cBhvr>
                                      <p:tavLst>
                                        <p:tav tm="0">
                                          <p:val>
                                            <p:fltVal val="0"/>
                                          </p:val>
                                        </p:tav>
                                        <p:tav tm="100000">
                                          <p:val>
                                            <p:strVal val="#ppt_w"/>
                                          </p:val>
                                        </p:tav>
                                      </p:tavLst>
                                    </p:anim>
                                    <p:anim calcmode="lin" valueType="num">
                                      <p:cBhvr>
                                        <p:cTn id="20" dur="500" fill="hold"/>
                                        <p:tgtEl>
                                          <p:spTgt spid="5457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152400" y="0"/>
            <a:ext cx="8839200" cy="563563"/>
          </a:xfrm>
        </p:spPr>
        <p:txBody>
          <a:bodyPr>
            <a:normAutofit fontScale="90000"/>
          </a:bodyPr>
          <a:lstStyle/>
          <a:p>
            <a:r>
              <a:rPr lang="en-US" sz="3600"/>
              <a:t>Example</a:t>
            </a:r>
          </a:p>
        </p:txBody>
      </p:sp>
      <p:sp>
        <p:nvSpPr>
          <p:cNvPr id="547843" name="Rectangle 3"/>
          <p:cNvSpPr>
            <a:spLocks noGrp="1" noChangeArrowheads="1"/>
          </p:cNvSpPr>
          <p:nvPr>
            <p:ph type="body" sz="half" idx="1"/>
          </p:nvPr>
        </p:nvSpPr>
        <p:spPr>
          <a:xfrm>
            <a:off x="838200" y="685800"/>
            <a:ext cx="7543800" cy="6096000"/>
          </a:xfrm>
          <a:noFill/>
          <a:ln>
            <a:solidFill>
              <a:schemeClr val="tx1"/>
            </a:solidFill>
          </a:ln>
        </p:spPr>
        <p:txBody>
          <a:bodyPr>
            <a:normAutofit lnSpcReduction="10000"/>
          </a:bodyPr>
          <a:lstStyle/>
          <a:p>
            <a:pPr>
              <a:lnSpc>
                <a:spcPct val="80000"/>
              </a:lnSpc>
              <a:buFontTx/>
              <a:buNone/>
            </a:pPr>
            <a:r>
              <a:rPr lang="en-US" sz="1700" b="1" dirty="0"/>
              <a:t>/* converts each character in a string to upper case </a:t>
            </a:r>
          </a:p>
          <a:p>
            <a:pPr>
              <a:lnSpc>
                <a:spcPct val="80000"/>
              </a:lnSpc>
              <a:buFontTx/>
              <a:buNone/>
            </a:pPr>
            <a:r>
              <a:rPr lang="en-US" sz="1700" b="1" dirty="0"/>
              <a:t>   also prints the digits in the string */</a:t>
            </a:r>
          </a:p>
          <a:p>
            <a:pPr>
              <a:lnSpc>
                <a:spcPct val="80000"/>
              </a:lnSpc>
              <a:buFontTx/>
              <a:buNone/>
            </a:pPr>
            <a:r>
              <a:rPr lang="en-US" sz="1700" b="1" dirty="0"/>
              <a:t>#include&lt;</a:t>
            </a:r>
            <a:r>
              <a:rPr lang="en-US" sz="1700" b="1" dirty="0" err="1"/>
              <a:t>stdio.h</a:t>
            </a:r>
            <a:r>
              <a:rPr lang="en-US" sz="1700" b="1" dirty="0"/>
              <a:t>&gt;</a:t>
            </a:r>
          </a:p>
          <a:p>
            <a:pPr>
              <a:lnSpc>
                <a:spcPct val="80000"/>
              </a:lnSpc>
              <a:buFontTx/>
              <a:buNone/>
            </a:pPr>
            <a:r>
              <a:rPr lang="en-US" sz="1700" b="1" dirty="0">
                <a:solidFill>
                  <a:srgbClr val="FF0000"/>
                </a:solidFill>
              </a:rPr>
              <a:t>#include&lt;</a:t>
            </a:r>
            <a:r>
              <a:rPr lang="en-US" sz="1700" b="1" dirty="0" err="1">
                <a:solidFill>
                  <a:srgbClr val="FF0000"/>
                </a:solidFill>
              </a:rPr>
              <a:t>string.h</a:t>
            </a:r>
            <a:r>
              <a:rPr lang="en-US" sz="1700" b="1" dirty="0">
                <a:solidFill>
                  <a:srgbClr val="FF0000"/>
                </a:solidFill>
              </a:rPr>
              <a:t>&gt;</a:t>
            </a:r>
          </a:p>
          <a:p>
            <a:pPr>
              <a:lnSpc>
                <a:spcPct val="80000"/>
              </a:lnSpc>
              <a:buFontTx/>
              <a:buNone/>
            </a:pPr>
            <a:r>
              <a:rPr lang="en-US" sz="1700" b="1" dirty="0">
                <a:solidFill>
                  <a:srgbClr val="FF0000"/>
                </a:solidFill>
              </a:rPr>
              <a:t>#include&lt;</a:t>
            </a:r>
            <a:r>
              <a:rPr lang="en-US" sz="1700" b="1" dirty="0" err="1">
                <a:solidFill>
                  <a:srgbClr val="FF0000"/>
                </a:solidFill>
              </a:rPr>
              <a:t>ctype.h</a:t>
            </a:r>
            <a:r>
              <a:rPr lang="en-US" sz="1700" b="1" dirty="0">
                <a:solidFill>
                  <a:srgbClr val="FF0000"/>
                </a:solidFill>
              </a:rPr>
              <a:t>&gt;</a:t>
            </a:r>
          </a:p>
          <a:p>
            <a:pPr>
              <a:lnSpc>
                <a:spcPct val="80000"/>
              </a:lnSpc>
              <a:buFontTx/>
              <a:buNone/>
            </a:pPr>
            <a:endParaRPr lang="en-US" sz="1700" b="1" dirty="0"/>
          </a:p>
          <a:p>
            <a:pPr>
              <a:lnSpc>
                <a:spcPct val="80000"/>
              </a:lnSpc>
              <a:buFontTx/>
              <a:buNone/>
            </a:pPr>
            <a:r>
              <a:rPr lang="en-US" sz="1700" b="1" dirty="0" err="1"/>
              <a:t>int</a:t>
            </a:r>
            <a:r>
              <a:rPr lang="en-US" sz="1700" b="1" dirty="0"/>
              <a:t> main(void) {</a:t>
            </a:r>
          </a:p>
          <a:p>
            <a:pPr>
              <a:lnSpc>
                <a:spcPct val="80000"/>
              </a:lnSpc>
              <a:buFontTx/>
              <a:buNone/>
            </a:pPr>
            <a:r>
              <a:rPr lang="en-US" sz="1700" b="1" dirty="0"/>
              <a:t>    char s[]="ICS 103 : Computer Programming in C (Term 081)";</a:t>
            </a:r>
          </a:p>
          <a:p>
            <a:pPr>
              <a:lnSpc>
                <a:spcPct val="80000"/>
              </a:lnSpc>
              <a:buFontTx/>
              <a:buNone/>
            </a:pPr>
            <a:r>
              <a:rPr lang="en-US" sz="1700" b="1" dirty="0"/>
              <a:t>    </a:t>
            </a:r>
            <a:r>
              <a:rPr lang="en-US" sz="1700" b="1" dirty="0" err="1"/>
              <a:t>int</a:t>
            </a:r>
            <a:r>
              <a:rPr lang="en-US" sz="1700" b="1" dirty="0"/>
              <a:t> </a:t>
            </a:r>
            <a:r>
              <a:rPr lang="en-US" sz="1700" b="1" dirty="0" err="1"/>
              <a:t>len</a:t>
            </a:r>
            <a:r>
              <a:rPr lang="en-US" sz="1700" b="1" dirty="0"/>
              <a:t>=</a:t>
            </a:r>
            <a:r>
              <a:rPr lang="en-US" sz="1700" b="1" dirty="0" err="1">
                <a:solidFill>
                  <a:srgbClr val="FF0000"/>
                </a:solidFill>
              </a:rPr>
              <a:t>strlen</a:t>
            </a:r>
            <a:r>
              <a:rPr lang="en-US" sz="1700" b="1" dirty="0"/>
              <a:t>(s), </a:t>
            </a:r>
            <a:r>
              <a:rPr lang="en-US" sz="1700" b="1" dirty="0" err="1"/>
              <a:t>i</a:t>
            </a:r>
            <a:r>
              <a:rPr lang="en-US" sz="1700" b="1" dirty="0"/>
              <a:t>;</a:t>
            </a:r>
          </a:p>
          <a:p>
            <a:pPr>
              <a:lnSpc>
                <a:spcPct val="80000"/>
              </a:lnSpc>
              <a:buFontTx/>
              <a:buNone/>
            </a:pPr>
            <a:endParaRPr lang="en-US" sz="1700" b="1" dirty="0"/>
          </a:p>
          <a:p>
            <a:pPr>
              <a:lnSpc>
                <a:spcPct val="80000"/>
              </a:lnSpc>
              <a:buFontTx/>
              <a:buNone/>
            </a:pPr>
            <a:r>
              <a:rPr lang="en-US" sz="1700" b="1" dirty="0"/>
              <a:t>    for ( </a:t>
            </a:r>
            <a:r>
              <a:rPr lang="en-US" sz="1700" b="1" dirty="0" err="1"/>
              <a:t>i</a:t>
            </a:r>
            <a:r>
              <a:rPr lang="en-US" sz="1700" b="1" dirty="0"/>
              <a:t>=0 ; </a:t>
            </a:r>
            <a:r>
              <a:rPr lang="en-US" sz="1700" b="1" dirty="0" err="1"/>
              <a:t>i</a:t>
            </a:r>
            <a:r>
              <a:rPr lang="en-US" sz="1700" b="1" dirty="0"/>
              <a:t>&lt; </a:t>
            </a:r>
            <a:r>
              <a:rPr lang="en-US" sz="1700" b="1" dirty="0" err="1"/>
              <a:t>len</a:t>
            </a:r>
            <a:r>
              <a:rPr lang="en-US" sz="1700" b="1" dirty="0"/>
              <a:t> ; </a:t>
            </a:r>
            <a:r>
              <a:rPr lang="en-US" sz="1700" b="1" dirty="0" err="1"/>
              <a:t>i</a:t>
            </a:r>
            <a:r>
              <a:rPr lang="en-US" sz="1700" b="1" dirty="0"/>
              <a:t>++)</a:t>
            </a:r>
          </a:p>
          <a:p>
            <a:pPr>
              <a:lnSpc>
                <a:spcPct val="80000"/>
              </a:lnSpc>
              <a:buFontTx/>
              <a:buNone/>
            </a:pPr>
            <a:r>
              <a:rPr lang="en-US" sz="1700" b="1" dirty="0"/>
              <a:t>         s[</a:t>
            </a:r>
            <a:r>
              <a:rPr lang="en-US" sz="1700" b="1" dirty="0" err="1"/>
              <a:t>i</a:t>
            </a:r>
            <a:r>
              <a:rPr lang="en-US" sz="1700" b="1" dirty="0"/>
              <a:t>]= </a:t>
            </a:r>
            <a:r>
              <a:rPr lang="en-US" sz="1700" b="1" dirty="0" err="1">
                <a:solidFill>
                  <a:srgbClr val="FF0000"/>
                </a:solidFill>
              </a:rPr>
              <a:t>toupper</a:t>
            </a:r>
            <a:r>
              <a:rPr lang="en-US" sz="1700" b="1" dirty="0"/>
              <a:t>(s[</a:t>
            </a:r>
            <a:r>
              <a:rPr lang="en-US" sz="1700" b="1" dirty="0" err="1"/>
              <a:t>i</a:t>
            </a:r>
            <a:r>
              <a:rPr lang="en-US" sz="1700" b="1" dirty="0"/>
              <a:t>]);</a:t>
            </a:r>
          </a:p>
          <a:p>
            <a:pPr>
              <a:lnSpc>
                <a:spcPct val="80000"/>
              </a:lnSpc>
              <a:buFontTx/>
              <a:buNone/>
            </a:pPr>
            <a:r>
              <a:rPr lang="en-US" sz="1700" b="1" dirty="0"/>
              <a:t>    </a:t>
            </a:r>
            <a:r>
              <a:rPr lang="en-US" sz="1700" b="1" dirty="0">
                <a:solidFill>
                  <a:srgbClr val="FF0000"/>
                </a:solidFill>
              </a:rPr>
              <a:t>puts</a:t>
            </a:r>
            <a:r>
              <a:rPr lang="en-US" sz="1700" b="1" dirty="0"/>
              <a:t>(s);</a:t>
            </a:r>
          </a:p>
          <a:p>
            <a:pPr>
              <a:lnSpc>
                <a:spcPct val="80000"/>
              </a:lnSpc>
              <a:buFontTx/>
              <a:buNone/>
            </a:pPr>
            <a:r>
              <a:rPr lang="en-US" sz="1700" b="1" dirty="0"/>
              <a:t>     </a:t>
            </a:r>
          </a:p>
          <a:p>
            <a:pPr>
              <a:lnSpc>
                <a:spcPct val="80000"/>
              </a:lnSpc>
              <a:buFontTx/>
              <a:buNone/>
            </a:pPr>
            <a:r>
              <a:rPr lang="en-US" sz="1700" b="1" dirty="0"/>
              <a:t>    </a:t>
            </a:r>
            <a:r>
              <a:rPr lang="en-US" sz="1700" b="1" dirty="0" err="1"/>
              <a:t>printf</a:t>
            </a:r>
            <a:r>
              <a:rPr lang="en-US" sz="1700" b="1" dirty="0"/>
              <a:t>("The digits in the string are: ");    </a:t>
            </a:r>
          </a:p>
          <a:p>
            <a:pPr>
              <a:lnSpc>
                <a:spcPct val="80000"/>
              </a:lnSpc>
              <a:buFontTx/>
              <a:buNone/>
            </a:pPr>
            <a:r>
              <a:rPr lang="en-US" sz="1700" b="1" dirty="0"/>
              <a:t>    for ( </a:t>
            </a:r>
            <a:r>
              <a:rPr lang="en-US" sz="1700" b="1" dirty="0" err="1"/>
              <a:t>i</a:t>
            </a:r>
            <a:r>
              <a:rPr lang="en-US" sz="1700" b="1" dirty="0"/>
              <a:t>=0 ; </a:t>
            </a:r>
            <a:r>
              <a:rPr lang="en-US" sz="1700" b="1" dirty="0" err="1"/>
              <a:t>i</a:t>
            </a:r>
            <a:r>
              <a:rPr lang="en-US" sz="1700" b="1" dirty="0"/>
              <a:t>&lt; </a:t>
            </a:r>
            <a:r>
              <a:rPr lang="en-US" sz="1700" b="1" dirty="0" err="1"/>
              <a:t>len</a:t>
            </a:r>
            <a:r>
              <a:rPr lang="en-US" sz="1700" b="1" dirty="0"/>
              <a:t> ; </a:t>
            </a:r>
            <a:r>
              <a:rPr lang="en-US" sz="1700" b="1" dirty="0" err="1"/>
              <a:t>i</a:t>
            </a:r>
            <a:r>
              <a:rPr lang="en-US" sz="1700" b="1" dirty="0"/>
              <a:t>++)</a:t>
            </a:r>
          </a:p>
          <a:p>
            <a:pPr>
              <a:lnSpc>
                <a:spcPct val="80000"/>
              </a:lnSpc>
              <a:buFontTx/>
              <a:buNone/>
            </a:pPr>
            <a:r>
              <a:rPr lang="en-US" sz="1700" b="1" dirty="0"/>
              <a:t>         if(</a:t>
            </a:r>
            <a:r>
              <a:rPr lang="en-US" sz="1700" b="1" dirty="0" err="1">
                <a:solidFill>
                  <a:srgbClr val="FF0000"/>
                </a:solidFill>
              </a:rPr>
              <a:t>isdigit</a:t>
            </a:r>
            <a:r>
              <a:rPr lang="en-US" sz="1700" b="1" dirty="0"/>
              <a:t>(s[</a:t>
            </a:r>
            <a:r>
              <a:rPr lang="en-US" sz="1700" b="1" dirty="0" err="1"/>
              <a:t>i</a:t>
            </a:r>
            <a:r>
              <a:rPr lang="en-US" sz="1700" b="1" dirty="0"/>
              <a:t>]))</a:t>
            </a:r>
          </a:p>
          <a:p>
            <a:pPr>
              <a:lnSpc>
                <a:spcPct val="80000"/>
              </a:lnSpc>
              <a:buFontTx/>
              <a:buNone/>
            </a:pPr>
            <a:r>
              <a:rPr lang="en-US" sz="1700" b="1" dirty="0"/>
              <a:t>             </a:t>
            </a:r>
            <a:r>
              <a:rPr lang="en-US" sz="1700" b="1" dirty="0" err="1"/>
              <a:t>printf</a:t>
            </a:r>
            <a:r>
              <a:rPr lang="en-US" sz="1700" b="1" dirty="0"/>
              <a:t>("%c", s[</a:t>
            </a:r>
            <a:r>
              <a:rPr lang="en-US" sz="1700" b="1" dirty="0" err="1"/>
              <a:t>i</a:t>
            </a:r>
            <a:r>
              <a:rPr lang="en-US" sz="1700" b="1" dirty="0"/>
              <a:t>]);</a:t>
            </a:r>
          </a:p>
          <a:p>
            <a:pPr>
              <a:lnSpc>
                <a:spcPct val="80000"/>
              </a:lnSpc>
              <a:buFontTx/>
              <a:buNone/>
            </a:pPr>
            <a:r>
              <a:rPr lang="en-US" sz="1700" b="1" dirty="0"/>
              <a:t>    </a:t>
            </a:r>
          </a:p>
          <a:p>
            <a:pPr>
              <a:lnSpc>
                <a:spcPct val="80000"/>
              </a:lnSpc>
              <a:buFontTx/>
              <a:buNone/>
            </a:pPr>
            <a:r>
              <a:rPr lang="en-US" sz="1700" b="1" dirty="0"/>
              <a:t>    </a:t>
            </a:r>
            <a:r>
              <a:rPr lang="en-US" sz="1700" b="1" dirty="0" err="1"/>
              <a:t>printf</a:t>
            </a:r>
            <a:r>
              <a:rPr lang="en-US" sz="1700" b="1" dirty="0"/>
              <a:t>("\n");</a:t>
            </a:r>
          </a:p>
          <a:p>
            <a:pPr>
              <a:lnSpc>
                <a:spcPct val="80000"/>
              </a:lnSpc>
              <a:buFontTx/>
              <a:buNone/>
            </a:pPr>
            <a:r>
              <a:rPr lang="en-US" sz="1700" b="1" dirty="0"/>
              <a:t>    system("pause");</a:t>
            </a:r>
          </a:p>
          <a:p>
            <a:pPr>
              <a:lnSpc>
                <a:spcPct val="80000"/>
              </a:lnSpc>
              <a:buFontTx/>
              <a:buNone/>
            </a:pPr>
            <a:r>
              <a:rPr lang="en-US" sz="1700" b="1" dirty="0"/>
              <a:t>    return 0;</a:t>
            </a:r>
          </a:p>
          <a:p>
            <a:pPr>
              <a:lnSpc>
                <a:spcPct val="80000"/>
              </a:lnSpc>
              <a:buFontTx/>
              <a:buNone/>
            </a:pPr>
            <a:r>
              <a:rPr lang="en-US" sz="1700" b="1" dirty="0"/>
              <a:t>}</a:t>
            </a:r>
          </a:p>
        </p:txBody>
      </p:sp>
      <p:sp>
        <p:nvSpPr>
          <p:cNvPr id="6" name="Slide Number Placeholder 6"/>
          <p:cNvSpPr>
            <a:spLocks noGrp="1"/>
          </p:cNvSpPr>
          <p:nvPr>
            <p:ph type="sldNum" sz="quarter" idx="11"/>
          </p:nvPr>
        </p:nvSpPr>
        <p:spPr/>
        <p:txBody>
          <a:bodyPr/>
          <a:lstStyle/>
          <a:p>
            <a:fld id="{D6754C62-0CC6-4DFC-9CF3-7F3CB0E25148}" type="slidenum">
              <a:rPr lang="ar-SA"/>
              <a:pPr/>
              <a:t>24</a:t>
            </a:fld>
            <a:endParaRPr lang="en-US"/>
          </a:p>
        </p:txBody>
      </p:sp>
      <p:pic>
        <p:nvPicPr>
          <p:cNvPr id="547850" name="Picture 10"/>
          <p:cNvPicPr>
            <a:picLocks noChangeAspect="1" noChangeArrowheads="1"/>
          </p:cNvPicPr>
          <p:nvPr/>
        </p:nvPicPr>
        <p:blipFill>
          <a:blip r:embed="rId3" cstate="print"/>
          <a:srcRect/>
          <a:stretch>
            <a:fillRect/>
          </a:stretch>
        </p:blipFill>
        <p:spPr bwMode="auto">
          <a:xfrm>
            <a:off x="3733800" y="4953000"/>
            <a:ext cx="4289425" cy="1104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784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784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784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784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4784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784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784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784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784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7843">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7843">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7843">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47843">
                                            <p:txEl>
                                              <p:pRg st="15" end="1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7843">
                                            <p:txEl>
                                              <p:pRg st="16" end="1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7843">
                                            <p:txEl>
                                              <p:pRg st="17" end="1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7843">
                                            <p:txEl>
                                              <p:pRg st="18" end="1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7843">
                                            <p:txEl>
                                              <p:pRg st="19" end="1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47843">
                                            <p:txEl>
                                              <p:pRg st="20" end="2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47843">
                                            <p:txEl>
                                              <p:pRg st="21" end="2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47843">
                                            <p:txEl>
                                              <p:pRg st="22" end="2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547850"/>
                                        </p:tgtEl>
                                        <p:attrNameLst>
                                          <p:attrName>style.visibility</p:attrName>
                                        </p:attrNameLst>
                                      </p:cBhvr>
                                      <p:to>
                                        <p:strVal val="visible"/>
                                      </p:to>
                                    </p:set>
                                    <p:anim calcmode="lin" valueType="num">
                                      <p:cBhvr>
                                        <p:cTn id="53" dur="500" fill="hold"/>
                                        <p:tgtEl>
                                          <p:spTgt spid="547850"/>
                                        </p:tgtEl>
                                        <p:attrNameLst>
                                          <p:attrName>ppt_w</p:attrName>
                                        </p:attrNameLst>
                                      </p:cBhvr>
                                      <p:tavLst>
                                        <p:tav tm="0">
                                          <p:val>
                                            <p:fltVal val="0"/>
                                          </p:val>
                                        </p:tav>
                                        <p:tav tm="100000">
                                          <p:val>
                                            <p:strVal val="#ppt_w"/>
                                          </p:val>
                                        </p:tav>
                                      </p:tavLst>
                                    </p:anim>
                                    <p:anim calcmode="lin" valueType="num">
                                      <p:cBhvr>
                                        <p:cTn id="54" dur="500" fill="hold"/>
                                        <p:tgtEl>
                                          <p:spTgt spid="5478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E1D1EC75-1410-4259-A42A-011690856BF4}" type="slidenum">
              <a:rPr lang="ar-SA"/>
              <a:pPr/>
              <a:t>25</a:t>
            </a:fld>
            <a:endParaRPr lang="en-US"/>
          </a:p>
        </p:txBody>
      </p:sp>
      <p:sp>
        <p:nvSpPr>
          <p:cNvPr id="558084" name="Text Box 4"/>
          <p:cNvSpPr txBox="1">
            <a:spLocks noChangeArrowheads="1"/>
          </p:cNvSpPr>
          <p:nvPr/>
        </p:nvSpPr>
        <p:spPr bwMode="auto">
          <a:xfrm>
            <a:off x="119063" y="-11113"/>
            <a:ext cx="8639175" cy="1187451"/>
          </a:xfrm>
          <a:prstGeom prst="rect">
            <a:avLst/>
          </a:prstGeom>
          <a:noFill/>
          <a:ln w="9525">
            <a:noFill/>
            <a:miter lim="800000"/>
            <a:headEnd/>
            <a:tailEnd/>
          </a:ln>
          <a:effectLst/>
        </p:spPr>
        <p:txBody>
          <a:bodyPr wrap="none">
            <a:spAutoFit/>
          </a:bodyPr>
          <a:lstStyle/>
          <a:p>
            <a:r>
              <a:rPr lang="en-US" sz="2400" b="1">
                <a:solidFill>
                  <a:srgbClr val="0033CC"/>
                </a:solidFill>
                <a:latin typeface="Times New Roman" pitchFamily="18" charset="0"/>
                <a:cs typeface="Times New Roman" pitchFamily="18" charset="0"/>
              </a:rPr>
              <a:t>The following program counts  digits, spaces, letters </a:t>
            </a:r>
          </a:p>
          <a:p>
            <a:r>
              <a:rPr lang="en-US" sz="2400" b="1">
                <a:solidFill>
                  <a:srgbClr val="0033CC"/>
                </a:solidFill>
                <a:latin typeface="Times New Roman" pitchFamily="18" charset="0"/>
                <a:cs typeface="Times New Roman" pitchFamily="18" charset="0"/>
              </a:rPr>
              <a:t>(capital and lower cases), control, and punctuation </a:t>
            </a:r>
            <a:r>
              <a:rPr lang="en-US" b="1">
                <a:solidFill>
                  <a:srgbClr val="0033CC"/>
                </a:solidFill>
              </a:rPr>
              <a:t>characters</a:t>
            </a:r>
            <a:r>
              <a:rPr lang="en-US" sz="2400" b="1">
                <a:solidFill>
                  <a:srgbClr val="0033CC"/>
                </a:solidFill>
                <a:latin typeface="Times New Roman" pitchFamily="18" charset="0"/>
                <a:cs typeface="Times New Roman" pitchFamily="18" charset="0"/>
              </a:rPr>
              <a:t>. It </a:t>
            </a:r>
          </a:p>
          <a:p>
            <a:r>
              <a:rPr lang="en-US" sz="2400" b="1">
                <a:solidFill>
                  <a:srgbClr val="0033CC"/>
                </a:solidFill>
                <a:latin typeface="Times New Roman" pitchFamily="18" charset="0"/>
                <a:cs typeface="Times New Roman" pitchFamily="18" charset="0"/>
              </a:rPr>
              <a:t>Also converts all letters to capital. </a:t>
            </a:r>
          </a:p>
        </p:txBody>
      </p:sp>
      <p:sp>
        <p:nvSpPr>
          <p:cNvPr id="558085" name="Text Box 5"/>
          <p:cNvSpPr txBox="1">
            <a:spLocks noChangeArrowheads="1"/>
          </p:cNvSpPr>
          <p:nvPr/>
        </p:nvSpPr>
        <p:spPr bwMode="auto">
          <a:xfrm>
            <a:off x="68263" y="1214438"/>
            <a:ext cx="8915400" cy="5603875"/>
          </a:xfrm>
          <a:prstGeom prst="rect">
            <a:avLst/>
          </a:prstGeom>
          <a:noFill/>
          <a:ln w="25400">
            <a:solidFill>
              <a:srgbClr val="0033CC"/>
            </a:solidFill>
            <a:miter lim="800000"/>
            <a:headEnd/>
            <a:tailEnd/>
          </a:ln>
          <a:effectLst/>
        </p:spPr>
        <p:txBody>
          <a:bodyPr>
            <a:spAutoFit/>
          </a:bodyPr>
          <a:lstStyle/>
          <a:p>
            <a:r>
              <a:rPr lang="en-US" sz="2000" dirty="0">
                <a:latin typeface="Arial Unicode MS" pitchFamily="34" charset="-128"/>
                <a:ea typeface="Arial Unicode MS" pitchFamily="34" charset="-128"/>
                <a:cs typeface="Arial Unicode MS" pitchFamily="34" charset="-128"/>
              </a:rPr>
              <a:t>#include &lt;</a:t>
            </a:r>
            <a:r>
              <a:rPr lang="en-US" sz="2000" dirty="0" err="1">
                <a:latin typeface="Arial Unicode MS" pitchFamily="34" charset="-128"/>
                <a:ea typeface="Arial Unicode MS" pitchFamily="34" charset="-128"/>
                <a:cs typeface="Arial Unicode MS" pitchFamily="34" charset="-128"/>
              </a:rPr>
              <a:t>stdio.h</a:t>
            </a:r>
            <a:r>
              <a:rPr lang="en-US" sz="2000" dirty="0">
                <a:latin typeface="Arial Unicode MS" pitchFamily="34" charset="-128"/>
                <a:ea typeface="Arial Unicode MS" pitchFamily="34" charset="-128"/>
                <a:cs typeface="Arial Unicode MS" pitchFamily="34" charset="-128"/>
              </a:rPr>
              <a:t>&gt;</a:t>
            </a:r>
          </a:p>
          <a:p>
            <a:r>
              <a:rPr lang="en-US" sz="2000" dirty="0">
                <a:latin typeface="Arial Unicode MS" pitchFamily="34" charset="-128"/>
                <a:ea typeface="Arial Unicode MS" pitchFamily="34" charset="-128"/>
                <a:cs typeface="Arial Unicode MS" pitchFamily="34" charset="-128"/>
              </a:rPr>
              <a:t>#include &lt;</a:t>
            </a:r>
            <a:r>
              <a:rPr lang="en-US" sz="2000" dirty="0" err="1">
                <a:latin typeface="Arial Unicode MS" pitchFamily="34" charset="-128"/>
                <a:ea typeface="Arial Unicode MS" pitchFamily="34" charset="-128"/>
                <a:cs typeface="Arial Unicode MS" pitchFamily="34" charset="-128"/>
              </a:rPr>
              <a:t>ctype.h</a:t>
            </a:r>
            <a:r>
              <a:rPr lang="en-US" sz="2000" dirty="0">
                <a:latin typeface="Arial Unicode MS" pitchFamily="34" charset="-128"/>
                <a:ea typeface="Arial Unicode MS" pitchFamily="34" charset="-128"/>
                <a:cs typeface="Arial Unicode MS" pitchFamily="34" charset="-128"/>
              </a:rPr>
              <a:t>&gt;</a:t>
            </a:r>
          </a:p>
          <a:p>
            <a:r>
              <a:rPr lang="en-US" sz="2000" dirty="0">
                <a:latin typeface="Arial Unicode MS" pitchFamily="34" charset="-128"/>
                <a:ea typeface="Arial Unicode MS" pitchFamily="34" charset="-128"/>
                <a:cs typeface="Arial Unicode MS" pitchFamily="34" charset="-128"/>
              </a:rPr>
              <a:t>#include &lt;</a:t>
            </a:r>
            <a:r>
              <a:rPr lang="en-US" sz="2000" dirty="0" err="1">
                <a:latin typeface="Arial Unicode MS" pitchFamily="34" charset="-128"/>
                <a:ea typeface="Arial Unicode MS" pitchFamily="34" charset="-128"/>
                <a:cs typeface="Arial Unicode MS" pitchFamily="34" charset="-128"/>
              </a:rPr>
              <a:t>string.h</a:t>
            </a:r>
            <a:r>
              <a:rPr lang="en-US" sz="2000" dirty="0">
                <a:latin typeface="Arial Unicode MS" pitchFamily="34" charset="-128"/>
                <a:ea typeface="Arial Unicode MS" pitchFamily="34" charset="-128"/>
                <a:cs typeface="Arial Unicode MS" pitchFamily="34" charset="-128"/>
              </a:rPr>
              <a:t>&gt;</a:t>
            </a:r>
          </a:p>
          <a:p>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main(void)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i,countup,countlow</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countspace,countdigit,countpunc,countcontrol_c</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char </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[80] = "    ICS 103 Computer Programming in C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countup</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countlow</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countspace</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countdigit</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countpunc</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countcontrol_c</a:t>
            </a:r>
            <a:r>
              <a:rPr lang="en-US" sz="2000" dirty="0">
                <a:latin typeface="Arial Unicode MS" pitchFamily="34" charset="-128"/>
                <a:ea typeface="Arial Unicode MS" pitchFamily="34" charset="-128"/>
                <a:cs typeface="Arial Unicode MS" pitchFamily="34" charset="-128"/>
              </a:rPr>
              <a:t>=0;</a:t>
            </a:r>
          </a:p>
          <a:p>
            <a:r>
              <a:rPr lang="en-US" sz="2000" dirty="0">
                <a:latin typeface="Arial Unicode MS" pitchFamily="34" charset="-128"/>
                <a:ea typeface="Arial Unicode MS" pitchFamily="34" charset="-128"/>
                <a:cs typeface="Arial Unicode MS" pitchFamily="34" charset="-128"/>
              </a:rPr>
              <a:t>  puts("                  1                  2                   3                  4                  5");</a:t>
            </a:r>
          </a:p>
          <a:p>
            <a:r>
              <a:rPr lang="en-US" sz="2000" dirty="0">
                <a:latin typeface="Arial Unicode MS" pitchFamily="34" charset="-128"/>
                <a:ea typeface="Arial Unicode MS" pitchFamily="34" charset="-128"/>
                <a:cs typeface="Arial Unicode MS" pitchFamily="34" charset="-128"/>
              </a:rPr>
              <a:t>  puts("12345678901234567890123456789012345678901234567890123");</a:t>
            </a:r>
          </a:p>
          <a:p>
            <a:r>
              <a:rPr lang="en-US" sz="2000" dirty="0">
                <a:latin typeface="Arial Unicode MS" pitchFamily="34" charset="-128"/>
                <a:ea typeface="Arial Unicode MS" pitchFamily="34" charset="-128"/>
                <a:cs typeface="Arial Unicode MS" pitchFamily="34" charset="-128"/>
              </a:rPr>
              <a:t>  puts(</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("the length of the string is %d\</a:t>
            </a:r>
            <a:r>
              <a:rPr lang="en-US" sz="2000" dirty="0" err="1">
                <a:latin typeface="Arial Unicode MS" pitchFamily="34" charset="-128"/>
                <a:ea typeface="Arial Unicode MS" pitchFamily="34" charset="-128"/>
                <a:cs typeface="Arial Unicode MS" pitchFamily="34" charset="-128"/>
              </a:rPr>
              <a:t>n",strlen</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while(</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!='\0')</a:t>
            </a:r>
          </a:p>
          <a:p>
            <a:r>
              <a:rPr lang="en-US" sz="2000" dirty="0">
                <a:latin typeface="Arial Unicode MS" pitchFamily="34" charset="-128"/>
                <a:ea typeface="Arial Unicode MS" pitchFamily="34" charset="-128"/>
                <a:cs typeface="Arial Unicode MS" pitchFamily="34" charset="-128"/>
              </a:rPr>
              <a:t>  {</a:t>
            </a:r>
          </a:p>
          <a:p>
            <a:r>
              <a:rPr lang="en-US" sz="2000" dirty="0">
                <a:latin typeface="Arial Unicode MS" pitchFamily="34" charset="-128"/>
                <a:ea typeface="Arial Unicode MS" pitchFamily="34" charset="-128"/>
                <a:cs typeface="Arial Unicode MS" pitchFamily="34" charset="-128"/>
              </a:rPr>
              <a:t>    if (</a:t>
            </a:r>
            <a:r>
              <a:rPr lang="en-US" sz="2000" dirty="0" err="1">
                <a:solidFill>
                  <a:srgbClr val="FF0000"/>
                </a:solidFill>
                <a:latin typeface="Arial Unicode MS" pitchFamily="34" charset="-128"/>
                <a:ea typeface="Arial Unicode MS" pitchFamily="34" charset="-128"/>
                <a:cs typeface="Arial Unicode MS" pitchFamily="34" charset="-128"/>
              </a:rPr>
              <a:t>ispunct</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countpunc</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if (</a:t>
            </a:r>
            <a:r>
              <a:rPr lang="en-US" sz="2000" dirty="0" err="1">
                <a:solidFill>
                  <a:srgbClr val="FF0000"/>
                </a:solidFill>
                <a:latin typeface="Arial Unicode MS" pitchFamily="34" charset="-128"/>
                <a:ea typeface="Arial Unicode MS" pitchFamily="34" charset="-128"/>
                <a:cs typeface="Arial Unicode MS" pitchFamily="34" charset="-128"/>
              </a:rPr>
              <a:t>iscntrl</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countcontrol_c</a:t>
            </a:r>
            <a:r>
              <a:rPr lang="en-US" sz="2000" dirty="0">
                <a:latin typeface="Arial Unicode MS" pitchFamily="34" charset="-128"/>
                <a:ea typeface="Arial Unicode MS" pitchFamily="34" charset="-128"/>
                <a:cs typeface="Arial Unicode MS"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58085"/>
                                        </p:tgtEl>
                                        <p:attrNameLst>
                                          <p:attrName>style.visibility</p:attrName>
                                        </p:attrNameLst>
                                      </p:cBhvr>
                                      <p:to>
                                        <p:strVal val="visible"/>
                                      </p:to>
                                    </p:set>
                                    <p:anim calcmode="lin" valueType="num">
                                      <p:cBhvr>
                                        <p:cTn id="7" dur="500" fill="hold"/>
                                        <p:tgtEl>
                                          <p:spTgt spid="558085"/>
                                        </p:tgtEl>
                                        <p:attrNameLst>
                                          <p:attrName>ppt_w</p:attrName>
                                        </p:attrNameLst>
                                      </p:cBhvr>
                                      <p:tavLst>
                                        <p:tav tm="0">
                                          <p:val>
                                            <p:fltVal val="0"/>
                                          </p:val>
                                        </p:tav>
                                        <p:tav tm="100000">
                                          <p:val>
                                            <p:strVal val="#ppt_w"/>
                                          </p:val>
                                        </p:tav>
                                      </p:tavLst>
                                    </p:anim>
                                    <p:anim calcmode="lin" valueType="num">
                                      <p:cBhvr>
                                        <p:cTn id="8" dur="500" fill="hold"/>
                                        <p:tgtEl>
                                          <p:spTgt spid="5580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5"/>
          </p:nvPr>
        </p:nvSpPr>
        <p:spPr/>
        <p:txBody>
          <a:bodyPr/>
          <a:lstStyle/>
          <a:p>
            <a:fld id="{D2A5FCE8-73E2-4E4F-8C83-2D0B4166BF31}" type="slidenum">
              <a:rPr lang="ar-SA"/>
              <a:pPr/>
              <a:t>26</a:t>
            </a:fld>
            <a:endParaRPr lang="en-US"/>
          </a:p>
        </p:txBody>
      </p:sp>
      <p:sp>
        <p:nvSpPr>
          <p:cNvPr id="560133" name="Text Box 5"/>
          <p:cNvSpPr txBox="1">
            <a:spLocks noChangeArrowheads="1"/>
          </p:cNvSpPr>
          <p:nvPr/>
        </p:nvSpPr>
        <p:spPr bwMode="auto">
          <a:xfrm>
            <a:off x="288925" y="244475"/>
            <a:ext cx="8016875" cy="6518275"/>
          </a:xfrm>
          <a:prstGeom prst="rect">
            <a:avLst/>
          </a:prstGeom>
          <a:noFill/>
          <a:ln w="25400">
            <a:solidFill>
              <a:srgbClr val="0033CC"/>
            </a:solidFill>
            <a:miter lim="800000"/>
            <a:headEnd/>
            <a:tailEnd/>
          </a:ln>
          <a:effectLst/>
        </p:spPr>
        <p:txBody>
          <a:bodyPr>
            <a:spAutoFit/>
          </a:bodyPr>
          <a:lstStyle/>
          <a:p>
            <a:r>
              <a:rPr lang="en-US" sz="2000" dirty="0">
                <a:latin typeface="Arial Unicode MS" pitchFamily="34" charset="-128"/>
                <a:ea typeface="Arial Unicode MS" pitchFamily="34" charset="-128"/>
                <a:cs typeface="Arial Unicode MS" pitchFamily="34" charset="-128"/>
              </a:rPr>
              <a:t>if(</a:t>
            </a:r>
            <a:r>
              <a:rPr lang="en-US" sz="2000" dirty="0" err="1">
                <a:solidFill>
                  <a:srgbClr val="FF0000"/>
                </a:solidFill>
                <a:latin typeface="Arial Unicode MS" pitchFamily="34" charset="-128"/>
                <a:ea typeface="Arial Unicode MS" pitchFamily="34" charset="-128"/>
                <a:cs typeface="Arial Unicode MS" pitchFamily="34" charset="-128"/>
              </a:rPr>
              <a:t>isdigit</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countdigit</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if(</a:t>
            </a:r>
            <a:r>
              <a:rPr lang="en-US" sz="2000" dirty="0" err="1">
                <a:solidFill>
                  <a:srgbClr val="FF0000"/>
                </a:solidFill>
                <a:latin typeface="Arial Unicode MS" pitchFamily="34" charset="-128"/>
                <a:ea typeface="Arial Unicode MS" pitchFamily="34" charset="-128"/>
                <a:cs typeface="Arial Unicode MS" pitchFamily="34" charset="-128"/>
              </a:rPr>
              <a:t>isspace</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countspace</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if(</a:t>
            </a:r>
            <a:r>
              <a:rPr lang="en-US" sz="2000" dirty="0" err="1">
                <a:solidFill>
                  <a:srgbClr val="FF0000"/>
                </a:solidFill>
                <a:latin typeface="Arial Unicode MS" pitchFamily="34" charset="-128"/>
                <a:ea typeface="Arial Unicode MS" pitchFamily="34" charset="-128"/>
                <a:cs typeface="Arial Unicode MS" pitchFamily="34" charset="-128"/>
              </a:rPr>
              <a:t>isupper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countup</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if(</a:t>
            </a:r>
            <a:r>
              <a:rPr lang="en-US" sz="2000" dirty="0" err="1">
                <a:solidFill>
                  <a:srgbClr val="FF0000"/>
                </a:solidFill>
                <a:latin typeface="Arial Unicode MS" pitchFamily="34" charset="-128"/>
                <a:ea typeface="Arial Unicode MS" pitchFamily="34" charset="-128"/>
                <a:cs typeface="Arial Unicode MS" pitchFamily="34" charset="-128"/>
              </a:rPr>
              <a:t>islower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countlow</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 </a:t>
            </a:r>
            <a:r>
              <a:rPr lang="en-US" sz="2000" dirty="0" err="1">
                <a:solidFill>
                  <a:srgbClr val="FF0000"/>
                </a:solidFill>
                <a:latin typeface="Arial Unicode MS" pitchFamily="34" charset="-128"/>
                <a:ea typeface="Arial Unicode MS" pitchFamily="34" charset="-128"/>
                <a:cs typeface="Arial Unicode MS" pitchFamily="34" charset="-128"/>
              </a:rPr>
              <a:t>toupper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("The number of digits = %d\</a:t>
            </a:r>
            <a:r>
              <a:rPr lang="en-US" sz="2000" dirty="0" err="1">
                <a:latin typeface="Arial Unicode MS" pitchFamily="34" charset="-128"/>
                <a:ea typeface="Arial Unicode MS" pitchFamily="34" charset="-128"/>
                <a:cs typeface="Arial Unicode MS" pitchFamily="34" charset="-128"/>
              </a:rPr>
              <a:t>n",countdigit</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("The number of spaces = %d\</a:t>
            </a:r>
            <a:r>
              <a:rPr lang="en-US" sz="2000" dirty="0" err="1">
                <a:latin typeface="Arial Unicode MS" pitchFamily="34" charset="-128"/>
                <a:ea typeface="Arial Unicode MS" pitchFamily="34" charset="-128"/>
                <a:cs typeface="Arial Unicode MS" pitchFamily="34" charset="-128"/>
              </a:rPr>
              <a:t>n",countspace</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("Upper case letters = %d\n", </a:t>
            </a:r>
            <a:r>
              <a:rPr lang="en-US" sz="2000" dirty="0" err="1">
                <a:latin typeface="Arial Unicode MS" pitchFamily="34" charset="-128"/>
                <a:ea typeface="Arial Unicode MS" pitchFamily="34" charset="-128"/>
                <a:cs typeface="Arial Unicode MS" pitchFamily="34" charset="-128"/>
              </a:rPr>
              <a:t>countup</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("Lower case letters = %d\n", </a:t>
            </a:r>
            <a:r>
              <a:rPr lang="en-US" sz="2000" dirty="0" err="1">
                <a:latin typeface="Arial Unicode MS" pitchFamily="34" charset="-128"/>
                <a:ea typeface="Arial Unicode MS" pitchFamily="34" charset="-128"/>
                <a:cs typeface="Arial Unicode MS" pitchFamily="34" charset="-128"/>
              </a:rPr>
              <a:t>countlow</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("Punctuation characters = %d\</a:t>
            </a:r>
            <a:r>
              <a:rPr lang="en-US" sz="2000" dirty="0" err="1">
                <a:latin typeface="Arial Unicode MS" pitchFamily="34" charset="-128"/>
                <a:ea typeface="Arial Unicode MS" pitchFamily="34" charset="-128"/>
                <a:cs typeface="Arial Unicode MS" pitchFamily="34" charset="-128"/>
              </a:rPr>
              <a:t>n",countpunc</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("Total control characters = %d\n", </a:t>
            </a:r>
            <a:r>
              <a:rPr lang="en-US" sz="2000" dirty="0" err="1">
                <a:latin typeface="Arial Unicode MS" pitchFamily="34" charset="-128"/>
                <a:ea typeface="Arial Unicode MS" pitchFamily="34" charset="-128"/>
                <a:cs typeface="Arial Unicode MS" pitchFamily="34" charset="-128"/>
              </a:rPr>
              <a:t>countcontrol_c</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("%s\n", </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return 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0133"/>
                                        </p:tgtEl>
                                        <p:attrNameLst>
                                          <p:attrName>style.visibility</p:attrName>
                                        </p:attrNameLst>
                                      </p:cBhvr>
                                      <p:to>
                                        <p:strVal val="visible"/>
                                      </p:to>
                                    </p:set>
                                    <p:anim calcmode="lin" valueType="num">
                                      <p:cBhvr>
                                        <p:cTn id="7" dur="500" fill="hold"/>
                                        <p:tgtEl>
                                          <p:spTgt spid="560133"/>
                                        </p:tgtEl>
                                        <p:attrNameLst>
                                          <p:attrName>ppt_w</p:attrName>
                                        </p:attrNameLst>
                                      </p:cBhvr>
                                      <p:tavLst>
                                        <p:tav tm="0">
                                          <p:val>
                                            <p:fltVal val="0"/>
                                          </p:val>
                                        </p:tav>
                                        <p:tav tm="100000">
                                          <p:val>
                                            <p:strVal val="#ppt_w"/>
                                          </p:val>
                                        </p:tav>
                                      </p:tavLst>
                                    </p:anim>
                                    <p:anim calcmode="lin" valueType="num">
                                      <p:cBhvr>
                                        <p:cTn id="8" dur="500" fill="hold"/>
                                        <p:tgtEl>
                                          <p:spTgt spid="560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5"/>
          </p:nvPr>
        </p:nvSpPr>
        <p:spPr/>
        <p:txBody>
          <a:bodyPr/>
          <a:lstStyle/>
          <a:p>
            <a:fld id="{AC753C23-AD41-4A76-B0C8-764A2D270DC1}" type="slidenum">
              <a:rPr lang="ar-SA"/>
              <a:pPr/>
              <a:t>27</a:t>
            </a:fld>
            <a:endParaRPr lang="en-US"/>
          </a:p>
        </p:txBody>
      </p:sp>
      <p:sp>
        <p:nvSpPr>
          <p:cNvPr id="562180" name="Text Box 4"/>
          <p:cNvSpPr txBox="1">
            <a:spLocks noChangeArrowheads="1"/>
          </p:cNvSpPr>
          <p:nvPr/>
        </p:nvSpPr>
        <p:spPr bwMode="auto">
          <a:xfrm>
            <a:off x="212725" y="-20638"/>
            <a:ext cx="8929688" cy="1495426"/>
          </a:xfrm>
          <a:prstGeom prst="rect">
            <a:avLst/>
          </a:prstGeom>
          <a:noFill/>
          <a:ln w="9525">
            <a:noFill/>
            <a:miter lim="800000"/>
            <a:headEnd/>
            <a:tailEnd/>
          </a:ln>
          <a:effectLst/>
        </p:spPr>
        <p:txBody>
          <a:bodyPr wrap="none">
            <a:spAutoFit/>
          </a:bodyPr>
          <a:lstStyle/>
          <a:p>
            <a:r>
              <a:rPr lang="en-US" sz="2300" b="1" u="sng">
                <a:solidFill>
                  <a:srgbClr val="0033CC"/>
                </a:solidFill>
                <a:latin typeface="Arial Unicode MS" pitchFamily="34" charset="-128"/>
                <a:ea typeface="Arial Unicode MS" pitchFamily="34" charset="-128"/>
                <a:cs typeface="Arial Unicode MS" pitchFamily="34" charset="-128"/>
              </a:rPr>
              <a:t>Problem:</a:t>
            </a:r>
            <a:r>
              <a:rPr lang="en-US" sz="2300">
                <a:solidFill>
                  <a:srgbClr val="0033CC"/>
                </a:solidFill>
                <a:latin typeface="Arial Unicode MS" pitchFamily="34" charset="-128"/>
                <a:ea typeface="Arial Unicode MS" pitchFamily="34" charset="-128"/>
                <a:cs typeface="Arial Unicode MS" pitchFamily="34" charset="-128"/>
              </a:rPr>
              <a:t> </a:t>
            </a:r>
            <a:r>
              <a:rPr lang="en-US" sz="2300" b="1">
                <a:solidFill>
                  <a:srgbClr val="0033CC"/>
                </a:solidFill>
                <a:latin typeface="Arial Unicode MS" pitchFamily="34" charset="-128"/>
                <a:ea typeface="Arial Unicode MS" pitchFamily="34" charset="-128"/>
                <a:cs typeface="Arial Unicode MS" pitchFamily="34" charset="-128"/>
              </a:rPr>
              <a:t>Write a program that reads a string and prints the number </a:t>
            </a:r>
          </a:p>
          <a:p>
            <a:r>
              <a:rPr lang="en-US" sz="2300" b="1">
                <a:solidFill>
                  <a:srgbClr val="0033CC"/>
                </a:solidFill>
                <a:latin typeface="Arial Unicode MS" pitchFamily="34" charset="-128"/>
                <a:ea typeface="Arial Unicode MS" pitchFamily="34" charset="-128"/>
                <a:cs typeface="Arial Unicode MS" pitchFamily="34" charset="-128"/>
              </a:rPr>
              <a:t>of vowels, number of upper case and number of lower case letters. </a:t>
            </a:r>
          </a:p>
          <a:p>
            <a:r>
              <a:rPr lang="en-US" sz="2300" b="1">
                <a:solidFill>
                  <a:srgbClr val="0033CC"/>
                </a:solidFill>
                <a:latin typeface="Arial Unicode MS" pitchFamily="34" charset="-128"/>
                <a:ea typeface="Arial Unicode MS" pitchFamily="34" charset="-128"/>
                <a:cs typeface="Arial Unicode MS" pitchFamily="34" charset="-128"/>
              </a:rPr>
              <a:t> It should also print the string with the first letter capitalized and </a:t>
            </a:r>
          </a:p>
          <a:p>
            <a:r>
              <a:rPr lang="en-US" sz="2300" b="1">
                <a:solidFill>
                  <a:srgbClr val="0033CC"/>
                </a:solidFill>
                <a:latin typeface="Arial Unicode MS" pitchFamily="34" charset="-128"/>
                <a:ea typeface="Arial Unicode MS" pitchFamily="34" charset="-128"/>
                <a:cs typeface="Arial Unicode MS" pitchFamily="34" charset="-128"/>
              </a:rPr>
              <a:t>the remaining in lower case.</a:t>
            </a:r>
            <a:r>
              <a:rPr lang="en-US" sz="2300">
                <a:solidFill>
                  <a:srgbClr val="0033CC"/>
                </a:solidFill>
                <a:latin typeface="Arial Unicode MS" pitchFamily="34" charset="-128"/>
                <a:ea typeface="Arial Unicode MS" pitchFamily="34" charset="-128"/>
                <a:cs typeface="Arial Unicode MS" pitchFamily="34" charset="-128"/>
              </a:rPr>
              <a:t> </a:t>
            </a:r>
          </a:p>
        </p:txBody>
      </p:sp>
      <p:sp>
        <p:nvSpPr>
          <p:cNvPr id="562183" name="Text Box 7"/>
          <p:cNvSpPr txBox="1">
            <a:spLocks noChangeArrowheads="1"/>
          </p:cNvSpPr>
          <p:nvPr/>
        </p:nvSpPr>
        <p:spPr bwMode="auto">
          <a:xfrm>
            <a:off x="182563" y="1828800"/>
            <a:ext cx="7818437" cy="4384675"/>
          </a:xfrm>
          <a:prstGeom prst="rect">
            <a:avLst/>
          </a:prstGeom>
          <a:noFill/>
          <a:ln w="25400">
            <a:solidFill>
              <a:srgbClr val="0033CC"/>
            </a:solidFill>
            <a:miter lim="800000"/>
            <a:headEnd/>
            <a:tailEnd/>
          </a:ln>
          <a:effectLst/>
        </p:spPr>
        <p:txBody>
          <a:bodyPr>
            <a:spAutoFit/>
          </a:bodyPr>
          <a:lstStyle/>
          <a:p>
            <a:r>
              <a:rPr lang="en-US" sz="2000" dirty="0">
                <a:latin typeface="Arial Unicode MS" pitchFamily="34" charset="-128"/>
                <a:ea typeface="Arial Unicode MS" pitchFamily="34" charset="-128"/>
                <a:cs typeface="Arial Unicode MS" pitchFamily="34" charset="-128"/>
              </a:rPr>
              <a:t>#include &lt;</a:t>
            </a:r>
            <a:r>
              <a:rPr lang="en-US" sz="2000" dirty="0" err="1">
                <a:latin typeface="Arial Unicode MS" pitchFamily="34" charset="-128"/>
                <a:ea typeface="Arial Unicode MS" pitchFamily="34" charset="-128"/>
                <a:cs typeface="Arial Unicode MS" pitchFamily="34" charset="-128"/>
              </a:rPr>
              <a:t>stdio.h</a:t>
            </a:r>
            <a:r>
              <a:rPr lang="en-US" sz="2000" dirty="0">
                <a:latin typeface="Arial Unicode MS" pitchFamily="34" charset="-128"/>
                <a:ea typeface="Arial Unicode MS" pitchFamily="34" charset="-128"/>
                <a:cs typeface="Arial Unicode MS" pitchFamily="34" charset="-128"/>
              </a:rPr>
              <a:t>&gt;</a:t>
            </a:r>
          </a:p>
          <a:p>
            <a:r>
              <a:rPr lang="en-US" sz="2000" dirty="0">
                <a:solidFill>
                  <a:srgbClr val="FF0000"/>
                </a:solidFill>
                <a:latin typeface="Arial Unicode MS" pitchFamily="34" charset="-128"/>
                <a:ea typeface="Arial Unicode MS" pitchFamily="34" charset="-128"/>
                <a:cs typeface="Arial Unicode MS" pitchFamily="34" charset="-128"/>
              </a:rPr>
              <a:t>#include &lt;</a:t>
            </a:r>
            <a:r>
              <a:rPr lang="en-US" sz="2000" dirty="0" err="1">
                <a:solidFill>
                  <a:srgbClr val="FF0000"/>
                </a:solidFill>
                <a:latin typeface="Arial Unicode MS" pitchFamily="34" charset="-128"/>
                <a:ea typeface="Arial Unicode MS" pitchFamily="34" charset="-128"/>
                <a:cs typeface="Arial Unicode MS" pitchFamily="34" charset="-128"/>
              </a:rPr>
              <a:t>string.h</a:t>
            </a:r>
            <a:r>
              <a:rPr lang="en-US" sz="2000" dirty="0">
                <a:solidFill>
                  <a:srgbClr val="FF0000"/>
                </a:solidFill>
                <a:latin typeface="Arial Unicode MS" pitchFamily="34" charset="-128"/>
                <a:ea typeface="Arial Unicode MS" pitchFamily="34" charset="-128"/>
                <a:cs typeface="Arial Unicode MS" pitchFamily="34" charset="-128"/>
              </a:rPr>
              <a:t>&gt;</a:t>
            </a:r>
          </a:p>
          <a:p>
            <a:r>
              <a:rPr lang="en-US" sz="2000" dirty="0">
                <a:solidFill>
                  <a:srgbClr val="FF0000"/>
                </a:solidFill>
                <a:latin typeface="Arial Unicode MS" pitchFamily="34" charset="-128"/>
                <a:ea typeface="Arial Unicode MS" pitchFamily="34" charset="-128"/>
                <a:cs typeface="Arial Unicode MS" pitchFamily="34" charset="-128"/>
              </a:rPr>
              <a:t>#include &lt;</a:t>
            </a:r>
            <a:r>
              <a:rPr lang="en-US" sz="2000" dirty="0" err="1">
                <a:solidFill>
                  <a:srgbClr val="FF0000"/>
                </a:solidFill>
                <a:latin typeface="Arial Unicode MS" pitchFamily="34" charset="-128"/>
                <a:ea typeface="Arial Unicode MS" pitchFamily="34" charset="-128"/>
                <a:cs typeface="Arial Unicode MS" pitchFamily="34" charset="-128"/>
              </a:rPr>
              <a:t>ctype.h</a:t>
            </a:r>
            <a:r>
              <a:rPr lang="en-US" sz="2000" dirty="0">
                <a:solidFill>
                  <a:srgbClr val="FF0000"/>
                </a:solidFill>
                <a:latin typeface="Arial Unicode MS" pitchFamily="34" charset="-128"/>
                <a:ea typeface="Arial Unicode MS" pitchFamily="34" charset="-128"/>
                <a:cs typeface="Arial Unicode MS" pitchFamily="34" charset="-128"/>
              </a:rPr>
              <a:t>&gt;</a:t>
            </a:r>
          </a:p>
          <a:p>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isvowel</a:t>
            </a:r>
            <a:r>
              <a:rPr lang="en-US" sz="2000" dirty="0">
                <a:latin typeface="Arial Unicode MS" pitchFamily="34" charset="-128"/>
                <a:ea typeface="Arial Unicode MS" pitchFamily="34" charset="-128"/>
                <a:cs typeface="Arial Unicode MS" pitchFamily="34" charset="-128"/>
              </a:rPr>
              <a:t>(char </a:t>
            </a:r>
            <a:r>
              <a:rPr lang="en-US" sz="2000" dirty="0" err="1">
                <a:latin typeface="Arial Unicode MS" pitchFamily="34" charset="-128"/>
                <a:ea typeface="Arial Unicode MS" pitchFamily="34" charset="-128"/>
                <a:cs typeface="Arial Unicode MS" pitchFamily="34" charset="-128"/>
              </a:rPr>
              <a:t>ch</a:t>
            </a:r>
            <a:r>
              <a:rPr lang="en-US" sz="2000" dirty="0">
                <a:latin typeface="Arial Unicode MS" pitchFamily="34" charset="-128"/>
                <a:ea typeface="Arial Unicode MS" pitchFamily="34" charset="-128"/>
                <a:cs typeface="Arial Unicode MS" pitchFamily="34" charset="-128"/>
              </a:rPr>
              <a:t>); // Function Prototype</a:t>
            </a:r>
          </a:p>
          <a:p>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main( )    {  </a:t>
            </a:r>
          </a:p>
          <a:p>
            <a:r>
              <a:rPr lang="en-US" sz="2000" dirty="0">
                <a:latin typeface="Arial Unicode MS" pitchFamily="34" charset="-128"/>
                <a:ea typeface="Arial Unicode MS" pitchFamily="34" charset="-128"/>
                <a:cs typeface="Arial Unicode MS" pitchFamily="34" charset="-128"/>
              </a:rPr>
              <a:t>   char </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[81];</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int</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len</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nvowel</a:t>
            </a:r>
            <a:r>
              <a:rPr lang="en-US" sz="2000" dirty="0">
                <a:latin typeface="Arial Unicode MS" pitchFamily="34" charset="-128"/>
                <a:ea typeface="Arial Unicode MS" pitchFamily="34" charset="-128"/>
                <a:cs typeface="Arial Unicode MS" pitchFamily="34" charset="-128"/>
              </a:rPr>
              <a:t>=0, </a:t>
            </a:r>
            <a:r>
              <a:rPr lang="en-US" sz="2000" dirty="0" err="1">
                <a:latin typeface="Arial Unicode MS" pitchFamily="34" charset="-128"/>
                <a:ea typeface="Arial Unicode MS" pitchFamily="34" charset="-128"/>
                <a:cs typeface="Arial Unicode MS" pitchFamily="34" charset="-128"/>
              </a:rPr>
              <a:t>nupper</a:t>
            </a:r>
            <a:r>
              <a:rPr lang="en-US" sz="2000" dirty="0">
                <a:latin typeface="Arial Unicode MS" pitchFamily="34" charset="-128"/>
                <a:ea typeface="Arial Unicode MS" pitchFamily="34" charset="-128"/>
                <a:cs typeface="Arial Unicode MS" pitchFamily="34" charset="-128"/>
              </a:rPr>
              <a:t>=0, </a:t>
            </a:r>
            <a:r>
              <a:rPr lang="en-US" sz="2000" dirty="0" err="1">
                <a:latin typeface="Arial Unicode MS" pitchFamily="34" charset="-128"/>
                <a:ea typeface="Arial Unicode MS" pitchFamily="34" charset="-128"/>
                <a:cs typeface="Arial Unicode MS" pitchFamily="34" charset="-128"/>
              </a:rPr>
              <a:t>nlower</a:t>
            </a:r>
            <a:r>
              <a:rPr lang="en-US" sz="2000" dirty="0">
                <a:latin typeface="Arial Unicode MS" pitchFamily="34" charset="-128"/>
                <a:ea typeface="Arial Unicode MS" pitchFamily="34" charset="-128"/>
                <a:cs typeface="Arial Unicode MS" pitchFamily="34" charset="-128"/>
              </a:rPr>
              <a:t>=0;</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printf</a:t>
            </a:r>
            <a:r>
              <a:rPr lang="en-US" sz="2000" dirty="0">
                <a:latin typeface="Arial Unicode MS" pitchFamily="34" charset="-128"/>
                <a:ea typeface="Arial Unicode MS" pitchFamily="34" charset="-128"/>
                <a:cs typeface="Arial Unicode MS" pitchFamily="34" charset="-128"/>
              </a:rPr>
              <a:t>("Enter your string &gt;");</a:t>
            </a:r>
          </a:p>
          <a:p>
            <a:r>
              <a:rPr lang="en-US" sz="2000" dirty="0">
                <a:latin typeface="Arial Unicode MS" pitchFamily="34" charset="-128"/>
                <a:ea typeface="Arial Unicode MS" pitchFamily="34" charset="-128"/>
                <a:cs typeface="Arial Unicode MS" pitchFamily="34" charset="-128"/>
              </a:rPr>
              <a:t>   </a:t>
            </a:r>
            <a:r>
              <a:rPr lang="en-US" sz="2000" dirty="0">
                <a:solidFill>
                  <a:srgbClr val="FF0000"/>
                </a:solidFill>
                <a:latin typeface="Arial Unicode MS" pitchFamily="34" charset="-128"/>
                <a:ea typeface="Arial Unicode MS" pitchFamily="34" charset="-128"/>
                <a:cs typeface="Arial Unicode MS" pitchFamily="34" charset="-128"/>
              </a:rPr>
              <a:t>gets</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len</a:t>
            </a:r>
            <a:r>
              <a:rPr lang="en-US" sz="2000" dirty="0">
                <a:latin typeface="Arial Unicode MS" pitchFamily="34" charset="-128"/>
                <a:ea typeface="Arial Unicode MS" pitchFamily="34" charset="-128"/>
                <a:cs typeface="Arial Unicode MS" pitchFamily="34" charset="-128"/>
              </a:rPr>
              <a:t>=</a:t>
            </a:r>
            <a:r>
              <a:rPr lang="en-US" sz="2000" dirty="0" err="1">
                <a:solidFill>
                  <a:srgbClr val="FF0000"/>
                </a:solidFill>
                <a:latin typeface="Arial Unicode MS" pitchFamily="34" charset="-128"/>
                <a:ea typeface="Arial Unicode MS" pitchFamily="34" charset="-128"/>
                <a:cs typeface="Arial Unicode MS" pitchFamily="34" charset="-128"/>
              </a:rPr>
              <a:t>strlen</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for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=0;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&lt;</a:t>
            </a:r>
            <a:r>
              <a:rPr lang="en-US" sz="2000" dirty="0" err="1">
                <a:latin typeface="Arial Unicode MS" pitchFamily="34" charset="-128"/>
                <a:ea typeface="Arial Unicode MS" pitchFamily="34" charset="-128"/>
                <a:cs typeface="Arial Unicode MS" pitchFamily="34" charset="-128"/>
              </a:rPr>
              <a:t>len</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if (</a:t>
            </a:r>
            <a:r>
              <a:rPr lang="en-US" sz="2000" dirty="0" err="1">
                <a:latin typeface="Arial Unicode MS" pitchFamily="34" charset="-128"/>
                <a:ea typeface="Arial Unicode MS" pitchFamily="34" charset="-128"/>
                <a:cs typeface="Arial Unicode MS" pitchFamily="34" charset="-128"/>
              </a:rPr>
              <a:t>isvowel</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str</a:t>
            </a:r>
            <a:r>
              <a:rPr lang="en-US" sz="2000" dirty="0">
                <a:latin typeface="Arial Unicode MS" pitchFamily="34" charset="-128"/>
                <a:ea typeface="Arial Unicode MS" pitchFamily="34" charset="-128"/>
                <a:cs typeface="Arial Unicode MS" pitchFamily="34" charset="-128"/>
              </a:rPr>
              <a:t>[</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nvowel</a:t>
            </a:r>
            <a:r>
              <a:rPr lang="en-US" sz="2000" dirty="0">
                <a:latin typeface="Arial Unicode MS" pitchFamily="34" charset="-128"/>
                <a:ea typeface="Arial Unicode MS" pitchFamily="34" charset="-128"/>
                <a:cs typeface="Arial Unicode MS" pitchFamily="34" charset="-128"/>
              </a:rPr>
              <a:t>++;</a:t>
            </a:r>
          </a:p>
          <a:p>
            <a:r>
              <a:rPr lang="en-US" sz="2000" dirty="0">
                <a:latin typeface="Arial Unicode MS" pitchFamily="34" charset="-128"/>
                <a:ea typeface="Arial Unicode MS" pitchFamily="34" charset="-128"/>
                <a:cs typeface="Arial Unicode MS"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2183"/>
                                        </p:tgtEl>
                                        <p:attrNameLst>
                                          <p:attrName>style.visibility</p:attrName>
                                        </p:attrNameLst>
                                      </p:cBhvr>
                                      <p:to>
                                        <p:strVal val="visible"/>
                                      </p:to>
                                    </p:set>
                                    <p:anim calcmode="lin" valueType="num">
                                      <p:cBhvr>
                                        <p:cTn id="7" dur="500" fill="hold"/>
                                        <p:tgtEl>
                                          <p:spTgt spid="562183"/>
                                        </p:tgtEl>
                                        <p:attrNameLst>
                                          <p:attrName>ppt_w</p:attrName>
                                        </p:attrNameLst>
                                      </p:cBhvr>
                                      <p:tavLst>
                                        <p:tav tm="0">
                                          <p:val>
                                            <p:fltVal val="0"/>
                                          </p:val>
                                        </p:tav>
                                        <p:tav tm="100000">
                                          <p:val>
                                            <p:strVal val="#ppt_w"/>
                                          </p:val>
                                        </p:tav>
                                      </p:tavLst>
                                    </p:anim>
                                    <p:anim calcmode="lin" valueType="num">
                                      <p:cBhvr>
                                        <p:cTn id="8" dur="500" fill="hold"/>
                                        <p:tgtEl>
                                          <p:spTgt spid="5621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8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5"/>
          </p:nvPr>
        </p:nvSpPr>
        <p:spPr/>
        <p:txBody>
          <a:bodyPr/>
          <a:lstStyle/>
          <a:p>
            <a:fld id="{AF9E4295-AA32-45D8-96A9-19631B3D8BD0}" type="slidenum">
              <a:rPr lang="ar-SA"/>
              <a:pPr/>
              <a:t>28</a:t>
            </a:fld>
            <a:endParaRPr lang="en-US"/>
          </a:p>
        </p:txBody>
      </p:sp>
      <p:sp>
        <p:nvSpPr>
          <p:cNvPr id="564228" name="Text Box 4"/>
          <p:cNvSpPr txBox="1">
            <a:spLocks noChangeArrowheads="1"/>
          </p:cNvSpPr>
          <p:nvPr/>
        </p:nvSpPr>
        <p:spPr bwMode="auto">
          <a:xfrm>
            <a:off x="136525" y="107950"/>
            <a:ext cx="8474075" cy="6762750"/>
          </a:xfrm>
          <a:prstGeom prst="rect">
            <a:avLst/>
          </a:prstGeom>
          <a:noFill/>
          <a:ln w="25400">
            <a:solidFill>
              <a:srgbClr val="0033CC"/>
            </a:solidFill>
            <a:miter lim="800000"/>
            <a:headEnd/>
            <a:tailEnd/>
          </a:ln>
          <a:effectLst/>
        </p:spPr>
        <p:txBody>
          <a:bodyPr>
            <a:spAutoFit/>
          </a:bodyPr>
          <a:lstStyle/>
          <a:p>
            <a:r>
              <a:rPr lang="en-US" sz="1900" dirty="0">
                <a:latin typeface="Arial Unicode MS" pitchFamily="34" charset="-128"/>
                <a:ea typeface="Arial Unicode MS" pitchFamily="34" charset="-128"/>
                <a:cs typeface="Arial Unicode MS" pitchFamily="34" charset="-128"/>
              </a:rPr>
              <a:t>for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=0;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&lt;</a:t>
            </a:r>
            <a:r>
              <a:rPr lang="en-US" sz="1900" dirty="0" err="1">
                <a:latin typeface="Arial Unicode MS" pitchFamily="34" charset="-128"/>
                <a:ea typeface="Arial Unicode MS" pitchFamily="34" charset="-128"/>
                <a:cs typeface="Arial Unicode MS" pitchFamily="34" charset="-128"/>
              </a:rPr>
              <a:t>len</a:t>
            </a:r>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if (</a:t>
            </a:r>
            <a:r>
              <a:rPr lang="en-US" sz="1900" dirty="0" err="1">
                <a:solidFill>
                  <a:srgbClr val="FF0000"/>
                </a:solidFill>
                <a:latin typeface="Arial Unicode MS" pitchFamily="34" charset="-128"/>
                <a:ea typeface="Arial Unicode MS" pitchFamily="34" charset="-128"/>
                <a:cs typeface="Arial Unicode MS" pitchFamily="34" charset="-128"/>
              </a:rPr>
              <a:t>isalpha</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if (</a:t>
            </a:r>
            <a:r>
              <a:rPr lang="en-US" sz="1900" dirty="0" err="1">
                <a:solidFill>
                  <a:srgbClr val="FF0000"/>
                </a:solidFill>
                <a:latin typeface="Arial Unicode MS" pitchFamily="34" charset="-128"/>
                <a:ea typeface="Arial Unicode MS" pitchFamily="34" charset="-128"/>
                <a:cs typeface="Arial Unicode MS" pitchFamily="34" charset="-128"/>
              </a:rPr>
              <a:t>isupper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nupper</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else</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nlower</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p>
          <a:p>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[0]=</a:t>
            </a:r>
            <a:r>
              <a:rPr lang="en-US" sz="1900" dirty="0" err="1">
                <a:solidFill>
                  <a:srgbClr val="FF0000"/>
                </a:solidFill>
                <a:latin typeface="Arial Unicode MS" pitchFamily="34" charset="-128"/>
                <a:ea typeface="Arial Unicode MS" pitchFamily="34" charset="-128"/>
                <a:cs typeface="Arial Unicode MS" pitchFamily="34" charset="-128"/>
              </a:rPr>
              <a:t>toupper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[0]);</a:t>
            </a:r>
          </a:p>
          <a:p>
            <a:r>
              <a:rPr lang="en-US" sz="1900" dirty="0">
                <a:latin typeface="Arial Unicode MS" pitchFamily="34" charset="-128"/>
                <a:ea typeface="Arial Unicode MS" pitchFamily="34" charset="-128"/>
                <a:cs typeface="Arial Unicode MS" pitchFamily="34" charset="-128"/>
              </a:rPr>
              <a:t>    for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=1;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&lt;</a:t>
            </a:r>
            <a:r>
              <a:rPr lang="en-US" sz="1900" dirty="0" err="1">
                <a:latin typeface="Arial Unicode MS" pitchFamily="34" charset="-128"/>
                <a:ea typeface="Arial Unicode MS" pitchFamily="34" charset="-128"/>
                <a:cs typeface="Arial Unicode MS" pitchFamily="34" charset="-128"/>
              </a:rPr>
              <a:t>len</a:t>
            </a:r>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r>
              <a:rPr lang="en-US" sz="1900" dirty="0" err="1">
                <a:solidFill>
                  <a:srgbClr val="FF0000"/>
                </a:solidFill>
                <a:latin typeface="Arial Unicode MS" pitchFamily="34" charset="-128"/>
                <a:ea typeface="Arial Unicode MS" pitchFamily="34" charset="-128"/>
                <a:cs typeface="Arial Unicode MS" pitchFamily="34" charset="-128"/>
              </a:rPr>
              <a:t>tolower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printf</a:t>
            </a:r>
            <a:r>
              <a:rPr lang="en-US" sz="1900" dirty="0">
                <a:latin typeface="Arial Unicode MS" pitchFamily="34" charset="-128"/>
                <a:ea typeface="Arial Unicode MS" pitchFamily="34" charset="-128"/>
                <a:cs typeface="Arial Unicode MS" pitchFamily="34" charset="-128"/>
              </a:rPr>
              <a:t>("Number of vowels     = %d\n", </a:t>
            </a:r>
            <a:r>
              <a:rPr lang="en-US" sz="1900" dirty="0" err="1">
                <a:latin typeface="Arial Unicode MS" pitchFamily="34" charset="-128"/>
                <a:ea typeface="Arial Unicode MS" pitchFamily="34" charset="-128"/>
                <a:cs typeface="Arial Unicode MS" pitchFamily="34" charset="-128"/>
              </a:rPr>
              <a:t>nvowel</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printf</a:t>
            </a:r>
            <a:r>
              <a:rPr lang="en-US" sz="1900" dirty="0">
                <a:latin typeface="Arial Unicode MS" pitchFamily="34" charset="-128"/>
                <a:ea typeface="Arial Unicode MS" pitchFamily="34" charset="-128"/>
                <a:cs typeface="Arial Unicode MS" pitchFamily="34" charset="-128"/>
              </a:rPr>
              <a:t>("Number of lower case = %d\n", </a:t>
            </a:r>
            <a:r>
              <a:rPr lang="en-US" sz="1900" dirty="0" err="1">
                <a:latin typeface="Arial Unicode MS" pitchFamily="34" charset="-128"/>
                <a:ea typeface="Arial Unicode MS" pitchFamily="34" charset="-128"/>
                <a:cs typeface="Arial Unicode MS" pitchFamily="34" charset="-128"/>
              </a:rPr>
              <a:t>nlower</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printf</a:t>
            </a:r>
            <a:r>
              <a:rPr lang="en-US" sz="1900" dirty="0">
                <a:latin typeface="Arial Unicode MS" pitchFamily="34" charset="-128"/>
                <a:ea typeface="Arial Unicode MS" pitchFamily="34" charset="-128"/>
                <a:cs typeface="Arial Unicode MS" pitchFamily="34" charset="-128"/>
              </a:rPr>
              <a:t>("Number of upper case = %d\n", </a:t>
            </a:r>
            <a:r>
              <a:rPr lang="en-US" sz="1900" dirty="0" err="1">
                <a:latin typeface="Arial Unicode MS" pitchFamily="34" charset="-128"/>
                <a:ea typeface="Arial Unicode MS" pitchFamily="34" charset="-128"/>
                <a:cs typeface="Arial Unicode MS" pitchFamily="34" charset="-128"/>
              </a:rPr>
              <a:t>nupper</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printf</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Capitalised</a:t>
            </a:r>
            <a:r>
              <a:rPr lang="en-US" sz="1900" dirty="0">
                <a:latin typeface="Arial Unicode MS" pitchFamily="34" charset="-128"/>
                <a:ea typeface="Arial Unicode MS" pitchFamily="34" charset="-128"/>
                <a:cs typeface="Arial Unicode MS" pitchFamily="34" charset="-128"/>
              </a:rPr>
              <a:t> string   = %s\n", </a:t>
            </a:r>
            <a:r>
              <a:rPr lang="en-US" sz="1900" dirty="0" err="1">
                <a:latin typeface="Arial Unicode MS" pitchFamily="34" charset="-128"/>
                <a:ea typeface="Arial Unicode MS" pitchFamily="34" charset="-128"/>
                <a:cs typeface="Arial Unicode MS" pitchFamily="34" charset="-128"/>
              </a:rPr>
              <a:t>str</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return 0;</a:t>
            </a:r>
          </a:p>
          <a:p>
            <a:r>
              <a:rPr lang="en-US" sz="1900" dirty="0">
                <a:latin typeface="Arial Unicode MS" pitchFamily="34" charset="-128"/>
                <a:ea typeface="Arial Unicode MS" pitchFamily="34" charset="-128"/>
                <a:cs typeface="Arial Unicode MS" pitchFamily="34" charset="-128"/>
              </a:rPr>
              <a:t> }</a:t>
            </a:r>
          </a:p>
          <a:p>
            <a:r>
              <a:rPr lang="en-US" sz="1900" dirty="0">
                <a:latin typeface="Arial Unicode MS" pitchFamily="34" charset="-128"/>
                <a:ea typeface="Arial Unicode MS" pitchFamily="34" charset="-128"/>
                <a:cs typeface="Arial Unicode MS" pitchFamily="34" charset="-128"/>
              </a:rPr>
              <a:t> </a:t>
            </a:r>
            <a:r>
              <a:rPr lang="en-US" sz="1900" dirty="0">
                <a:solidFill>
                  <a:srgbClr val="0033CC"/>
                </a:solidFill>
                <a:latin typeface="Arial Unicode MS" pitchFamily="34" charset="-128"/>
                <a:ea typeface="Arial Unicode MS" pitchFamily="34" charset="-128"/>
                <a:cs typeface="Arial Unicode MS" pitchFamily="34" charset="-128"/>
              </a:rPr>
              <a:t>/* </a:t>
            </a:r>
            <a:r>
              <a:rPr lang="en-US" sz="1900" dirty="0" err="1">
                <a:solidFill>
                  <a:srgbClr val="0033CC"/>
                </a:solidFill>
                <a:latin typeface="Arial Unicode MS" pitchFamily="34" charset="-128"/>
                <a:ea typeface="Arial Unicode MS" pitchFamily="34" charset="-128"/>
                <a:cs typeface="Arial Unicode MS" pitchFamily="34" charset="-128"/>
              </a:rPr>
              <a:t>isvowel</a:t>
            </a:r>
            <a:r>
              <a:rPr lang="en-US" sz="1900" dirty="0">
                <a:solidFill>
                  <a:srgbClr val="0033CC"/>
                </a:solidFill>
                <a:latin typeface="Arial Unicode MS" pitchFamily="34" charset="-128"/>
                <a:ea typeface="Arial Unicode MS" pitchFamily="34" charset="-128"/>
                <a:cs typeface="Arial Unicode MS" pitchFamily="34" charset="-128"/>
              </a:rPr>
              <a:t> function returns true if a given character is a vowel */</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int</a:t>
            </a:r>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isvowel</a:t>
            </a:r>
            <a:r>
              <a:rPr lang="en-US" sz="1900" dirty="0">
                <a:latin typeface="Arial Unicode MS" pitchFamily="34" charset="-128"/>
                <a:ea typeface="Arial Unicode MS" pitchFamily="34" charset="-128"/>
                <a:cs typeface="Arial Unicode MS" pitchFamily="34" charset="-128"/>
              </a:rPr>
              <a:t>(char </a:t>
            </a:r>
            <a:r>
              <a:rPr lang="en-US" sz="1900" dirty="0" err="1">
                <a:latin typeface="Arial Unicode MS" pitchFamily="34" charset="-128"/>
                <a:ea typeface="Arial Unicode MS" pitchFamily="34" charset="-128"/>
                <a:cs typeface="Arial Unicode MS" pitchFamily="34" charset="-128"/>
              </a:rPr>
              <a:t>ch</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a:t>
            </a:r>
            <a:r>
              <a:rPr lang="en-US" sz="1900" dirty="0" err="1">
                <a:latin typeface="Arial Unicode MS" pitchFamily="34" charset="-128"/>
                <a:ea typeface="Arial Unicode MS" pitchFamily="34" charset="-128"/>
                <a:cs typeface="Arial Unicode MS" pitchFamily="34" charset="-128"/>
              </a:rPr>
              <a:t>int</a:t>
            </a:r>
            <a:r>
              <a:rPr lang="en-US" sz="1900" dirty="0">
                <a:latin typeface="Arial Unicode MS" pitchFamily="34" charset="-128"/>
                <a:ea typeface="Arial Unicode MS" pitchFamily="34" charset="-128"/>
                <a:cs typeface="Arial Unicode MS" pitchFamily="34" charset="-128"/>
              </a:rPr>
              <a:t> vowel;</a:t>
            </a:r>
          </a:p>
          <a:p>
            <a:r>
              <a:rPr lang="en-US" sz="1900" dirty="0">
                <a:latin typeface="Arial Unicode MS" pitchFamily="34" charset="-128"/>
                <a:ea typeface="Arial Unicode MS" pitchFamily="34" charset="-128"/>
                <a:cs typeface="Arial Unicode MS" pitchFamily="34" charset="-128"/>
              </a:rPr>
              <a:t>char lower=</a:t>
            </a:r>
            <a:r>
              <a:rPr lang="en-US" sz="1900" dirty="0" err="1">
                <a:solidFill>
                  <a:srgbClr val="FF0000"/>
                </a:solidFill>
                <a:latin typeface="Arial Unicode MS" pitchFamily="34" charset="-128"/>
                <a:ea typeface="Arial Unicode MS" pitchFamily="34" charset="-128"/>
                <a:cs typeface="Arial Unicode MS" pitchFamily="34" charset="-128"/>
              </a:rPr>
              <a:t>tolower</a:t>
            </a:r>
            <a:r>
              <a:rPr lang="en-US" sz="1900" dirty="0">
                <a:latin typeface="Arial Unicode MS" pitchFamily="34" charset="-128"/>
                <a:ea typeface="Arial Unicode MS" pitchFamily="34" charset="-128"/>
                <a:cs typeface="Arial Unicode MS" pitchFamily="34" charset="-128"/>
              </a:rPr>
              <a:t>(</a:t>
            </a:r>
            <a:r>
              <a:rPr lang="en-US" sz="1900" dirty="0" err="1">
                <a:latin typeface="Arial Unicode MS" pitchFamily="34" charset="-128"/>
                <a:ea typeface="Arial Unicode MS" pitchFamily="34" charset="-128"/>
                <a:cs typeface="Arial Unicode MS" pitchFamily="34" charset="-128"/>
              </a:rPr>
              <a:t>ch</a:t>
            </a:r>
            <a:r>
              <a:rPr lang="en-US" sz="1900" dirty="0">
                <a:latin typeface="Arial Unicode MS" pitchFamily="34" charset="-128"/>
                <a:ea typeface="Arial Unicode MS" pitchFamily="34" charset="-128"/>
                <a:cs typeface="Arial Unicode MS" pitchFamily="34" charset="-128"/>
              </a:rPr>
              <a:t>);</a:t>
            </a:r>
          </a:p>
          <a:p>
            <a:r>
              <a:rPr lang="en-US" sz="1900" dirty="0">
                <a:latin typeface="Arial Unicode MS" pitchFamily="34" charset="-128"/>
                <a:ea typeface="Arial Unicode MS" pitchFamily="34" charset="-128"/>
                <a:cs typeface="Arial Unicode MS" pitchFamily="34" charset="-128"/>
              </a:rPr>
              <a:t>            vowel=lower=='</a:t>
            </a:r>
            <a:r>
              <a:rPr lang="en-US" sz="1900" dirty="0" err="1">
                <a:latin typeface="Arial Unicode MS" pitchFamily="34" charset="-128"/>
                <a:ea typeface="Arial Unicode MS" pitchFamily="34" charset="-128"/>
                <a:cs typeface="Arial Unicode MS" pitchFamily="34" charset="-128"/>
              </a:rPr>
              <a:t>a'</a:t>
            </a:r>
            <a:r>
              <a:rPr lang="en-US" sz="1900" dirty="0">
                <a:latin typeface="Arial Unicode MS" pitchFamily="34" charset="-128"/>
                <a:ea typeface="Arial Unicode MS" pitchFamily="34" charset="-128"/>
                <a:cs typeface="Arial Unicode MS" pitchFamily="34" charset="-128"/>
              </a:rPr>
              <a:t> ||lower=='</a:t>
            </a:r>
            <a:r>
              <a:rPr lang="en-US" sz="1900" dirty="0" err="1">
                <a:latin typeface="Arial Unicode MS" pitchFamily="34" charset="-128"/>
                <a:ea typeface="Arial Unicode MS" pitchFamily="34" charset="-128"/>
                <a:cs typeface="Arial Unicode MS" pitchFamily="34" charset="-128"/>
              </a:rPr>
              <a:t>i</a:t>
            </a:r>
            <a:r>
              <a:rPr lang="en-US" sz="1900" dirty="0">
                <a:latin typeface="Arial Unicode MS" pitchFamily="34" charset="-128"/>
                <a:ea typeface="Arial Unicode MS" pitchFamily="34" charset="-128"/>
                <a:cs typeface="Arial Unicode MS" pitchFamily="34" charset="-128"/>
              </a:rPr>
              <a:t>' ||lower=='o' || </a:t>
            </a:r>
          </a:p>
          <a:p>
            <a:r>
              <a:rPr lang="en-US" sz="1900" dirty="0">
                <a:latin typeface="Arial Unicode MS" pitchFamily="34" charset="-128"/>
                <a:ea typeface="Arial Unicode MS" pitchFamily="34" charset="-128"/>
                <a:cs typeface="Arial Unicode MS" pitchFamily="34" charset="-128"/>
              </a:rPr>
              <a:t>	    lower=='u' ||lower=='e';</a:t>
            </a:r>
          </a:p>
          <a:p>
            <a:r>
              <a:rPr lang="en-US" sz="1900" dirty="0">
                <a:latin typeface="Arial Unicode MS" pitchFamily="34" charset="-128"/>
                <a:ea typeface="Arial Unicode MS" pitchFamily="34" charset="-128"/>
                <a:cs typeface="Arial Unicode MS" pitchFamily="34" charset="-128"/>
              </a:rPr>
              <a:t>    return vowel;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64228"/>
                                        </p:tgtEl>
                                        <p:attrNameLst>
                                          <p:attrName>style.visibility</p:attrName>
                                        </p:attrNameLst>
                                      </p:cBhvr>
                                      <p:to>
                                        <p:strVal val="visible"/>
                                      </p:to>
                                    </p:set>
                                    <p:anim calcmode="lin" valueType="num">
                                      <p:cBhvr>
                                        <p:cTn id="7" dur="500" fill="hold"/>
                                        <p:tgtEl>
                                          <p:spTgt spid="564228"/>
                                        </p:tgtEl>
                                        <p:attrNameLst>
                                          <p:attrName>ppt_w</p:attrName>
                                        </p:attrNameLst>
                                      </p:cBhvr>
                                      <p:tavLst>
                                        <p:tav tm="0">
                                          <p:val>
                                            <p:fltVal val="0"/>
                                          </p:val>
                                        </p:tav>
                                        <p:tav tm="100000">
                                          <p:val>
                                            <p:strVal val="#ppt_w"/>
                                          </p:val>
                                        </p:tav>
                                      </p:tavLst>
                                    </p:anim>
                                    <p:anim calcmode="lin" valueType="num">
                                      <p:cBhvr>
                                        <p:cTn id="8" dur="500" fill="hold"/>
                                        <p:tgtEl>
                                          <p:spTgt spid="5642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229600" cy="792162"/>
          </a:xfrm>
        </p:spPr>
        <p:txBody>
          <a:bodyPr/>
          <a:lstStyle/>
          <a:p>
            <a:r>
              <a:rPr lang="en-US"/>
              <a:t>Array of Strings</a:t>
            </a:r>
          </a:p>
        </p:txBody>
      </p:sp>
      <p:sp>
        <p:nvSpPr>
          <p:cNvPr id="408579" name="Rectangle 3"/>
          <p:cNvSpPr>
            <a:spLocks noGrp="1" noChangeArrowheads="1"/>
          </p:cNvSpPr>
          <p:nvPr>
            <p:ph sz="quarter" idx="1"/>
          </p:nvPr>
        </p:nvSpPr>
        <p:spPr>
          <a:xfrm>
            <a:off x="457200" y="1143000"/>
            <a:ext cx="8229600" cy="5334000"/>
          </a:xfrm>
        </p:spPr>
        <p:txBody>
          <a:bodyPr>
            <a:normAutofit fontScale="92500"/>
          </a:bodyPr>
          <a:lstStyle/>
          <a:p>
            <a:pPr>
              <a:lnSpc>
                <a:spcPct val="90000"/>
              </a:lnSpc>
            </a:pPr>
            <a:r>
              <a:rPr lang="en-US" sz="2400" dirty="0"/>
              <a:t>To represent arrays of strings we need </a:t>
            </a:r>
            <a:r>
              <a:rPr lang="en-US" sz="2400" dirty="0">
                <a:solidFill>
                  <a:srgbClr val="0033CC"/>
                </a:solidFill>
              </a:rPr>
              <a:t>2-dimensional arrays </a:t>
            </a:r>
            <a:r>
              <a:rPr lang="en-US" sz="2400" dirty="0"/>
              <a:t>of characters</a:t>
            </a:r>
            <a:r>
              <a:rPr lang="en-US" sz="2400" dirty="0">
                <a:solidFill>
                  <a:srgbClr val="0033CC"/>
                </a:solidFill>
              </a:rPr>
              <a:t>.</a:t>
            </a:r>
            <a:r>
              <a:rPr lang="en-US" sz="2400" dirty="0"/>
              <a:t> </a:t>
            </a:r>
          </a:p>
          <a:p>
            <a:pPr>
              <a:lnSpc>
                <a:spcPct val="90000"/>
              </a:lnSpc>
            </a:pPr>
            <a:r>
              <a:rPr lang="en-US" sz="2400" dirty="0"/>
              <a:t>The </a:t>
            </a:r>
            <a:r>
              <a:rPr lang="en-US" sz="2400" dirty="0" smtClean="0"/>
              <a:t>first dimension </a:t>
            </a:r>
            <a:r>
              <a:rPr lang="en-US" sz="2400" dirty="0"/>
              <a:t>represents the number of strings in the array and the </a:t>
            </a:r>
            <a:r>
              <a:rPr lang="en-US" sz="2400" dirty="0" smtClean="0"/>
              <a:t>second dimension </a:t>
            </a:r>
            <a:r>
              <a:rPr lang="en-US" sz="2400" dirty="0"/>
              <a:t>represents the strings.</a:t>
            </a:r>
          </a:p>
          <a:p>
            <a:pPr>
              <a:lnSpc>
                <a:spcPct val="90000"/>
              </a:lnSpc>
            </a:pPr>
            <a:r>
              <a:rPr lang="en-US" sz="2400" dirty="0"/>
              <a:t>The following are statements to declare an array to store up to 30 names, each of maximum length, 25 characters.</a:t>
            </a:r>
          </a:p>
          <a:p>
            <a:pPr lvl="2">
              <a:lnSpc>
                <a:spcPct val="90000"/>
              </a:lnSpc>
              <a:buFont typeface="Times New Roman" pitchFamily="18" charset="0"/>
              <a:buNone/>
            </a:pPr>
            <a:r>
              <a:rPr lang="en-US" sz="2000" dirty="0">
                <a:solidFill>
                  <a:srgbClr val="0033CC"/>
                </a:solidFill>
              </a:rPr>
              <a:t>#define NUM_NAMES 30</a:t>
            </a:r>
          </a:p>
          <a:p>
            <a:pPr lvl="2">
              <a:lnSpc>
                <a:spcPct val="90000"/>
              </a:lnSpc>
              <a:buFont typeface="Times New Roman" pitchFamily="18" charset="0"/>
              <a:buNone/>
            </a:pPr>
            <a:r>
              <a:rPr lang="en-US" sz="2000" dirty="0">
                <a:solidFill>
                  <a:srgbClr val="0033CC"/>
                </a:solidFill>
              </a:rPr>
              <a:t>#define NAME_LEN 25</a:t>
            </a:r>
          </a:p>
          <a:p>
            <a:pPr lvl="2">
              <a:lnSpc>
                <a:spcPct val="90000"/>
              </a:lnSpc>
              <a:buFont typeface="Times New Roman" pitchFamily="18" charset="0"/>
              <a:buNone/>
            </a:pPr>
            <a:r>
              <a:rPr lang="en-US" sz="2000" dirty="0">
                <a:solidFill>
                  <a:srgbClr val="0033CC"/>
                </a:solidFill>
              </a:rPr>
              <a:t>...</a:t>
            </a:r>
          </a:p>
          <a:p>
            <a:pPr lvl="2">
              <a:lnSpc>
                <a:spcPct val="90000"/>
              </a:lnSpc>
              <a:buFont typeface="Times New Roman" pitchFamily="18" charset="0"/>
              <a:buNone/>
            </a:pPr>
            <a:r>
              <a:rPr lang="en-US" sz="2000" dirty="0">
                <a:solidFill>
                  <a:srgbClr val="0033CC"/>
                </a:solidFill>
              </a:rPr>
              <a:t>char names[NUM_NAMES][NAME_LEN];</a:t>
            </a:r>
          </a:p>
          <a:p>
            <a:pPr>
              <a:lnSpc>
                <a:spcPct val="90000"/>
              </a:lnSpc>
            </a:pPr>
            <a:r>
              <a:rPr lang="en-US" sz="2400" dirty="0"/>
              <a:t>We can also initialize an array of strings at declaration in the following </a:t>
            </a:r>
            <a:r>
              <a:rPr lang="en-US" sz="2400" dirty="0" smtClean="0"/>
              <a:t>manner:</a:t>
            </a:r>
          </a:p>
          <a:p>
            <a:pPr>
              <a:lnSpc>
                <a:spcPct val="90000"/>
              </a:lnSpc>
              <a:buNone/>
            </a:pPr>
            <a:r>
              <a:rPr lang="en-US" sz="2000" dirty="0" smtClean="0">
                <a:solidFill>
                  <a:srgbClr val="0033CC"/>
                </a:solidFill>
              </a:rPr>
              <a:t>     char </a:t>
            </a:r>
            <a:r>
              <a:rPr lang="en-US" sz="2000" dirty="0">
                <a:solidFill>
                  <a:srgbClr val="0033CC"/>
                </a:solidFill>
              </a:rPr>
              <a:t>month[12][10] = {"January", "February", "March", "April", </a:t>
            </a:r>
          </a:p>
          <a:p>
            <a:pPr lvl="2">
              <a:lnSpc>
                <a:spcPct val="90000"/>
              </a:lnSpc>
              <a:buFont typeface="Times New Roman" pitchFamily="18" charset="0"/>
              <a:buNone/>
            </a:pPr>
            <a:r>
              <a:rPr lang="en-US" sz="2000" dirty="0">
                <a:solidFill>
                  <a:srgbClr val="0033CC"/>
                </a:solidFill>
              </a:rPr>
              <a:t>                          </a:t>
            </a:r>
            <a:r>
              <a:rPr lang="en-US" sz="2000" dirty="0" smtClean="0">
                <a:solidFill>
                  <a:srgbClr val="0033CC"/>
                </a:solidFill>
              </a:rPr>
              <a:t> </a:t>
            </a:r>
            <a:r>
              <a:rPr lang="en-US" sz="2000" dirty="0">
                <a:solidFill>
                  <a:srgbClr val="0033CC"/>
                </a:solidFill>
              </a:rPr>
              <a:t>"May", "June", "July", "August</a:t>
            </a:r>
            <a:r>
              <a:rPr lang="en-US" sz="2000" dirty="0" smtClean="0">
                <a:solidFill>
                  <a:srgbClr val="0033CC"/>
                </a:solidFill>
              </a:rPr>
              <a:t>", "</a:t>
            </a:r>
            <a:r>
              <a:rPr lang="en-US" sz="2000" dirty="0">
                <a:solidFill>
                  <a:srgbClr val="0033CC"/>
                </a:solidFill>
              </a:rPr>
              <a:t>September", </a:t>
            </a:r>
          </a:p>
          <a:p>
            <a:pPr lvl="2">
              <a:lnSpc>
                <a:spcPct val="90000"/>
              </a:lnSpc>
              <a:buFont typeface="Times New Roman" pitchFamily="18" charset="0"/>
              <a:buNone/>
            </a:pPr>
            <a:r>
              <a:rPr lang="en-US" sz="2000" dirty="0">
                <a:solidFill>
                  <a:srgbClr val="0033CC"/>
                </a:solidFill>
              </a:rPr>
              <a:t>                            </a:t>
            </a:r>
            <a:r>
              <a:rPr lang="en-US" sz="2000" dirty="0" smtClean="0">
                <a:solidFill>
                  <a:srgbClr val="0033CC"/>
                </a:solidFill>
              </a:rPr>
              <a:t>"</a:t>
            </a:r>
            <a:r>
              <a:rPr lang="en-US" sz="2000" dirty="0">
                <a:solidFill>
                  <a:srgbClr val="0033CC"/>
                </a:solidFill>
              </a:rPr>
              <a:t>October", "November", "December"};</a:t>
            </a:r>
          </a:p>
        </p:txBody>
      </p:sp>
      <p:sp>
        <p:nvSpPr>
          <p:cNvPr id="5" name="Slide Number Placeholder 4"/>
          <p:cNvSpPr>
            <a:spLocks noGrp="1"/>
          </p:cNvSpPr>
          <p:nvPr>
            <p:ph type="sldNum" sz="quarter" idx="15"/>
          </p:nvPr>
        </p:nvSpPr>
        <p:spPr/>
        <p:txBody>
          <a:bodyPr/>
          <a:lstStyle/>
          <a:p>
            <a:fld id="{BDA500E0-C754-4209-A2B5-DBFB2E477956}" type="slidenum">
              <a:rPr lang="ar-SA"/>
              <a:pPr/>
              <a:t>29</a:t>
            </a:fld>
            <a:endParaRPr lang="en-US"/>
          </a:p>
        </p:txBody>
      </p:sp>
    </p:spTree>
    <p:extLst>
      <p:ext uri="{BB962C8B-B14F-4D97-AF65-F5344CB8AC3E}">
        <p14:creationId xmlns:p14="http://schemas.microsoft.com/office/powerpoint/2010/main" val="36455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857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85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857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85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857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857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857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8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457200" y="274638"/>
            <a:ext cx="8229600" cy="411162"/>
          </a:xfrm>
        </p:spPr>
        <p:txBody>
          <a:bodyPr>
            <a:normAutofit fontScale="90000"/>
          </a:bodyPr>
          <a:lstStyle/>
          <a:p>
            <a:r>
              <a:rPr lang="en-US" sz="3600"/>
              <a:t>What is a String?</a:t>
            </a:r>
          </a:p>
        </p:txBody>
      </p:sp>
      <p:sp>
        <p:nvSpPr>
          <p:cNvPr id="408579" name="Rectangle 3"/>
          <p:cNvSpPr>
            <a:spLocks noGrp="1" noChangeArrowheads="1"/>
          </p:cNvSpPr>
          <p:nvPr>
            <p:ph sz="quarter" idx="1"/>
          </p:nvPr>
        </p:nvSpPr>
        <p:spPr>
          <a:xfrm>
            <a:off x="228600" y="838200"/>
            <a:ext cx="8686800" cy="5791200"/>
          </a:xfrm>
        </p:spPr>
        <p:txBody>
          <a:bodyPr>
            <a:normAutofit fontScale="85000" lnSpcReduction="20000"/>
          </a:bodyPr>
          <a:lstStyle/>
          <a:p>
            <a:pPr>
              <a:lnSpc>
                <a:spcPct val="110000"/>
              </a:lnSpc>
            </a:pPr>
            <a:r>
              <a:rPr lang="en-US" sz="2800" dirty="0"/>
              <a:t>A </a:t>
            </a:r>
            <a:r>
              <a:rPr lang="en-US" sz="2800" b="1" u="sng" dirty="0"/>
              <a:t>string</a:t>
            </a:r>
            <a:r>
              <a:rPr lang="en-US" sz="2800" dirty="0"/>
              <a:t> is any sequence of characters </a:t>
            </a:r>
            <a:r>
              <a:rPr lang="en-US" sz="2800" i="1" dirty="0"/>
              <a:t>enclosed</a:t>
            </a:r>
            <a:r>
              <a:rPr lang="en-US" sz="2800" dirty="0"/>
              <a:t> in double quotes </a:t>
            </a:r>
            <a:r>
              <a:rPr lang="en-US" sz="2800" dirty="0" smtClean="0"/>
              <a:t>– </a:t>
            </a:r>
            <a:r>
              <a:rPr lang="en-US" sz="2800" dirty="0" smtClean="0">
                <a:solidFill>
                  <a:srgbClr val="0033CC"/>
                </a:solidFill>
              </a:rPr>
              <a:t>"Welcome to C".</a:t>
            </a:r>
            <a:endParaRPr lang="en-US" sz="2800" dirty="0">
              <a:solidFill>
                <a:srgbClr val="0033CC"/>
              </a:solidFill>
            </a:endParaRPr>
          </a:p>
          <a:p>
            <a:pPr>
              <a:lnSpc>
                <a:spcPct val="110000"/>
              </a:lnSpc>
            </a:pPr>
            <a:r>
              <a:rPr lang="en-US" sz="2800" dirty="0"/>
              <a:t>There is no separate data type for strings as </a:t>
            </a:r>
            <a:r>
              <a:rPr lang="en-US" sz="2800" b="1" dirty="0"/>
              <a:t>char</a:t>
            </a:r>
            <a:r>
              <a:rPr lang="en-US" sz="2800" dirty="0"/>
              <a:t>, </a:t>
            </a:r>
            <a:r>
              <a:rPr lang="en-US" sz="2800" b="1" dirty="0"/>
              <a:t>integer</a:t>
            </a:r>
            <a:r>
              <a:rPr lang="en-US" sz="2800" dirty="0"/>
              <a:t>, </a:t>
            </a:r>
            <a:r>
              <a:rPr lang="en-US" sz="2800" b="1" dirty="0"/>
              <a:t>float</a:t>
            </a:r>
            <a:r>
              <a:rPr lang="en-US" sz="2800" dirty="0"/>
              <a:t> or </a:t>
            </a:r>
            <a:r>
              <a:rPr lang="en-US" sz="2800" b="1" dirty="0"/>
              <a:t>double</a:t>
            </a:r>
            <a:r>
              <a:rPr lang="en-US" sz="2800" dirty="0"/>
              <a:t>. </a:t>
            </a:r>
          </a:p>
          <a:p>
            <a:pPr>
              <a:lnSpc>
                <a:spcPct val="110000"/>
              </a:lnSpc>
            </a:pPr>
            <a:r>
              <a:rPr lang="en-US" sz="2800" dirty="0"/>
              <a:t>Instead, a </a:t>
            </a:r>
            <a:r>
              <a:rPr lang="en-US" sz="2800" dirty="0">
                <a:solidFill>
                  <a:srgbClr val="FF0000"/>
                </a:solidFill>
              </a:rPr>
              <a:t>string</a:t>
            </a:r>
            <a:r>
              <a:rPr lang="en-US" sz="2800" dirty="0"/>
              <a:t> is represented in C as an </a:t>
            </a:r>
            <a:r>
              <a:rPr lang="en-US" sz="2800" dirty="0">
                <a:solidFill>
                  <a:srgbClr val="FF0000"/>
                </a:solidFill>
              </a:rPr>
              <a:t>array of type </a:t>
            </a:r>
            <a:r>
              <a:rPr lang="en-US" sz="2800" b="1" dirty="0">
                <a:solidFill>
                  <a:srgbClr val="FF0000"/>
                </a:solidFill>
              </a:rPr>
              <a:t>char</a:t>
            </a:r>
            <a:r>
              <a:rPr lang="en-US" sz="2800" dirty="0"/>
              <a:t>. </a:t>
            </a:r>
          </a:p>
          <a:p>
            <a:pPr>
              <a:lnSpc>
                <a:spcPct val="110000"/>
              </a:lnSpc>
            </a:pPr>
            <a:r>
              <a:rPr lang="en-US" sz="2800" dirty="0"/>
              <a:t>We have already used </a:t>
            </a:r>
            <a:r>
              <a:rPr lang="en-US" sz="2800" b="1" dirty="0"/>
              <a:t>string constants </a:t>
            </a:r>
            <a:r>
              <a:rPr lang="en-US" sz="2800" dirty="0"/>
              <a:t>extensively in our earlier work:</a:t>
            </a:r>
            <a:r>
              <a:rPr lang="en-US" sz="2400" dirty="0"/>
              <a:t>  </a:t>
            </a:r>
            <a:r>
              <a:rPr lang="en-US" sz="2000" b="1" dirty="0" err="1">
                <a:solidFill>
                  <a:srgbClr val="0033CC"/>
                </a:solidFill>
                <a:latin typeface="Tahoma" pitchFamily="34" charset="0"/>
              </a:rPr>
              <a:t>printf</a:t>
            </a:r>
            <a:r>
              <a:rPr lang="en-US" sz="2000" b="1" dirty="0">
                <a:solidFill>
                  <a:srgbClr val="0033CC"/>
                </a:solidFill>
                <a:latin typeface="Tahoma" pitchFamily="34" charset="0"/>
              </a:rPr>
              <a:t> (</a:t>
            </a:r>
            <a:r>
              <a:rPr lang="en-US" sz="2800" b="1" dirty="0">
                <a:solidFill>
                  <a:srgbClr val="0033CC"/>
                </a:solidFill>
              </a:rPr>
              <a:t>"</a:t>
            </a:r>
            <a:r>
              <a:rPr lang="en-US" sz="2000" b="1" dirty="0">
                <a:solidFill>
                  <a:srgbClr val="0033CC"/>
                </a:solidFill>
                <a:latin typeface="Tahoma" pitchFamily="34" charset="0"/>
              </a:rPr>
              <a:t>The result is: %d\n</a:t>
            </a:r>
            <a:r>
              <a:rPr lang="en-US" sz="2800" b="1" dirty="0">
                <a:solidFill>
                  <a:srgbClr val="0033CC"/>
                </a:solidFill>
              </a:rPr>
              <a:t>"</a:t>
            </a:r>
            <a:r>
              <a:rPr lang="en-US" sz="2000" b="1" dirty="0">
                <a:solidFill>
                  <a:srgbClr val="0033CC"/>
                </a:solidFill>
                <a:latin typeface="Tahoma" pitchFamily="34" charset="0"/>
              </a:rPr>
              <a:t>, result);</a:t>
            </a:r>
            <a:r>
              <a:rPr lang="en-US" sz="2000" b="1" dirty="0">
                <a:latin typeface="Tahoma" pitchFamily="34" charset="0"/>
              </a:rPr>
              <a:t> </a:t>
            </a:r>
          </a:p>
          <a:p>
            <a:pPr lvl="1">
              <a:lnSpc>
                <a:spcPct val="110000"/>
              </a:lnSpc>
              <a:buFont typeface="Wingdings" pitchFamily="2" charset="2"/>
              <a:buNone/>
            </a:pPr>
            <a:r>
              <a:rPr lang="en-US" sz="2000" dirty="0"/>
              <a:t>The format string, </a:t>
            </a:r>
            <a:r>
              <a:rPr lang="en-US" sz="2000" b="1" dirty="0">
                <a:solidFill>
                  <a:srgbClr val="0033CC"/>
                </a:solidFill>
              </a:rPr>
              <a:t>"</a:t>
            </a:r>
            <a:r>
              <a:rPr lang="en-US" sz="2000" b="1" dirty="0">
                <a:solidFill>
                  <a:srgbClr val="0033CC"/>
                </a:solidFill>
                <a:latin typeface="Tahoma" pitchFamily="34" charset="0"/>
              </a:rPr>
              <a:t>The result is: %d\n</a:t>
            </a:r>
            <a:r>
              <a:rPr lang="en-US" sz="2000" b="1" dirty="0">
                <a:solidFill>
                  <a:srgbClr val="0033CC"/>
                </a:solidFill>
              </a:rPr>
              <a:t>"</a:t>
            </a:r>
            <a:r>
              <a:rPr lang="en-US" sz="2000" dirty="0"/>
              <a:t> is a string constant</a:t>
            </a:r>
          </a:p>
          <a:p>
            <a:pPr>
              <a:lnSpc>
                <a:spcPct val="110000"/>
              </a:lnSpc>
            </a:pPr>
            <a:r>
              <a:rPr lang="en-US" sz="2800" dirty="0"/>
              <a:t>We can declare and initialize a string variable using any of the following:</a:t>
            </a:r>
          </a:p>
          <a:p>
            <a:pPr lvl="1">
              <a:lnSpc>
                <a:spcPct val="110000"/>
              </a:lnSpc>
              <a:buFont typeface="Wingdings" pitchFamily="2" charset="2"/>
              <a:buNone/>
            </a:pPr>
            <a:r>
              <a:rPr lang="en-US" b="1" dirty="0"/>
              <a:t> </a:t>
            </a:r>
            <a:r>
              <a:rPr lang="en-US" b="1" dirty="0" smtClean="0">
                <a:solidFill>
                  <a:srgbClr val="0033CC"/>
                </a:solidFill>
                <a:latin typeface="Courier New" pitchFamily="49" charset="0"/>
                <a:cs typeface="Courier New" pitchFamily="49" charset="0"/>
              </a:rPr>
              <a:t>char str1[15] = {'</a:t>
            </a:r>
            <a:r>
              <a:rPr lang="en-US" b="1" dirty="0" err="1" smtClean="0">
                <a:solidFill>
                  <a:srgbClr val="0033CC"/>
                </a:solidFill>
                <a:latin typeface="Courier New" pitchFamily="49" charset="0"/>
                <a:cs typeface="Courier New" pitchFamily="49" charset="0"/>
              </a:rPr>
              <a:t>W','e','l','c','o','m','e</a:t>
            </a:r>
            <a:r>
              <a:rPr lang="en-US" b="1" dirty="0" smtClean="0">
                <a:solidFill>
                  <a:srgbClr val="0033CC"/>
                </a:solidFill>
                <a:latin typeface="Courier New" pitchFamily="49" charset="0"/>
                <a:cs typeface="Courier New" pitchFamily="49" charset="0"/>
              </a:rPr>
              <a:t>',' ','</a:t>
            </a:r>
            <a:r>
              <a:rPr lang="en-US" b="1" dirty="0" err="1" smtClean="0">
                <a:solidFill>
                  <a:srgbClr val="0033CC"/>
                </a:solidFill>
                <a:latin typeface="Courier New" pitchFamily="49" charset="0"/>
                <a:cs typeface="Courier New" pitchFamily="49" charset="0"/>
              </a:rPr>
              <a:t>t','o</a:t>
            </a:r>
            <a:r>
              <a:rPr lang="en-US" b="1" dirty="0" smtClean="0">
                <a:solidFill>
                  <a:srgbClr val="0033CC"/>
                </a:solidFill>
                <a:latin typeface="Courier New" pitchFamily="49" charset="0"/>
                <a:cs typeface="Courier New" pitchFamily="49" charset="0"/>
              </a:rPr>
              <a:t>',' ','C','\0'}; //as other arrays</a:t>
            </a:r>
          </a:p>
          <a:p>
            <a:pPr lvl="1">
              <a:lnSpc>
                <a:spcPct val="110000"/>
              </a:lnSpc>
              <a:buFont typeface="Wingdings" pitchFamily="2" charset="2"/>
              <a:buNone/>
            </a:pPr>
            <a:r>
              <a:rPr lang="en-US" b="1" dirty="0" smtClean="0">
                <a:solidFill>
                  <a:srgbClr val="0033CC"/>
                </a:solidFill>
                <a:latin typeface="Courier New" pitchFamily="49" charset="0"/>
                <a:cs typeface="Courier New" pitchFamily="49" charset="0"/>
              </a:rPr>
              <a:t>char str2[20] = "Welcome to C"; //with size</a:t>
            </a:r>
          </a:p>
          <a:p>
            <a:pPr lvl="1">
              <a:lnSpc>
                <a:spcPct val="110000"/>
              </a:lnSpc>
              <a:buFont typeface="Wingdings" pitchFamily="2" charset="2"/>
              <a:buNone/>
            </a:pPr>
            <a:r>
              <a:rPr lang="en-US" b="1" dirty="0" smtClean="0">
                <a:solidFill>
                  <a:srgbClr val="0033CC"/>
                </a:solidFill>
                <a:latin typeface="Courier New" pitchFamily="49" charset="0"/>
                <a:cs typeface="Courier New" pitchFamily="49" charset="0"/>
              </a:rPr>
              <a:t>char str3[]= "Welcome to C"; // without size</a:t>
            </a:r>
          </a:p>
          <a:p>
            <a:pPr lvl="1">
              <a:lnSpc>
                <a:spcPct val="110000"/>
              </a:lnSpc>
              <a:buFont typeface="Wingdings" pitchFamily="2" charset="2"/>
              <a:buNone/>
            </a:pPr>
            <a:r>
              <a:rPr lang="en-US" b="1" dirty="0" smtClean="0">
                <a:solidFill>
                  <a:srgbClr val="0033CC"/>
                </a:solidFill>
                <a:latin typeface="Courier New" pitchFamily="49" charset="0"/>
                <a:cs typeface="Courier New" pitchFamily="49" charset="0"/>
              </a:rPr>
              <a:t>char *str4= "Welcome to C"; // as a pointer (arrays are pointers)</a:t>
            </a:r>
            <a:endParaRPr lang="en-US" b="1" dirty="0">
              <a:solidFill>
                <a:srgbClr val="0033CC"/>
              </a:solidFill>
              <a:latin typeface="Courier New" pitchFamily="49" charset="0"/>
              <a:cs typeface="Courier New" pitchFamily="49" charset="0"/>
            </a:endParaRPr>
          </a:p>
        </p:txBody>
      </p:sp>
      <p:sp>
        <p:nvSpPr>
          <p:cNvPr id="5" name="Slide Number Placeholder 4"/>
          <p:cNvSpPr>
            <a:spLocks noGrp="1"/>
          </p:cNvSpPr>
          <p:nvPr>
            <p:ph type="sldNum" sz="quarter" idx="15"/>
          </p:nvPr>
        </p:nvSpPr>
        <p:spPr/>
        <p:txBody>
          <a:bodyPr/>
          <a:lstStyle/>
          <a:p>
            <a:fld id="{DE132CD2-AF94-45F5-8BB3-854E9CB73986}" type="slidenum">
              <a:rPr lang="ar-SA"/>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8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85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857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857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8579">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8579">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85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57200" y="274638"/>
            <a:ext cx="8229600" cy="792162"/>
          </a:xfrm>
        </p:spPr>
        <p:txBody>
          <a:bodyPr/>
          <a:lstStyle/>
          <a:p>
            <a:r>
              <a:rPr lang="en-US"/>
              <a:t>Input/Output with Arrays of Strings</a:t>
            </a:r>
          </a:p>
        </p:txBody>
      </p:sp>
      <p:sp>
        <p:nvSpPr>
          <p:cNvPr id="449539" name="Rectangle 3"/>
          <p:cNvSpPr>
            <a:spLocks noGrp="1" noChangeArrowheads="1"/>
          </p:cNvSpPr>
          <p:nvPr>
            <p:ph sz="quarter" idx="1"/>
          </p:nvPr>
        </p:nvSpPr>
        <p:spPr>
          <a:xfrm>
            <a:off x="457200" y="1143000"/>
            <a:ext cx="8229600" cy="914400"/>
          </a:xfrm>
        </p:spPr>
        <p:txBody>
          <a:bodyPr>
            <a:normAutofit fontScale="85000" lnSpcReduction="10000"/>
          </a:bodyPr>
          <a:lstStyle/>
          <a:p>
            <a:pPr>
              <a:lnSpc>
                <a:spcPct val="80000"/>
              </a:lnSpc>
            </a:pPr>
            <a:r>
              <a:rPr lang="en-US" sz="2000" dirty="0"/>
              <a:t>The easiest way to scan array of strings is to use </a:t>
            </a:r>
            <a:r>
              <a:rPr lang="en-US" sz="2000" i="1" dirty="0">
                <a:solidFill>
                  <a:srgbClr val="FF0000"/>
                </a:solidFill>
              </a:rPr>
              <a:t>gets</a:t>
            </a:r>
            <a:r>
              <a:rPr lang="en-US" sz="2000" dirty="0"/>
              <a:t> function.  Similarly, the easiest way to print an array of string is using </a:t>
            </a:r>
            <a:r>
              <a:rPr lang="en-US" sz="2000" i="1" dirty="0">
                <a:solidFill>
                  <a:srgbClr val="FF0000"/>
                </a:solidFill>
              </a:rPr>
              <a:t>puts</a:t>
            </a:r>
            <a:r>
              <a:rPr lang="en-US" sz="2000" dirty="0"/>
              <a:t> function.</a:t>
            </a:r>
          </a:p>
          <a:p>
            <a:pPr>
              <a:lnSpc>
                <a:spcPct val="80000"/>
              </a:lnSpc>
            </a:pPr>
            <a:r>
              <a:rPr lang="en-US" sz="2000" dirty="0"/>
              <a:t>The following example scans five sentences from the user and prints them. </a:t>
            </a:r>
            <a:endParaRPr lang="en-US" sz="2000" dirty="0">
              <a:solidFill>
                <a:srgbClr val="0033CC"/>
              </a:solidFill>
            </a:endParaRPr>
          </a:p>
        </p:txBody>
      </p:sp>
      <p:sp>
        <p:nvSpPr>
          <p:cNvPr id="9" name="Slide Number Placeholder 4"/>
          <p:cNvSpPr>
            <a:spLocks noGrp="1"/>
          </p:cNvSpPr>
          <p:nvPr>
            <p:ph type="sldNum" sz="quarter" idx="15"/>
          </p:nvPr>
        </p:nvSpPr>
        <p:spPr/>
        <p:txBody>
          <a:bodyPr/>
          <a:lstStyle/>
          <a:p>
            <a:fld id="{B1FF6036-95A9-45A6-A6C7-BCA1D3B2BDB1}" type="slidenum">
              <a:rPr lang="ar-SA"/>
              <a:pPr/>
              <a:t>30</a:t>
            </a:fld>
            <a:endParaRPr lang="en-US"/>
          </a:p>
        </p:txBody>
      </p:sp>
      <p:sp>
        <p:nvSpPr>
          <p:cNvPr id="449541" name="Rectangle 5"/>
          <p:cNvSpPr>
            <a:spLocks noChangeArrowheads="1"/>
          </p:cNvSpPr>
          <p:nvPr/>
        </p:nvSpPr>
        <p:spPr bwMode="auto">
          <a:xfrm>
            <a:off x="723900" y="2133600"/>
            <a:ext cx="7696200" cy="4495800"/>
          </a:xfrm>
          <a:prstGeom prst="rect">
            <a:avLst/>
          </a:prstGeom>
          <a:noFill/>
          <a:ln w="9525">
            <a:solidFill>
              <a:schemeClr val="tx1"/>
            </a:solidFill>
            <a:miter lim="800000"/>
            <a:headEnd/>
            <a:tailEnd/>
          </a:ln>
          <a:effectLst/>
        </p:spPr>
        <p:txBody>
          <a:bodyPr/>
          <a:lstStyle/>
          <a:p>
            <a:pPr marL="342900" indent="-342900">
              <a:lnSpc>
                <a:spcPct val="80000"/>
              </a:lnSpc>
              <a:spcBef>
                <a:spcPct val="20000"/>
              </a:spcBef>
            </a:pPr>
            <a:r>
              <a:rPr lang="en-US" sz="1400" b="1">
                <a:latin typeface="Times New Roman" pitchFamily="18" charset="0"/>
              </a:rPr>
              <a:t>#include &lt;stdio.h&gt;</a:t>
            </a:r>
          </a:p>
          <a:p>
            <a:pPr marL="342900" indent="-342900">
              <a:lnSpc>
                <a:spcPct val="80000"/>
              </a:lnSpc>
              <a:spcBef>
                <a:spcPct val="20000"/>
              </a:spcBef>
            </a:pPr>
            <a:r>
              <a:rPr lang="en-US" sz="1400" b="1">
                <a:latin typeface="Times New Roman" pitchFamily="18" charset="0"/>
              </a:rPr>
              <a:t>#include &lt;string.h&gt;</a:t>
            </a:r>
          </a:p>
          <a:p>
            <a:pPr marL="342900" indent="-342900">
              <a:lnSpc>
                <a:spcPct val="80000"/>
              </a:lnSpc>
              <a:spcBef>
                <a:spcPct val="20000"/>
              </a:spcBef>
            </a:pPr>
            <a:r>
              <a:rPr lang="en-US" sz="1400" b="1">
                <a:latin typeface="Times New Roman" pitchFamily="18" charset="0"/>
              </a:rPr>
              <a:t>#define  NUM_LINES 	5</a:t>
            </a:r>
          </a:p>
          <a:p>
            <a:pPr marL="342900" indent="-342900">
              <a:lnSpc>
                <a:spcPct val="80000"/>
              </a:lnSpc>
              <a:spcBef>
                <a:spcPct val="20000"/>
              </a:spcBef>
            </a:pPr>
            <a:r>
              <a:rPr lang="en-US" sz="1400" b="1">
                <a:latin typeface="Times New Roman" pitchFamily="18" charset="0"/>
              </a:rPr>
              <a:t>#define  LINE_LEN	81</a:t>
            </a:r>
          </a:p>
          <a:p>
            <a:pPr marL="342900" indent="-342900">
              <a:lnSpc>
                <a:spcPct val="80000"/>
              </a:lnSpc>
              <a:spcBef>
                <a:spcPct val="20000"/>
              </a:spcBef>
            </a:pPr>
            <a:endParaRPr lang="en-US" sz="1400" b="1">
              <a:latin typeface="Times New Roman" pitchFamily="18" charset="0"/>
            </a:endParaRPr>
          </a:p>
          <a:p>
            <a:pPr marL="342900" indent="-342900">
              <a:lnSpc>
                <a:spcPct val="80000"/>
              </a:lnSpc>
              <a:spcBef>
                <a:spcPct val="20000"/>
              </a:spcBef>
            </a:pPr>
            <a:r>
              <a:rPr lang="en-US" sz="1400" b="1">
                <a:latin typeface="Times New Roman" pitchFamily="18" charset="0"/>
              </a:rPr>
              <a:t>int main(void) {</a:t>
            </a:r>
          </a:p>
          <a:p>
            <a:pPr marL="342900" indent="-342900">
              <a:lnSpc>
                <a:spcPct val="80000"/>
              </a:lnSpc>
              <a:spcBef>
                <a:spcPct val="20000"/>
              </a:spcBef>
            </a:pPr>
            <a:r>
              <a:rPr lang="en-US" sz="1400" b="1">
                <a:latin typeface="Times New Roman" pitchFamily="18" charset="0"/>
              </a:rPr>
              <a:t>    char lines[NUM_LINES][LINE_LEN];</a:t>
            </a:r>
          </a:p>
          <a:p>
            <a:pPr marL="342900" indent="-342900">
              <a:lnSpc>
                <a:spcPct val="80000"/>
              </a:lnSpc>
              <a:spcBef>
                <a:spcPct val="20000"/>
              </a:spcBef>
            </a:pPr>
            <a:r>
              <a:rPr lang="en-US" sz="1400" b="1">
                <a:latin typeface="Times New Roman" pitchFamily="18" charset="0"/>
              </a:rPr>
              <a:t>    int i;</a:t>
            </a:r>
          </a:p>
          <a:p>
            <a:pPr marL="342900" indent="-342900">
              <a:lnSpc>
                <a:spcPct val="80000"/>
              </a:lnSpc>
              <a:spcBef>
                <a:spcPct val="20000"/>
              </a:spcBef>
            </a:pPr>
            <a:r>
              <a:rPr lang="en-US" sz="1400" b="1">
                <a:latin typeface="Times New Roman" pitchFamily="18" charset="0"/>
              </a:rPr>
              <a:t>    </a:t>
            </a:r>
          </a:p>
          <a:p>
            <a:pPr marL="342900" indent="-342900">
              <a:lnSpc>
                <a:spcPct val="80000"/>
              </a:lnSpc>
              <a:spcBef>
                <a:spcPct val="20000"/>
              </a:spcBef>
            </a:pPr>
            <a:r>
              <a:rPr lang="en-US" sz="1400" b="1">
                <a:latin typeface="Times New Roman" pitchFamily="18" charset="0"/>
              </a:rPr>
              <a:t>    printf("Please entert 5 sentences (not exceeding 80 characters)\n");</a:t>
            </a:r>
          </a:p>
          <a:p>
            <a:pPr marL="342900" indent="-342900">
              <a:lnSpc>
                <a:spcPct val="80000"/>
              </a:lnSpc>
              <a:spcBef>
                <a:spcPct val="20000"/>
              </a:spcBef>
            </a:pPr>
            <a:r>
              <a:rPr lang="en-US" sz="1400" b="1">
                <a:latin typeface="Times New Roman" pitchFamily="18" charset="0"/>
              </a:rPr>
              <a:t>    for ( i = 0 ; i &lt; NUM_LINES; ++i ) {</a:t>
            </a:r>
          </a:p>
          <a:p>
            <a:pPr marL="342900" indent="-342900">
              <a:lnSpc>
                <a:spcPct val="80000"/>
              </a:lnSpc>
              <a:spcBef>
                <a:spcPct val="20000"/>
              </a:spcBef>
            </a:pPr>
            <a:r>
              <a:rPr lang="en-US" sz="1400" b="1">
                <a:latin typeface="Times New Roman" pitchFamily="18" charset="0"/>
              </a:rPr>
              <a:t>     	printf ("Enter the sentence number %d: ", i+1 ) ;</a:t>
            </a:r>
          </a:p>
          <a:p>
            <a:pPr marL="342900" indent="-342900">
              <a:lnSpc>
                <a:spcPct val="80000"/>
              </a:lnSpc>
              <a:spcBef>
                <a:spcPct val="20000"/>
              </a:spcBef>
            </a:pPr>
            <a:r>
              <a:rPr lang="en-US" sz="1400" b="1">
                <a:latin typeface="Times New Roman" pitchFamily="18" charset="0"/>
              </a:rPr>
              <a:t>    	gets (lines[i]) ;</a:t>
            </a:r>
          </a:p>
          <a:p>
            <a:pPr marL="342900" indent="-342900">
              <a:lnSpc>
                <a:spcPct val="80000"/>
              </a:lnSpc>
              <a:spcBef>
                <a:spcPct val="20000"/>
              </a:spcBef>
            </a:pPr>
            <a:r>
              <a:rPr lang="en-US" sz="1400" b="1">
                <a:latin typeface="Times New Roman" pitchFamily="18" charset="0"/>
              </a:rPr>
              <a:t>    }</a:t>
            </a:r>
          </a:p>
          <a:p>
            <a:pPr marL="342900" indent="-342900">
              <a:lnSpc>
                <a:spcPct val="80000"/>
              </a:lnSpc>
              <a:spcBef>
                <a:spcPct val="20000"/>
              </a:spcBef>
            </a:pPr>
            <a:r>
              <a:rPr lang="en-US" sz="1400" b="1">
                <a:latin typeface="Times New Roman" pitchFamily="18" charset="0"/>
              </a:rPr>
              <a:t>    printf("\nYou typed: \n");</a:t>
            </a:r>
          </a:p>
          <a:p>
            <a:pPr marL="342900" indent="-342900">
              <a:lnSpc>
                <a:spcPct val="80000"/>
              </a:lnSpc>
              <a:spcBef>
                <a:spcPct val="20000"/>
              </a:spcBef>
            </a:pPr>
            <a:r>
              <a:rPr lang="en-US" sz="1400" b="1">
                <a:latin typeface="Times New Roman" pitchFamily="18" charset="0"/>
              </a:rPr>
              <a:t>    for (i = 0; i&lt; NUM_LINES; i++)</a:t>
            </a:r>
          </a:p>
          <a:p>
            <a:pPr marL="342900" indent="-342900">
              <a:lnSpc>
                <a:spcPct val="80000"/>
              </a:lnSpc>
              <a:spcBef>
                <a:spcPct val="20000"/>
              </a:spcBef>
            </a:pPr>
            <a:r>
              <a:rPr lang="en-US" sz="1400" b="1">
                <a:latin typeface="Times New Roman" pitchFamily="18" charset="0"/>
              </a:rPr>
              <a:t>    	puts (lines[i]);</a:t>
            </a:r>
          </a:p>
          <a:p>
            <a:pPr marL="342900" indent="-342900">
              <a:lnSpc>
                <a:spcPct val="80000"/>
              </a:lnSpc>
              <a:spcBef>
                <a:spcPct val="20000"/>
              </a:spcBef>
            </a:pPr>
            <a:r>
              <a:rPr lang="en-US" sz="1400" b="1">
                <a:latin typeface="Times New Roman" pitchFamily="18" charset="0"/>
              </a:rPr>
              <a:t>    	</a:t>
            </a:r>
          </a:p>
          <a:p>
            <a:pPr marL="342900" indent="-342900">
              <a:lnSpc>
                <a:spcPct val="80000"/>
              </a:lnSpc>
              <a:spcBef>
                <a:spcPct val="20000"/>
              </a:spcBef>
            </a:pPr>
            <a:r>
              <a:rPr lang="en-US" sz="1400" b="1">
                <a:latin typeface="Times New Roman" pitchFamily="18" charset="0"/>
              </a:rPr>
              <a:t>   	system("pause");</a:t>
            </a:r>
          </a:p>
          <a:p>
            <a:pPr marL="342900" indent="-342900">
              <a:lnSpc>
                <a:spcPct val="80000"/>
              </a:lnSpc>
              <a:spcBef>
                <a:spcPct val="20000"/>
              </a:spcBef>
            </a:pPr>
            <a:r>
              <a:rPr lang="en-US" sz="1400" b="1">
                <a:latin typeface="Times New Roman" pitchFamily="18" charset="0"/>
              </a:rPr>
              <a:t>   	return 0;</a:t>
            </a:r>
          </a:p>
          <a:p>
            <a:pPr marL="342900" indent="-342900">
              <a:lnSpc>
                <a:spcPct val="80000"/>
              </a:lnSpc>
              <a:spcBef>
                <a:spcPct val="20000"/>
              </a:spcBef>
            </a:pPr>
            <a:r>
              <a:rPr lang="en-US" sz="1400" b="1">
                <a:latin typeface="Times New Roman" pitchFamily="18" charset="0"/>
              </a:rPr>
              <a:t>} </a:t>
            </a:r>
          </a:p>
        </p:txBody>
      </p:sp>
      <p:sp>
        <p:nvSpPr>
          <p:cNvPr id="449543" name="AutoShape 7"/>
          <p:cNvSpPr>
            <a:spLocks noChangeArrowheads="1"/>
          </p:cNvSpPr>
          <p:nvPr/>
        </p:nvSpPr>
        <p:spPr bwMode="auto">
          <a:xfrm>
            <a:off x="5235575" y="5170488"/>
            <a:ext cx="2863850" cy="388937"/>
          </a:xfrm>
          <a:prstGeom prst="wedgeRoundRectCallout">
            <a:avLst>
              <a:gd name="adj1" fmla="val -43750"/>
              <a:gd name="adj2" fmla="val 70000"/>
              <a:gd name="adj3" fmla="val 16667"/>
            </a:avLst>
          </a:prstGeom>
          <a:noFill/>
          <a:ln w="9525">
            <a:noFill/>
            <a:miter lim="800000"/>
            <a:headEnd/>
            <a:tailEnd/>
          </a:ln>
          <a:effectLst/>
        </p:spPr>
        <p:txBody>
          <a:bodyPr>
            <a:spAutoFit/>
          </a:bodyPr>
          <a:lstStyle/>
          <a:p>
            <a:pPr>
              <a:spcBef>
                <a:spcPct val="50000"/>
              </a:spcBef>
            </a:pPr>
            <a:endParaRPr lang="en-US"/>
          </a:p>
        </p:txBody>
      </p:sp>
      <p:sp>
        <p:nvSpPr>
          <p:cNvPr id="449544" name="AutoShape 8"/>
          <p:cNvSpPr>
            <a:spLocks noChangeArrowheads="1"/>
          </p:cNvSpPr>
          <p:nvPr/>
        </p:nvSpPr>
        <p:spPr bwMode="auto">
          <a:xfrm>
            <a:off x="5222875" y="5146675"/>
            <a:ext cx="3541713" cy="1287463"/>
          </a:xfrm>
          <a:prstGeom prst="flowChartAlternateProcess">
            <a:avLst/>
          </a:prstGeom>
          <a:solidFill>
            <a:schemeClr val="accent1"/>
          </a:solidFill>
          <a:ln w="9525">
            <a:solidFill>
              <a:schemeClr val="tx1"/>
            </a:solidFill>
            <a:miter lim="800000"/>
            <a:headEnd/>
            <a:tailEnd/>
          </a:ln>
          <a:effectLst/>
        </p:spPr>
        <p:txBody>
          <a:bodyPr>
            <a:spAutoFit/>
          </a:bodyPr>
          <a:lstStyle/>
          <a:p>
            <a:pPr>
              <a:spcBef>
                <a:spcPct val="50000"/>
              </a:spcBef>
            </a:pPr>
            <a:r>
              <a:rPr lang="en-US" dirty="0"/>
              <a:t>Note that there is no need to use nested loop to process an array of strings</a:t>
            </a:r>
          </a:p>
        </p:txBody>
      </p:sp>
      <p:pic>
        <p:nvPicPr>
          <p:cNvPr id="449550" name="Picture 14"/>
          <p:cNvPicPr>
            <a:picLocks noChangeAspect="1" noChangeArrowheads="1"/>
          </p:cNvPicPr>
          <p:nvPr/>
        </p:nvPicPr>
        <p:blipFill>
          <a:blip r:embed="rId3" cstate="print"/>
          <a:srcRect/>
          <a:stretch>
            <a:fillRect/>
          </a:stretch>
        </p:blipFill>
        <p:spPr bwMode="auto">
          <a:xfrm>
            <a:off x="3298825" y="1981200"/>
            <a:ext cx="5845175" cy="2536825"/>
          </a:xfrm>
          <a:prstGeom prst="rect">
            <a:avLst/>
          </a:prstGeom>
          <a:noFill/>
          <a:ln w="9525">
            <a:noFill/>
            <a:miter lim="800000"/>
            <a:headEnd/>
            <a:tailEnd/>
          </a:ln>
          <a:effectLst/>
        </p:spPr>
      </p:pic>
    </p:spTree>
    <p:extLst>
      <p:ext uri="{BB962C8B-B14F-4D97-AF65-F5344CB8AC3E}">
        <p14:creationId xmlns:p14="http://schemas.microsoft.com/office/powerpoint/2010/main" val="191652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9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49541"/>
                                        </p:tgtEl>
                                        <p:attrNameLst>
                                          <p:attrName>style.visibility</p:attrName>
                                        </p:attrNameLst>
                                      </p:cBhvr>
                                      <p:to>
                                        <p:strVal val="visible"/>
                                      </p:to>
                                    </p:set>
                                    <p:animEffect transition="in" filter="box(in)">
                                      <p:cBhvr>
                                        <p:cTn id="15" dur="500"/>
                                        <p:tgtEl>
                                          <p:spTgt spid="44954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49544"/>
                                        </p:tgtEl>
                                        <p:attrNameLst>
                                          <p:attrName>style.visibility</p:attrName>
                                        </p:attrNameLst>
                                      </p:cBhvr>
                                      <p:to>
                                        <p:strVal val="visible"/>
                                      </p:to>
                                    </p:set>
                                    <p:animEffect transition="in" filter="box(in)">
                                      <p:cBhvr>
                                        <p:cTn id="20" dur="500"/>
                                        <p:tgtEl>
                                          <p:spTgt spid="44954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44953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449550"/>
                                        </p:tgtEl>
                                        <p:attrNameLst>
                                          <p:attrName>style.visibility</p:attrName>
                                        </p:attrNameLst>
                                      </p:cBhvr>
                                      <p:to>
                                        <p:strVal val="visible"/>
                                      </p:to>
                                    </p:set>
                                    <p:anim calcmode="lin" valueType="num">
                                      <p:cBhvr>
                                        <p:cTn id="29" dur="500" fill="hold"/>
                                        <p:tgtEl>
                                          <p:spTgt spid="449550"/>
                                        </p:tgtEl>
                                        <p:attrNameLst>
                                          <p:attrName>ppt_w</p:attrName>
                                        </p:attrNameLst>
                                      </p:cBhvr>
                                      <p:tavLst>
                                        <p:tav tm="0">
                                          <p:val>
                                            <p:fltVal val="0"/>
                                          </p:val>
                                        </p:tav>
                                        <p:tav tm="100000">
                                          <p:val>
                                            <p:strVal val="#ppt_w"/>
                                          </p:val>
                                        </p:tav>
                                      </p:tavLst>
                                    </p:anim>
                                    <p:anim calcmode="lin" valueType="num">
                                      <p:cBhvr>
                                        <p:cTn id="30" dur="500" fill="hold"/>
                                        <p:tgtEl>
                                          <p:spTgt spid="4495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39" grpId="0" build="p"/>
      <p:bldP spid="449539" grpId="1" build="p"/>
      <p:bldP spid="449541" grpId="0" animBg="1"/>
      <p:bldP spid="44954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457200" y="274637"/>
            <a:ext cx="8229600" cy="411163"/>
          </a:xfrm>
        </p:spPr>
        <p:txBody>
          <a:bodyPr>
            <a:normAutofit fontScale="90000"/>
          </a:bodyPr>
          <a:lstStyle/>
          <a:p>
            <a:r>
              <a:rPr lang="en-US" sz="3600" dirty="0"/>
              <a:t>Example</a:t>
            </a:r>
          </a:p>
        </p:txBody>
      </p:sp>
      <p:sp>
        <p:nvSpPr>
          <p:cNvPr id="6" name="Slide Number Placeholder 4"/>
          <p:cNvSpPr>
            <a:spLocks noGrp="1"/>
          </p:cNvSpPr>
          <p:nvPr>
            <p:ph type="sldNum" sz="quarter" idx="15"/>
          </p:nvPr>
        </p:nvSpPr>
        <p:spPr/>
        <p:txBody>
          <a:bodyPr/>
          <a:lstStyle/>
          <a:p>
            <a:fld id="{D97E0DE5-8C3B-4446-A20A-CC880C38540B}" type="slidenum">
              <a:rPr lang="ar-SA"/>
              <a:pPr/>
              <a:t>31</a:t>
            </a:fld>
            <a:endParaRPr lang="en-US"/>
          </a:p>
        </p:txBody>
      </p:sp>
      <p:sp>
        <p:nvSpPr>
          <p:cNvPr id="465924" name="Rectangle 4"/>
          <p:cNvSpPr>
            <a:spLocks noChangeArrowheads="1"/>
          </p:cNvSpPr>
          <p:nvPr/>
        </p:nvSpPr>
        <p:spPr bwMode="auto">
          <a:xfrm>
            <a:off x="533400" y="685800"/>
            <a:ext cx="7696200" cy="5715000"/>
          </a:xfrm>
          <a:prstGeom prst="rect">
            <a:avLst/>
          </a:prstGeom>
          <a:noFill/>
          <a:ln w="9525">
            <a:solidFill>
              <a:schemeClr val="tx1"/>
            </a:solidFill>
            <a:miter lim="800000"/>
            <a:headEnd/>
            <a:tailEnd/>
          </a:ln>
          <a:effectLst/>
        </p:spPr>
        <p:txBody>
          <a:bodyPr/>
          <a:lstStyle/>
          <a:p>
            <a:pPr marL="342900" indent="-342900">
              <a:lnSpc>
                <a:spcPct val="80000"/>
              </a:lnSpc>
              <a:spcBef>
                <a:spcPct val="20000"/>
              </a:spcBef>
            </a:pPr>
            <a:r>
              <a:rPr lang="en-US" sz="1400" b="1" dirty="0">
                <a:latin typeface="Times New Roman" pitchFamily="18" charset="0"/>
              </a:rPr>
              <a:t>/* This program creates an array of strings and performs various string operations on them*/</a:t>
            </a:r>
          </a:p>
          <a:p>
            <a:pPr marL="342900" indent="-342900">
              <a:lnSpc>
                <a:spcPct val="80000"/>
              </a:lnSpc>
              <a:spcBef>
                <a:spcPct val="20000"/>
              </a:spcBef>
            </a:pPr>
            <a:r>
              <a:rPr lang="en-US" sz="1400" b="1" dirty="0">
                <a:latin typeface="Times New Roman" pitchFamily="18" charset="0"/>
              </a:rPr>
              <a:t>#include &lt;</a:t>
            </a:r>
            <a:r>
              <a:rPr lang="en-US" sz="1400" b="1" dirty="0" err="1">
                <a:latin typeface="Times New Roman" pitchFamily="18" charset="0"/>
              </a:rPr>
              <a:t>stdio.h</a:t>
            </a:r>
            <a:r>
              <a:rPr lang="en-US" sz="1400" b="1" dirty="0">
                <a:latin typeface="Times New Roman" pitchFamily="18" charset="0"/>
              </a:rPr>
              <a:t>&gt;</a:t>
            </a:r>
          </a:p>
          <a:p>
            <a:pPr marL="342900" indent="-342900">
              <a:lnSpc>
                <a:spcPct val="80000"/>
              </a:lnSpc>
              <a:spcBef>
                <a:spcPct val="20000"/>
              </a:spcBef>
            </a:pPr>
            <a:r>
              <a:rPr lang="en-US" sz="1400" b="1" dirty="0">
                <a:latin typeface="Times New Roman" pitchFamily="18" charset="0"/>
              </a:rPr>
              <a:t>#include &lt;</a:t>
            </a:r>
            <a:r>
              <a:rPr lang="en-US" sz="1400" b="1" dirty="0" err="1">
                <a:latin typeface="Times New Roman" pitchFamily="18" charset="0"/>
              </a:rPr>
              <a:t>string.h</a:t>
            </a:r>
            <a:r>
              <a:rPr lang="en-US" sz="1400" b="1" dirty="0">
                <a:latin typeface="Times New Roman" pitchFamily="18" charset="0"/>
              </a:rPr>
              <a:t>&gt;</a:t>
            </a:r>
          </a:p>
          <a:p>
            <a:pPr marL="342900" indent="-342900">
              <a:lnSpc>
                <a:spcPct val="80000"/>
              </a:lnSpc>
              <a:spcBef>
                <a:spcPct val="20000"/>
              </a:spcBef>
            </a:pPr>
            <a:r>
              <a:rPr lang="en-US" sz="1400" b="1" dirty="0">
                <a:latin typeface="Times New Roman" pitchFamily="18" charset="0"/>
              </a:rPr>
              <a:t>#define NUM  10</a:t>
            </a:r>
          </a:p>
          <a:p>
            <a:pPr marL="342900" indent="-342900">
              <a:lnSpc>
                <a:spcPct val="80000"/>
              </a:lnSpc>
              <a:spcBef>
                <a:spcPct val="20000"/>
              </a:spcBef>
            </a:pPr>
            <a:r>
              <a:rPr lang="en-US" sz="1400" b="1" dirty="0">
                <a:latin typeface="Times New Roman" pitchFamily="18" charset="0"/>
              </a:rPr>
              <a:t>#define LEN  20</a:t>
            </a:r>
          </a:p>
          <a:p>
            <a:pPr marL="342900" indent="-342900">
              <a:lnSpc>
                <a:spcPct val="80000"/>
              </a:lnSpc>
              <a:spcBef>
                <a:spcPct val="20000"/>
              </a:spcBef>
            </a:pPr>
            <a:endParaRPr lang="en-US" sz="1400" b="1" dirty="0">
              <a:latin typeface="Times New Roman" pitchFamily="18" charset="0"/>
            </a:endParaRPr>
          </a:p>
          <a:p>
            <a:pPr marL="342900" indent="-342900">
              <a:lnSpc>
                <a:spcPct val="80000"/>
              </a:lnSpc>
              <a:spcBef>
                <a:spcPct val="20000"/>
              </a:spcBef>
            </a:pPr>
            <a:r>
              <a:rPr lang="en-US" sz="1400" b="1" dirty="0" err="1">
                <a:latin typeface="Times New Roman" pitchFamily="18" charset="0"/>
              </a:rPr>
              <a:t>int</a:t>
            </a:r>
            <a:r>
              <a:rPr lang="en-US" sz="1400" b="1" dirty="0">
                <a:latin typeface="Times New Roman" pitchFamily="18" charset="0"/>
              </a:rPr>
              <a:t> main(void ){</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int</a:t>
            </a:r>
            <a:r>
              <a:rPr lang="en-US" sz="1400" b="1" dirty="0">
                <a:latin typeface="Times New Roman" pitchFamily="18" charset="0"/>
              </a:rPr>
              <a:t> </a:t>
            </a:r>
            <a:r>
              <a:rPr lang="en-US" sz="1400" b="1" dirty="0" err="1">
                <a:latin typeface="Times New Roman" pitchFamily="18" charset="0"/>
              </a:rPr>
              <a:t>i</a:t>
            </a:r>
            <a:r>
              <a:rPr lang="en-US" sz="1400" b="1" dirty="0">
                <a:latin typeface="Times New Roman" pitchFamily="18" charset="0"/>
              </a:rPr>
              <a:t> = 0, found = 0;</a:t>
            </a:r>
          </a:p>
          <a:p>
            <a:pPr marL="342900" indent="-342900">
              <a:lnSpc>
                <a:spcPct val="80000"/>
              </a:lnSpc>
              <a:spcBef>
                <a:spcPct val="20000"/>
              </a:spcBef>
            </a:pPr>
            <a:r>
              <a:rPr lang="en-US" sz="1400" b="1" dirty="0">
                <a:latin typeface="Times New Roman" pitchFamily="18" charset="0"/>
              </a:rPr>
              <a:t>    char </a:t>
            </a:r>
            <a:r>
              <a:rPr lang="en-US" sz="1400" b="1" dirty="0" err="1">
                <a:latin typeface="Times New Roman" pitchFamily="18" charset="0"/>
              </a:rPr>
              <a:t>str</a:t>
            </a:r>
            <a:r>
              <a:rPr lang="en-US" sz="1400" b="1" dirty="0">
                <a:latin typeface="Times New Roman" pitchFamily="18" charset="0"/>
              </a:rPr>
              <a:t>[LEN];</a:t>
            </a:r>
          </a:p>
          <a:p>
            <a:pPr marL="342900" indent="-342900">
              <a:lnSpc>
                <a:spcPct val="80000"/>
              </a:lnSpc>
              <a:spcBef>
                <a:spcPct val="20000"/>
              </a:spcBef>
            </a:pPr>
            <a:r>
              <a:rPr lang="en-US" sz="1400" b="1" dirty="0">
                <a:latin typeface="Times New Roman" pitchFamily="18" charset="0"/>
              </a:rPr>
              <a:t>    char names [NUM][LEN] = {"Abdullah", "Ibrahim", "Husam", "Ahmad", </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Hamzah</a:t>
            </a:r>
            <a:r>
              <a:rPr lang="en-US" sz="1400" b="1" dirty="0">
                <a:latin typeface="Times New Roman" pitchFamily="18" charset="0"/>
              </a:rPr>
              <a:t>", "</a:t>
            </a:r>
            <a:r>
              <a:rPr lang="en-US" sz="1400" b="1" dirty="0" err="1">
                <a:latin typeface="Times New Roman" pitchFamily="18" charset="0"/>
              </a:rPr>
              <a:t>Abdul-aziz</a:t>
            </a:r>
            <a:r>
              <a:rPr lang="en-US" sz="1400" b="1" dirty="0">
                <a:latin typeface="Times New Roman" pitchFamily="18" charset="0"/>
              </a:rPr>
              <a:t>", "Abdul-</a:t>
            </a:r>
            <a:r>
              <a:rPr lang="en-US" sz="1400" b="1" dirty="0" err="1">
                <a:latin typeface="Times New Roman" pitchFamily="18" charset="0"/>
              </a:rPr>
              <a:t>majeed</a:t>
            </a:r>
            <a:r>
              <a:rPr lang="en-US" sz="1400" b="1" dirty="0">
                <a:latin typeface="Times New Roman" pitchFamily="18" charset="0"/>
              </a:rPr>
              <a:t>", </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Nayef</a:t>
            </a:r>
            <a:r>
              <a:rPr lang="en-US" sz="1400" b="1" dirty="0">
                <a:latin typeface="Times New Roman" pitchFamily="18" charset="0"/>
              </a:rPr>
              <a:t>", </a:t>
            </a:r>
            <a:r>
              <a:rPr lang="en-US" sz="1400" b="1" dirty="0" smtClean="0">
                <a:latin typeface="Times New Roman" pitchFamily="18" charset="0"/>
              </a:rPr>
              <a:t>“</a:t>
            </a:r>
            <a:r>
              <a:rPr lang="en-US" sz="1400" b="1" dirty="0" err="1" smtClean="0">
                <a:latin typeface="Times New Roman" pitchFamily="18" charset="0"/>
              </a:rPr>
              <a:t>Akhaled</a:t>
            </a:r>
            <a:r>
              <a:rPr lang="en-US" sz="1400" b="1" dirty="0">
                <a:latin typeface="Times New Roman" pitchFamily="18" charset="0"/>
              </a:rPr>
              <a:t>", "Yousef"};                             </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("The length of the names are:\n");</a:t>
            </a:r>
          </a:p>
          <a:p>
            <a:pPr marL="342900" indent="-342900">
              <a:lnSpc>
                <a:spcPct val="80000"/>
              </a:lnSpc>
              <a:spcBef>
                <a:spcPct val="20000"/>
              </a:spcBef>
            </a:pPr>
            <a:r>
              <a:rPr lang="en-US" sz="1400" b="1" dirty="0">
                <a:latin typeface="Times New Roman" pitchFamily="18" charset="0"/>
              </a:rPr>
              <a:t>    for(</a:t>
            </a:r>
            <a:r>
              <a:rPr lang="en-US" sz="1400" b="1" dirty="0" err="1">
                <a:latin typeface="Times New Roman" pitchFamily="18" charset="0"/>
              </a:rPr>
              <a:t>i</a:t>
            </a:r>
            <a:r>
              <a:rPr lang="en-US" sz="1400" b="1" dirty="0">
                <a:latin typeface="Times New Roman" pitchFamily="18" charset="0"/>
              </a:rPr>
              <a:t> = 0; </a:t>
            </a:r>
            <a:r>
              <a:rPr lang="en-US" sz="1400" b="1" dirty="0" err="1">
                <a:latin typeface="Times New Roman" pitchFamily="18" charset="0"/>
              </a:rPr>
              <a:t>i</a:t>
            </a:r>
            <a:r>
              <a:rPr lang="en-US" sz="1400" b="1" dirty="0">
                <a:latin typeface="Times New Roman" pitchFamily="18" charset="0"/>
              </a:rPr>
              <a:t> &lt; NUM; </a:t>
            </a:r>
            <a:r>
              <a:rPr lang="en-US" sz="1400" b="1" dirty="0" err="1">
                <a:latin typeface="Times New Roman" pitchFamily="18" charset="0"/>
              </a:rPr>
              <a:t>i</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("%-4d%-12s of length %d\n", i+1,names[</a:t>
            </a:r>
            <a:r>
              <a:rPr lang="en-US" sz="1400" b="1" dirty="0" err="1">
                <a:latin typeface="Times New Roman" pitchFamily="18" charset="0"/>
              </a:rPr>
              <a:t>i</a:t>
            </a:r>
            <a:r>
              <a:rPr lang="en-US" sz="1400" b="1" dirty="0">
                <a:latin typeface="Times New Roman" pitchFamily="18" charset="0"/>
              </a:rPr>
              <a:t>], </a:t>
            </a:r>
            <a:r>
              <a:rPr lang="en-US" sz="1400" b="1" dirty="0" err="1">
                <a:latin typeface="Times New Roman" pitchFamily="18" charset="0"/>
              </a:rPr>
              <a:t>strlen</a:t>
            </a:r>
            <a:r>
              <a:rPr lang="en-US" sz="1400" b="1" dirty="0">
                <a:latin typeface="Times New Roman" pitchFamily="18" charset="0"/>
              </a:rPr>
              <a:t>(names[</a:t>
            </a:r>
            <a:r>
              <a:rPr lang="en-US" sz="1400" b="1" dirty="0" err="1">
                <a:latin typeface="Times New Roman" pitchFamily="18" charset="0"/>
              </a:rPr>
              <a:t>i</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a:t>
            </a:r>
          </a:p>
          <a:p>
            <a:pPr marL="342900" indent="-342900">
              <a:lnSpc>
                <a:spcPct val="80000"/>
              </a:lnSpc>
              <a:spcBef>
                <a:spcPct val="20000"/>
              </a:spcBef>
            </a:pPr>
            <a:r>
              <a:rPr lang="en-US" sz="1400" b="1" dirty="0">
                <a:latin typeface="Times New Roman" pitchFamily="18" charset="0"/>
              </a:rPr>
              <a:t>    </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a:t>
            </a:r>
            <a:r>
              <a:rPr lang="en-US" sz="1400" b="1" dirty="0" err="1">
                <a:latin typeface="Times New Roman" pitchFamily="18" charset="0"/>
              </a:rPr>
              <a:t>nEnter</a:t>
            </a:r>
            <a:r>
              <a:rPr lang="en-US" sz="1400" b="1" dirty="0">
                <a:latin typeface="Times New Roman" pitchFamily="18" charset="0"/>
              </a:rPr>
              <a:t> a name to search in the list: ");</a:t>
            </a:r>
          </a:p>
          <a:p>
            <a:pPr marL="342900" indent="-342900">
              <a:lnSpc>
                <a:spcPct val="80000"/>
              </a:lnSpc>
              <a:spcBef>
                <a:spcPct val="20000"/>
              </a:spcBef>
            </a:pPr>
            <a:r>
              <a:rPr lang="en-US" sz="1400" b="1" dirty="0">
                <a:latin typeface="Times New Roman" pitchFamily="18" charset="0"/>
              </a:rPr>
              <a:t>    gets(</a:t>
            </a:r>
            <a:r>
              <a:rPr lang="en-US" sz="1400" b="1" dirty="0" err="1">
                <a:latin typeface="Times New Roman" pitchFamily="18" charset="0"/>
              </a:rPr>
              <a:t>str</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i</a:t>
            </a:r>
            <a:r>
              <a:rPr lang="en-US" sz="1400" b="1" dirty="0">
                <a:latin typeface="Times New Roman" pitchFamily="18" charset="0"/>
              </a:rPr>
              <a:t> = 0;</a:t>
            </a:r>
          </a:p>
          <a:p>
            <a:pPr marL="342900" indent="-342900">
              <a:lnSpc>
                <a:spcPct val="80000"/>
              </a:lnSpc>
              <a:spcBef>
                <a:spcPct val="20000"/>
              </a:spcBef>
            </a:pPr>
            <a:r>
              <a:rPr lang="en-US" sz="1400" b="1" dirty="0">
                <a:latin typeface="Times New Roman" pitchFamily="18" charset="0"/>
              </a:rPr>
              <a:t>    while (!found &amp;&amp; </a:t>
            </a:r>
            <a:r>
              <a:rPr lang="en-US" sz="1400" b="1" dirty="0" err="1">
                <a:latin typeface="Times New Roman" pitchFamily="18" charset="0"/>
              </a:rPr>
              <a:t>i</a:t>
            </a:r>
            <a:r>
              <a:rPr lang="en-US" sz="1400" b="1" dirty="0">
                <a:latin typeface="Times New Roman" pitchFamily="18" charset="0"/>
              </a:rPr>
              <a:t>&lt;NUM) {</a:t>
            </a:r>
          </a:p>
          <a:p>
            <a:pPr marL="342900" indent="-342900">
              <a:lnSpc>
                <a:spcPct val="80000"/>
              </a:lnSpc>
              <a:spcBef>
                <a:spcPct val="20000"/>
              </a:spcBef>
            </a:pPr>
            <a:r>
              <a:rPr lang="en-US" sz="1400" b="1" dirty="0">
                <a:latin typeface="Times New Roman" pitchFamily="18" charset="0"/>
              </a:rPr>
              <a:t>        if(</a:t>
            </a:r>
            <a:r>
              <a:rPr lang="en-US" sz="1400" b="1" dirty="0" err="1">
                <a:latin typeface="Times New Roman" pitchFamily="18" charset="0"/>
              </a:rPr>
              <a:t>strcmp</a:t>
            </a:r>
            <a:r>
              <a:rPr lang="en-US" sz="1400" b="1" dirty="0">
                <a:latin typeface="Times New Roman" pitchFamily="18" charset="0"/>
              </a:rPr>
              <a:t>(names[</a:t>
            </a:r>
            <a:r>
              <a:rPr lang="en-US" sz="1400" b="1" dirty="0" err="1">
                <a:latin typeface="Times New Roman" pitchFamily="18" charset="0"/>
              </a:rPr>
              <a:t>i</a:t>
            </a:r>
            <a:r>
              <a:rPr lang="en-US" sz="1400" b="1" dirty="0">
                <a:latin typeface="Times New Roman" pitchFamily="18" charset="0"/>
              </a:rPr>
              <a:t>], </a:t>
            </a:r>
            <a:r>
              <a:rPr lang="en-US" sz="1400" b="1" dirty="0" err="1">
                <a:latin typeface="Times New Roman" pitchFamily="18" charset="0"/>
              </a:rPr>
              <a:t>str</a:t>
            </a:r>
            <a:r>
              <a:rPr lang="en-US" sz="1400" b="1" dirty="0">
                <a:latin typeface="Times New Roman" pitchFamily="18" charset="0"/>
              </a:rPr>
              <a:t>) == 0)</a:t>
            </a:r>
          </a:p>
          <a:p>
            <a:pPr marL="342900" indent="-342900">
              <a:lnSpc>
                <a:spcPct val="80000"/>
              </a:lnSpc>
              <a:spcBef>
                <a:spcPct val="20000"/>
              </a:spcBef>
            </a:pPr>
            <a:r>
              <a:rPr lang="en-US" sz="1400" b="1" dirty="0">
                <a:latin typeface="Times New Roman" pitchFamily="18" charset="0"/>
              </a:rPr>
              <a:t>            found = 1;</a:t>
            </a:r>
          </a:p>
          <a:p>
            <a:pPr marL="342900" indent="-342900">
              <a:lnSpc>
                <a:spcPct val="80000"/>
              </a:lnSpc>
              <a:spcBef>
                <a:spcPct val="20000"/>
              </a:spcBef>
            </a:pPr>
            <a:r>
              <a:rPr lang="en-US" sz="1400" b="1" dirty="0">
                <a:latin typeface="Times New Roman" pitchFamily="18" charset="0"/>
              </a:rPr>
              <a:t>        else</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i</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   </a:t>
            </a:r>
          </a:p>
        </p:txBody>
      </p:sp>
      <p:sp>
        <p:nvSpPr>
          <p:cNvPr id="465926" name="AutoShape 6"/>
          <p:cNvSpPr>
            <a:spLocks noChangeArrowheads="1"/>
          </p:cNvSpPr>
          <p:nvPr/>
        </p:nvSpPr>
        <p:spPr bwMode="auto">
          <a:xfrm>
            <a:off x="5235575" y="5170488"/>
            <a:ext cx="2863850" cy="388937"/>
          </a:xfrm>
          <a:prstGeom prst="wedgeRoundRectCallout">
            <a:avLst>
              <a:gd name="adj1" fmla="val -43750"/>
              <a:gd name="adj2" fmla="val 70000"/>
              <a:gd name="adj3" fmla="val 16667"/>
            </a:avLst>
          </a:prstGeom>
          <a:noFill/>
          <a:ln w="9525">
            <a:noFill/>
            <a:miter lim="800000"/>
            <a:headEnd/>
            <a:tailEnd/>
          </a:ln>
          <a:effectLst/>
        </p:spPr>
        <p:txBody>
          <a:bodyPr>
            <a:spAutoFit/>
          </a:bodyPr>
          <a:lstStyle/>
          <a:p>
            <a:pPr>
              <a:spcBef>
                <a:spcPct val="50000"/>
              </a:spcBef>
            </a:pPr>
            <a:endParaRPr lang="en-US"/>
          </a:p>
        </p:txBody>
      </p:sp>
    </p:spTree>
    <p:extLst>
      <p:ext uri="{BB962C8B-B14F-4D97-AF65-F5344CB8AC3E}">
        <p14:creationId xmlns:p14="http://schemas.microsoft.com/office/powerpoint/2010/main" val="192942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59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457200" y="274638"/>
            <a:ext cx="8229600" cy="411162"/>
          </a:xfrm>
        </p:spPr>
        <p:txBody>
          <a:bodyPr>
            <a:normAutofit fontScale="90000"/>
          </a:bodyPr>
          <a:lstStyle/>
          <a:p>
            <a:r>
              <a:rPr lang="en-US" sz="3600"/>
              <a:t>Example …</a:t>
            </a:r>
          </a:p>
        </p:txBody>
      </p:sp>
      <p:sp>
        <p:nvSpPr>
          <p:cNvPr id="7" name="Slide Number Placeholder 4"/>
          <p:cNvSpPr>
            <a:spLocks noGrp="1"/>
          </p:cNvSpPr>
          <p:nvPr>
            <p:ph type="sldNum" sz="quarter" idx="15"/>
          </p:nvPr>
        </p:nvSpPr>
        <p:spPr/>
        <p:txBody>
          <a:bodyPr/>
          <a:lstStyle/>
          <a:p>
            <a:fld id="{A6F03268-54DD-4ABE-9E6D-85FE530A895A}" type="slidenum">
              <a:rPr lang="ar-SA"/>
              <a:pPr/>
              <a:t>32</a:t>
            </a:fld>
            <a:endParaRPr lang="en-US"/>
          </a:p>
        </p:txBody>
      </p:sp>
      <p:sp>
        <p:nvSpPr>
          <p:cNvPr id="467971" name="Rectangle 3"/>
          <p:cNvSpPr>
            <a:spLocks noChangeArrowheads="1"/>
          </p:cNvSpPr>
          <p:nvPr/>
        </p:nvSpPr>
        <p:spPr bwMode="auto">
          <a:xfrm>
            <a:off x="762000" y="914400"/>
            <a:ext cx="7696200" cy="1905000"/>
          </a:xfrm>
          <a:prstGeom prst="rect">
            <a:avLst/>
          </a:prstGeom>
          <a:noFill/>
          <a:ln w="9525">
            <a:solidFill>
              <a:schemeClr val="tx1"/>
            </a:solidFill>
            <a:miter lim="800000"/>
            <a:headEnd/>
            <a:tailEnd/>
          </a:ln>
          <a:effectLst/>
        </p:spPr>
        <p:txBody>
          <a:bodyPr/>
          <a:lstStyle/>
          <a:p>
            <a:pPr marL="342900" indent="-342900">
              <a:lnSpc>
                <a:spcPct val="80000"/>
              </a:lnSpc>
              <a:spcBef>
                <a:spcPct val="20000"/>
              </a:spcBef>
            </a:pPr>
            <a:r>
              <a:rPr lang="en-US" sz="1400" b="1" dirty="0">
                <a:latin typeface="Times New Roman" pitchFamily="18" charset="0"/>
              </a:rPr>
              <a:t> if(found)</a:t>
            </a:r>
          </a:p>
          <a:p>
            <a:pPr marL="342900" indent="-342900">
              <a:lnSpc>
                <a:spcPct val="80000"/>
              </a:lnSpc>
              <a:spcBef>
                <a:spcPct val="20000"/>
              </a:spcBef>
            </a:pPr>
            <a:r>
              <a:rPr lang="en-US" sz="1400" b="1" dirty="0">
                <a:latin typeface="Times New Roman" pitchFamily="18" charset="0"/>
              </a:rPr>
              <a:t>        </a:t>
            </a:r>
            <a:r>
              <a:rPr lang="en-US" sz="1400" b="1" dirty="0" err="1">
                <a:latin typeface="Times New Roman" pitchFamily="18" charset="0"/>
              </a:rPr>
              <a:t>printf</a:t>
            </a:r>
            <a:r>
              <a:rPr lang="en-US" sz="1400" b="1" dirty="0">
                <a:latin typeface="Times New Roman" pitchFamily="18" charset="0"/>
              </a:rPr>
              <a:t>("%s is in the list at row %d\n",</a:t>
            </a:r>
            <a:r>
              <a:rPr lang="en-US" sz="1400" b="1" dirty="0" err="1">
                <a:latin typeface="Times New Roman" pitchFamily="18" charset="0"/>
              </a:rPr>
              <a:t>str,i</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else </a:t>
            </a:r>
            <a:r>
              <a:rPr lang="en-US" sz="1400" b="1" dirty="0" err="1">
                <a:latin typeface="Times New Roman" pitchFamily="18" charset="0"/>
              </a:rPr>
              <a:t>printf</a:t>
            </a:r>
            <a:r>
              <a:rPr lang="en-US" sz="1400" b="1" dirty="0">
                <a:latin typeface="Times New Roman" pitchFamily="18" charset="0"/>
              </a:rPr>
              <a:t>("%s is not in the list.\n", </a:t>
            </a:r>
            <a:r>
              <a:rPr lang="en-US" sz="1400" b="1" dirty="0" err="1">
                <a:latin typeface="Times New Roman" pitchFamily="18" charset="0"/>
              </a:rPr>
              <a:t>str</a:t>
            </a:r>
            <a:r>
              <a:rPr lang="en-US" sz="1400" b="1" dirty="0">
                <a:latin typeface="Times New Roman" pitchFamily="18" charset="0"/>
              </a:rPr>
              <a:t>);</a:t>
            </a:r>
          </a:p>
          <a:p>
            <a:pPr marL="342900" indent="-342900">
              <a:lnSpc>
                <a:spcPct val="80000"/>
              </a:lnSpc>
              <a:spcBef>
                <a:spcPct val="20000"/>
              </a:spcBef>
            </a:pPr>
            <a:r>
              <a:rPr lang="en-US" sz="1400" b="1" dirty="0">
                <a:latin typeface="Times New Roman" pitchFamily="18" charset="0"/>
              </a:rPr>
              <a:t>    </a:t>
            </a:r>
          </a:p>
          <a:p>
            <a:pPr marL="342900" indent="-342900">
              <a:lnSpc>
                <a:spcPct val="80000"/>
              </a:lnSpc>
              <a:spcBef>
                <a:spcPct val="20000"/>
              </a:spcBef>
            </a:pPr>
            <a:r>
              <a:rPr lang="en-US" sz="1400" b="1" dirty="0">
                <a:latin typeface="Times New Roman" pitchFamily="18" charset="0"/>
              </a:rPr>
              <a:t>    system("pause");</a:t>
            </a:r>
          </a:p>
          <a:p>
            <a:pPr marL="342900" indent="-342900">
              <a:lnSpc>
                <a:spcPct val="80000"/>
              </a:lnSpc>
              <a:spcBef>
                <a:spcPct val="20000"/>
              </a:spcBef>
            </a:pPr>
            <a:r>
              <a:rPr lang="en-US" sz="1400" b="1" dirty="0">
                <a:latin typeface="Times New Roman" pitchFamily="18" charset="0"/>
              </a:rPr>
              <a:t>    return 0;</a:t>
            </a:r>
          </a:p>
          <a:p>
            <a:pPr marL="342900" indent="-342900">
              <a:lnSpc>
                <a:spcPct val="80000"/>
              </a:lnSpc>
              <a:spcBef>
                <a:spcPct val="20000"/>
              </a:spcBef>
            </a:pPr>
            <a:r>
              <a:rPr lang="en-US" sz="1400" b="1" dirty="0">
                <a:latin typeface="Times New Roman" pitchFamily="18" charset="0"/>
              </a:rPr>
              <a:t>}</a:t>
            </a:r>
          </a:p>
        </p:txBody>
      </p:sp>
      <p:sp>
        <p:nvSpPr>
          <p:cNvPr id="467972" name="AutoShape 4"/>
          <p:cNvSpPr>
            <a:spLocks noChangeArrowheads="1"/>
          </p:cNvSpPr>
          <p:nvPr/>
        </p:nvSpPr>
        <p:spPr bwMode="auto">
          <a:xfrm>
            <a:off x="5235575" y="5170488"/>
            <a:ext cx="2863850" cy="388937"/>
          </a:xfrm>
          <a:prstGeom prst="wedgeRoundRectCallout">
            <a:avLst>
              <a:gd name="adj1" fmla="val -43750"/>
              <a:gd name="adj2" fmla="val 70000"/>
              <a:gd name="adj3" fmla="val 16667"/>
            </a:avLst>
          </a:prstGeom>
          <a:noFill/>
          <a:ln w="9525">
            <a:noFill/>
            <a:miter lim="800000"/>
            <a:headEnd/>
            <a:tailEnd/>
          </a:ln>
          <a:effectLst/>
        </p:spPr>
        <p:txBody>
          <a:bodyPr>
            <a:spAutoFit/>
          </a:bodyPr>
          <a:lstStyle/>
          <a:p>
            <a:pPr>
              <a:spcBef>
                <a:spcPct val="50000"/>
              </a:spcBef>
            </a:pPr>
            <a:endParaRPr lang="en-US"/>
          </a:p>
        </p:txBody>
      </p:sp>
      <p:pic>
        <p:nvPicPr>
          <p:cNvPr id="467973" name="Picture 5"/>
          <p:cNvPicPr>
            <a:picLocks noChangeAspect="1" noChangeArrowheads="1"/>
          </p:cNvPicPr>
          <p:nvPr/>
        </p:nvPicPr>
        <p:blipFill>
          <a:blip r:embed="rId3" cstate="print"/>
          <a:srcRect/>
          <a:stretch>
            <a:fillRect/>
          </a:stretch>
        </p:blipFill>
        <p:spPr bwMode="auto">
          <a:xfrm>
            <a:off x="762000" y="3352800"/>
            <a:ext cx="5254735" cy="2895600"/>
          </a:xfrm>
          <a:prstGeom prst="rect">
            <a:avLst/>
          </a:prstGeom>
          <a:noFill/>
          <a:ln w="9525">
            <a:noFill/>
            <a:miter lim="800000"/>
            <a:headEnd/>
            <a:tailEnd/>
          </a:ln>
          <a:effectLst/>
        </p:spPr>
      </p:pic>
    </p:spTree>
    <p:extLst>
      <p:ext uri="{BB962C8B-B14F-4D97-AF65-F5344CB8AC3E}">
        <p14:creationId xmlns:p14="http://schemas.microsoft.com/office/powerpoint/2010/main" val="134539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79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467973"/>
                                        </p:tgtEl>
                                        <p:attrNameLst>
                                          <p:attrName>style.visibility</p:attrName>
                                        </p:attrNameLst>
                                      </p:cBhvr>
                                      <p:to>
                                        <p:strVal val="visible"/>
                                      </p:to>
                                    </p:set>
                                    <p:anim calcmode="lin" valueType="num">
                                      <p:cBhvr>
                                        <p:cTn id="11" dur="500" fill="hold"/>
                                        <p:tgtEl>
                                          <p:spTgt spid="467973"/>
                                        </p:tgtEl>
                                        <p:attrNameLst>
                                          <p:attrName>ppt_w</p:attrName>
                                        </p:attrNameLst>
                                      </p:cBhvr>
                                      <p:tavLst>
                                        <p:tav tm="0">
                                          <p:val>
                                            <p:fltVal val="0"/>
                                          </p:val>
                                        </p:tav>
                                        <p:tav tm="100000">
                                          <p:val>
                                            <p:strVal val="#ppt_w"/>
                                          </p:val>
                                        </p:tav>
                                      </p:tavLst>
                                    </p:anim>
                                    <p:anim calcmode="lin" valueType="num">
                                      <p:cBhvr>
                                        <p:cTn id="12" dur="500" fill="hold"/>
                                        <p:tgtEl>
                                          <p:spTgt spid="46797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457200" y="274638"/>
            <a:ext cx="8229600" cy="411162"/>
          </a:xfrm>
        </p:spPr>
        <p:txBody>
          <a:bodyPr>
            <a:normAutofit fontScale="90000"/>
          </a:bodyPr>
          <a:lstStyle/>
          <a:p>
            <a:r>
              <a:rPr lang="en-US" sz="3600"/>
              <a:t>The NULL Character ‘\0’ in Strings</a:t>
            </a:r>
          </a:p>
        </p:txBody>
      </p:sp>
      <p:sp>
        <p:nvSpPr>
          <p:cNvPr id="504835" name="Rectangle 3"/>
          <p:cNvSpPr>
            <a:spLocks noGrp="1" noChangeArrowheads="1"/>
          </p:cNvSpPr>
          <p:nvPr>
            <p:ph sz="quarter" idx="1"/>
          </p:nvPr>
        </p:nvSpPr>
        <p:spPr>
          <a:xfrm>
            <a:off x="457200" y="838200"/>
            <a:ext cx="8229600" cy="5715000"/>
          </a:xfrm>
        </p:spPr>
        <p:txBody>
          <a:bodyPr>
            <a:normAutofit fontScale="77500" lnSpcReduction="20000"/>
          </a:bodyPr>
          <a:lstStyle/>
          <a:p>
            <a:pPr>
              <a:lnSpc>
                <a:spcPct val="120000"/>
              </a:lnSpc>
            </a:pPr>
            <a:r>
              <a:rPr lang="en-US" sz="2400" dirty="0"/>
              <a:t>In all our array processing examples so far, for the processing to be done correctly, in addition to the array, we always had to provide the size of the array as well.</a:t>
            </a:r>
          </a:p>
          <a:p>
            <a:pPr lvl="2">
              <a:lnSpc>
                <a:spcPct val="120000"/>
              </a:lnSpc>
              <a:buFont typeface="Times New Roman" pitchFamily="18" charset="0"/>
              <a:buNone/>
            </a:pPr>
            <a:r>
              <a:rPr lang="en-US" sz="2100" dirty="0"/>
              <a:t>e.g.  </a:t>
            </a:r>
            <a:r>
              <a:rPr lang="en-US" sz="2100" dirty="0">
                <a:solidFill>
                  <a:srgbClr val="0033CC"/>
                </a:solidFill>
              </a:rPr>
              <a:t>void </a:t>
            </a:r>
            <a:r>
              <a:rPr lang="en-US" sz="2100" dirty="0" err="1">
                <a:solidFill>
                  <a:srgbClr val="0033CC"/>
                </a:solidFill>
              </a:rPr>
              <a:t>print_array</a:t>
            </a:r>
            <a:r>
              <a:rPr lang="en-US" sz="2100" dirty="0">
                <a:solidFill>
                  <a:srgbClr val="0033CC"/>
                </a:solidFill>
              </a:rPr>
              <a:t>(</a:t>
            </a:r>
            <a:r>
              <a:rPr lang="en-US" sz="2100" dirty="0" err="1">
                <a:solidFill>
                  <a:srgbClr val="0033CC"/>
                </a:solidFill>
              </a:rPr>
              <a:t>int</a:t>
            </a:r>
            <a:r>
              <a:rPr lang="en-US" sz="2100" dirty="0">
                <a:solidFill>
                  <a:srgbClr val="0033CC"/>
                </a:solidFill>
              </a:rPr>
              <a:t> a[], </a:t>
            </a:r>
            <a:r>
              <a:rPr lang="en-US" sz="2100" dirty="0" err="1">
                <a:solidFill>
                  <a:srgbClr val="FF3300"/>
                </a:solidFill>
              </a:rPr>
              <a:t>int</a:t>
            </a:r>
            <a:r>
              <a:rPr lang="en-US" sz="2100" dirty="0">
                <a:solidFill>
                  <a:srgbClr val="FF3300"/>
                </a:solidFill>
              </a:rPr>
              <a:t> size</a:t>
            </a:r>
            <a:r>
              <a:rPr lang="en-US" sz="2100" dirty="0">
                <a:solidFill>
                  <a:srgbClr val="0033CC"/>
                </a:solidFill>
              </a:rPr>
              <a:t>)</a:t>
            </a:r>
          </a:p>
          <a:p>
            <a:pPr>
              <a:lnSpc>
                <a:spcPct val="120000"/>
              </a:lnSpc>
            </a:pPr>
            <a:r>
              <a:rPr lang="en-US" sz="2400" dirty="0"/>
              <a:t>To avoid the need for size, when we initialize a string, C automatically appends the special </a:t>
            </a:r>
            <a:r>
              <a:rPr lang="en-US" sz="2400" dirty="0">
                <a:solidFill>
                  <a:srgbClr val="FF0000"/>
                </a:solidFill>
              </a:rPr>
              <a:t>NULL</a:t>
            </a:r>
            <a:r>
              <a:rPr lang="en-US" sz="2400" dirty="0"/>
              <a:t> character, ‘</a:t>
            </a:r>
            <a:r>
              <a:rPr lang="en-US" sz="2400" dirty="0">
                <a:solidFill>
                  <a:srgbClr val="FF0000"/>
                </a:solidFill>
              </a:rPr>
              <a:t>\0</a:t>
            </a:r>
            <a:r>
              <a:rPr lang="en-US" sz="2400" dirty="0"/>
              <a:t>’, to the end of the string to help identify the actual end of the string.</a:t>
            </a:r>
          </a:p>
          <a:p>
            <a:pPr>
              <a:lnSpc>
                <a:spcPct val="120000"/>
              </a:lnSpc>
            </a:pPr>
            <a:r>
              <a:rPr lang="en-US" sz="2400" dirty="0"/>
              <a:t>For example, the declaration:</a:t>
            </a:r>
          </a:p>
          <a:p>
            <a:pPr lvl="2">
              <a:lnSpc>
                <a:spcPct val="120000"/>
              </a:lnSpc>
              <a:buFont typeface="Times New Roman" pitchFamily="18" charset="0"/>
              <a:buNone/>
            </a:pPr>
            <a:r>
              <a:rPr lang="en-US" sz="2300" dirty="0">
                <a:solidFill>
                  <a:srgbClr val="0033CC"/>
                </a:solidFill>
              </a:rPr>
              <a:t>char </a:t>
            </a:r>
            <a:r>
              <a:rPr lang="en-US" sz="2300" dirty="0" err="1" smtClean="0">
                <a:solidFill>
                  <a:srgbClr val="0033CC"/>
                </a:solidFill>
              </a:rPr>
              <a:t>str</a:t>
            </a:r>
            <a:r>
              <a:rPr lang="en-US" sz="2300" dirty="0" smtClean="0">
                <a:solidFill>
                  <a:srgbClr val="0033CC"/>
                </a:solidFill>
              </a:rPr>
              <a:t>[15] </a:t>
            </a:r>
            <a:r>
              <a:rPr lang="en-US" sz="2300" dirty="0">
                <a:solidFill>
                  <a:srgbClr val="0033CC"/>
                </a:solidFill>
              </a:rPr>
              <a:t>= </a:t>
            </a:r>
            <a:r>
              <a:rPr lang="en-US" sz="2300" dirty="0" smtClean="0">
                <a:solidFill>
                  <a:srgbClr val="0033CC"/>
                </a:solidFill>
                <a:latin typeface="Tahoma" pitchFamily="34" charset="0"/>
              </a:rPr>
              <a:t>“Welcome to C";</a:t>
            </a:r>
            <a:r>
              <a:rPr lang="en-US" sz="2300" dirty="0" smtClean="0"/>
              <a:t> </a:t>
            </a:r>
            <a:endParaRPr lang="en-US" sz="2300" dirty="0"/>
          </a:p>
          <a:p>
            <a:pPr lvl="1">
              <a:lnSpc>
                <a:spcPct val="120000"/>
              </a:lnSpc>
              <a:buFont typeface="Wingdings" pitchFamily="2" charset="2"/>
              <a:buNone/>
            </a:pPr>
            <a:r>
              <a:rPr lang="en-US" sz="2400" dirty="0"/>
              <a:t>is actually represented in the memory as shown below:</a:t>
            </a:r>
          </a:p>
          <a:p>
            <a:pPr lvl="1">
              <a:lnSpc>
                <a:spcPct val="120000"/>
              </a:lnSpc>
              <a:buFont typeface="Wingdings" pitchFamily="2" charset="2"/>
              <a:buNone/>
            </a:pPr>
            <a:endParaRPr lang="en-US" sz="2400" dirty="0"/>
          </a:p>
          <a:p>
            <a:pPr lvl="1">
              <a:lnSpc>
                <a:spcPct val="120000"/>
              </a:lnSpc>
              <a:buFont typeface="Wingdings" pitchFamily="2" charset="2"/>
              <a:buNone/>
            </a:pPr>
            <a:endParaRPr lang="en-US" sz="2400" dirty="0"/>
          </a:p>
          <a:p>
            <a:pPr>
              <a:lnSpc>
                <a:spcPct val="120000"/>
              </a:lnSpc>
            </a:pPr>
            <a:r>
              <a:rPr lang="en-US" sz="2400" dirty="0"/>
              <a:t>The implication of this is that when we specify the size of a string in a declaration, we must make sure it is big enough to take the NULL character as well.</a:t>
            </a:r>
          </a:p>
          <a:p>
            <a:pPr>
              <a:lnSpc>
                <a:spcPct val="120000"/>
              </a:lnSpc>
            </a:pPr>
            <a:r>
              <a:rPr lang="en-US" sz="2400" dirty="0"/>
              <a:t>This is the only way functions like </a:t>
            </a:r>
            <a:r>
              <a:rPr lang="en-US" sz="2400" dirty="0" err="1"/>
              <a:t>printf</a:t>
            </a:r>
            <a:r>
              <a:rPr lang="en-US" sz="2400" dirty="0"/>
              <a:t> can know the end of the string.</a:t>
            </a:r>
          </a:p>
        </p:txBody>
      </p:sp>
      <p:sp>
        <p:nvSpPr>
          <p:cNvPr id="6" name="Slide Number Placeholder 4"/>
          <p:cNvSpPr>
            <a:spLocks noGrp="1"/>
          </p:cNvSpPr>
          <p:nvPr>
            <p:ph type="sldNum" sz="quarter" idx="15"/>
          </p:nvPr>
        </p:nvSpPr>
        <p:spPr/>
        <p:txBody>
          <a:bodyPr/>
          <a:lstStyle/>
          <a:p>
            <a:fld id="{F9829B62-3EC5-4382-83DA-6ED741BE98A8}" type="slidenum">
              <a:rPr lang="ar-SA"/>
              <a:pPr/>
              <a:t>4</a:t>
            </a:fld>
            <a:endParaRPr lang="en-US"/>
          </a:p>
        </p:txBody>
      </p:sp>
      <p:graphicFrame>
        <p:nvGraphicFramePr>
          <p:cNvPr id="7" name="Table 6"/>
          <p:cNvGraphicFramePr>
            <a:graphicFrameLocks noGrp="1"/>
          </p:cNvGraphicFramePr>
          <p:nvPr/>
        </p:nvGraphicFramePr>
        <p:xfrm>
          <a:off x="838200" y="4130040"/>
          <a:ext cx="7315200" cy="746760"/>
        </p:xfrm>
        <a:graphic>
          <a:graphicData uri="http://schemas.openxmlformats.org/drawingml/2006/table">
            <a:tbl>
              <a:tblPr firstRow="1" bandRow="1">
                <a:tableStyleId>{16D9F66E-5EB9-4882-86FB-DCBF35E3C3E4}</a:tableStyleId>
              </a:tblPr>
              <a:tblGrid>
                <a:gridCol w="487680"/>
                <a:gridCol w="487680"/>
                <a:gridCol w="487680"/>
                <a:gridCol w="487680"/>
                <a:gridCol w="487680"/>
                <a:gridCol w="487680"/>
                <a:gridCol w="487680"/>
                <a:gridCol w="487680"/>
                <a:gridCol w="487680"/>
                <a:gridCol w="487680"/>
                <a:gridCol w="487680"/>
                <a:gridCol w="487680"/>
                <a:gridCol w="487680"/>
                <a:gridCol w="487680"/>
                <a:gridCol w="487680"/>
              </a:tblGrid>
              <a:tr h="381000">
                <a:tc>
                  <a:txBody>
                    <a:bodyPr/>
                    <a:lstStyle/>
                    <a:p>
                      <a:pPr algn="ctr"/>
                      <a:r>
                        <a:rPr lang="en-US" dirty="0" smtClean="0">
                          <a:latin typeface="Consolas" pitchFamily="49" charset="0"/>
                        </a:rPr>
                        <a:t>0</a:t>
                      </a:r>
                      <a:endParaRPr lang="en-US" dirty="0">
                        <a:latin typeface="Consolas" pitchFamily="49" charset="0"/>
                      </a:endParaRPr>
                    </a:p>
                  </a:txBody>
                  <a:tcPr/>
                </a:tc>
                <a:tc>
                  <a:txBody>
                    <a:bodyPr/>
                    <a:lstStyle/>
                    <a:p>
                      <a:pPr algn="ctr"/>
                      <a:r>
                        <a:rPr lang="en-US" dirty="0" smtClean="0">
                          <a:latin typeface="Consolas" pitchFamily="49" charset="0"/>
                        </a:rPr>
                        <a:t>1</a:t>
                      </a:r>
                      <a:endParaRPr lang="en-US" dirty="0">
                        <a:latin typeface="Consolas" pitchFamily="49" charset="0"/>
                      </a:endParaRPr>
                    </a:p>
                  </a:txBody>
                  <a:tcPr/>
                </a:tc>
                <a:tc>
                  <a:txBody>
                    <a:bodyPr/>
                    <a:lstStyle/>
                    <a:p>
                      <a:pPr algn="ctr"/>
                      <a:r>
                        <a:rPr lang="en-US" dirty="0" smtClean="0">
                          <a:latin typeface="Consolas" pitchFamily="49" charset="0"/>
                        </a:rPr>
                        <a:t>2</a:t>
                      </a:r>
                      <a:endParaRPr lang="en-US" dirty="0">
                        <a:latin typeface="Consolas" pitchFamily="49" charset="0"/>
                      </a:endParaRPr>
                    </a:p>
                  </a:txBody>
                  <a:tcPr/>
                </a:tc>
                <a:tc>
                  <a:txBody>
                    <a:bodyPr/>
                    <a:lstStyle/>
                    <a:p>
                      <a:pPr algn="ctr"/>
                      <a:r>
                        <a:rPr lang="en-US" dirty="0" smtClean="0">
                          <a:latin typeface="Consolas" pitchFamily="49" charset="0"/>
                        </a:rPr>
                        <a:t>3</a:t>
                      </a:r>
                      <a:endParaRPr lang="en-US" dirty="0">
                        <a:latin typeface="Consolas" pitchFamily="49" charset="0"/>
                      </a:endParaRPr>
                    </a:p>
                  </a:txBody>
                  <a:tcPr/>
                </a:tc>
                <a:tc>
                  <a:txBody>
                    <a:bodyPr/>
                    <a:lstStyle/>
                    <a:p>
                      <a:pPr algn="ctr"/>
                      <a:r>
                        <a:rPr lang="en-US" dirty="0" smtClean="0">
                          <a:latin typeface="Consolas" pitchFamily="49" charset="0"/>
                        </a:rPr>
                        <a:t>4</a:t>
                      </a:r>
                      <a:endParaRPr lang="en-US" dirty="0">
                        <a:latin typeface="Consolas" pitchFamily="49" charset="0"/>
                      </a:endParaRPr>
                    </a:p>
                  </a:txBody>
                  <a:tcPr/>
                </a:tc>
                <a:tc>
                  <a:txBody>
                    <a:bodyPr/>
                    <a:lstStyle/>
                    <a:p>
                      <a:pPr algn="ctr"/>
                      <a:r>
                        <a:rPr lang="en-US" dirty="0" smtClean="0">
                          <a:latin typeface="Consolas" pitchFamily="49" charset="0"/>
                        </a:rPr>
                        <a:t>5</a:t>
                      </a:r>
                      <a:endParaRPr lang="en-US" dirty="0">
                        <a:latin typeface="Consolas" pitchFamily="49" charset="0"/>
                      </a:endParaRPr>
                    </a:p>
                  </a:txBody>
                  <a:tcPr/>
                </a:tc>
                <a:tc>
                  <a:txBody>
                    <a:bodyPr/>
                    <a:lstStyle/>
                    <a:p>
                      <a:pPr algn="ctr"/>
                      <a:r>
                        <a:rPr lang="en-US" dirty="0" smtClean="0">
                          <a:latin typeface="Consolas" pitchFamily="49" charset="0"/>
                        </a:rPr>
                        <a:t>6</a:t>
                      </a:r>
                      <a:endParaRPr lang="en-US" dirty="0">
                        <a:latin typeface="Consolas" pitchFamily="49" charset="0"/>
                      </a:endParaRPr>
                    </a:p>
                  </a:txBody>
                  <a:tcPr/>
                </a:tc>
                <a:tc>
                  <a:txBody>
                    <a:bodyPr/>
                    <a:lstStyle/>
                    <a:p>
                      <a:pPr algn="ctr"/>
                      <a:r>
                        <a:rPr lang="en-US" dirty="0" smtClean="0">
                          <a:latin typeface="Consolas" pitchFamily="49" charset="0"/>
                        </a:rPr>
                        <a:t>7</a:t>
                      </a:r>
                      <a:endParaRPr lang="en-US" dirty="0">
                        <a:latin typeface="Consolas" pitchFamily="49" charset="0"/>
                      </a:endParaRPr>
                    </a:p>
                  </a:txBody>
                  <a:tcPr/>
                </a:tc>
                <a:tc>
                  <a:txBody>
                    <a:bodyPr/>
                    <a:lstStyle/>
                    <a:p>
                      <a:pPr algn="ctr"/>
                      <a:r>
                        <a:rPr lang="en-US" dirty="0" smtClean="0">
                          <a:latin typeface="Consolas" pitchFamily="49" charset="0"/>
                        </a:rPr>
                        <a:t>8</a:t>
                      </a:r>
                      <a:endParaRPr lang="en-US" dirty="0">
                        <a:latin typeface="Consolas" pitchFamily="49" charset="0"/>
                      </a:endParaRPr>
                    </a:p>
                  </a:txBody>
                  <a:tcPr/>
                </a:tc>
                <a:tc>
                  <a:txBody>
                    <a:bodyPr/>
                    <a:lstStyle/>
                    <a:p>
                      <a:pPr algn="ctr"/>
                      <a:r>
                        <a:rPr lang="en-US" dirty="0" smtClean="0">
                          <a:latin typeface="Consolas" pitchFamily="49" charset="0"/>
                        </a:rPr>
                        <a:t>9</a:t>
                      </a:r>
                      <a:endParaRPr lang="en-US" dirty="0">
                        <a:latin typeface="Consolas" pitchFamily="49" charset="0"/>
                      </a:endParaRPr>
                    </a:p>
                  </a:txBody>
                  <a:tcPr/>
                </a:tc>
                <a:tc>
                  <a:txBody>
                    <a:bodyPr/>
                    <a:lstStyle/>
                    <a:p>
                      <a:pPr algn="ctr"/>
                      <a:r>
                        <a:rPr lang="en-US" dirty="0" smtClean="0">
                          <a:latin typeface="Consolas" pitchFamily="49" charset="0"/>
                        </a:rPr>
                        <a:t>10</a:t>
                      </a:r>
                      <a:endParaRPr lang="en-US" dirty="0">
                        <a:latin typeface="Consolas" pitchFamily="49" charset="0"/>
                      </a:endParaRPr>
                    </a:p>
                  </a:txBody>
                  <a:tcPr/>
                </a:tc>
                <a:tc>
                  <a:txBody>
                    <a:bodyPr/>
                    <a:lstStyle/>
                    <a:p>
                      <a:pPr algn="ctr"/>
                      <a:r>
                        <a:rPr lang="en-US" dirty="0" smtClean="0">
                          <a:latin typeface="Consolas" pitchFamily="49" charset="0"/>
                        </a:rPr>
                        <a:t>11</a:t>
                      </a:r>
                      <a:endParaRPr lang="en-US" dirty="0">
                        <a:latin typeface="Consolas" pitchFamily="49" charset="0"/>
                      </a:endParaRPr>
                    </a:p>
                  </a:txBody>
                  <a:tcPr/>
                </a:tc>
                <a:tc>
                  <a:txBody>
                    <a:bodyPr/>
                    <a:lstStyle/>
                    <a:p>
                      <a:pPr algn="ctr"/>
                      <a:r>
                        <a:rPr lang="en-US" dirty="0" smtClean="0">
                          <a:latin typeface="Consolas" pitchFamily="49" charset="0"/>
                        </a:rPr>
                        <a:t>12</a:t>
                      </a:r>
                      <a:endParaRPr lang="en-US" dirty="0">
                        <a:latin typeface="Consolas" pitchFamily="49" charset="0"/>
                      </a:endParaRPr>
                    </a:p>
                  </a:txBody>
                  <a:tcPr/>
                </a:tc>
                <a:tc>
                  <a:txBody>
                    <a:bodyPr/>
                    <a:lstStyle/>
                    <a:p>
                      <a:pPr algn="ctr"/>
                      <a:r>
                        <a:rPr lang="en-US" dirty="0" smtClean="0">
                          <a:latin typeface="Consolas" pitchFamily="49" charset="0"/>
                        </a:rPr>
                        <a:t>13</a:t>
                      </a:r>
                      <a:endParaRPr lang="en-US" dirty="0">
                        <a:latin typeface="Consolas" pitchFamily="49" charset="0"/>
                      </a:endParaRPr>
                    </a:p>
                  </a:txBody>
                  <a:tcPr/>
                </a:tc>
                <a:tc>
                  <a:txBody>
                    <a:bodyPr/>
                    <a:lstStyle/>
                    <a:p>
                      <a:pPr algn="ctr"/>
                      <a:r>
                        <a:rPr lang="en-US" dirty="0" smtClean="0">
                          <a:latin typeface="Consolas" pitchFamily="49" charset="0"/>
                        </a:rPr>
                        <a:t>14</a:t>
                      </a:r>
                      <a:endParaRPr lang="en-US" dirty="0">
                        <a:latin typeface="Consolas" pitchFamily="49" charset="0"/>
                      </a:endParaRPr>
                    </a:p>
                  </a:txBody>
                  <a:tcPr/>
                </a:tc>
              </a:tr>
              <a:tr h="307480">
                <a:tc>
                  <a:txBody>
                    <a:bodyPr/>
                    <a:lstStyle/>
                    <a:p>
                      <a:pPr algn="ctr"/>
                      <a:r>
                        <a:rPr lang="en-US" dirty="0" smtClean="0">
                          <a:latin typeface="Consolas" pitchFamily="49" charset="0"/>
                        </a:rPr>
                        <a:t>W</a:t>
                      </a:r>
                      <a:endParaRPr lang="en-US" dirty="0">
                        <a:latin typeface="Consolas" pitchFamily="49" charset="0"/>
                      </a:endParaRPr>
                    </a:p>
                  </a:txBody>
                  <a:tcPr/>
                </a:tc>
                <a:tc>
                  <a:txBody>
                    <a:bodyPr/>
                    <a:lstStyle/>
                    <a:p>
                      <a:pPr algn="ctr"/>
                      <a:r>
                        <a:rPr lang="en-US" dirty="0" smtClean="0">
                          <a:latin typeface="Consolas" pitchFamily="49" charset="0"/>
                        </a:rPr>
                        <a:t>e</a:t>
                      </a:r>
                      <a:endParaRPr lang="en-US" dirty="0">
                        <a:latin typeface="Consolas" pitchFamily="49" charset="0"/>
                      </a:endParaRPr>
                    </a:p>
                  </a:txBody>
                  <a:tcPr/>
                </a:tc>
                <a:tc>
                  <a:txBody>
                    <a:bodyPr/>
                    <a:lstStyle/>
                    <a:p>
                      <a:pPr algn="ctr"/>
                      <a:r>
                        <a:rPr lang="en-US" dirty="0" smtClean="0">
                          <a:latin typeface="Consolas" pitchFamily="49" charset="0"/>
                        </a:rPr>
                        <a:t>l</a:t>
                      </a:r>
                      <a:endParaRPr lang="en-US" dirty="0">
                        <a:latin typeface="Consolas" pitchFamily="49" charset="0"/>
                      </a:endParaRPr>
                    </a:p>
                  </a:txBody>
                  <a:tcPr/>
                </a:tc>
                <a:tc>
                  <a:txBody>
                    <a:bodyPr/>
                    <a:lstStyle/>
                    <a:p>
                      <a:pPr algn="ctr"/>
                      <a:r>
                        <a:rPr lang="en-US" dirty="0" smtClean="0">
                          <a:latin typeface="Consolas" pitchFamily="49" charset="0"/>
                        </a:rPr>
                        <a:t>c</a:t>
                      </a:r>
                      <a:endParaRPr lang="en-US" dirty="0">
                        <a:latin typeface="Consolas" pitchFamily="49" charset="0"/>
                      </a:endParaRPr>
                    </a:p>
                  </a:txBody>
                  <a:tcPr/>
                </a:tc>
                <a:tc>
                  <a:txBody>
                    <a:bodyPr/>
                    <a:lstStyle/>
                    <a:p>
                      <a:pPr algn="ctr"/>
                      <a:r>
                        <a:rPr lang="en-US" dirty="0" smtClean="0">
                          <a:latin typeface="Consolas" pitchFamily="49" charset="0"/>
                        </a:rPr>
                        <a:t>o</a:t>
                      </a:r>
                      <a:endParaRPr lang="en-US" dirty="0">
                        <a:latin typeface="Consolas" pitchFamily="49" charset="0"/>
                      </a:endParaRPr>
                    </a:p>
                  </a:txBody>
                  <a:tcPr/>
                </a:tc>
                <a:tc>
                  <a:txBody>
                    <a:bodyPr/>
                    <a:lstStyle/>
                    <a:p>
                      <a:pPr algn="ctr"/>
                      <a:r>
                        <a:rPr lang="en-US" dirty="0" smtClean="0">
                          <a:latin typeface="Consolas" pitchFamily="49" charset="0"/>
                        </a:rPr>
                        <a:t>m</a:t>
                      </a:r>
                      <a:endParaRPr lang="en-US" dirty="0">
                        <a:latin typeface="Consolas" pitchFamily="49" charset="0"/>
                      </a:endParaRPr>
                    </a:p>
                  </a:txBody>
                  <a:tcPr/>
                </a:tc>
                <a:tc>
                  <a:txBody>
                    <a:bodyPr/>
                    <a:lstStyle/>
                    <a:p>
                      <a:pPr algn="ctr"/>
                      <a:r>
                        <a:rPr lang="en-US" dirty="0" smtClean="0">
                          <a:latin typeface="Consolas" pitchFamily="49" charset="0"/>
                        </a:rPr>
                        <a:t>e</a:t>
                      </a:r>
                      <a:endParaRPr lang="en-US" dirty="0">
                        <a:latin typeface="Consolas" pitchFamily="49" charset="0"/>
                      </a:endParaRPr>
                    </a:p>
                  </a:txBody>
                  <a:tcPr/>
                </a:tc>
                <a:tc>
                  <a:txBody>
                    <a:bodyPr/>
                    <a:lstStyle/>
                    <a:p>
                      <a:pPr algn="ctr"/>
                      <a:endParaRPr lang="en-US" dirty="0">
                        <a:latin typeface="Consolas" pitchFamily="49" charset="0"/>
                      </a:endParaRPr>
                    </a:p>
                  </a:txBody>
                  <a:tcPr/>
                </a:tc>
                <a:tc>
                  <a:txBody>
                    <a:bodyPr/>
                    <a:lstStyle/>
                    <a:p>
                      <a:pPr algn="ctr"/>
                      <a:r>
                        <a:rPr lang="en-US" dirty="0" smtClean="0">
                          <a:latin typeface="Consolas" pitchFamily="49" charset="0"/>
                        </a:rPr>
                        <a:t>t</a:t>
                      </a:r>
                      <a:endParaRPr lang="en-US" dirty="0">
                        <a:latin typeface="Consolas" pitchFamily="49" charset="0"/>
                      </a:endParaRPr>
                    </a:p>
                  </a:txBody>
                  <a:tcPr/>
                </a:tc>
                <a:tc>
                  <a:txBody>
                    <a:bodyPr/>
                    <a:lstStyle/>
                    <a:p>
                      <a:pPr algn="ctr"/>
                      <a:r>
                        <a:rPr lang="en-US" dirty="0" smtClean="0">
                          <a:latin typeface="Consolas" pitchFamily="49" charset="0"/>
                        </a:rPr>
                        <a:t>o</a:t>
                      </a:r>
                      <a:endParaRPr lang="en-US" dirty="0">
                        <a:latin typeface="Consolas" pitchFamily="49" charset="0"/>
                      </a:endParaRPr>
                    </a:p>
                  </a:txBody>
                  <a:tcPr/>
                </a:tc>
                <a:tc>
                  <a:txBody>
                    <a:bodyPr/>
                    <a:lstStyle/>
                    <a:p>
                      <a:pPr algn="ctr"/>
                      <a:endParaRPr lang="en-US" dirty="0">
                        <a:latin typeface="Consolas" pitchFamily="49" charset="0"/>
                      </a:endParaRPr>
                    </a:p>
                  </a:txBody>
                  <a:tcPr/>
                </a:tc>
                <a:tc>
                  <a:txBody>
                    <a:bodyPr/>
                    <a:lstStyle/>
                    <a:p>
                      <a:pPr algn="ctr"/>
                      <a:r>
                        <a:rPr lang="en-US" dirty="0" smtClean="0">
                          <a:latin typeface="Consolas" pitchFamily="49" charset="0"/>
                        </a:rPr>
                        <a:t>C</a:t>
                      </a:r>
                      <a:endParaRPr lang="en-US" dirty="0">
                        <a:latin typeface="Consolas" pitchFamily="49" charset="0"/>
                      </a:endParaRPr>
                    </a:p>
                  </a:txBody>
                  <a:tcPr/>
                </a:tc>
                <a:tc>
                  <a:txBody>
                    <a:bodyPr/>
                    <a:lstStyle/>
                    <a:p>
                      <a:pPr algn="ctr"/>
                      <a:r>
                        <a:rPr lang="en-US" dirty="0" smtClean="0">
                          <a:latin typeface="Consolas" pitchFamily="49" charset="0"/>
                        </a:rPr>
                        <a:t>\0</a:t>
                      </a:r>
                      <a:endParaRPr lang="en-US" dirty="0">
                        <a:latin typeface="Consolas" pitchFamily="49" charset="0"/>
                      </a:endParaRPr>
                    </a:p>
                  </a:txBody>
                  <a:tcPr/>
                </a:tc>
                <a:tc>
                  <a:txBody>
                    <a:bodyPr/>
                    <a:lstStyle/>
                    <a:p>
                      <a:pPr algn="ctr"/>
                      <a:r>
                        <a:rPr lang="en-US" dirty="0" smtClean="0">
                          <a:latin typeface="Consolas" pitchFamily="49" charset="0"/>
                        </a:rPr>
                        <a:t>?</a:t>
                      </a:r>
                      <a:endParaRPr lang="en-US" dirty="0">
                        <a:latin typeface="Consolas" pitchFamily="49" charset="0"/>
                      </a:endParaRPr>
                    </a:p>
                  </a:txBody>
                  <a:tcPr/>
                </a:tc>
                <a:tc>
                  <a:txBody>
                    <a:bodyPr/>
                    <a:lstStyle/>
                    <a:p>
                      <a:pPr algn="ctr"/>
                      <a:r>
                        <a:rPr lang="en-US" dirty="0" smtClean="0">
                          <a:latin typeface="Consolas" pitchFamily="49" charset="0"/>
                        </a:rPr>
                        <a:t>?</a:t>
                      </a:r>
                      <a:endParaRPr lang="en-US" dirty="0">
                        <a:latin typeface="Consolas" pitchFamily="49"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4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48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48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48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48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483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483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48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457200" y="274638"/>
            <a:ext cx="8229600" cy="944562"/>
          </a:xfrm>
        </p:spPr>
        <p:txBody>
          <a:bodyPr>
            <a:normAutofit fontScale="90000"/>
          </a:bodyPr>
          <a:lstStyle/>
          <a:p>
            <a:r>
              <a:rPr lang="en-US" sz="3600"/>
              <a:t>Input/Output with printf and scanf</a:t>
            </a:r>
          </a:p>
        </p:txBody>
      </p:sp>
      <p:sp>
        <p:nvSpPr>
          <p:cNvPr id="508931" name="Rectangle 3"/>
          <p:cNvSpPr>
            <a:spLocks noGrp="1" noChangeArrowheads="1"/>
          </p:cNvSpPr>
          <p:nvPr>
            <p:ph sz="quarter" idx="1"/>
          </p:nvPr>
        </p:nvSpPr>
        <p:spPr>
          <a:xfrm>
            <a:off x="457200" y="1447800"/>
            <a:ext cx="8229600" cy="4830763"/>
          </a:xfrm>
        </p:spPr>
        <p:txBody>
          <a:bodyPr>
            <a:normAutofit fontScale="92500" lnSpcReduction="20000"/>
          </a:bodyPr>
          <a:lstStyle/>
          <a:p>
            <a:pPr>
              <a:lnSpc>
                <a:spcPct val="110000"/>
              </a:lnSpc>
            </a:pPr>
            <a:r>
              <a:rPr lang="en-US" sz="2400" dirty="0"/>
              <a:t>Both </a:t>
            </a:r>
            <a:r>
              <a:rPr lang="en-US" sz="2400" dirty="0" err="1"/>
              <a:t>printf</a:t>
            </a:r>
            <a:r>
              <a:rPr lang="en-US" sz="2400" dirty="0"/>
              <a:t> and </a:t>
            </a:r>
            <a:r>
              <a:rPr lang="en-US" sz="2400" dirty="0" err="1"/>
              <a:t>scanf</a:t>
            </a:r>
            <a:r>
              <a:rPr lang="en-US" sz="2400" dirty="0"/>
              <a:t> can handle string arguments as long as the placeholder %s is used in the format string:</a:t>
            </a:r>
          </a:p>
          <a:p>
            <a:pPr lvl="2">
              <a:lnSpc>
                <a:spcPct val="110000"/>
              </a:lnSpc>
              <a:buFont typeface="Wingdings" pitchFamily="2" charset="2"/>
              <a:buNone/>
            </a:pPr>
            <a:r>
              <a:rPr lang="en-US" sz="1700" dirty="0">
                <a:solidFill>
                  <a:srgbClr val="0033CC"/>
                </a:solidFill>
                <a:latin typeface="Tahoma" pitchFamily="34" charset="0"/>
              </a:rPr>
              <a:t>char s[] = </a:t>
            </a:r>
            <a:r>
              <a:rPr lang="en-US" sz="1700" dirty="0" smtClean="0">
                <a:solidFill>
                  <a:srgbClr val="0033CC"/>
                </a:solidFill>
                <a:latin typeface="Tahoma" pitchFamily="34" charset="0"/>
              </a:rPr>
              <a:t>“Welcome to C”;</a:t>
            </a:r>
            <a:endParaRPr lang="en-US" sz="1700" dirty="0">
              <a:solidFill>
                <a:srgbClr val="0033CC"/>
              </a:solidFill>
              <a:latin typeface="Tahoma" pitchFamily="34" charset="0"/>
            </a:endParaRPr>
          </a:p>
          <a:p>
            <a:pPr lvl="2">
              <a:lnSpc>
                <a:spcPct val="110000"/>
              </a:lnSpc>
              <a:buFont typeface="Wingdings" pitchFamily="2" charset="2"/>
              <a:buNone/>
            </a:pPr>
            <a:r>
              <a:rPr lang="en-US" sz="1700" dirty="0" err="1">
                <a:solidFill>
                  <a:srgbClr val="0033CC"/>
                </a:solidFill>
                <a:latin typeface="Tahoma" pitchFamily="34" charset="0"/>
              </a:rPr>
              <a:t>printf</a:t>
            </a:r>
            <a:r>
              <a:rPr lang="en-US" sz="1700" dirty="0">
                <a:solidFill>
                  <a:srgbClr val="0033CC"/>
                </a:solidFill>
                <a:latin typeface="Tahoma" pitchFamily="34" charset="0"/>
              </a:rPr>
              <a:t>(”%s\n”, s);</a:t>
            </a:r>
          </a:p>
          <a:p>
            <a:pPr>
              <a:lnSpc>
                <a:spcPct val="110000"/>
              </a:lnSpc>
            </a:pPr>
            <a:r>
              <a:rPr lang="en-US" sz="2400" dirty="0"/>
              <a:t>The </a:t>
            </a:r>
            <a:r>
              <a:rPr lang="en-US" sz="2400" dirty="0" err="1"/>
              <a:t>printf</a:t>
            </a:r>
            <a:r>
              <a:rPr lang="en-US" sz="2400" dirty="0"/>
              <a:t> function, like other standard library functions that take string arguments, depends on finding a null character in the character array to mark the end of the string.</a:t>
            </a:r>
          </a:p>
          <a:p>
            <a:pPr>
              <a:lnSpc>
                <a:spcPct val="110000"/>
              </a:lnSpc>
            </a:pPr>
            <a:r>
              <a:rPr lang="en-US" sz="2400" dirty="0"/>
              <a:t>If </a:t>
            </a:r>
            <a:r>
              <a:rPr lang="en-US" sz="2400" dirty="0" err="1"/>
              <a:t>printf</a:t>
            </a:r>
            <a:r>
              <a:rPr lang="en-US" sz="2400" dirty="0"/>
              <a:t> were passed a character array that contained no ’\0’, the function would continue to display as characters the content of memory locations following the array argument until it encountered a null character or until it attempted to access a memory cell that was not assigned to the program, causing a </a:t>
            </a:r>
            <a:r>
              <a:rPr lang="en-US" sz="2400" b="1" dirty="0"/>
              <a:t>run-time error</a:t>
            </a:r>
            <a:r>
              <a:rPr lang="en-US" sz="2400" dirty="0"/>
              <a:t>.</a:t>
            </a:r>
          </a:p>
        </p:txBody>
      </p:sp>
      <p:sp>
        <p:nvSpPr>
          <p:cNvPr id="5" name="Slide Number Placeholder 4"/>
          <p:cNvSpPr>
            <a:spLocks noGrp="1"/>
          </p:cNvSpPr>
          <p:nvPr>
            <p:ph type="sldNum" sz="quarter" idx="15"/>
          </p:nvPr>
        </p:nvSpPr>
        <p:spPr/>
        <p:txBody>
          <a:bodyPr/>
          <a:lstStyle/>
          <a:p>
            <a:fld id="{5019EC8A-8FEA-4D76-844E-5C2EF6195814}" type="slidenum">
              <a:rPr lang="ar-SA"/>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89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89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8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8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8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457200" y="274638"/>
            <a:ext cx="8229600" cy="868362"/>
          </a:xfrm>
        </p:spPr>
        <p:txBody>
          <a:bodyPr/>
          <a:lstStyle/>
          <a:p>
            <a:r>
              <a:rPr lang="en-US"/>
              <a:t>Input/Output with printf and scanf …</a:t>
            </a:r>
          </a:p>
        </p:txBody>
      </p:sp>
      <p:sp>
        <p:nvSpPr>
          <p:cNvPr id="510979" name="Rectangle 3"/>
          <p:cNvSpPr>
            <a:spLocks noGrp="1" noChangeArrowheads="1"/>
          </p:cNvSpPr>
          <p:nvPr>
            <p:ph sz="quarter" idx="1"/>
          </p:nvPr>
        </p:nvSpPr>
        <p:spPr>
          <a:xfrm>
            <a:off x="457200" y="1219200"/>
            <a:ext cx="8229600" cy="5257800"/>
          </a:xfrm>
        </p:spPr>
        <p:txBody>
          <a:bodyPr>
            <a:normAutofit fontScale="92500" lnSpcReduction="20000"/>
          </a:bodyPr>
          <a:lstStyle/>
          <a:p>
            <a:pPr>
              <a:lnSpc>
                <a:spcPct val="110000"/>
              </a:lnSpc>
            </a:pPr>
            <a:r>
              <a:rPr lang="en-US" sz="2400" dirty="0"/>
              <a:t>The approach </a:t>
            </a:r>
            <a:r>
              <a:rPr lang="en-US" sz="2400" dirty="0" err="1"/>
              <a:t>scanf</a:t>
            </a:r>
            <a:r>
              <a:rPr lang="en-US" sz="2400" dirty="0"/>
              <a:t> takes to string input is very similar to its processing of numeric input.</a:t>
            </a:r>
          </a:p>
          <a:p>
            <a:pPr lvl="1">
              <a:lnSpc>
                <a:spcPct val="110000"/>
              </a:lnSpc>
            </a:pPr>
            <a:r>
              <a:rPr lang="en-US" sz="2400" dirty="0"/>
              <a:t>When it scans a string, </a:t>
            </a:r>
            <a:r>
              <a:rPr lang="en-US" sz="2400" dirty="0" err="1"/>
              <a:t>scanf</a:t>
            </a:r>
            <a:r>
              <a:rPr lang="en-US" sz="2400" dirty="0"/>
              <a:t> skips leading whitespace characters such as blanks, newlines, and tabs.</a:t>
            </a:r>
          </a:p>
          <a:p>
            <a:pPr lvl="1">
              <a:lnSpc>
                <a:spcPct val="110000"/>
              </a:lnSpc>
            </a:pPr>
            <a:r>
              <a:rPr lang="en-US" sz="2400" dirty="0"/>
              <a:t>Starting with the first non-whitespace character, </a:t>
            </a:r>
            <a:r>
              <a:rPr lang="en-US" sz="2400" dirty="0" err="1"/>
              <a:t>scanf</a:t>
            </a:r>
            <a:r>
              <a:rPr lang="en-US" sz="2400" dirty="0"/>
              <a:t> copies the characters it encounters into successive memory cells of its character array argument.</a:t>
            </a:r>
          </a:p>
          <a:p>
            <a:pPr lvl="1">
              <a:lnSpc>
                <a:spcPct val="110000"/>
              </a:lnSpc>
            </a:pPr>
            <a:r>
              <a:rPr lang="en-US" sz="2400" dirty="0"/>
              <a:t>When it comes across a whitespace character, scanning stops, and </a:t>
            </a:r>
            <a:r>
              <a:rPr lang="en-US" sz="2400" dirty="0" err="1"/>
              <a:t>scanf</a:t>
            </a:r>
            <a:r>
              <a:rPr lang="en-US" sz="2400" dirty="0"/>
              <a:t> </a:t>
            </a:r>
            <a:r>
              <a:rPr lang="en-US" sz="2400" b="1" dirty="0"/>
              <a:t>places the null character</a:t>
            </a:r>
            <a:r>
              <a:rPr lang="en-US" sz="2400" dirty="0"/>
              <a:t> at the end of the string in its array argument.</a:t>
            </a:r>
          </a:p>
          <a:p>
            <a:pPr lvl="1">
              <a:lnSpc>
                <a:spcPct val="110000"/>
              </a:lnSpc>
              <a:buFont typeface="Wingdings" pitchFamily="2" charset="2"/>
              <a:buNone/>
            </a:pPr>
            <a:r>
              <a:rPr lang="en-US" sz="2400" dirty="0">
                <a:solidFill>
                  <a:srgbClr val="0033CC"/>
                </a:solidFill>
                <a:latin typeface="Tahoma" pitchFamily="34" charset="0"/>
              </a:rPr>
              <a:t>	</a:t>
            </a:r>
            <a:r>
              <a:rPr lang="en-US" sz="2000" b="1" dirty="0">
                <a:solidFill>
                  <a:srgbClr val="0033CC"/>
                </a:solidFill>
                <a:latin typeface="Tahoma" pitchFamily="34" charset="0"/>
              </a:rPr>
              <a:t>char s[10];</a:t>
            </a:r>
          </a:p>
          <a:p>
            <a:pPr lvl="1">
              <a:lnSpc>
                <a:spcPct val="110000"/>
              </a:lnSpc>
              <a:buFont typeface="Wingdings" pitchFamily="2" charset="2"/>
              <a:buNone/>
            </a:pPr>
            <a:r>
              <a:rPr lang="en-US" sz="2000" b="1" dirty="0">
                <a:solidFill>
                  <a:srgbClr val="0033CC"/>
                </a:solidFill>
                <a:latin typeface="Tahoma" pitchFamily="34" charset="0"/>
              </a:rPr>
              <a:t>	</a:t>
            </a:r>
            <a:r>
              <a:rPr lang="en-US" sz="2000" b="1" dirty="0" err="1">
                <a:solidFill>
                  <a:srgbClr val="0033CC"/>
                </a:solidFill>
                <a:latin typeface="Tahoma" pitchFamily="34" charset="0"/>
              </a:rPr>
              <a:t>scanf</a:t>
            </a:r>
            <a:r>
              <a:rPr lang="en-US" sz="2000" b="1" dirty="0">
                <a:solidFill>
                  <a:srgbClr val="0033CC"/>
                </a:solidFill>
                <a:latin typeface="Tahoma" pitchFamily="34" charset="0"/>
              </a:rPr>
              <a:t>(“%s”, s);  </a:t>
            </a:r>
            <a:r>
              <a:rPr lang="en-US" sz="2000" dirty="0">
                <a:solidFill>
                  <a:srgbClr val="0033CC"/>
                </a:solidFill>
                <a:latin typeface="Tahoma" pitchFamily="34" charset="0"/>
              </a:rPr>
              <a:t>// bad practice – there could be no space for ‘\0’</a:t>
            </a:r>
          </a:p>
          <a:p>
            <a:pPr lvl="1">
              <a:lnSpc>
                <a:spcPct val="110000"/>
              </a:lnSpc>
              <a:buFont typeface="Wingdings" pitchFamily="2" charset="2"/>
              <a:buNone/>
            </a:pPr>
            <a:r>
              <a:rPr lang="en-US" sz="2000" b="1" dirty="0">
                <a:solidFill>
                  <a:srgbClr val="0033CC"/>
                </a:solidFill>
                <a:latin typeface="Tahoma" pitchFamily="34" charset="0"/>
              </a:rPr>
              <a:t>	</a:t>
            </a:r>
            <a:r>
              <a:rPr lang="en-US" sz="2000" b="1" dirty="0" err="1">
                <a:solidFill>
                  <a:srgbClr val="0033CC"/>
                </a:solidFill>
                <a:latin typeface="Tahoma" pitchFamily="34" charset="0"/>
              </a:rPr>
              <a:t>scanf</a:t>
            </a:r>
            <a:r>
              <a:rPr lang="en-US" sz="2000" b="1" dirty="0">
                <a:solidFill>
                  <a:srgbClr val="0033CC"/>
                </a:solidFill>
                <a:latin typeface="Tahoma" pitchFamily="34" charset="0"/>
              </a:rPr>
              <a:t>(“%9s”, s);   </a:t>
            </a:r>
            <a:r>
              <a:rPr lang="en-US" sz="2000" dirty="0">
                <a:solidFill>
                  <a:srgbClr val="0033CC"/>
                </a:solidFill>
                <a:latin typeface="Tahoma" pitchFamily="34" charset="0"/>
              </a:rPr>
              <a:t>// Good practice, prevents overflowing s</a:t>
            </a:r>
          </a:p>
          <a:p>
            <a:pPr lvl="1">
              <a:lnSpc>
                <a:spcPct val="110000"/>
              </a:lnSpc>
            </a:pPr>
            <a:r>
              <a:rPr lang="en-US" sz="2400" dirty="0"/>
              <a:t>Notice that there is </a:t>
            </a:r>
            <a:r>
              <a:rPr lang="en-US" sz="2400" dirty="0">
                <a:solidFill>
                  <a:srgbClr val="FF3300"/>
                </a:solidFill>
              </a:rPr>
              <a:t>no &amp;,</a:t>
            </a:r>
            <a:r>
              <a:rPr lang="en-US" sz="2400" dirty="0"/>
              <a:t> this is because strings are arrays, and arrays are already pointers.</a:t>
            </a:r>
          </a:p>
        </p:txBody>
      </p:sp>
      <p:sp>
        <p:nvSpPr>
          <p:cNvPr id="5" name="Slide Number Placeholder 4"/>
          <p:cNvSpPr>
            <a:spLocks noGrp="1"/>
          </p:cNvSpPr>
          <p:nvPr>
            <p:ph type="sldNum" sz="quarter" idx="15"/>
          </p:nvPr>
        </p:nvSpPr>
        <p:spPr/>
        <p:txBody>
          <a:bodyPr/>
          <a:lstStyle/>
          <a:p>
            <a:fld id="{39F3C918-6534-4CF1-AE64-266AEC0DEA13}" type="slidenum">
              <a:rPr lang="ar-SA"/>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09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09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09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09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09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09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09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09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09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152400" y="46038"/>
            <a:ext cx="8839200" cy="563562"/>
          </a:xfrm>
        </p:spPr>
        <p:txBody>
          <a:bodyPr>
            <a:normAutofit fontScale="90000"/>
          </a:bodyPr>
          <a:lstStyle/>
          <a:p>
            <a:r>
              <a:rPr lang="en-US" sz="3600"/>
              <a:t>Example</a:t>
            </a:r>
          </a:p>
        </p:txBody>
      </p:sp>
      <p:sp>
        <p:nvSpPr>
          <p:cNvPr id="513027" name="Rectangle 3"/>
          <p:cNvSpPr>
            <a:spLocks noGrp="1" noChangeArrowheads="1"/>
          </p:cNvSpPr>
          <p:nvPr>
            <p:ph type="body" sz="half" idx="1"/>
          </p:nvPr>
        </p:nvSpPr>
        <p:spPr>
          <a:xfrm>
            <a:off x="571500" y="762000"/>
            <a:ext cx="8001000" cy="5867400"/>
          </a:xfrm>
          <a:noFill/>
          <a:ln>
            <a:solidFill>
              <a:schemeClr val="tx1"/>
            </a:solidFill>
          </a:ln>
        </p:spPr>
        <p:txBody>
          <a:bodyPr/>
          <a:lstStyle/>
          <a:p>
            <a:pPr>
              <a:lnSpc>
                <a:spcPct val="80000"/>
              </a:lnSpc>
              <a:buFontTx/>
              <a:buNone/>
            </a:pPr>
            <a:r>
              <a:rPr lang="en-US" sz="1900" b="1"/>
              <a:t>#include &lt;stdio.h&gt;</a:t>
            </a:r>
          </a:p>
          <a:p>
            <a:pPr>
              <a:lnSpc>
                <a:spcPct val="80000"/>
              </a:lnSpc>
              <a:buFontTx/>
              <a:buNone/>
            </a:pPr>
            <a:r>
              <a:rPr lang="en-US" sz="1900" b="1"/>
              <a:t>#define STRING_LEN  10</a:t>
            </a:r>
          </a:p>
          <a:p>
            <a:pPr>
              <a:lnSpc>
                <a:spcPct val="80000"/>
              </a:lnSpc>
              <a:buFontTx/>
              <a:buNone/>
            </a:pPr>
            <a:endParaRPr lang="en-US" sz="1900" b="1"/>
          </a:p>
          <a:p>
            <a:pPr>
              <a:lnSpc>
                <a:spcPct val="80000"/>
              </a:lnSpc>
              <a:buFontTx/>
              <a:buNone/>
            </a:pPr>
            <a:r>
              <a:rPr lang="en-US" sz="1900" b="1"/>
              <a:t>int main(void) {</a:t>
            </a:r>
          </a:p>
          <a:p>
            <a:pPr>
              <a:lnSpc>
                <a:spcPct val="80000"/>
              </a:lnSpc>
              <a:buFontTx/>
              <a:buNone/>
            </a:pPr>
            <a:r>
              <a:rPr lang="en-US" sz="1900" b="1"/>
              <a:t>      char dept[STRING_LEN];</a:t>
            </a:r>
          </a:p>
          <a:p>
            <a:pPr>
              <a:lnSpc>
                <a:spcPct val="80000"/>
              </a:lnSpc>
              <a:buFontTx/>
              <a:buNone/>
            </a:pPr>
            <a:r>
              <a:rPr lang="en-US" sz="1900" b="1"/>
              <a:t>      int  course_num;</a:t>
            </a:r>
          </a:p>
          <a:p>
            <a:pPr>
              <a:lnSpc>
                <a:spcPct val="80000"/>
              </a:lnSpc>
              <a:buFontTx/>
              <a:buNone/>
            </a:pPr>
            <a:r>
              <a:rPr lang="en-US" sz="1900" b="1"/>
              <a:t>      char days[STRING_LEN];</a:t>
            </a:r>
          </a:p>
          <a:p>
            <a:pPr>
              <a:lnSpc>
                <a:spcPct val="80000"/>
              </a:lnSpc>
              <a:buFontTx/>
              <a:buNone/>
            </a:pPr>
            <a:r>
              <a:rPr lang="en-US" sz="1900" b="1"/>
              <a:t>      int  time;</a:t>
            </a:r>
          </a:p>
          <a:p>
            <a:pPr>
              <a:lnSpc>
                <a:spcPct val="80000"/>
              </a:lnSpc>
              <a:buFontTx/>
              <a:buNone/>
            </a:pPr>
            <a:endParaRPr lang="en-US" sz="1900" b="1"/>
          </a:p>
          <a:p>
            <a:pPr>
              <a:lnSpc>
                <a:spcPct val="80000"/>
              </a:lnSpc>
              <a:buFontTx/>
              <a:buNone/>
            </a:pPr>
            <a:r>
              <a:rPr lang="en-US" sz="1900" b="1"/>
              <a:t>      printf("Enter department code, course number, days and time like this: ICS 103 SUMT 0810\n");</a:t>
            </a:r>
          </a:p>
          <a:p>
            <a:pPr>
              <a:lnSpc>
                <a:spcPct val="80000"/>
              </a:lnSpc>
              <a:buFontTx/>
              <a:buNone/>
            </a:pPr>
            <a:r>
              <a:rPr lang="en-US" sz="1900" b="1"/>
              <a:t>      printf("&gt; ");</a:t>
            </a:r>
          </a:p>
          <a:p>
            <a:pPr>
              <a:lnSpc>
                <a:spcPct val="80000"/>
              </a:lnSpc>
              <a:buFontTx/>
              <a:buNone/>
            </a:pPr>
            <a:r>
              <a:rPr lang="en-US" sz="1900" b="1"/>
              <a:t>      scanf("%s%d%s%d", dept, &amp;course_num, days, &amp;time);</a:t>
            </a:r>
          </a:p>
          <a:p>
            <a:pPr>
              <a:lnSpc>
                <a:spcPct val="80000"/>
              </a:lnSpc>
              <a:buFontTx/>
              <a:buNone/>
            </a:pPr>
            <a:r>
              <a:rPr lang="en-US" sz="1900" b="1"/>
              <a:t>      printf("%s %d meets %s at %d\n", dept, course_num, days, time);</a:t>
            </a:r>
          </a:p>
          <a:p>
            <a:pPr>
              <a:lnSpc>
                <a:spcPct val="80000"/>
              </a:lnSpc>
              <a:buFontTx/>
              <a:buNone/>
            </a:pPr>
            <a:endParaRPr lang="en-US" sz="1900" b="1"/>
          </a:p>
          <a:p>
            <a:pPr>
              <a:lnSpc>
                <a:spcPct val="80000"/>
              </a:lnSpc>
              <a:buFontTx/>
              <a:buNone/>
            </a:pPr>
            <a:r>
              <a:rPr lang="en-US" sz="1900" b="1"/>
              <a:t>      system("pause");</a:t>
            </a:r>
          </a:p>
          <a:p>
            <a:pPr>
              <a:lnSpc>
                <a:spcPct val="80000"/>
              </a:lnSpc>
              <a:buFontTx/>
              <a:buNone/>
            </a:pPr>
            <a:r>
              <a:rPr lang="en-US" sz="1900" b="1"/>
              <a:t>      return 0;</a:t>
            </a:r>
          </a:p>
          <a:p>
            <a:pPr>
              <a:lnSpc>
                <a:spcPct val="80000"/>
              </a:lnSpc>
              <a:buFontTx/>
              <a:buNone/>
            </a:pPr>
            <a:r>
              <a:rPr lang="en-US" sz="1900" b="1"/>
              <a:t>}</a:t>
            </a:r>
          </a:p>
        </p:txBody>
      </p:sp>
      <p:sp>
        <p:nvSpPr>
          <p:cNvPr id="6" name="Slide Number Placeholder 6"/>
          <p:cNvSpPr>
            <a:spLocks noGrp="1"/>
          </p:cNvSpPr>
          <p:nvPr>
            <p:ph type="sldNum" sz="quarter" idx="11"/>
          </p:nvPr>
        </p:nvSpPr>
        <p:spPr/>
        <p:txBody>
          <a:bodyPr/>
          <a:lstStyle/>
          <a:p>
            <a:fld id="{1C46F413-22F6-4C33-ADA3-6B5566FFB29B}" type="slidenum">
              <a:rPr lang="ar-SA"/>
              <a:pPr/>
              <a:t>7</a:t>
            </a:fld>
            <a:endParaRPr lang="en-US"/>
          </a:p>
        </p:txBody>
      </p:sp>
      <p:pic>
        <p:nvPicPr>
          <p:cNvPr id="513031" name="Picture 7"/>
          <p:cNvPicPr>
            <a:picLocks noChangeAspect="1" noChangeArrowheads="1"/>
          </p:cNvPicPr>
          <p:nvPr/>
        </p:nvPicPr>
        <p:blipFill>
          <a:blip r:embed="rId3" cstate="print"/>
          <a:srcRect/>
          <a:stretch>
            <a:fillRect/>
          </a:stretch>
        </p:blipFill>
        <p:spPr bwMode="auto">
          <a:xfrm>
            <a:off x="609600" y="5486400"/>
            <a:ext cx="7394575" cy="1143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3027">
                                            <p:bg/>
                                          </p:spTgt>
                                        </p:tgtEl>
                                        <p:attrNameLst>
                                          <p:attrName>style.visibility</p:attrName>
                                        </p:attrNameLst>
                                      </p:cBhvr>
                                      <p:to>
                                        <p:strVal val="visible"/>
                                      </p:to>
                                    </p:set>
                                    <p:anim calcmode="lin" valueType="num">
                                      <p:cBhvr>
                                        <p:cTn id="7" dur="500" fill="hold"/>
                                        <p:tgtEl>
                                          <p:spTgt spid="513027">
                                            <p:bg/>
                                          </p:spTgt>
                                        </p:tgtEl>
                                        <p:attrNameLst>
                                          <p:attrName>ppt_w</p:attrName>
                                        </p:attrNameLst>
                                      </p:cBhvr>
                                      <p:tavLst>
                                        <p:tav tm="0">
                                          <p:val>
                                            <p:fltVal val="0"/>
                                          </p:val>
                                        </p:tav>
                                        <p:tav tm="100000">
                                          <p:val>
                                            <p:strVal val="#ppt_w"/>
                                          </p:val>
                                        </p:tav>
                                      </p:tavLst>
                                    </p:anim>
                                    <p:anim calcmode="lin" valueType="num">
                                      <p:cBhvr>
                                        <p:cTn id="8" dur="500" fill="hold"/>
                                        <p:tgtEl>
                                          <p:spTgt spid="513027">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13027">
                                            <p:txEl>
                                              <p:pRg st="0" end="0"/>
                                            </p:txEl>
                                          </p:spTgt>
                                        </p:tgtEl>
                                        <p:attrNameLst>
                                          <p:attrName>style.visibility</p:attrName>
                                        </p:attrNameLst>
                                      </p:cBhvr>
                                      <p:to>
                                        <p:strVal val="visible"/>
                                      </p:to>
                                    </p:set>
                                    <p:anim calcmode="lin" valueType="num">
                                      <p:cBhvr>
                                        <p:cTn id="11" dur="500" fill="hold"/>
                                        <p:tgtEl>
                                          <p:spTgt spid="51302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13027">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13027">
                                            <p:txEl>
                                              <p:pRg st="1" end="1"/>
                                            </p:txEl>
                                          </p:spTgt>
                                        </p:tgtEl>
                                        <p:attrNameLst>
                                          <p:attrName>style.visibility</p:attrName>
                                        </p:attrNameLst>
                                      </p:cBhvr>
                                      <p:to>
                                        <p:strVal val="visible"/>
                                      </p:to>
                                    </p:set>
                                    <p:anim calcmode="lin" valueType="num">
                                      <p:cBhvr>
                                        <p:cTn id="15" dur="500" fill="hold"/>
                                        <p:tgtEl>
                                          <p:spTgt spid="51302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3027">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513027">
                                            <p:txEl>
                                              <p:pRg st="3" end="3"/>
                                            </p:txEl>
                                          </p:spTgt>
                                        </p:tgtEl>
                                        <p:attrNameLst>
                                          <p:attrName>style.visibility</p:attrName>
                                        </p:attrNameLst>
                                      </p:cBhvr>
                                      <p:to>
                                        <p:strVal val="visible"/>
                                      </p:to>
                                    </p:set>
                                    <p:anim calcmode="lin" valueType="num">
                                      <p:cBhvr>
                                        <p:cTn id="19" dur="500" fill="hold"/>
                                        <p:tgtEl>
                                          <p:spTgt spid="51302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13027">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513027">
                                            <p:txEl>
                                              <p:pRg st="4" end="4"/>
                                            </p:txEl>
                                          </p:spTgt>
                                        </p:tgtEl>
                                        <p:attrNameLst>
                                          <p:attrName>style.visibility</p:attrName>
                                        </p:attrNameLst>
                                      </p:cBhvr>
                                      <p:to>
                                        <p:strVal val="visible"/>
                                      </p:to>
                                    </p:set>
                                    <p:anim calcmode="lin" valueType="num">
                                      <p:cBhvr>
                                        <p:cTn id="23" dur="500" fill="hold"/>
                                        <p:tgtEl>
                                          <p:spTgt spid="513027">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513027">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513027">
                                            <p:txEl>
                                              <p:pRg st="5" end="5"/>
                                            </p:txEl>
                                          </p:spTgt>
                                        </p:tgtEl>
                                        <p:attrNameLst>
                                          <p:attrName>style.visibility</p:attrName>
                                        </p:attrNameLst>
                                      </p:cBhvr>
                                      <p:to>
                                        <p:strVal val="visible"/>
                                      </p:to>
                                    </p:set>
                                    <p:anim calcmode="lin" valueType="num">
                                      <p:cBhvr>
                                        <p:cTn id="27" dur="500" fill="hold"/>
                                        <p:tgtEl>
                                          <p:spTgt spid="513027">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513027">
                                            <p:txEl>
                                              <p:pRg st="5" end="5"/>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513027">
                                            <p:txEl>
                                              <p:pRg st="6" end="6"/>
                                            </p:txEl>
                                          </p:spTgt>
                                        </p:tgtEl>
                                        <p:attrNameLst>
                                          <p:attrName>style.visibility</p:attrName>
                                        </p:attrNameLst>
                                      </p:cBhvr>
                                      <p:to>
                                        <p:strVal val="visible"/>
                                      </p:to>
                                    </p:set>
                                    <p:anim calcmode="lin" valueType="num">
                                      <p:cBhvr>
                                        <p:cTn id="31" dur="500" fill="hold"/>
                                        <p:tgtEl>
                                          <p:spTgt spid="513027">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513027">
                                            <p:txEl>
                                              <p:pRg st="6" end="6"/>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513027">
                                            <p:txEl>
                                              <p:pRg st="7" end="7"/>
                                            </p:txEl>
                                          </p:spTgt>
                                        </p:tgtEl>
                                        <p:attrNameLst>
                                          <p:attrName>style.visibility</p:attrName>
                                        </p:attrNameLst>
                                      </p:cBhvr>
                                      <p:to>
                                        <p:strVal val="visible"/>
                                      </p:to>
                                    </p:set>
                                    <p:anim calcmode="lin" valueType="num">
                                      <p:cBhvr>
                                        <p:cTn id="35" dur="500" fill="hold"/>
                                        <p:tgtEl>
                                          <p:spTgt spid="513027">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13027">
                                            <p:txEl>
                                              <p:pRg st="7" end="7"/>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513027">
                                            <p:txEl>
                                              <p:pRg st="9" end="9"/>
                                            </p:txEl>
                                          </p:spTgt>
                                        </p:tgtEl>
                                        <p:attrNameLst>
                                          <p:attrName>style.visibility</p:attrName>
                                        </p:attrNameLst>
                                      </p:cBhvr>
                                      <p:to>
                                        <p:strVal val="visible"/>
                                      </p:to>
                                    </p:set>
                                    <p:anim calcmode="lin" valueType="num">
                                      <p:cBhvr>
                                        <p:cTn id="39" dur="500" fill="hold"/>
                                        <p:tgtEl>
                                          <p:spTgt spid="513027">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513027">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513027">
                                            <p:txEl>
                                              <p:pRg st="10" end="10"/>
                                            </p:txEl>
                                          </p:spTgt>
                                        </p:tgtEl>
                                        <p:attrNameLst>
                                          <p:attrName>style.visibility</p:attrName>
                                        </p:attrNameLst>
                                      </p:cBhvr>
                                      <p:to>
                                        <p:strVal val="visible"/>
                                      </p:to>
                                    </p:set>
                                    <p:anim calcmode="lin" valueType="num">
                                      <p:cBhvr>
                                        <p:cTn id="43" dur="500" fill="hold"/>
                                        <p:tgtEl>
                                          <p:spTgt spid="513027">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513027">
                                            <p:txEl>
                                              <p:pRg st="10" end="10"/>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513027">
                                            <p:txEl>
                                              <p:pRg st="11" end="11"/>
                                            </p:txEl>
                                          </p:spTgt>
                                        </p:tgtEl>
                                        <p:attrNameLst>
                                          <p:attrName>style.visibility</p:attrName>
                                        </p:attrNameLst>
                                      </p:cBhvr>
                                      <p:to>
                                        <p:strVal val="visible"/>
                                      </p:to>
                                    </p:set>
                                    <p:anim calcmode="lin" valueType="num">
                                      <p:cBhvr>
                                        <p:cTn id="47" dur="500" fill="hold"/>
                                        <p:tgtEl>
                                          <p:spTgt spid="513027">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513027">
                                            <p:txEl>
                                              <p:pRg st="11" end="11"/>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513027">
                                            <p:txEl>
                                              <p:pRg st="12" end="12"/>
                                            </p:txEl>
                                          </p:spTgt>
                                        </p:tgtEl>
                                        <p:attrNameLst>
                                          <p:attrName>style.visibility</p:attrName>
                                        </p:attrNameLst>
                                      </p:cBhvr>
                                      <p:to>
                                        <p:strVal val="visible"/>
                                      </p:to>
                                    </p:set>
                                    <p:anim calcmode="lin" valueType="num">
                                      <p:cBhvr>
                                        <p:cTn id="51" dur="500" fill="hold"/>
                                        <p:tgtEl>
                                          <p:spTgt spid="513027">
                                            <p:txEl>
                                              <p:pRg st="12" end="12"/>
                                            </p:txEl>
                                          </p:spTgt>
                                        </p:tgtEl>
                                        <p:attrNameLst>
                                          <p:attrName>ppt_w</p:attrName>
                                        </p:attrNameLst>
                                      </p:cBhvr>
                                      <p:tavLst>
                                        <p:tav tm="0">
                                          <p:val>
                                            <p:fltVal val="0"/>
                                          </p:val>
                                        </p:tav>
                                        <p:tav tm="100000">
                                          <p:val>
                                            <p:strVal val="#ppt_w"/>
                                          </p:val>
                                        </p:tav>
                                      </p:tavLst>
                                    </p:anim>
                                    <p:anim calcmode="lin" valueType="num">
                                      <p:cBhvr>
                                        <p:cTn id="52" dur="500" fill="hold"/>
                                        <p:tgtEl>
                                          <p:spTgt spid="513027">
                                            <p:txEl>
                                              <p:pRg st="12" end="12"/>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513027">
                                            <p:txEl>
                                              <p:pRg st="14" end="14"/>
                                            </p:txEl>
                                          </p:spTgt>
                                        </p:tgtEl>
                                        <p:attrNameLst>
                                          <p:attrName>style.visibility</p:attrName>
                                        </p:attrNameLst>
                                      </p:cBhvr>
                                      <p:to>
                                        <p:strVal val="visible"/>
                                      </p:to>
                                    </p:set>
                                    <p:anim calcmode="lin" valueType="num">
                                      <p:cBhvr>
                                        <p:cTn id="55" dur="500" fill="hold"/>
                                        <p:tgtEl>
                                          <p:spTgt spid="513027">
                                            <p:txEl>
                                              <p:pRg st="14" end="14"/>
                                            </p:txEl>
                                          </p:spTgt>
                                        </p:tgtEl>
                                        <p:attrNameLst>
                                          <p:attrName>ppt_w</p:attrName>
                                        </p:attrNameLst>
                                      </p:cBhvr>
                                      <p:tavLst>
                                        <p:tav tm="0">
                                          <p:val>
                                            <p:fltVal val="0"/>
                                          </p:val>
                                        </p:tav>
                                        <p:tav tm="100000">
                                          <p:val>
                                            <p:strVal val="#ppt_w"/>
                                          </p:val>
                                        </p:tav>
                                      </p:tavLst>
                                    </p:anim>
                                    <p:anim calcmode="lin" valueType="num">
                                      <p:cBhvr>
                                        <p:cTn id="56" dur="500" fill="hold"/>
                                        <p:tgtEl>
                                          <p:spTgt spid="513027">
                                            <p:txEl>
                                              <p:pRg st="14" end="14"/>
                                            </p:txEl>
                                          </p:spTgt>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513027">
                                            <p:txEl>
                                              <p:pRg st="15" end="15"/>
                                            </p:txEl>
                                          </p:spTgt>
                                        </p:tgtEl>
                                        <p:attrNameLst>
                                          <p:attrName>style.visibility</p:attrName>
                                        </p:attrNameLst>
                                      </p:cBhvr>
                                      <p:to>
                                        <p:strVal val="visible"/>
                                      </p:to>
                                    </p:set>
                                    <p:anim calcmode="lin" valueType="num">
                                      <p:cBhvr>
                                        <p:cTn id="59" dur="500" fill="hold"/>
                                        <p:tgtEl>
                                          <p:spTgt spid="513027">
                                            <p:txEl>
                                              <p:pRg st="15" end="15"/>
                                            </p:txEl>
                                          </p:spTgt>
                                        </p:tgtEl>
                                        <p:attrNameLst>
                                          <p:attrName>ppt_w</p:attrName>
                                        </p:attrNameLst>
                                      </p:cBhvr>
                                      <p:tavLst>
                                        <p:tav tm="0">
                                          <p:val>
                                            <p:fltVal val="0"/>
                                          </p:val>
                                        </p:tav>
                                        <p:tav tm="100000">
                                          <p:val>
                                            <p:strVal val="#ppt_w"/>
                                          </p:val>
                                        </p:tav>
                                      </p:tavLst>
                                    </p:anim>
                                    <p:anim calcmode="lin" valueType="num">
                                      <p:cBhvr>
                                        <p:cTn id="60" dur="500" fill="hold"/>
                                        <p:tgtEl>
                                          <p:spTgt spid="513027">
                                            <p:txEl>
                                              <p:pRg st="15" end="15"/>
                                            </p:txEl>
                                          </p:spTgt>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513027">
                                            <p:txEl>
                                              <p:pRg st="16" end="16"/>
                                            </p:txEl>
                                          </p:spTgt>
                                        </p:tgtEl>
                                        <p:attrNameLst>
                                          <p:attrName>style.visibility</p:attrName>
                                        </p:attrNameLst>
                                      </p:cBhvr>
                                      <p:to>
                                        <p:strVal val="visible"/>
                                      </p:to>
                                    </p:set>
                                    <p:anim calcmode="lin" valueType="num">
                                      <p:cBhvr>
                                        <p:cTn id="63" dur="500" fill="hold"/>
                                        <p:tgtEl>
                                          <p:spTgt spid="513027">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513027">
                                            <p:txEl>
                                              <p:pRg st="16" end="16"/>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nodeType="clickEffect">
                                  <p:stCondLst>
                                    <p:cond delay="0"/>
                                  </p:stCondLst>
                                  <p:childTnLst>
                                    <p:set>
                                      <p:cBhvr>
                                        <p:cTn id="68" dur="1" fill="hold">
                                          <p:stCondLst>
                                            <p:cond delay="0"/>
                                          </p:stCondLst>
                                        </p:cTn>
                                        <p:tgtEl>
                                          <p:spTgt spid="513031"/>
                                        </p:tgtEl>
                                        <p:attrNameLst>
                                          <p:attrName>style.visibility</p:attrName>
                                        </p:attrNameLst>
                                      </p:cBhvr>
                                      <p:to>
                                        <p:strVal val="visible"/>
                                      </p:to>
                                    </p:set>
                                    <p:anim calcmode="lin" valueType="num">
                                      <p:cBhvr>
                                        <p:cTn id="69" dur="500" fill="hold"/>
                                        <p:tgtEl>
                                          <p:spTgt spid="513031"/>
                                        </p:tgtEl>
                                        <p:attrNameLst>
                                          <p:attrName>ppt_w</p:attrName>
                                        </p:attrNameLst>
                                      </p:cBhvr>
                                      <p:tavLst>
                                        <p:tav tm="0">
                                          <p:val>
                                            <p:fltVal val="0"/>
                                          </p:val>
                                        </p:tav>
                                        <p:tav tm="100000">
                                          <p:val>
                                            <p:strVal val="#ppt_w"/>
                                          </p:val>
                                        </p:tav>
                                      </p:tavLst>
                                    </p:anim>
                                    <p:anim calcmode="lin" valueType="num">
                                      <p:cBhvr>
                                        <p:cTn id="70" dur="500" fill="hold"/>
                                        <p:tgtEl>
                                          <p:spTgt spid="5130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457200" y="274638"/>
            <a:ext cx="8229600" cy="411162"/>
          </a:xfrm>
        </p:spPr>
        <p:txBody>
          <a:bodyPr>
            <a:normAutofit fontScale="90000"/>
          </a:bodyPr>
          <a:lstStyle/>
          <a:p>
            <a:r>
              <a:rPr lang="en-US" sz="3600"/>
              <a:t>Input/Output with gets and puts</a:t>
            </a:r>
          </a:p>
        </p:txBody>
      </p:sp>
      <p:sp>
        <p:nvSpPr>
          <p:cNvPr id="515075" name="Rectangle 3"/>
          <p:cNvSpPr>
            <a:spLocks noGrp="1" noChangeArrowheads="1"/>
          </p:cNvSpPr>
          <p:nvPr>
            <p:ph sz="quarter" idx="1"/>
          </p:nvPr>
        </p:nvSpPr>
        <p:spPr>
          <a:xfrm>
            <a:off x="457200" y="838200"/>
            <a:ext cx="8229600" cy="6019800"/>
          </a:xfrm>
        </p:spPr>
        <p:txBody>
          <a:bodyPr>
            <a:normAutofit fontScale="85000" lnSpcReduction="20000"/>
          </a:bodyPr>
          <a:lstStyle/>
          <a:p>
            <a:pPr>
              <a:lnSpc>
                <a:spcPct val="110000"/>
              </a:lnSpc>
            </a:pPr>
            <a:r>
              <a:rPr lang="en-US" sz="2400" dirty="0"/>
              <a:t>A problem with </a:t>
            </a:r>
            <a:r>
              <a:rPr lang="en-US" sz="2400" dirty="0" err="1">
                <a:solidFill>
                  <a:srgbClr val="FF0000"/>
                </a:solidFill>
              </a:rPr>
              <a:t>scanf</a:t>
            </a:r>
            <a:r>
              <a:rPr lang="en-US" sz="2400" dirty="0"/>
              <a:t> when reading a string is that it stops scanning the moment it encounters a </a:t>
            </a:r>
            <a:r>
              <a:rPr lang="en-US" sz="2400" dirty="0">
                <a:solidFill>
                  <a:srgbClr val="FF0000"/>
                </a:solidFill>
              </a:rPr>
              <a:t>white space</a:t>
            </a:r>
            <a:r>
              <a:rPr lang="en-US" sz="2400" dirty="0"/>
              <a:t>.</a:t>
            </a:r>
          </a:p>
          <a:p>
            <a:pPr>
              <a:lnSpc>
                <a:spcPct val="110000"/>
              </a:lnSpc>
            </a:pPr>
            <a:r>
              <a:rPr lang="en-US" sz="2400" dirty="0"/>
              <a:t>Thus, it cannot scan a string such as: “King Fahd University” in one variable.</a:t>
            </a:r>
          </a:p>
          <a:p>
            <a:pPr>
              <a:lnSpc>
                <a:spcPct val="110000"/>
              </a:lnSpc>
            </a:pPr>
            <a:r>
              <a:rPr lang="en-US" sz="2400" dirty="0"/>
              <a:t>An alternative to </a:t>
            </a:r>
            <a:r>
              <a:rPr lang="en-US" sz="2400" dirty="0" err="1"/>
              <a:t>scanf</a:t>
            </a:r>
            <a:r>
              <a:rPr lang="en-US" sz="2400" dirty="0"/>
              <a:t> is the function </a:t>
            </a:r>
            <a:r>
              <a:rPr lang="en-US" sz="2400" dirty="0">
                <a:solidFill>
                  <a:srgbClr val="FF0000"/>
                </a:solidFill>
              </a:rPr>
              <a:t>gets</a:t>
            </a:r>
            <a:r>
              <a:rPr lang="en-US" sz="2400" dirty="0">
                <a:solidFill>
                  <a:srgbClr val="0033CC"/>
                </a:solidFill>
              </a:rPr>
              <a:t> </a:t>
            </a:r>
            <a:r>
              <a:rPr lang="en-US" sz="2400" dirty="0"/>
              <a:t>that takes a string variable as argument.</a:t>
            </a:r>
          </a:p>
          <a:p>
            <a:pPr lvl="2">
              <a:lnSpc>
                <a:spcPct val="110000"/>
              </a:lnSpc>
              <a:buFont typeface="Times New Roman" pitchFamily="18" charset="0"/>
              <a:buNone/>
            </a:pPr>
            <a:r>
              <a:rPr lang="en-US" sz="2000" b="1" dirty="0">
                <a:solidFill>
                  <a:srgbClr val="0033CC"/>
                </a:solidFill>
              </a:rPr>
              <a:t>char school[SIZE];</a:t>
            </a:r>
          </a:p>
          <a:p>
            <a:pPr lvl="2">
              <a:lnSpc>
                <a:spcPct val="110000"/>
              </a:lnSpc>
              <a:buFont typeface="Times New Roman" pitchFamily="18" charset="0"/>
              <a:buNone/>
            </a:pPr>
            <a:r>
              <a:rPr lang="en-US" sz="2000" b="1" dirty="0">
                <a:solidFill>
                  <a:srgbClr val="0033CC"/>
                </a:solidFill>
              </a:rPr>
              <a:t>gets(school);</a:t>
            </a:r>
          </a:p>
          <a:p>
            <a:pPr>
              <a:lnSpc>
                <a:spcPct val="110000"/>
              </a:lnSpc>
            </a:pPr>
            <a:r>
              <a:rPr lang="en-US" sz="2400" dirty="0"/>
              <a:t>The </a:t>
            </a:r>
            <a:r>
              <a:rPr lang="en-US" sz="2400" dirty="0">
                <a:solidFill>
                  <a:srgbClr val="FF0000"/>
                </a:solidFill>
              </a:rPr>
              <a:t>gets</a:t>
            </a:r>
            <a:r>
              <a:rPr lang="en-US" sz="2400" dirty="0"/>
              <a:t> function continue to scan for characters until it encounters the </a:t>
            </a:r>
            <a:r>
              <a:rPr lang="en-US" sz="2400" dirty="0">
                <a:solidFill>
                  <a:srgbClr val="FF0000"/>
                </a:solidFill>
              </a:rPr>
              <a:t>new line </a:t>
            </a:r>
            <a:r>
              <a:rPr lang="en-US" sz="2400" dirty="0"/>
              <a:t>character – until the user types the enter key.</a:t>
            </a:r>
          </a:p>
          <a:p>
            <a:pPr>
              <a:lnSpc>
                <a:spcPct val="110000"/>
              </a:lnSpc>
            </a:pPr>
            <a:r>
              <a:rPr lang="en-US" sz="2400" dirty="0"/>
              <a:t>Note: </a:t>
            </a:r>
            <a:r>
              <a:rPr lang="en-US" sz="2400" dirty="0">
                <a:solidFill>
                  <a:srgbClr val="FF0000"/>
                </a:solidFill>
              </a:rPr>
              <a:t>gets</a:t>
            </a:r>
            <a:r>
              <a:rPr lang="en-US" sz="2400" dirty="0"/>
              <a:t> does not scan the new line character, it just stops scanning when it encounters one.</a:t>
            </a:r>
          </a:p>
          <a:p>
            <a:pPr>
              <a:lnSpc>
                <a:spcPct val="110000"/>
              </a:lnSpc>
            </a:pPr>
            <a:r>
              <a:rPr lang="en-US" sz="2400" dirty="0"/>
              <a:t>Similar to the function </a:t>
            </a:r>
            <a:r>
              <a:rPr lang="en-US" sz="2400" dirty="0">
                <a:solidFill>
                  <a:srgbClr val="FF0000"/>
                </a:solidFill>
              </a:rPr>
              <a:t>gets</a:t>
            </a:r>
            <a:r>
              <a:rPr lang="en-US" sz="2400" dirty="0"/>
              <a:t>,  the function </a:t>
            </a:r>
            <a:r>
              <a:rPr lang="en-US" sz="2400" dirty="0">
                <a:solidFill>
                  <a:srgbClr val="FF0000"/>
                </a:solidFill>
              </a:rPr>
              <a:t>puts</a:t>
            </a:r>
            <a:r>
              <a:rPr lang="en-US" sz="2400" dirty="0"/>
              <a:t> can be used to print a string.</a:t>
            </a:r>
          </a:p>
          <a:p>
            <a:pPr lvl="2">
              <a:lnSpc>
                <a:spcPct val="110000"/>
              </a:lnSpc>
              <a:buFont typeface="Times New Roman" pitchFamily="18" charset="0"/>
              <a:buNone/>
            </a:pPr>
            <a:r>
              <a:rPr lang="en-US" sz="1800" b="1" dirty="0"/>
              <a:t> </a:t>
            </a:r>
            <a:r>
              <a:rPr lang="en-US" sz="2000" b="1" dirty="0">
                <a:solidFill>
                  <a:srgbClr val="0033CC"/>
                </a:solidFill>
              </a:rPr>
              <a:t>puts(school);</a:t>
            </a:r>
          </a:p>
          <a:p>
            <a:pPr>
              <a:lnSpc>
                <a:spcPct val="110000"/>
              </a:lnSpc>
            </a:pPr>
            <a:r>
              <a:rPr lang="en-US" sz="2400" b="1" dirty="0"/>
              <a:t>Note:</a:t>
            </a:r>
            <a:r>
              <a:rPr lang="en-US" sz="2400" dirty="0"/>
              <a:t>  </a:t>
            </a:r>
            <a:r>
              <a:rPr lang="en-US" sz="2400" dirty="0">
                <a:solidFill>
                  <a:srgbClr val="FF0000"/>
                </a:solidFill>
              </a:rPr>
              <a:t>puts</a:t>
            </a:r>
            <a:r>
              <a:rPr lang="en-US" sz="2400" dirty="0"/>
              <a:t> automatically prints </a:t>
            </a:r>
            <a:r>
              <a:rPr lang="en-US" sz="2400" dirty="0">
                <a:solidFill>
                  <a:srgbClr val="FF0000"/>
                </a:solidFill>
              </a:rPr>
              <a:t>‘\n’ </a:t>
            </a:r>
            <a:r>
              <a:rPr lang="en-US" sz="2400" dirty="0"/>
              <a:t>at the end of the end of the output.</a:t>
            </a:r>
          </a:p>
        </p:txBody>
      </p:sp>
      <p:sp>
        <p:nvSpPr>
          <p:cNvPr id="5" name="Slide Number Placeholder 4"/>
          <p:cNvSpPr>
            <a:spLocks noGrp="1"/>
          </p:cNvSpPr>
          <p:nvPr>
            <p:ph type="sldNum" sz="quarter" idx="15"/>
          </p:nvPr>
        </p:nvSpPr>
        <p:spPr/>
        <p:txBody>
          <a:bodyPr/>
          <a:lstStyle/>
          <a:p>
            <a:fld id="{E5AC0E2A-0C2F-4895-A347-F22EEC4F780A}" type="slidenum">
              <a:rPr lang="ar-SA"/>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5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5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507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507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5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5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5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507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507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15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a:xfrm>
            <a:off x="152400" y="46038"/>
            <a:ext cx="8839200" cy="563562"/>
          </a:xfrm>
        </p:spPr>
        <p:txBody>
          <a:bodyPr>
            <a:normAutofit fontScale="90000"/>
          </a:bodyPr>
          <a:lstStyle/>
          <a:p>
            <a:r>
              <a:rPr lang="en-US" sz="3600"/>
              <a:t>Example</a:t>
            </a:r>
          </a:p>
        </p:txBody>
      </p:sp>
      <p:sp>
        <p:nvSpPr>
          <p:cNvPr id="517123" name="Rectangle 3"/>
          <p:cNvSpPr>
            <a:spLocks noGrp="1" noChangeArrowheads="1"/>
          </p:cNvSpPr>
          <p:nvPr>
            <p:ph type="body" sz="half" idx="1"/>
          </p:nvPr>
        </p:nvSpPr>
        <p:spPr>
          <a:xfrm>
            <a:off x="533400" y="762000"/>
            <a:ext cx="8001000" cy="4953000"/>
          </a:xfrm>
          <a:noFill/>
          <a:ln>
            <a:solidFill>
              <a:schemeClr val="tx1"/>
            </a:solidFill>
          </a:ln>
        </p:spPr>
        <p:txBody>
          <a:bodyPr/>
          <a:lstStyle/>
          <a:p>
            <a:pPr>
              <a:lnSpc>
                <a:spcPct val="80000"/>
              </a:lnSpc>
              <a:buFontTx/>
              <a:buNone/>
            </a:pPr>
            <a:r>
              <a:rPr lang="en-US" sz="2100" b="1"/>
              <a:t>#include &lt;stdio.h&gt;</a:t>
            </a:r>
          </a:p>
          <a:p>
            <a:pPr>
              <a:lnSpc>
                <a:spcPct val="80000"/>
              </a:lnSpc>
              <a:buFontTx/>
              <a:buNone/>
            </a:pPr>
            <a:r>
              <a:rPr lang="en-US" sz="2100" b="1"/>
              <a:t>#define SIZE  81</a:t>
            </a:r>
          </a:p>
          <a:p>
            <a:pPr>
              <a:lnSpc>
                <a:spcPct val="80000"/>
              </a:lnSpc>
              <a:buFontTx/>
              <a:buNone/>
            </a:pPr>
            <a:endParaRPr lang="en-US" sz="2100" b="1"/>
          </a:p>
          <a:p>
            <a:pPr>
              <a:lnSpc>
                <a:spcPct val="80000"/>
              </a:lnSpc>
              <a:buFontTx/>
              <a:buNone/>
            </a:pPr>
            <a:r>
              <a:rPr lang="en-US" sz="2100" b="1"/>
              <a:t>int main(void) {</a:t>
            </a:r>
          </a:p>
          <a:p>
            <a:pPr>
              <a:lnSpc>
                <a:spcPct val="80000"/>
              </a:lnSpc>
              <a:buFontTx/>
              <a:buNone/>
            </a:pPr>
            <a:r>
              <a:rPr lang="en-US" sz="2100" b="1"/>
              <a:t>      char school[SIZE];</a:t>
            </a:r>
          </a:p>
          <a:p>
            <a:pPr>
              <a:lnSpc>
                <a:spcPct val="80000"/>
              </a:lnSpc>
              <a:buFontTx/>
              <a:buNone/>
            </a:pPr>
            <a:endParaRPr lang="en-US" sz="2100" b="1"/>
          </a:p>
          <a:p>
            <a:pPr>
              <a:lnSpc>
                <a:spcPct val="80000"/>
              </a:lnSpc>
              <a:buFontTx/>
              <a:buNone/>
            </a:pPr>
            <a:r>
              <a:rPr lang="en-US" sz="2100" b="1"/>
              <a:t>      printf("Enter the name of your University : ");</a:t>
            </a:r>
          </a:p>
          <a:p>
            <a:pPr>
              <a:lnSpc>
                <a:spcPct val="80000"/>
              </a:lnSpc>
              <a:buFontTx/>
              <a:buNone/>
            </a:pPr>
            <a:r>
              <a:rPr lang="en-US" sz="2100" b="1"/>
              <a:t>      gets(school);</a:t>
            </a:r>
          </a:p>
          <a:p>
            <a:pPr>
              <a:lnSpc>
                <a:spcPct val="80000"/>
              </a:lnSpc>
              <a:buFontTx/>
              <a:buNone/>
            </a:pPr>
            <a:r>
              <a:rPr lang="en-US" sz="2100" b="1"/>
              <a:t>      puts("You typed: ");</a:t>
            </a:r>
          </a:p>
          <a:p>
            <a:pPr>
              <a:lnSpc>
                <a:spcPct val="80000"/>
              </a:lnSpc>
              <a:buFontTx/>
              <a:buNone/>
            </a:pPr>
            <a:r>
              <a:rPr lang="en-US" sz="2100" b="1"/>
              <a:t>      puts(school);</a:t>
            </a:r>
          </a:p>
          <a:p>
            <a:pPr>
              <a:lnSpc>
                <a:spcPct val="80000"/>
              </a:lnSpc>
              <a:buFontTx/>
              <a:buNone/>
            </a:pPr>
            <a:endParaRPr lang="en-US" sz="2100" b="1"/>
          </a:p>
          <a:p>
            <a:pPr>
              <a:lnSpc>
                <a:spcPct val="80000"/>
              </a:lnSpc>
              <a:buFontTx/>
              <a:buNone/>
            </a:pPr>
            <a:r>
              <a:rPr lang="en-US" sz="2100" b="1"/>
              <a:t>      system("pause");</a:t>
            </a:r>
          </a:p>
          <a:p>
            <a:pPr>
              <a:lnSpc>
                <a:spcPct val="80000"/>
              </a:lnSpc>
              <a:buFontTx/>
              <a:buNone/>
            </a:pPr>
            <a:r>
              <a:rPr lang="en-US" sz="2100" b="1"/>
              <a:t>      return (0);</a:t>
            </a:r>
          </a:p>
          <a:p>
            <a:pPr>
              <a:lnSpc>
                <a:spcPct val="80000"/>
              </a:lnSpc>
              <a:buFontTx/>
              <a:buNone/>
            </a:pPr>
            <a:r>
              <a:rPr lang="en-US" sz="2100" b="1"/>
              <a:t>}</a:t>
            </a:r>
          </a:p>
        </p:txBody>
      </p:sp>
      <p:sp>
        <p:nvSpPr>
          <p:cNvPr id="6" name="Slide Number Placeholder 6"/>
          <p:cNvSpPr>
            <a:spLocks noGrp="1"/>
          </p:cNvSpPr>
          <p:nvPr>
            <p:ph type="sldNum" sz="quarter" idx="11"/>
          </p:nvPr>
        </p:nvSpPr>
        <p:spPr/>
        <p:txBody>
          <a:bodyPr/>
          <a:lstStyle/>
          <a:p>
            <a:fld id="{35C72E59-93C1-4893-9C96-E5A986148B85}" type="slidenum">
              <a:rPr lang="ar-SA"/>
              <a:pPr/>
              <a:t>9</a:t>
            </a:fld>
            <a:endParaRPr lang="en-US"/>
          </a:p>
        </p:txBody>
      </p:sp>
      <p:pic>
        <p:nvPicPr>
          <p:cNvPr id="517125" name="Picture 5"/>
          <p:cNvPicPr>
            <a:picLocks noChangeAspect="1" noChangeArrowheads="1"/>
          </p:cNvPicPr>
          <p:nvPr/>
        </p:nvPicPr>
        <p:blipFill>
          <a:blip r:embed="rId3" cstate="print"/>
          <a:srcRect/>
          <a:stretch>
            <a:fillRect/>
          </a:stretch>
        </p:blipFill>
        <p:spPr bwMode="auto">
          <a:xfrm>
            <a:off x="533400" y="5105400"/>
            <a:ext cx="7404100" cy="1447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7123">
                                            <p:bg/>
                                          </p:spTgt>
                                        </p:tgtEl>
                                        <p:attrNameLst>
                                          <p:attrName>style.visibility</p:attrName>
                                        </p:attrNameLst>
                                      </p:cBhvr>
                                      <p:to>
                                        <p:strVal val="visible"/>
                                      </p:to>
                                    </p:set>
                                    <p:anim calcmode="lin" valueType="num">
                                      <p:cBhvr>
                                        <p:cTn id="7" dur="500" fill="hold"/>
                                        <p:tgtEl>
                                          <p:spTgt spid="517123">
                                            <p:bg/>
                                          </p:spTgt>
                                        </p:tgtEl>
                                        <p:attrNameLst>
                                          <p:attrName>ppt_w</p:attrName>
                                        </p:attrNameLst>
                                      </p:cBhvr>
                                      <p:tavLst>
                                        <p:tav tm="0">
                                          <p:val>
                                            <p:fltVal val="0"/>
                                          </p:val>
                                        </p:tav>
                                        <p:tav tm="100000">
                                          <p:val>
                                            <p:strVal val="#ppt_w"/>
                                          </p:val>
                                        </p:tav>
                                      </p:tavLst>
                                    </p:anim>
                                    <p:anim calcmode="lin" valueType="num">
                                      <p:cBhvr>
                                        <p:cTn id="8" dur="500" fill="hold"/>
                                        <p:tgtEl>
                                          <p:spTgt spid="517123">
                                            <p:bg/>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517123">
                                            <p:txEl>
                                              <p:pRg st="0" end="0"/>
                                            </p:txEl>
                                          </p:spTgt>
                                        </p:tgtEl>
                                        <p:attrNameLst>
                                          <p:attrName>style.visibility</p:attrName>
                                        </p:attrNameLst>
                                      </p:cBhvr>
                                      <p:to>
                                        <p:strVal val="visible"/>
                                      </p:to>
                                    </p:set>
                                    <p:anim calcmode="lin" valueType="num">
                                      <p:cBhvr>
                                        <p:cTn id="11" dur="500" fill="hold"/>
                                        <p:tgtEl>
                                          <p:spTgt spid="51712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17123">
                                            <p:txEl>
                                              <p:pRg st="0" end="0"/>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17123">
                                            <p:txEl>
                                              <p:pRg st="1" end="1"/>
                                            </p:txEl>
                                          </p:spTgt>
                                        </p:tgtEl>
                                        <p:attrNameLst>
                                          <p:attrName>style.visibility</p:attrName>
                                        </p:attrNameLst>
                                      </p:cBhvr>
                                      <p:to>
                                        <p:strVal val="visible"/>
                                      </p:to>
                                    </p:set>
                                    <p:anim calcmode="lin" valueType="num">
                                      <p:cBhvr>
                                        <p:cTn id="15" dur="500" fill="hold"/>
                                        <p:tgtEl>
                                          <p:spTgt spid="51712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7123">
                                            <p:txEl>
                                              <p:pRg st="1" end="1"/>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517123">
                                            <p:txEl>
                                              <p:pRg st="3" end="3"/>
                                            </p:txEl>
                                          </p:spTgt>
                                        </p:tgtEl>
                                        <p:attrNameLst>
                                          <p:attrName>style.visibility</p:attrName>
                                        </p:attrNameLst>
                                      </p:cBhvr>
                                      <p:to>
                                        <p:strVal val="visible"/>
                                      </p:to>
                                    </p:set>
                                    <p:anim calcmode="lin" valueType="num">
                                      <p:cBhvr>
                                        <p:cTn id="19" dur="500" fill="hold"/>
                                        <p:tgtEl>
                                          <p:spTgt spid="51712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1712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517123">
                                            <p:txEl>
                                              <p:pRg st="4" end="4"/>
                                            </p:txEl>
                                          </p:spTgt>
                                        </p:tgtEl>
                                        <p:attrNameLst>
                                          <p:attrName>style.visibility</p:attrName>
                                        </p:attrNameLst>
                                      </p:cBhvr>
                                      <p:to>
                                        <p:strVal val="visible"/>
                                      </p:to>
                                    </p:set>
                                    <p:anim calcmode="lin" valueType="num">
                                      <p:cBhvr>
                                        <p:cTn id="23" dur="500" fill="hold"/>
                                        <p:tgtEl>
                                          <p:spTgt spid="51712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517123">
                                            <p:txEl>
                                              <p:pRg st="4" end="4"/>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517123">
                                            <p:txEl>
                                              <p:pRg st="6" end="6"/>
                                            </p:txEl>
                                          </p:spTgt>
                                        </p:tgtEl>
                                        <p:attrNameLst>
                                          <p:attrName>style.visibility</p:attrName>
                                        </p:attrNameLst>
                                      </p:cBhvr>
                                      <p:to>
                                        <p:strVal val="visible"/>
                                      </p:to>
                                    </p:set>
                                    <p:anim calcmode="lin" valueType="num">
                                      <p:cBhvr>
                                        <p:cTn id="27" dur="500" fill="hold"/>
                                        <p:tgtEl>
                                          <p:spTgt spid="51712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517123">
                                            <p:txEl>
                                              <p:pRg st="6" end="6"/>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517123">
                                            <p:txEl>
                                              <p:pRg st="7" end="7"/>
                                            </p:txEl>
                                          </p:spTgt>
                                        </p:tgtEl>
                                        <p:attrNameLst>
                                          <p:attrName>style.visibility</p:attrName>
                                        </p:attrNameLst>
                                      </p:cBhvr>
                                      <p:to>
                                        <p:strVal val="visible"/>
                                      </p:to>
                                    </p:set>
                                    <p:anim calcmode="lin" valueType="num">
                                      <p:cBhvr>
                                        <p:cTn id="31" dur="500" fill="hold"/>
                                        <p:tgtEl>
                                          <p:spTgt spid="51712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517123">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517123">
                                            <p:txEl>
                                              <p:pRg st="8" end="8"/>
                                            </p:txEl>
                                          </p:spTgt>
                                        </p:tgtEl>
                                        <p:attrNameLst>
                                          <p:attrName>style.visibility</p:attrName>
                                        </p:attrNameLst>
                                      </p:cBhvr>
                                      <p:to>
                                        <p:strVal val="visible"/>
                                      </p:to>
                                    </p:set>
                                    <p:anim calcmode="lin" valueType="num">
                                      <p:cBhvr>
                                        <p:cTn id="35" dur="500" fill="hold"/>
                                        <p:tgtEl>
                                          <p:spTgt spid="51712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517123">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517123">
                                            <p:txEl>
                                              <p:pRg st="9" end="9"/>
                                            </p:txEl>
                                          </p:spTgt>
                                        </p:tgtEl>
                                        <p:attrNameLst>
                                          <p:attrName>style.visibility</p:attrName>
                                        </p:attrNameLst>
                                      </p:cBhvr>
                                      <p:to>
                                        <p:strVal val="visible"/>
                                      </p:to>
                                    </p:set>
                                    <p:anim calcmode="lin" valueType="num">
                                      <p:cBhvr>
                                        <p:cTn id="39" dur="500" fill="hold"/>
                                        <p:tgtEl>
                                          <p:spTgt spid="51712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517123">
                                            <p:txEl>
                                              <p:pRg st="9" end="9"/>
                                            </p:txEl>
                                          </p:spTgt>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517123">
                                            <p:txEl>
                                              <p:pRg st="11" end="11"/>
                                            </p:txEl>
                                          </p:spTgt>
                                        </p:tgtEl>
                                        <p:attrNameLst>
                                          <p:attrName>style.visibility</p:attrName>
                                        </p:attrNameLst>
                                      </p:cBhvr>
                                      <p:to>
                                        <p:strVal val="visible"/>
                                      </p:to>
                                    </p:set>
                                    <p:anim calcmode="lin" valueType="num">
                                      <p:cBhvr>
                                        <p:cTn id="43" dur="500" fill="hold"/>
                                        <p:tgtEl>
                                          <p:spTgt spid="517123">
                                            <p:txEl>
                                              <p:pRg st="11" end="11"/>
                                            </p:txEl>
                                          </p:spTgt>
                                        </p:tgtEl>
                                        <p:attrNameLst>
                                          <p:attrName>ppt_w</p:attrName>
                                        </p:attrNameLst>
                                      </p:cBhvr>
                                      <p:tavLst>
                                        <p:tav tm="0">
                                          <p:val>
                                            <p:fltVal val="0"/>
                                          </p:val>
                                        </p:tav>
                                        <p:tav tm="100000">
                                          <p:val>
                                            <p:strVal val="#ppt_w"/>
                                          </p:val>
                                        </p:tav>
                                      </p:tavLst>
                                    </p:anim>
                                    <p:anim calcmode="lin" valueType="num">
                                      <p:cBhvr>
                                        <p:cTn id="44" dur="500" fill="hold"/>
                                        <p:tgtEl>
                                          <p:spTgt spid="517123">
                                            <p:txEl>
                                              <p:pRg st="11" end="11"/>
                                            </p:txEl>
                                          </p:spTgt>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517123">
                                            <p:txEl>
                                              <p:pRg st="12" end="12"/>
                                            </p:txEl>
                                          </p:spTgt>
                                        </p:tgtEl>
                                        <p:attrNameLst>
                                          <p:attrName>style.visibility</p:attrName>
                                        </p:attrNameLst>
                                      </p:cBhvr>
                                      <p:to>
                                        <p:strVal val="visible"/>
                                      </p:to>
                                    </p:set>
                                    <p:anim calcmode="lin" valueType="num">
                                      <p:cBhvr>
                                        <p:cTn id="47" dur="500" fill="hold"/>
                                        <p:tgtEl>
                                          <p:spTgt spid="517123">
                                            <p:txEl>
                                              <p:pRg st="12" end="12"/>
                                            </p:txEl>
                                          </p:spTgt>
                                        </p:tgtEl>
                                        <p:attrNameLst>
                                          <p:attrName>ppt_w</p:attrName>
                                        </p:attrNameLst>
                                      </p:cBhvr>
                                      <p:tavLst>
                                        <p:tav tm="0">
                                          <p:val>
                                            <p:fltVal val="0"/>
                                          </p:val>
                                        </p:tav>
                                        <p:tav tm="100000">
                                          <p:val>
                                            <p:strVal val="#ppt_w"/>
                                          </p:val>
                                        </p:tav>
                                      </p:tavLst>
                                    </p:anim>
                                    <p:anim calcmode="lin" valueType="num">
                                      <p:cBhvr>
                                        <p:cTn id="48" dur="500" fill="hold"/>
                                        <p:tgtEl>
                                          <p:spTgt spid="517123">
                                            <p:txEl>
                                              <p:pRg st="12" end="12"/>
                                            </p:txEl>
                                          </p:spTgt>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517123">
                                            <p:txEl>
                                              <p:pRg st="13" end="13"/>
                                            </p:txEl>
                                          </p:spTgt>
                                        </p:tgtEl>
                                        <p:attrNameLst>
                                          <p:attrName>style.visibility</p:attrName>
                                        </p:attrNameLst>
                                      </p:cBhvr>
                                      <p:to>
                                        <p:strVal val="visible"/>
                                      </p:to>
                                    </p:set>
                                    <p:anim calcmode="lin" valueType="num">
                                      <p:cBhvr>
                                        <p:cTn id="51" dur="500" fill="hold"/>
                                        <p:tgtEl>
                                          <p:spTgt spid="517123">
                                            <p:txEl>
                                              <p:pRg st="13" end="13"/>
                                            </p:txEl>
                                          </p:spTgt>
                                        </p:tgtEl>
                                        <p:attrNameLst>
                                          <p:attrName>ppt_w</p:attrName>
                                        </p:attrNameLst>
                                      </p:cBhvr>
                                      <p:tavLst>
                                        <p:tav tm="0">
                                          <p:val>
                                            <p:fltVal val="0"/>
                                          </p:val>
                                        </p:tav>
                                        <p:tav tm="100000">
                                          <p:val>
                                            <p:strVal val="#ppt_w"/>
                                          </p:val>
                                        </p:tav>
                                      </p:tavLst>
                                    </p:anim>
                                    <p:anim calcmode="lin" valueType="num">
                                      <p:cBhvr>
                                        <p:cTn id="52" dur="500" fill="hold"/>
                                        <p:tgtEl>
                                          <p:spTgt spid="517123">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517125"/>
                                        </p:tgtEl>
                                        <p:attrNameLst>
                                          <p:attrName>style.visibility</p:attrName>
                                        </p:attrNameLst>
                                      </p:cBhvr>
                                      <p:to>
                                        <p:strVal val="visible"/>
                                      </p:to>
                                    </p:set>
                                    <p:anim calcmode="lin" valueType="num">
                                      <p:cBhvr>
                                        <p:cTn id="57" dur="500" fill="hold"/>
                                        <p:tgtEl>
                                          <p:spTgt spid="517125"/>
                                        </p:tgtEl>
                                        <p:attrNameLst>
                                          <p:attrName>ppt_w</p:attrName>
                                        </p:attrNameLst>
                                      </p:cBhvr>
                                      <p:tavLst>
                                        <p:tav tm="0">
                                          <p:val>
                                            <p:fltVal val="0"/>
                                          </p:val>
                                        </p:tav>
                                        <p:tav tm="100000">
                                          <p:val>
                                            <p:strVal val="#ppt_w"/>
                                          </p:val>
                                        </p:tav>
                                      </p:tavLst>
                                    </p:anim>
                                    <p:anim calcmode="lin" valueType="num">
                                      <p:cBhvr>
                                        <p:cTn id="58" dur="500" fill="hold"/>
                                        <p:tgtEl>
                                          <p:spTgt spid="5171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24179</TotalTime>
  <Words>3113</Words>
  <Application>Microsoft Office PowerPoint</Application>
  <PresentationFormat>On-screen Show (4:3)</PresentationFormat>
  <Paragraphs>552</Paragraphs>
  <Slides>32</Slides>
  <Notes>32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 Unicode MS</vt:lpstr>
      <vt:lpstr>Arial</vt:lpstr>
      <vt:lpstr>Century Schoolbook</vt:lpstr>
      <vt:lpstr>Consolas</vt:lpstr>
      <vt:lpstr>Courier New</vt:lpstr>
      <vt:lpstr>Tahoma</vt:lpstr>
      <vt:lpstr>Times New Roman</vt:lpstr>
      <vt:lpstr>Verdana</vt:lpstr>
      <vt:lpstr>Wingdings</vt:lpstr>
      <vt:lpstr>Wingdings 2</vt:lpstr>
      <vt:lpstr>Oriel</vt:lpstr>
      <vt:lpstr>PowerPoint Presentation</vt:lpstr>
      <vt:lpstr>Outline</vt:lpstr>
      <vt:lpstr>What is a String?</vt:lpstr>
      <vt:lpstr>The NULL Character ‘\0’ in Strings</vt:lpstr>
      <vt:lpstr>Input/Output with printf and scanf</vt:lpstr>
      <vt:lpstr>Input/Output with printf and scanf …</vt:lpstr>
      <vt:lpstr>Example</vt:lpstr>
      <vt:lpstr>Input/Output with gets and puts</vt:lpstr>
      <vt:lpstr>Example</vt:lpstr>
      <vt:lpstr>Input/Output with fgets and fputs</vt:lpstr>
      <vt:lpstr>Example</vt:lpstr>
      <vt:lpstr>Other String functions in the standard Library</vt:lpstr>
      <vt:lpstr>String Copy (strcpy) </vt:lpstr>
      <vt:lpstr>String Copy (strcpy)…</vt:lpstr>
      <vt:lpstr>String Length (strlen)</vt:lpstr>
      <vt:lpstr>String Comparison (strcmp)</vt:lpstr>
      <vt:lpstr>String Concatenation (strcat)</vt:lpstr>
      <vt:lpstr>Example</vt:lpstr>
      <vt:lpstr>String Tokenization (strtok)</vt:lpstr>
      <vt:lpstr>Example</vt:lpstr>
      <vt:lpstr>Searching a string (strchr and strstr)</vt:lpstr>
      <vt:lpstr>Example</vt:lpstr>
      <vt:lpstr>Character Related functions</vt:lpstr>
      <vt:lpstr>Example</vt:lpstr>
      <vt:lpstr>PowerPoint Presentation</vt:lpstr>
      <vt:lpstr>PowerPoint Presentation</vt:lpstr>
      <vt:lpstr>PowerPoint Presentation</vt:lpstr>
      <vt:lpstr>PowerPoint Presentation</vt:lpstr>
      <vt:lpstr>Array of Strings</vt:lpstr>
      <vt:lpstr>Input/Output with Arrays of Strings</vt:lpstr>
      <vt:lpstr>Example</vt:lpstr>
      <vt:lpstr>Example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debzanideb</dc:creator>
  <cp:lastModifiedBy>Dr. Aiman</cp:lastModifiedBy>
  <cp:revision>496</cp:revision>
  <dcterms:created xsi:type="dcterms:W3CDTF">2006-12-07T16:06:22Z</dcterms:created>
  <dcterms:modified xsi:type="dcterms:W3CDTF">2014-05-03T20:36:43Z</dcterms:modified>
</cp:coreProperties>
</file>