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34"/>
  </p:notesMasterIdLst>
  <p:handoutMasterIdLst>
    <p:handoutMasterId r:id="rId35"/>
  </p:handoutMasterIdLst>
  <p:sldIdLst>
    <p:sldId id="294" r:id="rId2"/>
    <p:sldId id="352" r:id="rId3"/>
    <p:sldId id="296" r:id="rId4"/>
    <p:sldId id="309" r:id="rId5"/>
    <p:sldId id="297" r:id="rId6"/>
    <p:sldId id="298" r:id="rId7"/>
    <p:sldId id="299" r:id="rId8"/>
    <p:sldId id="300" r:id="rId9"/>
    <p:sldId id="301" r:id="rId10"/>
    <p:sldId id="303" r:id="rId11"/>
    <p:sldId id="305" r:id="rId12"/>
    <p:sldId id="306" r:id="rId13"/>
    <p:sldId id="307" r:id="rId14"/>
    <p:sldId id="308" r:id="rId15"/>
    <p:sldId id="310" r:id="rId16"/>
    <p:sldId id="311" r:id="rId17"/>
    <p:sldId id="312" r:id="rId18"/>
    <p:sldId id="313" r:id="rId19"/>
    <p:sldId id="314" r:id="rId20"/>
    <p:sldId id="315" r:id="rId21"/>
    <p:sldId id="316" r:id="rId22"/>
    <p:sldId id="317" r:id="rId23"/>
    <p:sldId id="320" r:id="rId24"/>
    <p:sldId id="322" r:id="rId25"/>
    <p:sldId id="321" r:id="rId26"/>
    <p:sldId id="326" r:id="rId27"/>
    <p:sldId id="327" r:id="rId28"/>
    <p:sldId id="328" r:id="rId29"/>
    <p:sldId id="329" r:id="rId30"/>
    <p:sldId id="330" r:id="rId31"/>
    <p:sldId id="355" r:id="rId32"/>
    <p:sldId id="356" r:id="rId33"/>
  </p:sldIdLst>
  <p:sldSz cx="9144000" cy="6858000" type="screen4x3"/>
  <p:notesSz cx="6997700" cy="9283700"/>
  <p:custDataLst>
    <p:tags r:id="rId36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33"/>
    <a:srgbClr val="808000"/>
    <a:srgbClr val="00CC00"/>
    <a:srgbClr val="008000"/>
    <a:srgbClr val="000099"/>
    <a:srgbClr val="00FFCC"/>
    <a:srgbClr val="0033CC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531" y="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26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7" tIns="46514" rIns="93027" bIns="46514" numCol="1" anchor="t" anchorCtr="0" compatLnSpc="1">
            <a:prstTxWarp prst="textNoShape">
              <a:avLst/>
            </a:prstTxWarp>
          </a:bodyPr>
          <a:lstStyle>
            <a:lvl1pPr defTabSz="930275">
              <a:defRPr sz="13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4526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3988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7" tIns="46514" rIns="93027" bIns="46514" numCol="1" anchor="t" anchorCtr="0" compatLnSpc="1">
            <a:prstTxWarp prst="textNoShape">
              <a:avLst/>
            </a:prstTxWarp>
          </a:bodyPr>
          <a:lstStyle>
            <a:lvl1pPr algn="r" defTabSz="930275">
              <a:defRPr sz="13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4526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185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7" tIns="46514" rIns="93027" bIns="46514" numCol="1" anchor="b" anchorCtr="0" compatLnSpc="1">
            <a:prstTxWarp prst="textNoShape">
              <a:avLst/>
            </a:prstTxWarp>
          </a:bodyPr>
          <a:lstStyle>
            <a:lvl1pPr defTabSz="930275">
              <a:defRPr sz="13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4526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3988" y="88185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7" tIns="46514" rIns="93027" bIns="46514" numCol="1" anchor="b" anchorCtr="0" compatLnSpc="1">
            <a:prstTxWarp prst="textNoShape">
              <a:avLst/>
            </a:prstTxWarp>
          </a:bodyPr>
          <a:lstStyle>
            <a:lvl1pPr algn="r" defTabSz="930275">
              <a:defRPr sz="1300">
                <a:latin typeface="Arial" charset="0"/>
              </a:defRPr>
            </a:lvl1pPr>
          </a:lstStyle>
          <a:p>
            <a:fld id="{6C8BE953-76BF-4F01-82D3-9C97A4D23CA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8522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7" tIns="46514" rIns="93027" bIns="46514" numCol="1" anchor="t" anchorCtr="0" compatLnSpc="1">
            <a:prstTxWarp prst="textNoShape">
              <a:avLst/>
            </a:prstTxWarp>
          </a:bodyPr>
          <a:lstStyle>
            <a:lvl1pPr defTabSz="930275">
              <a:defRPr sz="13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3988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7" tIns="46514" rIns="93027" bIns="46514" numCol="1" anchor="t" anchorCtr="0" compatLnSpc="1">
            <a:prstTxWarp prst="textNoShape">
              <a:avLst/>
            </a:prstTxWarp>
          </a:bodyPr>
          <a:lstStyle>
            <a:lvl1pPr algn="r" defTabSz="930275">
              <a:defRPr sz="13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471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7925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71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0088" y="4410075"/>
            <a:ext cx="5597525" cy="417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7" tIns="46514" rIns="93027" bIns="4651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71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185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7" tIns="46514" rIns="93027" bIns="46514" numCol="1" anchor="b" anchorCtr="0" compatLnSpc="1">
            <a:prstTxWarp prst="textNoShape">
              <a:avLst/>
            </a:prstTxWarp>
          </a:bodyPr>
          <a:lstStyle>
            <a:lvl1pPr defTabSz="930275">
              <a:defRPr sz="13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471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3988" y="88185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7" tIns="46514" rIns="93027" bIns="46514" numCol="1" anchor="b" anchorCtr="0" compatLnSpc="1">
            <a:prstTxWarp prst="textNoShape">
              <a:avLst/>
            </a:prstTxWarp>
          </a:bodyPr>
          <a:lstStyle>
            <a:lvl1pPr algn="r" defTabSz="930275">
              <a:defRPr sz="1300">
                <a:latin typeface="Arial" charset="0"/>
              </a:defRPr>
            </a:lvl1pPr>
          </a:lstStyle>
          <a:p>
            <a:fld id="{237A72B8-C22B-4C75-865F-16D16D42809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7662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1D9CA0F-1B33-4622-A82A-F1BBE0FA1D3C}" type="slidenum">
              <a:rPr lang="en-US"/>
              <a:pPr/>
              <a:t>1</a:t>
            </a:fld>
            <a:endParaRPr lang="en-US"/>
          </a:p>
        </p:txBody>
      </p:sp>
      <p:sp>
        <p:nvSpPr>
          <p:cNvPr id="459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9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99512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EF3E9A9-6B5F-4CBE-8B72-EF1013EB3836}" type="slidenum">
              <a:rPr lang="en-US"/>
              <a:pPr/>
              <a:t>10</a:t>
            </a:fld>
            <a:endParaRPr lang="en-US"/>
          </a:p>
        </p:txBody>
      </p:sp>
      <p:sp>
        <p:nvSpPr>
          <p:cNvPr id="418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8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38088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B104573-B11D-452F-BA05-818A9F692721}" type="slidenum">
              <a:rPr lang="en-US"/>
              <a:pPr/>
              <a:t>11</a:t>
            </a:fld>
            <a:endParaRPr lang="en-US"/>
          </a:p>
        </p:txBody>
      </p:sp>
      <p:sp>
        <p:nvSpPr>
          <p:cNvPr id="422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22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173430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A14BD26-9F31-4019-939F-2AEE8F73D1F7}" type="slidenum">
              <a:rPr lang="en-US"/>
              <a:pPr/>
              <a:t>12</a:t>
            </a:fld>
            <a:endParaRPr lang="en-US"/>
          </a:p>
        </p:txBody>
      </p:sp>
      <p:sp>
        <p:nvSpPr>
          <p:cNvPr id="424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24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63944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9464B47-BE0F-4B12-A365-E7C908B9C4C9}" type="slidenum">
              <a:rPr lang="en-US"/>
              <a:pPr/>
              <a:t>13</a:t>
            </a:fld>
            <a:endParaRPr lang="en-US"/>
          </a:p>
        </p:txBody>
      </p:sp>
      <p:sp>
        <p:nvSpPr>
          <p:cNvPr id="427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27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02890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52CA72D-EDC4-4DDD-BEF5-5EBADB4D855D}" type="slidenum">
              <a:rPr lang="en-US"/>
              <a:pPr/>
              <a:t>14</a:t>
            </a:fld>
            <a:endParaRPr lang="en-US"/>
          </a:p>
        </p:txBody>
      </p:sp>
      <p:sp>
        <p:nvSpPr>
          <p:cNvPr id="429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29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86490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B8C84E7-2380-4572-8502-0C3FBD54D9A7}" type="slidenum">
              <a:rPr lang="en-US"/>
              <a:pPr/>
              <a:t>15</a:t>
            </a:fld>
            <a:endParaRPr lang="en-US"/>
          </a:p>
        </p:txBody>
      </p:sp>
      <p:sp>
        <p:nvSpPr>
          <p:cNvPr id="432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2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75779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2389A0C-2EB2-4E25-B790-B016629F15B0}" type="slidenum">
              <a:rPr lang="en-US"/>
              <a:pPr/>
              <a:t>16</a:t>
            </a:fld>
            <a:endParaRPr lang="en-US"/>
          </a:p>
        </p:txBody>
      </p:sp>
      <p:sp>
        <p:nvSpPr>
          <p:cNvPr id="434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4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55067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95BED1A-BB27-4FD3-A9B2-EC7866F1C284}" type="slidenum">
              <a:rPr lang="en-US"/>
              <a:pPr/>
              <a:t>17</a:t>
            </a:fld>
            <a:endParaRPr lang="en-US"/>
          </a:p>
        </p:txBody>
      </p:sp>
      <p:sp>
        <p:nvSpPr>
          <p:cNvPr id="461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1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73486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769F5D7-2576-4EB7-B0B6-DBE87B812B38}" type="slidenum">
              <a:rPr lang="en-US"/>
              <a:pPr/>
              <a:t>18</a:t>
            </a:fld>
            <a:endParaRPr lang="en-US"/>
          </a:p>
        </p:txBody>
      </p:sp>
      <p:sp>
        <p:nvSpPr>
          <p:cNvPr id="462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2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17379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4B4F3B8-7D8E-4774-868A-88B4C2F57A27}" type="slidenum">
              <a:rPr lang="en-US"/>
              <a:pPr/>
              <a:t>19</a:t>
            </a:fld>
            <a:endParaRPr lang="en-US"/>
          </a:p>
        </p:txBody>
      </p:sp>
      <p:sp>
        <p:nvSpPr>
          <p:cNvPr id="463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3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7110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58507C5-B891-4F0A-91A7-8A957FED64C6}" type="slidenum">
              <a:rPr lang="en-US"/>
              <a:pPr/>
              <a:t>2</a:t>
            </a:fld>
            <a:endParaRPr lang="en-US"/>
          </a:p>
        </p:txBody>
      </p:sp>
      <p:sp>
        <p:nvSpPr>
          <p:cNvPr id="528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8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615480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2C08527-CC58-4577-897C-EBAF8E3B7EDD}" type="slidenum">
              <a:rPr lang="en-US"/>
              <a:pPr/>
              <a:t>20</a:t>
            </a:fld>
            <a:endParaRPr lang="en-US"/>
          </a:p>
        </p:txBody>
      </p:sp>
      <p:sp>
        <p:nvSpPr>
          <p:cNvPr id="442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2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35948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5954209-340F-4D8C-A3D9-4E03C5958205}" type="slidenum">
              <a:rPr lang="en-US"/>
              <a:pPr/>
              <a:t>21</a:t>
            </a:fld>
            <a:endParaRPr lang="en-US"/>
          </a:p>
        </p:txBody>
      </p:sp>
      <p:sp>
        <p:nvSpPr>
          <p:cNvPr id="444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4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13909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B20E0A5-7001-479A-8FF1-E6909B2EC530}" type="slidenum">
              <a:rPr lang="en-US"/>
              <a:pPr/>
              <a:t>22</a:t>
            </a:fld>
            <a:endParaRPr lang="en-US"/>
          </a:p>
        </p:txBody>
      </p:sp>
      <p:sp>
        <p:nvSpPr>
          <p:cNvPr id="446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6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82808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A353DFA-058F-46B6-A7BE-DE04DF641A2B}" type="slidenum">
              <a:rPr lang="en-US"/>
              <a:pPr/>
              <a:t>23</a:t>
            </a:fld>
            <a:endParaRPr lang="en-US"/>
          </a:p>
        </p:txBody>
      </p:sp>
      <p:sp>
        <p:nvSpPr>
          <p:cNvPr id="464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4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68868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328E3AF-5BC9-4D2C-A791-FF23E1340A68}" type="slidenum">
              <a:rPr lang="en-US"/>
              <a:pPr/>
              <a:t>24</a:t>
            </a:fld>
            <a:endParaRPr lang="en-US"/>
          </a:p>
        </p:txBody>
      </p:sp>
      <p:sp>
        <p:nvSpPr>
          <p:cNvPr id="465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5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89827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45CAFE9-B43D-49AF-A451-5E889F1B1312}" type="slidenum">
              <a:rPr lang="en-US"/>
              <a:pPr/>
              <a:t>25</a:t>
            </a:fld>
            <a:endParaRPr lang="en-US"/>
          </a:p>
        </p:txBody>
      </p:sp>
      <p:sp>
        <p:nvSpPr>
          <p:cNvPr id="466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6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14341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B17051D-E5A7-40BA-B065-886F0D630311}" type="slidenum">
              <a:rPr lang="en-US"/>
              <a:pPr/>
              <a:t>26</a:t>
            </a:fld>
            <a:endParaRPr lang="en-US"/>
          </a:p>
        </p:txBody>
      </p:sp>
      <p:sp>
        <p:nvSpPr>
          <p:cNvPr id="475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5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145214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FA281A1-C3A5-4B7D-AA6E-4FFC27846AF6}" type="slidenum">
              <a:rPr lang="en-US"/>
              <a:pPr/>
              <a:t>27</a:t>
            </a:fld>
            <a:endParaRPr lang="en-US"/>
          </a:p>
        </p:txBody>
      </p:sp>
      <p:sp>
        <p:nvSpPr>
          <p:cNvPr id="477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7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902613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2364E74-4ED4-41F4-A1C5-1E2D7A725276}" type="slidenum">
              <a:rPr lang="en-US"/>
              <a:pPr/>
              <a:t>28</a:t>
            </a:fld>
            <a:endParaRPr lang="en-US"/>
          </a:p>
        </p:txBody>
      </p:sp>
      <p:sp>
        <p:nvSpPr>
          <p:cNvPr id="479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9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826657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F8AD5FC-56BF-443B-95A1-ECC07B957EFA}" type="slidenum">
              <a:rPr lang="en-US"/>
              <a:pPr/>
              <a:t>29</a:t>
            </a:fld>
            <a:endParaRPr lang="en-US"/>
          </a:p>
        </p:txBody>
      </p:sp>
      <p:sp>
        <p:nvSpPr>
          <p:cNvPr id="481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5425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5FD4891-7157-4048-9564-1A74D87D6F69}" type="slidenum">
              <a:rPr lang="en-US"/>
              <a:pPr/>
              <a:t>3</a:t>
            </a:fld>
            <a:endParaRPr lang="en-US"/>
          </a:p>
        </p:txBody>
      </p:sp>
      <p:sp>
        <p:nvSpPr>
          <p:cNvPr id="404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4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070399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6EF2829-FC14-4331-8D48-1F2FF7474E45}" type="slidenum">
              <a:rPr lang="en-US"/>
              <a:pPr/>
              <a:t>30</a:t>
            </a:fld>
            <a:endParaRPr lang="en-US"/>
          </a:p>
        </p:txBody>
      </p:sp>
      <p:sp>
        <p:nvSpPr>
          <p:cNvPr id="483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3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699421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7DB0B1F-E42A-498E-839F-F18BE9EE9FE6}" type="slidenum">
              <a:rPr lang="en-US"/>
              <a:pPr/>
              <a:t>31</a:t>
            </a:fld>
            <a:endParaRPr lang="en-US"/>
          </a:p>
        </p:txBody>
      </p:sp>
      <p:sp>
        <p:nvSpPr>
          <p:cNvPr id="534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4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235396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5874AE8-5BF4-4076-8B8A-0E81D6CAAB65}" type="slidenum">
              <a:rPr lang="en-US"/>
              <a:pPr/>
              <a:t>32</a:t>
            </a:fld>
            <a:endParaRPr lang="en-US"/>
          </a:p>
        </p:txBody>
      </p:sp>
      <p:sp>
        <p:nvSpPr>
          <p:cNvPr id="536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6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815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9DD513-9E72-461F-A4AA-2223A4900329}" type="slidenum">
              <a:rPr lang="en-US"/>
              <a:pPr/>
              <a:t>4</a:t>
            </a:fld>
            <a:endParaRPr lang="en-US"/>
          </a:p>
        </p:txBody>
      </p:sp>
      <p:sp>
        <p:nvSpPr>
          <p:cNvPr id="460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1626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C341AA5-C382-47C5-ADEB-652D5E64C8CC}" type="slidenum">
              <a:rPr lang="en-US"/>
              <a:pPr/>
              <a:t>5</a:t>
            </a:fld>
            <a:endParaRPr lang="en-US"/>
          </a:p>
        </p:txBody>
      </p:sp>
      <p:sp>
        <p:nvSpPr>
          <p:cNvPr id="406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6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39078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EF9CC13-832C-4556-8E28-15679624FAE7}" type="slidenum">
              <a:rPr lang="en-US"/>
              <a:pPr/>
              <a:t>6</a:t>
            </a:fld>
            <a:endParaRPr lang="en-US"/>
          </a:p>
        </p:txBody>
      </p:sp>
      <p:sp>
        <p:nvSpPr>
          <p:cNvPr id="408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8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7707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CF6687E-D75C-4C32-B096-4EAB4B7249A0}" type="slidenum">
              <a:rPr lang="en-US"/>
              <a:pPr/>
              <a:t>7</a:t>
            </a:fld>
            <a:endParaRPr lang="en-US"/>
          </a:p>
        </p:txBody>
      </p:sp>
      <p:sp>
        <p:nvSpPr>
          <p:cNvPr id="410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70845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D6BF94E-A5B6-4323-B5F8-65ABFC5B8070}" type="slidenum">
              <a:rPr lang="en-US"/>
              <a:pPr/>
              <a:t>8</a:t>
            </a:fld>
            <a:endParaRPr lang="en-US"/>
          </a:p>
        </p:txBody>
      </p:sp>
      <p:sp>
        <p:nvSpPr>
          <p:cNvPr id="412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2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3543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985BD5B-7468-457A-B9F6-583962C84988}" type="slidenum">
              <a:rPr lang="en-US"/>
              <a:pPr/>
              <a:t>9</a:t>
            </a:fld>
            <a:endParaRPr lang="en-US"/>
          </a:p>
        </p:txBody>
      </p:sp>
      <p:sp>
        <p:nvSpPr>
          <p:cNvPr id="414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4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0710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E6F9B8CD-342D-4579-98EC-A8FD6B7370E1}" type="datetimeFigureOut">
              <a:rPr lang="en-US" smtClean="0"/>
              <a:pPr/>
              <a:t>3/1/2014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4775B25E-0A75-4215-9C12-2566D4B37C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9B8CD-342D-4579-98EC-A8FD6B7370E1}" type="datetimeFigureOut">
              <a:rPr lang="en-US" smtClean="0"/>
              <a:pPr/>
              <a:t>3/1/2014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38BE4-7E96-4C0D-AF88-3D659ED89F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9B8CD-342D-4579-98EC-A8FD6B7370E1}" type="datetimeFigureOut">
              <a:rPr lang="en-US" smtClean="0"/>
              <a:pPr/>
              <a:t>3/1/2014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ABA0C-FC09-4F6E-8834-6B99DDF782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457200" y="6272213"/>
            <a:ext cx="39624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7467600" y="6245225"/>
            <a:ext cx="1219200" cy="476250"/>
          </a:xfrm>
        </p:spPr>
        <p:txBody>
          <a:bodyPr/>
          <a:lstStyle>
            <a:lvl1pPr>
              <a:defRPr/>
            </a:lvl1pPr>
          </a:lstStyle>
          <a:p>
            <a:fld id="{0A42F882-171E-456D-BBC2-5AF1D6C6E70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3/1/2014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2865C10-5F06-4EF0-B058-0884FFE1E5F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E6F9B8CD-342D-4579-98EC-A8FD6B7370E1}" type="datetimeFigureOut">
              <a:rPr lang="en-US" smtClean="0"/>
              <a:pPr/>
              <a:t>3/1/2014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A15DCD6-B462-4D68-987C-5B9DFDF836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9B8CD-342D-4579-98EC-A8FD6B7370E1}" type="datetimeFigureOut">
              <a:rPr lang="en-US" smtClean="0"/>
              <a:pPr/>
              <a:t>3/1/2014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0AE23-37EE-4688-A9EC-FF0D3D2D967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9B8CD-342D-4579-98EC-A8FD6B7370E1}" type="datetimeFigureOut">
              <a:rPr lang="en-US" smtClean="0"/>
              <a:pPr/>
              <a:t>3/1/2014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ECAFB-3DFB-4402-B53E-FEC412B3FAB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3/1/2014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99EF1BE-359C-4890-B413-74A44233F6C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9B8CD-342D-4579-98EC-A8FD6B7370E1}" type="datetimeFigureOut">
              <a:rPr lang="en-US" smtClean="0"/>
              <a:pPr/>
              <a:t>3/1/2014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BDE4C-7BA9-41FB-9746-BA995DC520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3/1/2014</a:t>
            </a:fld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6E90C40-304B-44E9-8185-AA87B3A4ABE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3/1/2014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4DB0E8F-6044-4852-93A6-154F57092E9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3/1/2014</a:t>
            </a:fld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299C91B-11C8-4A4A-B294-F45D8E3472D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E5544-2A60-4596-BCDB-3197E7631793}" type="slidenum">
              <a:rPr lang="en-US"/>
              <a:pPr/>
              <a:t>1</a:t>
            </a:fld>
            <a:endParaRPr lang="en-US"/>
          </a:p>
        </p:txBody>
      </p:sp>
      <p:sp>
        <p:nvSpPr>
          <p:cNvPr id="400392" name="Rectangle 8"/>
          <p:cNvSpPr>
            <a:spLocks noChangeArrowheads="1"/>
          </p:cNvSpPr>
          <p:nvPr/>
        </p:nvSpPr>
        <p:spPr bwMode="auto">
          <a:xfrm>
            <a:off x="914400" y="1524000"/>
            <a:ext cx="769620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4000" dirty="0">
                <a:solidFill>
                  <a:schemeClr val="tx2"/>
                </a:solidFill>
                <a:latin typeface="+mn-lt"/>
              </a:rPr>
              <a:t>ICS103 Programming in C</a:t>
            </a:r>
            <a:br>
              <a:rPr lang="en-US" sz="4000" dirty="0">
                <a:solidFill>
                  <a:schemeClr val="tx2"/>
                </a:solidFill>
                <a:latin typeface="+mn-lt"/>
              </a:rPr>
            </a:br>
            <a:r>
              <a:rPr lang="en-US" sz="4000">
                <a:solidFill>
                  <a:schemeClr val="tx2"/>
                </a:solidFill>
                <a:latin typeface="+mn-lt"/>
              </a:rPr>
              <a:t/>
            </a:r>
            <a:br>
              <a:rPr lang="en-US" sz="4000">
                <a:solidFill>
                  <a:schemeClr val="tx2"/>
                </a:solidFill>
                <a:latin typeface="+mn-lt"/>
              </a:rPr>
            </a:br>
            <a:r>
              <a:rPr lang="en-US" sz="4000" smtClean="0">
                <a:solidFill>
                  <a:schemeClr val="tx2"/>
                </a:solidFill>
                <a:latin typeface="+mn-lt"/>
              </a:rPr>
              <a:t>Ch5: </a:t>
            </a:r>
            <a:r>
              <a:rPr lang="en-US" sz="4000" dirty="0">
                <a:solidFill>
                  <a:schemeClr val="tx2"/>
                </a:solidFill>
                <a:latin typeface="+mn-lt"/>
              </a:rPr>
              <a:t>Repetition </a:t>
            </a:r>
            <a:r>
              <a:rPr lang="en-US" sz="4000" dirty="0" smtClean="0">
                <a:solidFill>
                  <a:schemeClr val="tx2"/>
                </a:solidFill>
                <a:latin typeface="+mn-lt"/>
              </a:rPr>
              <a:t>and Loop Statements</a:t>
            </a:r>
            <a:endParaRPr lang="en-US" sz="4000" dirty="0">
              <a:solidFill>
                <a:schemeClr val="tx2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77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/>
              <a:t>Compound Assignment Operators</a:t>
            </a:r>
          </a:p>
        </p:txBody>
      </p:sp>
      <p:sp>
        <p:nvSpPr>
          <p:cNvPr id="41779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8229600" cy="4800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smtClean="0"/>
              <a:t> Several times we have seen: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dirty="0" smtClean="0"/>
              <a:t>	</a:t>
            </a:r>
            <a:r>
              <a:rPr lang="en-US" dirty="0" smtClean="0">
                <a:latin typeface="Courier New" pitchFamily="49" charset="0"/>
              </a:rPr>
              <a:t>variable = variable &lt;operator&gt; expression;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dirty="0" smtClean="0"/>
              <a:t>	Example: </a:t>
            </a:r>
            <a:r>
              <a:rPr lang="en-US" dirty="0" smtClean="0">
                <a:latin typeface="Courier New" pitchFamily="49" charset="0"/>
              </a:rPr>
              <a:t>sum = sum + </a:t>
            </a:r>
            <a:r>
              <a:rPr lang="en-US" dirty="0" err="1" smtClean="0">
                <a:latin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</a:rPr>
              <a:t>;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where </a:t>
            </a:r>
            <a:r>
              <a:rPr lang="en-US" sz="2800" dirty="0" smtClean="0">
                <a:latin typeface="Courier New" pitchFamily="49" charset="0"/>
              </a:rPr>
              <a:t>&lt;operator&gt;</a:t>
            </a:r>
            <a:r>
              <a:rPr lang="en-US" sz="2800" dirty="0" smtClean="0"/>
              <a:t> is a C operator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This occurs so often, C gives us short cuts.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Instead of writing </a:t>
            </a:r>
            <a:r>
              <a:rPr lang="en-US" sz="2800" dirty="0" smtClean="0">
                <a:latin typeface="Courier New" pitchFamily="49" charset="0"/>
              </a:rPr>
              <a:t>x = x + 1</a:t>
            </a:r>
            <a:r>
              <a:rPr lang="en-US" sz="2800" dirty="0" smtClean="0"/>
              <a:t> we can write: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dirty="0" smtClean="0"/>
              <a:t>	</a:t>
            </a:r>
            <a:r>
              <a:rPr lang="en-US" sz="2800" dirty="0" smtClean="0">
                <a:latin typeface="Courier New" pitchFamily="49" charset="0"/>
              </a:rPr>
              <a:t>x += 1.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W can use -=, *=, /=, and %= in the same way</a:t>
            </a:r>
            <a:endParaRPr lang="en-US" sz="2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AF32461-65C3-4B3D-A820-B7988D570DA4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7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1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For Statement</a:t>
            </a:r>
          </a:p>
        </p:txBody>
      </p:sp>
      <p:sp>
        <p:nvSpPr>
          <p:cNvPr id="42189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371600"/>
            <a:ext cx="8229600" cy="47545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/>
              <a:t>A better way to construct a </a:t>
            </a:r>
            <a:r>
              <a:rPr lang="en-US" sz="2400" dirty="0">
                <a:solidFill>
                  <a:srgbClr val="FF0000"/>
                </a:solidFill>
              </a:rPr>
              <a:t>counting loop </a:t>
            </a:r>
            <a:r>
              <a:rPr lang="en-US" sz="2400" dirty="0"/>
              <a:t>is to use the </a:t>
            </a:r>
            <a:r>
              <a:rPr lang="en-US" sz="2400" b="1" dirty="0">
                <a:solidFill>
                  <a:srgbClr val="FF0000"/>
                </a:solidFill>
              </a:rPr>
              <a:t>for</a:t>
            </a:r>
            <a:r>
              <a:rPr lang="en-US" sz="2400" b="1" dirty="0"/>
              <a:t> </a:t>
            </a:r>
            <a:r>
              <a:rPr lang="en-US" sz="2400" dirty="0"/>
              <a:t>statement.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C provides the </a:t>
            </a:r>
            <a:r>
              <a:rPr lang="en-US" sz="2400" b="1" dirty="0">
                <a:solidFill>
                  <a:srgbClr val="FF0000"/>
                </a:solidFill>
              </a:rPr>
              <a:t>for</a:t>
            </a:r>
            <a:r>
              <a:rPr lang="en-US" sz="2400" b="1" dirty="0"/>
              <a:t> </a:t>
            </a:r>
            <a:r>
              <a:rPr lang="en-US" sz="2400" dirty="0"/>
              <a:t>statement as another form for implementing loops.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As before we need to</a:t>
            </a:r>
          </a:p>
          <a:p>
            <a:pPr lvl="1">
              <a:lnSpc>
                <a:spcPct val="90000"/>
              </a:lnSpc>
            </a:pPr>
            <a:r>
              <a:rPr lang="en-US" sz="2000" b="1" dirty="0">
                <a:solidFill>
                  <a:srgbClr val="FF0000"/>
                </a:solidFill>
              </a:rPr>
              <a:t>Initialize</a:t>
            </a:r>
            <a:r>
              <a:rPr lang="en-US" sz="2000" b="1" dirty="0"/>
              <a:t> </a:t>
            </a:r>
            <a:r>
              <a:rPr lang="en-US" sz="2000" dirty="0"/>
              <a:t>the loop control variable</a:t>
            </a:r>
          </a:p>
          <a:p>
            <a:pPr lvl="1">
              <a:lnSpc>
                <a:spcPct val="90000"/>
              </a:lnSpc>
            </a:pPr>
            <a:r>
              <a:rPr lang="en-US" sz="2000" b="1" dirty="0">
                <a:solidFill>
                  <a:srgbClr val="FF0000"/>
                </a:solidFill>
              </a:rPr>
              <a:t>Test</a:t>
            </a:r>
            <a:r>
              <a:rPr lang="en-US" sz="2000" b="1" dirty="0"/>
              <a:t> </a:t>
            </a:r>
            <a:r>
              <a:rPr lang="en-US" sz="2000" dirty="0"/>
              <a:t>the loop repetition condition</a:t>
            </a:r>
          </a:p>
          <a:p>
            <a:pPr lvl="1">
              <a:lnSpc>
                <a:spcPct val="90000"/>
              </a:lnSpc>
            </a:pPr>
            <a:r>
              <a:rPr lang="en-US" sz="2000" b="1" dirty="0">
                <a:solidFill>
                  <a:srgbClr val="FF0000"/>
                </a:solidFill>
              </a:rPr>
              <a:t>Update</a:t>
            </a:r>
            <a:r>
              <a:rPr lang="en-US" sz="2000" b="1" dirty="0"/>
              <a:t> </a:t>
            </a:r>
            <a:r>
              <a:rPr lang="en-US" sz="2000" dirty="0"/>
              <a:t>the loop control variable.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An important feature of the for statement in C is that </a:t>
            </a:r>
            <a:r>
              <a:rPr lang="en-US" sz="2400" dirty="0">
                <a:solidFill>
                  <a:srgbClr val="FF0000"/>
                </a:solidFill>
              </a:rPr>
              <a:t>it supplies a designated place for each of these three components</a:t>
            </a:r>
            <a:r>
              <a:rPr lang="en-US" sz="2400" dirty="0"/>
              <a:t>.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An example of the for statement is shown in the next slide.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E47706F7-C7C4-4523-8A0E-CFB1100AEE38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3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For Example</a:t>
            </a:r>
          </a:p>
        </p:txBody>
      </p:sp>
      <p:sp>
        <p:nvSpPr>
          <p:cNvPr id="42393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28600" y="1600200"/>
            <a:ext cx="8763000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To compute the sum of 1 to 100: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 sz="2700" dirty="0" err="1">
                <a:latin typeface="Courier New" pitchFamily="49" charset="0"/>
              </a:rPr>
              <a:t>int</a:t>
            </a:r>
            <a:r>
              <a:rPr lang="en-US" sz="2700" dirty="0">
                <a:latin typeface="Courier New" pitchFamily="49" charset="0"/>
              </a:rPr>
              <a:t> sum = 0;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 sz="2700" dirty="0" err="1">
                <a:latin typeface="Courier New" pitchFamily="49" charset="0"/>
              </a:rPr>
              <a:t>int</a:t>
            </a:r>
            <a:r>
              <a:rPr lang="en-US" sz="2700" dirty="0">
                <a:latin typeface="Courier New" pitchFamily="49" charset="0"/>
              </a:rPr>
              <a:t> </a:t>
            </a:r>
            <a:r>
              <a:rPr lang="en-US" sz="2700" dirty="0" err="1">
                <a:latin typeface="Courier New" pitchFamily="49" charset="0"/>
              </a:rPr>
              <a:t>i</a:t>
            </a:r>
            <a:r>
              <a:rPr lang="en-US" sz="2700" dirty="0">
                <a:latin typeface="Courier New" pitchFamily="49" charset="0"/>
              </a:rPr>
              <a:t>;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 sz="2700" dirty="0">
                <a:solidFill>
                  <a:srgbClr val="FF0000"/>
                </a:solidFill>
                <a:latin typeface="Courier New" pitchFamily="49" charset="0"/>
              </a:rPr>
              <a:t>for (</a:t>
            </a:r>
            <a:r>
              <a:rPr lang="en-US" sz="2700" dirty="0" err="1">
                <a:solidFill>
                  <a:srgbClr val="FF0000"/>
                </a:solidFill>
                <a:latin typeface="Courier New" pitchFamily="49" charset="0"/>
              </a:rPr>
              <a:t>i</a:t>
            </a:r>
            <a:r>
              <a:rPr lang="en-US" sz="2700" dirty="0">
                <a:solidFill>
                  <a:srgbClr val="FF0000"/>
                </a:solidFill>
                <a:latin typeface="Courier New" pitchFamily="49" charset="0"/>
              </a:rPr>
              <a:t> = 1; </a:t>
            </a:r>
            <a:r>
              <a:rPr lang="en-US" sz="2700" dirty="0" err="1">
                <a:solidFill>
                  <a:srgbClr val="FF0000"/>
                </a:solidFill>
                <a:latin typeface="Courier New" pitchFamily="49" charset="0"/>
              </a:rPr>
              <a:t>i</a:t>
            </a:r>
            <a:r>
              <a:rPr lang="en-US" sz="2700" dirty="0">
                <a:solidFill>
                  <a:srgbClr val="FF0000"/>
                </a:solidFill>
                <a:latin typeface="Courier New" pitchFamily="49" charset="0"/>
              </a:rPr>
              <a:t> &lt;= 100; </a:t>
            </a:r>
            <a:r>
              <a:rPr lang="en-US" sz="2700" dirty="0" err="1">
                <a:solidFill>
                  <a:srgbClr val="FF0000"/>
                </a:solidFill>
                <a:latin typeface="Courier New" pitchFamily="49" charset="0"/>
              </a:rPr>
              <a:t>i</a:t>
            </a:r>
            <a:r>
              <a:rPr lang="en-US" sz="2700" dirty="0">
                <a:solidFill>
                  <a:srgbClr val="FF0000"/>
                </a:solidFill>
                <a:latin typeface="Courier New" pitchFamily="49" charset="0"/>
              </a:rPr>
              <a:t>++)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 sz="2700" dirty="0">
                <a:solidFill>
                  <a:srgbClr val="FF0000"/>
                </a:solidFill>
                <a:latin typeface="Courier New" pitchFamily="49" charset="0"/>
              </a:rPr>
              <a:t>{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 sz="2700" dirty="0">
                <a:latin typeface="Courier New" pitchFamily="49" charset="0"/>
              </a:rPr>
              <a:t>   sum = sum + </a:t>
            </a:r>
            <a:r>
              <a:rPr lang="en-US" sz="2700" dirty="0" err="1">
                <a:latin typeface="Courier New" pitchFamily="49" charset="0"/>
              </a:rPr>
              <a:t>i</a:t>
            </a:r>
            <a:r>
              <a:rPr lang="en-US" sz="2700" dirty="0">
                <a:latin typeface="Courier New" pitchFamily="49" charset="0"/>
              </a:rPr>
              <a:t>;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 sz="2700" dirty="0">
                <a:solidFill>
                  <a:srgbClr val="FF0000"/>
                </a:solidFill>
                <a:latin typeface="Courier New" pitchFamily="49" charset="0"/>
              </a:rPr>
              <a:t>}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Note: </a:t>
            </a:r>
            <a:r>
              <a:rPr lang="en-US" sz="2800" dirty="0" err="1">
                <a:latin typeface="Courier New" pitchFamily="49" charset="0"/>
              </a:rPr>
              <a:t>i</a:t>
            </a:r>
            <a:r>
              <a:rPr lang="en-US" sz="2800" dirty="0">
                <a:latin typeface="Courier New" pitchFamily="49" charset="0"/>
              </a:rPr>
              <a:t>++</a:t>
            </a:r>
            <a:r>
              <a:rPr lang="en-US" sz="2800" dirty="0"/>
              <a:t> is the same as </a:t>
            </a:r>
            <a:r>
              <a:rPr lang="en-US" sz="2800" dirty="0" err="1">
                <a:latin typeface="Courier New" pitchFamily="49" charset="0"/>
              </a:rPr>
              <a:t>i</a:t>
            </a:r>
            <a:r>
              <a:rPr lang="en-US" sz="2800" dirty="0">
                <a:latin typeface="Courier New" pitchFamily="49" charset="0"/>
              </a:rPr>
              <a:t> = </a:t>
            </a:r>
            <a:r>
              <a:rPr lang="en-US" sz="2800" dirty="0" err="1">
                <a:latin typeface="Courier New" pitchFamily="49" charset="0"/>
              </a:rPr>
              <a:t>i</a:t>
            </a:r>
            <a:r>
              <a:rPr lang="en-US" sz="2800" dirty="0">
                <a:latin typeface="Courier New" pitchFamily="49" charset="0"/>
              </a:rPr>
              <a:t> + 1</a:t>
            </a:r>
            <a:r>
              <a:rPr lang="en-US" sz="2800" dirty="0"/>
              <a:t> 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 sz="2800" dirty="0"/>
              <a:t>and as  </a:t>
            </a:r>
            <a:r>
              <a:rPr lang="en-US" sz="2800" dirty="0" err="1"/>
              <a:t>i</a:t>
            </a:r>
            <a:r>
              <a:rPr lang="en-US" sz="2800" dirty="0"/>
              <a:t> += 1.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ADAC504-0065-4912-8DDA-97120FF4C1AE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9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9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59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/>
              <a:t>General Form of For statement</a:t>
            </a:r>
          </a:p>
        </p:txBody>
      </p:sp>
      <p:sp>
        <p:nvSpPr>
          <p:cNvPr id="42598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000" dirty="0">
                <a:solidFill>
                  <a:srgbClr val="FF0000"/>
                </a:solidFill>
                <a:latin typeface="Courier New" pitchFamily="49" charset="0"/>
              </a:rPr>
              <a:t>for (initialize; test; update)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dirty="0">
                <a:solidFill>
                  <a:srgbClr val="FF0000"/>
                </a:solidFill>
                <a:latin typeface="Courier New" pitchFamily="49" charset="0"/>
              </a:rPr>
              <a:t>{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dirty="0">
                <a:latin typeface="Courier New" pitchFamily="49" charset="0"/>
              </a:rPr>
              <a:t>	//Steps to perform each iteration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dirty="0">
                <a:solidFill>
                  <a:srgbClr val="FF0000"/>
                </a:solidFill>
                <a:latin typeface="Courier New" pitchFamily="49" charset="0"/>
              </a:rPr>
              <a:t>}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First, the initialization expression is executed.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Then, the loop repetition condition is tested.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If the condition is true, the statement enclosed in { } are executed.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After that the update expression is evaluated.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Then the loop repetition condition is retested.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The statement is repeated as long as the condition is true.</a:t>
            </a:r>
          </a:p>
          <a:p>
            <a:pPr>
              <a:lnSpc>
                <a:spcPct val="90000"/>
              </a:lnSpc>
            </a:pPr>
            <a:r>
              <a:rPr lang="en-US" sz="2400" dirty="0">
                <a:solidFill>
                  <a:srgbClr val="FF0000"/>
                </a:solidFill>
              </a:rPr>
              <a:t>For loop can be used to count up or down by any interval</a:t>
            </a:r>
            <a:r>
              <a:rPr lang="en-US" sz="2400" dirty="0"/>
              <a:t>.</a:t>
            </a:r>
          </a:p>
          <a:p>
            <a:pPr>
              <a:lnSpc>
                <a:spcPct val="90000"/>
              </a:lnSpc>
            </a:pPr>
            <a:endParaRPr lang="en-US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3AD02F2-7636-4052-B545-9D4F8EF92E5F}" type="slidenum">
              <a:rPr lang="en-US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9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9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9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9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8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Program Style</a:t>
            </a:r>
          </a:p>
        </p:txBody>
      </p:sp>
      <p:sp>
        <p:nvSpPr>
          <p:cNvPr id="42803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800" dirty="0"/>
              <a:t>For clarity, it can be useful to place each expression of the </a:t>
            </a:r>
            <a:r>
              <a:rPr lang="en-US" sz="2800" i="1" dirty="0"/>
              <a:t>for</a:t>
            </a:r>
            <a:r>
              <a:rPr lang="en-US" sz="2800" dirty="0"/>
              <a:t> heading on a separate line.</a:t>
            </a:r>
          </a:p>
          <a:p>
            <a:r>
              <a:rPr lang="en-US" sz="2800" dirty="0"/>
              <a:t>If all three expressions are very short, we will place them together on one line, like we did in the example.</a:t>
            </a:r>
          </a:p>
          <a:p>
            <a:r>
              <a:rPr lang="en-US" sz="2800" dirty="0"/>
              <a:t>The body of the for loop is indented just as the if statement.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B0E4A68-E845-4422-9681-C99FF8C07661}" type="slidenum">
              <a:rPr lang="en-US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11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/>
              <a:t>Increment and Decrement Operators</a:t>
            </a:r>
          </a:p>
        </p:txBody>
      </p:sp>
      <p:sp>
        <p:nvSpPr>
          <p:cNvPr id="43110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447800"/>
            <a:ext cx="8229600" cy="452596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 dirty="0"/>
              <a:t>The counting loops that we have seen have all included assignment expressions of the form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 dirty="0"/>
              <a:t>    </a:t>
            </a:r>
            <a:r>
              <a:rPr lang="en-US" sz="2800" dirty="0">
                <a:latin typeface="Courier New" pitchFamily="49" charset="0"/>
              </a:rPr>
              <a:t>counter = counter + 1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 dirty="0"/>
              <a:t>    or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 dirty="0"/>
              <a:t>    </a:t>
            </a:r>
            <a:r>
              <a:rPr lang="en-US" sz="2800" dirty="0">
                <a:latin typeface="Courier New" pitchFamily="49" charset="0"/>
              </a:rPr>
              <a:t>counter++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 dirty="0"/>
              <a:t>    or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 dirty="0"/>
              <a:t>    </a:t>
            </a:r>
            <a:r>
              <a:rPr lang="en-US" sz="2800" dirty="0">
                <a:latin typeface="Courier New" pitchFamily="49" charset="0"/>
              </a:rPr>
              <a:t>counter += 1</a:t>
            </a:r>
          </a:p>
          <a:p>
            <a:pPr>
              <a:lnSpc>
                <a:spcPct val="80000"/>
              </a:lnSpc>
            </a:pPr>
            <a:r>
              <a:rPr lang="en-US" sz="2800" dirty="0"/>
              <a:t>This will add 1 to the variable counter. If we use </a:t>
            </a:r>
            <a:r>
              <a:rPr lang="en-US" sz="2800" dirty="0" smtClean="0"/>
              <a:t>- </a:t>
            </a:r>
            <a:r>
              <a:rPr lang="en-US" sz="2800" dirty="0"/>
              <a:t>instead of </a:t>
            </a:r>
            <a:r>
              <a:rPr lang="en-US" sz="2800" dirty="0" smtClean="0"/>
              <a:t>+, </a:t>
            </a:r>
            <a:r>
              <a:rPr lang="en-US" sz="2800" dirty="0"/>
              <a:t>it will subtract 1 from the variable counter.</a:t>
            </a:r>
          </a:p>
          <a:p>
            <a:pPr>
              <a:lnSpc>
                <a:spcPct val="80000"/>
              </a:lnSpc>
            </a:pPr>
            <a:r>
              <a:rPr lang="en-US" sz="2800" dirty="0"/>
              <a:t>Be careful about using the </a:t>
            </a:r>
            <a:r>
              <a:rPr lang="en-US" sz="2800" dirty="0">
                <a:solidFill>
                  <a:srgbClr val="FF0000"/>
                </a:solidFill>
              </a:rPr>
              <a:t>++</a:t>
            </a:r>
            <a:r>
              <a:rPr lang="en-US" sz="2800" dirty="0"/>
              <a:t> or </a:t>
            </a:r>
            <a:r>
              <a:rPr lang="en-US" sz="2800" dirty="0">
                <a:solidFill>
                  <a:srgbClr val="FF0000"/>
                </a:solidFill>
              </a:rPr>
              <a:t>--</a:t>
            </a:r>
            <a:r>
              <a:rPr lang="en-US" sz="2800" dirty="0"/>
              <a:t> options.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DAA98DB-834F-4540-878F-D204605F70C1}" type="slidenum">
              <a:rPr lang="en-US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31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/>
              <a:t>Increment and Decrement Other Than 1</a:t>
            </a:r>
          </a:p>
        </p:txBody>
      </p:sp>
      <p:sp>
        <p:nvSpPr>
          <p:cNvPr id="43315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Instead of adding just 1, we can use </a:t>
            </a:r>
            <a:r>
              <a:rPr lang="en-US" sz="2400" dirty="0">
                <a:latin typeface="Courier New" pitchFamily="49" charset="0"/>
              </a:rPr>
              <a:t>sum = sum + x</a:t>
            </a:r>
            <a:r>
              <a:rPr lang="en-US" sz="2800" dirty="0"/>
              <a:t> or </a:t>
            </a:r>
            <a:r>
              <a:rPr lang="en-US" sz="2400" dirty="0">
                <a:latin typeface="Courier New" pitchFamily="49" charset="0"/>
              </a:rPr>
              <a:t>sum += x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Both of these will take the value of </a:t>
            </a:r>
            <a:r>
              <a:rPr lang="en-US" sz="2800" dirty="0">
                <a:latin typeface="Courier New" pitchFamily="49" charset="0"/>
              </a:rPr>
              <a:t>sum</a:t>
            </a:r>
            <a:r>
              <a:rPr lang="en-US" sz="2800" dirty="0"/>
              <a:t> and </a:t>
            </a:r>
            <a:r>
              <a:rPr lang="en-US" sz="2800" dirty="0" smtClean="0"/>
              <a:t>add</a:t>
            </a:r>
            <a:r>
              <a:rPr lang="en-US" sz="2800" dirty="0">
                <a:latin typeface="Courier New" pitchFamily="49" charset="0"/>
              </a:rPr>
              <a:t> </a:t>
            </a:r>
            <a:r>
              <a:rPr lang="en-US" sz="2800" dirty="0" smtClean="0">
                <a:latin typeface="Courier New" pitchFamily="49" charset="0"/>
              </a:rPr>
              <a:t>x</a:t>
            </a:r>
            <a:r>
              <a:rPr lang="en-US" sz="2800" dirty="0" smtClean="0"/>
              <a:t> </a:t>
            </a:r>
            <a:r>
              <a:rPr lang="en-US" sz="2800" dirty="0"/>
              <a:t>to it and then assign the new value to </a:t>
            </a:r>
            <a:r>
              <a:rPr lang="en-US" sz="2800" dirty="0">
                <a:latin typeface="Courier New" pitchFamily="49" charset="0"/>
              </a:rPr>
              <a:t>sum</a:t>
            </a:r>
            <a:r>
              <a:rPr lang="en-US" sz="2800" dirty="0"/>
              <a:t>.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We can also use </a:t>
            </a:r>
            <a:r>
              <a:rPr lang="en-US" sz="2400" dirty="0">
                <a:latin typeface="Courier New" pitchFamily="49" charset="0"/>
              </a:rPr>
              <a:t>temp = temp </a:t>
            </a:r>
            <a:r>
              <a:rPr lang="en-US" sz="2400" dirty="0" smtClean="0">
                <a:latin typeface="Courier New" pitchFamily="49" charset="0"/>
              </a:rPr>
              <a:t>- x</a:t>
            </a:r>
            <a:r>
              <a:rPr lang="en-US" sz="2800" dirty="0" smtClean="0"/>
              <a:t> </a:t>
            </a:r>
            <a:r>
              <a:rPr lang="en-US" sz="2800" dirty="0"/>
              <a:t>or </a:t>
            </a:r>
            <a:r>
              <a:rPr lang="en-US" sz="2400" dirty="0">
                <a:latin typeface="Courier New" pitchFamily="49" charset="0"/>
              </a:rPr>
              <a:t>temp -= x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Both of these will take the value of </a:t>
            </a:r>
            <a:r>
              <a:rPr lang="en-US" sz="2800" dirty="0">
                <a:latin typeface="Courier New" pitchFamily="49" charset="0"/>
              </a:rPr>
              <a:t>temp</a:t>
            </a:r>
            <a:r>
              <a:rPr lang="en-US" sz="2800" dirty="0"/>
              <a:t> and subtract </a:t>
            </a:r>
            <a:r>
              <a:rPr lang="en-US" sz="2800" dirty="0">
                <a:latin typeface="Courier New" pitchFamily="49" charset="0"/>
              </a:rPr>
              <a:t>x</a:t>
            </a:r>
            <a:r>
              <a:rPr lang="en-US" sz="2800" dirty="0"/>
              <a:t> from it and then assign the new value to </a:t>
            </a:r>
            <a:r>
              <a:rPr lang="en-US" sz="2800" dirty="0">
                <a:latin typeface="Courier New" pitchFamily="49" charset="0"/>
              </a:rPr>
              <a:t>temp</a:t>
            </a:r>
            <a:r>
              <a:rPr lang="en-US" sz="2800" dirty="0"/>
              <a:t>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9E5ECCEF-8582-43D6-8F70-D7126E0AC6C6}" type="slidenum">
              <a:rPr lang="en-US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2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/>
              <a:t>Prefix and Postfix Increment/Decrement</a:t>
            </a:r>
          </a:p>
        </p:txBody>
      </p:sp>
      <p:sp>
        <p:nvSpPr>
          <p:cNvPr id="43520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10000"/>
              </a:lnSpc>
            </a:pPr>
            <a:r>
              <a:rPr lang="en-US" sz="2800" dirty="0"/>
              <a:t>The values of the expression in which the ++ operator is used </a:t>
            </a:r>
            <a:r>
              <a:rPr lang="en-US" sz="2800" dirty="0" smtClean="0"/>
              <a:t>depend </a:t>
            </a:r>
            <a:r>
              <a:rPr lang="en-US" sz="2800" dirty="0"/>
              <a:t>on the position of the operator.</a:t>
            </a:r>
          </a:p>
          <a:p>
            <a:pPr>
              <a:lnSpc>
                <a:spcPct val="110000"/>
              </a:lnSpc>
            </a:pPr>
            <a:r>
              <a:rPr lang="en-US" sz="2800" dirty="0">
                <a:solidFill>
                  <a:srgbClr val="FF0000"/>
                </a:solidFill>
              </a:rPr>
              <a:t>When the ++ operator is placed immediately in front of its operand </a:t>
            </a:r>
            <a:r>
              <a:rPr lang="en-US" sz="2800" dirty="0"/>
              <a:t>(prefix increment, Ex: </a:t>
            </a:r>
            <a:r>
              <a:rPr lang="en-US" sz="2800" dirty="0">
                <a:latin typeface="Courier New" pitchFamily="49" charset="0"/>
              </a:rPr>
              <a:t>++x</a:t>
            </a:r>
            <a:r>
              <a:rPr lang="en-US" sz="2800" dirty="0"/>
              <a:t>), the value of the expression is the variable’s value </a:t>
            </a:r>
            <a:r>
              <a:rPr lang="en-US" sz="2800" dirty="0">
                <a:solidFill>
                  <a:srgbClr val="FF0000"/>
                </a:solidFill>
              </a:rPr>
              <a:t>after</a:t>
            </a:r>
            <a:r>
              <a:rPr lang="en-US" sz="2800" dirty="0"/>
              <a:t> incrementing.</a:t>
            </a:r>
          </a:p>
          <a:p>
            <a:pPr>
              <a:lnSpc>
                <a:spcPct val="110000"/>
              </a:lnSpc>
            </a:pPr>
            <a:r>
              <a:rPr lang="en-US" sz="2800" dirty="0">
                <a:solidFill>
                  <a:srgbClr val="FF0000"/>
                </a:solidFill>
              </a:rPr>
              <a:t>When the ++ operator is placed immediately after the operand </a:t>
            </a:r>
            <a:r>
              <a:rPr lang="en-US" sz="2800" dirty="0"/>
              <a:t>(postfix increment , Ex: </a:t>
            </a:r>
            <a:r>
              <a:rPr lang="en-US" sz="2800" dirty="0">
                <a:latin typeface="Courier New" pitchFamily="49" charset="0"/>
              </a:rPr>
              <a:t>x++</a:t>
            </a:r>
            <a:r>
              <a:rPr lang="en-US" sz="2800" dirty="0"/>
              <a:t>), the value of the expression is the value of the variable </a:t>
            </a:r>
            <a:r>
              <a:rPr lang="en-US" sz="2800" dirty="0">
                <a:solidFill>
                  <a:srgbClr val="FF0000"/>
                </a:solidFill>
              </a:rPr>
              <a:t>before</a:t>
            </a:r>
            <a:r>
              <a:rPr lang="en-US" sz="2800" dirty="0"/>
              <a:t> it is incremented.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E6514A6C-3767-46ED-B218-85DF0DEA1457}" type="slidenum">
              <a:rPr lang="en-US"/>
              <a:pPr/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6227" name="Rectangle 3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7818438" cy="685800"/>
          </a:xfrm>
        </p:spPr>
        <p:txBody>
          <a:bodyPr>
            <a:normAutofit fontScale="90000"/>
          </a:bodyPr>
          <a:lstStyle/>
          <a:p>
            <a:r>
              <a:rPr lang="en-US" sz="3400"/>
              <a:t>Comparison of Prefix and Postfix Increments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971756A-AB4D-4AA4-A498-37C32FD97983}" type="slidenum">
              <a:rPr lang="en-US"/>
              <a:pPr/>
              <a:t>18</a:t>
            </a:fld>
            <a:endParaRPr lang="en-US"/>
          </a:p>
        </p:txBody>
      </p:sp>
      <p:pic>
        <p:nvPicPr>
          <p:cNvPr id="436226" name="Picture 2" descr="fig0506"/>
          <p:cNvPicPr preferRelativeResize="0">
            <a:picLocks noChangeAspect="1" noChangeArrowheads="1"/>
          </p:cNvPicPr>
          <p:nvPr/>
        </p:nvPicPr>
        <p:blipFill>
          <a:blip r:embed="rId3" cstate="print">
            <a:grayscl/>
          </a:blip>
          <a:srcRect/>
          <a:stretch>
            <a:fillRect/>
          </a:stretch>
        </p:blipFill>
        <p:spPr bwMode="auto">
          <a:xfrm>
            <a:off x="838200" y="2057400"/>
            <a:ext cx="7315200" cy="3736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7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More on prefix and postfix operator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F319B-0A14-476D-93DB-F8104E447012}" type="slidenum">
              <a:rPr lang="en-US"/>
              <a:pPr/>
              <a:t>19</a:t>
            </a:fld>
            <a:endParaRPr lang="en-US"/>
          </a:p>
        </p:txBody>
      </p:sp>
      <p:sp>
        <p:nvSpPr>
          <p:cNvPr id="43725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2286000"/>
            <a:ext cx="4038600" cy="990600"/>
          </a:xfrm>
        </p:spPr>
        <p:txBody>
          <a:bodyPr/>
          <a:lstStyle/>
          <a:p>
            <a:pPr>
              <a:buFontTx/>
              <a:buNone/>
            </a:pPr>
            <a:r>
              <a:rPr lang="en-US" sz="2400">
                <a:latin typeface="Courier New" pitchFamily="49" charset="0"/>
              </a:rPr>
              <a:t>printf(“%3d”, --n);</a:t>
            </a:r>
          </a:p>
          <a:p>
            <a:pPr>
              <a:buFontTx/>
              <a:buNone/>
            </a:pPr>
            <a:r>
              <a:rPr lang="en-US" sz="2400">
                <a:latin typeface="Courier New" pitchFamily="49" charset="0"/>
              </a:rPr>
              <a:t>printf(“%3d”, n);</a:t>
            </a:r>
            <a:endParaRPr lang="en-US">
              <a:latin typeface="Courier New" pitchFamily="49" charset="0"/>
            </a:endParaRPr>
          </a:p>
        </p:txBody>
      </p:sp>
      <p:sp>
        <p:nvSpPr>
          <p:cNvPr id="437254" name="Rectangle 6"/>
          <p:cNvSpPr>
            <a:spLocks noGrp="1" noChangeArrowheads="1"/>
          </p:cNvSpPr>
          <p:nvPr>
            <p:ph sz="quarter" idx="2"/>
          </p:nvPr>
        </p:nvSpPr>
        <p:spPr>
          <a:xfrm>
            <a:off x="4648200" y="2286000"/>
            <a:ext cx="4038600" cy="1066800"/>
          </a:xfrm>
        </p:spPr>
        <p:txBody>
          <a:bodyPr/>
          <a:lstStyle/>
          <a:p>
            <a:pPr>
              <a:buFontTx/>
              <a:buNone/>
            </a:pPr>
            <a:r>
              <a:rPr lang="en-US" sz="2400" dirty="0" err="1">
                <a:latin typeface="Courier New" pitchFamily="49" charset="0"/>
              </a:rPr>
              <a:t>printf</a:t>
            </a:r>
            <a:r>
              <a:rPr lang="en-US" sz="2400" dirty="0">
                <a:latin typeface="Courier New" pitchFamily="49" charset="0"/>
              </a:rPr>
              <a:t>(“%3d”, n--);</a:t>
            </a:r>
          </a:p>
          <a:p>
            <a:pPr>
              <a:buFontTx/>
              <a:buNone/>
            </a:pPr>
            <a:r>
              <a:rPr lang="en-US" sz="2400" dirty="0" err="1">
                <a:latin typeface="Courier New" pitchFamily="49" charset="0"/>
              </a:rPr>
              <a:t>printf</a:t>
            </a:r>
            <a:r>
              <a:rPr lang="en-US" sz="2400" dirty="0">
                <a:latin typeface="Courier New" pitchFamily="49" charset="0"/>
              </a:rPr>
              <a:t>(“%3d”, n);</a:t>
            </a:r>
          </a:p>
          <a:p>
            <a:pPr>
              <a:buFontTx/>
              <a:buNone/>
            </a:pPr>
            <a:endParaRPr lang="en-US" sz="2400" dirty="0">
              <a:latin typeface="Courier New" pitchFamily="49" charset="0"/>
            </a:endParaRPr>
          </a:p>
        </p:txBody>
      </p:sp>
      <p:sp>
        <p:nvSpPr>
          <p:cNvPr id="437255" name="Rectangle 7"/>
          <p:cNvSpPr>
            <a:spLocks noChangeArrowheads="1"/>
          </p:cNvSpPr>
          <p:nvPr/>
        </p:nvSpPr>
        <p:spPr bwMode="auto">
          <a:xfrm>
            <a:off x="457200" y="1524000"/>
            <a:ext cx="8229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400" dirty="0">
                <a:latin typeface="+mn-lt"/>
              </a:rPr>
              <a:t>If n = 4, what will be the output of the following?</a:t>
            </a:r>
          </a:p>
        </p:txBody>
      </p:sp>
      <p:sp>
        <p:nvSpPr>
          <p:cNvPr id="437256" name="Rectangle 8"/>
          <p:cNvSpPr>
            <a:spLocks noChangeArrowheads="1"/>
          </p:cNvSpPr>
          <p:nvPr/>
        </p:nvSpPr>
        <p:spPr bwMode="auto">
          <a:xfrm>
            <a:off x="533400" y="3581400"/>
            <a:ext cx="4038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800">
                <a:latin typeface="Courier New" pitchFamily="49" charset="0"/>
              </a:rPr>
              <a:t>3 3</a:t>
            </a:r>
          </a:p>
        </p:txBody>
      </p:sp>
      <p:sp>
        <p:nvSpPr>
          <p:cNvPr id="437257" name="Rectangle 9"/>
          <p:cNvSpPr>
            <a:spLocks noChangeArrowheads="1"/>
          </p:cNvSpPr>
          <p:nvPr/>
        </p:nvSpPr>
        <p:spPr bwMode="auto">
          <a:xfrm>
            <a:off x="4724400" y="3505200"/>
            <a:ext cx="4038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800">
                <a:latin typeface="Courier New" pitchFamily="49" charset="0"/>
              </a:rPr>
              <a:t>4 3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37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37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7256" grpId="0"/>
      <p:bldP spid="43725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7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>
                <a:solidFill>
                  <a:srgbClr val="FF3300"/>
                </a:solidFill>
              </a:rPr>
              <a:t>Objectives</a:t>
            </a:r>
          </a:p>
        </p:txBody>
      </p:sp>
      <p:sp>
        <p:nvSpPr>
          <p:cNvPr id="52736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143000"/>
            <a:ext cx="8229600" cy="5181600"/>
          </a:xfrm>
        </p:spPr>
        <p:txBody>
          <a:bodyPr/>
          <a:lstStyle/>
          <a:p>
            <a:r>
              <a:rPr lang="en-US" sz="2800" dirty="0"/>
              <a:t>Repetition in Programs</a:t>
            </a:r>
          </a:p>
          <a:p>
            <a:r>
              <a:rPr lang="en-US" sz="2800" dirty="0"/>
              <a:t>Counting Loops</a:t>
            </a:r>
          </a:p>
          <a:p>
            <a:pPr lvl="1"/>
            <a:r>
              <a:rPr lang="en-US" sz="2400" dirty="0"/>
              <a:t>Using </a:t>
            </a:r>
            <a:r>
              <a:rPr lang="en-US" sz="2400" dirty="0">
                <a:solidFill>
                  <a:srgbClr val="FF0000"/>
                </a:solidFill>
              </a:rPr>
              <a:t>while</a:t>
            </a:r>
            <a:r>
              <a:rPr lang="en-US" sz="2400" dirty="0"/>
              <a:t> statement</a:t>
            </a:r>
          </a:p>
          <a:p>
            <a:pPr lvl="2"/>
            <a:r>
              <a:rPr lang="en-US" sz="2000" dirty="0"/>
              <a:t>Compound assignment operators</a:t>
            </a:r>
          </a:p>
          <a:p>
            <a:pPr lvl="1"/>
            <a:r>
              <a:rPr lang="en-US" sz="2400" dirty="0"/>
              <a:t>Using </a:t>
            </a:r>
            <a:r>
              <a:rPr lang="en-US" sz="2400" dirty="0">
                <a:solidFill>
                  <a:srgbClr val="FF0000"/>
                </a:solidFill>
              </a:rPr>
              <a:t>for</a:t>
            </a:r>
            <a:r>
              <a:rPr lang="en-US" sz="2400" dirty="0"/>
              <a:t> statement</a:t>
            </a:r>
          </a:p>
          <a:p>
            <a:pPr lvl="2"/>
            <a:r>
              <a:rPr lang="en-US" sz="2000" dirty="0"/>
              <a:t>Increment and Decrement Operators</a:t>
            </a:r>
          </a:p>
          <a:p>
            <a:r>
              <a:rPr lang="en-US" sz="2800" dirty="0"/>
              <a:t>Conditional Loops</a:t>
            </a:r>
          </a:p>
          <a:p>
            <a:pPr lvl="1"/>
            <a:r>
              <a:rPr lang="en-US" sz="2400" dirty="0"/>
              <a:t>sentinel-Controlled loops</a:t>
            </a:r>
          </a:p>
          <a:p>
            <a:pPr lvl="1"/>
            <a:r>
              <a:rPr lang="en-US" sz="2400" dirty="0"/>
              <a:t>Nested loop</a:t>
            </a:r>
          </a:p>
          <a:p>
            <a:pPr lvl="1"/>
            <a:r>
              <a:rPr lang="en-US" sz="2400" dirty="0">
                <a:solidFill>
                  <a:srgbClr val="FF0000"/>
                </a:solidFill>
              </a:rPr>
              <a:t>Do-While</a:t>
            </a:r>
            <a:r>
              <a:rPr lang="en-US" sz="2400" dirty="0"/>
              <a:t> loop</a:t>
            </a:r>
          </a:p>
          <a:p>
            <a:pPr lvl="1"/>
            <a:r>
              <a:rPr lang="en-US" sz="2400" dirty="0"/>
              <a:t>Flag-Controlled loop</a:t>
            </a:r>
          </a:p>
          <a:p>
            <a:endParaRPr lang="en-US" sz="2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9F44B58E-9478-47E6-9D59-D1C7DAF97BD9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3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36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1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Conditional Loops</a:t>
            </a:r>
          </a:p>
        </p:txBody>
      </p:sp>
      <p:sp>
        <p:nvSpPr>
          <p:cNvPr id="44134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800" dirty="0"/>
              <a:t>In many programming situations, we will not be able to determine the exact number of loop repetitions before loop execution begins.</a:t>
            </a:r>
          </a:p>
          <a:p>
            <a:r>
              <a:rPr lang="en-US" sz="2800" dirty="0"/>
              <a:t>Below is an example where we do not know how many times our program will repeat.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2835F98-2080-4F22-B861-745F810EBDB3}" type="slidenum">
              <a:rPr lang="en-US"/>
              <a:pPr/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3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</a:t>
            </a:r>
          </a:p>
        </p:txBody>
      </p:sp>
      <p:sp>
        <p:nvSpPr>
          <p:cNvPr id="44339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/>
              <a:t>We need a program that prompts the user for a </a:t>
            </a:r>
            <a:r>
              <a:rPr lang="en-US" sz="2400" dirty="0">
                <a:latin typeface="Courier New" pitchFamily="49" charset="0"/>
              </a:rPr>
              <a:t>value </a:t>
            </a:r>
            <a:r>
              <a:rPr lang="en-US" sz="2400" dirty="0"/>
              <a:t>and multiplies it by the value of the variable </a:t>
            </a:r>
            <a:r>
              <a:rPr lang="en-US" sz="2400" dirty="0">
                <a:latin typeface="Courier New" pitchFamily="49" charset="0"/>
              </a:rPr>
              <a:t>temp</a:t>
            </a:r>
            <a:r>
              <a:rPr lang="en-US" sz="2400" dirty="0"/>
              <a:t>.  It then stores the result in </a:t>
            </a:r>
            <a:r>
              <a:rPr lang="en-US" sz="2400" dirty="0">
                <a:latin typeface="Courier New" pitchFamily="49" charset="0"/>
              </a:rPr>
              <a:t>temp</a:t>
            </a:r>
            <a:r>
              <a:rPr lang="en-US" sz="2400" dirty="0"/>
              <a:t>.  It keeps doing this until the user enters a 0.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The outline of the program would be as follows:</a:t>
            </a:r>
          </a:p>
          <a:p>
            <a:pPr>
              <a:lnSpc>
                <a:spcPct val="90000"/>
              </a:lnSpc>
            </a:pPr>
            <a:endParaRPr lang="en-US" sz="1200" dirty="0"/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b="1" dirty="0">
                <a:solidFill>
                  <a:srgbClr val="0033CC"/>
                </a:solidFill>
                <a:latin typeface="Courier New" pitchFamily="49" charset="0"/>
              </a:rPr>
              <a:t>assign </a:t>
            </a:r>
            <a:r>
              <a:rPr lang="en-US" sz="2400" b="1" i="1" dirty="0">
                <a:solidFill>
                  <a:srgbClr val="0033CC"/>
                </a:solidFill>
                <a:latin typeface="Courier New" pitchFamily="49" charset="0"/>
              </a:rPr>
              <a:t>temp</a:t>
            </a:r>
            <a:r>
              <a:rPr lang="en-US" sz="2400" b="1" dirty="0">
                <a:solidFill>
                  <a:srgbClr val="0033CC"/>
                </a:solidFill>
                <a:latin typeface="Courier New" pitchFamily="49" charset="0"/>
              </a:rPr>
              <a:t> the value of 1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b="1" dirty="0">
                <a:solidFill>
                  <a:srgbClr val="0033CC"/>
                </a:solidFill>
                <a:latin typeface="Courier New" pitchFamily="49" charset="0"/>
              </a:rPr>
              <a:t>prompt the user for a </a:t>
            </a:r>
            <a:r>
              <a:rPr lang="en-US" sz="2400" b="1" i="1" dirty="0">
                <a:solidFill>
                  <a:srgbClr val="0033CC"/>
                </a:solidFill>
                <a:latin typeface="Courier New" pitchFamily="49" charset="0"/>
              </a:rPr>
              <a:t>value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b="1" dirty="0">
                <a:solidFill>
                  <a:srgbClr val="0033CC"/>
                </a:solidFill>
                <a:latin typeface="Courier New" pitchFamily="49" charset="0"/>
              </a:rPr>
              <a:t>while </a:t>
            </a:r>
            <a:r>
              <a:rPr lang="en-US" sz="2400" b="1" i="1" dirty="0">
                <a:solidFill>
                  <a:srgbClr val="0033CC"/>
                </a:solidFill>
                <a:latin typeface="Courier New" pitchFamily="49" charset="0"/>
              </a:rPr>
              <a:t>value</a:t>
            </a:r>
            <a:r>
              <a:rPr lang="en-US" sz="2400" b="1" dirty="0">
                <a:solidFill>
                  <a:srgbClr val="0033CC"/>
                </a:solidFill>
                <a:latin typeface="Courier New" pitchFamily="49" charset="0"/>
              </a:rPr>
              <a:t> does not equal 0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b="1" dirty="0">
                <a:solidFill>
                  <a:srgbClr val="0033CC"/>
                </a:solidFill>
                <a:latin typeface="Courier New" pitchFamily="49" charset="0"/>
              </a:rPr>
              <a:t>	assign </a:t>
            </a:r>
            <a:r>
              <a:rPr lang="en-US" sz="2400" b="1" i="1" dirty="0">
                <a:solidFill>
                  <a:srgbClr val="0033CC"/>
                </a:solidFill>
                <a:latin typeface="Courier New" pitchFamily="49" charset="0"/>
              </a:rPr>
              <a:t>temp</a:t>
            </a:r>
            <a:r>
              <a:rPr lang="en-US" sz="2400" b="1" dirty="0">
                <a:solidFill>
                  <a:srgbClr val="0033CC"/>
                </a:solidFill>
                <a:latin typeface="Courier New" pitchFamily="49" charset="0"/>
              </a:rPr>
              <a:t> the value of </a:t>
            </a:r>
            <a:r>
              <a:rPr lang="en-US" sz="2400" b="1" i="1" dirty="0">
                <a:solidFill>
                  <a:srgbClr val="0033CC"/>
                </a:solidFill>
                <a:latin typeface="Courier New" pitchFamily="49" charset="0"/>
              </a:rPr>
              <a:t>temp</a:t>
            </a:r>
            <a:r>
              <a:rPr lang="en-US" sz="2400" b="1" dirty="0">
                <a:solidFill>
                  <a:srgbClr val="0033CC"/>
                </a:solidFill>
                <a:latin typeface="Courier New" pitchFamily="49" charset="0"/>
              </a:rPr>
              <a:t> times </a:t>
            </a:r>
            <a:r>
              <a:rPr lang="en-US" sz="2400" b="1" i="1" dirty="0">
                <a:solidFill>
                  <a:srgbClr val="0033CC"/>
                </a:solidFill>
                <a:latin typeface="Courier New" pitchFamily="49" charset="0"/>
              </a:rPr>
              <a:t>value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b="1" dirty="0">
                <a:solidFill>
                  <a:srgbClr val="0033CC"/>
                </a:solidFill>
                <a:latin typeface="Courier New" pitchFamily="49" charset="0"/>
              </a:rPr>
              <a:t>	prompt the user for a </a:t>
            </a:r>
            <a:r>
              <a:rPr lang="en-US" sz="2400" b="1" i="1" dirty="0">
                <a:solidFill>
                  <a:srgbClr val="0033CC"/>
                </a:solidFill>
                <a:latin typeface="Courier New" pitchFamily="49" charset="0"/>
              </a:rPr>
              <a:t>value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b="1" dirty="0">
                <a:solidFill>
                  <a:srgbClr val="0033CC"/>
                </a:solidFill>
                <a:latin typeface="Courier New" pitchFamily="49" charset="0"/>
              </a:rPr>
              <a:t>output the value of </a:t>
            </a:r>
            <a:r>
              <a:rPr lang="en-US" sz="2400" b="1" i="1" dirty="0">
                <a:solidFill>
                  <a:srgbClr val="0033CC"/>
                </a:solidFill>
                <a:latin typeface="Courier New" pitchFamily="49" charset="0"/>
              </a:rPr>
              <a:t>temp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342549D-0407-4349-9E2C-55C75806A199}" type="slidenum">
              <a:rPr lang="en-US"/>
              <a:pPr/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3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3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3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54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/>
              <a:t>Program Fragment</a:t>
            </a:r>
          </a:p>
        </p:txBody>
      </p:sp>
      <p:sp>
        <p:nvSpPr>
          <p:cNvPr id="44544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295400"/>
            <a:ext cx="8382000" cy="48768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000" dirty="0">
                <a:latin typeface="Courier New" pitchFamily="49" charset="0"/>
              </a:rPr>
              <a:t>temp = 1;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dirty="0" err="1">
                <a:latin typeface="Courier New" pitchFamily="49" charset="0"/>
              </a:rPr>
              <a:t>printf</a:t>
            </a:r>
            <a:r>
              <a:rPr lang="en-US" sz="2000" dirty="0">
                <a:latin typeface="Courier New" pitchFamily="49" charset="0"/>
              </a:rPr>
              <a:t>("Enter a value, 0 will stop the program&gt; ");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dirty="0" err="1">
                <a:latin typeface="Courier New" pitchFamily="49" charset="0"/>
              </a:rPr>
              <a:t>scanf</a:t>
            </a:r>
            <a:r>
              <a:rPr lang="en-US" sz="2000" dirty="0">
                <a:latin typeface="Courier New" pitchFamily="49" charset="0"/>
              </a:rPr>
              <a:t>("%</a:t>
            </a:r>
            <a:r>
              <a:rPr lang="en-US" sz="2000" dirty="0" err="1">
                <a:latin typeface="Courier New" pitchFamily="49" charset="0"/>
              </a:rPr>
              <a:t>d",&amp;value</a:t>
            </a:r>
            <a:r>
              <a:rPr lang="en-US" sz="2000" dirty="0">
                <a:latin typeface="Courier New" pitchFamily="49" charset="0"/>
              </a:rPr>
              <a:t>);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1000" dirty="0">
              <a:latin typeface="Courier New" pitchFamily="49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dirty="0">
                <a:latin typeface="Courier New" pitchFamily="49" charset="0"/>
              </a:rPr>
              <a:t>while(value != 0) {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dirty="0">
                <a:latin typeface="Courier New" pitchFamily="49" charset="0"/>
              </a:rPr>
              <a:t>   temp = temp * value;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1000" dirty="0">
              <a:latin typeface="Courier New" pitchFamily="49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dirty="0">
                <a:latin typeface="Courier New" pitchFamily="49" charset="0"/>
              </a:rPr>
              <a:t>   </a:t>
            </a:r>
            <a:r>
              <a:rPr lang="en-US" sz="2000" dirty="0" err="1">
                <a:latin typeface="Courier New" pitchFamily="49" charset="0"/>
              </a:rPr>
              <a:t>printf</a:t>
            </a:r>
            <a:r>
              <a:rPr lang="en-US" sz="2000" dirty="0">
                <a:latin typeface="Courier New" pitchFamily="49" charset="0"/>
              </a:rPr>
              <a:t>("Enter a value, 0 will stop the program&gt;");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dirty="0">
                <a:latin typeface="Courier New" pitchFamily="49" charset="0"/>
              </a:rPr>
              <a:t>   </a:t>
            </a:r>
            <a:r>
              <a:rPr lang="en-US" sz="2000" dirty="0" err="1">
                <a:latin typeface="Courier New" pitchFamily="49" charset="0"/>
              </a:rPr>
              <a:t>scanf</a:t>
            </a:r>
            <a:r>
              <a:rPr lang="en-US" sz="2000" dirty="0">
                <a:latin typeface="Courier New" pitchFamily="49" charset="0"/>
              </a:rPr>
              <a:t>("%</a:t>
            </a:r>
            <a:r>
              <a:rPr lang="en-US" sz="2000" dirty="0" err="1">
                <a:latin typeface="Courier New" pitchFamily="49" charset="0"/>
              </a:rPr>
              <a:t>d",&amp;value</a:t>
            </a:r>
            <a:r>
              <a:rPr lang="en-US" sz="2000" dirty="0">
                <a:latin typeface="Courier New" pitchFamily="49" charset="0"/>
              </a:rPr>
              <a:t>);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dirty="0">
                <a:latin typeface="Courier New" pitchFamily="49" charset="0"/>
              </a:rPr>
              <a:t>}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dirty="0" err="1">
                <a:latin typeface="Courier New" pitchFamily="49" charset="0"/>
              </a:rPr>
              <a:t>printf</a:t>
            </a:r>
            <a:r>
              <a:rPr lang="en-US" sz="2000" dirty="0">
                <a:latin typeface="Courier New" pitchFamily="49" charset="0"/>
              </a:rPr>
              <a:t>("The product is %d", temp);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It is very common for loops to have identical initialization and update steps while performing input operations where the number of input values is not known in advance.</a:t>
            </a:r>
          </a:p>
        </p:txBody>
      </p:sp>
      <p:sp>
        <p:nvSpPr>
          <p:cNvPr id="11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6D64E34-1D58-407B-89B8-5C1F6C69CBAB}" type="slidenum">
              <a:rPr lang="en-US"/>
              <a:pPr/>
              <a:t>22</a:t>
            </a:fld>
            <a:endParaRPr lang="en-US"/>
          </a:p>
        </p:txBody>
      </p:sp>
      <p:sp>
        <p:nvSpPr>
          <p:cNvPr id="445445" name="Rectangle 5"/>
          <p:cNvSpPr>
            <a:spLocks noChangeArrowheads="1"/>
          </p:cNvSpPr>
          <p:nvPr/>
        </p:nvSpPr>
        <p:spPr bwMode="auto">
          <a:xfrm>
            <a:off x="457200" y="1314450"/>
            <a:ext cx="8229600" cy="1066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5448" name="Text Box 8"/>
          <p:cNvSpPr txBox="1">
            <a:spLocks noChangeArrowheads="1"/>
          </p:cNvSpPr>
          <p:nvPr/>
        </p:nvSpPr>
        <p:spPr bwMode="auto">
          <a:xfrm>
            <a:off x="6629400" y="2000250"/>
            <a:ext cx="1981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FF0000"/>
                </a:solidFill>
              </a:rPr>
              <a:t>Initialization</a:t>
            </a:r>
          </a:p>
        </p:txBody>
      </p:sp>
      <p:sp>
        <p:nvSpPr>
          <p:cNvPr id="445450" name="AutoShape 10"/>
          <p:cNvSpPr>
            <a:spLocks noChangeArrowheads="1"/>
          </p:cNvSpPr>
          <p:nvPr/>
        </p:nvSpPr>
        <p:spPr bwMode="auto">
          <a:xfrm>
            <a:off x="3657600" y="2624138"/>
            <a:ext cx="1524000" cy="76200"/>
          </a:xfrm>
          <a:prstGeom prst="leftArrow">
            <a:avLst>
              <a:gd name="adj1" fmla="val 50000"/>
              <a:gd name="adj2" fmla="val 50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5451" name="Text Box 11"/>
          <p:cNvSpPr txBox="1">
            <a:spLocks noChangeArrowheads="1"/>
          </p:cNvSpPr>
          <p:nvPr/>
        </p:nvSpPr>
        <p:spPr bwMode="auto">
          <a:xfrm>
            <a:off x="5257800" y="2414588"/>
            <a:ext cx="1295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FF0000"/>
                </a:solidFill>
              </a:rPr>
              <a:t>Testing</a:t>
            </a:r>
          </a:p>
        </p:txBody>
      </p:sp>
      <p:sp>
        <p:nvSpPr>
          <p:cNvPr id="445452" name="Rectangle 12"/>
          <p:cNvSpPr>
            <a:spLocks noChangeArrowheads="1"/>
          </p:cNvSpPr>
          <p:nvPr/>
        </p:nvSpPr>
        <p:spPr bwMode="auto">
          <a:xfrm>
            <a:off x="533400" y="3314700"/>
            <a:ext cx="8153400" cy="695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5453" name="Text Box 13"/>
          <p:cNvSpPr txBox="1">
            <a:spLocks noChangeArrowheads="1"/>
          </p:cNvSpPr>
          <p:nvPr/>
        </p:nvSpPr>
        <p:spPr bwMode="auto">
          <a:xfrm>
            <a:off x="6629400" y="3643313"/>
            <a:ext cx="1981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FF0000"/>
                </a:solidFill>
              </a:rPr>
              <a:t>Update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5443" grpId="0" uiExpand="1" build="p"/>
      <p:bldP spid="445448" grpId="0"/>
      <p:bldP spid="445450" grpId="0" animBg="1"/>
      <p:bldP spid="445451" grpId="0"/>
      <p:bldP spid="445453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9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Sentinel Controlled Loops</a:t>
            </a:r>
          </a:p>
        </p:txBody>
      </p:sp>
      <p:sp>
        <p:nvSpPr>
          <p:cNvPr id="44953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400" dirty="0"/>
              <a:t>Many programs with loops input one or more additional data items each time the loop body is repeated.</a:t>
            </a:r>
          </a:p>
          <a:p>
            <a:r>
              <a:rPr lang="en-US" sz="2400" dirty="0"/>
              <a:t>Often we don’t know how many data items the loop should process when it begins execution.</a:t>
            </a:r>
          </a:p>
          <a:p>
            <a:r>
              <a:rPr lang="en-US" sz="2400" dirty="0"/>
              <a:t>We must find some way to signal the program to stop reading and processing new data.</a:t>
            </a:r>
          </a:p>
          <a:p>
            <a:r>
              <a:rPr lang="en-US" sz="2400" dirty="0"/>
              <a:t>One way to do this is to instruct the user to enter a unique data value, called a </a:t>
            </a:r>
            <a:r>
              <a:rPr lang="en-US" sz="2400" b="1" dirty="0">
                <a:solidFill>
                  <a:srgbClr val="FF0000"/>
                </a:solidFill>
              </a:rPr>
              <a:t>sentinel</a:t>
            </a:r>
            <a:r>
              <a:rPr lang="en-US" sz="2400" dirty="0"/>
              <a:t> value, after the last data item.</a:t>
            </a:r>
          </a:p>
          <a:p>
            <a:r>
              <a:rPr lang="en-US" sz="2400" dirty="0">
                <a:solidFill>
                  <a:srgbClr val="FF0000"/>
                </a:solidFill>
              </a:rPr>
              <a:t>The loop repetition condition tests each data item and causes loop exit when the sentinel value is read</a:t>
            </a:r>
            <a:r>
              <a:rPr lang="en-US" sz="2400" dirty="0"/>
              <a:t>.</a:t>
            </a:r>
          </a:p>
          <a:p>
            <a:r>
              <a:rPr lang="en-US" sz="2400" dirty="0"/>
              <a:t>This is what we did in the previous example: use the value 0 to stop the loop.</a:t>
            </a:r>
          </a:p>
          <a:p>
            <a:pPr>
              <a:lnSpc>
                <a:spcPct val="80000"/>
              </a:lnSpc>
            </a:pPr>
            <a:endParaRPr lang="en-US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DD5ABC9-8DF3-493C-AFB8-004628896893}" type="slidenum">
              <a:rPr lang="en-US"/>
              <a:pPr/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1587" name="Rectangle 3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7818438" cy="685800"/>
          </a:xfrm>
        </p:spPr>
        <p:txBody>
          <a:bodyPr/>
          <a:lstStyle/>
          <a:p>
            <a:r>
              <a:rPr lang="en-US" sz="3400"/>
              <a:t>Sentinel-Controlled while Loop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9292BC2-FE8D-40A3-B8D1-2318256FB74B}" type="slidenum">
              <a:rPr lang="en-US"/>
              <a:pPr/>
              <a:t>24</a:t>
            </a:fld>
            <a:endParaRPr lang="en-US"/>
          </a:p>
        </p:txBody>
      </p:sp>
      <p:sp>
        <p:nvSpPr>
          <p:cNvPr id="451588" name="Text Box 4"/>
          <p:cNvSpPr txBox="1">
            <a:spLocks noChangeArrowheads="1"/>
          </p:cNvSpPr>
          <p:nvPr/>
        </p:nvSpPr>
        <p:spPr bwMode="auto">
          <a:xfrm>
            <a:off x="457200" y="1066800"/>
            <a:ext cx="7981950" cy="531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33CC"/>
                </a:solidFill>
                <a:cs typeface="Arial" charset="0"/>
              </a:rPr>
              <a:t>/* Compute the sum of a list of exam scores. */</a:t>
            </a:r>
          </a:p>
          <a:p>
            <a:endParaRPr lang="en-US" dirty="0">
              <a:solidFill>
                <a:srgbClr val="0033CC"/>
              </a:solidFill>
              <a:cs typeface="Arial" charset="0"/>
            </a:endParaRPr>
          </a:p>
          <a:p>
            <a:r>
              <a:rPr lang="en-US" dirty="0">
                <a:solidFill>
                  <a:srgbClr val="0033CC"/>
                </a:solidFill>
                <a:cs typeface="Arial" charset="0"/>
              </a:rPr>
              <a:t>#include &lt;</a:t>
            </a:r>
            <a:r>
              <a:rPr lang="en-US" dirty="0" err="1">
                <a:solidFill>
                  <a:srgbClr val="0033CC"/>
                </a:solidFill>
                <a:cs typeface="Arial" charset="0"/>
              </a:rPr>
              <a:t>stdio.h</a:t>
            </a:r>
            <a:r>
              <a:rPr lang="en-US" dirty="0">
                <a:solidFill>
                  <a:srgbClr val="0033CC"/>
                </a:solidFill>
                <a:cs typeface="Arial" charset="0"/>
              </a:rPr>
              <a:t>&gt;</a:t>
            </a:r>
          </a:p>
          <a:p>
            <a:r>
              <a:rPr lang="en-US" dirty="0">
                <a:solidFill>
                  <a:srgbClr val="0033CC"/>
                </a:solidFill>
                <a:cs typeface="Arial" charset="0"/>
              </a:rPr>
              <a:t>#define </a:t>
            </a:r>
            <a:r>
              <a:rPr lang="en-US" dirty="0">
                <a:solidFill>
                  <a:srgbClr val="FF0000"/>
                </a:solidFill>
                <a:cs typeface="Arial" charset="0"/>
              </a:rPr>
              <a:t>SENTINEL -99</a:t>
            </a:r>
          </a:p>
          <a:p>
            <a:endParaRPr lang="en-US" dirty="0">
              <a:solidFill>
                <a:srgbClr val="0033CC"/>
              </a:solidFill>
              <a:cs typeface="Arial" charset="0"/>
            </a:endParaRPr>
          </a:p>
          <a:p>
            <a:r>
              <a:rPr lang="en-US" dirty="0" err="1">
                <a:solidFill>
                  <a:srgbClr val="0033CC"/>
                </a:solidFill>
                <a:cs typeface="Arial" charset="0"/>
              </a:rPr>
              <a:t>int</a:t>
            </a:r>
            <a:r>
              <a:rPr lang="en-US" dirty="0">
                <a:solidFill>
                  <a:srgbClr val="0033CC"/>
                </a:solidFill>
                <a:cs typeface="Arial" charset="0"/>
              </a:rPr>
              <a:t> main(void)</a:t>
            </a:r>
            <a:r>
              <a:rPr lang="ar-SA" dirty="0">
                <a:solidFill>
                  <a:srgbClr val="0033CC"/>
                </a:solidFill>
                <a:cs typeface="Arial" charset="0"/>
              </a:rPr>
              <a:t> </a:t>
            </a:r>
            <a:r>
              <a:rPr lang="en-US" dirty="0">
                <a:solidFill>
                  <a:srgbClr val="0033CC"/>
                </a:solidFill>
                <a:cs typeface="Arial" charset="0"/>
              </a:rPr>
              <a:t> {</a:t>
            </a:r>
          </a:p>
          <a:p>
            <a:r>
              <a:rPr lang="en-US" dirty="0">
                <a:solidFill>
                  <a:srgbClr val="0033CC"/>
                </a:solidFill>
                <a:cs typeface="Arial" charset="0"/>
              </a:rPr>
              <a:t>        </a:t>
            </a:r>
            <a:r>
              <a:rPr lang="en-US" dirty="0" err="1">
                <a:solidFill>
                  <a:srgbClr val="0033CC"/>
                </a:solidFill>
                <a:cs typeface="Arial" charset="0"/>
              </a:rPr>
              <a:t>int</a:t>
            </a:r>
            <a:r>
              <a:rPr lang="en-US" dirty="0">
                <a:solidFill>
                  <a:srgbClr val="0033CC"/>
                </a:solidFill>
                <a:cs typeface="Arial" charset="0"/>
              </a:rPr>
              <a:t> sum = 0,   /* sum of scores input so far 		*/</a:t>
            </a:r>
          </a:p>
          <a:p>
            <a:r>
              <a:rPr lang="en-US" dirty="0">
                <a:solidFill>
                  <a:srgbClr val="0033CC"/>
                </a:solidFill>
                <a:cs typeface="Arial" charset="0"/>
              </a:rPr>
              <a:t>            score;     /* current score 		*/</a:t>
            </a:r>
          </a:p>
          <a:p>
            <a:r>
              <a:rPr lang="en-US" dirty="0">
                <a:solidFill>
                  <a:srgbClr val="0033CC"/>
                </a:solidFill>
                <a:cs typeface="Arial" charset="0"/>
              </a:rPr>
              <a:t>        </a:t>
            </a:r>
            <a:r>
              <a:rPr lang="en-US" dirty="0" err="1">
                <a:solidFill>
                  <a:srgbClr val="0033CC"/>
                </a:solidFill>
                <a:cs typeface="Arial" charset="0"/>
              </a:rPr>
              <a:t>printf</a:t>
            </a:r>
            <a:r>
              <a:rPr lang="en-US" dirty="0">
                <a:solidFill>
                  <a:srgbClr val="0033CC"/>
                </a:solidFill>
                <a:cs typeface="Arial" charset="0"/>
              </a:rPr>
              <a:t>("Enter first score (or %d to quit)&gt; ", SENTINEL);</a:t>
            </a:r>
          </a:p>
          <a:p>
            <a:r>
              <a:rPr lang="en-US" dirty="0">
                <a:solidFill>
                  <a:srgbClr val="0033CC"/>
                </a:solidFill>
              </a:rPr>
              <a:t>       </a:t>
            </a:r>
            <a:r>
              <a:rPr lang="en-US" dirty="0" err="1">
                <a:solidFill>
                  <a:srgbClr val="0033CC"/>
                </a:solidFill>
              </a:rPr>
              <a:t>scanf</a:t>
            </a:r>
            <a:r>
              <a:rPr lang="en-US" dirty="0">
                <a:solidFill>
                  <a:srgbClr val="0033CC"/>
                </a:solidFill>
              </a:rPr>
              <a:t>("%d", &amp;score</a:t>
            </a:r>
            <a:r>
              <a:rPr lang="en-US" dirty="0">
                <a:solidFill>
                  <a:srgbClr val="0033CC"/>
                </a:solidFill>
                <a:cs typeface="Arial" charset="0"/>
              </a:rPr>
              <a:t> );</a:t>
            </a:r>
          </a:p>
          <a:p>
            <a:r>
              <a:rPr lang="en-US" dirty="0">
                <a:solidFill>
                  <a:srgbClr val="0033CC"/>
                </a:solidFill>
                <a:cs typeface="Arial" charset="0"/>
              </a:rPr>
              <a:t>while   (</a:t>
            </a:r>
            <a:r>
              <a:rPr lang="en-US" dirty="0">
                <a:solidFill>
                  <a:srgbClr val="0033CC"/>
                </a:solidFill>
              </a:rPr>
              <a:t>score != SENTINEL</a:t>
            </a:r>
            <a:r>
              <a:rPr lang="en-US" dirty="0">
                <a:solidFill>
                  <a:srgbClr val="0033CC"/>
                </a:solidFill>
                <a:cs typeface="Arial" charset="0"/>
              </a:rPr>
              <a:t>) {</a:t>
            </a:r>
          </a:p>
          <a:p>
            <a:r>
              <a:rPr lang="en-US" dirty="0">
                <a:solidFill>
                  <a:srgbClr val="0033CC"/>
                </a:solidFill>
                <a:cs typeface="Arial" charset="0"/>
              </a:rPr>
              <a:t>             sum += score;</a:t>
            </a:r>
          </a:p>
          <a:p>
            <a:r>
              <a:rPr lang="en-US" dirty="0">
                <a:solidFill>
                  <a:srgbClr val="0033CC"/>
                </a:solidFill>
                <a:cs typeface="Arial" charset="0"/>
              </a:rPr>
              <a:t>            </a:t>
            </a:r>
            <a:r>
              <a:rPr lang="en-US" dirty="0" err="1">
                <a:solidFill>
                  <a:srgbClr val="0033CC"/>
                </a:solidFill>
                <a:cs typeface="Arial" charset="0"/>
              </a:rPr>
              <a:t>printf</a:t>
            </a:r>
            <a:r>
              <a:rPr lang="en-US" dirty="0">
                <a:solidFill>
                  <a:srgbClr val="0033CC"/>
                </a:solidFill>
                <a:cs typeface="Arial" charset="0"/>
              </a:rPr>
              <a:t>("Enter next score (%d to quit)&gt; ", SENTINEL);</a:t>
            </a:r>
          </a:p>
          <a:p>
            <a:r>
              <a:rPr lang="en-US" dirty="0">
                <a:solidFill>
                  <a:srgbClr val="0033CC"/>
                </a:solidFill>
              </a:rPr>
              <a:t>           </a:t>
            </a:r>
            <a:r>
              <a:rPr lang="en-US" dirty="0" err="1">
                <a:solidFill>
                  <a:srgbClr val="0033CC"/>
                </a:solidFill>
              </a:rPr>
              <a:t>scanf</a:t>
            </a:r>
            <a:r>
              <a:rPr lang="en-US" dirty="0">
                <a:solidFill>
                  <a:srgbClr val="0033CC"/>
                </a:solidFill>
              </a:rPr>
              <a:t>("%d", &amp;score);</a:t>
            </a:r>
            <a:endParaRPr lang="en-US" dirty="0">
              <a:solidFill>
                <a:srgbClr val="0033CC"/>
              </a:solidFill>
              <a:cs typeface="Arial" charset="0"/>
            </a:endParaRPr>
          </a:p>
          <a:p>
            <a:r>
              <a:rPr lang="en-US" dirty="0">
                <a:solidFill>
                  <a:srgbClr val="0033CC"/>
                </a:solidFill>
                <a:cs typeface="Arial" charset="0"/>
              </a:rPr>
              <a:t>        }</a:t>
            </a:r>
          </a:p>
          <a:p>
            <a:r>
              <a:rPr lang="en-US" dirty="0">
                <a:solidFill>
                  <a:srgbClr val="0033CC"/>
                </a:solidFill>
                <a:cs typeface="Arial" charset="0"/>
              </a:rPr>
              <a:t>        </a:t>
            </a:r>
            <a:r>
              <a:rPr lang="en-US" dirty="0" err="1">
                <a:solidFill>
                  <a:srgbClr val="0033CC"/>
                </a:solidFill>
                <a:cs typeface="Arial" charset="0"/>
              </a:rPr>
              <a:t>printf</a:t>
            </a:r>
            <a:r>
              <a:rPr lang="en-US" dirty="0">
                <a:solidFill>
                  <a:srgbClr val="0033CC"/>
                </a:solidFill>
                <a:cs typeface="Arial" charset="0"/>
              </a:rPr>
              <a:t>("\</a:t>
            </a:r>
            <a:r>
              <a:rPr lang="en-US" dirty="0" err="1">
                <a:solidFill>
                  <a:srgbClr val="0033CC"/>
                </a:solidFill>
                <a:cs typeface="Arial" charset="0"/>
              </a:rPr>
              <a:t>nSum</a:t>
            </a:r>
            <a:r>
              <a:rPr lang="en-US" dirty="0">
                <a:solidFill>
                  <a:srgbClr val="0033CC"/>
                </a:solidFill>
                <a:cs typeface="Arial" charset="0"/>
              </a:rPr>
              <a:t> of exam scores is %d\n", sum);</a:t>
            </a:r>
          </a:p>
          <a:p>
            <a:r>
              <a:rPr lang="en-US" dirty="0">
                <a:solidFill>
                  <a:srgbClr val="0033CC"/>
                </a:solidFill>
                <a:cs typeface="Arial" charset="0"/>
              </a:rPr>
              <a:t>        system("pause");</a:t>
            </a:r>
          </a:p>
          <a:p>
            <a:r>
              <a:rPr lang="en-US" dirty="0">
                <a:solidFill>
                  <a:srgbClr val="0033CC"/>
                </a:solidFill>
                <a:cs typeface="Arial" charset="0"/>
              </a:rPr>
              <a:t>        return (0);</a:t>
            </a:r>
          </a:p>
          <a:p>
            <a:r>
              <a:rPr lang="en-US" dirty="0">
                <a:solidFill>
                  <a:srgbClr val="0033CC"/>
                </a:solidFill>
                <a:cs typeface="Arial" charset="0"/>
              </a:rPr>
              <a:t>}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515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515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1588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Sentinel Controlled for loop</a:t>
            </a:r>
          </a:p>
        </p:txBody>
      </p:sp>
      <p:sp>
        <p:nvSpPr>
          <p:cNvPr id="45056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447800"/>
            <a:ext cx="83058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sz="2800" dirty="0"/>
              <a:t>Because the for statement combines the initialization, test, and update in once place, some programmers prefer to use it to implement sentinel-controlled loops.</a:t>
            </a:r>
          </a:p>
          <a:p>
            <a:pPr>
              <a:buFontTx/>
              <a:buNone/>
            </a:pPr>
            <a:endParaRPr lang="en-US" sz="2000" dirty="0"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US" dirty="0" err="1">
                <a:solidFill>
                  <a:srgbClr val="0033CC"/>
                </a:solidFill>
                <a:latin typeface="Verdana" pitchFamily="34" charset="0"/>
                <a:cs typeface="Arial" charset="0"/>
              </a:rPr>
              <a:t>printf</a:t>
            </a:r>
            <a:r>
              <a:rPr lang="en-US" dirty="0">
                <a:solidFill>
                  <a:srgbClr val="0033CC"/>
                </a:solidFill>
                <a:latin typeface="Verdana" pitchFamily="34" charset="0"/>
                <a:cs typeface="Arial" charset="0"/>
              </a:rPr>
              <a:t>("Enter first score (or %d to quit)&gt; ", sentinel);</a:t>
            </a:r>
          </a:p>
          <a:p>
            <a:pPr>
              <a:buFontTx/>
              <a:buNone/>
            </a:pPr>
            <a:r>
              <a:rPr lang="en-US" dirty="0">
                <a:solidFill>
                  <a:srgbClr val="FF0000"/>
                </a:solidFill>
                <a:latin typeface="Verdana" pitchFamily="34" charset="0"/>
                <a:cs typeface="Arial" charset="0"/>
              </a:rPr>
              <a:t>for</a:t>
            </a:r>
            <a:r>
              <a:rPr lang="en-US" dirty="0">
                <a:solidFill>
                  <a:srgbClr val="0033CC"/>
                </a:solidFill>
                <a:latin typeface="Verdana" pitchFamily="34" charset="0"/>
                <a:cs typeface="Arial" charset="0"/>
              </a:rPr>
              <a:t>( </a:t>
            </a:r>
            <a:r>
              <a:rPr lang="en-US" dirty="0" err="1">
                <a:solidFill>
                  <a:srgbClr val="0033CC"/>
                </a:solidFill>
                <a:latin typeface="Verdana" pitchFamily="34" charset="0"/>
                <a:cs typeface="Arial" charset="0"/>
              </a:rPr>
              <a:t>scanf</a:t>
            </a:r>
            <a:r>
              <a:rPr lang="en-US" dirty="0">
                <a:solidFill>
                  <a:srgbClr val="0033CC"/>
                </a:solidFill>
                <a:latin typeface="Verdana" pitchFamily="34" charset="0"/>
                <a:cs typeface="Arial" charset="0"/>
              </a:rPr>
              <a:t>("%</a:t>
            </a:r>
            <a:r>
              <a:rPr lang="en-US" dirty="0" err="1">
                <a:solidFill>
                  <a:srgbClr val="0033CC"/>
                </a:solidFill>
                <a:latin typeface="Verdana" pitchFamily="34" charset="0"/>
                <a:cs typeface="Arial" charset="0"/>
              </a:rPr>
              <a:t>d",&amp;score</a:t>
            </a:r>
            <a:r>
              <a:rPr lang="en-US" dirty="0">
                <a:solidFill>
                  <a:srgbClr val="0033CC"/>
                </a:solidFill>
                <a:latin typeface="Verdana" pitchFamily="34" charset="0"/>
                <a:cs typeface="Arial" charset="0"/>
              </a:rPr>
              <a:t>);</a:t>
            </a:r>
          </a:p>
          <a:p>
            <a:pPr>
              <a:buFontTx/>
              <a:buNone/>
            </a:pPr>
            <a:r>
              <a:rPr lang="en-US" dirty="0">
                <a:solidFill>
                  <a:srgbClr val="0033CC"/>
                </a:solidFill>
                <a:latin typeface="Verdana" pitchFamily="34" charset="0"/>
                <a:cs typeface="Arial" charset="0"/>
              </a:rPr>
              <a:t>     score != sentinel;</a:t>
            </a:r>
          </a:p>
          <a:p>
            <a:pPr>
              <a:buFontTx/>
              <a:buNone/>
            </a:pPr>
            <a:r>
              <a:rPr lang="en-US" dirty="0">
                <a:solidFill>
                  <a:srgbClr val="0033CC"/>
                </a:solidFill>
                <a:latin typeface="Verdana" pitchFamily="34" charset="0"/>
                <a:cs typeface="Arial" charset="0"/>
              </a:rPr>
              <a:t>     </a:t>
            </a:r>
            <a:r>
              <a:rPr lang="en-US" dirty="0" err="1">
                <a:solidFill>
                  <a:srgbClr val="0033CC"/>
                </a:solidFill>
                <a:latin typeface="Verdana" pitchFamily="34" charset="0"/>
                <a:cs typeface="Arial" charset="0"/>
              </a:rPr>
              <a:t>scanf</a:t>
            </a:r>
            <a:r>
              <a:rPr lang="en-US" dirty="0">
                <a:solidFill>
                  <a:srgbClr val="0033CC"/>
                </a:solidFill>
                <a:latin typeface="Verdana" pitchFamily="34" charset="0"/>
                <a:cs typeface="Arial" charset="0"/>
              </a:rPr>
              <a:t>("%</a:t>
            </a:r>
            <a:r>
              <a:rPr lang="en-US" dirty="0" err="1">
                <a:solidFill>
                  <a:srgbClr val="0033CC"/>
                </a:solidFill>
                <a:latin typeface="Verdana" pitchFamily="34" charset="0"/>
                <a:cs typeface="Arial" charset="0"/>
              </a:rPr>
              <a:t>d",&amp;score</a:t>
            </a:r>
            <a:r>
              <a:rPr lang="en-US" dirty="0" smtClean="0">
                <a:solidFill>
                  <a:srgbClr val="0033CC"/>
                </a:solidFill>
                <a:latin typeface="Verdana" pitchFamily="34" charset="0"/>
                <a:cs typeface="Arial" charset="0"/>
              </a:rPr>
              <a:t>) )</a:t>
            </a:r>
            <a:endParaRPr lang="en-US" dirty="0">
              <a:solidFill>
                <a:srgbClr val="0033CC"/>
              </a:solidFill>
              <a:latin typeface="Verdana" pitchFamily="34" charset="0"/>
              <a:cs typeface="Arial" charset="0"/>
            </a:endParaRPr>
          </a:p>
          <a:p>
            <a:pPr>
              <a:buFontTx/>
              <a:buNone/>
            </a:pPr>
            <a:r>
              <a:rPr lang="en-US" dirty="0">
                <a:solidFill>
                  <a:srgbClr val="FF0000"/>
                </a:solidFill>
                <a:latin typeface="Verdana" pitchFamily="34" charset="0"/>
                <a:cs typeface="Arial" charset="0"/>
              </a:rPr>
              <a:t>{</a:t>
            </a:r>
          </a:p>
          <a:p>
            <a:pPr>
              <a:buFontTx/>
              <a:buNone/>
            </a:pPr>
            <a:r>
              <a:rPr lang="en-US" dirty="0">
                <a:solidFill>
                  <a:srgbClr val="0033CC"/>
                </a:solidFill>
                <a:latin typeface="Verdana" pitchFamily="34" charset="0"/>
                <a:cs typeface="Arial" charset="0"/>
              </a:rPr>
              <a:t>   sum += score;</a:t>
            </a:r>
          </a:p>
          <a:p>
            <a:pPr>
              <a:buFontTx/>
              <a:buNone/>
            </a:pPr>
            <a:r>
              <a:rPr lang="en-US" dirty="0">
                <a:solidFill>
                  <a:srgbClr val="0033CC"/>
                </a:solidFill>
                <a:latin typeface="Verdana" pitchFamily="34" charset="0"/>
                <a:cs typeface="Arial" charset="0"/>
              </a:rPr>
              <a:t>   </a:t>
            </a:r>
            <a:r>
              <a:rPr lang="en-US" dirty="0" err="1">
                <a:solidFill>
                  <a:srgbClr val="0033CC"/>
                </a:solidFill>
                <a:latin typeface="Verdana" pitchFamily="34" charset="0"/>
                <a:cs typeface="Arial" charset="0"/>
              </a:rPr>
              <a:t>printf</a:t>
            </a:r>
            <a:r>
              <a:rPr lang="en-US" dirty="0">
                <a:solidFill>
                  <a:srgbClr val="0033CC"/>
                </a:solidFill>
                <a:latin typeface="Verdana" pitchFamily="34" charset="0"/>
                <a:cs typeface="Arial" charset="0"/>
              </a:rPr>
              <a:t>("Enter next score (%d to quit)&gt; ", sentinel);</a:t>
            </a:r>
          </a:p>
          <a:p>
            <a:pPr>
              <a:buFontTx/>
              <a:buNone/>
            </a:pPr>
            <a:r>
              <a:rPr lang="en-US" dirty="0">
                <a:solidFill>
                  <a:srgbClr val="FF0000"/>
                </a:solidFill>
                <a:latin typeface="Verdana" pitchFamily="34" charset="0"/>
                <a:cs typeface="Arial" charset="0"/>
              </a:rPr>
              <a:t>}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ED29210F-33B9-416A-A1C5-CA27770C428F}" type="slidenum">
              <a:rPr lang="en-US"/>
              <a:pPr/>
              <a:t>25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4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Nested Loops</a:t>
            </a:r>
          </a:p>
        </p:txBody>
      </p:sp>
      <p:sp>
        <p:nvSpPr>
          <p:cNvPr id="47411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800" dirty="0"/>
              <a:t>Usually used to work with two dimensional arrays (later).</a:t>
            </a:r>
          </a:p>
          <a:p>
            <a:r>
              <a:rPr lang="en-US" sz="2800" dirty="0"/>
              <a:t>Nested loops consist of an outer loop with one or more inner loops.</a:t>
            </a:r>
          </a:p>
          <a:p>
            <a:r>
              <a:rPr lang="en-US" sz="2800" dirty="0"/>
              <a:t>Each time the outer loop is repeated, the inner loops are reentered</a:t>
            </a:r>
          </a:p>
          <a:p>
            <a:pPr lvl="1"/>
            <a:r>
              <a:rPr lang="en-US" dirty="0"/>
              <a:t>Their loop control expressions are reevaluated</a:t>
            </a:r>
          </a:p>
          <a:p>
            <a:pPr lvl="1"/>
            <a:r>
              <a:rPr lang="en-US" dirty="0"/>
              <a:t>All required iterations are performed again.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387C9E6-E278-4188-8219-E7E7A84DC246}" type="slidenum">
              <a:rPr lang="en-US"/>
              <a:pPr/>
              <a:t>26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4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4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4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4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41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61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US" sz="3600"/>
              <a:t>Example: Sum of Scores of 12 sections</a:t>
            </a:r>
          </a:p>
        </p:txBody>
      </p:sp>
      <p:sp>
        <p:nvSpPr>
          <p:cNvPr id="47616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838200"/>
            <a:ext cx="8229600" cy="56388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1800" b="1" dirty="0">
                <a:solidFill>
                  <a:srgbClr val="FF3300"/>
                </a:solidFill>
              </a:rPr>
              <a:t>/*calculate the total scores in each section for 12 sections. </a:t>
            </a:r>
            <a:r>
              <a:rPr lang="en-US" sz="1800" b="1" dirty="0" smtClean="0">
                <a:solidFill>
                  <a:srgbClr val="FF3300"/>
                </a:solidFill>
              </a:rPr>
              <a:t>Each</a:t>
            </a:r>
            <a:endParaRPr lang="en-US" sz="1800" b="1" dirty="0">
              <a:solidFill>
                <a:srgbClr val="FF3300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1800" b="1" dirty="0">
                <a:solidFill>
                  <a:srgbClr val="FF3300"/>
                </a:solidFill>
              </a:rPr>
              <a:t> * </a:t>
            </a:r>
            <a:r>
              <a:rPr lang="en-US" sz="1800" b="1" dirty="0" smtClean="0">
                <a:solidFill>
                  <a:srgbClr val="FF3300"/>
                </a:solidFill>
              </a:rPr>
              <a:t>section's scores </a:t>
            </a:r>
            <a:r>
              <a:rPr lang="en-US" sz="1800" b="1" dirty="0">
                <a:solidFill>
                  <a:srgbClr val="FF3300"/>
                </a:solidFill>
              </a:rPr>
              <a:t>are terminated by the sentinel zero. */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1800" b="1" dirty="0">
              <a:solidFill>
                <a:srgbClr val="FF3300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1800" b="1" dirty="0"/>
              <a:t>#include &lt;</a:t>
            </a:r>
            <a:r>
              <a:rPr lang="en-US" sz="1800" b="1" dirty="0" err="1"/>
              <a:t>stdio.h</a:t>
            </a:r>
            <a:r>
              <a:rPr lang="en-US" sz="1800" b="1" dirty="0"/>
              <a:t>&gt;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800" b="1" dirty="0"/>
              <a:t>#define SENTINEL   -99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800" b="1" dirty="0"/>
              <a:t>#define NUM_SECTIONS 12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800" b="1" dirty="0" err="1"/>
              <a:t>int</a:t>
            </a:r>
            <a:r>
              <a:rPr lang="en-US" sz="1800" b="1" dirty="0"/>
              <a:t>  main(void){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800" b="1" dirty="0"/>
              <a:t>        </a:t>
            </a:r>
            <a:r>
              <a:rPr lang="en-US" sz="1800" b="1" dirty="0" err="1"/>
              <a:t>int</a:t>
            </a:r>
            <a:r>
              <a:rPr lang="en-US" sz="1800" b="1" dirty="0"/>
              <a:t> sec,     /* number of section being processed 	*/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800" b="1" dirty="0"/>
              <a:t>        score, /* one score for this sec	*/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800" b="1" dirty="0"/>
              <a:t>        sum;  /* total scores so far for this section 	*/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800" b="1" dirty="0"/>
              <a:t>        </a:t>
            </a:r>
            <a:r>
              <a:rPr lang="en-US" sz="1800" b="1" dirty="0" err="1"/>
              <a:t>printf</a:t>
            </a:r>
            <a:r>
              <a:rPr lang="en-US" sz="1800" b="1" dirty="0"/>
              <a:t>(“sum of scores for each section\n");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800" b="1" dirty="0"/>
              <a:t>        </a:t>
            </a:r>
            <a:r>
              <a:rPr lang="en-US" sz="1800" b="1" dirty="0">
                <a:solidFill>
                  <a:srgbClr val="FF3300"/>
                </a:solidFill>
              </a:rPr>
              <a:t>for (sec= 1  ;   sec &lt;= NUM_SECTIONS  ;  ++sec)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800" b="1" dirty="0">
                <a:solidFill>
                  <a:srgbClr val="FF3300"/>
                </a:solidFill>
              </a:rPr>
              <a:t>            	sum = 0;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800" b="1" dirty="0">
                <a:solidFill>
                  <a:srgbClr val="FF3300"/>
                </a:solidFill>
              </a:rPr>
              <a:t>           	</a:t>
            </a:r>
            <a:r>
              <a:rPr lang="en-US" sz="1800" b="1" dirty="0">
                <a:solidFill>
                  <a:srgbClr val="0033CC"/>
                </a:solidFill>
              </a:rPr>
              <a:t>for (</a:t>
            </a:r>
            <a:r>
              <a:rPr lang="en-US" sz="1800" b="1" dirty="0" err="1">
                <a:solidFill>
                  <a:srgbClr val="0033CC"/>
                </a:solidFill>
              </a:rPr>
              <a:t>scanf</a:t>
            </a:r>
            <a:r>
              <a:rPr lang="en-US" sz="1800" b="1" dirty="0">
                <a:solidFill>
                  <a:srgbClr val="0033CC"/>
                </a:solidFill>
              </a:rPr>
              <a:t>("%d", &amp;score);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800" b="1" dirty="0">
                <a:solidFill>
                  <a:srgbClr val="0033CC"/>
                </a:solidFill>
              </a:rPr>
              <a:t>                		score != SENTINEL;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800" b="1" dirty="0">
                <a:solidFill>
                  <a:srgbClr val="0033CC"/>
                </a:solidFill>
              </a:rPr>
              <a:t>                		</a:t>
            </a:r>
            <a:r>
              <a:rPr lang="en-US" sz="1800" b="1" dirty="0" err="1">
                <a:solidFill>
                  <a:srgbClr val="0033CC"/>
                </a:solidFill>
              </a:rPr>
              <a:t>scanf</a:t>
            </a:r>
            <a:r>
              <a:rPr lang="en-US" sz="1800" b="1" dirty="0">
                <a:solidFill>
                  <a:srgbClr val="0033CC"/>
                </a:solidFill>
              </a:rPr>
              <a:t>("%d", &amp;score))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800" b="1" dirty="0">
                <a:solidFill>
                  <a:srgbClr val="0033CC"/>
                </a:solidFill>
              </a:rPr>
              <a:t>              		sum += score;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800" b="1" dirty="0">
                <a:solidFill>
                  <a:srgbClr val="0033CC"/>
                </a:solidFill>
              </a:rPr>
              <a:t>           	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800" b="1" dirty="0">
                <a:solidFill>
                  <a:srgbClr val="FF3300"/>
                </a:solidFill>
              </a:rPr>
              <a:t>           	</a:t>
            </a:r>
            <a:r>
              <a:rPr lang="en-US" sz="1800" b="1" dirty="0" err="1">
                <a:solidFill>
                  <a:srgbClr val="FF3300"/>
                </a:solidFill>
              </a:rPr>
              <a:t>printf</a:t>
            </a:r>
            <a:r>
              <a:rPr lang="en-US" sz="1800" b="1" dirty="0">
                <a:solidFill>
                  <a:srgbClr val="FF3300"/>
                </a:solidFill>
              </a:rPr>
              <a:t>("  Section %2d: %2d\n", sec, sum);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800" b="1" dirty="0">
                <a:solidFill>
                  <a:srgbClr val="FF3300"/>
                </a:solidFill>
              </a:rPr>
              <a:t>        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800" b="1" dirty="0"/>
              <a:t>        return (0);}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7495564-5575-491B-839F-C53444B1A352}" type="slidenum">
              <a:rPr lang="en-US"/>
              <a:pPr/>
              <a:t>27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76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76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76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76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1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761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761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1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761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761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1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761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761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1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761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761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1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761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761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1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761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761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1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761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761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16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7616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7616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16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7616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7616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16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47616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47616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16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7616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7616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16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47616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47616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16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47616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47616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16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47616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47616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16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47616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47616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16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47616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47616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16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47616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47616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16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47616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47616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616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82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>
            <a:normAutofit fontScale="90000"/>
          </a:bodyPr>
          <a:lstStyle/>
          <a:p>
            <a:r>
              <a:rPr lang="en-US" sz="3600"/>
              <a:t>What is the Output?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95B2D2E-521D-4C5D-B97D-5ED1A6E3C544}" type="slidenum">
              <a:rPr lang="en-US"/>
              <a:pPr/>
              <a:t>28</a:t>
            </a:fld>
            <a:endParaRPr lang="en-US"/>
          </a:p>
        </p:txBody>
      </p:sp>
      <p:sp>
        <p:nvSpPr>
          <p:cNvPr id="478211" name="Text Box 3"/>
          <p:cNvSpPr txBox="1">
            <a:spLocks noChangeArrowheads="1"/>
          </p:cNvSpPr>
          <p:nvPr/>
        </p:nvSpPr>
        <p:spPr bwMode="auto">
          <a:xfrm>
            <a:off x="304800" y="990600"/>
            <a:ext cx="5334000" cy="473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600" b="1" dirty="0"/>
              <a:t>/*</a:t>
            </a:r>
          </a:p>
          <a:p>
            <a:r>
              <a:rPr lang="en-US" sz="1600" b="1" dirty="0"/>
              <a:t> * Illustrates a pair of nested counting loops</a:t>
            </a:r>
          </a:p>
          <a:p>
            <a:r>
              <a:rPr lang="en-US" sz="1600" b="1" dirty="0"/>
              <a:t> */</a:t>
            </a:r>
          </a:p>
          <a:p>
            <a:endParaRPr lang="en-US" sz="1600" b="1" dirty="0"/>
          </a:p>
          <a:p>
            <a:r>
              <a:rPr lang="en-US" sz="1600" b="1" dirty="0"/>
              <a:t>#include &lt;</a:t>
            </a:r>
            <a:r>
              <a:rPr lang="en-US" sz="1600" b="1" dirty="0" err="1"/>
              <a:t>stdio.h</a:t>
            </a:r>
            <a:r>
              <a:rPr lang="en-US" sz="1600" b="1" dirty="0"/>
              <a:t>&gt;</a:t>
            </a:r>
          </a:p>
          <a:p>
            <a:endParaRPr lang="en-US" sz="1600" b="1" dirty="0"/>
          </a:p>
          <a:p>
            <a:r>
              <a:rPr lang="en-US" sz="1600" b="1" dirty="0" err="1"/>
              <a:t>i</a:t>
            </a:r>
            <a:r>
              <a:rPr lang="en-US" sz="1600" b="1" dirty="0" err="1" smtClean="0"/>
              <a:t>nt</a:t>
            </a:r>
            <a:r>
              <a:rPr lang="en-US" sz="1600" b="1" dirty="0" smtClean="0"/>
              <a:t>  </a:t>
            </a:r>
            <a:r>
              <a:rPr lang="en-US" sz="1600" b="1" dirty="0"/>
              <a:t>main(void)</a:t>
            </a:r>
          </a:p>
          <a:p>
            <a:r>
              <a:rPr lang="en-US" sz="1600" b="1" dirty="0"/>
              <a:t>{</a:t>
            </a:r>
          </a:p>
          <a:p>
            <a:r>
              <a:rPr lang="en-US" sz="1600" b="1" dirty="0"/>
              <a:t>        </a:t>
            </a:r>
            <a:r>
              <a:rPr lang="en-US" sz="1600" b="1" dirty="0" err="1"/>
              <a:t>int</a:t>
            </a:r>
            <a:r>
              <a:rPr lang="en-US" sz="1600" b="1" dirty="0"/>
              <a:t> </a:t>
            </a:r>
            <a:r>
              <a:rPr lang="en-US" sz="1600" b="1" dirty="0" err="1"/>
              <a:t>i</a:t>
            </a:r>
            <a:r>
              <a:rPr lang="en-US" sz="1600" b="1" dirty="0"/>
              <a:t>, j;   /* loop control variables */</a:t>
            </a:r>
          </a:p>
          <a:p>
            <a:r>
              <a:rPr lang="en-US" sz="1600" b="1" dirty="0"/>
              <a:t>        </a:t>
            </a:r>
            <a:r>
              <a:rPr lang="en-US" sz="1600" b="1" dirty="0" err="1"/>
              <a:t>printf</a:t>
            </a:r>
            <a:r>
              <a:rPr lang="en-US" sz="1600" b="1" dirty="0"/>
              <a:t>("           I    J\n");      </a:t>
            </a:r>
          </a:p>
          <a:p>
            <a:r>
              <a:rPr lang="en-US" sz="1600" b="1" dirty="0"/>
              <a:t>        </a:t>
            </a:r>
            <a:r>
              <a:rPr lang="en-US" sz="1600" b="1" dirty="0">
                <a:solidFill>
                  <a:srgbClr val="FF0000"/>
                </a:solidFill>
              </a:rPr>
              <a:t>for</a:t>
            </a:r>
            <a:r>
              <a:rPr lang="en-US" sz="1600" b="1" dirty="0"/>
              <a:t>  (</a:t>
            </a:r>
            <a:r>
              <a:rPr lang="en-US" sz="1600" b="1" dirty="0" err="1"/>
              <a:t>i</a:t>
            </a:r>
            <a:r>
              <a:rPr lang="en-US" sz="1600" b="1" dirty="0"/>
              <a:t> = 1;  </a:t>
            </a:r>
            <a:r>
              <a:rPr lang="en-US" sz="1600" b="1" dirty="0" err="1"/>
              <a:t>i</a:t>
            </a:r>
            <a:r>
              <a:rPr lang="en-US" sz="1600" b="1" dirty="0"/>
              <a:t> &lt; 4;  ++</a:t>
            </a:r>
            <a:r>
              <a:rPr lang="en-US" sz="1600" b="1" dirty="0" err="1"/>
              <a:t>i</a:t>
            </a:r>
            <a:r>
              <a:rPr lang="en-US" sz="1600" b="1" dirty="0"/>
              <a:t>)   </a:t>
            </a:r>
            <a:r>
              <a:rPr lang="en-US" sz="1600" b="1" dirty="0">
                <a:solidFill>
                  <a:srgbClr val="FF0000"/>
                </a:solidFill>
              </a:rPr>
              <a:t>{</a:t>
            </a:r>
            <a:r>
              <a:rPr lang="en-US" sz="1600" b="1" dirty="0"/>
              <a:t> </a:t>
            </a:r>
          </a:p>
          <a:p>
            <a:r>
              <a:rPr lang="en-US" sz="1600" b="1" dirty="0"/>
              <a:t>            </a:t>
            </a:r>
            <a:r>
              <a:rPr lang="en-US" sz="1600" b="1" dirty="0" err="1"/>
              <a:t>printf</a:t>
            </a:r>
            <a:r>
              <a:rPr lang="en-US" sz="1600" b="1" dirty="0"/>
              <a:t>("Outer %6d\n", </a:t>
            </a:r>
            <a:r>
              <a:rPr lang="en-US" sz="1600" b="1" dirty="0" err="1"/>
              <a:t>i</a:t>
            </a:r>
            <a:r>
              <a:rPr lang="en-US" sz="1600" b="1" dirty="0"/>
              <a:t>);</a:t>
            </a:r>
          </a:p>
          <a:p>
            <a:r>
              <a:rPr lang="en-US" sz="1600" b="1" dirty="0"/>
              <a:t>            </a:t>
            </a:r>
            <a:r>
              <a:rPr lang="en-US" sz="1600" b="1" dirty="0">
                <a:solidFill>
                  <a:srgbClr val="FF0000"/>
                </a:solidFill>
              </a:rPr>
              <a:t>for</a:t>
            </a:r>
            <a:r>
              <a:rPr lang="en-US" sz="1600" b="1" dirty="0"/>
              <a:t>  (j = 0;  j &lt; </a:t>
            </a:r>
            <a:r>
              <a:rPr lang="en-US" sz="1600" b="1" dirty="0" err="1"/>
              <a:t>i</a:t>
            </a:r>
            <a:r>
              <a:rPr lang="en-US" sz="1600" b="1" dirty="0"/>
              <a:t>;  ++j)   </a:t>
            </a:r>
            <a:r>
              <a:rPr lang="en-US" sz="1600" b="1" dirty="0">
                <a:solidFill>
                  <a:srgbClr val="FF0000"/>
                </a:solidFill>
              </a:rPr>
              <a:t>{</a:t>
            </a:r>
            <a:r>
              <a:rPr lang="en-US" sz="1600" b="1" dirty="0"/>
              <a:t> </a:t>
            </a:r>
          </a:p>
          <a:p>
            <a:r>
              <a:rPr lang="en-US" sz="1600" b="1" dirty="0"/>
              <a:t>                </a:t>
            </a:r>
            <a:r>
              <a:rPr lang="en-US" sz="1600" b="1" dirty="0" err="1"/>
              <a:t>printf</a:t>
            </a:r>
            <a:r>
              <a:rPr lang="en-US" sz="1600" b="1" dirty="0"/>
              <a:t>("  Inner%9d\n", j);</a:t>
            </a:r>
          </a:p>
          <a:p>
            <a:r>
              <a:rPr lang="en-US" sz="1600" b="1" dirty="0"/>
              <a:t>            </a:t>
            </a:r>
            <a:r>
              <a:rPr lang="en-US" sz="1600" b="1" dirty="0">
                <a:solidFill>
                  <a:srgbClr val="FF0000"/>
                </a:solidFill>
              </a:rPr>
              <a:t>}</a:t>
            </a:r>
            <a:r>
              <a:rPr lang="en-US" sz="1600" b="1" dirty="0"/>
              <a:t>   /* end of inner loop */</a:t>
            </a:r>
          </a:p>
          <a:p>
            <a:r>
              <a:rPr lang="en-US" sz="1600" b="1" dirty="0">
                <a:solidFill>
                  <a:srgbClr val="FF0000"/>
                </a:solidFill>
              </a:rPr>
              <a:t>        }</a:t>
            </a:r>
            <a:r>
              <a:rPr lang="en-US" sz="1600" b="1" dirty="0"/>
              <a:t>   /*  end of outer loop */</a:t>
            </a:r>
          </a:p>
          <a:p>
            <a:endParaRPr lang="en-US" sz="1600" b="1" dirty="0"/>
          </a:p>
          <a:p>
            <a:r>
              <a:rPr lang="en-US" sz="1600" b="1" dirty="0"/>
              <a:t>        return (0);</a:t>
            </a:r>
          </a:p>
          <a:p>
            <a:r>
              <a:rPr lang="en-US" sz="1600" b="1" dirty="0"/>
              <a:t>}	</a:t>
            </a:r>
          </a:p>
        </p:txBody>
      </p:sp>
      <p:sp>
        <p:nvSpPr>
          <p:cNvPr id="478212" name="Rectangle 4"/>
          <p:cNvSpPr>
            <a:spLocks noChangeArrowheads="1"/>
          </p:cNvSpPr>
          <p:nvPr/>
        </p:nvSpPr>
        <p:spPr bwMode="auto">
          <a:xfrm>
            <a:off x="5791200" y="2743200"/>
            <a:ext cx="2971800" cy="31226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latin typeface="Courier New" pitchFamily="49" charset="0"/>
                <a:cs typeface="Courier New" pitchFamily="49" charset="0"/>
              </a:rPr>
              <a:t>//output:</a:t>
            </a:r>
          </a:p>
          <a:p>
            <a:r>
              <a:rPr lang="en-US">
                <a:latin typeface="Courier New" pitchFamily="49" charset="0"/>
                <a:cs typeface="Courier New" pitchFamily="49" charset="0"/>
              </a:rPr>
              <a:t>           </a:t>
            </a:r>
            <a:r>
              <a:rPr lang="en-US" b="1">
                <a:latin typeface="Courier New" pitchFamily="49" charset="0"/>
                <a:cs typeface="Courier New" pitchFamily="49" charset="0"/>
              </a:rPr>
              <a:t>I   J</a:t>
            </a:r>
          </a:p>
          <a:p>
            <a:r>
              <a:rPr lang="en-US" b="1">
                <a:latin typeface="Courier New" pitchFamily="49" charset="0"/>
                <a:cs typeface="Courier New" pitchFamily="49" charset="0"/>
              </a:rPr>
              <a:t>Outer      1</a:t>
            </a:r>
          </a:p>
          <a:p>
            <a:r>
              <a:rPr lang="en-US" b="1">
                <a:latin typeface="Courier New" pitchFamily="49" charset="0"/>
                <a:cs typeface="Courier New" pitchFamily="49" charset="0"/>
              </a:rPr>
              <a:t>  Inner        0</a:t>
            </a:r>
          </a:p>
          <a:p>
            <a:r>
              <a:rPr lang="en-US" b="1">
                <a:latin typeface="Courier New" pitchFamily="49" charset="0"/>
                <a:cs typeface="Courier New" pitchFamily="49" charset="0"/>
              </a:rPr>
              <a:t>Outer      2</a:t>
            </a:r>
          </a:p>
          <a:p>
            <a:r>
              <a:rPr lang="en-US" b="1">
                <a:latin typeface="Courier New" pitchFamily="49" charset="0"/>
                <a:cs typeface="Courier New" pitchFamily="49" charset="0"/>
              </a:rPr>
              <a:t>  Inner        0</a:t>
            </a:r>
          </a:p>
          <a:p>
            <a:r>
              <a:rPr lang="en-US" b="1">
                <a:latin typeface="Courier New" pitchFamily="49" charset="0"/>
                <a:cs typeface="Courier New" pitchFamily="49" charset="0"/>
              </a:rPr>
              <a:t>  Inner        1</a:t>
            </a:r>
          </a:p>
          <a:p>
            <a:r>
              <a:rPr lang="en-US" b="1">
                <a:latin typeface="Courier New" pitchFamily="49" charset="0"/>
                <a:cs typeface="Courier New" pitchFamily="49" charset="0"/>
              </a:rPr>
              <a:t>Outer      3</a:t>
            </a:r>
          </a:p>
          <a:p>
            <a:r>
              <a:rPr lang="en-US" b="1">
                <a:latin typeface="Courier New" pitchFamily="49" charset="0"/>
                <a:cs typeface="Courier New" pitchFamily="49" charset="0"/>
              </a:rPr>
              <a:t>  Inner        0</a:t>
            </a:r>
          </a:p>
          <a:p>
            <a:r>
              <a:rPr lang="en-US" b="1">
                <a:latin typeface="Courier New" pitchFamily="49" charset="0"/>
                <a:cs typeface="Courier New" pitchFamily="49" charset="0"/>
              </a:rPr>
              <a:t>  Inner        1</a:t>
            </a:r>
          </a:p>
          <a:p>
            <a:r>
              <a:rPr lang="en-US" b="1">
                <a:latin typeface="Courier New" pitchFamily="49" charset="0"/>
                <a:cs typeface="Courier New" pitchFamily="49" charset="0"/>
              </a:rPr>
              <a:t>  Inner        2</a:t>
            </a:r>
            <a:r>
              <a:rPr lang="en-US">
                <a:latin typeface="Courier New" pitchFamily="49" charset="0"/>
                <a:cs typeface="Courier New" pitchFamily="49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8211" grpId="0"/>
      <p:bldP spid="478212" grpId="1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0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Do While statement</a:t>
            </a:r>
          </a:p>
        </p:txBody>
      </p:sp>
      <p:sp>
        <p:nvSpPr>
          <p:cNvPr id="48025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Both the </a:t>
            </a:r>
            <a:r>
              <a:rPr lang="en-US" dirty="0">
                <a:solidFill>
                  <a:srgbClr val="FF0000"/>
                </a:solidFill>
              </a:rPr>
              <a:t>for</a:t>
            </a:r>
            <a:r>
              <a:rPr lang="en-US" dirty="0"/>
              <a:t> statement and the </a:t>
            </a:r>
            <a:r>
              <a:rPr lang="en-US" dirty="0">
                <a:solidFill>
                  <a:srgbClr val="FF0000"/>
                </a:solidFill>
              </a:rPr>
              <a:t>while</a:t>
            </a:r>
            <a:r>
              <a:rPr lang="en-US" dirty="0"/>
              <a:t> statement evaluate the loop condition before the first execution of the loop body.</a:t>
            </a:r>
          </a:p>
          <a:p>
            <a:pPr>
              <a:lnSpc>
                <a:spcPct val="90000"/>
              </a:lnSpc>
            </a:pPr>
            <a:r>
              <a:rPr lang="en-US" dirty="0"/>
              <a:t>In most cases, this pretest is desirable and prevents the loop from executing when there may be no data items to process</a:t>
            </a:r>
          </a:p>
          <a:p>
            <a:pPr>
              <a:lnSpc>
                <a:spcPct val="90000"/>
              </a:lnSpc>
            </a:pPr>
            <a:r>
              <a:rPr lang="en-US" dirty="0"/>
              <a:t>There are some situations, generally involving interactive input, when we know that a loop must execute at least one time.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3899B04-A6F7-4E40-BDD0-E21DDB0C4B0C}" type="slidenum">
              <a:rPr lang="en-US"/>
              <a:pPr/>
              <a:t>29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0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0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0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Repetition in Programs</a:t>
            </a:r>
          </a:p>
        </p:txBody>
      </p:sp>
      <p:sp>
        <p:nvSpPr>
          <p:cNvPr id="40345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800" dirty="0"/>
              <a:t>We have learned how to write code that chooses between multiple alternatives.</a:t>
            </a:r>
          </a:p>
          <a:p>
            <a:pPr>
              <a:lnSpc>
                <a:spcPct val="80000"/>
              </a:lnSpc>
            </a:pPr>
            <a:r>
              <a:rPr lang="en-US" sz="2800" dirty="0"/>
              <a:t>It is also useful to be able to write code that repeats an action.</a:t>
            </a:r>
          </a:p>
          <a:p>
            <a:pPr>
              <a:lnSpc>
                <a:spcPct val="80000"/>
              </a:lnSpc>
            </a:pPr>
            <a:r>
              <a:rPr lang="en-US" sz="2800" dirty="0"/>
              <a:t>Writing out a solution to a specific case of problem can be helpful in preparing you to define an algorithm to solve the same problem in general.</a:t>
            </a:r>
          </a:p>
          <a:p>
            <a:pPr>
              <a:lnSpc>
                <a:spcPct val="80000"/>
              </a:lnSpc>
            </a:pPr>
            <a:r>
              <a:rPr lang="en-US" sz="2800" dirty="0"/>
              <a:t>After you solve the specific case, you need to determine whether loops will be required in the general algorithm and if so which loop structure to choose from.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0275BB3-D0C7-4FE3-BEFD-009A6F93401F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23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82562"/>
          </a:xfrm>
        </p:spPr>
        <p:txBody>
          <a:bodyPr>
            <a:normAutofit fontScale="90000"/>
          </a:bodyPr>
          <a:lstStyle/>
          <a:p>
            <a:r>
              <a:rPr lang="en-US" sz="3600"/>
              <a:t>Do-While Example</a:t>
            </a:r>
          </a:p>
        </p:txBody>
      </p:sp>
      <p:sp>
        <p:nvSpPr>
          <p:cNvPr id="48230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609600"/>
            <a:ext cx="8229600" cy="5943600"/>
          </a:xfrm>
        </p:spPr>
        <p:txBody>
          <a:bodyPr>
            <a:normAutofit fontScale="92500" lnSpcReduction="10000"/>
          </a:bodyPr>
          <a:lstStyle/>
          <a:p>
            <a:pPr>
              <a:buFontTx/>
              <a:buNone/>
            </a:pPr>
            <a:r>
              <a:rPr lang="en-US" sz="2000" b="1" dirty="0">
                <a:solidFill>
                  <a:srgbClr val="990033"/>
                </a:solidFill>
              </a:rPr>
              <a:t>#include &lt;</a:t>
            </a:r>
            <a:r>
              <a:rPr lang="en-US" sz="2000" b="1" dirty="0" err="1">
                <a:solidFill>
                  <a:srgbClr val="990033"/>
                </a:solidFill>
              </a:rPr>
              <a:t>stdio.h</a:t>
            </a:r>
            <a:r>
              <a:rPr lang="en-US" sz="2000" b="1" dirty="0">
                <a:solidFill>
                  <a:srgbClr val="990033"/>
                </a:solidFill>
              </a:rPr>
              <a:t>&gt;</a:t>
            </a:r>
          </a:p>
          <a:p>
            <a:pPr>
              <a:buFontTx/>
              <a:buNone/>
            </a:pPr>
            <a:r>
              <a:rPr lang="en-US" sz="2000" b="1" dirty="0">
                <a:solidFill>
                  <a:srgbClr val="990033"/>
                </a:solidFill>
              </a:rPr>
              <a:t>#define KMS_PER_MILE 1.609</a:t>
            </a:r>
          </a:p>
          <a:p>
            <a:pPr>
              <a:buFontTx/>
              <a:buNone/>
            </a:pPr>
            <a:r>
              <a:rPr lang="en-US" sz="2000" b="1" dirty="0">
                <a:solidFill>
                  <a:srgbClr val="990033"/>
                </a:solidFill>
              </a:rPr>
              <a:t>/* converts miles to kilometers - </a:t>
            </a:r>
            <a:r>
              <a:rPr lang="en-US" sz="2000" b="1" dirty="0" err="1">
                <a:solidFill>
                  <a:srgbClr val="990033"/>
                </a:solidFill>
              </a:rPr>
              <a:t>repeateadly</a:t>
            </a:r>
            <a:r>
              <a:rPr lang="en-US" sz="2000" b="1" dirty="0">
                <a:solidFill>
                  <a:srgbClr val="990033"/>
                </a:solidFill>
              </a:rPr>
              <a:t> */</a:t>
            </a:r>
          </a:p>
          <a:p>
            <a:pPr>
              <a:buFontTx/>
              <a:buNone/>
            </a:pPr>
            <a:r>
              <a:rPr lang="en-US" sz="2000" b="1" dirty="0" err="1">
                <a:solidFill>
                  <a:srgbClr val="990033"/>
                </a:solidFill>
              </a:rPr>
              <a:t>int</a:t>
            </a:r>
            <a:r>
              <a:rPr lang="en-US" sz="2000" b="1" dirty="0">
                <a:solidFill>
                  <a:srgbClr val="990033"/>
                </a:solidFill>
              </a:rPr>
              <a:t> main(void) {</a:t>
            </a:r>
          </a:p>
          <a:p>
            <a:pPr>
              <a:buFontTx/>
              <a:buNone/>
            </a:pPr>
            <a:r>
              <a:rPr lang="en-US" sz="2000" b="1" dirty="0">
                <a:solidFill>
                  <a:srgbClr val="990033"/>
                </a:solidFill>
              </a:rPr>
              <a:t>           double </a:t>
            </a:r>
            <a:r>
              <a:rPr lang="en-US" sz="2000" b="1" dirty="0" err="1">
                <a:solidFill>
                  <a:srgbClr val="990033"/>
                </a:solidFill>
              </a:rPr>
              <a:t>kms</a:t>
            </a:r>
            <a:r>
              <a:rPr lang="en-US" sz="2000" b="1" dirty="0">
                <a:solidFill>
                  <a:srgbClr val="990033"/>
                </a:solidFill>
              </a:rPr>
              <a:t>,</a:t>
            </a:r>
          </a:p>
          <a:p>
            <a:pPr>
              <a:buFontTx/>
              <a:buNone/>
            </a:pPr>
            <a:r>
              <a:rPr lang="en-US" sz="2000" b="1" dirty="0">
                <a:solidFill>
                  <a:srgbClr val="990033"/>
                </a:solidFill>
              </a:rPr>
              <a:t>                  miles;                </a:t>
            </a:r>
          </a:p>
          <a:p>
            <a:pPr>
              <a:buFontTx/>
              <a:buNone/>
            </a:pPr>
            <a:r>
              <a:rPr lang="en-US" sz="2000" b="1" dirty="0">
                <a:solidFill>
                  <a:srgbClr val="990033"/>
                </a:solidFill>
              </a:rPr>
              <a:t>           char res;  //for user response [y/n]</a:t>
            </a:r>
          </a:p>
          <a:p>
            <a:pPr>
              <a:buFontTx/>
              <a:buNone/>
            </a:pPr>
            <a:r>
              <a:rPr lang="en-US" sz="2000" b="1" dirty="0">
                <a:solidFill>
                  <a:srgbClr val="990033"/>
                </a:solidFill>
              </a:rPr>
              <a:t>      </a:t>
            </a:r>
            <a:r>
              <a:rPr lang="en-US" sz="2000" b="1" dirty="0">
                <a:solidFill>
                  <a:srgbClr val="FF0000"/>
                </a:solidFill>
              </a:rPr>
              <a:t>do {</a:t>
            </a:r>
            <a:r>
              <a:rPr lang="en-US" sz="2000" b="1" dirty="0">
                <a:solidFill>
                  <a:srgbClr val="990033"/>
                </a:solidFill>
              </a:rPr>
              <a:t>       </a:t>
            </a:r>
          </a:p>
          <a:p>
            <a:pPr>
              <a:buFontTx/>
              <a:buNone/>
            </a:pPr>
            <a:r>
              <a:rPr lang="en-US" sz="2000" b="1" dirty="0">
                <a:solidFill>
                  <a:srgbClr val="990033"/>
                </a:solidFill>
              </a:rPr>
              <a:t>              </a:t>
            </a:r>
            <a:r>
              <a:rPr lang="en-US" sz="2000" b="1" dirty="0" err="1">
                <a:solidFill>
                  <a:srgbClr val="990033"/>
                </a:solidFill>
              </a:rPr>
              <a:t>printf</a:t>
            </a:r>
            <a:r>
              <a:rPr lang="en-US" sz="2000" b="1" dirty="0">
                <a:solidFill>
                  <a:srgbClr val="990033"/>
                </a:solidFill>
              </a:rPr>
              <a:t>("Enter the distance in miles&gt; ");</a:t>
            </a:r>
          </a:p>
          <a:p>
            <a:pPr>
              <a:buFontTx/>
              <a:buNone/>
            </a:pPr>
            <a:r>
              <a:rPr lang="en-US" sz="2000" b="1" dirty="0">
                <a:solidFill>
                  <a:srgbClr val="990033"/>
                </a:solidFill>
              </a:rPr>
              <a:t>              </a:t>
            </a:r>
            <a:r>
              <a:rPr lang="en-US" sz="2000" b="1" dirty="0" err="1">
                <a:solidFill>
                  <a:srgbClr val="990033"/>
                </a:solidFill>
              </a:rPr>
              <a:t>scanf</a:t>
            </a:r>
            <a:r>
              <a:rPr lang="en-US" sz="2000" b="1" dirty="0">
                <a:solidFill>
                  <a:srgbClr val="990033"/>
                </a:solidFill>
              </a:rPr>
              <a:t>("%lf", &amp;miles);          </a:t>
            </a:r>
          </a:p>
          <a:p>
            <a:pPr>
              <a:buFontTx/>
              <a:buNone/>
            </a:pPr>
            <a:r>
              <a:rPr lang="en-US" sz="2000" b="1" dirty="0">
                <a:solidFill>
                  <a:srgbClr val="990033"/>
                </a:solidFill>
              </a:rPr>
              <a:t>              </a:t>
            </a:r>
            <a:r>
              <a:rPr lang="en-US" sz="2000" b="1" dirty="0" err="1">
                <a:solidFill>
                  <a:srgbClr val="990033"/>
                </a:solidFill>
              </a:rPr>
              <a:t>kms</a:t>
            </a:r>
            <a:r>
              <a:rPr lang="en-US" sz="2000" b="1" dirty="0">
                <a:solidFill>
                  <a:srgbClr val="990033"/>
                </a:solidFill>
              </a:rPr>
              <a:t> = KMS_PER_MILE * miles;          </a:t>
            </a:r>
          </a:p>
          <a:p>
            <a:pPr>
              <a:buFontTx/>
              <a:buNone/>
            </a:pPr>
            <a:r>
              <a:rPr lang="en-US" sz="2000" b="1" dirty="0">
                <a:solidFill>
                  <a:srgbClr val="990033"/>
                </a:solidFill>
              </a:rPr>
              <a:t>              </a:t>
            </a:r>
            <a:r>
              <a:rPr lang="en-US" sz="2000" b="1" dirty="0" err="1">
                <a:solidFill>
                  <a:srgbClr val="990033"/>
                </a:solidFill>
              </a:rPr>
              <a:t>printf</a:t>
            </a:r>
            <a:r>
              <a:rPr lang="en-US" sz="2000" b="1" dirty="0">
                <a:solidFill>
                  <a:srgbClr val="990033"/>
                </a:solidFill>
              </a:rPr>
              <a:t>("That equals %f kilometers. \n", </a:t>
            </a:r>
            <a:r>
              <a:rPr lang="en-US" sz="2000" b="1" dirty="0" err="1">
                <a:solidFill>
                  <a:srgbClr val="990033"/>
                </a:solidFill>
              </a:rPr>
              <a:t>kms</a:t>
            </a:r>
            <a:r>
              <a:rPr lang="en-US" sz="2000" b="1" dirty="0">
                <a:solidFill>
                  <a:srgbClr val="990033"/>
                </a:solidFill>
              </a:rPr>
              <a:t>);</a:t>
            </a:r>
          </a:p>
          <a:p>
            <a:pPr>
              <a:buFontTx/>
              <a:buNone/>
            </a:pPr>
            <a:r>
              <a:rPr lang="en-US" sz="2000" b="1" dirty="0">
                <a:solidFill>
                  <a:srgbClr val="990033"/>
                </a:solidFill>
              </a:rPr>
              <a:t>              </a:t>
            </a:r>
            <a:r>
              <a:rPr lang="en-US" sz="2000" b="1" dirty="0" err="1">
                <a:solidFill>
                  <a:srgbClr val="990033"/>
                </a:solidFill>
              </a:rPr>
              <a:t>printf</a:t>
            </a:r>
            <a:r>
              <a:rPr lang="en-US" sz="2000" b="1" dirty="0">
                <a:solidFill>
                  <a:srgbClr val="990033"/>
                </a:solidFill>
              </a:rPr>
              <a:t>("\</a:t>
            </a:r>
            <a:r>
              <a:rPr lang="en-US" sz="2000" b="1" dirty="0" err="1">
                <a:solidFill>
                  <a:srgbClr val="990033"/>
                </a:solidFill>
              </a:rPr>
              <a:t>nDo</a:t>
            </a:r>
            <a:r>
              <a:rPr lang="en-US" sz="2000" b="1" dirty="0">
                <a:solidFill>
                  <a:srgbClr val="990033"/>
                </a:solidFill>
              </a:rPr>
              <a:t> you wish to try again [y/n]? ");              </a:t>
            </a:r>
          </a:p>
          <a:p>
            <a:pPr>
              <a:buFontTx/>
              <a:buNone/>
            </a:pPr>
            <a:r>
              <a:rPr lang="en-US" sz="2000" b="1" dirty="0">
                <a:solidFill>
                  <a:srgbClr val="990033"/>
                </a:solidFill>
              </a:rPr>
              <a:t>              </a:t>
            </a:r>
            <a:r>
              <a:rPr lang="en-US" sz="2000" b="1" dirty="0" err="1">
                <a:solidFill>
                  <a:srgbClr val="990033"/>
                </a:solidFill>
              </a:rPr>
              <a:t>getchar</a:t>
            </a:r>
            <a:r>
              <a:rPr lang="en-US" sz="2000" b="1" dirty="0">
                <a:solidFill>
                  <a:srgbClr val="990033"/>
                </a:solidFill>
              </a:rPr>
              <a:t>(); //skips the new line character.</a:t>
            </a:r>
          </a:p>
          <a:p>
            <a:pPr>
              <a:buFontTx/>
              <a:buNone/>
            </a:pPr>
            <a:r>
              <a:rPr lang="en-US" sz="2000" b="1" dirty="0">
                <a:solidFill>
                  <a:srgbClr val="990033"/>
                </a:solidFill>
              </a:rPr>
              <a:t>              </a:t>
            </a:r>
            <a:r>
              <a:rPr lang="en-US" sz="2000" b="1" dirty="0" err="1">
                <a:solidFill>
                  <a:srgbClr val="990033"/>
                </a:solidFill>
              </a:rPr>
              <a:t>scanf</a:t>
            </a:r>
            <a:r>
              <a:rPr lang="en-US" sz="2000" b="1" dirty="0">
                <a:solidFill>
                  <a:srgbClr val="990033"/>
                </a:solidFill>
              </a:rPr>
              <a:t>("%c", &amp;res);</a:t>
            </a:r>
          </a:p>
          <a:p>
            <a:pPr>
              <a:buFontTx/>
              <a:buNone/>
            </a:pPr>
            <a:r>
              <a:rPr lang="en-US" sz="2000" b="1" dirty="0">
                <a:solidFill>
                  <a:srgbClr val="990033"/>
                </a:solidFill>
              </a:rPr>
              <a:t>           </a:t>
            </a:r>
            <a:r>
              <a:rPr lang="en-US" sz="2000" b="1" dirty="0">
                <a:solidFill>
                  <a:srgbClr val="FF0000"/>
                </a:solidFill>
              </a:rPr>
              <a:t>} while </a:t>
            </a:r>
            <a:r>
              <a:rPr lang="en-US" sz="2000" b="1" dirty="0">
                <a:solidFill>
                  <a:srgbClr val="990033"/>
                </a:solidFill>
              </a:rPr>
              <a:t>(res == 'Y' || res == 'y');                    </a:t>
            </a:r>
          </a:p>
          <a:p>
            <a:pPr>
              <a:buFontTx/>
              <a:buNone/>
            </a:pPr>
            <a:r>
              <a:rPr lang="en-US" sz="2000" b="1" dirty="0">
                <a:solidFill>
                  <a:srgbClr val="990033"/>
                </a:solidFill>
              </a:rPr>
              <a:t>return (0);}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F2F2AFF-04FD-4442-88C1-22AC859276A7}" type="slidenum">
              <a:rPr lang="en-US"/>
              <a:pPr/>
              <a:t>30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0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0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0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0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0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0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2307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3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Do-While </a:t>
            </a:r>
            <a:r>
              <a:rPr lang="en-US" sz="3600" dirty="0"/>
              <a:t>Example</a:t>
            </a:r>
          </a:p>
        </p:txBody>
      </p:sp>
      <p:sp>
        <p:nvSpPr>
          <p:cNvPr id="53350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81000" y="1219200"/>
            <a:ext cx="8686800" cy="51054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2000" b="1" dirty="0">
                <a:solidFill>
                  <a:srgbClr val="0033CC"/>
                </a:solidFill>
              </a:rPr>
              <a:t>#include &lt;</a:t>
            </a:r>
            <a:r>
              <a:rPr lang="en-US" sz="2000" b="1" dirty="0" err="1">
                <a:solidFill>
                  <a:srgbClr val="0033CC"/>
                </a:solidFill>
              </a:rPr>
              <a:t>stdio.h</a:t>
            </a:r>
            <a:r>
              <a:rPr lang="en-US" sz="2000" b="1" dirty="0">
                <a:solidFill>
                  <a:srgbClr val="0033CC"/>
                </a:solidFill>
              </a:rPr>
              <a:t>&gt;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 dirty="0" err="1">
                <a:solidFill>
                  <a:srgbClr val="0033CC"/>
                </a:solidFill>
              </a:rPr>
              <a:t>int</a:t>
            </a:r>
            <a:r>
              <a:rPr lang="en-US" sz="2000" b="1" dirty="0">
                <a:solidFill>
                  <a:srgbClr val="0033CC"/>
                </a:solidFill>
              </a:rPr>
              <a:t> main ()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 dirty="0">
                <a:solidFill>
                  <a:srgbClr val="FF0000"/>
                </a:solidFill>
              </a:rPr>
              <a:t> // Another use of do-while is to check valid input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 dirty="0">
                <a:solidFill>
                  <a:srgbClr val="0033CC"/>
                </a:solidFill>
              </a:rPr>
              <a:t>   </a:t>
            </a:r>
            <a:r>
              <a:rPr lang="en-US" sz="2000" b="1" dirty="0" err="1">
                <a:solidFill>
                  <a:srgbClr val="0033CC"/>
                </a:solidFill>
              </a:rPr>
              <a:t>int</a:t>
            </a:r>
            <a:r>
              <a:rPr lang="en-US" sz="2000" b="1" dirty="0">
                <a:solidFill>
                  <a:srgbClr val="0033CC"/>
                </a:solidFill>
              </a:rPr>
              <a:t> </a:t>
            </a:r>
            <a:r>
              <a:rPr lang="en-US" sz="2000" b="1" dirty="0" err="1">
                <a:solidFill>
                  <a:srgbClr val="0033CC"/>
                </a:solidFill>
              </a:rPr>
              <a:t>n_min</a:t>
            </a:r>
            <a:r>
              <a:rPr lang="en-US" sz="2000" b="1" dirty="0">
                <a:solidFill>
                  <a:srgbClr val="0033CC"/>
                </a:solidFill>
              </a:rPr>
              <a:t>, </a:t>
            </a:r>
            <a:r>
              <a:rPr lang="en-US" sz="2000" b="1" dirty="0" err="1">
                <a:solidFill>
                  <a:srgbClr val="0033CC"/>
                </a:solidFill>
              </a:rPr>
              <a:t>n_max</a:t>
            </a:r>
            <a:r>
              <a:rPr lang="en-US" sz="2000" b="1" dirty="0">
                <a:solidFill>
                  <a:srgbClr val="0033CC"/>
                </a:solidFill>
              </a:rPr>
              <a:t>, /* minimum and maximum values*/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 dirty="0">
                <a:solidFill>
                  <a:srgbClr val="0033CC"/>
                </a:solidFill>
              </a:rPr>
              <a:t>     </a:t>
            </a:r>
            <a:r>
              <a:rPr lang="en-US" sz="2000" b="1" dirty="0" err="1">
                <a:solidFill>
                  <a:srgbClr val="0033CC"/>
                </a:solidFill>
              </a:rPr>
              <a:t>inval</a:t>
            </a:r>
            <a:r>
              <a:rPr lang="en-US" sz="2000" b="1" dirty="0">
                <a:solidFill>
                  <a:srgbClr val="0033CC"/>
                </a:solidFill>
              </a:rPr>
              <a:t>; 	         /* data value which user enters*/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 dirty="0">
                <a:solidFill>
                  <a:srgbClr val="0033CC"/>
                </a:solidFill>
              </a:rPr>
              <a:t> </a:t>
            </a:r>
            <a:r>
              <a:rPr lang="en-US" sz="2000" b="1" dirty="0">
                <a:solidFill>
                  <a:srgbClr val="FF0000"/>
                </a:solidFill>
              </a:rPr>
              <a:t>// check validity of input.  </a:t>
            </a:r>
            <a:r>
              <a:rPr lang="en-US" sz="2000" b="1" dirty="0" err="1">
                <a:solidFill>
                  <a:srgbClr val="FF0000"/>
                </a:solidFill>
              </a:rPr>
              <a:t>n_min</a:t>
            </a:r>
            <a:r>
              <a:rPr lang="en-US" sz="2000" b="1" dirty="0">
                <a:solidFill>
                  <a:srgbClr val="FF0000"/>
                </a:solidFill>
              </a:rPr>
              <a:t> must be &lt; </a:t>
            </a:r>
            <a:r>
              <a:rPr lang="en-US" sz="2000" b="1" dirty="0" err="1">
                <a:solidFill>
                  <a:srgbClr val="FF0000"/>
                </a:solidFill>
              </a:rPr>
              <a:t>n_max</a:t>
            </a:r>
            <a:endParaRPr lang="en-US" sz="2000" b="1" dirty="0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 dirty="0">
                <a:solidFill>
                  <a:srgbClr val="0033CC"/>
                </a:solidFill>
              </a:rPr>
              <a:t>    </a:t>
            </a:r>
            <a:r>
              <a:rPr lang="en-US" sz="2000" b="1" dirty="0">
                <a:solidFill>
                  <a:srgbClr val="FF0000"/>
                </a:solidFill>
              </a:rPr>
              <a:t>do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 dirty="0">
                <a:solidFill>
                  <a:srgbClr val="0033CC"/>
                </a:solidFill>
              </a:rPr>
              <a:t>        </a:t>
            </a:r>
            <a:r>
              <a:rPr lang="en-US" sz="2000" b="1" dirty="0" err="1">
                <a:solidFill>
                  <a:srgbClr val="0033CC"/>
                </a:solidFill>
              </a:rPr>
              <a:t>printf</a:t>
            </a:r>
            <a:r>
              <a:rPr lang="en-US" sz="2000" b="1" dirty="0">
                <a:solidFill>
                  <a:srgbClr val="0033CC"/>
                </a:solidFill>
              </a:rPr>
              <a:t>("Enter minimum and maximum valid values&gt; ");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 dirty="0">
                <a:solidFill>
                  <a:srgbClr val="0033CC"/>
                </a:solidFill>
              </a:rPr>
              <a:t>        </a:t>
            </a:r>
            <a:r>
              <a:rPr lang="en-US" sz="2000" b="1" dirty="0" err="1">
                <a:solidFill>
                  <a:srgbClr val="0033CC"/>
                </a:solidFill>
              </a:rPr>
              <a:t>scanf</a:t>
            </a:r>
            <a:r>
              <a:rPr lang="en-US" sz="2000" b="1" dirty="0">
                <a:solidFill>
                  <a:srgbClr val="0033CC"/>
                </a:solidFill>
              </a:rPr>
              <a:t>("%</a:t>
            </a:r>
            <a:r>
              <a:rPr lang="en-US" sz="2000" b="1" dirty="0" err="1">
                <a:solidFill>
                  <a:srgbClr val="0033CC"/>
                </a:solidFill>
              </a:rPr>
              <a:t>d%d</a:t>
            </a:r>
            <a:r>
              <a:rPr lang="en-US" sz="2000" b="1" dirty="0">
                <a:solidFill>
                  <a:srgbClr val="0033CC"/>
                </a:solidFill>
              </a:rPr>
              <a:t>", &amp;</a:t>
            </a:r>
            <a:r>
              <a:rPr lang="en-US" sz="2000" b="1" dirty="0" err="1">
                <a:solidFill>
                  <a:srgbClr val="0033CC"/>
                </a:solidFill>
              </a:rPr>
              <a:t>n_min</a:t>
            </a:r>
            <a:r>
              <a:rPr lang="en-US" sz="2000" b="1" dirty="0">
                <a:solidFill>
                  <a:srgbClr val="0033CC"/>
                </a:solidFill>
              </a:rPr>
              <a:t>, &amp;</a:t>
            </a:r>
            <a:r>
              <a:rPr lang="en-US" sz="2000" b="1" dirty="0" err="1">
                <a:solidFill>
                  <a:srgbClr val="0033CC"/>
                </a:solidFill>
              </a:rPr>
              <a:t>n_max</a:t>
            </a:r>
            <a:r>
              <a:rPr lang="en-US" sz="2000" b="1" dirty="0">
                <a:solidFill>
                  <a:srgbClr val="0033CC"/>
                </a:solidFill>
              </a:rPr>
              <a:t>);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2000" b="1" dirty="0">
              <a:solidFill>
                <a:srgbClr val="0033CC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 dirty="0">
                <a:solidFill>
                  <a:srgbClr val="0033CC"/>
                </a:solidFill>
              </a:rPr>
              <a:t>        if(</a:t>
            </a:r>
            <a:r>
              <a:rPr lang="en-US" sz="2000" b="1" dirty="0" err="1">
                <a:solidFill>
                  <a:srgbClr val="0033CC"/>
                </a:solidFill>
              </a:rPr>
              <a:t>n_min</a:t>
            </a:r>
            <a:r>
              <a:rPr lang="en-US" sz="2000" b="1" dirty="0">
                <a:solidFill>
                  <a:srgbClr val="0033CC"/>
                </a:solidFill>
              </a:rPr>
              <a:t> &gt;= </a:t>
            </a:r>
            <a:r>
              <a:rPr lang="en-US" sz="2000" b="1" dirty="0" err="1">
                <a:solidFill>
                  <a:srgbClr val="0033CC"/>
                </a:solidFill>
              </a:rPr>
              <a:t>n_max</a:t>
            </a:r>
            <a:r>
              <a:rPr lang="en-US" sz="2000" b="1" dirty="0">
                <a:solidFill>
                  <a:srgbClr val="0033CC"/>
                </a:solidFill>
              </a:rPr>
              <a:t>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 dirty="0">
                <a:solidFill>
                  <a:srgbClr val="0033CC"/>
                </a:solidFill>
              </a:rPr>
              <a:t> 	       </a:t>
            </a:r>
            <a:r>
              <a:rPr lang="en-US" sz="2000" b="1" dirty="0" err="1">
                <a:solidFill>
                  <a:srgbClr val="0033CC"/>
                </a:solidFill>
              </a:rPr>
              <a:t>printf</a:t>
            </a:r>
            <a:r>
              <a:rPr lang="en-US" sz="2000" b="1" dirty="0">
                <a:solidFill>
                  <a:srgbClr val="0033CC"/>
                </a:solidFill>
              </a:rPr>
              <a:t>("Wrong input\n");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2000" b="1" dirty="0">
              <a:solidFill>
                <a:srgbClr val="0033CC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 dirty="0">
                <a:solidFill>
                  <a:srgbClr val="0033CC"/>
                </a:solidFill>
              </a:rPr>
              <a:t>     </a:t>
            </a:r>
            <a:r>
              <a:rPr lang="en-US" sz="2000" b="1" dirty="0">
                <a:solidFill>
                  <a:srgbClr val="FF0000"/>
                </a:solidFill>
              </a:rPr>
              <a:t>} while </a:t>
            </a:r>
            <a:r>
              <a:rPr lang="en-US" sz="2000" b="1" dirty="0">
                <a:solidFill>
                  <a:srgbClr val="0033CC"/>
                </a:solidFill>
              </a:rPr>
              <a:t>( </a:t>
            </a:r>
            <a:r>
              <a:rPr lang="en-US" sz="2000" b="1" dirty="0" err="1">
                <a:solidFill>
                  <a:srgbClr val="0033CC"/>
                </a:solidFill>
              </a:rPr>
              <a:t>n_min</a:t>
            </a:r>
            <a:r>
              <a:rPr lang="en-US" sz="2000" b="1" dirty="0">
                <a:solidFill>
                  <a:srgbClr val="0033CC"/>
                </a:solidFill>
              </a:rPr>
              <a:t> &gt;= </a:t>
            </a:r>
            <a:r>
              <a:rPr lang="en-US" sz="2000" b="1" dirty="0" err="1">
                <a:solidFill>
                  <a:srgbClr val="0033CC"/>
                </a:solidFill>
              </a:rPr>
              <a:t>n_max</a:t>
            </a:r>
            <a:r>
              <a:rPr lang="en-US" sz="2000" b="1" dirty="0">
                <a:solidFill>
                  <a:srgbClr val="0033CC"/>
                </a:solidFill>
              </a:rPr>
              <a:t>); 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 dirty="0">
                <a:solidFill>
                  <a:srgbClr val="0033CC"/>
                </a:solidFill>
              </a:rPr>
              <a:t> </a:t>
            </a:r>
            <a:r>
              <a:rPr lang="en-US" sz="2000" b="1" dirty="0">
                <a:solidFill>
                  <a:srgbClr val="FF0000"/>
                </a:solidFill>
              </a:rPr>
              <a:t>// condition of while is true as long as the input is wrong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5E25104-E8F2-4340-8028-B7AD4CF0F341}" type="slidenum">
              <a:rPr lang="en-US"/>
              <a:pPr/>
              <a:t>31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33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33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33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33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33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33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33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33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33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33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33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33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33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33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33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33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5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335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335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5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335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335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50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3350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3350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50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53350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53350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50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53350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53350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3507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132BFEA-A5B6-4750-8BEA-573A1082C2FE}" type="slidenum">
              <a:rPr lang="en-US"/>
              <a:pPr/>
              <a:t>32</a:t>
            </a:fld>
            <a:endParaRPr lang="en-US"/>
          </a:p>
        </p:txBody>
      </p:sp>
      <p:sp>
        <p:nvSpPr>
          <p:cNvPr id="535556" name="Rectangle 4"/>
          <p:cNvSpPr>
            <a:spLocks noChangeArrowheads="1"/>
          </p:cNvSpPr>
          <p:nvPr/>
        </p:nvSpPr>
        <p:spPr bwMode="auto">
          <a:xfrm>
            <a:off x="152400" y="533400"/>
            <a:ext cx="8991600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Consolas" pitchFamily="49" charset="0"/>
                <a:cs typeface="Times New Roman" pitchFamily="18" charset="0"/>
              </a:rPr>
              <a:t>/* next do-while checks that the entered value is between </a:t>
            </a:r>
            <a:r>
              <a:rPr lang="en-US" sz="2000" b="1" dirty="0" err="1">
                <a:solidFill>
                  <a:srgbClr val="FF0000"/>
                </a:solidFill>
                <a:latin typeface="Consolas" pitchFamily="49" charset="0"/>
                <a:cs typeface="Times New Roman" pitchFamily="18" charset="0"/>
              </a:rPr>
              <a:t>n_min</a:t>
            </a:r>
            <a:r>
              <a:rPr lang="en-US" sz="2000" b="1" dirty="0">
                <a:solidFill>
                  <a:srgbClr val="FF0000"/>
                </a:solidFill>
                <a:latin typeface="Consolas" pitchFamily="49" charset="0"/>
                <a:cs typeface="Times New Roman" pitchFamily="18" charset="0"/>
              </a:rPr>
              <a:t> and </a:t>
            </a:r>
            <a:r>
              <a:rPr lang="en-US" sz="2000" b="1" dirty="0" err="1">
                <a:solidFill>
                  <a:srgbClr val="FF0000"/>
                </a:solidFill>
                <a:latin typeface="Consolas" pitchFamily="49" charset="0"/>
                <a:cs typeface="Times New Roman" pitchFamily="18" charset="0"/>
              </a:rPr>
              <a:t>n_max</a:t>
            </a:r>
            <a:r>
              <a:rPr lang="en-US" sz="2000" b="1" dirty="0">
                <a:solidFill>
                  <a:srgbClr val="FF0000"/>
                </a:solidFill>
                <a:latin typeface="Consolas" pitchFamily="49" charset="0"/>
                <a:cs typeface="Times New Roman" pitchFamily="18" charset="0"/>
              </a:rPr>
              <a:t> */</a:t>
            </a:r>
          </a:p>
          <a:p>
            <a:r>
              <a:rPr lang="en-US" sz="2000" b="1" dirty="0">
                <a:solidFill>
                  <a:srgbClr val="FF0000"/>
                </a:solidFill>
                <a:latin typeface="Consolas" pitchFamily="49" charset="0"/>
                <a:cs typeface="Times New Roman" pitchFamily="18" charset="0"/>
              </a:rPr>
              <a:t>do {</a:t>
            </a:r>
            <a:r>
              <a:rPr lang="en-US" sz="2000" b="1" dirty="0">
                <a:solidFill>
                  <a:srgbClr val="0033CC"/>
                </a:solidFill>
                <a:latin typeface="Consolas" pitchFamily="49" charset="0"/>
                <a:cs typeface="Times New Roman" pitchFamily="18" charset="0"/>
              </a:rPr>
              <a:t>  </a:t>
            </a:r>
          </a:p>
          <a:p>
            <a:r>
              <a:rPr lang="en-US" sz="2000" b="1" dirty="0">
                <a:solidFill>
                  <a:srgbClr val="0033CC"/>
                </a:solidFill>
                <a:latin typeface="Consolas" pitchFamily="49" charset="0"/>
                <a:cs typeface="Times New Roman" pitchFamily="18" charset="0"/>
              </a:rPr>
              <a:t>        </a:t>
            </a:r>
            <a:r>
              <a:rPr lang="en-US" sz="2000" b="1" dirty="0" err="1">
                <a:solidFill>
                  <a:srgbClr val="0033CC"/>
                </a:solidFill>
                <a:latin typeface="Consolas" pitchFamily="49" charset="0"/>
                <a:cs typeface="Times New Roman" pitchFamily="18" charset="0"/>
              </a:rPr>
              <a:t>printf</a:t>
            </a:r>
            <a:r>
              <a:rPr lang="en-US" sz="2000" b="1" dirty="0">
                <a:solidFill>
                  <a:srgbClr val="0033CC"/>
                </a:solidFill>
                <a:latin typeface="Consolas" pitchFamily="49" charset="0"/>
                <a:cs typeface="Times New Roman" pitchFamily="18" charset="0"/>
              </a:rPr>
              <a:t>("Enter an integer between %d and %d inclusive&gt; </a:t>
            </a:r>
            <a:r>
              <a:rPr lang="en-US" sz="2000" b="1" dirty="0" smtClean="0">
                <a:solidFill>
                  <a:srgbClr val="0033CC"/>
                </a:solidFill>
                <a:latin typeface="Consolas" pitchFamily="49" charset="0"/>
                <a:cs typeface="Times New Roman" pitchFamily="18" charset="0"/>
              </a:rPr>
              <a:t>“, </a:t>
            </a:r>
            <a:r>
              <a:rPr lang="en-US" sz="2000" b="1" dirty="0" err="1" smtClean="0">
                <a:solidFill>
                  <a:srgbClr val="0033CC"/>
                </a:solidFill>
                <a:latin typeface="Consolas" pitchFamily="49" charset="0"/>
                <a:cs typeface="Times New Roman" pitchFamily="18" charset="0"/>
              </a:rPr>
              <a:t>n_min</a:t>
            </a:r>
            <a:r>
              <a:rPr lang="en-US" sz="2000" b="1" dirty="0">
                <a:solidFill>
                  <a:srgbClr val="0033CC"/>
                </a:solidFill>
                <a:latin typeface="Consolas" pitchFamily="49" charset="0"/>
                <a:cs typeface="Times New Roman" pitchFamily="18" charset="0"/>
              </a:rPr>
              <a:t>, </a:t>
            </a:r>
            <a:r>
              <a:rPr lang="en-US" sz="2000" b="1" dirty="0" err="1">
                <a:solidFill>
                  <a:srgbClr val="0033CC"/>
                </a:solidFill>
                <a:latin typeface="Consolas" pitchFamily="49" charset="0"/>
                <a:cs typeface="Times New Roman" pitchFamily="18" charset="0"/>
              </a:rPr>
              <a:t>n_max</a:t>
            </a:r>
            <a:r>
              <a:rPr lang="en-US" sz="2000" b="1" dirty="0">
                <a:solidFill>
                  <a:srgbClr val="0033CC"/>
                </a:solidFill>
                <a:latin typeface="Consolas" pitchFamily="49" charset="0"/>
                <a:cs typeface="Times New Roman" pitchFamily="18" charset="0"/>
              </a:rPr>
              <a:t>);</a:t>
            </a:r>
          </a:p>
          <a:p>
            <a:r>
              <a:rPr lang="en-US" sz="2000" b="1" dirty="0">
                <a:solidFill>
                  <a:srgbClr val="0033CC"/>
                </a:solidFill>
                <a:latin typeface="Consolas" pitchFamily="49" charset="0"/>
                <a:cs typeface="Times New Roman" pitchFamily="18" charset="0"/>
              </a:rPr>
              <a:t>        </a:t>
            </a:r>
            <a:r>
              <a:rPr lang="en-US" sz="2000" b="1" dirty="0" err="1">
                <a:solidFill>
                  <a:srgbClr val="0033CC"/>
                </a:solidFill>
                <a:latin typeface="Consolas" pitchFamily="49" charset="0"/>
                <a:cs typeface="Times New Roman" pitchFamily="18" charset="0"/>
              </a:rPr>
              <a:t>scanf</a:t>
            </a:r>
            <a:r>
              <a:rPr lang="en-US" sz="2000" b="1" dirty="0">
                <a:solidFill>
                  <a:srgbClr val="0033CC"/>
                </a:solidFill>
                <a:latin typeface="Consolas" pitchFamily="49" charset="0"/>
                <a:cs typeface="Times New Roman" pitchFamily="18" charset="0"/>
              </a:rPr>
              <a:t>("%d", &amp;</a:t>
            </a:r>
            <a:r>
              <a:rPr lang="en-US" sz="2000" b="1" dirty="0" err="1">
                <a:solidFill>
                  <a:srgbClr val="0033CC"/>
                </a:solidFill>
                <a:latin typeface="Consolas" pitchFamily="49" charset="0"/>
                <a:cs typeface="Times New Roman" pitchFamily="18" charset="0"/>
              </a:rPr>
              <a:t>inval</a:t>
            </a:r>
            <a:r>
              <a:rPr lang="en-US" sz="2000" b="1" dirty="0">
                <a:solidFill>
                  <a:srgbClr val="0033CC"/>
                </a:solidFill>
                <a:latin typeface="Consolas" pitchFamily="49" charset="0"/>
                <a:cs typeface="Times New Roman" pitchFamily="18" charset="0"/>
              </a:rPr>
              <a:t>);</a:t>
            </a:r>
          </a:p>
          <a:p>
            <a:r>
              <a:rPr lang="en-US" sz="2000" b="1" dirty="0">
                <a:solidFill>
                  <a:srgbClr val="0033CC"/>
                </a:solidFill>
                <a:latin typeface="Consolas" pitchFamily="49" charset="0"/>
                <a:cs typeface="Times New Roman" pitchFamily="18" charset="0"/>
              </a:rPr>
              <a:t>        </a:t>
            </a:r>
          </a:p>
          <a:p>
            <a:r>
              <a:rPr lang="en-US" sz="2000" b="1" dirty="0">
                <a:solidFill>
                  <a:srgbClr val="0033CC"/>
                </a:solidFill>
                <a:latin typeface="Consolas" pitchFamily="49" charset="0"/>
                <a:cs typeface="Times New Roman" pitchFamily="18" charset="0"/>
              </a:rPr>
              <a:t>        if (</a:t>
            </a:r>
            <a:r>
              <a:rPr lang="en-US" sz="2000" b="1" dirty="0" err="1">
                <a:solidFill>
                  <a:srgbClr val="0033CC"/>
                </a:solidFill>
                <a:latin typeface="Consolas" pitchFamily="49" charset="0"/>
                <a:cs typeface="Times New Roman" pitchFamily="18" charset="0"/>
              </a:rPr>
              <a:t>inval</a:t>
            </a:r>
            <a:r>
              <a:rPr lang="en-US" sz="2000" b="1" dirty="0">
                <a:solidFill>
                  <a:srgbClr val="0033CC"/>
                </a:solidFill>
                <a:latin typeface="Consolas" pitchFamily="49" charset="0"/>
                <a:cs typeface="Times New Roman" pitchFamily="18" charset="0"/>
              </a:rPr>
              <a:t>  &lt; </a:t>
            </a:r>
            <a:r>
              <a:rPr lang="en-US" sz="2000" b="1" dirty="0" err="1">
                <a:solidFill>
                  <a:srgbClr val="0033CC"/>
                </a:solidFill>
                <a:latin typeface="Consolas" pitchFamily="49" charset="0"/>
                <a:cs typeface="Times New Roman" pitchFamily="18" charset="0"/>
              </a:rPr>
              <a:t>n_min</a:t>
            </a:r>
            <a:r>
              <a:rPr lang="en-US" sz="2000" b="1" dirty="0">
                <a:solidFill>
                  <a:srgbClr val="0033CC"/>
                </a:solidFill>
                <a:latin typeface="Consolas" pitchFamily="49" charset="0"/>
                <a:cs typeface="Times New Roman" pitchFamily="18" charset="0"/>
              </a:rPr>
              <a:t> || </a:t>
            </a:r>
            <a:r>
              <a:rPr lang="en-US" sz="2000" b="1" dirty="0" err="1">
                <a:solidFill>
                  <a:srgbClr val="0033CC"/>
                </a:solidFill>
                <a:latin typeface="Consolas" pitchFamily="49" charset="0"/>
                <a:cs typeface="Times New Roman" pitchFamily="18" charset="0"/>
              </a:rPr>
              <a:t>inval</a:t>
            </a:r>
            <a:r>
              <a:rPr lang="en-US" sz="2000" b="1" dirty="0">
                <a:solidFill>
                  <a:srgbClr val="0033CC"/>
                </a:solidFill>
                <a:latin typeface="Consolas" pitchFamily="49" charset="0"/>
                <a:cs typeface="Times New Roman" pitchFamily="18" charset="0"/>
              </a:rPr>
              <a:t> &gt; </a:t>
            </a:r>
            <a:r>
              <a:rPr lang="en-US" sz="2000" b="1" dirty="0" err="1">
                <a:solidFill>
                  <a:srgbClr val="0033CC"/>
                </a:solidFill>
                <a:latin typeface="Consolas" pitchFamily="49" charset="0"/>
                <a:cs typeface="Times New Roman" pitchFamily="18" charset="0"/>
              </a:rPr>
              <a:t>n_max</a:t>
            </a:r>
            <a:r>
              <a:rPr lang="en-US" sz="2000" b="1" dirty="0">
                <a:solidFill>
                  <a:srgbClr val="0033CC"/>
                </a:solidFill>
                <a:latin typeface="Consolas" pitchFamily="49" charset="0"/>
                <a:cs typeface="Times New Roman" pitchFamily="18" charset="0"/>
              </a:rPr>
              <a:t>)</a:t>
            </a:r>
          </a:p>
          <a:p>
            <a:r>
              <a:rPr lang="en-US" sz="2000" b="1" dirty="0">
                <a:solidFill>
                  <a:srgbClr val="0033CC"/>
                </a:solidFill>
                <a:latin typeface="Consolas" pitchFamily="49" charset="0"/>
                <a:cs typeface="Times New Roman" pitchFamily="18" charset="0"/>
              </a:rPr>
              <a:t>           </a:t>
            </a:r>
            <a:r>
              <a:rPr lang="en-US" sz="2000" b="1" dirty="0" err="1">
                <a:solidFill>
                  <a:srgbClr val="0033CC"/>
                </a:solidFill>
                <a:latin typeface="Consolas" pitchFamily="49" charset="0"/>
                <a:cs typeface="Times New Roman" pitchFamily="18" charset="0"/>
              </a:rPr>
              <a:t>printf</a:t>
            </a:r>
            <a:r>
              <a:rPr lang="en-US" sz="2000" b="1" dirty="0">
                <a:solidFill>
                  <a:srgbClr val="0033CC"/>
                </a:solidFill>
                <a:latin typeface="Consolas" pitchFamily="49" charset="0"/>
                <a:cs typeface="Times New Roman" pitchFamily="18" charset="0"/>
              </a:rPr>
              <a:t>("Sorry wrong input, try </a:t>
            </a:r>
            <a:r>
              <a:rPr lang="en-US" sz="2000" b="1" dirty="0" err="1">
                <a:solidFill>
                  <a:srgbClr val="0033CC"/>
                </a:solidFill>
                <a:latin typeface="Consolas" pitchFamily="49" charset="0"/>
                <a:cs typeface="Times New Roman" pitchFamily="18" charset="0"/>
              </a:rPr>
              <a:t>agin</a:t>
            </a:r>
            <a:r>
              <a:rPr lang="en-US" sz="2000" b="1" dirty="0">
                <a:solidFill>
                  <a:srgbClr val="0033CC"/>
                </a:solidFill>
                <a:latin typeface="Consolas" pitchFamily="49" charset="0"/>
                <a:cs typeface="Times New Roman" pitchFamily="18" charset="0"/>
              </a:rPr>
              <a:t>\n");</a:t>
            </a:r>
          </a:p>
          <a:p>
            <a:r>
              <a:rPr lang="en-US" sz="2000" b="1" dirty="0">
                <a:solidFill>
                  <a:srgbClr val="0033CC"/>
                </a:solidFill>
                <a:latin typeface="Consolas" pitchFamily="49" charset="0"/>
                <a:cs typeface="Times New Roman" pitchFamily="18" charset="0"/>
              </a:rPr>
              <a:t>  </a:t>
            </a:r>
          </a:p>
          <a:p>
            <a:r>
              <a:rPr lang="en-US" sz="2000" b="1" dirty="0">
                <a:solidFill>
                  <a:srgbClr val="FF0000"/>
                </a:solidFill>
                <a:latin typeface="Consolas" pitchFamily="49" charset="0"/>
                <a:cs typeface="Times New Roman" pitchFamily="18" charset="0"/>
              </a:rPr>
              <a:t>}  while </a:t>
            </a:r>
            <a:r>
              <a:rPr lang="en-US" sz="2000" b="1" dirty="0">
                <a:solidFill>
                  <a:srgbClr val="0033CC"/>
                </a:solidFill>
                <a:latin typeface="Consolas" pitchFamily="49" charset="0"/>
                <a:cs typeface="Times New Roman" pitchFamily="18" charset="0"/>
              </a:rPr>
              <a:t>(</a:t>
            </a:r>
            <a:r>
              <a:rPr lang="en-US" sz="2000" b="1" dirty="0" err="1">
                <a:solidFill>
                  <a:srgbClr val="0033CC"/>
                </a:solidFill>
                <a:latin typeface="Consolas" pitchFamily="49" charset="0"/>
                <a:cs typeface="Times New Roman" pitchFamily="18" charset="0"/>
              </a:rPr>
              <a:t>inval</a:t>
            </a:r>
            <a:r>
              <a:rPr lang="en-US" sz="2000" b="1" dirty="0">
                <a:solidFill>
                  <a:srgbClr val="0033CC"/>
                </a:solidFill>
                <a:latin typeface="Consolas" pitchFamily="49" charset="0"/>
                <a:cs typeface="Times New Roman" pitchFamily="18" charset="0"/>
              </a:rPr>
              <a:t> &lt; </a:t>
            </a:r>
            <a:r>
              <a:rPr lang="en-US" sz="2000" b="1" dirty="0" err="1">
                <a:solidFill>
                  <a:srgbClr val="0033CC"/>
                </a:solidFill>
                <a:latin typeface="Consolas" pitchFamily="49" charset="0"/>
                <a:cs typeface="Times New Roman" pitchFamily="18" charset="0"/>
              </a:rPr>
              <a:t>n_min</a:t>
            </a:r>
            <a:r>
              <a:rPr lang="en-US" sz="2000" b="1" dirty="0">
                <a:solidFill>
                  <a:srgbClr val="0033CC"/>
                </a:solidFill>
                <a:latin typeface="Consolas" pitchFamily="49" charset="0"/>
                <a:cs typeface="Times New Roman" pitchFamily="18" charset="0"/>
              </a:rPr>
              <a:t> || </a:t>
            </a:r>
            <a:r>
              <a:rPr lang="en-US" sz="2000" b="1" dirty="0" err="1">
                <a:solidFill>
                  <a:srgbClr val="0033CC"/>
                </a:solidFill>
                <a:latin typeface="Consolas" pitchFamily="49" charset="0"/>
                <a:cs typeface="Times New Roman" pitchFamily="18" charset="0"/>
              </a:rPr>
              <a:t>inval</a:t>
            </a:r>
            <a:r>
              <a:rPr lang="en-US" sz="2000" b="1" dirty="0">
                <a:solidFill>
                  <a:srgbClr val="0033CC"/>
                </a:solidFill>
                <a:latin typeface="Consolas" pitchFamily="49" charset="0"/>
                <a:cs typeface="Times New Roman" pitchFamily="18" charset="0"/>
              </a:rPr>
              <a:t> &gt; </a:t>
            </a:r>
            <a:r>
              <a:rPr lang="en-US" sz="2000" b="1" dirty="0" err="1">
                <a:solidFill>
                  <a:srgbClr val="0033CC"/>
                </a:solidFill>
                <a:latin typeface="Consolas" pitchFamily="49" charset="0"/>
                <a:cs typeface="Times New Roman" pitchFamily="18" charset="0"/>
              </a:rPr>
              <a:t>n_max</a:t>
            </a:r>
            <a:r>
              <a:rPr lang="en-US" sz="2000" b="1" dirty="0">
                <a:solidFill>
                  <a:srgbClr val="0033CC"/>
                </a:solidFill>
                <a:latin typeface="Consolas" pitchFamily="49" charset="0"/>
                <a:cs typeface="Times New Roman" pitchFamily="18" charset="0"/>
              </a:rPr>
              <a:t>) ;</a:t>
            </a:r>
          </a:p>
          <a:p>
            <a:r>
              <a:rPr lang="en-US" sz="2000" b="1" dirty="0">
                <a:solidFill>
                  <a:srgbClr val="0033CC"/>
                </a:solidFill>
                <a:latin typeface="Consolas" pitchFamily="49" charset="0"/>
                <a:cs typeface="Times New Roman" pitchFamily="18" charset="0"/>
              </a:rPr>
              <a:t>  </a:t>
            </a:r>
          </a:p>
          <a:p>
            <a:r>
              <a:rPr lang="en-US" sz="2000" b="1" dirty="0" err="1">
                <a:solidFill>
                  <a:srgbClr val="0033CC"/>
                </a:solidFill>
                <a:latin typeface="Consolas" pitchFamily="49" charset="0"/>
                <a:cs typeface="Times New Roman" pitchFamily="18" charset="0"/>
              </a:rPr>
              <a:t>printf</a:t>
            </a:r>
            <a:r>
              <a:rPr lang="en-US" sz="2000" b="1" dirty="0">
                <a:solidFill>
                  <a:srgbClr val="0033CC"/>
                </a:solidFill>
                <a:latin typeface="Consolas" pitchFamily="49" charset="0"/>
                <a:cs typeface="Times New Roman" pitchFamily="18" charset="0"/>
              </a:rPr>
              <a:t>("input checked successfully");</a:t>
            </a:r>
          </a:p>
          <a:p>
            <a:r>
              <a:rPr lang="en-US" sz="2000" b="1" dirty="0">
                <a:solidFill>
                  <a:srgbClr val="0033CC"/>
                </a:solidFill>
                <a:latin typeface="Consolas" pitchFamily="49" charset="0"/>
                <a:cs typeface="Times New Roman" pitchFamily="18" charset="0"/>
              </a:rPr>
              <a:t>  return 0;</a:t>
            </a:r>
          </a:p>
          <a:p>
            <a:r>
              <a:rPr lang="en-US" sz="2000" b="1" dirty="0">
                <a:solidFill>
                  <a:srgbClr val="0033CC"/>
                </a:solidFill>
                <a:latin typeface="Consolas" pitchFamily="49" charset="0"/>
                <a:cs typeface="Times New Roman" pitchFamily="18" charset="0"/>
              </a:rPr>
              <a:t>  }</a:t>
            </a:r>
            <a:endParaRPr lang="en-US" sz="2000" dirty="0">
              <a:solidFill>
                <a:srgbClr val="0033CC"/>
              </a:solidFill>
              <a:latin typeface="Consolas" pitchFamily="49" charset="0"/>
              <a:cs typeface="Times New Roman" pitchFamily="18" charset="0"/>
            </a:endParaRPr>
          </a:p>
          <a:p>
            <a:endParaRPr lang="en-US" sz="2400" dirty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5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355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355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555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83" name="Rectangle 3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382000" cy="685800"/>
          </a:xfrm>
        </p:spPr>
        <p:txBody>
          <a:bodyPr>
            <a:normAutofit fontScale="90000"/>
          </a:bodyPr>
          <a:lstStyle/>
          <a:p>
            <a:r>
              <a:rPr lang="en-US" sz="3400"/>
              <a:t>Flow Diagram of Loop Choice Process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DAF0A38-5498-44A1-B5DE-036E4DB363A3}" type="slidenum">
              <a:rPr lang="en-US"/>
              <a:pPr/>
              <a:t>4</a:t>
            </a:fld>
            <a:endParaRPr lang="en-US"/>
          </a:p>
        </p:txBody>
      </p:sp>
      <p:pic>
        <p:nvPicPr>
          <p:cNvPr id="430082" name="Picture 2" descr="fig0501"/>
          <p:cNvPicPr preferRelativeResize="0">
            <a:picLocks noChangeAspect="1" noChangeArrowheads="1"/>
          </p:cNvPicPr>
          <p:nvPr/>
        </p:nvPicPr>
        <p:blipFill>
          <a:blip r:embed="rId3" cstate="print">
            <a:grayscl/>
          </a:blip>
          <a:srcRect/>
          <a:stretch>
            <a:fillRect/>
          </a:stretch>
        </p:blipFill>
        <p:spPr bwMode="auto">
          <a:xfrm>
            <a:off x="1190625" y="1120775"/>
            <a:ext cx="6781800" cy="5005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300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300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5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Counting Loops</a:t>
            </a:r>
          </a:p>
        </p:txBody>
      </p:sp>
      <p:sp>
        <p:nvSpPr>
          <p:cNvPr id="40550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400" dirty="0"/>
              <a:t>The loop shown below in pseudo code is called a </a:t>
            </a:r>
            <a:r>
              <a:rPr lang="en-US" sz="2400" dirty="0">
                <a:solidFill>
                  <a:srgbClr val="FF0000"/>
                </a:solidFill>
              </a:rPr>
              <a:t>counter-controlled loop </a:t>
            </a:r>
            <a:r>
              <a:rPr lang="en-US" sz="2400" dirty="0"/>
              <a:t>(or </a:t>
            </a:r>
            <a:r>
              <a:rPr lang="en-US" sz="2400" dirty="0">
                <a:solidFill>
                  <a:srgbClr val="FF0000"/>
                </a:solidFill>
              </a:rPr>
              <a:t>counting loop</a:t>
            </a:r>
            <a:r>
              <a:rPr lang="en-US" sz="2400" dirty="0"/>
              <a:t>) because its repetition is managed by a loop control variable whose value represents a count.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2400" dirty="0"/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dirty="0">
                <a:latin typeface="Courier New" pitchFamily="49" charset="0"/>
              </a:rPr>
              <a:t>Set loop control variable to an initial value of 0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dirty="0">
                <a:latin typeface="Courier New" pitchFamily="49" charset="0"/>
              </a:rPr>
              <a:t>While loop control variable &lt; final value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dirty="0">
                <a:latin typeface="Courier New" pitchFamily="49" charset="0"/>
              </a:rPr>
              <a:t>	... //Do something multiple times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dirty="0">
                <a:latin typeface="Courier New" pitchFamily="49" charset="0"/>
              </a:rPr>
              <a:t>	Increase loop control variable by 1.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2000" dirty="0">
              <a:latin typeface="Courier New" pitchFamily="49" charset="0"/>
            </a:endParaRPr>
          </a:p>
          <a:p>
            <a:pPr>
              <a:lnSpc>
                <a:spcPct val="80000"/>
              </a:lnSpc>
            </a:pPr>
            <a:r>
              <a:rPr lang="en-US" sz="2400" dirty="0"/>
              <a:t>We use a </a:t>
            </a:r>
            <a:r>
              <a:rPr lang="en-US" sz="2400" dirty="0">
                <a:solidFill>
                  <a:srgbClr val="FF0000"/>
                </a:solidFill>
              </a:rPr>
              <a:t>counter-controlled loop </a:t>
            </a:r>
            <a:r>
              <a:rPr lang="en-US" sz="2400" dirty="0"/>
              <a:t>when we can determine prior to loop execution exactly how many loop repetitions will be needed to solve the problem.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50E9027-EBD0-41EC-BE22-2D7E5B17A267}" type="slidenum">
              <a:rPr lang="en-US"/>
              <a:pPr/>
              <a:t>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/>
              <a:t>The While Statement</a:t>
            </a:r>
          </a:p>
        </p:txBody>
      </p:sp>
      <p:sp>
        <p:nvSpPr>
          <p:cNvPr id="40755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10000"/>
              </a:lnSpc>
            </a:pPr>
            <a:r>
              <a:rPr lang="en-US" sz="2000" dirty="0"/>
              <a:t>This slide shows a program fragment that computes and displays the gross pay for seven employees. The loop body is the compound statements (those between { and }).</a:t>
            </a:r>
          </a:p>
          <a:p>
            <a:pPr>
              <a:lnSpc>
                <a:spcPct val="80000"/>
              </a:lnSpc>
            </a:pPr>
            <a:r>
              <a:rPr lang="en-US" sz="2000" dirty="0"/>
              <a:t>The </a:t>
            </a:r>
            <a:r>
              <a:rPr lang="en-US" sz="2000" b="1" dirty="0"/>
              <a:t>loop repetition condition</a:t>
            </a:r>
            <a:r>
              <a:rPr lang="en-US" sz="2000" dirty="0"/>
              <a:t> controls the while loop.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700" dirty="0">
              <a:latin typeface="Courier New" pitchFamily="49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dirty="0" err="1">
                <a:latin typeface="Courier New" pitchFamily="49" charset="0"/>
              </a:rPr>
              <a:t>count_emp</a:t>
            </a:r>
            <a:r>
              <a:rPr lang="en-US" sz="2000" dirty="0">
                <a:latin typeface="Courier New" pitchFamily="49" charset="0"/>
              </a:rPr>
              <a:t> = 0;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dirty="0">
                <a:solidFill>
                  <a:srgbClr val="FF0000"/>
                </a:solidFill>
                <a:latin typeface="Courier New" pitchFamily="49" charset="0"/>
              </a:rPr>
              <a:t>while</a:t>
            </a:r>
            <a:r>
              <a:rPr lang="en-US" sz="2000" dirty="0">
                <a:latin typeface="Courier New" pitchFamily="49" charset="0"/>
              </a:rPr>
              <a:t> (</a:t>
            </a:r>
            <a:r>
              <a:rPr lang="en-US" sz="2000" dirty="0" err="1">
                <a:latin typeface="Courier New" pitchFamily="49" charset="0"/>
              </a:rPr>
              <a:t>count_emp</a:t>
            </a:r>
            <a:r>
              <a:rPr lang="en-US" sz="2000" dirty="0">
                <a:latin typeface="Courier New" pitchFamily="49" charset="0"/>
              </a:rPr>
              <a:t> &lt; 7)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dirty="0">
                <a:solidFill>
                  <a:srgbClr val="FF0000"/>
                </a:solidFill>
                <a:latin typeface="Courier New" pitchFamily="49" charset="0"/>
              </a:rPr>
              <a:t>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dirty="0">
                <a:latin typeface="Courier New" pitchFamily="49" charset="0"/>
              </a:rPr>
              <a:t>	</a:t>
            </a:r>
            <a:r>
              <a:rPr lang="en-US" sz="2000" dirty="0" err="1">
                <a:latin typeface="Courier New" pitchFamily="49" charset="0"/>
              </a:rPr>
              <a:t>printf</a:t>
            </a:r>
            <a:r>
              <a:rPr lang="en-US" sz="2000" dirty="0">
                <a:latin typeface="Courier New" pitchFamily="49" charset="0"/>
              </a:rPr>
              <a:t>("Hours&gt; ");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dirty="0">
                <a:latin typeface="Courier New" pitchFamily="49" charset="0"/>
              </a:rPr>
              <a:t>	</a:t>
            </a:r>
            <a:r>
              <a:rPr lang="en-US" sz="2000" dirty="0" err="1">
                <a:latin typeface="Courier New" pitchFamily="49" charset="0"/>
              </a:rPr>
              <a:t>scanf</a:t>
            </a:r>
            <a:r>
              <a:rPr lang="en-US" sz="2000" dirty="0">
                <a:latin typeface="Courier New" pitchFamily="49" charset="0"/>
              </a:rPr>
              <a:t>("%</a:t>
            </a:r>
            <a:r>
              <a:rPr lang="en-US" sz="2000" dirty="0" err="1">
                <a:latin typeface="Courier New" pitchFamily="49" charset="0"/>
              </a:rPr>
              <a:t>d",&amp;hours</a:t>
            </a:r>
            <a:r>
              <a:rPr lang="en-US" sz="2000" dirty="0">
                <a:latin typeface="Courier New" pitchFamily="49" charset="0"/>
              </a:rPr>
              <a:t>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dirty="0">
                <a:latin typeface="Courier New" pitchFamily="49" charset="0"/>
              </a:rPr>
              <a:t>	</a:t>
            </a:r>
            <a:r>
              <a:rPr lang="en-US" sz="2000" dirty="0" err="1">
                <a:latin typeface="Courier New" pitchFamily="49" charset="0"/>
              </a:rPr>
              <a:t>printf</a:t>
            </a:r>
            <a:r>
              <a:rPr lang="en-US" sz="2000" dirty="0">
                <a:latin typeface="Courier New" pitchFamily="49" charset="0"/>
              </a:rPr>
              <a:t>("Rate&gt; ");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dirty="0">
                <a:latin typeface="Courier New" pitchFamily="49" charset="0"/>
              </a:rPr>
              <a:t>	</a:t>
            </a:r>
            <a:r>
              <a:rPr lang="en-US" sz="2000" dirty="0" err="1">
                <a:latin typeface="Courier New" pitchFamily="49" charset="0"/>
              </a:rPr>
              <a:t>scanf</a:t>
            </a:r>
            <a:r>
              <a:rPr lang="en-US" sz="2000" dirty="0">
                <a:latin typeface="Courier New" pitchFamily="49" charset="0"/>
              </a:rPr>
              <a:t>("%</a:t>
            </a:r>
            <a:r>
              <a:rPr lang="en-US" sz="2000" dirty="0" err="1">
                <a:latin typeface="Courier New" pitchFamily="49" charset="0"/>
              </a:rPr>
              <a:t>lf",&amp;rate</a:t>
            </a:r>
            <a:r>
              <a:rPr lang="en-US" sz="2000" dirty="0">
                <a:latin typeface="Courier New" pitchFamily="49" charset="0"/>
              </a:rPr>
              <a:t>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dirty="0">
                <a:latin typeface="Courier New" pitchFamily="49" charset="0"/>
              </a:rPr>
              <a:t>	pay = hours * rate;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dirty="0">
                <a:latin typeface="Courier New" pitchFamily="49" charset="0"/>
              </a:rPr>
              <a:t>	</a:t>
            </a:r>
            <a:r>
              <a:rPr lang="en-US" sz="2000" dirty="0" err="1">
                <a:latin typeface="Courier New" pitchFamily="49" charset="0"/>
              </a:rPr>
              <a:t>printf</a:t>
            </a:r>
            <a:r>
              <a:rPr lang="en-US" sz="2000" dirty="0">
                <a:latin typeface="Courier New" pitchFamily="49" charset="0"/>
              </a:rPr>
              <a:t>("Pay is $%6.2f\n", pay);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dirty="0">
                <a:latin typeface="Courier New" pitchFamily="49" charset="0"/>
              </a:rPr>
              <a:t>	</a:t>
            </a:r>
            <a:r>
              <a:rPr lang="en-US" sz="2000" dirty="0" err="1">
                <a:latin typeface="Courier New" pitchFamily="49" charset="0"/>
              </a:rPr>
              <a:t>count_emp</a:t>
            </a:r>
            <a:r>
              <a:rPr lang="en-US" sz="2000" dirty="0">
                <a:latin typeface="Courier New" pitchFamily="49" charset="0"/>
              </a:rPr>
              <a:t> = </a:t>
            </a:r>
            <a:r>
              <a:rPr lang="en-US" sz="2000" dirty="0" err="1">
                <a:latin typeface="Courier New" pitchFamily="49" charset="0"/>
              </a:rPr>
              <a:t>count_emp</a:t>
            </a:r>
            <a:r>
              <a:rPr lang="en-US" sz="2000" dirty="0">
                <a:latin typeface="Courier New" pitchFamily="49" charset="0"/>
              </a:rPr>
              <a:t> + 1;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dirty="0">
                <a:solidFill>
                  <a:srgbClr val="FF0000"/>
                </a:solidFill>
                <a:latin typeface="Courier New" pitchFamily="49" charset="0"/>
              </a:rPr>
              <a:t>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dirty="0" err="1">
                <a:latin typeface="Courier New" pitchFamily="49" charset="0"/>
              </a:rPr>
              <a:t>printf</a:t>
            </a:r>
            <a:r>
              <a:rPr lang="en-US" sz="2000" dirty="0">
                <a:latin typeface="Courier New" pitchFamily="49" charset="0"/>
              </a:rPr>
              <a:t>("\</a:t>
            </a:r>
            <a:r>
              <a:rPr lang="en-US" sz="2000" dirty="0" err="1">
                <a:latin typeface="Courier New" pitchFamily="49" charset="0"/>
              </a:rPr>
              <a:t>nAll</a:t>
            </a:r>
            <a:r>
              <a:rPr lang="en-US" sz="2000" dirty="0">
                <a:latin typeface="Courier New" pitchFamily="49" charset="0"/>
              </a:rPr>
              <a:t> employees processed\n");</a:t>
            </a:r>
            <a:endParaRPr lang="en-US" sz="2000" dirty="0"/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97A3EA9-EBED-4A76-935D-356F2E53D9D3}" type="slidenum">
              <a:rPr lang="en-US"/>
              <a:pPr/>
              <a:t>6</a:t>
            </a:fld>
            <a:endParaRPr lang="en-US"/>
          </a:p>
        </p:txBody>
      </p:sp>
      <p:cxnSp>
        <p:nvCxnSpPr>
          <p:cNvPr id="407556" name="AutoShape 4"/>
          <p:cNvCxnSpPr>
            <a:cxnSpLocks noChangeShapeType="1"/>
            <a:stCxn id="407555" idx="0"/>
            <a:endCxn id="407555" idx="0"/>
          </p:cNvCxnSpPr>
          <p:nvPr/>
        </p:nvCxnSpPr>
        <p:spPr bwMode="auto">
          <a:xfrm>
            <a:off x="4572000" y="1219200"/>
            <a:ext cx="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407557" name="AutoShape 5"/>
          <p:cNvSpPr>
            <a:spLocks noChangeArrowheads="1"/>
          </p:cNvSpPr>
          <p:nvPr/>
        </p:nvSpPr>
        <p:spPr bwMode="auto">
          <a:xfrm>
            <a:off x="3757613" y="2819400"/>
            <a:ext cx="1219200" cy="152400"/>
          </a:xfrm>
          <a:prstGeom prst="leftArrow">
            <a:avLst>
              <a:gd name="adj1" fmla="val 50000"/>
              <a:gd name="adj2" fmla="val 20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7558" name="Text Box 6"/>
          <p:cNvSpPr txBox="1">
            <a:spLocks noChangeArrowheads="1"/>
          </p:cNvSpPr>
          <p:nvPr/>
        </p:nvSpPr>
        <p:spPr bwMode="auto">
          <a:xfrm>
            <a:off x="5000625" y="2667000"/>
            <a:ext cx="3505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/>
              <a:t>loop repetition condition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5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5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55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55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55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55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55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075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075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075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075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7557" grpId="0" animBg="1"/>
      <p:bldP spid="40755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While Statement</a:t>
            </a:r>
          </a:p>
        </p:txBody>
      </p:sp>
      <p:sp>
        <p:nvSpPr>
          <p:cNvPr id="40960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447800"/>
            <a:ext cx="8229600" cy="4678363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sz="2400" dirty="0"/>
              <a:t>General form: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dirty="0">
                <a:solidFill>
                  <a:srgbClr val="FF0000"/>
                </a:solidFill>
                <a:latin typeface="Courier New" pitchFamily="49" charset="0"/>
              </a:rPr>
              <a:t>While</a:t>
            </a:r>
            <a:r>
              <a:rPr lang="en-US" sz="2000" dirty="0">
                <a:latin typeface="Courier New" pitchFamily="49" charset="0"/>
              </a:rPr>
              <a:t> (loop repetition condition)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dirty="0">
                <a:solidFill>
                  <a:srgbClr val="FF0000"/>
                </a:solidFill>
                <a:latin typeface="Courier New" pitchFamily="49" charset="0"/>
              </a:rPr>
              <a:t>{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>
                <a:latin typeface="Courier New" pitchFamily="49" charset="0"/>
              </a:rPr>
              <a:t>//Steps to perform.  These should eventually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>
                <a:latin typeface="Courier New" pitchFamily="49" charset="0"/>
              </a:rPr>
              <a:t>//result in condition being false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dirty="0">
                <a:solidFill>
                  <a:srgbClr val="FF0000"/>
                </a:solidFill>
                <a:latin typeface="Courier New" pitchFamily="49" charset="0"/>
              </a:rPr>
              <a:t>}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Syntax of the while Statement:</a:t>
            </a:r>
          </a:p>
          <a:p>
            <a:pPr lvl="1">
              <a:lnSpc>
                <a:spcPct val="90000"/>
              </a:lnSpc>
            </a:pPr>
            <a:r>
              <a:rPr lang="en-US" sz="2400" dirty="0">
                <a:solidFill>
                  <a:srgbClr val="FF0000"/>
                </a:solidFill>
              </a:rPr>
              <a:t>Initialization</a:t>
            </a:r>
            <a:r>
              <a:rPr lang="en-US" sz="2400" dirty="0"/>
              <a:t>. i.e. </a:t>
            </a:r>
            <a:r>
              <a:rPr lang="en-US" sz="2000" dirty="0" err="1">
                <a:latin typeface="Courier New" pitchFamily="49" charset="0"/>
              </a:rPr>
              <a:t>count_emp</a:t>
            </a:r>
            <a:r>
              <a:rPr lang="en-US" sz="2000" dirty="0">
                <a:latin typeface="Courier New" pitchFamily="49" charset="0"/>
              </a:rPr>
              <a:t> = 0;</a:t>
            </a:r>
            <a:endParaRPr lang="en-US" sz="2400" dirty="0"/>
          </a:p>
          <a:p>
            <a:pPr lvl="1">
              <a:lnSpc>
                <a:spcPct val="90000"/>
              </a:lnSpc>
            </a:pPr>
            <a:r>
              <a:rPr lang="en-US" sz="2400" dirty="0">
                <a:solidFill>
                  <a:srgbClr val="FF0000"/>
                </a:solidFill>
              </a:rPr>
              <a:t>Testing</a:t>
            </a:r>
            <a:r>
              <a:rPr lang="en-US" sz="2400" dirty="0"/>
              <a:t>. i.e. </a:t>
            </a:r>
            <a:r>
              <a:rPr lang="en-US" sz="2000" dirty="0" err="1">
                <a:latin typeface="Courier New" pitchFamily="49" charset="0"/>
              </a:rPr>
              <a:t>count_emp</a:t>
            </a:r>
            <a:r>
              <a:rPr lang="en-US" sz="2000" dirty="0">
                <a:latin typeface="Courier New" pitchFamily="49" charset="0"/>
              </a:rPr>
              <a:t> &lt; 7</a:t>
            </a:r>
            <a:endParaRPr lang="en-US" sz="2400" dirty="0"/>
          </a:p>
          <a:p>
            <a:pPr lvl="1">
              <a:lnSpc>
                <a:spcPct val="90000"/>
              </a:lnSpc>
            </a:pPr>
            <a:r>
              <a:rPr lang="en-US" sz="2400" dirty="0">
                <a:solidFill>
                  <a:srgbClr val="FF0000"/>
                </a:solidFill>
              </a:rPr>
              <a:t>Updating</a:t>
            </a:r>
            <a:r>
              <a:rPr lang="en-US" sz="2400" dirty="0"/>
              <a:t> i.e. </a:t>
            </a:r>
            <a:r>
              <a:rPr lang="en-US" sz="2000" dirty="0" err="1">
                <a:latin typeface="Courier New" pitchFamily="49" charset="0"/>
              </a:rPr>
              <a:t>count_emp</a:t>
            </a:r>
            <a:r>
              <a:rPr lang="en-US" sz="2000" dirty="0">
                <a:latin typeface="Courier New" pitchFamily="49" charset="0"/>
              </a:rPr>
              <a:t> = </a:t>
            </a:r>
            <a:r>
              <a:rPr lang="en-US" sz="2000" dirty="0" err="1">
                <a:latin typeface="Courier New" pitchFamily="49" charset="0"/>
              </a:rPr>
              <a:t>count_emp</a:t>
            </a:r>
            <a:r>
              <a:rPr lang="en-US" sz="2000" dirty="0">
                <a:latin typeface="Courier New" pitchFamily="49" charset="0"/>
              </a:rPr>
              <a:t> + 1;</a:t>
            </a:r>
            <a:endParaRPr lang="en-US" sz="2400" dirty="0"/>
          </a:p>
          <a:p>
            <a:pPr>
              <a:lnSpc>
                <a:spcPct val="90000"/>
              </a:lnSpc>
            </a:pPr>
            <a:r>
              <a:rPr lang="en-US" sz="2400" dirty="0"/>
              <a:t>The above steps must be followed for every while loop.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If any of these are skipped it may produce an </a:t>
            </a:r>
            <a:r>
              <a:rPr lang="en-US" sz="2400" b="1" dirty="0">
                <a:solidFill>
                  <a:srgbClr val="FF0000"/>
                </a:solidFill>
              </a:rPr>
              <a:t>infinite</a:t>
            </a:r>
            <a:r>
              <a:rPr lang="en-US" sz="2400" b="1" dirty="0"/>
              <a:t> </a:t>
            </a:r>
            <a:r>
              <a:rPr lang="en-US" sz="2400" b="1" dirty="0">
                <a:solidFill>
                  <a:srgbClr val="FF0000"/>
                </a:solidFill>
              </a:rPr>
              <a:t>loop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BA9CE8A-A8F5-47FE-AC77-7CCA74581724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0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General While Loops</a:t>
            </a:r>
          </a:p>
        </p:txBody>
      </p:sp>
      <p:sp>
        <p:nvSpPr>
          <p:cNvPr id="41165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/>
              <a:t>In the above example we had </a:t>
            </a:r>
            <a:r>
              <a:rPr lang="en-US" dirty="0" err="1">
                <a:latin typeface="Courier New" pitchFamily="49" charset="0"/>
              </a:rPr>
              <a:t>count_emp</a:t>
            </a:r>
            <a:r>
              <a:rPr lang="en-US" dirty="0">
                <a:latin typeface="Courier New" pitchFamily="49" charset="0"/>
              </a:rPr>
              <a:t> &lt; 7</a:t>
            </a:r>
            <a:r>
              <a:rPr lang="en-US" dirty="0"/>
              <a:t>, but we may have more or less than 7 employees.</a:t>
            </a:r>
          </a:p>
          <a:p>
            <a:pPr>
              <a:lnSpc>
                <a:spcPct val="90000"/>
              </a:lnSpc>
            </a:pPr>
            <a:r>
              <a:rPr lang="en-US" dirty="0"/>
              <a:t>To make our program fragment more general we should use a </a:t>
            </a:r>
            <a:r>
              <a:rPr lang="en-US" dirty="0" err="1">
                <a:latin typeface="Courier New" pitchFamily="49" charset="0"/>
              </a:rPr>
              <a:t>printf</a:t>
            </a:r>
            <a:r>
              <a:rPr lang="en-US" dirty="0">
                <a:latin typeface="Courier New" pitchFamily="49" charset="0"/>
              </a:rPr>
              <a:t>/</a:t>
            </a:r>
            <a:r>
              <a:rPr lang="en-US" dirty="0" err="1">
                <a:latin typeface="Courier New" pitchFamily="49" charset="0"/>
              </a:rPr>
              <a:t>scanf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/>
              <a:t>to get the number of employees and store it is </a:t>
            </a:r>
            <a:r>
              <a:rPr lang="en-US" dirty="0" err="1">
                <a:latin typeface="Courier New" pitchFamily="49" charset="0"/>
              </a:rPr>
              <a:t>num_emp</a:t>
            </a:r>
            <a:r>
              <a:rPr lang="en-US" dirty="0"/>
              <a:t>.</a:t>
            </a:r>
          </a:p>
          <a:p>
            <a:pPr>
              <a:lnSpc>
                <a:spcPct val="90000"/>
              </a:lnSpc>
            </a:pPr>
            <a:r>
              <a:rPr lang="en-US" dirty="0"/>
              <a:t>Now we can have </a:t>
            </a:r>
            <a:r>
              <a:rPr lang="en-US" dirty="0" err="1">
                <a:latin typeface="Courier New" pitchFamily="49" charset="0"/>
              </a:rPr>
              <a:t>count_emp</a:t>
            </a:r>
            <a:r>
              <a:rPr lang="en-US" dirty="0">
                <a:latin typeface="Courier New" pitchFamily="49" charset="0"/>
              </a:rPr>
              <a:t> &lt; </a:t>
            </a:r>
            <a:r>
              <a:rPr lang="en-US" dirty="0" err="1">
                <a:latin typeface="Courier New" pitchFamily="49" charset="0"/>
              </a:rPr>
              <a:t>num_emp</a:t>
            </a:r>
            <a:r>
              <a:rPr lang="en-US" dirty="0"/>
              <a:t> and our code is more general.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8EE377E-869D-43FC-BB7D-A5993CA23CD6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36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US" sz="3600"/>
              <a:t>Computing Sum</a:t>
            </a:r>
          </a:p>
        </p:txBody>
      </p:sp>
      <p:sp>
        <p:nvSpPr>
          <p:cNvPr id="4136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914400"/>
            <a:ext cx="8382000" cy="5943600"/>
          </a:xfrm>
        </p:spPr>
        <p:txBody>
          <a:bodyPr/>
          <a:lstStyle/>
          <a:p>
            <a:r>
              <a:rPr lang="en-US" sz="2800" dirty="0"/>
              <a:t>If we want to compute          , we need to go 1+2+3+...+100</a:t>
            </a:r>
          </a:p>
          <a:p>
            <a:r>
              <a:rPr lang="en-US" sz="2800" dirty="0"/>
              <a:t>We can use a while loop.</a:t>
            </a:r>
          </a:p>
          <a:p>
            <a:pPr lvl="2">
              <a:buFont typeface="Times New Roman" pitchFamily="18" charset="0"/>
              <a:buNone/>
            </a:pPr>
            <a:r>
              <a:rPr lang="en-US" sz="1800" dirty="0">
                <a:solidFill>
                  <a:srgbClr val="0033CC"/>
                </a:solidFill>
              </a:rPr>
              <a:t>/* computes the sum: 1 + 2 + 3 + ....+ 100 */</a:t>
            </a:r>
          </a:p>
          <a:p>
            <a:pPr lvl="2">
              <a:buFont typeface="Times New Roman" pitchFamily="18" charset="0"/>
              <a:buNone/>
            </a:pPr>
            <a:r>
              <a:rPr lang="en-US" sz="1800" dirty="0">
                <a:solidFill>
                  <a:srgbClr val="0033CC"/>
                </a:solidFill>
              </a:rPr>
              <a:t>#include &lt;</a:t>
            </a:r>
            <a:r>
              <a:rPr lang="en-US" sz="1800" dirty="0" err="1">
                <a:solidFill>
                  <a:srgbClr val="0033CC"/>
                </a:solidFill>
              </a:rPr>
              <a:t>stdio.h</a:t>
            </a:r>
            <a:r>
              <a:rPr lang="en-US" sz="1800" dirty="0">
                <a:solidFill>
                  <a:srgbClr val="0033CC"/>
                </a:solidFill>
              </a:rPr>
              <a:t>&gt;</a:t>
            </a:r>
          </a:p>
          <a:p>
            <a:pPr lvl="2">
              <a:buFont typeface="Times New Roman" pitchFamily="18" charset="0"/>
              <a:buNone/>
            </a:pPr>
            <a:endParaRPr lang="en-US" sz="1800" dirty="0">
              <a:solidFill>
                <a:srgbClr val="0033CC"/>
              </a:solidFill>
            </a:endParaRPr>
          </a:p>
          <a:p>
            <a:pPr lvl="2">
              <a:buFont typeface="Times New Roman" pitchFamily="18" charset="0"/>
              <a:buNone/>
            </a:pPr>
            <a:r>
              <a:rPr lang="en-US" sz="1800" dirty="0" err="1">
                <a:solidFill>
                  <a:srgbClr val="0033CC"/>
                </a:solidFill>
              </a:rPr>
              <a:t>int</a:t>
            </a:r>
            <a:r>
              <a:rPr lang="en-US" sz="1800" dirty="0">
                <a:solidFill>
                  <a:srgbClr val="0033CC"/>
                </a:solidFill>
              </a:rPr>
              <a:t> main(void) {</a:t>
            </a:r>
          </a:p>
          <a:p>
            <a:pPr lvl="2">
              <a:buFont typeface="Times New Roman" pitchFamily="18" charset="0"/>
              <a:buNone/>
            </a:pPr>
            <a:r>
              <a:rPr lang="en-US" sz="1800" dirty="0">
                <a:solidFill>
                  <a:srgbClr val="0033CC"/>
                </a:solidFill>
              </a:rPr>
              <a:t>     </a:t>
            </a:r>
            <a:r>
              <a:rPr lang="en-US" sz="1800" dirty="0" err="1">
                <a:solidFill>
                  <a:srgbClr val="FF3300"/>
                </a:solidFill>
              </a:rPr>
              <a:t>int</a:t>
            </a:r>
            <a:r>
              <a:rPr lang="en-US" sz="1800" dirty="0">
                <a:solidFill>
                  <a:srgbClr val="FF3300"/>
                </a:solidFill>
              </a:rPr>
              <a:t> sum =0, </a:t>
            </a:r>
            <a:r>
              <a:rPr lang="en-US" sz="1800" dirty="0" err="1">
                <a:solidFill>
                  <a:srgbClr val="FF3300"/>
                </a:solidFill>
              </a:rPr>
              <a:t>i</a:t>
            </a:r>
            <a:r>
              <a:rPr lang="en-US" sz="1800" dirty="0">
                <a:solidFill>
                  <a:srgbClr val="FF3300"/>
                </a:solidFill>
              </a:rPr>
              <a:t> = 1;</a:t>
            </a:r>
          </a:p>
          <a:p>
            <a:pPr lvl="2">
              <a:buFont typeface="Times New Roman" pitchFamily="18" charset="0"/>
              <a:buNone/>
            </a:pPr>
            <a:r>
              <a:rPr lang="en-US" sz="1800" dirty="0">
                <a:solidFill>
                  <a:srgbClr val="FF3300"/>
                </a:solidFill>
              </a:rPr>
              <a:t>       </a:t>
            </a:r>
            <a:endParaRPr lang="en-US" sz="1800" dirty="0" smtClean="0">
              <a:solidFill>
                <a:srgbClr val="FF3300"/>
              </a:solidFill>
            </a:endParaRPr>
          </a:p>
          <a:p>
            <a:pPr lvl="2">
              <a:buFont typeface="Times New Roman" pitchFamily="18" charset="0"/>
              <a:buNone/>
            </a:pPr>
            <a:r>
              <a:rPr lang="en-US" sz="1800" dirty="0" smtClean="0">
                <a:solidFill>
                  <a:srgbClr val="FF3300"/>
                </a:solidFill>
              </a:rPr>
              <a:t>     while (</a:t>
            </a:r>
            <a:r>
              <a:rPr lang="en-US" sz="1800" dirty="0" err="1" smtClean="0">
                <a:solidFill>
                  <a:srgbClr val="FF3300"/>
                </a:solidFill>
              </a:rPr>
              <a:t>i</a:t>
            </a:r>
            <a:r>
              <a:rPr lang="en-US" sz="1800" dirty="0" smtClean="0">
                <a:solidFill>
                  <a:srgbClr val="FF3300"/>
                </a:solidFill>
              </a:rPr>
              <a:t> &lt;= 100) {</a:t>
            </a:r>
          </a:p>
          <a:p>
            <a:pPr lvl="2">
              <a:buFont typeface="Times New Roman" pitchFamily="18" charset="0"/>
              <a:buNone/>
            </a:pPr>
            <a:r>
              <a:rPr lang="en-US" sz="1800" dirty="0" smtClean="0">
                <a:solidFill>
                  <a:srgbClr val="FF3300"/>
                </a:solidFill>
              </a:rPr>
              <a:t>           </a:t>
            </a:r>
            <a:r>
              <a:rPr lang="en-US" sz="1800" dirty="0">
                <a:solidFill>
                  <a:srgbClr val="FF3300"/>
                </a:solidFill>
              </a:rPr>
              <a:t>sum = sum + </a:t>
            </a:r>
            <a:r>
              <a:rPr lang="en-US" sz="1800" dirty="0" err="1">
                <a:solidFill>
                  <a:srgbClr val="FF3300"/>
                </a:solidFill>
              </a:rPr>
              <a:t>i</a:t>
            </a:r>
            <a:r>
              <a:rPr lang="en-US" sz="1800" dirty="0">
                <a:solidFill>
                  <a:srgbClr val="FF3300"/>
                </a:solidFill>
              </a:rPr>
              <a:t>;</a:t>
            </a:r>
          </a:p>
          <a:p>
            <a:pPr lvl="2">
              <a:buFont typeface="Times New Roman" pitchFamily="18" charset="0"/>
              <a:buNone/>
            </a:pPr>
            <a:r>
              <a:rPr lang="en-US" sz="1800" dirty="0">
                <a:solidFill>
                  <a:srgbClr val="FF3300"/>
                </a:solidFill>
              </a:rPr>
              <a:t>           </a:t>
            </a:r>
            <a:r>
              <a:rPr lang="en-US" sz="1800" dirty="0" err="1">
                <a:solidFill>
                  <a:srgbClr val="FF3300"/>
                </a:solidFill>
              </a:rPr>
              <a:t>i</a:t>
            </a:r>
            <a:r>
              <a:rPr lang="en-US" sz="1800" dirty="0">
                <a:solidFill>
                  <a:srgbClr val="FF3300"/>
                </a:solidFill>
              </a:rPr>
              <a:t> = </a:t>
            </a:r>
            <a:r>
              <a:rPr lang="en-US" sz="1800" dirty="0" err="1">
                <a:solidFill>
                  <a:srgbClr val="FF3300"/>
                </a:solidFill>
              </a:rPr>
              <a:t>i</a:t>
            </a:r>
            <a:r>
              <a:rPr lang="en-US" sz="1800" dirty="0">
                <a:solidFill>
                  <a:srgbClr val="FF3300"/>
                </a:solidFill>
              </a:rPr>
              <a:t> + 1;</a:t>
            </a:r>
          </a:p>
          <a:p>
            <a:pPr lvl="2">
              <a:buFont typeface="Times New Roman" pitchFamily="18" charset="0"/>
              <a:buNone/>
            </a:pPr>
            <a:r>
              <a:rPr lang="en-US" sz="1800" dirty="0">
                <a:solidFill>
                  <a:srgbClr val="FF3300"/>
                </a:solidFill>
              </a:rPr>
              <a:t>     }</a:t>
            </a:r>
          </a:p>
          <a:p>
            <a:pPr lvl="2">
              <a:buFont typeface="Times New Roman" pitchFamily="18" charset="0"/>
              <a:buNone/>
            </a:pPr>
            <a:r>
              <a:rPr lang="en-US" sz="1800" dirty="0">
                <a:solidFill>
                  <a:srgbClr val="0033CC"/>
                </a:solidFill>
              </a:rPr>
              <a:t>     </a:t>
            </a:r>
            <a:r>
              <a:rPr lang="en-US" sz="1800" dirty="0" err="1">
                <a:solidFill>
                  <a:srgbClr val="0033CC"/>
                </a:solidFill>
              </a:rPr>
              <a:t>printf</a:t>
            </a:r>
            <a:r>
              <a:rPr lang="en-US" sz="1800" dirty="0">
                <a:solidFill>
                  <a:srgbClr val="0033CC"/>
                </a:solidFill>
              </a:rPr>
              <a:t>("Sum is %d\n", sum);</a:t>
            </a:r>
          </a:p>
          <a:p>
            <a:pPr lvl="2">
              <a:buFont typeface="Times New Roman" pitchFamily="18" charset="0"/>
              <a:buNone/>
            </a:pPr>
            <a:r>
              <a:rPr lang="en-US" sz="1800" dirty="0">
                <a:solidFill>
                  <a:srgbClr val="0033CC"/>
                </a:solidFill>
              </a:rPr>
              <a:t>     return 0;</a:t>
            </a:r>
          </a:p>
          <a:p>
            <a:pPr lvl="2">
              <a:buFont typeface="Times New Roman" pitchFamily="18" charset="0"/>
              <a:buNone/>
            </a:pPr>
            <a:r>
              <a:rPr lang="en-US" sz="1800" dirty="0">
                <a:solidFill>
                  <a:srgbClr val="0033CC"/>
                </a:solidFill>
              </a:rPr>
              <a:t>}</a:t>
            </a:r>
          </a:p>
        </p:txBody>
      </p:sp>
      <p:graphicFrame>
        <p:nvGraphicFramePr>
          <p:cNvPr id="413700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4675187" y="685800"/>
          <a:ext cx="658813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707" name="Equation" r:id="rId4" imgW="266400" imgH="431640" progId="Equation.3">
                  <p:embed/>
                </p:oleObj>
              </mc:Choice>
              <mc:Fallback>
                <p:oleObj name="Equation" r:id="rId4" imgW="266400" imgH="4316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5187" y="685800"/>
                        <a:ext cx="658813" cy="1066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BA92CC2-2715-456C-997A-36B0EBF2D6A3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" dur="500"/>
                                        <p:tgtEl>
                                          <p:spTgt spid="413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6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6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6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6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6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69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69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69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24007</TotalTime>
  <Words>2112</Words>
  <Application>Microsoft Office PowerPoint</Application>
  <PresentationFormat>On-screen Show (4:3)</PresentationFormat>
  <Paragraphs>390</Paragraphs>
  <Slides>32</Slides>
  <Notes>32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42" baseType="lpstr">
      <vt:lpstr>Arial</vt:lpstr>
      <vt:lpstr>Century Schoolbook</vt:lpstr>
      <vt:lpstr>Consolas</vt:lpstr>
      <vt:lpstr>Courier New</vt:lpstr>
      <vt:lpstr>Times New Roman</vt:lpstr>
      <vt:lpstr>Verdana</vt:lpstr>
      <vt:lpstr>Wingdings</vt:lpstr>
      <vt:lpstr>Wingdings 2</vt:lpstr>
      <vt:lpstr>Oriel</vt:lpstr>
      <vt:lpstr>Equation</vt:lpstr>
      <vt:lpstr>PowerPoint Presentation</vt:lpstr>
      <vt:lpstr>Objectives</vt:lpstr>
      <vt:lpstr>Repetition in Programs</vt:lpstr>
      <vt:lpstr>Flow Diagram of Loop Choice Process</vt:lpstr>
      <vt:lpstr>Counting Loops</vt:lpstr>
      <vt:lpstr>The While Statement</vt:lpstr>
      <vt:lpstr>While Statement</vt:lpstr>
      <vt:lpstr>General While Loops</vt:lpstr>
      <vt:lpstr>Computing Sum</vt:lpstr>
      <vt:lpstr>Compound Assignment Operators</vt:lpstr>
      <vt:lpstr>The For Statement</vt:lpstr>
      <vt:lpstr>For Example</vt:lpstr>
      <vt:lpstr>General Form of For statement</vt:lpstr>
      <vt:lpstr>Program Style</vt:lpstr>
      <vt:lpstr>Increment and Decrement Operators</vt:lpstr>
      <vt:lpstr>Increment and Decrement Other Than 1</vt:lpstr>
      <vt:lpstr>Prefix and Postfix Increment/Decrement</vt:lpstr>
      <vt:lpstr>Comparison of Prefix and Postfix Increments</vt:lpstr>
      <vt:lpstr>More on prefix and postfix operator</vt:lpstr>
      <vt:lpstr>Conditional Loops</vt:lpstr>
      <vt:lpstr>Example</vt:lpstr>
      <vt:lpstr>Program Fragment</vt:lpstr>
      <vt:lpstr>Sentinel Controlled Loops</vt:lpstr>
      <vt:lpstr>Sentinel-Controlled while Loop</vt:lpstr>
      <vt:lpstr>Sentinel Controlled for loop</vt:lpstr>
      <vt:lpstr>Nested Loops</vt:lpstr>
      <vt:lpstr>Example: Sum of Scores of 12 sections</vt:lpstr>
      <vt:lpstr>What is the Output?</vt:lpstr>
      <vt:lpstr>Do While statement</vt:lpstr>
      <vt:lpstr>Do-While Example</vt:lpstr>
      <vt:lpstr>  Do-While Example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ICS-103 Lecture 07</dc:title>
  <dc:creator>Alvi</dc:creator>
  <cp:lastModifiedBy>Dr. Aiman</cp:lastModifiedBy>
  <cp:revision>469</cp:revision>
  <dcterms:created xsi:type="dcterms:W3CDTF">2006-12-07T16:06:22Z</dcterms:created>
  <dcterms:modified xsi:type="dcterms:W3CDTF">2014-03-01T20:10:49Z</dcterms:modified>
</cp:coreProperties>
</file>