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73" r:id="rId3"/>
  </p:sldMasterIdLst>
  <p:notesMasterIdLst>
    <p:notesMasterId r:id="rId54"/>
  </p:notesMasterIdLst>
  <p:sldIdLst>
    <p:sldId id="302" r:id="rId4"/>
    <p:sldId id="257" r:id="rId5"/>
    <p:sldId id="326" r:id="rId6"/>
    <p:sldId id="272" r:id="rId7"/>
    <p:sldId id="273" r:id="rId8"/>
    <p:sldId id="274" r:id="rId9"/>
    <p:sldId id="278" r:id="rId10"/>
    <p:sldId id="304" r:id="rId11"/>
    <p:sldId id="306" r:id="rId12"/>
    <p:sldId id="307" r:id="rId13"/>
    <p:sldId id="308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30" r:id="rId28"/>
    <p:sldId id="331" r:id="rId29"/>
    <p:sldId id="327" r:id="rId30"/>
    <p:sldId id="328" r:id="rId31"/>
    <p:sldId id="329" r:id="rId32"/>
    <p:sldId id="346" r:id="rId33"/>
    <p:sldId id="347" r:id="rId34"/>
    <p:sldId id="348" r:id="rId35"/>
    <p:sldId id="349" r:id="rId36"/>
    <p:sldId id="350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  <p:sldId id="341" r:id="rId47"/>
    <p:sldId id="342" r:id="rId48"/>
    <p:sldId id="343" r:id="rId49"/>
    <p:sldId id="344" r:id="rId50"/>
    <p:sldId id="345" r:id="rId51"/>
    <p:sldId id="351" r:id="rId52"/>
    <p:sldId id="352" r:id="rId53"/>
  </p:sldIdLst>
  <p:sldSz cx="9144000" cy="6858000" type="screen4x3"/>
  <p:notesSz cx="6858000" cy="9144000"/>
  <p:custDataLst>
    <p:tags r:id="rId5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8080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ags" Target="tags/tag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6BFAE7-09E4-4F51-8076-3A7C2EAA80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17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9CFB5-821F-4F06-AA77-77064C3399E9}" type="slidenum">
              <a:rPr lang="en-US"/>
              <a:pPr/>
              <a:t>2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407FB-115D-4860-B55A-40C588EA6ECC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36900-D9C2-44B7-B89D-C1CFEEBAB370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0B5C8C-08C1-48FE-B8F4-4203E68F9AA8}" type="slidenum">
              <a:rPr lang="ar-SA"/>
              <a:pPr/>
              <a:t>14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A96AB-9BB1-4BA8-9269-126FE5817019}" type="slidenum">
              <a:rPr lang="ar-SA"/>
              <a:pPr/>
              <a:t>16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2B99D-9349-4AF2-A582-FE0AEB3E2295}" type="slidenum">
              <a:rPr lang="ar-SA"/>
              <a:pPr/>
              <a:t>18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77DAFD-0FA8-4577-90F4-E6E6A7BB56B8}" type="slidenum">
              <a:rPr lang="ar-SA"/>
              <a:pPr/>
              <a:t>20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8F88C-E338-4B5E-A110-B49032D847D7}" type="slidenum">
              <a:rPr lang="ar-SA"/>
              <a:pPr/>
              <a:t>21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605FD-3CAB-42F3-B804-DCD4D9003DFD}" type="slidenum">
              <a:rPr lang="ar-SA"/>
              <a:pPr/>
              <a:t>22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982C0C-9A3B-4EB4-8990-1CB9A9EBE11D}" type="slidenum">
              <a:rPr lang="ar-SA"/>
              <a:pPr/>
              <a:t>23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BE5DC-89AB-44C5-95D6-1309F5277F4C}" type="slidenum">
              <a:rPr lang="ar-SA"/>
              <a:pPr/>
              <a:t>24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9A536-621D-42B1-8466-9B7532EF7E7D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95B98-E33D-4062-B9F9-F9527FD61B86}" type="slidenum">
              <a:rPr lang="ar-SA"/>
              <a:pPr/>
              <a:t>27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B9C4C-129A-4D03-A72D-B7D9C635AA4C}" type="slidenum">
              <a:rPr lang="en-US"/>
              <a:pPr/>
              <a:t>28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06EFC2-F2B9-42BD-ABE6-154A4FAE9A34}" type="slidenum">
              <a:rPr lang="en-US"/>
              <a:pPr/>
              <a:t>29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5652C-0BD3-4D1C-90DC-EB519D43041A}" type="slidenum">
              <a:rPr lang="en-US"/>
              <a:pPr/>
              <a:t>30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893C1-1879-4353-B714-2AF363961DE5}" type="slidenum">
              <a:rPr lang="en-US"/>
              <a:pPr/>
              <a:t>31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017A0-069C-43A1-820D-AD30B61678BB}" type="slidenum">
              <a:rPr lang="en-US"/>
              <a:pPr/>
              <a:t>32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DFE0E-73A9-4032-AFC8-BFAA04DB9083}" type="slidenum">
              <a:rPr lang="en-US"/>
              <a:pPr/>
              <a:t>33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8B3670-12AB-4C9A-9653-9B2DFC78F79B}" type="slidenum">
              <a:rPr lang="en-US"/>
              <a:pPr/>
              <a:t>34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A83F0-9DE9-4C71-9FB2-2C721984C543}" type="slidenum">
              <a:rPr lang="en-US"/>
              <a:pPr/>
              <a:t>35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B9B78C-1115-4730-B785-3932CFE023FF}" type="slidenum">
              <a:rPr lang="en-US"/>
              <a:pPr/>
              <a:t>36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E9884-F16C-442B-BC8C-0D51AAA07ABD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E3E8A-CE23-4FFE-BBCE-B6932451AC8B}" type="slidenum">
              <a:rPr lang="en-US"/>
              <a:pPr/>
              <a:t>37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3C21A-2D05-45B7-9829-E721D3707669}" type="slidenum">
              <a:rPr lang="en-US"/>
              <a:pPr/>
              <a:t>38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FE8A50-76BA-42A5-8A02-B8FE874D2EB4}" type="slidenum">
              <a:rPr lang="en-US"/>
              <a:pPr/>
              <a:t>39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E2F82-2857-46CB-8132-7C8805835278}" type="slidenum">
              <a:rPr lang="en-US"/>
              <a:pPr/>
              <a:t>40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EAA6A-07C9-4752-AED1-FDCD08650C29}" type="slidenum">
              <a:rPr lang="en-US"/>
              <a:pPr/>
              <a:t>41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A2B12-4678-4549-BAEF-A0E220E822D6}" type="slidenum">
              <a:rPr lang="en-US"/>
              <a:pPr/>
              <a:t>42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07486-B354-4F24-A948-F45F8D7E81A0}" type="slidenum">
              <a:rPr lang="en-US"/>
              <a:pPr/>
              <a:t>43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BA06F-6958-410B-AD4C-5A4932CD70DA}" type="slidenum">
              <a:rPr lang="en-US"/>
              <a:pPr/>
              <a:t>48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8F5DD-D7A7-4AD8-9A22-184350D25371}" type="slidenum">
              <a:rPr lang="ar-SA"/>
              <a:pPr/>
              <a:t>49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40A268-A684-415D-9A18-D3D5391F5F2F}" type="slidenum">
              <a:rPr lang="ar-SA"/>
              <a:pPr/>
              <a:t>50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8CAF3E-E6D9-4EDE-A4C7-FBDE50158847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E3352-0083-4E1C-8B45-48EC59DC23A5}" type="slidenum">
              <a:rPr lang="en-US"/>
              <a:pPr/>
              <a:t>7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32329-EDDA-4BC0-9CC0-A0DF8508168F}" type="slidenum">
              <a:rPr lang="ar-SA"/>
              <a:pPr/>
              <a:t>8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03F4A-38C8-45ED-A6AF-3F71D31F4F10}" type="slidenum">
              <a:rPr lang="ar-SA"/>
              <a:pPr/>
              <a:t>9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A9D551-3D96-451B-99D6-5F1044D69851}" type="slidenum">
              <a:rPr lang="ar-SA"/>
              <a:pPr/>
              <a:t>10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FD204-277C-435C-B870-40C57C0763DE}" type="slidenum">
              <a:rPr lang="ar-SA"/>
              <a:pPr/>
              <a:t>11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8C0D59-51DB-4251-863C-E44B5FE76B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EDD826-9E04-4607-B995-118BF8BF9B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32B6DF-751D-4E70-A5F7-D0BDE2967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129FFF-B62A-4070-B88C-EDD4B83CD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AB916F-8E89-4208-9F02-D8511B699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CB8DCE-5929-47DA-BA56-BACA9C47C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8A63EA-2E61-41BD-ABB8-05C054E4E7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D27C87-CFEC-48FB-8E3C-872F33D5DB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3C12A7-2096-492D-9BD2-EF3012F823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B8AAE1-4B1D-4463-BE3F-452375623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6EF362-D6BB-41DB-9FB1-298F4140D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3D75E8-E125-47EE-8042-B00356E1F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21965F-5B81-498C-9A23-EFAACF9B9F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BB5C1C-39FD-42D8-83C9-401F0CBD2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EDEC91-C197-409B-A2D7-2F231CBB5E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02/01/2014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129FFF-B62A-4070-B88C-EDD4B83CD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02/01/2014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AB916F-8E89-4208-9F02-D8511B699C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8CB8DCE-5929-47DA-BA56-BACA9C47C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63EA-2E61-41BD-ABB8-05C054E4E7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7C87-CFEC-48FB-8E3C-872F33D5DB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02/01/2014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3C12A7-2096-492D-9BD2-EF3012F823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AAE1-4B1D-4463-BE3F-452375623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33542C-6E7E-49EA-9680-F68EAD6B93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02/01/2014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6EF362-D6BB-41DB-9FB1-298F4140D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02/01/2014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21965F-5B81-498C-9A23-EFAACF9B9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5C1C-39FD-42D8-83C9-401F0CBD2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EC91-C197-409B-A2D7-2F231CBB5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72213"/>
            <a:ext cx="39624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467600" y="6245225"/>
            <a:ext cx="1219200" cy="476250"/>
          </a:xfrm>
        </p:spPr>
        <p:txBody>
          <a:bodyPr/>
          <a:lstStyle>
            <a:lvl1pPr>
              <a:defRPr/>
            </a:lvl1pPr>
          </a:lstStyle>
          <a:p>
            <a:fld id="{57D66B02-9E96-4B41-9398-DBE2950F841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43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272213"/>
            <a:ext cx="39624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5225"/>
            <a:ext cx="1219200" cy="476250"/>
          </a:xfrm>
        </p:spPr>
        <p:txBody>
          <a:bodyPr/>
          <a:lstStyle>
            <a:lvl1pPr>
              <a:defRPr/>
            </a:lvl1pPr>
          </a:lstStyle>
          <a:p>
            <a:fld id="{8E5D778A-1F55-4C87-8259-98FC2892C1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8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FCC31-A99D-46D5-80D5-BCBA285638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E7173F-012E-4F60-9B1A-E2A33D143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06B92D-D2A5-4EC0-90E3-BE006E5B59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D9C53F-1CC5-4CDF-864A-1269BAE475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4CB598-E989-4D9B-A752-66CA23C730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D3724C-3727-4C98-BBE0-2E8A3C1BCD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72213"/>
            <a:ext cx="3962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5225"/>
            <a:ext cx="1219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4DAB98-DC55-4745-A452-64690A02F51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0118" name="Picture 6" descr="slid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6267450"/>
            <a:ext cx="3905250" cy="5334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72213"/>
            <a:ext cx="3962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5225"/>
            <a:ext cx="1219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969F8A-0FD8-4D21-915A-4314013EF1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02/01/2014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4DAB98-DC55-4745-A452-64690A02F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371600"/>
            <a:ext cx="6172200" cy="1894362"/>
          </a:xfrm>
        </p:spPr>
        <p:txBody>
          <a:bodyPr>
            <a:noAutofit/>
          </a:bodyPr>
          <a:lstStyle/>
          <a:p>
            <a:r>
              <a:rPr lang="en-US" dirty="0" smtClean="0"/>
              <a:t>ICS103: Programming in C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Ch2: Overview of </a:t>
            </a:r>
            <a:r>
              <a:rPr lang="en-US" dirty="0" smtClean="0"/>
              <a:t>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9FFF-B62A-4070-B88C-EDD4B83CD4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Defined Identifiers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14475"/>
            <a:ext cx="8534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We choose our own identifiers to name memory cells that will hold data and program results and to name operations that we define (more on this in Chapter 3).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Rules for Naming Identifiers</a:t>
            </a:r>
            <a:r>
              <a:rPr lang="en-US" sz="2400" b="1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An identifier must consist only of letters, digits, and underscores.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An identifier cannot begin with a digit.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 C reserved word cannot be used as an identifier.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 standard identifier should not be redefined.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Valid identifiers: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letter1, inches, KM_PER_MILE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Invalid identifiers: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1letter, Happy*trout, return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8B17DAB-95A6-4D59-8008-8EBD2272312C}" type="slidenum">
              <a:rPr lang="ar-SA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8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Few Guidelines for Naming Identifiers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Uppercase </a:t>
            </a:r>
            <a:r>
              <a:rPr lang="en-US" sz="2400" dirty="0"/>
              <a:t>and lowercase are different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LETTER</a:t>
            </a:r>
            <a:r>
              <a:rPr lang="en-US" sz="2000" dirty="0"/>
              <a:t> !=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Letter</a:t>
            </a:r>
            <a:r>
              <a:rPr lang="en-US" sz="2000" dirty="0"/>
              <a:t> !=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letter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Avoid names that only differ by case; they can lead to problems to find bugs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Choose meaningful identifiers that are easy to understand. Example: 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distance = rate * time</a:t>
            </a:r>
            <a:r>
              <a:rPr lang="en-US" sz="2400" dirty="0"/>
              <a:t> means a lot more than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x=y*z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All uppercase is usually used for constant macros (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#define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KMS_PER_MILE</a:t>
            </a:r>
            <a:r>
              <a:rPr lang="en-US" sz="2000" dirty="0"/>
              <a:t> is a defined constant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As a variable, we would probably name it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KmsPerMile</a:t>
            </a:r>
            <a:r>
              <a:rPr lang="en-US" sz="2000" dirty="0"/>
              <a:t> or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Kms_Per_Mile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AB1B56-8455-4407-A060-A0CC3BCC0D54}" type="slidenum">
              <a:rPr lang="ar-SA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3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 Declarations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3820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Variable</a:t>
            </a:r>
            <a:r>
              <a:rPr lang="en-US" sz="2800" dirty="0"/>
              <a:t> – The memory cell used for storing a program’s data and its computational results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Variable’s value can change.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Example: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miles</a:t>
            </a:r>
            <a:r>
              <a:rPr lang="en-US" sz="2400" dirty="0"/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kms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Variable declarations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–Statements that </a:t>
            </a:r>
            <a:r>
              <a:rPr lang="en-US" sz="2800" dirty="0" smtClean="0"/>
              <a:t>communicate </a:t>
            </a:r>
            <a:r>
              <a:rPr lang="en-US" sz="2800" dirty="0"/>
              <a:t>to the compiler the names of variables in the program and the kind of information they can store.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Example: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double miles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Tells the compiler to create space for a variable of type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/>
              <a:t> in memory with the name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miles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 requires you to declare every variable used in the program.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7E0520-6E41-4748-86A1-898AC2CA2943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7488"/>
            <a:ext cx="8229600" cy="868362"/>
          </a:xfrm>
        </p:spPr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382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Data Types</a:t>
            </a:r>
            <a:r>
              <a:rPr lang="en-US" sz="2800" dirty="0"/>
              <a:t>: a set of values and a set of operations that can be performed on those values</a:t>
            </a:r>
          </a:p>
          <a:p>
            <a:pPr lvl="1">
              <a:lnSpc>
                <a:spcPct val="80000"/>
              </a:lnSpc>
            </a:pPr>
            <a:r>
              <a:rPr lang="en-US" sz="2400" b="1" dirty="0" err="1">
                <a:solidFill>
                  <a:srgbClr val="FF0000"/>
                </a:solidFill>
              </a:rPr>
              <a:t>int</a:t>
            </a:r>
            <a:r>
              <a:rPr lang="en-US" sz="2400" dirty="0"/>
              <a:t>: Stores integer values – whole numbers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65, -12345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double</a:t>
            </a:r>
            <a:r>
              <a:rPr lang="en-US" sz="2400" dirty="0"/>
              <a:t>: Stores real numbers – numbers that use a decimal point.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3.14159 or 1.23e5 (which equals 123000.0)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char</a:t>
            </a:r>
            <a:r>
              <a:rPr lang="en-US" sz="2400" dirty="0"/>
              <a:t>: An individual character value.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Each char value is enclosed in single quotes. E.g. ‘A’, ‘*’.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Can be a letter, a digit, or a special symbol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Arithmetic operations (+, -, *, /) and compare can be performed in case of </a:t>
            </a:r>
            <a:r>
              <a:rPr lang="en-US" sz="2400" b="1" dirty="0" err="1"/>
              <a:t>int</a:t>
            </a:r>
            <a:r>
              <a:rPr lang="en-US" sz="2400" dirty="0"/>
              <a:t> and </a:t>
            </a:r>
            <a:r>
              <a:rPr lang="en-US" sz="2400" b="1" dirty="0"/>
              <a:t>double</a:t>
            </a:r>
            <a:r>
              <a:rPr lang="en-US" sz="2400" dirty="0"/>
              <a:t>. Compare can be performed in </a:t>
            </a:r>
            <a:r>
              <a:rPr lang="en-US" sz="2400" b="1" dirty="0"/>
              <a:t>char</a:t>
            </a:r>
            <a:r>
              <a:rPr lang="en-US" sz="2400" dirty="0"/>
              <a:t> data. 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5A2A41-61AB-4D82-834F-A57B9290BEEC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0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Executable Statements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14475"/>
            <a:ext cx="8305800" cy="4525963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Executable Statements</a:t>
            </a:r>
            <a:r>
              <a:rPr lang="en-US" sz="2800" dirty="0"/>
              <a:t>: C statements used to write or code the algorithm. C compiler translates the executable statements to machine code.</a:t>
            </a:r>
          </a:p>
          <a:p>
            <a:pPr lvl="1"/>
            <a:r>
              <a:rPr lang="en-US" dirty="0"/>
              <a:t>Assignment Statements</a:t>
            </a:r>
          </a:p>
          <a:p>
            <a:pPr lvl="1"/>
            <a:r>
              <a:rPr lang="en-US" dirty="0" err="1" smtClean="0"/>
              <a:t>Input/Output</a:t>
            </a:r>
            <a:r>
              <a:rPr lang="en-US" dirty="0" smtClean="0"/>
              <a:t> </a:t>
            </a:r>
            <a:r>
              <a:rPr lang="en-US" dirty="0"/>
              <a:t>Operations and Functions</a:t>
            </a:r>
          </a:p>
          <a:p>
            <a:pPr lvl="2"/>
            <a:r>
              <a:rPr lang="en-US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/>
              <a:t> Function</a:t>
            </a:r>
          </a:p>
          <a:p>
            <a:pPr lvl="2"/>
            <a:r>
              <a:rPr lang="en-US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800" dirty="0"/>
              <a:t> Function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/>
              <a:t>Statement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3B40B58-7AE0-411A-ACE6-4F1CB97F838D}" type="slidenum">
              <a:rPr lang="ar-SA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5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9FB8A23D-1627-4986-A23B-AA5C073886B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818438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0" dirty="0" smtClean="0"/>
              <a:t>Figure 2.3</a:t>
            </a:r>
            <a:r>
              <a:rPr lang="en-US" altLang="en-US" sz="2800" dirty="0" smtClean="0"/>
              <a:t>  Memory(a) Before and (b) After Execution of a Program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371600"/>
            <a:ext cx="82327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0598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 Statements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1447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Assignment statement </a:t>
            </a:r>
            <a:r>
              <a:rPr lang="en-US" sz="2800" dirty="0"/>
              <a:t>- Stores a value or a computational result in a variable</a:t>
            </a:r>
          </a:p>
          <a:p>
            <a:endParaRPr lang="en-US" sz="2800" dirty="0"/>
          </a:p>
          <a:p>
            <a:pPr>
              <a:buFontTx/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kms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KMS_PER_MILE * miles;</a:t>
            </a:r>
          </a:p>
          <a:p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/>
              <a:t>The assignment statement above assigns a value to the variable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kms</a:t>
            </a:r>
            <a:r>
              <a:rPr lang="en-US" sz="2800" dirty="0"/>
              <a:t>. The value assigned is the result of the multiplication of the constant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KMS_PER_MILE</a:t>
            </a:r>
            <a:r>
              <a:rPr lang="en-US" sz="2800" dirty="0"/>
              <a:t> by the variable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miles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171204-F664-4ABA-AC05-E1D83F685092}" type="slidenum">
              <a:rPr lang="ar-SA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8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818438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0" smtClean="0"/>
              <a:t>Figure 2.4</a:t>
            </a:r>
            <a:r>
              <a:rPr lang="en-US" altLang="en-US" sz="2800" smtClean="0"/>
              <a:t> </a:t>
            </a:r>
            <a:br>
              <a:rPr lang="en-US" altLang="en-US" sz="2800" smtClean="0"/>
            </a:br>
            <a:r>
              <a:rPr lang="en-US" altLang="en-US" sz="2800" smtClean="0"/>
              <a:t>Effect of kms = KMS_PER_MILE * miles; 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1828800"/>
            <a:ext cx="68961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442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Assignments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In C the symbol 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/>
              <a:t> is the </a:t>
            </a:r>
            <a:r>
              <a:rPr lang="en-US" sz="2400" dirty="0">
                <a:solidFill>
                  <a:srgbClr val="FF0000"/>
                </a:solidFill>
              </a:rPr>
              <a:t>assignment operator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Read it as ”becomes”, ”gets”, or ”takes the value of” rather than ”equals” because it is not equivalent to the equal sign of mathematics. In C, </a:t>
            </a:r>
            <a:r>
              <a:rPr lang="en-US" sz="2000" dirty="0">
                <a:solidFill>
                  <a:srgbClr val="FF0000"/>
                </a:solidFill>
              </a:rPr>
              <a:t>==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tests equality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 C you can write assignment statements of the form: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sum = sum + item;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where the variable sum appears on both sides of the assignment operator.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This is obviously not an algebraic equation, but it illustrates a common programming practice. This statement instructs the computer to add the current value of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400" dirty="0"/>
              <a:t> to the value of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item</a:t>
            </a:r>
            <a:r>
              <a:rPr lang="en-US" sz="2400" dirty="0"/>
              <a:t>; the result is then stored back into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FD3E57-ACB7-42D2-9AEE-DB5E0C977BCC}" type="slidenum">
              <a:rPr lang="ar-SA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A7EAD084-6E72-464F-A2E3-4BBEF480394F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818438" cy="685800"/>
          </a:xfrm>
        </p:spPr>
        <p:txBody>
          <a:bodyPr/>
          <a:lstStyle/>
          <a:p>
            <a:pPr eaLnBrk="1" hangingPunct="1"/>
            <a:r>
              <a:rPr lang="en-US" altLang="en-US" sz="2800" b="0" smtClean="0"/>
              <a:t>Figure 2.5</a:t>
            </a:r>
            <a:r>
              <a:rPr lang="en-US" altLang="en-US" sz="2800" smtClean="0"/>
              <a:t>  Effect of sum = sum + item;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1371600"/>
            <a:ext cx="69437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4493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>
                <a:solidFill>
                  <a:srgbClr val="FF3300"/>
                </a:solidFill>
                <a:cs typeface="Times New Roman" pitchFamily="18" charset="0"/>
              </a:rPr>
              <a:t>Outline</a:t>
            </a:r>
            <a:endParaRPr lang="en-US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C </a:t>
            </a:r>
            <a:r>
              <a:rPr lang="en-US" sz="2800" dirty="0"/>
              <a:t>Language Elements</a:t>
            </a:r>
          </a:p>
          <a:p>
            <a:pPr>
              <a:lnSpc>
                <a:spcPct val="80000"/>
              </a:lnSpc>
            </a:pPr>
            <a:r>
              <a:rPr lang="en-US" sz="2700" dirty="0" smtClean="0">
                <a:cs typeface="Times New Roman" pitchFamily="18" charset="0"/>
              </a:rPr>
              <a:t>Variable </a:t>
            </a:r>
            <a:r>
              <a:rPr lang="en-US" sz="2700" dirty="0">
                <a:cs typeface="Times New Roman" pitchFamily="18" charset="0"/>
              </a:rPr>
              <a:t>Declarations  and Data </a:t>
            </a:r>
            <a:r>
              <a:rPr lang="en-US" sz="2700" dirty="0" smtClean="0">
                <a:cs typeface="Times New Roman" pitchFamily="18" charset="0"/>
              </a:rPr>
              <a:t>Types</a:t>
            </a:r>
          </a:p>
          <a:p>
            <a:pPr>
              <a:lnSpc>
                <a:spcPct val="80000"/>
              </a:lnSpc>
            </a:pPr>
            <a:r>
              <a:rPr lang="en-US" sz="2700" dirty="0">
                <a:cs typeface="Times New Roman" pitchFamily="18" charset="0"/>
              </a:rPr>
              <a:t>Executable </a:t>
            </a:r>
            <a:r>
              <a:rPr lang="en-US" sz="2700" dirty="0" smtClean="0">
                <a:cs typeface="Times New Roman" pitchFamily="18" charset="0"/>
              </a:rPr>
              <a:t>Statements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General form of a C </a:t>
            </a:r>
            <a:r>
              <a:rPr lang="en-US" sz="2800" dirty="0" smtClean="0"/>
              <a:t>program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Arithmetic </a:t>
            </a:r>
            <a:r>
              <a:rPr lang="en-US" sz="2800" dirty="0" smtClean="0"/>
              <a:t>Expressions</a:t>
            </a:r>
          </a:p>
          <a:p>
            <a:pPr>
              <a:lnSpc>
                <a:spcPct val="80000"/>
              </a:lnSpc>
            </a:pPr>
            <a:r>
              <a:rPr lang="en-US" sz="2700" dirty="0">
                <a:cs typeface="Times New Roman" pitchFamily="18" charset="0"/>
              </a:rPr>
              <a:t>Formatting Numbers in Program </a:t>
            </a:r>
            <a:r>
              <a:rPr lang="en-US" sz="2700" dirty="0" smtClean="0">
                <a:cs typeface="Times New Roman" pitchFamily="18" charset="0"/>
              </a:rPr>
              <a:t>Output</a:t>
            </a:r>
            <a:endParaRPr lang="en-US" sz="2700" dirty="0"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endParaRPr lang="en-US" sz="24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solidFill>
                <a:srgbClr val="EAEAEA"/>
              </a:solidFill>
              <a:cs typeface="Times New Roman" pitchFamily="18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767156E-AABD-42DC-A8D9-197242A795EF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Input/Output Operations and Functions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Input operation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- data transfer from the outside world into computer memory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Output operation </a:t>
            </a:r>
            <a:r>
              <a:rPr lang="en-US" sz="2800" dirty="0"/>
              <a:t>- program results can be displayed to the program user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Input/output functions </a:t>
            </a:r>
            <a:r>
              <a:rPr lang="en-US" sz="2800" dirty="0"/>
              <a:t>- special program units 	that do all input/output operations</a:t>
            </a:r>
          </a:p>
          <a:p>
            <a:pPr lvl="2">
              <a:lnSpc>
                <a:spcPct val="80000"/>
              </a:lnSpc>
            </a:pP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/>
              <a:t> = output function</a:t>
            </a:r>
          </a:p>
          <a:p>
            <a:pPr lvl="2">
              <a:lnSpc>
                <a:spcPct val="80000"/>
              </a:lnSpc>
            </a:pP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dirty="0"/>
              <a:t> = input function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Function call </a:t>
            </a:r>
            <a:r>
              <a:rPr lang="en-US" sz="2800" dirty="0"/>
              <a:t>- in C a function call is used to call or activate a function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Calling a function means asking another piece of code to do some work for you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580130B-D1CD-46C3-8197-3C98FAC3E740}" type="slidenum">
              <a:rPr lang="ar-SA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3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The printf Function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EEDE9A-8384-4D7F-B7E1-43502C8339E6}" type="slidenum">
              <a:rPr lang="ar-SA"/>
              <a:pPr/>
              <a:t>21</a:t>
            </a:fld>
            <a:endParaRPr lang="en-US"/>
          </a:p>
        </p:txBody>
      </p:sp>
      <p:grpSp>
        <p:nvGrpSpPr>
          <p:cNvPr id="48153" name="Group 25"/>
          <p:cNvGrpSpPr>
            <a:grpSpLocks/>
          </p:cNvGrpSpPr>
          <p:nvPr/>
        </p:nvGrpSpPr>
        <p:grpSpPr bwMode="auto">
          <a:xfrm>
            <a:off x="609600" y="2166938"/>
            <a:ext cx="7805738" cy="2682875"/>
            <a:chOff x="384" y="1365"/>
            <a:chExt cx="4917" cy="1690"/>
          </a:xfrm>
        </p:grpSpPr>
        <p:sp>
          <p:nvSpPr>
            <p:cNvPr id="48132" name="Text Box 4"/>
            <p:cNvSpPr txBox="1">
              <a:spLocks noChangeArrowheads="1"/>
            </p:cNvSpPr>
            <p:nvPr/>
          </p:nvSpPr>
          <p:spPr bwMode="auto">
            <a:xfrm>
              <a:off x="384" y="1365"/>
              <a:ext cx="15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0">
                  <a:latin typeface="Verdana" pitchFamily="34" charset="0"/>
                </a:rPr>
                <a:t>function name</a:t>
              </a:r>
            </a:p>
          </p:txBody>
        </p:sp>
        <p:sp>
          <p:nvSpPr>
            <p:cNvPr id="48133" name="Text Box 5"/>
            <p:cNvSpPr txBox="1">
              <a:spLocks noChangeArrowheads="1"/>
            </p:cNvSpPr>
            <p:nvPr/>
          </p:nvSpPr>
          <p:spPr bwMode="auto">
            <a:xfrm>
              <a:off x="774" y="1956"/>
              <a:ext cx="4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 err="1">
                  <a:solidFill>
                    <a:srgbClr val="FF0000"/>
                  </a:solidFill>
                  <a:latin typeface="Verdana" pitchFamily="34" charset="0"/>
                </a:rPr>
                <a:t>printf</a:t>
              </a:r>
              <a:r>
                <a:rPr lang="en-US" sz="2400" b="0" dirty="0">
                  <a:latin typeface="Verdana" pitchFamily="34" charset="0"/>
                </a:rPr>
                <a:t>(“That equals %f kilometers</a:t>
              </a:r>
              <a:r>
                <a:rPr lang="en-US" sz="2400" b="0" dirty="0">
                  <a:solidFill>
                    <a:srgbClr val="FF0000"/>
                  </a:solidFill>
                  <a:latin typeface="Verdana" pitchFamily="34" charset="0"/>
                </a:rPr>
                <a:t>.\n</a:t>
              </a:r>
              <a:r>
                <a:rPr lang="en-US" sz="2400" b="0" dirty="0">
                  <a:latin typeface="Verdana" pitchFamily="34" charset="0"/>
                </a:rPr>
                <a:t>”, </a:t>
              </a:r>
              <a:r>
                <a:rPr lang="en-US" sz="2400" b="0" dirty="0" err="1">
                  <a:latin typeface="Verdana" pitchFamily="34" charset="0"/>
                </a:rPr>
                <a:t>kms</a:t>
              </a:r>
              <a:r>
                <a:rPr lang="en-US" sz="2400" b="0" dirty="0">
                  <a:latin typeface="Verdana" pitchFamily="34" charset="0"/>
                </a:rPr>
                <a:t>);</a:t>
              </a:r>
            </a:p>
          </p:txBody>
        </p:sp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>
              <a:off x="1008" y="1578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37" name="Line 9"/>
            <p:cNvSpPr>
              <a:spLocks noChangeShapeType="1"/>
            </p:cNvSpPr>
            <p:nvPr/>
          </p:nvSpPr>
          <p:spPr bwMode="auto">
            <a:xfrm flipV="1">
              <a:off x="1488" y="1797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38" name="Line 10"/>
            <p:cNvSpPr>
              <a:spLocks noChangeShapeType="1"/>
            </p:cNvSpPr>
            <p:nvPr/>
          </p:nvSpPr>
          <p:spPr bwMode="auto">
            <a:xfrm>
              <a:off x="1584" y="1797"/>
              <a:ext cx="32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>
              <a:off x="4800" y="1797"/>
              <a:ext cx="14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40" name="Text Box 12"/>
            <p:cNvSpPr txBox="1">
              <a:spLocks noChangeArrowheads="1"/>
            </p:cNvSpPr>
            <p:nvPr/>
          </p:nvSpPr>
          <p:spPr bwMode="auto">
            <a:xfrm>
              <a:off x="2448" y="1413"/>
              <a:ext cx="19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0">
                  <a:latin typeface="Verdana" pitchFamily="34" charset="0"/>
                </a:rPr>
                <a:t>function arguments</a:t>
              </a:r>
            </a:p>
          </p:txBody>
        </p:sp>
        <p:sp>
          <p:nvSpPr>
            <p:cNvPr id="48141" name="Line 13"/>
            <p:cNvSpPr>
              <a:spLocks noChangeShapeType="1"/>
            </p:cNvSpPr>
            <p:nvPr/>
          </p:nvSpPr>
          <p:spPr bwMode="auto">
            <a:xfrm>
              <a:off x="3072" y="1605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42" name="Line 14"/>
            <p:cNvSpPr>
              <a:spLocks noChangeShapeType="1"/>
            </p:cNvSpPr>
            <p:nvPr/>
          </p:nvSpPr>
          <p:spPr bwMode="auto">
            <a:xfrm>
              <a:off x="1488" y="2229"/>
              <a:ext cx="19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43" name="Line 15"/>
            <p:cNvSpPr>
              <a:spLocks noChangeShapeType="1"/>
            </p:cNvSpPr>
            <p:nvPr/>
          </p:nvSpPr>
          <p:spPr bwMode="auto">
            <a:xfrm>
              <a:off x="1680" y="2421"/>
              <a:ext cx="26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44" name="Line 16"/>
            <p:cNvSpPr>
              <a:spLocks noChangeShapeType="1"/>
            </p:cNvSpPr>
            <p:nvPr/>
          </p:nvSpPr>
          <p:spPr bwMode="auto">
            <a:xfrm flipV="1">
              <a:off x="4320" y="2181"/>
              <a:ext cx="9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45" name="Text Box 17"/>
            <p:cNvSpPr txBox="1">
              <a:spLocks noChangeArrowheads="1"/>
            </p:cNvSpPr>
            <p:nvPr/>
          </p:nvSpPr>
          <p:spPr bwMode="auto">
            <a:xfrm>
              <a:off x="1872" y="2553"/>
              <a:ext cx="1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0">
                  <a:latin typeface="Verdana" pitchFamily="34" charset="0"/>
                </a:rPr>
                <a:t>format string</a:t>
              </a:r>
            </a:p>
          </p:txBody>
        </p:sp>
        <p:sp>
          <p:nvSpPr>
            <p:cNvPr id="48146" name="Line 18"/>
            <p:cNvSpPr>
              <a:spLocks noChangeShapeType="1"/>
            </p:cNvSpPr>
            <p:nvPr/>
          </p:nvSpPr>
          <p:spPr bwMode="auto">
            <a:xfrm flipV="1">
              <a:off x="2496" y="2469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47" name="Text Box 19"/>
            <p:cNvSpPr txBox="1">
              <a:spLocks noChangeArrowheads="1"/>
            </p:cNvSpPr>
            <p:nvPr/>
          </p:nvSpPr>
          <p:spPr bwMode="auto">
            <a:xfrm>
              <a:off x="4452" y="2532"/>
              <a:ext cx="8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0">
                  <a:latin typeface="Verdana" pitchFamily="34" charset="0"/>
                </a:rPr>
                <a:t>print list</a:t>
              </a:r>
            </a:p>
          </p:txBody>
        </p:sp>
        <p:sp>
          <p:nvSpPr>
            <p:cNvPr id="48149" name="Line 21"/>
            <p:cNvSpPr>
              <a:spLocks noChangeShapeType="1"/>
            </p:cNvSpPr>
            <p:nvPr/>
          </p:nvSpPr>
          <p:spPr bwMode="auto">
            <a:xfrm flipV="1">
              <a:off x="4800" y="2190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0" name="Text Box 22"/>
            <p:cNvSpPr txBox="1">
              <a:spLocks noChangeArrowheads="1"/>
            </p:cNvSpPr>
            <p:nvPr/>
          </p:nvSpPr>
          <p:spPr bwMode="auto">
            <a:xfrm>
              <a:off x="3120" y="2805"/>
              <a:ext cx="1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0">
                  <a:latin typeface="Verdana" pitchFamily="34" charset="0"/>
                </a:rPr>
                <a:t>place holder </a:t>
              </a:r>
            </a:p>
          </p:txBody>
        </p:sp>
        <p:sp>
          <p:nvSpPr>
            <p:cNvPr id="48151" name="Line 23"/>
            <p:cNvSpPr>
              <a:spLocks noChangeShapeType="1"/>
            </p:cNvSpPr>
            <p:nvPr/>
          </p:nvSpPr>
          <p:spPr bwMode="auto">
            <a:xfrm flipH="1" flipV="1">
              <a:off x="2976" y="2229"/>
              <a:ext cx="624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683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Placeholders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229600" cy="16764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Placeholder always begins with the symbol </a:t>
            </a:r>
            <a:r>
              <a:rPr lang="en-US" sz="2400" dirty="0">
                <a:solidFill>
                  <a:srgbClr val="FF0000"/>
                </a:solidFill>
              </a:rPr>
              <a:t>%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</a:rPr>
              <a:t>It marks the place in a format string where a value will be printed out or will be </a:t>
            </a:r>
            <a:r>
              <a:rPr lang="en-US" sz="2000" dirty="0" err="1">
                <a:solidFill>
                  <a:srgbClr val="FF0000"/>
                </a:solidFill>
              </a:rPr>
              <a:t>inputed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(in this case, </a:t>
            </a:r>
            <a:r>
              <a:rPr lang="en-US" sz="2000" dirty="0" err="1"/>
              <a:t>kms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Format strings can have multiple placeholders, if you are printing multiple values</a:t>
            </a:r>
          </a:p>
        </p:txBody>
      </p:sp>
      <p:graphicFrame>
        <p:nvGraphicFramePr>
          <p:cNvPr id="50208" name="Group 32"/>
          <p:cNvGraphicFramePr>
            <a:graphicFrameLocks noGrp="1"/>
          </p:cNvGraphicFramePr>
          <p:nvPr>
            <p:ph sz="half" idx="2"/>
          </p:nvPr>
        </p:nvGraphicFramePr>
        <p:xfrm>
          <a:off x="609600" y="3124200"/>
          <a:ext cx="7924800" cy="2098993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Placeholder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Variable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Function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%c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printf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scanf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%d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printf/scanf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%f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printf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%lf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scanf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91AA19-61E2-4061-9532-4085A966F4D0}" type="slidenum">
              <a:rPr lang="ar-SA"/>
              <a:pPr/>
              <a:t>22</a:t>
            </a:fld>
            <a:endParaRPr lang="en-US"/>
          </a:p>
        </p:txBody>
      </p:sp>
      <p:sp>
        <p:nvSpPr>
          <p:cNvPr id="50209" name="Rectangle 33"/>
          <p:cNvSpPr>
            <a:spLocks noChangeArrowheads="1"/>
          </p:cNvSpPr>
          <p:nvPr/>
        </p:nvSpPr>
        <p:spPr bwMode="auto">
          <a:xfrm>
            <a:off x="457200" y="5181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 dirty="0">
                <a:latin typeface="+mn-lt"/>
              </a:rPr>
              <a:t>newline escape sequence – ‘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\n</a:t>
            </a:r>
            <a:r>
              <a:rPr lang="en-US" sz="2400" b="0" dirty="0">
                <a:latin typeface="+mn-lt"/>
              </a:rPr>
              <a:t>’ terminates the current line</a:t>
            </a:r>
          </a:p>
        </p:txBody>
      </p:sp>
    </p:spTree>
    <p:extLst>
      <p:ext uri="{BB962C8B-B14F-4D97-AF65-F5344CB8AC3E}">
        <p14:creationId xmlns:p14="http://schemas.microsoft.com/office/powerpoint/2010/main" val="196310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  <p:bldP spid="5020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Displaying Prompts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input data is needed in an interactive program, you should use the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/>
              <a:t> function to display a </a:t>
            </a:r>
            <a:r>
              <a:rPr lang="en-US" b="1" dirty="0"/>
              <a:t>prompting message</a:t>
            </a:r>
            <a:r>
              <a:rPr lang="en-US" dirty="0"/>
              <a:t>, or </a:t>
            </a:r>
            <a:r>
              <a:rPr lang="en-US" b="1" dirty="0"/>
              <a:t>prompt</a:t>
            </a:r>
            <a:r>
              <a:rPr lang="en-US" dirty="0"/>
              <a:t>, that tells the user what data to enter.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8BFE50-5156-458B-A503-082AB42B2154}" type="slidenum">
              <a:rPr lang="ar-SA"/>
              <a:pPr/>
              <a:t>23</a:t>
            </a:fld>
            <a:endParaRPr lang="en-US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833438" y="3962400"/>
            <a:ext cx="7700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0" dirty="0">
                <a:latin typeface="Courier New" pitchFamily="49" charset="0"/>
                <a:cs typeface="Courier New" pitchFamily="49" charset="0"/>
              </a:rPr>
              <a:t>(“Enter the distance in miles&gt; “);</a:t>
            </a:r>
          </a:p>
        </p:txBody>
      </p:sp>
    </p:spTree>
    <p:extLst>
      <p:ext uri="{BB962C8B-B14F-4D97-AF65-F5344CB8AC3E}">
        <p14:creationId xmlns:p14="http://schemas.microsoft.com/office/powerpoint/2010/main" val="159704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522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400"/>
              <a:t>The scanf Function</a:t>
            </a:r>
          </a:p>
        </p:txBody>
      </p:sp>
      <p:sp>
        <p:nvSpPr>
          <p:cNvPr id="54299" name="Rectangle 27"/>
          <p:cNvSpPr>
            <a:spLocks noGrp="1" noChangeArrowheads="1"/>
          </p:cNvSpPr>
          <p:nvPr>
            <p:ph sz="quarter" idx="1"/>
          </p:nvPr>
        </p:nvSpPr>
        <p:spPr>
          <a:xfrm>
            <a:off x="5562600" y="1371600"/>
            <a:ext cx="3124200" cy="3048000"/>
          </a:xfrm>
          <a:noFill/>
          <a:ln/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When user inputs a value, it is stored in variable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miles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placeholder type tells the function what kind of data to store into variable miles.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9F80DB-111D-4761-AF8B-ED6FE83C8E4A}" type="slidenum">
              <a:rPr lang="ar-SA"/>
              <a:pPr/>
              <a:t>24</a:t>
            </a:fld>
            <a:endParaRPr lang="en-US"/>
          </a:p>
        </p:txBody>
      </p:sp>
      <p:grpSp>
        <p:nvGrpSpPr>
          <p:cNvPr id="54298" name="Group 26"/>
          <p:cNvGrpSpPr>
            <a:grpSpLocks/>
          </p:cNvGrpSpPr>
          <p:nvPr/>
        </p:nvGrpSpPr>
        <p:grpSpPr bwMode="auto">
          <a:xfrm>
            <a:off x="381000" y="1285875"/>
            <a:ext cx="5105400" cy="2863850"/>
            <a:chOff x="1302" y="1008"/>
            <a:chExt cx="2982" cy="1804"/>
          </a:xfrm>
        </p:grpSpPr>
        <p:sp>
          <p:nvSpPr>
            <p:cNvPr id="54279" name="Text Box 7"/>
            <p:cNvSpPr txBox="1">
              <a:spLocks noChangeArrowheads="1"/>
            </p:cNvSpPr>
            <p:nvPr/>
          </p:nvSpPr>
          <p:spPr bwMode="auto">
            <a:xfrm>
              <a:off x="1776" y="1680"/>
              <a:ext cx="23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 err="1">
                  <a:solidFill>
                    <a:srgbClr val="FF0000"/>
                  </a:solidFill>
                  <a:latin typeface="Verdana" pitchFamily="34" charset="0"/>
                </a:rPr>
                <a:t>scanf</a:t>
              </a:r>
              <a:r>
                <a:rPr lang="en-US" sz="2400" b="0" dirty="0">
                  <a:latin typeface="Verdana" pitchFamily="34" charset="0"/>
                </a:rPr>
                <a:t>(“%lf”, </a:t>
              </a:r>
              <a:r>
                <a:rPr lang="en-US" sz="2400" b="0" dirty="0">
                  <a:solidFill>
                    <a:srgbClr val="FF0000"/>
                  </a:solidFill>
                  <a:latin typeface="Verdana" pitchFamily="34" charset="0"/>
                </a:rPr>
                <a:t>&amp;</a:t>
              </a:r>
              <a:r>
                <a:rPr lang="en-US" sz="2400" b="0" dirty="0">
                  <a:latin typeface="Verdana" pitchFamily="34" charset="0"/>
                </a:rPr>
                <a:t>miles);</a:t>
              </a:r>
            </a:p>
          </p:txBody>
        </p:sp>
        <p:grpSp>
          <p:nvGrpSpPr>
            <p:cNvPr id="54297" name="Group 25"/>
            <p:cNvGrpSpPr>
              <a:grpSpLocks/>
            </p:cNvGrpSpPr>
            <p:nvPr/>
          </p:nvGrpSpPr>
          <p:grpSpPr bwMode="auto">
            <a:xfrm>
              <a:off x="1302" y="1008"/>
              <a:ext cx="2982" cy="1804"/>
              <a:chOff x="96" y="1008"/>
              <a:chExt cx="2982" cy="1804"/>
            </a:xfrm>
          </p:grpSpPr>
          <p:sp>
            <p:nvSpPr>
              <p:cNvPr id="54278" name="Text Box 6"/>
              <p:cNvSpPr txBox="1">
                <a:spLocks noChangeArrowheads="1"/>
              </p:cNvSpPr>
              <p:nvPr/>
            </p:nvSpPr>
            <p:spPr bwMode="auto">
              <a:xfrm>
                <a:off x="96" y="1008"/>
                <a:ext cx="15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0">
                    <a:latin typeface="Verdana" pitchFamily="34" charset="0"/>
                  </a:rPr>
                  <a:t>function name</a:t>
                </a:r>
              </a:p>
            </p:txBody>
          </p:sp>
          <p:sp>
            <p:nvSpPr>
              <p:cNvPr id="54280" name="Line 8"/>
              <p:cNvSpPr>
                <a:spLocks noChangeShapeType="1"/>
              </p:cNvSpPr>
              <p:nvPr/>
            </p:nvSpPr>
            <p:spPr bwMode="auto">
              <a:xfrm>
                <a:off x="720" y="1302"/>
                <a:ext cx="0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1" name="Line 9"/>
              <p:cNvSpPr>
                <a:spLocks noChangeShapeType="1"/>
              </p:cNvSpPr>
              <p:nvPr/>
            </p:nvSpPr>
            <p:spPr bwMode="auto">
              <a:xfrm flipV="1">
                <a:off x="1200" y="1521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2" name="Line 10"/>
              <p:cNvSpPr>
                <a:spLocks noChangeShapeType="1"/>
              </p:cNvSpPr>
              <p:nvPr/>
            </p:nvSpPr>
            <p:spPr bwMode="auto">
              <a:xfrm>
                <a:off x="1296" y="1521"/>
                <a:ext cx="1104" cy="1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3" name="Line 11"/>
              <p:cNvSpPr>
                <a:spLocks noChangeShapeType="1"/>
              </p:cNvSpPr>
              <p:nvPr/>
            </p:nvSpPr>
            <p:spPr bwMode="auto">
              <a:xfrm>
                <a:off x="2400" y="1536"/>
                <a:ext cx="14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4" name="Text Box 12"/>
              <p:cNvSpPr txBox="1">
                <a:spLocks noChangeArrowheads="1"/>
              </p:cNvSpPr>
              <p:nvPr/>
            </p:nvSpPr>
            <p:spPr bwMode="auto">
              <a:xfrm>
                <a:off x="1152" y="1233"/>
                <a:ext cx="19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0">
                    <a:latin typeface="Verdana" pitchFamily="34" charset="0"/>
                  </a:rPr>
                  <a:t>function arguments</a:t>
                </a:r>
              </a:p>
            </p:txBody>
          </p:sp>
          <p:sp>
            <p:nvSpPr>
              <p:cNvPr id="54289" name="Text Box 17"/>
              <p:cNvSpPr txBox="1">
                <a:spLocks noChangeArrowheads="1"/>
              </p:cNvSpPr>
              <p:nvPr/>
            </p:nvSpPr>
            <p:spPr bwMode="auto">
              <a:xfrm>
                <a:off x="519" y="2193"/>
                <a:ext cx="12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0">
                    <a:latin typeface="Verdana" pitchFamily="34" charset="0"/>
                  </a:rPr>
                  <a:t>format string</a:t>
                </a:r>
              </a:p>
            </p:txBody>
          </p:sp>
          <p:sp>
            <p:nvSpPr>
              <p:cNvPr id="54290" name="Line 18"/>
              <p:cNvSpPr>
                <a:spLocks noChangeShapeType="1"/>
              </p:cNvSpPr>
              <p:nvPr/>
            </p:nvSpPr>
            <p:spPr bwMode="auto">
              <a:xfrm flipV="1">
                <a:off x="1344" y="1953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1" name="Text Box 19"/>
              <p:cNvSpPr txBox="1">
                <a:spLocks noChangeArrowheads="1"/>
              </p:cNvSpPr>
              <p:nvPr/>
            </p:nvSpPr>
            <p:spPr bwMode="auto">
              <a:xfrm>
                <a:off x="1878" y="2229"/>
                <a:ext cx="120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0">
                    <a:latin typeface="Verdana" pitchFamily="34" charset="0"/>
                  </a:rPr>
                  <a:t>variable list</a:t>
                </a:r>
              </a:p>
            </p:txBody>
          </p:sp>
          <p:sp>
            <p:nvSpPr>
              <p:cNvPr id="54292" name="Line 20"/>
              <p:cNvSpPr>
                <a:spLocks noChangeShapeType="1"/>
              </p:cNvSpPr>
              <p:nvPr/>
            </p:nvSpPr>
            <p:spPr bwMode="auto">
              <a:xfrm flipV="1">
                <a:off x="2130" y="1965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3" name="Text Box 21"/>
              <p:cNvSpPr txBox="1">
                <a:spLocks noChangeArrowheads="1"/>
              </p:cNvSpPr>
              <p:nvPr/>
            </p:nvSpPr>
            <p:spPr bwMode="auto">
              <a:xfrm>
                <a:off x="1728" y="2562"/>
                <a:ext cx="12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0">
                    <a:latin typeface="Verdana" pitchFamily="34" charset="0"/>
                  </a:rPr>
                  <a:t>place holder </a:t>
                </a:r>
              </a:p>
            </p:txBody>
          </p:sp>
          <p:sp>
            <p:nvSpPr>
              <p:cNvPr id="54294" name="Line 22"/>
              <p:cNvSpPr>
                <a:spLocks noChangeShapeType="1"/>
              </p:cNvSpPr>
              <p:nvPr/>
            </p:nvSpPr>
            <p:spPr bwMode="auto">
              <a:xfrm flipH="1" flipV="1">
                <a:off x="1632" y="1968"/>
                <a:ext cx="336" cy="60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533400" y="4572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0" dirty="0">
                <a:latin typeface="+mn-lt"/>
              </a:rPr>
              <a:t>The 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&amp;</a:t>
            </a:r>
            <a:r>
              <a:rPr lang="en-US" sz="2400" b="0" dirty="0">
                <a:latin typeface="+mn-lt"/>
              </a:rPr>
              <a:t> is the C </a:t>
            </a:r>
            <a:r>
              <a:rPr lang="en-US" sz="2400" b="0" dirty="0">
                <a:solidFill>
                  <a:srgbClr val="FF0000"/>
                </a:solidFill>
                <a:latin typeface="+mn-lt"/>
              </a:rPr>
              <a:t>address of operator</a:t>
            </a:r>
            <a:r>
              <a:rPr lang="en-US" sz="2400" b="0" dirty="0">
                <a:latin typeface="+mn-lt"/>
              </a:rPr>
              <a:t>. The &amp; operator in front of variable </a:t>
            </a:r>
            <a:r>
              <a:rPr lang="en-US" sz="2400" b="0" dirty="0">
                <a:latin typeface="Courier New" pitchFamily="49" charset="0"/>
                <a:cs typeface="Courier New" pitchFamily="49" charset="0"/>
              </a:rPr>
              <a:t>miles</a:t>
            </a:r>
            <a:r>
              <a:rPr lang="en-US" sz="2400" b="0" dirty="0">
                <a:latin typeface="Times New Roman" pitchFamily="18" charset="0"/>
              </a:rPr>
              <a:t> </a:t>
            </a:r>
            <a:r>
              <a:rPr lang="en-US" sz="2400" b="0" dirty="0">
                <a:latin typeface="+mn-lt"/>
              </a:rPr>
              <a:t>tells the </a:t>
            </a:r>
            <a:r>
              <a:rPr lang="en-US" sz="2400" b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b="0" dirty="0">
                <a:latin typeface="Times New Roman" pitchFamily="18" charset="0"/>
              </a:rPr>
              <a:t> </a:t>
            </a:r>
            <a:r>
              <a:rPr lang="en-US" sz="2400" b="0" dirty="0">
                <a:latin typeface="+mn-lt"/>
              </a:rPr>
              <a:t>function the location of variable miles in memory.</a:t>
            </a:r>
            <a:r>
              <a:rPr lang="en-US" sz="2400" b="0" dirty="0">
                <a:latin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4356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9" grpId="0" build="p" animBg="1"/>
      <p:bldP spid="5430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2E1080CC-74AF-40D8-BA17-FB99B85D9BE7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818438" cy="685800"/>
          </a:xfrm>
        </p:spPr>
        <p:txBody>
          <a:bodyPr/>
          <a:lstStyle/>
          <a:p>
            <a:pPr eaLnBrk="1" hangingPunct="1"/>
            <a:r>
              <a:rPr lang="en-US" altLang="en-US" sz="2800" b="0" smtClean="0"/>
              <a:t>Figure 2.6</a:t>
            </a:r>
            <a:r>
              <a:rPr lang="en-US" altLang="en-US" sz="2800" smtClean="0"/>
              <a:t>  Effect of scanf("%lf", &amp;miles);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2362200"/>
            <a:ext cx="62293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1065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BE982C3C-8788-4814-BE96-6CDE5798124C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818438" cy="685800"/>
          </a:xfrm>
        </p:spPr>
        <p:txBody>
          <a:bodyPr/>
          <a:lstStyle/>
          <a:p>
            <a:pPr eaLnBrk="1" hangingPunct="1"/>
            <a:r>
              <a:rPr lang="en-US" altLang="en-US" sz="2800" b="0" smtClean="0"/>
              <a:t>Figure 2.7</a:t>
            </a:r>
            <a:r>
              <a:rPr lang="en-US" altLang="en-US" sz="2800" smtClean="0"/>
              <a:t>  Scanning Data Line Bob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6248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81893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Statement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(0);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Transfers control from your program to the operating system.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(0)</a:t>
            </a:r>
            <a:r>
              <a:rPr lang="en-US" sz="2400" dirty="0"/>
              <a:t> returns a 0 to the Operating System and indicates that the program executed without error.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It does not mean the program did what it was supposed to do. It only means there were no syntax errors. There still may have been logical errors.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Once you start writing your own functions, you’ll use the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dirty="0"/>
              <a:t> statement to return information to the caller of the function.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CBC132-81A1-4A57-BD3C-0F88CE9BCD4C}" type="slidenum">
              <a:rPr lang="ar-SA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9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sz="4400"/>
              <a:t>General Form of a C program</a:t>
            </a:r>
          </a:p>
        </p:txBody>
      </p:sp>
      <p:pic>
        <p:nvPicPr>
          <p:cNvPr id="81923" name="Picture 3" descr="fig0207"/>
          <p:cNvPicPr preferRelativeResize="0"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grayscl/>
          </a:blip>
          <a:srcRect/>
          <a:stretch>
            <a:fillRect/>
          </a:stretch>
        </p:blipFill>
        <p:spPr>
          <a:xfrm>
            <a:off x="571500" y="1389063"/>
            <a:ext cx="3848100" cy="2741612"/>
          </a:xfrm>
          <a:ln/>
        </p:spPr>
      </p:pic>
      <p:sp>
        <p:nvSpPr>
          <p:cNvPr id="7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F9B259E-A302-4677-AA1A-01DD2A888D03}" type="slidenum">
              <a:rPr lang="en-US"/>
              <a:pPr/>
              <a:t>28</a:t>
            </a:fld>
            <a:endParaRPr lang="en-US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423863" y="4271963"/>
            <a:ext cx="83058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+mn-lt"/>
              </a:rPr>
              <a:t>Executable statements are translated into machine language and eventually executed.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+mn-lt"/>
              </a:rPr>
              <a:t>Executable statements perform computations on the declared variables or input/output operations.</a:t>
            </a: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-1828800" y="1143000"/>
            <a:ext cx="83058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</a:pPr>
            <a:endParaRPr lang="en-US" sz="2400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4557713" y="1352550"/>
            <a:ext cx="42291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+mn-lt"/>
              </a:rPr>
              <a:t>Preprocessor directives are instructions to C Preprocessor to modify The text of a C program before compilation.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+mn-lt"/>
              </a:rPr>
              <a:t>Every variable has to be declared first.</a:t>
            </a:r>
          </a:p>
        </p:txBody>
      </p:sp>
    </p:spTree>
    <p:extLst>
      <p:ext uri="{BB962C8B-B14F-4D97-AF65-F5344CB8AC3E}">
        <p14:creationId xmlns:p14="http://schemas.microsoft.com/office/powerpoint/2010/main" val="106164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Comments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5900"/>
            <a:ext cx="82296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Comments provide supplementary information making it easier for us to understand the program, but are ignored by the C compiler.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Two forms of comments: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/* */ - anything between them with be considered a comment, even if they span multiple lines.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// - anything after this and before the end of the line is considered a comment.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Comments are used to create </a:t>
            </a:r>
            <a:r>
              <a:rPr lang="en-US" sz="2400" b="1" dirty="0">
                <a:solidFill>
                  <a:srgbClr val="FF0000"/>
                </a:solidFill>
              </a:rPr>
              <a:t>Program Documentation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Information that help others read and understand the program.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 start of the program should consist of a comment that includes programmer’s name, date of the current version, and a brief description of what the program does.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Always Comment your Code!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C8C010-85F4-4481-A937-29B9449B40F4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50836038-4DA1-48CE-A9A4-918578CE2F2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11163" y="533400"/>
            <a:ext cx="7818437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0" smtClean="0"/>
              <a:t>Figure 2.1</a:t>
            </a:r>
            <a:r>
              <a:rPr lang="en-US" altLang="en-US" sz="2800" smtClean="0"/>
              <a:t>  C Language Elements in </a:t>
            </a:r>
            <a:br>
              <a:rPr lang="en-US" altLang="en-US" sz="2800" smtClean="0"/>
            </a:br>
            <a:r>
              <a:rPr lang="en-US" altLang="en-US" sz="2800" smtClean="0"/>
              <a:t>Miles-to-Kilometers Conversion Program</a:t>
            </a: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25" y="1524000"/>
            <a:ext cx="66611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4732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Style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Why we need to follow conventions?</a:t>
            </a:r>
          </a:p>
          <a:p>
            <a:pPr lvl="1"/>
            <a:r>
              <a:rPr lang="en-US" sz="2400" dirty="0"/>
              <a:t>A program that ”looks good” is easier to read and understand than one that is sloppy.</a:t>
            </a:r>
          </a:p>
          <a:p>
            <a:pPr lvl="1"/>
            <a:r>
              <a:rPr lang="en-US" sz="2400" dirty="0"/>
              <a:t>80% of the lifetime cost of a piece of software goes to maintenance.</a:t>
            </a:r>
          </a:p>
          <a:p>
            <a:pPr lvl="1"/>
            <a:r>
              <a:rPr lang="en-US" sz="2400" dirty="0"/>
              <a:t>Hardly any software is maintained for its whole life by the original author.</a:t>
            </a:r>
          </a:p>
          <a:p>
            <a:pPr lvl="1"/>
            <a:r>
              <a:rPr lang="en-US" sz="2400" dirty="0"/>
              <a:t>Programs that follow the typical conventions are more readable and allow engineers to understand the code more quickly and thoroughly.</a:t>
            </a:r>
          </a:p>
          <a:p>
            <a:r>
              <a:rPr lang="en-US" sz="2800" dirty="0"/>
              <a:t>Check your text book and </a:t>
            </a:r>
            <a:r>
              <a:rPr lang="en-US" sz="2800" b="1" dirty="0"/>
              <a:t>some useful links</a:t>
            </a:r>
            <a:r>
              <a:rPr lang="en-US" sz="2800" dirty="0"/>
              <a:t> page for some directions.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BA13FF-3E1E-4A28-89C5-92FC3BA015AC}" type="slidenum">
              <a:rPr lang="en-US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2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Spaces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complier ignores extra blanks between words and symbols, but you may insert space to improve the readability and style of a program.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You should always leave a blank space after a comma and before and after operators such as , −, and =.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You should indent the lines of code in the body of a function.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E6EFA2-9635-4B3B-908F-508AE9471D13}" type="slidenum">
              <a:rPr lang="en-US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6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Space Examples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F1B5A10-357A-485F-B8BD-3A6C9F60DF3B}" type="slidenum">
              <a:rPr lang="en-US"/>
              <a:pPr/>
              <a:t>32</a:t>
            </a:fld>
            <a:endParaRPr lang="en-US"/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457200" y="2365375"/>
            <a:ext cx="341311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noProof="1">
                <a:latin typeface="Consolas" pitchFamily="49" charset="0"/>
              </a:rPr>
              <a:t>int main(void)</a:t>
            </a:r>
          </a:p>
          <a:p>
            <a:r>
              <a:rPr lang="en-US" sz="2400" noProof="1">
                <a:latin typeface="Consolas" pitchFamily="49" charset="0"/>
              </a:rPr>
              <a:t>{ int foo,blah; </a:t>
            </a:r>
            <a:endParaRPr lang="en-US" sz="2400" noProof="1" smtClean="0">
              <a:latin typeface="Consolas" pitchFamily="49" charset="0"/>
            </a:endParaRPr>
          </a:p>
          <a:p>
            <a:r>
              <a:rPr lang="en-US" sz="2400" noProof="1" smtClean="0">
                <a:latin typeface="Consolas" pitchFamily="49" charset="0"/>
              </a:rPr>
              <a:t>scanf</a:t>
            </a:r>
            <a:r>
              <a:rPr lang="en-US" sz="2400" noProof="1">
                <a:latin typeface="Consolas" pitchFamily="49" charset="0"/>
              </a:rPr>
              <a:t>("%d",</a:t>
            </a:r>
            <a:r>
              <a:rPr lang="en-US" sz="2400" dirty="0">
                <a:latin typeface="Consolas" pitchFamily="49" charset="0"/>
              </a:rPr>
              <a:t>&amp;</a:t>
            </a:r>
            <a:r>
              <a:rPr lang="en-US" sz="2400" noProof="1">
                <a:latin typeface="Consolas" pitchFamily="49" charset="0"/>
              </a:rPr>
              <a:t>foo);</a:t>
            </a:r>
          </a:p>
          <a:p>
            <a:r>
              <a:rPr lang="en-US" sz="2400" noProof="1">
                <a:latin typeface="Consolas" pitchFamily="49" charset="0"/>
              </a:rPr>
              <a:t>blah=foo+1;</a:t>
            </a:r>
          </a:p>
          <a:p>
            <a:r>
              <a:rPr lang="en-US" sz="2400" noProof="1">
                <a:latin typeface="Consolas" pitchFamily="49" charset="0"/>
              </a:rPr>
              <a:t>printf("%d", blah);</a:t>
            </a:r>
            <a:endParaRPr lang="en-US" sz="2400" dirty="0">
              <a:latin typeface="Consolas" pitchFamily="49" charset="0"/>
            </a:endParaRPr>
          </a:p>
          <a:p>
            <a:r>
              <a:rPr lang="en-US" sz="2400" dirty="0">
                <a:latin typeface="Consolas" pitchFamily="49" charset="0"/>
              </a:rPr>
              <a:t>return 0;</a:t>
            </a:r>
            <a:r>
              <a:rPr lang="en-US" sz="2400" noProof="1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  <a:p>
            <a:endParaRPr lang="en-US" sz="2400" dirty="0"/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4572000" y="2286000"/>
            <a:ext cx="433644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noProof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noProof="1">
                <a:latin typeface="Consolas" pitchFamily="49" charset="0"/>
              </a:rPr>
              <a:t>main(void)</a:t>
            </a:r>
          </a:p>
          <a:p>
            <a:r>
              <a:rPr lang="en-US" sz="2400" noProof="1">
                <a:latin typeface="Consolas" pitchFamily="49" charset="0"/>
              </a:rPr>
              <a:t>{</a:t>
            </a:r>
          </a:p>
          <a:p>
            <a:r>
              <a:rPr lang="en-US" sz="2400" noProof="1">
                <a:latin typeface="Consolas" pitchFamily="49" charset="0"/>
              </a:rPr>
              <a:t>	int foo,</a:t>
            </a:r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noProof="1">
                <a:latin typeface="Consolas" pitchFamily="49" charset="0"/>
              </a:rPr>
              <a:t>blah;</a:t>
            </a:r>
          </a:p>
          <a:p>
            <a:r>
              <a:rPr lang="en-US" sz="2400" noProof="1">
                <a:latin typeface="Consolas" pitchFamily="49" charset="0"/>
              </a:rPr>
              <a:t>	scanf("%d",</a:t>
            </a:r>
            <a:r>
              <a:rPr lang="en-US" sz="2400" dirty="0">
                <a:latin typeface="Consolas" pitchFamily="49" charset="0"/>
              </a:rPr>
              <a:t> &amp;</a:t>
            </a:r>
            <a:r>
              <a:rPr lang="en-US" sz="2400" noProof="1">
                <a:latin typeface="Consolas" pitchFamily="49" charset="0"/>
              </a:rPr>
              <a:t>foo);</a:t>
            </a:r>
          </a:p>
          <a:p>
            <a:r>
              <a:rPr lang="en-US" sz="2400" noProof="1">
                <a:latin typeface="Consolas" pitchFamily="49" charset="0"/>
              </a:rPr>
              <a:t>	blah</a:t>
            </a:r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noProof="1">
                <a:latin typeface="Consolas" pitchFamily="49" charset="0"/>
              </a:rPr>
              <a:t>=</a:t>
            </a:r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noProof="1">
                <a:latin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noProof="1">
                <a:latin typeface="Consolas" pitchFamily="49" charset="0"/>
              </a:rPr>
              <a:t>+</a:t>
            </a:r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noProof="1">
                <a:latin typeface="Consolas" pitchFamily="49" charset="0"/>
              </a:rPr>
              <a:t>1;</a:t>
            </a:r>
          </a:p>
          <a:p>
            <a:r>
              <a:rPr lang="en-US" sz="2400" noProof="1">
                <a:latin typeface="Consolas" pitchFamily="49" charset="0"/>
              </a:rPr>
              <a:t>	printf("%d", blah);</a:t>
            </a:r>
            <a:endParaRPr lang="en-US" sz="2400" dirty="0">
              <a:latin typeface="Consolas" pitchFamily="49" charset="0"/>
            </a:endParaRPr>
          </a:p>
          <a:p>
            <a:r>
              <a:rPr lang="en-US" sz="2400" dirty="0">
                <a:latin typeface="Consolas" pitchFamily="49" charset="0"/>
              </a:rPr>
              <a:t>	return 0;</a:t>
            </a:r>
            <a:endParaRPr lang="en-US" sz="2400" noProof="1">
              <a:latin typeface="Consolas" pitchFamily="49" charset="0"/>
            </a:endParaRPr>
          </a:p>
          <a:p>
            <a:r>
              <a:rPr lang="en-US" sz="2400" noProof="1">
                <a:latin typeface="Consolas" pitchFamily="49" charset="0"/>
              </a:rPr>
              <a:t>}</a:t>
            </a:r>
          </a:p>
          <a:p>
            <a:endParaRPr lang="en-US" sz="2400" dirty="0"/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976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Bad: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5257800" y="1600200"/>
            <a:ext cx="1231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Good:</a:t>
            </a:r>
          </a:p>
        </p:txBody>
      </p:sp>
    </p:spTree>
    <p:extLst>
      <p:ext uri="{BB962C8B-B14F-4D97-AF65-F5344CB8AC3E}">
        <p14:creationId xmlns:p14="http://schemas.microsoft.com/office/powerpoint/2010/main" val="229481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/>
      <p:bldP spid="1505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Styles Concerns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Properly comment your code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Give variables meaningful names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Prompt the user when you want to input data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Display things in a way that looks good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Insert new lines to make your information more readable.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Format numbers in a way that makes sense for the application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82237B-27DE-4428-B6D4-C9ECB5745295}" type="slidenum">
              <a:rPr lang="en-US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3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Bad Programming practices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Missing statement of purpose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Inadequate commenting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Variables names are not meaningful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Use of unnamed constant.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Indentation does not represent program structure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Algorithm is inefficient or difficult to follow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Program does not compile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Program produces incorrect results.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Insufficient testing (e.g. Test case results are different than expected, program branch never executed, borderline case not tested etc.)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16F5585-F940-4B82-995A-01E59894CB93}" type="slidenum">
              <a:rPr lang="en-US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4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</a:t>
            </a:r>
            <a:r>
              <a:rPr lang="en-US" dirty="0"/>
              <a:t>Expressions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To solve most programming problems, you will need to write arithmetic expressions that manipulate type </a:t>
            </a:r>
            <a:r>
              <a:rPr lang="en-US" sz="28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</a:rPr>
              <a:t>double</a:t>
            </a:r>
            <a:r>
              <a:rPr lang="en-US" sz="2800" dirty="0"/>
              <a:t> data.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The next slide shows all arithmetic operators. Each operator manipulates </a:t>
            </a:r>
            <a:r>
              <a:rPr lang="en-US" sz="2800" b="1" dirty="0">
                <a:solidFill>
                  <a:srgbClr val="FF0000"/>
                </a:solidFill>
              </a:rPr>
              <a:t>two operands</a:t>
            </a:r>
            <a:r>
              <a:rPr lang="en-US" sz="2800" dirty="0"/>
              <a:t>, which may be constants, variables, or other arithmetic expressions.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FF0000"/>
                </a:solidFill>
              </a:rPr>
              <a:t>Example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5 + 2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sum + (</a:t>
            </a:r>
            <a:r>
              <a:rPr lang="en-US" sz="2400" dirty="0" err="1"/>
              <a:t>incr</a:t>
            </a:r>
            <a:r>
              <a:rPr lang="en-US" sz="2400" dirty="0"/>
              <a:t>* 2)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(b/c) + (a + 0.5)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035C2DB-87FA-4D89-94DB-BD174DD6951C}" type="slidenum">
              <a:rPr lang="en-US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4238"/>
          </a:xfrm>
        </p:spPr>
        <p:txBody>
          <a:bodyPr/>
          <a:lstStyle/>
          <a:p>
            <a:r>
              <a:rPr lang="en-US"/>
              <a:t>C Operators</a:t>
            </a:r>
          </a:p>
        </p:txBody>
      </p:sp>
      <p:graphicFrame>
        <p:nvGraphicFramePr>
          <p:cNvPr id="93233" name="Group 49"/>
          <p:cNvGraphicFramePr>
            <a:graphicFrameLocks noGrp="1"/>
          </p:cNvGraphicFramePr>
          <p:nvPr>
            <p:ph type="tbl" idx="1"/>
          </p:nvPr>
        </p:nvGraphicFramePr>
        <p:xfrm>
          <a:off x="533400" y="1300163"/>
          <a:ext cx="8001000" cy="4932236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Arithmetic Operator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Meaning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Examples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+ (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double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Addition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+ 2 is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 + 2.0 is 7.0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- (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double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Subtraction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5 - 2 is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5.0 - 2.0 is 3.0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* (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double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Multiplication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* 2 is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 * 2.0 is 10.0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/ (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double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Division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/ 2 is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 / 2.0 is 2.5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% (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Remainder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5 % 2 is 1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11583-C609-46DF-8BCB-67F38F47FCC5}" type="slidenum">
              <a:rPr lang="en-US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4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Operator / &amp; %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Division</a:t>
            </a:r>
            <a:r>
              <a:rPr lang="en-US" sz="2800" dirty="0"/>
              <a:t>: When applied to two positive integers, the division operator (</a:t>
            </a:r>
            <a:r>
              <a:rPr lang="en-US" sz="2800" dirty="0">
                <a:solidFill>
                  <a:srgbClr val="FF0000"/>
                </a:solidFill>
              </a:rPr>
              <a:t>/</a:t>
            </a:r>
            <a:r>
              <a:rPr lang="en-US" sz="2800" dirty="0"/>
              <a:t>) computes the integral part of the result by dividing its first operand by its second.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example 7.0 / 2.0 is 3.5 but the but 7 / 2 is only 3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reason for this is that C makes the answer be of the same type as the operands. 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Remainder</a:t>
            </a:r>
            <a:r>
              <a:rPr lang="en-US" sz="2800" dirty="0"/>
              <a:t>: The remainder operator (</a:t>
            </a:r>
            <a:r>
              <a:rPr lang="en-US" sz="2800" dirty="0">
                <a:solidFill>
                  <a:srgbClr val="FF0000"/>
                </a:solidFill>
              </a:rPr>
              <a:t>%</a:t>
            </a:r>
            <a:r>
              <a:rPr lang="en-US" sz="2800" dirty="0"/>
              <a:t>) returns the integer remainder of the result of dividing its first operand by its second.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Examples: 7 % 2 = 1, 6 % 3 = 0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value of </a:t>
            </a:r>
            <a:r>
              <a:rPr lang="en-US" sz="2400" dirty="0" err="1"/>
              <a:t>m%n</a:t>
            </a:r>
            <a:r>
              <a:rPr lang="en-US" sz="2400" dirty="0"/>
              <a:t> must always be less than the divisor n.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smtClean="0"/>
              <a:t> &amp;</a:t>
            </a:r>
            <a:r>
              <a:rPr lang="en-US" sz="2400" dirty="0" smtClean="0">
                <a:solidFill>
                  <a:srgbClr val="FF0000"/>
                </a:solidFill>
              </a:rPr>
              <a:t>%</a:t>
            </a:r>
            <a:r>
              <a:rPr lang="en-US" sz="2400" dirty="0" smtClean="0"/>
              <a:t> are undefined </a:t>
            </a:r>
            <a:r>
              <a:rPr lang="en-US" sz="2400" dirty="0"/>
              <a:t>when the divisor (second operator) is 0.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BDDA8A7-69C7-4E5A-981D-04A54830BBBC}" type="slidenum">
              <a:rPr lang="en-US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5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/>
              <a:t>Data Type of an Expression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dirty="0"/>
              <a:t>The data type of each variable must be specified in its declaration, but how does C determine the data type of an expression?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400" dirty="0"/>
              <a:t>Example: What is the type of expression </a:t>
            </a:r>
            <a:r>
              <a:rPr lang="en-US" sz="2400" dirty="0" err="1">
                <a:latin typeface="Courier New" pitchFamily="49" charset="0"/>
              </a:rPr>
              <a:t>x+y</a:t>
            </a:r>
            <a:r>
              <a:rPr lang="en-US" sz="2400" dirty="0"/>
              <a:t> when both </a:t>
            </a:r>
            <a:r>
              <a:rPr lang="en-US" sz="2400" dirty="0">
                <a:latin typeface="Courier New" pitchFamily="49" charset="0"/>
              </a:rPr>
              <a:t>x</a:t>
            </a:r>
            <a:r>
              <a:rPr lang="en-US" sz="2400" dirty="0"/>
              <a:t> and </a:t>
            </a:r>
            <a:r>
              <a:rPr lang="en-US" sz="2400" dirty="0">
                <a:latin typeface="Courier New" pitchFamily="49" charset="0"/>
              </a:rPr>
              <a:t>y</a:t>
            </a:r>
            <a:r>
              <a:rPr lang="en-US" sz="2400" dirty="0"/>
              <a:t> are of type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/>
              <a:t>?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The data type of an expression depends on the type(s) of its operands</a:t>
            </a:r>
            <a:r>
              <a:rPr lang="en-US" sz="2800" dirty="0"/>
              <a:t>.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400" dirty="0"/>
              <a:t>If both are of type 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2400" dirty="0"/>
              <a:t>, then the expression is of type 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2400" dirty="0"/>
              <a:t>.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400" dirty="0"/>
              <a:t>If either one or both is of type 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</a:rPr>
              <a:t>double</a:t>
            </a:r>
            <a:r>
              <a:rPr lang="en-US" sz="2400" dirty="0"/>
              <a:t>, then the expression is of type 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</a:rPr>
              <a:t>double</a:t>
            </a:r>
            <a:r>
              <a:rPr lang="en-US" sz="2400" dirty="0"/>
              <a:t>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dirty="0"/>
              <a:t>An </a:t>
            </a:r>
            <a:r>
              <a:rPr lang="en-US" sz="2800" dirty="0" smtClean="0"/>
              <a:t>expression </a:t>
            </a:r>
            <a:r>
              <a:rPr lang="en-US" sz="2800" dirty="0"/>
              <a:t>that has operands of both </a:t>
            </a:r>
            <a:r>
              <a:rPr lang="en-US" sz="28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</a:rPr>
              <a:t>double</a:t>
            </a:r>
            <a:r>
              <a:rPr lang="en-US" sz="2800" dirty="0"/>
              <a:t> is a </a:t>
            </a:r>
            <a:r>
              <a:rPr lang="en-US" sz="2800" b="1" dirty="0">
                <a:solidFill>
                  <a:srgbClr val="FF0000"/>
                </a:solidFill>
              </a:rPr>
              <a:t>mixed-type</a:t>
            </a:r>
            <a:r>
              <a:rPr lang="en-US" sz="2800" b="1" dirty="0"/>
              <a:t> </a:t>
            </a:r>
            <a:r>
              <a:rPr lang="en-US" sz="2800" dirty="0"/>
              <a:t>expression.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997665-3AED-4173-A8F1-8F72FE221E1C}" type="slidenum">
              <a:rPr lang="en-US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txBody>
          <a:bodyPr/>
          <a:lstStyle/>
          <a:p>
            <a:r>
              <a:rPr lang="en-US"/>
              <a:t>Mixed-Type Assignment Statement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85888"/>
            <a:ext cx="8229600" cy="4862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The expression being evaluated and the variable to which it is assigned have different data types</a:t>
            </a:r>
            <a:r>
              <a:rPr lang="en-US" sz="2800" dirty="0"/>
              <a:t>.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400" dirty="0"/>
              <a:t>Example what is the type of the assignment </a:t>
            </a:r>
            <a:r>
              <a:rPr lang="en-US" sz="2400" dirty="0">
                <a:latin typeface="Courier New" pitchFamily="49" charset="0"/>
              </a:rPr>
              <a:t>y = 5/2</a:t>
            </a:r>
            <a:r>
              <a:rPr lang="en-US" sz="2400" dirty="0"/>
              <a:t> when </a:t>
            </a:r>
            <a:r>
              <a:rPr lang="en-US" sz="2400" dirty="0">
                <a:latin typeface="Courier New" pitchFamily="49" charset="0"/>
              </a:rPr>
              <a:t>y</a:t>
            </a:r>
            <a:r>
              <a:rPr lang="en-US" sz="2400" dirty="0"/>
              <a:t> is of type </a:t>
            </a:r>
            <a:r>
              <a:rPr lang="en-US" sz="2400" dirty="0">
                <a:latin typeface="Courier New" pitchFamily="49" charset="0"/>
              </a:rPr>
              <a:t>double</a:t>
            </a:r>
            <a:r>
              <a:rPr lang="en-US" sz="2400" dirty="0"/>
              <a:t>?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When an assignment statement is executed, the expression is first evaluated; then the result is assigned to the variable to the left side of assignment operator</a:t>
            </a:r>
            <a:r>
              <a:rPr lang="en-US" sz="2800" dirty="0"/>
              <a:t>.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</a:rPr>
              <a:t>Warning</a:t>
            </a:r>
            <a:r>
              <a:rPr lang="en-US" sz="2800" dirty="0"/>
              <a:t>: assignment of a type 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</a:rPr>
              <a:t>double</a:t>
            </a:r>
            <a:r>
              <a:rPr lang="en-US" sz="2800" dirty="0"/>
              <a:t> expression to a type </a:t>
            </a:r>
            <a:r>
              <a:rPr lang="en-US" sz="28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2800" dirty="0"/>
              <a:t> variable causes the fractional part of the expression to be lost.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400" dirty="0"/>
              <a:t>What is the type of the assignment </a:t>
            </a:r>
            <a:r>
              <a:rPr lang="en-US" sz="2400" dirty="0">
                <a:latin typeface="Courier New" pitchFamily="49" charset="0"/>
              </a:rPr>
              <a:t>y = 5.0 / 2.0</a:t>
            </a:r>
            <a:r>
              <a:rPr lang="en-US" sz="2400" dirty="0"/>
              <a:t> when </a:t>
            </a:r>
            <a:r>
              <a:rPr lang="en-US" sz="2400" dirty="0">
                <a:latin typeface="Courier New" pitchFamily="49" charset="0"/>
              </a:rPr>
              <a:t>y</a:t>
            </a:r>
            <a:r>
              <a:rPr lang="en-US" sz="2400" dirty="0"/>
              <a:t> is of type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/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F82071-0061-44B1-913D-FF93D323F139}" type="slidenum">
              <a:rPr lang="en-US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Preprocessor Directives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>
                <a:cs typeface="Times New Roman" pitchFamily="18" charset="0"/>
              </a:rPr>
              <a:t>Preprocessor directives are commands that give instructions to the C preprocessor.</a:t>
            </a:r>
          </a:p>
          <a:p>
            <a:r>
              <a:rPr lang="en-US" sz="2800" dirty="0">
                <a:cs typeface="Times New Roman" pitchFamily="18" charset="0"/>
              </a:rPr>
              <a:t>Preprocessor is a system program that modifies a C program prior to its compilation.</a:t>
            </a:r>
          </a:p>
          <a:p>
            <a:r>
              <a:rPr lang="en-US" sz="2800" dirty="0">
                <a:cs typeface="Times New Roman" pitchFamily="18" charset="0"/>
              </a:rPr>
              <a:t>Preprocessor directives begins with a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#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Example: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#include </a:t>
            </a:r>
            <a:r>
              <a:rPr lang="en-US" dirty="0">
                <a:cs typeface="Times New Roman" pitchFamily="18" charset="0"/>
              </a:rPr>
              <a:t>or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#define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7624A5-A6E7-4CBA-BC44-2627B1959789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Type Conversion Through Casts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59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 allows the programmer to convert the type of an expression.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This is done by placing the desired type in parentheses before the expression.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This operation called </a:t>
            </a:r>
            <a:r>
              <a:rPr lang="en-US" sz="2800" dirty="0">
                <a:solidFill>
                  <a:srgbClr val="FF0000"/>
                </a:solidFill>
              </a:rPr>
              <a:t>a </a:t>
            </a:r>
            <a:r>
              <a:rPr lang="en-US" sz="2800" b="1" dirty="0">
                <a:solidFill>
                  <a:srgbClr val="FF0000"/>
                </a:solidFill>
              </a:rPr>
              <a:t>type cast</a:t>
            </a:r>
            <a:r>
              <a:rPr lang="en-US" sz="28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ourier New" pitchFamily="49" charset="0"/>
              </a:rPr>
              <a:t>(double)5 / (double)2</a:t>
            </a:r>
            <a:r>
              <a:rPr lang="en-US" sz="2400" dirty="0"/>
              <a:t> is the </a:t>
            </a:r>
            <a:r>
              <a:rPr lang="en-US" sz="2400" dirty="0">
                <a:latin typeface="Courier New" pitchFamily="49" charset="0"/>
              </a:rPr>
              <a:t>double</a:t>
            </a:r>
            <a:r>
              <a:rPr lang="en-US" sz="2400" dirty="0"/>
              <a:t> value 2.5, and not 2 as seen earlier.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)3.0 / (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)2.0</a:t>
            </a:r>
            <a:r>
              <a:rPr lang="en-US" sz="2400" dirty="0"/>
              <a:t> is the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/>
              <a:t> value 1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</a:rPr>
              <a:t>When casting from 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</a:rPr>
              <a:t>double</a:t>
            </a:r>
            <a:r>
              <a:rPr lang="en-US" sz="2800" dirty="0">
                <a:solidFill>
                  <a:srgbClr val="FF0000"/>
                </a:solidFill>
              </a:rPr>
              <a:t> to </a:t>
            </a:r>
            <a:r>
              <a:rPr lang="en-US" sz="28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2800" dirty="0">
                <a:solidFill>
                  <a:srgbClr val="FF0000"/>
                </a:solidFill>
              </a:rPr>
              <a:t>, the decimal portion is just truncated – </a:t>
            </a:r>
            <a:r>
              <a:rPr lang="en-US" sz="2800" i="1" dirty="0">
                <a:solidFill>
                  <a:srgbClr val="FF0000"/>
                </a:solidFill>
              </a:rPr>
              <a:t>not</a:t>
            </a:r>
            <a:r>
              <a:rPr lang="en-US" sz="2800" dirty="0">
                <a:solidFill>
                  <a:srgbClr val="FF0000"/>
                </a:solidFill>
              </a:rPr>
              <a:t> rounded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28222F-BC5A-40FC-8F82-F6AEEBF4293F}" type="slidenum">
              <a:rPr lang="en-US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6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/>
              <a:t>Example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/*   Computes a test average 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total_score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num_students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double average;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("Enter sum of students' scores&gt;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total_score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("Enter number of students&gt;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num_students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average = (double) </a:t>
            </a:r>
            <a:r>
              <a:rPr lang="en-US" sz="2000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total_score</a:t>
            </a:r>
            <a:r>
              <a:rPr lang="en-US" sz="2000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 / (double) </a:t>
            </a:r>
            <a:r>
              <a:rPr lang="en-US" sz="2000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num_students</a:t>
            </a:r>
            <a:r>
              <a:rPr lang="en-US" sz="2000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("Average score is %.2f\n", average);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return (0);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D8C2369-227D-4CE2-ABFB-CFFB394BEC13}" type="slidenum">
              <a:rPr lang="en-US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7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Expressions with Multiple Operators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14475"/>
            <a:ext cx="8229600" cy="4525963"/>
          </a:xfrm>
        </p:spPr>
        <p:txBody>
          <a:bodyPr/>
          <a:lstStyle/>
          <a:p>
            <a:r>
              <a:rPr lang="en-US" sz="2800" dirty="0"/>
              <a:t>Operators can be split into two types: </a:t>
            </a:r>
            <a:r>
              <a:rPr lang="en-US" sz="2800" b="1" dirty="0">
                <a:solidFill>
                  <a:srgbClr val="FF0000"/>
                </a:solidFill>
              </a:rPr>
              <a:t>unary</a:t>
            </a:r>
            <a:r>
              <a:rPr lang="en-US" sz="2800" b="1" dirty="0"/>
              <a:t>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FF0000"/>
                </a:solidFill>
              </a:rPr>
              <a:t>binary</a:t>
            </a:r>
            <a:r>
              <a:rPr lang="en-US" sz="2800" b="1" dirty="0"/>
              <a:t>.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Unary operators </a:t>
            </a:r>
            <a:r>
              <a:rPr lang="en-US" sz="2800" dirty="0"/>
              <a:t>take only one operand</a:t>
            </a:r>
          </a:p>
          <a:p>
            <a:pPr lvl="1"/>
            <a:r>
              <a:rPr lang="en-US" b="1" dirty="0"/>
              <a:t>-</a:t>
            </a:r>
            <a:r>
              <a:rPr lang="en-US" dirty="0"/>
              <a:t> (negates the value it is applied to)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Binary operators </a:t>
            </a:r>
            <a:r>
              <a:rPr lang="en-US" sz="2800" dirty="0"/>
              <a:t>take two operands.</a:t>
            </a:r>
          </a:p>
          <a:p>
            <a:pPr lvl="1"/>
            <a:r>
              <a:rPr lang="en-US" b="1" dirty="0"/>
              <a:t>+,-,*,/</a:t>
            </a:r>
          </a:p>
          <a:p>
            <a:r>
              <a:rPr lang="en-US" sz="2800" dirty="0"/>
              <a:t>A single expression could have multiple operators</a:t>
            </a:r>
          </a:p>
          <a:p>
            <a:pPr lvl="1"/>
            <a:r>
              <a:rPr lang="en-US" dirty="0"/>
              <a:t>-5 + 4 * 3 - 2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089446-9DCC-4B3D-BE7A-6F1C392B1645}" type="slidenum">
              <a:rPr lang="en-US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1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Rules for Evaluating Expressions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Parentheses </a:t>
            </a:r>
            <a:r>
              <a:rPr lang="en-US" sz="2400" b="1" dirty="0">
                <a:solidFill>
                  <a:srgbClr val="FF0000"/>
                </a:solidFill>
              </a:rPr>
              <a:t>rule </a:t>
            </a:r>
            <a:r>
              <a:rPr lang="en-US" sz="2400" dirty="0"/>
              <a:t>- All expressions in parentheses must be evaluated separately.</a:t>
            </a:r>
          </a:p>
          <a:p>
            <a:pPr lvl="1">
              <a:lnSpc>
                <a:spcPct val="110000"/>
              </a:lnSpc>
            </a:pPr>
            <a:r>
              <a:rPr lang="en-US" sz="2200" dirty="0"/>
              <a:t>Nested parenthesized expressions must be evaluated from the inside out, with the innermost expression evaluated first.</a:t>
            </a:r>
          </a:p>
          <a:p>
            <a:pPr>
              <a:lnSpc>
                <a:spcPct val="11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Operator </a:t>
            </a:r>
            <a:r>
              <a:rPr lang="en-US" sz="2400" b="1" dirty="0">
                <a:solidFill>
                  <a:srgbClr val="FF0000"/>
                </a:solidFill>
              </a:rPr>
              <a:t>precedence rule </a:t>
            </a:r>
            <a:r>
              <a:rPr lang="en-US" sz="2400" b="1" dirty="0"/>
              <a:t>– </a:t>
            </a:r>
            <a:r>
              <a:rPr lang="en-US" sz="2400" dirty="0"/>
              <a:t>Multiple</a:t>
            </a:r>
            <a:r>
              <a:rPr lang="en-US" sz="2400" b="1" dirty="0"/>
              <a:t> </a:t>
            </a:r>
            <a:r>
              <a:rPr lang="en-US" sz="2400" dirty="0"/>
              <a:t>operators in the same expression are evaluated in the following order:</a:t>
            </a:r>
          </a:p>
          <a:p>
            <a:pPr lvl="1">
              <a:lnSpc>
                <a:spcPct val="110000"/>
              </a:lnSpc>
            </a:pPr>
            <a:r>
              <a:rPr lang="en-US" sz="2200" dirty="0">
                <a:solidFill>
                  <a:srgbClr val="FF0000"/>
                </a:solidFill>
              </a:rPr>
              <a:t>First: 	unary –</a:t>
            </a:r>
          </a:p>
          <a:p>
            <a:pPr lvl="1">
              <a:lnSpc>
                <a:spcPct val="110000"/>
              </a:lnSpc>
            </a:pPr>
            <a:r>
              <a:rPr lang="en-US" sz="2200" dirty="0">
                <a:solidFill>
                  <a:srgbClr val="FF0000"/>
                </a:solidFill>
              </a:rPr>
              <a:t>Second: 	*, /, %</a:t>
            </a:r>
          </a:p>
          <a:p>
            <a:pPr lvl="1">
              <a:lnSpc>
                <a:spcPct val="110000"/>
              </a:lnSpc>
            </a:pPr>
            <a:r>
              <a:rPr lang="en-US" sz="2200" dirty="0">
                <a:solidFill>
                  <a:srgbClr val="FF0000"/>
                </a:solidFill>
              </a:rPr>
              <a:t>Third: 	binary +,-</a:t>
            </a:r>
          </a:p>
          <a:p>
            <a:pPr>
              <a:lnSpc>
                <a:spcPct val="11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Associativity </a:t>
            </a:r>
            <a:r>
              <a:rPr lang="en-US" sz="2400" b="1" dirty="0">
                <a:solidFill>
                  <a:srgbClr val="FF0000"/>
                </a:solidFill>
              </a:rPr>
              <a:t>rule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sz="2200" dirty="0">
                <a:solidFill>
                  <a:srgbClr val="FF0000"/>
                </a:solidFill>
              </a:rPr>
              <a:t>Unary operators </a:t>
            </a:r>
            <a:r>
              <a:rPr lang="en-US" sz="2200" dirty="0"/>
              <a:t>in the same </a:t>
            </a:r>
            <a:r>
              <a:rPr lang="en-US" sz="2200" dirty="0" err="1"/>
              <a:t>subexpression</a:t>
            </a:r>
            <a:r>
              <a:rPr lang="en-US" sz="2200" dirty="0"/>
              <a:t> and at the same precedence level are </a:t>
            </a:r>
            <a:r>
              <a:rPr lang="en-US" sz="2200" dirty="0">
                <a:solidFill>
                  <a:srgbClr val="FF0000"/>
                </a:solidFill>
              </a:rPr>
              <a:t>evaluated right to left</a:t>
            </a:r>
          </a:p>
          <a:p>
            <a:pPr lvl="1">
              <a:lnSpc>
                <a:spcPct val="110000"/>
              </a:lnSpc>
            </a:pPr>
            <a:r>
              <a:rPr lang="en-US" sz="2200" dirty="0">
                <a:solidFill>
                  <a:srgbClr val="FF0000"/>
                </a:solidFill>
              </a:rPr>
              <a:t>Binary operators </a:t>
            </a:r>
            <a:r>
              <a:rPr lang="en-US" sz="2200" dirty="0"/>
              <a:t>in the same </a:t>
            </a:r>
            <a:r>
              <a:rPr lang="en-US" sz="2200" dirty="0" err="1"/>
              <a:t>subexpression</a:t>
            </a:r>
            <a:r>
              <a:rPr lang="en-US" sz="2200" dirty="0"/>
              <a:t> and at the same precedence level are </a:t>
            </a:r>
            <a:r>
              <a:rPr lang="en-US" sz="2200" dirty="0">
                <a:solidFill>
                  <a:srgbClr val="FF0000"/>
                </a:solidFill>
              </a:rPr>
              <a:t>evaluated left to right</a:t>
            </a:r>
            <a:r>
              <a:rPr lang="en-US" sz="2200" dirty="0"/>
              <a:t>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2FB730-7297-418F-957A-6008E122B8F3}" type="slidenum">
              <a:rPr lang="en-US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8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94534EE0-39A6-4219-9B01-803CE33214F0}" type="slidenum">
              <a:rPr lang="en-US"/>
              <a:pPr>
                <a:defRPr/>
              </a:pPr>
              <a:t>44</a:t>
            </a:fld>
            <a:endParaRPr lang="en-US"/>
          </a:p>
        </p:txBody>
      </p:sp>
      <p:pic>
        <p:nvPicPr>
          <p:cNvPr id="12291" name="Picture 2" descr="fig0208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49784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818438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0" smtClean="0"/>
              <a:t>Figure 2.9</a:t>
            </a:r>
            <a:r>
              <a:rPr lang="en-US" altLang="en-US" sz="2800" smtClean="0"/>
              <a:t>  Evaluation Tree for </a:t>
            </a:r>
            <a:br>
              <a:rPr lang="en-US" altLang="en-US" sz="2800" smtClean="0"/>
            </a:br>
            <a:r>
              <a:rPr lang="en-US" altLang="en-US" sz="2800" smtClean="0"/>
              <a:t>area = PI * radius  *  radius;</a:t>
            </a:r>
          </a:p>
        </p:txBody>
      </p:sp>
    </p:spTree>
    <p:extLst>
      <p:ext uri="{BB962C8B-B14F-4D97-AF65-F5344CB8AC3E}">
        <p14:creationId xmlns:p14="http://schemas.microsoft.com/office/powerpoint/2010/main" val="38203769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C41108A3-69EA-4E38-9E46-95B230B126B8}" type="slidenum">
              <a:rPr lang="en-US"/>
              <a:pPr>
                <a:defRPr/>
              </a:pPr>
              <a:t>45</a:t>
            </a:fld>
            <a:endParaRPr lang="en-US"/>
          </a:p>
        </p:txBody>
      </p:sp>
      <p:pic>
        <p:nvPicPr>
          <p:cNvPr id="13315" name="Picture 2" descr="fig0209"/>
          <p:cNvPicPr preferRelativeResize="0"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90800"/>
            <a:ext cx="731520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818438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0" smtClean="0"/>
              <a:t>Figure 2.10</a:t>
            </a:r>
            <a:r>
              <a:rPr lang="en-US" altLang="en-US" sz="2800" smtClean="0"/>
              <a:t>  Step-by-Step Expression Evaluation</a:t>
            </a:r>
          </a:p>
        </p:txBody>
      </p:sp>
    </p:spTree>
    <p:extLst>
      <p:ext uri="{BB962C8B-B14F-4D97-AF65-F5344CB8AC3E}">
        <p14:creationId xmlns:p14="http://schemas.microsoft.com/office/powerpoint/2010/main" val="10860859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97EB9B7B-83BA-49EB-A43A-1BFEA21F4B14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7818438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0" smtClean="0"/>
              <a:t>Figure 2.11</a:t>
            </a:r>
            <a:r>
              <a:rPr lang="en-US" altLang="en-US" sz="2800" smtClean="0"/>
              <a:t>  Evaluation Tree and Evaluation for v = (p2 - p1) / (t2 - t1);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1981200"/>
            <a:ext cx="817562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9087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D9964E3-2892-4140-A695-B23DD92999C4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7818438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0" smtClean="0"/>
              <a:t>Figure 2.12</a:t>
            </a:r>
            <a:r>
              <a:rPr lang="en-US" altLang="en-US" sz="2800" smtClean="0"/>
              <a:t>  Evaluation Tree and Evaluation for z - (a + b / 2) + w * -y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1752600"/>
            <a:ext cx="753427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2604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Writing Mathematical Formulas in C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400" dirty="0"/>
              <a:t>You may encounter two problems in writing a mathematical formula in C.</a:t>
            </a:r>
          </a:p>
          <a:p>
            <a:r>
              <a:rPr lang="en-US" sz="2400" dirty="0"/>
              <a:t>First, multiplication often can be implied in a formula by writing two letters to be multiplied next to each other.  In C, you must state the * operator</a:t>
            </a:r>
          </a:p>
          <a:p>
            <a:pPr lvl="1"/>
            <a:r>
              <a:rPr lang="en-US" sz="2000" dirty="0"/>
              <a:t>For example, 2a should be written as 2 * a.</a:t>
            </a:r>
          </a:p>
          <a:p>
            <a:r>
              <a:rPr lang="en-US" sz="2400" dirty="0"/>
              <a:t>Second, when dealing with division we often have:</a:t>
            </a:r>
          </a:p>
          <a:p>
            <a:endParaRPr lang="en-US" sz="2400" dirty="0"/>
          </a:p>
          <a:p>
            <a:endParaRPr lang="en-US" sz="2400" dirty="0"/>
          </a:p>
          <a:p>
            <a:pPr lvl="1"/>
            <a:r>
              <a:rPr lang="en-US" sz="2000" dirty="0"/>
              <a:t>This should be coded as (a + b) / (c + d).</a:t>
            </a:r>
          </a:p>
        </p:txBody>
      </p:sp>
      <p:graphicFrame>
        <p:nvGraphicFramePr>
          <p:cNvPr id="1003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819400" y="4200525"/>
          <a:ext cx="8382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368280" imgH="393480" progId="Equation.3">
                  <p:embed/>
                </p:oleObj>
              </mc:Choice>
              <mc:Fallback>
                <p:oleObj name="Equation" r:id="rId4" imgW="368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200525"/>
                        <a:ext cx="83820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13274A-083A-4B8F-B63B-B1A98C466F8B}" type="slidenum">
              <a:rPr lang="en-US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8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6" name="Rectangle 8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534400" cy="1143000"/>
          </a:xfrm>
          <a:noFill/>
          <a:ln/>
        </p:spPr>
        <p:txBody>
          <a:bodyPr/>
          <a:lstStyle/>
          <a:p>
            <a:r>
              <a:rPr lang="en-US" sz="2800" b="1"/>
              <a:t>Formatting Numbers in Program Output (for integers) </a:t>
            </a:r>
          </a:p>
        </p:txBody>
      </p:sp>
      <p:sp>
        <p:nvSpPr>
          <p:cNvPr id="114697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312420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You can specify how </a:t>
            </a:r>
            <a:r>
              <a:rPr lang="en-US" sz="2600" dirty="0" err="1"/>
              <a:t>printf</a:t>
            </a:r>
            <a:r>
              <a:rPr lang="en-US" sz="2600" dirty="0"/>
              <a:t> will display numeric values</a:t>
            </a:r>
          </a:p>
          <a:p>
            <a:r>
              <a:rPr lang="en-US" sz="2600" dirty="0"/>
              <a:t>Use </a:t>
            </a:r>
            <a:r>
              <a:rPr lang="en-US" sz="2600" dirty="0">
                <a:solidFill>
                  <a:srgbClr val="FF0000"/>
                </a:solidFill>
              </a:rPr>
              <a:t>d</a:t>
            </a:r>
            <a:r>
              <a:rPr lang="en-US" sz="2600" dirty="0"/>
              <a:t> for </a:t>
            </a:r>
            <a:r>
              <a:rPr lang="en-US" sz="2600" dirty="0">
                <a:solidFill>
                  <a:srgbClr val="FF0000"/>
                </a:solidFill>
              </a:rPr>
              <a:t>integers</a:t>
            </a:r>
            <a:r>
              <a:rPr lang="en-US" sz="2600" dirty="0"/>
              <a:t>. </a:t>
            </a:r>
            <a:r>
              <a:rPr lang="en-US" sz="2600" dirty="0">
                <a:solidFill>
                  <a:srgbClr val="FF0000"/>
                </a:solidFill>
              </a:rPr>
              <a:t>%#d</a:t>
            </a:r>
          </a:p>
          <a:p>
            <a:pPr lvl="1"/>
            <a:r>
              <a:rPr lang="en-US" sz="2600" dirty="0">
                <a:solidFill>
                  <a:srgbClr val="FF0000"/>
                </a:solidFill>
              </a:rPr>
              <a:t>%</a:t>
            </a:r>
            <a:r>
              <a:rPr lang="en-US" sz="2600" dirty="0"/>
              <a:t> - start of placeholder</a:t>
            </a:r>
          </a:p>
          <a:p>
            <a:pPr lvl="1"/>
            <a:r>
              <a:rPr lang="en-US" sz="2600" dirty="0">
                <a:solidFill>
                  <a:srgbClr val="FF0000"/>
                </a:solidFill>
              </a:rPr>
              <a:t>#</a:t>
            </a:r>
            <a:r>
              <a:rPr lang="en-US" sz="2600" dirty="0"/>
              <a:t> - field width (optional) – the number of columns to use to display the output</a:t>
            </a:r>
            <a:r>
              <a:rPr lang="en-US" sz="2600" dirty="0" smtClean="0"/>
              <a:t>.</a:t>
            </a:r>
          </a:p>
          <a:p>
            <a:pPr lvl="2"/>
            <a:r>
              <a:rPr lang="en-US" sz="2300" dirty="0" smtClean="0"/>
              <a:t>If # is less than the integer size, it will be ignored</a:t>
            </a:r>
          </a:p>
          <a:p>
            <a:pPr lvl="2"/>
            <a:r>
              <a:rPr lang="en-US" sz="2300" dirty="0" smtClean="0"/>
              <a:t>If # is greater than the integer size, extra spaces will be added on the left</a:t>
            </a:r>
            <a:endParaRPr lang="en-US" sz="23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862DCD-BF6E-455D-A87F-4DCFB53098C1}" type="slidenum">
              <a:rPr lang="ar-SA"/>
              <a:pPr/>
              <a:t>49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95800"/>
            <a:ext cx="63246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27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cs typeface="Times New Roman" pitchFamily="18" charset="0"/>
              </a:rPr>
              <a:t>#include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00188"/>
            <a:ext cx="8229600" cy="4525962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is used to include other source files into your source file.</a:t>
            </a:r>
          </a:p>
          <a:p>
            <a:r>
              <a:rPr lang="en-US" sz="2800" dirty="0"/>
              <a:t>The 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directive gives a program access to a library. </a:t>
            </a:r>
          </a:p>
          <a:p>
            <a:r>
              <a:rPr lang="en-US" sz="2800" b="1" dirty="0"/>
              <a:t>Libraries</a:t>
            </a:r>
            <a:r>
              <a:rPr lang="en-US" sz="2800" dirty="0"/>
              <a:t> are useful functions and symbols that are predefined by the C language (standard libraries).</a:t>
            </a:r>
          </a:p>
          <a:p>
            <a:pPr lvl="1"/>
            <a:r>
              <a:rPr lang="en-US" sz="2400" dirty="0"/>
              <a:t>Example:  You must include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b="1" dirty="0"/>
              <a:t> </a:t>
            </a:r>
            <a:r>
              <a:rPr lang="en-US" sz="2400" dirty="0"/>
              <a:t>if you want to use the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/>
              <a:t> and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/>
              <a:t> library functions. 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# include&lt;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400" dirty="0"/>
              <a:t> insert their definitions to your program before compilation.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F86C776-71D6-4425-B97F-CA6215CD018B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  <a:noFill/>
          <a:ln/>
        </p:spPr>
        <p:txBody>
          <a:bodyPr/>
          <a:lstStyle/>
          <a:p>
            <a:r>
              <a:rPr lang="en-US" sz="2800" b="1"/>
              <a:t>Formatting Numbers in Program Output (for double) 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2743200"/>
          </a:xfrm>
          <a:noFill/>
          <a:ln/>
        </p:spPr>
        <p:txBody>
          <a:bodyPr>
            <a:normAutofit/>
          </a:bodyPr>
          <a:lstStyle/>
          <a:p>
            <a:r>
              <a:rPr lang="en-US" sz="2800" dirty="0"/>
              <a:t>Use </a:t>
            </a:r>
            <a:r>
              <a:rPr lang="en-US" sz="2800" dirty="0">
                <a:solidFill>
                  <a:srgbClr val="FF0000"/>
                </a:solidFill>
              </a:rPr>
              <a:t>%</a:t>
            </a:r>
            <a:r>
              <a:rPr lang="en-US" sz="2800" dirty="0" err="1">
                <a:solidFill>
                  <a:srgbClr val="FF0000"/>
                </a:solidFill>
              </a:rPr>
              <a:t>n.mf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for </a:t>
            </a:r>
            <a:r>
              <a:rPr lang="en-US" sz="2800" dirty="0">
                <a:solidFill>
                  <a:srgbClr val="FF0000"/>
                </a:solidFill>
              </a:rPr>
              <a:t>double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/>
              <a:t> - start of placeholder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- field width (optional) </a:t>
            </a:r>
            <a:endParaRPr lang="en-US" dirty="0" smtClean="0"/>
          </a:p>
          <a:p>
            <a:pPr lvl="2"/>
            <a:r>
              <a:rPr lang="en-US" dirty="0" smtClean="0"/>
              <a:t>It is equal to the number of digits in the whole number, the decimal point and fraction digits</a:t>
            </a:r>
          </a:p>
          <a:p>
            <a:pPr lvl="2"/>
            <a:r>
              <a:rPr lang="en-US" dirty="0" smtClean="0"/>
              <a:t>If n is less than what the real number needs it will be ignored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 – Number of decimal places (optional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85BE7C-86A7-4FBF-98A7-4736319B713C}" type="slidenum">
              <a:rPr lang="ar-SA"/>
              <a:pPr/>
              <a:t>50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38600"/>
            <a:ext cx="65532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24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#define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800" dirty="0"/>
              <a:t>The 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#define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directive instructs the preprocessor to replace each occurrence of a text by a particular constant value before compilation.</a:t>
            </a:r>
          </a:p>
          <a:p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#define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replaces all occurrences of the text you specify with value you specify</a:t>
            </a:r>
          </a:p>
          <a:p>
            <a:pPr lvl="1"/>
            <a:r>
              <a:rPr lang="en-US" dirty="0"/>
              <a:t>Example:</a:t>
            </a:r>
          </a:p>
          <a:p>
            <a:pPr lvl="2">
              <a:buFontTx/>
              <a:buNone/>
            </a:pP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KMS_PER_MILES 1.60</a:t>
            </a:r>
          </a:p>
          <a:p>
            <a:pPr lvl="2">
              <a:buFontTx/>
              <a:buNone/>
            </a:pP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PI 3.14159</a:t>
            </a:r>
          </a:p>
          <a:p>
            <a:pPr>
              <a:buFontTx/>
              <a:buNone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F3AAB5-044F-4CDF-930E-8AF479E8E30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“main” Function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heading 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main(void)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marks the beginning of the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main </a:t>
            </a:r>
            <a:r>
              <a:rPr lang="en-US" sz="2400" dirty="0"/>
              <a:t>function where program execution begins.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Every C program has a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400" dirty="0"/>
              <a:t> function.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Braces (</a:t>
            </a:r>
            <a:r>
              <a:rPr lang="en-US" sz="2400" dirty="0">
                <a:solidFill>
                  <a:srgbClr val="FF0000"/>
                </a:solidFill>
              </a:rPr>
              <a:t>{</a:t>
            </a:r>
            <a:r>
              <a:rPr lang="en-US" sz="2400" dirty="0"/>
              <a:t>,</a:t>
            </a:r>
            <a:r>
              <a:rPr lang="en-US" sz="2400" dirty="0">
                <a:solidFill>
                  <a:srgbClr val="FF0000"/>
                </a:solidFill>
              </a:rPr>
              <a:t>}</a:t>
            </a:r>
            <a:r>
              <a:rPr lang="en-US" sz="2400" dirty="0"/>
              <a:t>) mark the beginning and end of the body of function main.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function body has two parts: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declarations</a:t>
            </a:r>
            <a:r>
              <a:rPr lang="en-US" sz="2400" dirty="0"/>
              <a:t> - tell the compiler what memory cells are needed in the function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executable statements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- (derived from the algorithm) are translated into machine language and later executed by the compiler.</a:t>
            </a:r>
            <a:endParaRPr lang="en-US" sz="20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11F233-6FEF-433D-B0DB-D6895A8A5059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Reserved words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14475"/>
            <a:ext cx="8229600" cy="4525963"/>
          </a:xfrm>
        </p:spPr>
        <p:txBody>
          <a:bodyPr/>
          <a:lstStyle/>
          <a:p>
            <a:r>
              <a:rPr lang="en-US" sz="2800" dirty="0"/>
              <a:t>A word that has special meaning to C and can not be used for other purposes.</a:t>
            </a:r>
          </a:p>
          <a:p>
            <a:r>
              <a:rPr lang="en-US" sz="2800" dirty="0"/>
              <a:t>These are words that C reserves for its own uses (declaring variables, control flow, etc.)</a:t>
            </a:r>
          </a:p>
          <a:p>
            <a:pPr lvl="1"/>
            <a:r>
              <a:rPr lang="en-US" dirty="0"/>
              <a:t>For example, you couldn’t have a variable named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return</a:t>
            </a:r>
          </a:p>
          <a:p>
            <a:r>
              <a:rPr lang="en-US" sz="2800" dirty="0"/>
              <a:t>Always lower case</a:t>
            </a:r>
          </a:p>
          <a:p>
            <a:r>
              <a:rPr lang="en-US" sz="2800" dirty="0"/>
              <a:t>Appendix H has a list of them all (ex: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double,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if , else</a:t>
            </a:r>
            <a:r>
              <a:rPr lang="en-US" sz="2800" dirty="0"/>
              <a:t>, ...)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2C9CD6-CDE5-466C-896A-C24A50BCBF2F}" type="slidenum">
              <a:rPr lang="ar-SA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Identifiers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59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Identifier</a:t>
            </a:r>
            <a:r>
              <a:rPr lang="en-US" sz="2800" b="1" dirty="0"/>
              <a:t> -</a:t>
            </a:r>
            <a:r>
              <a:rPr lang="en-US" sz="2800" dirty="0"/>
              <a:t> A name given to a variable or an operation</a:t>
            </a:r>
          </a:p>
          <a:p>
            <a:pPr lvl="1"/>
            <a:r>
              <a:rPr lang="en-US" sz="2400" dirty="0"/>
              <a:t>In other words, Function names and Variable names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Standard Identifier </a:t>
            </a:r>
            <a:r>
              <a:rPr lang="en-US" sz="2800" b="1" dirty="0"/>
              <a:t>- </a:t>
            </a:r>
            <a:r>
              <a:rPr lang="en-US" sz="2800" dirty="0"/>
              <a:t>An identifier that is defined in the standard C libraries and has special meaning in C.</a:t>
            </a:r>
          </a:p>
          <a:p>
            <a:pPr lvl="1"/>
            <a:r>
              <a:rPr lang="en-US" sz="2400" dirty="0"/>
              <a:t>Example: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scanf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/>
              <a:t>Standard identifiers are not like reserved words; you could redefine them if you want to.  But it is not recommended.</a:t>
            </a:r>
          </a:p>
          <a:p>
            <a:pPr lvl="2"/>
            <a:r>
              <a:rPr lang="en-US" sz="2000" dirty="0"/>
              <a:t>For example, if you create your own function called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/>
              <a:t>, then you may not be able to access the library version of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1529B4-B1AC-4830-A8F1-54E5189CA8C5}" type="slidenum">
              <a:rPr lang="ar-SA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7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13090</TotalTime>
  <Words>2882</Words>
  <Application>Microsoft Office PowerPoint</Application>
  <PresentationFormat>On-screen Show (4:3)</PresentationFormat>
  <Paragraphs>426</Paragraphs>
  <Slides>50</Slides>
  <Notes>39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Presentation1</vt:lpstr>
      <vt:lpstr>1_Default Design</vt:lpstr>
      <vt:lpstr>Oriel</vt:lpstr>
      <vt:lpstr>Equation</vt:lpstr>
      <vt:lpstr>ICS103: Programming in C  Ch2: Overview of C </vt:lpstr>
      <vt:lpstr>Outline</vt:lpstr>
      <vt:lpstr>Figure 2.1  C Language Elements in  Miles-to-Kilometers Conversion Program</vt:lpstr>
      <vt:lpstr>Preprocessor Directives</vt:lpstr>
      <vt:lpstr>#include</vt:lpstr>
      <vt:lpstr>#define</vt:lpstr>
      <vt:lpstr>The “main” Function</vt:lpstr>
      <vt:lpstr>Reserved words</vt:lpstr>
      <vt:lpstr>Standard Identifiers</vt:lpstr>
      <vt:lpstr>User Defined Identifiers</vt:lpstr>
      <vt:lpstr>Few Guidelines for Naming Identifiers</vt:lpstr>
      <vt:lpstr>Variables Declarations</vt:lpstr>
      <vt:lpstr>Data Types</vt:lpstr>
      <vt:lpstr>Executable Statements</vt:lpstr>
      <vt:lpstr>Figure 2.3  Memory(a) Before and (b) After Execution of a Program</vt:lpstr>
      <vt:lpstr>Assignment Statements</vt:lpstr>
      <vt:lpstr>Figure 2.4  Effect of kms = KMS_PER_MILE * miles; </vt:lpstr>
      <vt:lpstr>More on Assignments</vt:lpstr>
      <vt:lpstr>Figure 2.5  Effect of sum = sum + item;</vt:lpstr>
      <vt:lpstr>Input/Output Operations and Functions</vt:lpstr>
      <vt:lpstr>The printf Function</vt:lpstr>
      <vt:lpstr>Placeholders</vt:lpstr>
      <vt:lpstr>Displaying Prompts</vt:lpstr>
      <vt:lpstr>The scanf Function</vt:lpstr>
      <vt:lpstr>Figure 2.6  Effect of scanf("%lf", &amp;miles);</vt:lpstr>
      <vt:lpstr>Figure 2.7  Scanning Data Line Bob</vt:lpstr>
      <vt:lpstr>return Statement</vt:lpstr>
      <vt:lpstr>General Form of a C program</vt:lpstr>
      <vt:lpstr>Comments</vt:lpstr>
      <vt:lpstr>Programming Style</vt:lpstr>
      <vt:lpstr>White Spaces</vt:lpstr>
      <vt:lpstr>White Space Examples</vt:lpstr>
      <vt:lpstr>Other Styles Concerns</vt:lpstr>
      <vt:lpstr>Bad Programming practices</vt:lpstr>
      <vt:lpstr>Arithmetic Expressions</vt:lpstr>
      <vt:lpstr>C Operators</vt:lpstr>
      <vt:lpstr>Operator / &amp; %</vt:lpstr>
      <vt:lpstr>Data Type of an Expression</vt:lpstr>
      <vt:lpstr>Mixed-Type Assignment Statement</vt:lpstr>
      <vt:lpstr>Type Conversion Through Casts</vt:lpstr>
      <vt:lpstr>Example</vt:lpstr>
      <vt:lpstr>Expressions with Multiple Operators</vt:lpstr>
      <vt:lpstr>Rules for Evaluating Expressions</vt:lpstr>
      <vt:lpstr>Figure 2.9  Evaluation Tree for  area = PI * radius  *  radius;</vt:lpstr>
      <vt:lpstr>Figure 2.10  Step-by-Step Expression Evaluation</vt:lpstr>
      <vt:lpstr>Figure 2.11  Evaluation Tree and Evaluation for v = (p2 - p1) / (t2 - t1); </vt:lpstr>
      <vt:lpstr>Figure 2.12  Evaluation Tree and Evaluation for z - (a + b / 2) + w * -y </vt:lpstr>
      <vt:lpstr>Writing Mathematical Formulas in C</vt:lpstr>
      <vt:lpstr>Formatting Numbers in Program Output (for integers) </vt:lpstr>
      <vt:lpstr>Formatting Numbers in Program Output (for double) </vt:lpstr>
    </vt:vector>
  </TitlesOfParts>
  <Company>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ICS-103 Lecture 02</dc:title>
  <dc:creator>Alvi</dc:creator>
  <cp:lastModifiedBy>Yahya Garout</cp:lastModifiedBy>
  <cp:revision>119</cp:revision>
  <dcterms:created xsi:type="dcterms:W3CDTF">2007-01-06T23:33:53Z</dcterms:created>
  <dcterms:modified xsi:type="dcterms:W3CDTF">2014-02-01T06:20:49Z</dcterms:modified>
</cp:coreProperties>
</file>