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4"/>
  </p:notesMasterIdLst>
  <p:handoutMasterIdLst>
    <p:handoutMasterId r:id="rId55"/>
  </p:handoutMasterIdLst>
  <p:sldIdLst>
    <p:sldId id="256" r:id="rId2"/>
    <p:sldId id="277" r:id="rId3"/>
    <p:sldId id="530" r:id="rId4"/>
    <p:sldId id="531" r:id="rId5"/>
    <p:sldId id="532" r:id="rId6"/>
    <p:sldId id="533" r:id="rId7"/>
    <p:sldId id="494" r:id="rId8"/>
    <p:sldId id="495" r:id="rId9"/>
    <p:sldId id="496" r:id="rId10"/>
    <p:sldId id="497" r:id="rId11"/>
    <p:sldId id="498" r:id="rId12"/>
    <p:sldId id="499" r:id="rId13"/>
    <p:sldId id="500" r:id="rId14"/>
    <p:sldId id="501" r:id="rId15"/>
    <p:sldId id="502" r:id="rId16"/>
    <p:sldId id="503" r:id="rId17"/>
    <p:sldId id="504" r:id="rId18"/>
    <p:sldId id="515" r:id="rId19"/>
    <p:sldId id="505" r:id="rId20"/>
    <p:sldId id="506" r:id="rId21"/>
    <p:sldId id="507" r:id="rId22"/>
    <p:sldId id="508" r:id="rId23"/>
    <p:sldId id="534" r:id="rId24"/>
    <p:sldId id="510" r:id="rId25"/>
    <p:sldId id="455" r:id="rId26"/>
    <p:sldId id="456" r:id="rId27"/>
    <p:sldId id="457" r:id="rId28"/>
    <p:sldId id="458" r:id="rId29"/>
    <p:sldId id="517" r:id="rId30"/>
    <p:sldId id="518" r:id="rId31"/>
    <p:sldId id="492" r:id="rId32"/>
    <p:sldId id="459" r:id="rId33"/>
    <p:sldId id="451" r:id="rId34"/>
    <p:sldId id="461" r:id="rId35"/>
    <p:sldId id="453" r:id="rId36"/>
    <p:sldId id="462" r:id="rId37"/>
    <p:sldId id="519" r:id="rId38"/>
    <p:sldId id="452" r:id="rId39"/>
    <p:sldId id="487" r:id="rId40"/>
    <p:sldId id="488" r:id="rId41"/>
    <p:sldId id="489" r:id="rId42"/>
    <p:sldId id="520" r:id="rId43"/>
    <p:sldId id="521" r:id="rId44"/>
    <p:sldId id="522" r:id="rId45"/>
    <p:sldId id="523" r:id="rId46"/>
    <p:sldId id="524" r:id="rId47"/>
    <p:sldId id="527" r:id="rId48"/>
    <p:sldId id="525" r:id="rId49"/>
    <p:sldId id="528" r:id="rId50"/>
    <p:sldId id="526" r:id="rId51"/>
    <p:sldId id="529" r:id="rId52"/>
    <p:sldId id="463" r:id="rId53"/>
  </p:sldIdLst>
  <p:sldSz cx="9144000" cy="6858000" type="screen4x3"/>
  <p:notesSz cx="7099300" cy="10234613"/>
  <p:custDataLst>
    <p:tags r:id="rId56"/>
  </p:custDataLst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0000"/>
    <a:srgbClr val="FFFFFF"/>
    <a:srgbClr val="0000FF"/>
    <a:srgbClr val="00CCFF"/>
    <a:srgbClr val="FF9933"/>
    <a:srgbClr val="FFCC00"/>
    <a:srgbClr val="6699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431" autoAdjust="0"/>
    <p:restoredTop sz="87702" autoAdjust="0"/>
  </p:normalViewPr>
  <p:slideViewPr>
    <p:cSldViewPr snapToGrid="0">
      <p:cViewPr varScale="1">
        <p:scale>
          <a:sx n="109" d="100"/>
          <a:sy n="109" d="100"/>
        </p:scale>
        <p:origin x="-61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256"/>
    </p:cViewPr>
  </p:sorterViewPr>
  <p:notesViewPr>
    <p:cSldViewPr snapToGrid="0">
      <p:cViewPr varScale="1">
        <p:scale>
          <a:sx n="56" d="100"/>
          <a:sy n="56" d="100"/>
        </p:scale>
        <p:origin x="-1872" y="-72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37.xml"/><Relationship Id="rId3" Type="http://schemas.openxmlformats.org/officeDocument/2006/relationships/slide" Target="slides/slide16.xml"/><Relationship Id="rId7" Type="http://schemas.openxmlformats.org/officeDocument/2006/relationships/slide" Target="slides/slide22.xml"/><Relationship Id="rId2" Type="http://schemas.openxmlformats.org/officeDocument/2006/relationships/slide" Target="slides/slide14.xml"/><Relationship Id="rId1" Type="http://schemas.openxmlformats.org/officeDocument/2006/relationships/slide" Target="slides/slide12.xml"/><Relationship Id="rId6" Type="http://schemas.openxmlformats.org/officeDocument/2006/relationships/slide" Target="slides/slide21.xml"/><Relationship Id="rId5" Type="http://schemas.openxmlformats.org/officeDocument/2006/relationships/slide" Target="slides/slide20.xml"/><Relationship Id="rId4" Type="http://schemas.openxmlformats.org/officeDocument/2006/relationships/slide" Target="slides/slide17.xml"/><Relationship Id="rId9" Type="http://schemas.openxmlformats.org/officeDocument/2006/relationships/slide" Target="slides/slide4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2" tIns="0" rIns="19772" bIns="0" numCol="1" anchor="t" anchorCtr="0" compatLnSpc="1">
            <a:prstTxWarp prst="textNoShape">
              <a:avLst/>
            </a:prstTxWarp>
          </a:bodyPr>
          <a:lstStyle>
            <a:lvl1pPr defTabSz="985838">
              <a:defRPr sz="10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-1588"/>
            <a:ext cx="30781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2" tIns="0" rIns="19772" bIns="0" numCol="1" anchor="t" anchorCtr="0" compatLnSpc="1">
            <a:prstTxWarp prst="textNoShape">
              <a:avLst/>
            </a:prstTxWarp>
          </a:bodyPr>
          <a:lstStyle>
            <a:lvl1pPr algn="r" defTabSz="985838">
              <a:defRPr sz="10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2" tIns="0" rIns="19772" bIns="0" numCol="1" anchor="b" anchorCtr="0" compatLnSpc="1">
            <a:prstTxWarp prst="textNoShape">
              <a:avLst/>
            </a:prstTxWarp>
          </a:bodyPr>
          <a:lstStyle>
            <a:lvl1pPr defTabSz="985838">
              <a:defRPr sz="10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81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2" tIns="0" rIns="19772" bIns="0" numCol="1" anchor="b" anchorCtr="0" compatLnSpc="1">
            <a:prstTxWarp prst="textNoShape">
              <a:avLst/>
            </a:prstTxWarp>
          </a:bodyPr>
          <a:lstStyle>
            <a:lvl1pPr algn="r" defTabSz="985838">
              <a:defRPr sz="10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618288" y="9791700"/>
            <a:ext cx="4111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212" tIns="49430" rIns="97212" bIns="49430" anchor="ctr">
            <a:spAutoFit/>
          </a:bodyPr>
          <a:lstStyle/>
          <a:p>
            <a:pPr algn="r" defTabSz="985838">
              <a:defRPr/>
            </a:pPr>
            <a:fld id="{3C21CF24-02A5-49D6-AEBA-55DB1BEA22D4}" type="slidenum">
              <a:rPr lang="ar-SA" sz="1500" b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defTabSz="985838">
                <a:defRPr/>
              </a:pPr>
              <a:t>‹#›</a:t>
            </a:fld>
            <a:endParaRPr lang="en-US" sz="1500" b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2" tIns="0" rIns="19772" bIns="0" numCol="1" anchor="t" anchorCtr="0" compatLnSpc="1">
            <a:prstTxWarp prst="textNoShape">
              <a:avLst/>
            </a:prstTxWarp>
          </a:bodyPr>
          <a:lstStyle>
            <a:lvl1pPr defTabSz="985838">
              <a:defRPr sz="10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-1588"/>
            <a:ext cx="30781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2" tIns="0" rIns="19772" bIns="0" numCol="1" anchor="t" anchorCtr="0" compatLnSpc="1">
            <a:prstTxWarp prst="textNoShape">
              <a:avLst/>
            </a:prstTxWarp>
          </a:bodyPr>
          <a:lstStyle>
            <a:lvl1pPr algn="r" defTabSz="985838">
              <a:defRPr sz="10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2" tIns="0" rIns="19772" bIns="0" numCol="1" anchor="b" anchorCtr="0" compatLnSpc="1">
            <a:prstTxWarp prst="textNoShape">
              <a:avLst/>
            </a:prstTxWarp>
          </a:bodyPr>
          <a:lstStyle>
            <a:lvl1pPr defTabSz="985838">
              <a:defRPr sz="10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81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2" tIns="0" rIns="19772" bIns="0" numCol="1" anchor="b" anchorCtr="0" compatLnSpc="1">
            <a:prstTxWarp prst="textNoShape">
              <a:avLst/>
            </a:prstTxWarp>
          </a:bodyPr>
          <a:lstStyle>
            <a:lvl1pPr algn="r" defTabSz="985838">
              <a:defRPr sz="10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B76CF7B8-AF3D-4676-95E1-E7848292974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59338"/>
            <a:ext cx="520382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12" tIns="49430" rIns="97212" bIns="49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632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42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618288" y="9791700"/>
            <a:ext cx="4111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212" tIns="49430" rIns="97212" bIns="49430" anchor="ctr">
            <a:spAutoFit/>
          </a:bodyPr>
          <a:lstStyle/>
          <a:p>
            <a:pPr algn="r" defTabSz="985838">
              <a:defRPr/>
            </a:pPr>
            <a:fld id="{35A88F28-679E-4EC4-B88D-48D9A5283714}" type="slidenum">
              <a:rPr lang="ar-SA" sz="1500" b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defTabSz="985838">
                <a:defRPr/>
              </a:pPr>
              <a:t>‹#›</a:t>
            </a:fld>
            <a:endParaRPr lang="en-US" sz="1500" b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5138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1863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970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62138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3B67F5-531E-468B-9FFD-50FB89B54CFC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  <p:sp>
        <p:nvSpPr>
          <p:cNvPr id="5734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rgbClr val="003399"/>
            </a:gs>
            <a:gs pos="100000">
              <a:srgbClr val="0018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28"/>
          <p:cNvSpPr>
            <a:spLocks noChangeShapeType="1"/>
          </p:cNvSpPr>
          <p:nvPr/>
        </p:nvSpPr>
        <p:spPr bwMode="auto">
          <a:xfrm>
            <a:off x="573088" y="704850"/>
            <a:ext cx="8339137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1029"/>
          <p:cNvSpPr>
            <a:spLocks noChangeShapeType="1"/>
          </p:cNvSpPr>
          <p:nvPr/>
        </p:nvSpPr>
        <p:spPr bwMode="auto">
          <a:xfrm>
            <a:off x="547688" y="3171825"/>
            <a:ext cx="8339137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58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830263" y="971550"/>
            <a:ext cx="7772400" cy="1981200"/>
          </a:xfrm>
          <a:effectLst>
            <a:outerShdw dist="53882" dir="2700000" algn="ctr" rotWithShape="0">
              <a:schemeClr val="bg2"/>
            </a:outerShdw>
          </a:effectLst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8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868363" y="3467100"/>
            <a:ext cx="7696200" cy="2381250"/>
          </a:xfrm>
        </p:spPr>
        <p:txBody>
          <a:bodyPr anchor="ctr" anchorCtr="1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1475" y="206375"/>
            <a:ext cx="2144713" cy="6369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2575" y="206375"/>
            <a:ext cx="6286500" cy="6369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206375"/>
            <a:ext cx="8583613" cy="638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86238" cy="5356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219200"/>
            <a:ext cx="4186237" cy="5356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206375"/>
            <a:ext cx="8583613" cy="638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219200"/>
            <a:ext cx="8524875" cy="535622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206375"/>
            <a:ext cx="8583613" cy="638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86238" cy="5356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219200"/>
            <a:ext cx="4186237" cy="2601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3438" y="3973513"/>
            <a:ext cx="4186237" cy="26019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86238" cy="5356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219200"/>
            <a:ext cx="4186237" cy="5356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99"/>
            </a:gs>
            <a:gs pos="100000">
              <a:srgbClr val="00246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Line 1026"/>
          <p:cNvSpPr>
            <a:spLocks noChangeShapeType="1"/>
          </p:cNvSpPr>
          <p:nvPr/>
        </p:nvSpPr>
        <p:spPr bwMode="auto">
          <a:xfrm>
            <a:off x="330200" y="993775"/>
            <a:ext cx="8505825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4819" name="Rectangle 1027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206375"/>
            <a:ext cx="8583613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vert="horz" wrap="square" lIns="85725" tIns="42862" rIns="85725" bIns="4286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20" name="Rectangle 10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524875" cy="535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vert="horz" wrap="square" lIns="85725" tIns="42862" rIns="85725" bIns="42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Level4-</a:t>
            </a:r>
            <a:fld id="{4270DD55-F49B-44F5-9FEB-EE272DFD3055}" type="slidenum">
              <a:rPr lang="ar-SA" smtClean="0"/>
              <a:pPr lvl="4"/>
              <a:t>‹#›</a:t>
            </a:fld>
            <a:endParaRPr lang="en-US" smtClean="0"/>
          </a:p>
          <a:p>
            <a:pPr lvl="4"/>
            <a:endParaRPr lang="en-US" smtClean="0"/>
          </a:p>
        </p:txBody>
      </p:sp>
      <p:sp>
        <p:nvSpPr>
          <p:cNvPr id="34821" name="Rectangle 1029"/>
          <p:cNvSpPr>
            <a:spLocks noChangeArrowheads="1"/>
          </p:cNvSpPr>
          <p:nvPr/>
        </p:nvSpPr>
        <p:spPr bwMode="auto">
          <a:xfrm>
            <a:off x="282575" y="6540500"/>
            <a:ext cx="3683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4823" name="Text Box 1031"/>
          <p:cNvSpPr txBox="1">
            <a:spLocks noChangeArrowheads="1"/>
          </p:cNvSpPr>
          <p:nvPr/>
        </p:nvSpPr>
        <p:spPr bwMode="auto">
          <a:xfrm>
            <a:off x="8004175" y="6484938"/>
            <a:ext cx="2349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rtl="1">
              <a:defRPr/>
            </a:pPr>
            <a:r>
              <a:rPr lang="en-US" sz="160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endParaRPr lang="en-US" sz="2000" i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824" name="Text Box 1032"/>
          <p:cNvSpPr txBox="1">
            <a:spLocks noChangeArrowheads="1"/>
          </p:cNvSpPr>
          <p:nvPr userDrawn="1"/>
        </p:nvSpPr>
        <p:spPr bwMode="auto">
          <a:xfrm>
            <a:off x="8305800" y="6248400"/>
            <a:ext cx="8382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0" i="0">
                <a:latin typeface="Bookman Old Style" pitchFamily="18" charset="0"/>
              </a:rPr>
              <a:t>1-</a:t>
            </a:r>
            <a:fld id="{203EB3C4-B2E2-4513-8B5B-FFFF1F081457}" type="slidenum">
              <a:rPr lang="ar-SA" sz="1800" b="0" i="0">
                <a:latin typeface="Bookman Old Style" pitchFamily="18" charset="0"/>
                <a:cs typeface="Arial" charset="0"/>
              </a:rPr>
              <a:pPr>
                <a:defRPr/>
              </a:pPr>
              <a:t>‹#›</a:t>
            </a:fld>
            <a:endParaRPr lang="en-US" b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3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</p:sldLayoutIdLst>
  <p:transition>
    <p:random/>
  </p:transition>
  <p:txStyles>
    <p:titleStyle>
      <a:lvl1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17500" indent="-317500" algn="l" defTabSz="769938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2400" b="1">
          <a:solidFill>
            <a:srgbClr val="FFFFFF"/>
          </a:solidFill>
          <a:latin typeface="+mn-lt"/>
          <a:ea typeface="+mn-ea"/>
          <a:cs typeface="+mn-cs"/>
        </a:defRPr>
      </a:lvl1pPr>
      <a:lvl2pPr marL="688975" indent="-25717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200">
          <a:solidFill>
            <a:srgbClr val="FFFFFF"/>
          </a:solidFill>
          <a:latin typeface="+mn-lt"/>
        </a:defRPr>
      </a:lvl2pPr>
      <a:lvl3pPr marL="1058863" indent="-211138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rgbClr val="FFFFFF"/>
          </a:solidFill>
          <a:latin typeface="+mn-lt"/>
        </a:defRPr>
      </a:lvl3pPr>
      <a:lvl4pPr marL="1482725" indent="-211138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rgbClr val="FFFFFF"/>
          </a:solidFill>
          <a:latin typeface="+mn-lt"/>
        </a:defRPr>
      </a:lvl4pPr>
      <a:lvl5pPr marL="1908175" indent="-21272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FFFFFF"/>
          </a:solidFill>
          <a:latin typeface="+mn-lt"/>
          <a:cs typeface="Arial" charset="0"/>
        </a:defRPr>
      </a:lvl5pPr>
      <a:lvl6pPr marL="2365375" indent="-21272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FFFFFF"/>
          </a:solidFill>
          <a:latin typeface="+mn-lt"/>
          <a:cs typeface="Arial" charset="0"/>
        </a:defRPr>
      </a:lvl6pPr>
      <a:lvl7pPr marL="2822575" indent="-21272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FFFFFF"/>
          </a:solidFill>
          <a:latin typeface="+mn-lt"/>
          <a:cs typeface="Arial" charset="0"/>
        </a:defRPr>
      </a:lvl7pPr>
      <a:lvl8pPr marL="3279775" indent="-21272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FFFFFF"/>
          </a:solidFill>
          <a:latin typeface="+mn-lt"/>
          <a:cs typeface="Arial" charset="0"/>
        </a:defRPr>
      </a:lvl8pPr>
      <a:lvl9pPr marL="3736975" indent="-21272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FFFFFF"/>
          </a:solidFill>
          <a:latin typeface="+mn-lt"/>
          <a:cs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aimane@kfupm.edu.sa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143000"/>
          </a:xfrm>
          <a:effectLst/>
        </p:spPr>
        <p:txBody>
          <a:bodyPr lIns="92075" tIns="46038" rIns="92075" bIns="46038"/>
          <a:lstStyle/>
          <a:p>
            <a:pPr>
              <a:defRPr/>
            </a:pPr>
            <a:r>
              <a:rPr lang="en-US" smtClean="0"/>
              <a:t>COE 561</a:t>
            </a:r>
            <a:br>
              <a:rPr lang="en-US" smtClean="0"/>
            </a:br>
            <a:r>
              <a:rPr lang="en-US" smtClean="0"/>
              <a:t>Digital System Design &amp; Synthesis</a:t>
            </a:r>
            <a:br>
              <a:rPr lang="en-US" smtClean="0"/>
            </a:br>
            <a:r>
              <a:rPr lang="en-US" smtClean="0">
                <a:solidFill>
                  <a:schemeClr val="tx2"/>
                </a:solidFill>
              </a:rPr>
              <a:t>Introduction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0063" y="3898392"/>
            <a:ext cx="8074025" cy="1752600"/>
          </a:xfrm>
        </p:spPr>
        <p:txBody>
          <a:bodyPr lIns="92075" tIns="46038" rIns="92075" bIns="46038" anchor="t" anchorCtr="0"/>
          <a:lstStyle/>
          <a:p>
            <a:pPr marL="342900" indent="-342900">
              <a:defRPr/>
            </a:pPr>
            <a:endParaRPr lang="en-US" smtClean="0"/>
          </a:p>
          <a:p>
            <a:pPr marL="342900" indent="-342900">
              <a:defRPr/>
            </a:pPr>
            <a:r>
              <a:rPr lang="en-US" smtClean="0"/>
              <a:t>Dr. Aiman H. El-Maleh</a:t>
            </a:r>
          </a:p>
          <a:p>
            <a:pPr marL="342900" indent="-342900">
              <a:defRPr/>
            </a:pPr>
            <a:r>
              <a:rPr lang="en-US" smtClean="0">
                <a:solidFill>
                  <a:schemeClr val="tx1"/>
                </a:solidFill>
              </a:rPr>
              <a:t>Computer Engineering Department</a:t>
            </a:r>
          </a:p>
          <a:p>
            <a:pPr marL="342900" indent="-342900">
              <a:defRPr/>
            </a:pPr>
            <a:r>
              <a:rPr lang="en-US" smtClean="0">
                <a:solidFill>
                  <a:schemeClr val="tx1"/>
                </a:solidFill>
              </a:rPr>
              <a:t>King Fahd University of Petroleum &amp; Minerals</a:t>
            </a:r>
          </a:p>
          <a:p>
            <a:pPr marL="342900" indent="-342900">
              <a:defRPr/>
            </a:pPr>
            <a:endParaRPr lang="en-US" smtClean="0">
              <a:solidFill>
                <a:schemeClr val="tx1"/>
              </a:solidFill>
            </a:endParaRPr>
          </a:p>
          <a:p>
            <a:pPr marL="342900" indent="-342900">
              <a:defRPr/>
            </a:pPr>
            <a:r>
              <a:rPr lang="en-US" sz="1400" smtClean="0"/>
              <a:t>[Adapted from slides of Prof. G. De Micheli: Synthesis &amp; Optimization of Digital Circuits]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Course Topics …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HIGH LEVEL SYNTHESIS			        (2 weeks)</a:t>
            </a:r>
          </a:p>
          <a:p>
            <a:pPr>
              <a:defRPr/>
            </a:pPr>
            <a:r>
              <a:rPr lang="en-US" dirty="0" smtClean="0">
                <a:solidFill>
                  <a:schemeClr val="hlink"/>
                </a:solidFill>
              </a:rPr>
              <a:t>Design  representation and transformations (0.5 week)</a:t>
            </a:r>
          </a:p>
          <a:p>
            <a:pPr lvl="1">
              <a:defRPr/>
            </a:pPr>
            <a:r>
              <a:rPr lang="en-US" dirty="0" smtClean="0"/>
              <a:t>Design flow in high level synthesis, HDL compilation, internal representation (CDFG), data flow and control sequencing graphs,   data-flow based transformations. </a:t>
            </a:r>
            <a:r>
              <a:rPr lang="en-US" b="1" dirty="0" smtClean="0"/>
              <a:t> </a:t>
            </a:r>
          </a:p>
          <a:p>
            <a:pPr>
              <a:defRPr/>
            </a:pPr>
            <a:r>
              <a:rPr lang="en-US" dirty="0" smtClean="0">
                <a:solidFill>
                  <a:schemeClr val="hlink"/>
                </a:solidFill>
              </a:rPr>
              <a:t>Architectural Synthesis 				       (0.5 week)</a:t>
            </a:r>
          </a:p>
          <a:p>
            <a:pPr lvl="1">
              <a:defRPr/>
            </a:pPr>
            <a:r>
              <a:rPr lang="en-US" dirty="0" smtClean="0"/>
              <a:t>Circuit specifications: resources and constraints, scheduling, binding, area and performance optimization, </a:t>
            </a:r>
            <a:r>
              <a:rPr lang="en-US" dirty="0" err="1" smtClean="0"/>
              <a:t>datapath</a:t>
            </a:r>
            <a:r>
              <a:rPr lang="en-US" dirty="0" smtClean="0"/>
              <a:t> synthesis, control unit synthesis.		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Course Topics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hlink"/>
                </a:solidFill>
              </a:rPr>
              <a:t>Scheduling 						     (0.5 week)</a:t>
            </a:r>
          </a:p>
          <a:p>
            <a:pPr lvl="1">
              <a:defRPr/>
            </a:pPr>
            <a:r>
              <a:rPr lang="en-US" dirty="0" smtClean="0"/>
              <a:t>Unconstrained scheduling: ASAP scheduling, Latency-constrained scheduling: ALAP scheduling, time-constrained scheduling, resource constrained scheduling, Heuristic scheduling algorithms: List scheduling, force-directed scheduling. 		          				</a:t>
            </a:r>
          </a:p>
          <a:p>
            <a:pPr>
              <a:defRPr/>
            </a:pPr>
            <a:r>
              <a:rPr lang="en-US" dirty="0" smtClean="0">
                <a:solidFill>
                  <a:schemeClr val="hlink"/>
                </a:solidFill>
              </a:rPr>
              <a:t>Allocation and Binding 				     (0.5 week</a:t>
            </a:r>
            <a:r>
              <a:rPr lang="en-US" sz="2500" dirty="0" smtClean="0">
                <a:solidFill>
                  <a:schemeClr val="hlink"/>
                </a:solidFill>
              </a:rPr>
              <a:t>)</a:t>
            </a:r>
            <a:endParaRPr lang="en-US" dirty="0" smtClean="0">
              <a:solidFill>
                <a:schemeClr val="hlink"/>
              </a:solidFill>
            </a:endParaRPr>
          </a:p>
          <a:p>
            <a:pPr lvl="1">
              <a:defRPr/>
            </a:pPr>
            <a:r>
              <a:rPr lang="en-US" dirty="0" smtClean="0"/>
              <a:t>resource sharing, register sharing, multi-port memory binding, bus sharing and binding, unconstrained minimum-performance-constrained binding, concurrent binding and scheduling.    						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Microelectronics</a:t>
            </a:r>
          </a:p>
        </p:txBody>
      </p:sp>
      <p:sp>
        <p:nvSpPr>
          <p:cNvPr id="2693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mtClean="0"/>
              <a:t>Enabling and strategic technology for development of hardware and software.</a:t>
            </a:r>
          </a:p>
          <a:p>
            <a:pPr>
              <a:lnSpc>
                <a:spcPct val="80000"/>
              </a:lnSpc>
              <a:defRPr/>
            </a:pPr>
            <a:r>
              <a:rPr lang="en-US" smtClean="0"/>
              <a:t>Primary markets</a:t>
            </a:r>
          </a:p>
          <a:p>
            <a:pPr lvl="1">
              <a:lnSpc>
                <a:spcPct val="80000"/>
              </a:lnSpc>
              <a:defRPr/>
            </a:pPr>
            <a:r>
              <a:rPr lang="en-US" smtClean="0"/>
              <a:t>Information systems.</a:t>
            </a:r>
          </a:p>
          <a:p>
            <a:pPr lvl="1">
              <a:lnSpc>
                <a:spcPct val="80000"/>
              </a:lnSpc>
              <a:defRPr/>
            </a:pPr>
            <a:r>
              <a:rPr lang="en-US" smtClean="0"/>
              <a:t>Telecommunications.</a:t>
            </a:r>
          </a:p>
          <a:p>
            <a:pPr lvl="1">
              <a:lnSpc>
                <a:spcPct val="80000"/>
              </a:lnSpc>
              <a:defRPr/>
            </a:pPr>
            <a:r>
              <a:rPr lang="en-US" smtClean="0"/>
              <a:t>Consumer.</a:t>
            </a:r>
          </a:p>
          <a:p>
            <a:pPr>
              <a:lnSpc>
                <a:spcPct val="80000"/>
              </a:lnSpc>
              <a:defRPr/>
            </a:pPr>
            <a:r>
              <a:rPr lang="en-US" smtClean="0"/>
              <a:t>Trends in microelectronics</a:t>
            </a:r>
          </a:p>
          <a:p>
            <a:pPr lvl="1">
              <a:lnSpc>
                <a:spcPct val="80000"/>
              </a:lnSpc>
              <a:defRPr/>
            </a:pPr>
            <a:r>
              <a:rPr lang="en-US" smtClean="0"/>
              <a:t>Improvements in device technology</a:t>
            </a:r>
          </a:p>
          <a:p>
            <a:pPr lvl="2">
              <a:lnSpc>
                <a:spcPct val="80000"/>
              </a:lnSpc>
              <a:defRPr/>
            </a:pPr>
            <a:r>
              <a:rPr lang="en-US" smtClean="0"/>
              <a:t>Smaller circuits.</a:t>
            </a:r>
          </a:p>
          <a:p>
            <a:pPr lvl="2">
              <a:lnSpc>
                <a:spcPct val="80000"/>
              </a:lnSpc>
              <a:defRPr/>
            </a:pPr>
            <a:r>
              <a:rPr lang="en-US" smtClean="0"/>
              <a:t>Higher performance.</a:t>
            </a:r>
          </a:p>
          <a:p>
            <a:pPr lvl="2">
              <a:lnSpc>
                <a:spcPct val="80000"/>
              </a:lnSpc>
              <a:defRPr/>
            </a:pPr>
            <a:r>
              <a:rPr lang="en-US" smtClean="0"/>
              <a:t>More devices on a chip.</a:t>
            </a:r>
          </a:p>
          <a:p>
            <a:pPr lvl="1">
              <a:lnSpc>
                <a:spcPct val="80000"/>
              </a:lnSpc>
              <a:defRPr/>
            </a:pPr>
            <a:r>
              <a:rPr lang="en-US" smtClean="0"/>
              <a:t>Higher degree of integration</a:t>
            </a:r>
          </a:p>
          <a:p>
            <a:pPr lvl="2">
              <a:lnSpc>
                <a:spcPct val="80000"/>
              </a:lnSpc>
              <a:defRPr/>
            </a:pPr>
            <a:r>
              <a:rPr lang="en-US" smtClean="0"/>
              <a:t>More complex systems.</a:t>
            </a:r>
          </a:p>
          <a:p>
            <a:pPr lvl="2">
              <a:lnSpc>
                <a:spcPct val="80000"/>
              </a:lnSpc>
              <a:defRPr/>
            </a:pPr>
            <a:r>
              <a:rPr lang="en-US" smtClean="0"/>
              <a:t>Lower cost in packaging and interconnect.</a:t>
            </a:r>
          </a:p>
          <a:p>
            <a:pPr lvl="2">
              <a:lnSpc>
                <a:spcPct val="80000"/>
              </a:lnSpc>
              <a:defRPr/>
            </a:pPr>
            <a:r>
              <a:rPr lang="en-US" smtClean="0"/>
              <a:t>Higher performance.</a:t>
            </a:r>
          </a:p>
          <a:p>
            <a:pPr lvl="2">
              <a:lnSpc>
                <a:spcPct val="80000"/>
              </a:lnSpc>
              <a:defRPr/>
            </a:pPr>
            <a:r>
              <a:rPr lang="en-US" smtClean="0"/>
              <a:t>Higher reliability.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Moore’s Law</a:t>
            </a:r>
          </a:p>
        </p:txBody>
      </p:sp>
      <p:sp>
        <p:nvSpPr>
          <p:cNvPr id="27034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Moore's Law states that the number of transistors on a chip doubles every 18 months. </a:t>
            </a:r>
          </a:p>
        </p:txBody>
      </p:sp>
      <p:pic>
        <p:nvPicPr>
          <p:cNvPr id="18436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87425" y="2206625"/>
            <a:ext cx="7077075" cy="3956050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Microelectronic Design Problems</a:t>
            </a:r>
          </a:p>
        </p:txBody>
      </p:sp>
      <p:sp>
        <p:nvSpPr>
          <p:cNvPr id="2723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hlink"/>
                </a:solidFill>
              </a:rPr>
              <a:t>Use most recent technologies</a:t>
            </a:r>
            <a:r>
              <a:rPr lang="en-US" smtClean="0"/>
              <a:t>: to be competitive in performance.</a:t>
            </a:r>
          </a:p>
          <a:p>
            <a:pPr>
              <a:defRPr/>
            </a:pPr>
            <a:r>
              <a:rPr lang="en-US" smtClean="0">
                <a:solidFill>
                  <a:schemeClr val="hlink"/>
                </a:solidFill>
              </a:rPr>
              <a:t>Reduce design cost</a:t>
            </a:r>
            <a:r>
              <a:rPr lang="en-US" smtClean="0"/>
              <a:t>: to be competitive in price.</a:t>
            </a:r>
          </a:p>
          <a:p>
            <a:pPr>
              <a:defRPr/>
            </a:pPr>
            <a:r>
              <a:rPr lang="en-US" smtClean="0">
                <a:solidFill>
                  <a:schemeClr val="hlink"/>
                </a:solidFill>
              </a:rPr>
              <a:t>Speed-up design time</a:t>
            </a:r>
            <a:r>
              <a:rPr lang="en-US" smtClean="0"/>
              <a:t>: Time-to-market is critical.</a:t>
            </a:r>
          </a:p>
          <a:p>
            <a:pPr>
              <a:defRPr/>
            </a:pPr>
            <a:r>
              <a:rPr lang="en-US" smtClean="0"/>
              <a:t>Design Cost</a:t>
            </a:r>
          </a:p>
          <a:p>
            <a:pPr lvl="1">
              <a:defRPr/>
            </a:pPr>
            <a:r>
              <a:rPr lang="en-US" smtClean="0"/>
              <a:t>Design time and fabrication cost.</a:t>
            </a:r>
          </a:p>
          <a:p>
            <a:pPr lvl="1">
              <a:defRPr/>
            </a:pPr>
            <a:r>
              <a:rPr lang="en-US" smtClean="0"/>
              <a:t>Large capital investment on refining manufacturing process.</a:t>
            </a:r>
          </a:p>
          <a:p>
            <a:pPr lvl="1">
              <a:defRPr/>
            </a:pPr>
            <a:r>
              <a:rPr lang="en-US" smtClean="0"/>
              <a:t>Near impossibility to repair integrated circuits.</a:t>
            </a:r>
          </a:p>
          <a:p>
            <a:pPr>
              <a:defRPr/>
            </a:pPr>
            <a:r>
              <a:rPr lang="en-US" smtClean="0"/>
              <a:t>Recapture costs</a:t>
            </a:r>
          </a:p>
          <a:p>
            <a:pPr lvl="1">
              <a:defRPr/>
            </a:pPr>
            <a:r>
              <a:rPr lang="en-US" smtClean="0"/>
              <a:t>Large volume production is beneficial.</a:t>
            </a:r>
          </a:p>
          <a:p>
            <a:pPr lvl="1">
              <a:defRPr/>
            </a:pPr>
            <a:r>
              <a:rPr lang="en-US" smtClean="0"/>
              <a:t>Zero-defect designs are essential.</a:t>
            </a:r>
          </a:p>
          <a:p>
            <a:pPr lvl="1">
              <a:buFontTx/>
              <a:buNone/>
              <a:defRPr/>
            </a:pPr>
            <a:endParaRPr 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Microelectronic Circuits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0" smtClean="0"/>
              <a:t>General-purpose processors</a:t>
            </a:r>
          </a:p>
          <a:p>
            <a:pPr lvl="1">
              <a:defRPr/>
            </a:pPr>
            <a:r>
              <a:rPr lang="en-US" b="1" smtClean="0"/>
              <a:t>High-volume sales.</a:t>
            </a:r>
          </a:p>
          <a:p>
            <a:pPr lvl="1">
              <a:defRPr/>
            </a:pPr>
            <a:r>
              <a:rPr lang="en-US" b="1" smtClean="0"/>
              <a:t>High performance.</a:t>
            </a:r>
          </a:p>
          <a:p>
            <a:pPr>
              <a:defRPr/>
            </a:pPr>
            <a:r>
              <a:rPr lang="en-US" b="0" smtClean="0"/>
              <a:t>Application-Specific Integrated Circuits (ASICs)</a:t>
            </a:r>
          </a:p>
          <a:p>
            <a:pPr lvl="1">
              <a:defRPr/>
            </a:pPr>
            <a:r>
              <a:rPr lang="en-US" b="1" smtClean="0"/>
              <a:t>Varying volumes and performances.</a:t>
            </a:r>
          </a:p>
          <a:p>
            <a:pPr lvl="1">
              <a:defRPr/>
            </a:pPr>
            <a:r>
              <a:rPr lang="en-US" b="1" smtClean="0"/>
              <a:t>Large market share.</a:t>
            </a:r>
          </a:p>
          <a:p>
            <a:pPr>
              <a:defRPr/>
            </a:pPr>
            <a:r>
              <a:rPr lang="en-US" b="0" smtClean="0"/>
              <a:t>Prototypes.</a:t>
            </a:r>
          </a:p>
          <a:p>
            <a:pPr>
              <a:defRPr/>
            </a:pPr>
            <a:r>
              <a:rPr lang="en-US" b="0" smtClean="0"/>
              <a:t>Special applications (e.g. space).</a:t>
            </a:r>
          </a:p>
          <a:p>
            <a:pPr>
              <a:defRPr/>
            </a:pPr>
            <a:endParaRPr lang="en-US" b="0" smtClean="0"/>
          </a:p>
          <a:p>
            <a:pPr>
              <a:defRPr/>
            </a:pPr>
            <a:endParaRPr 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Computer-Aided Design</a:t>
            </a:r>
          </a:p>
        </p:txBody>
      </p:sp>
      <p:sp>
        <p:nvSpPr>
          <p:cNvPr id="275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Enabling design methodology.</a:t>
            </a:r>
          </a:p>
          <a:p>
            <a:pPr>
              <a:defRPr/>
            </a:pPr>
            <a:r>
              <a:rPr lang="en-US" smtClean="0"/>
              <a:t>Makes electronic design possible</a:t>
            </a:r>
          </a:p>
          <a:p>
            <a:pPr lvl="1">
              <a:defRPr/>
            </a:pPr>
            <a:r>
              <a:rPr lang="en-US" smtClean="0"/>
              <a:t>Large scale design management.</a:t>
            </a:r>
          </a:p>
          <a:p>
            <a:pPr lvl="1">
              <a:defRPr/>
            </a:pPr>
            <a:r>
              <a:rPr lang="en-US" smtClean="0"/>
              <a:t>Design optimization</a:t>
            </a:r>
          </a:p>
          <a:p>
            <a:pPr lvl="2">
              <a:defRPr/>
            </a:pPr>
            <a:r>
              <a:rPr lang="en-US" smtClean="0"/>
              <a:t>Feasible implementation choices grow rapidly with circuit size.</a:t>
            </a:r>
          </a:p>
          <a:p>
            <a:pPr lvl="1">
              <a:defRPr/>
            </a:pPr>
            <a:r>
              <a:rPr lang="en-US" smtClean="0"/>
              <a:t>Reduced design time.</a:t>
            </a:r>
          </a:p>
          <a:p>
            <a:pPr>
              <a:defRPr/>
            </a:pPr>
            <a:r>
              <a:rPr lang="en-US" smtClean="0"/>
              <a:t>CAD tools have reached good level of maturity.</a:t>
            </a:r>
          </a:p>
          <a:p>
            <a:pPr>
              <a:defRPr/>
            </a:pPr>
            <a:r>
              <a:rPr lang="en-US" smtClean="0"/>
              <a:t>Continuous growth in circuit size and advances in technology requires CAD tools with increased capability. </a:t>
            </a:r>
          </a:p>
          <a:p>
            <a:pPr>
              <a:defRPr/>
            </a:pPr>
            <a:r>
              <a:rPr lang="en-US" smtClean="0"/>
              <a:t>CAD tools affected by</a:t>
            </a:r>
          </a:p>
          <a:p>
            <a:pPr lvl="1">
              <a:defRPr/>
            </a:pPr>
            <a:r>
              <a:rPr lang="en-US" smtClean="0"/>
              <a:t>Semiconductor technology</a:t>
            </a:r>
          </a:p>
          <a:p>
            <a:pPr lvl="1">
              <a:defRPr/>
            </a:pPr>
            <a:r>
              <a:rPr lang="en-US" smtClean="0"/>
              <a:t>Circuit type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Microelectronics Design Styles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075613" cy="5356225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200" b="0" dirty="0" smtClean="0"/>
              <a:t>Adapt circuit design style to market requirements.</a:t>
            </a:r>
          </a:p>
          <a:p>
            <a:pPr>
              <a:lnSpc>
                <a:spcPct val="80000"/>
              </a:lnSpc>
              <a:defRPr/>
            </a:pPr>
            <a:r>
              <a:rPr lang="en-US" sz="2200" b="0" dirty="0" smtClean="0"/>
              <a:t>Parameters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b="1" dirty="0" smtClean="0"/>
              <a:t>Cost.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b="1" dirty="0" smtClean="0"/>
              <a:t>Performance.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b="1" dirty="0" smtClean="0"/>
              <a:t>Volume.</a:t>
            </a:r>
          </a:p>
          <a:p>
            <a:pPr>
              <a:lnSpc>
                <a:spcPct val="80000"/>
              </a:lnSpc>
              <a:defRPr/>
            </a:pPr>
            <a:r>
              <a:rPr lang="tr-TR" sz="2200" dirty="0" smtClean="0"/>
              <a:t>Full custom</a:t>
            </a:r>
          </a:p>
          <a:p>
            <a:pPr lvl="1">
              <a:lnSpc>
                <a:spcPct val="80000"/>
              </a:lnSpc>
              <a:defRPr/>
            </a:pPr>
            <a:r>
              <a:rPr lang="tr-TR" sz="2000" dirty="0" smtClean="0"/>
              <a:t>Maximal freedom</a:t>
            </a:r>
          </a:p>
          <a:p>
            <a:pPr lvl="1">
              <a:lnSpc>
                <a:spcPct val="80000"/>
              </a:lnSpc>
              <a:defRPr/>
            </a:pPr>
            <a:r>
              <a:rPr lang="tr-TR" sz="2000" dirty="0" smtClean="0"/>
              <a:t>High performance blocks</a:t>
            </a:r>
          </a:p>
          <a:p>
            <a:pPr lvl="1">
              <a:lnSpc>
                <a:spcPct val="80000"/>
              </a:lnSpc>
              <a:defRPr/>
            </a:pPr>
            <a:r>
              <a:rPr lang="tr-TR" sz="2000" dirty="0" smtClean="0"/>
              <a:t>Slow </a:t>
            </a:r>
            <a:r>
              <a:rPr lang="en-US" sz="2000" dirty="0" smtClean="0"/>
              <a:t>design time</a:t>
            </a:r>
            <a:endParaRPr lang="tr-TR" sz="2000" dirty="0" smtClean="0"/>
          </a:p>
          <a:p>
            <a:pPr>
              <a:lnSpc>
                <a:spcPct val="80000"/>
              </a:lnSpc>
              <a:defRPr/>
            </a:pPr>
            <a:r>
              <a:rPr lang="tr-TR" sz="2200" dirty="0" smtClean="0"/>
              <a:t>Semi-custom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 smtClean="0"/>
              <a:t>S</a:t>
            </a:r>
            <a:r>
              <a:rPr lang="tr-TR" sz="2000" dirty="0" smtClean="0"/>
              <a:t>tandard </a:t>
            </a:r>
            <a:r>
              <a:rPr lang="en-US" sz="2000" dirty="0" smtClean="0"/>
              <a:t>C</a:t>
            </a:r>
            <a:r>
              <a:rPr lang="tr-TR" sz="2000" dirty="0" smtClean="0"/>
              <a:t>ells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 smtClean="0"/>
              <a:t>G</a:t>
            </a:r>
            <a:r>
              <a:rPr lang="tr-TR" sz="2000" dirty="0" smtClean="0"/>
              <a:t>ate </a:t>
            </a:r>
            <a:r>
              <a:rPr lang="en-US" sz="2000" dirty="0" smtClean="0"/>
              <a:t>A</a:t>
            </a:r>
            <a:r>
              <a:rPr lang="tr-TR" sz="2000" dirty="0" smtClean="0"/>
              <a:t>rrays </a:t>
            </a:r>
            <a:endParaRPr lang="en-US" sz="2000" dirty="0" smtClean="0"/>
          </a:p>
          <a:p>
            <a:pPr lvl="2">
              <a:lnSpc>
                <a:spcPct val="80000"/>
              </a:lnSpc>
              <a:defRPr/>
            </a:pPr>
            <a:r>
              <a:rPr lang="en-US" sz="1800" dirty="0" smtClean="0"/>
              <a:t>M</a:t>
            </a:r>
            <a:r>
              <a:rPr lang="tr-TR" sz="1800" dirty="0" smtClean="0"/>
              <a:t>ask </a:t>
            </a:r>
            <a:r>
              <a:rPr lang="en-US" sz="1800" dirty="0" smtClean="0"/>
              <a:t>Programmable (MPGAs)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800" dirty="0" smtClean="0"/>
              <a:t>F</a:t>
            </a:r>
            <a:r>
              <a:rPr lang="tr-TR" sz="1800" dirty="0" smtClean="0"/>
              <a:t>ield </a:t>
            </a:r>
            <a:r>
              <a:rPr lang="en-US" sz="1800" dirty="0" smtClean="0"/>
              <a:t>P</a:t>
            </a:r>
            <a:r>
              <a:rPr lang="tr-TR" sz="1800" dirty="0" smtClean="0"/>
              <a:t>rogrammable</a:t>
            </a:r>
            <a:r>
              <a:rPr lang="en-US" sz="1800" dirty="0" smtClean="0"/>
              <a:t> (FPGAs)</a:t>
            </a:r>
            <a:endParaRPr lang="tr-TR" sz="18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2000" dirty="0" smtClean="0"/>
              <a:t>Silicon Compilers &amp; P</a:t>
            </a:r>
            <a:r>
              <a:rPr lang="tr-TR" sz="2000" dirty="0" smtClean="0"/>
              <a:t>arametrizable </a:t>
            </a:r>
            <a:r>
              <a:rPr lang="en-US" sz="2000" dirty="0" smtClean="0"/>
              <a:t>M</a:t>
            </a:r>
            <a:r>
              <a:rPr lang="tr-TR" sz="2000" dirty="0" smtClean="0"/>
              <a:t>odules (adder, multiplier, memories)</a:t>
            </a:r>
            <a:endParaRPr lang="en-US" sz="20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Semi-Custom Design Styles</a:t>
            </a:r>
          </a:p>
        </p:txBody>
      </p:sp>
      <p:pic>
        <p:nvPicPr>
          <p:cNvPr id="2355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98513" y="1636713"/>
            <a:ext cx="7480300" cy="4200525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Standard Cells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0" smtClean="0"/>
              <a:t>Cell library</a:t>
            </a:r>
          </a:p>
          <a:p>
            <a:pPr lvl="1">
              <a:defRPr/>
            </a:pPr>
            <a:r>
              <a:rPr lang="en-US" b="1" smtClean="0"/>
              <a:t>Cells are designed once.</a:t>
            </a:r>
          </a:p>
          <a:p>
            <a:pPr lvl="1">
              <a:defRPr/>
            </a:pPr>
            <a:r>
              <a:rPr lang="en-US" b="1" smtClean="0"/>
              <a:t>Cells are highly optimized.</a:t>
            </a:r>
          </a:p>
          <a:p>
            <a:pPr>
              <a:defRPr/>
            </a:pPr>
            <a:r>
              <a:rPr lang="en-US" b="0" smtClean="0"/>
              <a:t>Layout style</a:t>
            </a:r>
          </a:p>
          <a:p>
            <a:pPr lvl="1">
              <a:defRPr/>
            </a:pPr>
            <a:r>
              <a:rPr lang="en-US" b="1" smtClean="0"/>
              <a:t>Cells are placed in rows.</a:t>
            </a:r>
          </a:p>
          <a:p>
            <a:pPr lvl="1">
              <a:defRPr/>
            </a:pPr>
            <a:r>
              <a:rPr lang="en-US" b="1" smtClean="0"/>
              <a:t>Channels are used for wiring.</a:t>
            </a:r>
          </a:p>
          <a:p>
            <a:pPr lvl="1">
              <a:defRPr/>
            </a:pPr>
            <a:r>
              <a:rPr lang="en-US" b="1" smtClean="0"/>
              <a:t>Over the cell routing.</a:t>
            </a:r>
          </a:p>
          <a:p>
            <a:pPr>
              <a:defRPr/>
            </a:pPr>
            <a:r>
              <a:rPr lang="en-US" b="0" smtClean="0"/>
              <a:t>Compatible with macro-cells (e.g. RAMs).</a:t>
            </a:r>
          </a:p>
          <a:p>
            <a:pPr>
              <a:defRPr/>
            </a:pPr>
            <a:endParaRPr 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Outline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Welcome to COE 561</a:t>
            </a:r>
          </a:p>
          <a:p>
            <a:pPr>
              <a:defRPr/>
            </a:pPr>
            <a:r>
              <a:rPr lang="en-US" smtClean="0"/>
              <a:t>Course Topics</a:t>
            </a:r>
          </a:p>
          <a:p>
            <a:pPr>
              <a:defRPr/>
            </a:pPr>
            <a:r>
              <a:rPr lang="en-US" smtClean="0"/>
              <a:t>Microelectronics</a:t>
            </a:r>
          </a:p>
          <a:p>
            <a:pPr>
              <a:defRPr/>
            </a:pPr>
            <a:r>
              <a:rPr lang="en-US" smtClean="0"/>
              <a:t>Design Styles</a:t>
            </a:r>
          </a:p>
          <a:p>
            <a:pPr>
              <a:defRPr/>
            </a:pPr>
            <a:r>
              <a:rPr lang="en-US" smtClean="0"/>
              <a:t>Design Domains and Levels of Abstractions</a:t>
            </a:r>
          </a:p>
          <a:p>
            <a:pPr>
              <a:defRPr/>
            </a:pPr>
            <a:r>
              <a:rPr lang="en-US" smtClean="0"/>
              <a:t>Digital System Design</a:t>
            </a:r>
          </a:p>
          <a:p>
            <a:pPr>
              <a:defRPr/>
            </a:pPr>
            <a:r>
              <a:rPr lang="en-US" smtClean="0"/>
              <a:t>Synthesis Process</a:t>
            </a:r>
          </a:p>
          <a:p>
            <a:pPr>
              <a:defRPr/>
            </a:pPr>
            <a:r>
              <a:rPr lang="en-US" smtClean="0"/>
              <a:t>Design Optimization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Macro Cells</a:t>
            </a:r>
          </a:p>
        </p:txBody>
      </p:sp>
      <p:sp>
        <p:nvSpPr>
          <p:cNvPr id="2795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generators</a:t>
            </a:r>
          </a:p>
          <a:p>
            <a:pPr lvl="1">
              <a:defRPr/>
            </a:pPr>
            <a:r>
              <a:rPr lang="en-US" smtClean="0"/>
              <a:t>Synthesized layout.</a:t>
            </a:r>
          </a:p>
          <a:p>
            <a:pPr lvl="1">
              <a:defRPr/>
            </a:pPr>
            <a:r>
              <a:rPr lang="en-US" smtClean="0"/>
              <a:t>Variable area and aspect-ratio.</a:t>
            </a:r>
          </a:p>
          <a:p>
            <a:pPr>
              <a:defRPr/>
            </a:pPr>
            <a:r>
              <a:rPr lang="en-US" smtClean="0"/>
              <a:t> Examples</a:t>
            </a:r>
          </a:p>
          <a:p>
            <a:pPr lvl="1">
              <a:defRPr/>
            </a:pPr>
            <a:r>
              <a:rPr lang="en-US" smtClean="0"/>
              <a:t>RAMs, ROMs, PLAs, general logic blocks.</a:t>
            </a:r>
          </a:p>
          <a:p>
            <a:pPr>
              <a:defRPr/>
            </a:pPr>
            <a:r>
              <a:rPr lang="en-US" smtClean="0"/>
              <a:t> Features</a:t>
            </a:r>
          </a:p>
          <a:p>
            <a:pPr lvl="1">
              <a:defRPr/>
            </a:pPr>
            <a:r>
              <a:rPr lang="en-US" smtClean="0"/>
              <a:t>Layout can be highly optimized.</a:t>
            </a:r>
          </a:p>
          <a:p>
            <a:pPr lvl="1">
              <a:defRPr/>
            </a:pPr>
            <a:r>
              <a:rPr lang="en-US" smtClean="0"/>
              <a:t>Structured-custom design.</a:t>
            </a:r>
          </a:p>
          <a:p>
            <a:pPr>
              <a:defRPr/>
            </a:pPr>
            <a:endParaRPr 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Array-Based Design</a:t>
            </a:r>
          </a:p>
        </p:txBody>
      </p:sp>
      <p:sp>
        <p:nvSpPr>
          <p:cNvPr id="2805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Pre-diffused arrays</a:t>
            </a:r>
          </a:p>
          <a:p>
            <a:pPr lvl="1">
              <a:defRPr/>
            </a:pPr>
            <a:r>
              <a:rPr lang="en-US" smtClean="0"/>
              <a:t>Personalization by metallization/contacts.</a:t>
            </a:r>
          </a:p>
          <a:p>
            <a:pPr lvl="1">
              <a:defRPr/>
            </a:pPr>
            <a:r>
              <a:rPr lang="en-US" smtClean="0"/>
              <a:t>Mask-Programmable Gate-Arrays (MPGAs).</a:t>
            </a:r>
          </a:p>
          <a:p>
            <a:pPr>
              <a:defRPr/>
            </a:pPr>
            <a:r>
              <a:rPr lang="en-US" smtClean="0"/>
              <a:t> Pre-wired arrays</a:t>
            </a:r>
          </a:p>
          <a:p>
            <a:pPr lvl="1">
              <a:defRPr/>
            </a:pPr>
            <a:r>
              <a:rPr lang="en-US" smtClean="0"/>
              <a:t>Personalization on the field.</a:t>
            </a:r>
          </a:p>
          <a:p>
            <a:pPr lvl="1">
              <a:defRPr/>
            </a:pPr>
            <a:r>
              <a:rPr lang="en-US" smtClean="0"/>
              <a:t>Field-Programmable Gate-Arrays (FPGAs).</a:t>
            </a:r>
          </a:p>
          <a:p>
            <a:pPr>
              <a:defRPr/>
            </a:pPr>
            <a:endParaRPr 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MPGAs &amp; FPGAs</a:t>
            </a:r>
          </a:p>
        </p:txBody>
      </p:sp>
      <p:sp>
        <p:nvSpPr>
          <p:cNvPr id="2816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mtClean="0">
                <a:solidFill>
                  <a:schemeClr val="hlink"/>
                </a:solidFill>
              </a:rPr>
              <a:t>MPGAs </a:t>
            </a:r>
          </a:p>
          <a:p>
            <a:pPr lvl="1">
              <a:lnSpc>
                <a:spcPct val="80000"/>
              </a:lnSpc>
              <a:defRPr/>
            </a:pPr>
            <a:r>
              <a:rPr lang="en-US" smtClean="0"/>
              <a:t>Array of sites</a:t>
            </a:r>
          </a:p>
          <a:p>
            <a:pPr lvl="2">
              <a:lnSpc>
                <a:spcPct val="80000"/>
              </a:lnSpc>
              <a:defRPr/>
            </a:pPr>
            <a:r>
              <a:rPr lang="en-US" smtClean="0"/>
              <a:t>Each site is a set of transistors.</a:t>
            </a:r>
          </a:p>
          <a:p>
            <a:pPr lvl="1">
              <a:lnSpc>
                <a:spcPct val="80000"/>
              </a:lnSpc>
              <a:defRPr/>
            </a:pPr>
            <a:r>
              <a:rPr lang="en-US" smtClean="0"/>
              <a:t>Batches of wafers can be pre-fabricated.</a:t>
            </a:r>
          </a:p>
          <a:p>
            <a:pPr lvl="1">
              <a:lnSpc>
                <a:spcPct val="80000"/>
              </a:lnSpc>
              <a:defRPr/>
            </a:pPr>
            <a:r>
              <a:rPr lang="en-US" smtClean="0"/>
              <a:t>Few masks to personalize chip.</a:t>
            </a:r>
          </a:p>
          <a:p>
            <a:pPr lvl="1">
              <a:lnSpc>
                <a:spcPct val="80000"/>
              </a:lnSpc>
              <a:defRPr/>
            </a:pPr>
            <a:r>
              <a:rPr lang="en-US" smtClean="0"/>
              <a:t>Lower cost than cell-based design.</a:t>
            </a:r>
          </a:p>
          <a:p>
            <a:pPr>
              <a:lnSpc>
                <a:spcPct val="80000"/>
              </a:lnSpc>
              <a:defRPr/>
            </a:pPr>
            <a:r>
              <a:rPr lang="en-US" smtClean="0">
                <a:solidFill>
                  <a:schemeClr val="hlink"/>
                </a:solidFill>
              </a:rPr>
              <a:t>FPGAs</a:t>
            </a:r>
          </a:p>
          <a:p>
            <a:pPr lvl="1">
              <a:lnSpc>
                <a:spcPct val="80000"/>
              </a:lnSpc>
              <a:defRPr/>
            </a:pPr>
            <a:r>
              <a:rPr lang="en-US" smtClean="0"/>
              <a:t>Array of cells</a:t>
            </a:r>
          </a:p>
          <a:p>
            <a:pPr lvl="2">
              <a:lnSpc>
                <a:spcPct val="80000"/>
              </a:lnSpc>
              <a:defRPr/>
            </a:pPr>
            <a:r>
              <a:rPr lang="en-US" smtClean="0"/>
              <a:t>Each cell performs a logic function.</a:t>
            </a:r>
          </a:p>
          <a:p>
            <a:pPr lvl="1">
              <a:lnSpc>
                <a:spcPct val="80000"/>
              </a:lnSpc>
              <a:defRPr/>
            </a:pPr>
            <a:r>
              <a:rPr lang="en-US" smtClean="0"/>
              <a:t>Personalization</a:t>
            </a:r>
          </a:p>
          <a:p>
            <a:pPr lvl="2">
              <a:lnSpc>
                <a:spcPct val="80000"/>
              </a:lnSpc>
              <a:defRPr/>
            </a:pPr>
            <a:r>
              <a:rPr lang="en-US" smtClean="0"/>
              <a:t>Soft: memory cell (e.g. Xilinx).</a:t>
            </a:r>
          </a:p>
          <a:p>
            <a:pPr lvl="2">
              <a:lnSpc>
                <a:spcPct val="80000"/>
              </a:lnSpc>
              <a:defRPr/>
            </a:pPr>
            <a:r>
              <a:rPr lang="en-US" smtClean="0"/>
              <a:t>Hard: Anti-fuse (e.g. Actel).</a:t>
            </a:r>
          </a:p>
          <a:p>
            <a:pPr lvl="1">
              <a:lnSpc>
                <a:spcPct val="80000"/>
              </a:lnSpc>
              <a:defRPr/>
            </a:pPr>
            <a:r>
              <a:rPr lang="en-US" smtClean="0"/>
              <a:t>Immediate turn-around (for low volumes).</a:t>
            </a:r>
          </a:p>
          <a:p>
            <a:pPr lvl="1">
              <a:lnSpc>
                <a:spcPct val="80000"/>
              </a:lnSpc>
              <a:defRPr/>
            </a:pPr>
            <a:r>
              <a:rPr lang="en-US" smtClean="0"/>
              <a:t>Inferior performances and density.</a:t>
            </a:r>
          </a:p>
          <a:p>
            <a:pPr lvl="1">
              <a:lnSpc>
                <a:spcPct val="80000"/>
              </a:lnSpc>
              <a:defRPr/>
            </a:pPr>
            <a:r>
              <a:rPr lang="en-US" smtClean="0"/>
              <a:t>Good for prototyping.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Semi-Custom Style Trade-off</a:t>
            </a:r>
          </a:p>
        </p:txBody>
      </p:sp>
      <p:graphicFrame>
        <p:nvGraphicFramePr>
          <p:cNvPr id="335962" name="Group 90"/>
          <p:cNvGraphicFramePr>
            <a:graphicFrameLocks noGrp="1"/>
          </p:cNvGraphicFramePr>
          <p:nvPr>
            <p:ph idx="1"/>
          </p:nvPr>
        </p:nvGraphicFramePr>
        <p:xfrm>
          <a:off x="304800" y="1400175"/>
          <a:ext cx="8524875" cy="3879853"/>
        </p:xfrm>
        <a:graphic>
          <a:graphicData uri="http://schemas.openxmlformats.org/drawingml/2006/table">
            <a:tbl>
              <a:tblPr/>
              <a:tblGrid>
                <a:gridCol w="1836738"/>
                <a:gridCol w="1573212"/>
                <a:gridCol w="1704975"/>
                <a:gridCol w="1509713"/>
                <a:gridCol w="1900237"/>
              </a:tblGrid>
              <a:tr h="541338">
                <a:tc>
                  <a:txBody>
                    <a:bodyPr/>
                    <a:lstStyle/>
                    <a:p>
                      <a:pPr marL="0" marR="0" lvl="0" indent="0" algn="l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Custom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Cell-based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Pre-Diff.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Pre-Wired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Density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Very 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Medium-Low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Performance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Very 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Medium-Low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Flexibility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Very 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Medium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Design 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Very Long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Short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Short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Very Short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Man. 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Medium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Medium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Short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Very Short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Cost - lv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Very 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Cost - hv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9938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Medium-High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/>
              <a:t>Microelectronic Circuit Design and</a:t>
            </a:r>
            <a:br>
              <a:rPr lang="en-US" sz="3200" smtClean="0"/>
            </a:br>
            <a:r>
              <a:rPr lang="en-US" sz="3200" smtClean="0"/>
              <a:t>Production</a:t>
            </a:r>
          </a:p>
        </p:txBody>
      </p:sp>
      <p:pic>
        <p:nvPicPr>
          <p:cNvPr id="29699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90563" y="1206500"/>
            <a:ext cx="7915275" cy="5032375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How to </a:t>
            </a:r>
            <a:r>
              <a:rPr lang="en-US" smtClean="0"/>
              <a:t>D</a:t>
            </a:r>
            <a:r>
              <a:rPr lang="tr-TR" smtClean="0"/>
              <a:t>eal with </a:t>
            </a:r>
            <a:r>
              <a:rPr lang="en-US" smtClean="0"/>
              <a:t>Design</a:t>
            </a:r>
            <a:r>
              <a:rPr lang="tr-TR" smtClean="0"/>
              <a:t> </a:t>
            </a:r>
            <a:r>
              <a:rPr lang="en-US" smtClean="0"/>
              <a:t>C</a:t>
            </a:r>
            <a:r>
              <a:rPr lang="tr-TR" smtClean="0"/>
              <a:t>omplexity?</a:t>
            </a:r>
            <a:endParaRPr lang="en-US" smtClean="0"/>
          </a:p>
        </p:txBody>
      </p:sp>
      <p:sp>
        <p:nvSpPr>
          <p:cNvPr id="2181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Moore’s Law: </a:t>
            </a:r>
            <a:r>
              <a:rPr lang="tr-TR" dirty="0" smtClean="0"/>
              <a:t>Number of transistors that can be packed on a chip doubles every 18 months while the price stays the same.</a:t>
            </a:r>
          </a:p>
          <a:p>
            <a:pPr>
              <a:defRPr/>
            </a:pPr>
            <a:r>
              <a:rPr lang="tr-TR" dirty="0" smtClean="0">
                <a:solidFill>
                  <a:srgbClr val="FF9933"/>
                </a:solidFill>
              </a:rPr>
              <a:t>Hierarchy</a:t>
            </a:r>
            <a:r>
              <a:rPr lang="tr-TR" dirty="0" smtClean="0"/>
              <a:t>: structure of a design at different levels of description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defRPr/>
            </a:pPr>
            <a:r>
              <a:rPr lang="tr-TR" dirty="0" smtClean="0">
                <a:solidFill>
                  <a:srgbClr val="FF9933"/>
                </a:solidFill>
              </a:rPr>
              <a:t>Abstraction</a:t>
            </a:r>
            <a:r>
              <a:rPr lang="tr-TR" dirty="0" smtClean="0"/>
              <a:t>: hiding the lower level details.</a:t>
            </a: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Design Hierarchy</a:t>
            </a:r>
          </a:p>
        </p:txBody>
      </p:sp>
      <p:grpSp>
        <p:nvGrpSpPr>
          <p:cNvPr id="31747" name="Group 4"/>
          <p:cNvGrpSpPr>
            <a:grpSpLocks/>
          </p:cNvGrpSpPr>
          <p:nvPr/>
        </p:nvGrpSpPr>
        <p:grpSpPr bwMode="auto">
          <a:xfrm>
            <a:off x="534988" y="1241425"/>
            <a:ext cx="8161337" cy="4933950"/>
            <a:chOff x="619" y="240"/>
            <a:chExt cx="5141" cy="3902"/>
          </a:xfrm>
        </p:grpSpPr>
        <p:pic>
          <p:nvPicPr>
            <p:cNvPr id="31748" name="Picture 5" descr="part300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19" y="240"/>
              <a:ext cx="5141" cy="390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1749" name="Line 6"/>
            <p:cNvSpPr>
              <a:spLocks noChangeShapeType="1"/>
            </p:cNvSpPr>
            <p:nvPr/>
          </p:nvSpPr>
          <p:spPr bwMode="auto">
            <a:xfrm>
              <a:off x="5232" y="1056"/>
              <a:ext cx="0" cy="2736"/>
            </a:xfrm>
            <a:prstGeom prst="line">
              <a:avLst/>
            </a:prstGeom>
            <a:noFill/>
            <a:ln w="38100">
              <a:solidFill>
                <a:srgbClr val="5236FA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750" name="Text Box 7"/>
            <p:cNvSpPr txBox="1">
              <a:spLocks noChangeArrowheads="1"/>
            </p:cNvSpPr>
            <p:nvPr/>
          </p:nvSpPr>
          <p:spPr bwMode="auto">
            <a:xfrm>
              <a:off x="4464" y="3312"/>
              <a:ext cx="624" cy="5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800" i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Top </a:t>
              </a:r>
            </a:p>
            <a:p>
              <a:pPr algn="ctr" eaLnBrk="1" hangingPunct="1">
                <a:lnSpc>
                  <a:spcPct val="0"/>
                </a:lnSpc>
                <a:spcBef>
                  <a:spcPct val="50000"/>
                </a:spcBef>
              </a:pPr>
              <a:r>
                <a:rPr lang="en-US" sz="1800" i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–</a:t>
              </a:r>
            </a:p>
            <a:p>
              <a:pPr algn="ctr" eaLnBrk="1" hangingPunct="1">
                <a:lnSpc>
                  <a:spcPct val="0"/>
                </a:lnSpc>
                <a:spcBef>
                  <a:spcPct val="50000"/>
                </a:spcBef>
              </a:pPr>
              <a:r>
                <a:rPr lang="en-US" sz="1800" i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Down</a:t>
              </a:r>
            </a:p>
          </p:txBody>
        </p:sp>
        <p:sp>
          <p:nvSpPr>
            <p:cNvPr id="31751" name="Line 8"/>
            <p:cNvSpPr>
              <a:spLocks noChangeShapeType="1"/>
            </p:cNvSpPr>
            <p:nvPr/>
          </p:nvSpPr>
          <p:spPr bwMode="auto">
            <a:xfrm flipV="1">
              <a:off x="5472" y="816"/>
              <a:ext cx="0" cy="2640"/>
            </a:xfrm>
            <a:prstGeom prst="line">
              <a:avLst/>
            </a:prstGeom>
            <a:noFill/>
            <a:ln w="38100">
              <a:solidFill>
                <a:srgbClr val="FD1D42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752" name="Text Box 9"/>
            <p:cNvSpPr txBox="1">
              <a:spLocks noChangeArrowheads="1"/>
            </p:cNvSpPr>
            <p:nvPr/>
          </p:nvSpPr>
          <p:spPr bwMode="auto">
            <a:xfrm>
              <a:off x="5136" y="335"/>
              <a:ext cx="624" cy="5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800" i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Bottom </a:t>
              </a:r>
            </a:p>
            <a:p>
              <a:pPr algn="ctr" eaLnBrk="1" hangingPunct="1">
                <a:lnSpc>
                  <a:spcPct val="0"/>
                </a:lnSpc>
                <a:spcBef>
                  <a:spcPct val="50000"/>
                </a:spcBef>
              </a:pPr>
              <a:r>
                <a:rPr lang="en-US" sz="1800" i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–</a:t>
              </a:r>
            </a:p>
            <a:p>
              <a:pPr algn="ctr" eaLnBrk="1" hangingPunct="1">
                <a:lnSpc>
                  <a:spcPct val="0"/>
                </a:lnSpc>
                <a:spcBef>
                  <a:spcPct val="50000"/>
                </a:spcBef>
              </a:pPr>
              <a:r>
                <a:rPr lang="en-US" sz="1800" i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UP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Abstractions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 </a:t>
            </a:r>
            <a:r>
              <a:rPr lang="en-US" i="1" u="sng" dirty="0" smtClean="0">
                <a:solidFill>
                  <a:srgbClr val="FFFF00"/>
                </a:solidFill>
              </a:rPr>
              <a:t>Abstraction</a:t>
            </a:r>
            <a:r>
              <a:rPr lang="en-US" dirty="0" smtClean="0"/>
              <a:t> is a simplified model of some Entity which </a:t>
            </a:r>
            <a:r>
              <a:rPr lang="en-US" i="1" dirty="0" smtClean="0">
                <a:solidFill>
                  <a:srgbClr val="FF9933"/>
                </a:solidFill>
              </a:rPr>
              <a:t>hides certain amount of the internal details of this Entity.</a:t>
            </a:r>
          </a:p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Lower Level </a:t>
            </a:r>
            <a:r>
              <a:rPr lang="en-US" dirty="0" smtClean="0"/>
              <a:t>abstractions give </a:t>
            </a:r>
            <a:r>
              <a:rPr lang="en-US" dirty="0" smtClean="0">
                <a:solidFill>
                  <a:srgbClr val="FFFF00"/>
                </a:solidFill>
              </a:rPr>
              <a:t>more details </a:t>
            </a:r>
            <a:r>
              <a:rPr lang="en-US" dirty="0" smtClean="0"/>
              <a:t>of the modeled Entity.</a:t>
            </a:r>
          </a:p>
          <a:p>
            <a:pPr>
              <a:defRPr/>
            </a:pPr>
            <a:r>
              <a:rPr lang="en-US" dirty="0" smtClean="0"/>
              <a:t>Several levels of abstractions (</a:t>
            </a:r>
            <a:r>
              <a:rPr lang="en-US" i="1" dirty="0" smtClean="0">
                <a:solidFill>
                  <a:srgbClr val="FF9933"/>
                </a:solidFill>
              </a:rPr>
              <a:t>details</a:t>
            </a:r>
            <a:r>
              <a:rPr lang="en-US" dirty="0" smtClean="0"/>
              <a:t>) are commonly used:</a:t>
            </a:r>
          </a:p>
          <a:p>
            <a:pPr lvl="1">
              <a:defRPr/>
            </a:pPr>
            <a:r>
              <a:rPr lang="en-US" dirty="0" smtClean="0"/>
              <a:t>System Level</a:t>
            </a:r>
          </a:p>
          <a:p>
            <a:pPr lvl="1">
              <a:defRPr/>
            </a:pPr>
            <a:r>
              <a:rPr lang="en-US" dirty="0" smtClean="0"/>
              <a:t>Chip Level</a:t>
            </a:r>
          </a:p>
          <a:p>
            <a:pPr lvl="1">
              <a:defRPr/>
            </a:pPr>
            <a:r>
              <a:rPr lang="en-US" dirty="0" smtClean="0"/>
              <a:t>Register Level</a:t>
            </a:r>
          </a:p>
          <a:p>
            <a:pPr lvl="1">
              <a:defRPr/>
            </a:pPr>
            <a:r>
              <a:rPr lang="en-US" dirty="0" smtClean="0"/>
              <a:t>Gate Level</a:t>
            </a:r>
          </a:p>
          <a:p>
            <a:pPr lvl="1">
              <a:defRPr/>
            </a:pPr>
            <a:r>
              <a:rPr lang="en-US" dirty="0" smtClean="0"/>
              <a:t>Circuit (Transistor) Level</a:t>
            </a:r>
          </a:p>
          <a:p>
            <a:pPr lvl="1">
              <a:defRPr/>
            </a:pPr>
            <a:r>
              <a:rPr lang="en-US" dirty="0" smtClean="0"/>
              <a:t>Layout (Geometric) Level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5207000" y="3963988"/>
            <a:ext cx="457200" cy="2286000"/>
          </a:xfrm>
          <a:prstGeom prst="downArrow">
            <a:avLst>
              <a:gd name="adj1" fmla="val 50000"/>
              <a:gd name="adj2" fmla="val 125000"/>
            </a:avLst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5645150" y="4370388"/>
            <a:ext cx="23574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i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More Details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i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(Less Abstract)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Design Domains &amp; Levels of Abstraction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Designs can be expressed / viewed in one of </a:t>
            </a:r>
            <a:r>
              <a:rPr lang="en-US" u="sng" dirty="0" smtClean="0">
                <a:solidFill>
                  <a:srgbClr val="FF9933"/>
                </a:solidFill>
              </a:rPr>
              <a:t>three</a:t>
            </a:r>
            <a:r>
              <a:rPr lang="en-US" dirty="0" smtClean="0"/>
              <a:t> possible domains</a:t>
            </a:r>
          </a:p>
          <a:p>
            <a:pPr lvl="1">
              <a:defRPr/>
            </a:pPr>
            <a:r>
              <a:rPr lang="en-US" dirty="0" smtClean="0"/>
              <a:t>Behavioral Domain </a:t>
            </a:r>
            <a:r>
              <a:rPr lang="en-US" dirty="0" smtClean="0">
                <a:solidFill>
                  <a:srgbClr val="FFFF00"/>
                </a:solidFill>
              </a:rPr>
              <a:t>(</a:t>
            </a:r>
            <a:r>
              <a:rPr lang="en-US" b="1" i="1" dirty="0" smtClean="0">
                <a:solidFill>
                  <a:srgbClr val="FFFF00"/>
                </a:solidFill>
              </a:rPr>
              <a:t>Behavioral  View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</a:p>
          <a:p>
            <a:pPr lvl="1">
              <a:defRPr/>
            </a:pPr>
            <a:r>
              <a:rPr lang="en-US" dirty="0" smtClean="0"/>
              <a:t>Structural/Component Domain   </a:t>
            </a:r>
            <a:r>
              <a:rPr lang="en-US" dirty="0" smtClean="0">
                <a:solidFill>
                  <a:srgbClr val="FFFF00"/>
                </a:solidFill>
              </a:rPr>
              <a:t>(</a:t>
            </a:r>
            <a:r>
              <a:rPr lang="en-US" b="1" i="1" dirty="0" smtClean="0">
                <a:solidFill>
                  <a:srgbClr val="FFFF00"/>
                </a:solidFill>
              </a:rPr>
              <a:t>Structural  View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</a:p>
          <a:p>
            <a:pPr lvl="1">
              <a:defRPr/>
            </a:pPr>
            <a:r>
              <a:rPr lang="en-US" dirty="0" smtClean="0"/>
              <a:t>Physical Domain     </a:t>
            </a:r>
            <a:r>
              <a:rPr lang="en-US" dirty="0" smtClean="0">
                <a:solidFill>
                  <a:srgbClr val="FFFF00"/>
                </a:solidFill>
              </a:rPr>
              <a:t>(</a:t>
            </a:r>
            <a:r>
              <a:rPr lang="en-US" b="1" i="1" dirty="0" smtClean="0">
                <a:solidFill>
                  <a:srgbClr val="FFFF00"/>
                </a:solidFill>
              </a:rPr>
              <a:t>Physical  View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</a:p>
          <a:p>
            <a:pPr>
              <a:defRPr/>
            </a:pPr>
            <a:r>
              <a:rPr lang="en-US" dirty="0" smtClean="0"/>
              <a:t>A design modeled in a given domain can be represented at several levels of abstraction (</a:t>
            </a:r>
            <a:r>
              <a:rPr lang="en-US" i="1" dirty="0" smtClean="0">
                <a:solidFill>
                  <a:srgbClr val="FF9933"/>
                </a:solidFill>
              </a:rPr>
              <a:t>Details</a:t>
            </a:r>
            <a:r>
              <a:rPr lang="en-US" dirty="0" smtClean="0"/>
              <a:t>).</a:t>
            </a:r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Modeling Views</a:t>
            </a:r>
          </a:p>
        </p:txBody>
      </p:sp>
      <p:sp>
        <p:nvSpPr>
          <p:cNvPr id="29696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0" smtClean="0"/>
              <a:t>Behavioral view</a:t>
            </a:r>
          </a:p>
          <a:p>
            <a:pPr lvl="1">
              <a:defRPr/>
            </a:pPr>
            <a:r>
              <a:rPr lang="en-US" smtClean="0"/>
              <a:t>Abstract function.</a:t>
            </a:r>
          </a:p>
          <a:p>
            <a:pPr>
              <a:defRPr/>
            </a:pPr>
            <a:r>
              <a:rPr lang="en-US" b="0" smtClean="0"/>
              <a:t>Structural view</a:t>
            </a:r>
          </a:p>
          <a:p>
            <a:pPr lvl="1">
              <a:defRPr/>
            </a:pPr>
            <a:r>
              <a:rPr lang="en-US" smtClean="0"/>
              <a:t>An interconnection of parts.</a:t>
            </a:r>
          </a:p>
          <a:p>
            <a:pPr>
              <a:defRPr/>
            </a:pPr>
            <a:r>
              <a:rPr lang="en-US" b="0" smtClean="0"/>
              <a:t>Physical view</a:t>
            </a:r>
          </a:p>
          <a:p>
            <a:pPr lvl="1">
              <a:defRPr/>
            </a:pPr>
            <a:r>
              <a:rPr lang="en-US" smtClean="0"/>
              <a:t>Physical objects with size </a:t>
            </a:r>
          </a:p>
          <a:p>
            <a:pPr lvl="1">
              <a:buFontTx/>
              <a:buNone/>
              <a:defRPr/>
            </a:pPr>
            <a:r>
              <a:rPr lang="en-US" smtClean="0"/>
              <a:t>   and positions.</a:t>
            </a:r>
          </a:p>
          <a:p>
            <a:pPr>
              <a:defRPr/>
            </a:pPr>
            <a:endParaRPr lang="en-US" b="0" smtClean="0"/>
          </a:p>
        </p:txBody>
      </p:sp>
      <p:pic>
        <p:nvPicPr>
          <p:cNvPr id="34820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80013" y="1408113"/>
            <a:ext cx="3311525" cy="4094162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Welcome to COE 561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80000"/>
              </a:spcBef>
              <a:defRPr/>
            </a:pPr>
            <a:r>
              <a:rPr lang="en-US" dirty="0" smtClean="0"/>
              <a:t>Instructor: 		Dr. </a:t>
            </a:r>
            <a:r>
              <a:rPr lang="en-US" dirty="0" err="1" smtClean="0"/>
              <a:t>Aiman</a:t>
            </a:r>
            <a:r>
              <a:rPr lang="en-US" dirty="0" smtClean="0"/>
              <a:t> H. El-Maleh</a:t>
            </a:r>
          </a:p>
          <a:p>
            <a:pPr>
              <a:spcBef>
                <a:spcPct val="80000"/>
              </a:spcBef>
              <a:defRPr/>
            </a:pPr>
            <a:r>
              <a:rPr lang="en-US" dirty="0" smtClean="0"/>
              <a:t>Office: 			Building 22, Room 407-5</a:t>
            </a:r>
          </a:p>
          <a:p>
            <a:pPr>
              <a:spcBef>
                <a:spcPct val="80000"/>
              </a:spcBef>
              <a:defRPr/>
            </a:pPr>
            <a:r>
              <a:rPr lang="en-US" dirty="0" smtClean="0"/>
              <a:t>Office Phone: 	2811</a:t>
            </a:r>
          </a:p>
          <a:p>
            <a:pPr>
              <a:spcBef>
                <a:spcPct val="80000"/>
              </a:spcBef>
              <a:defRPr/>
            </a:pPr>
            <a:r>
              <a:rPr lang="en-US" dirty="0" smtClean="0"/>
              <a:t>Office Hours:	 SMW 11:00-12:00	</a:t>
            </a:r>
          </a:p>
          <a:p>
            <a:pPr>
              <a:spcBef>
                <a:spcPct val="80000"/>
              </a:spcBef>
              <a:defRPr/>
            </a:pPr>
            <a:r>
              <a:rPr lang="en-US" dirty="0" smtClean="0"/>
              <a:t>Email:</a:t>
            </a:r>
          </a:p>
          <a:p>
            <a:pPr lvl="1">
              <a:spcBef>
                <a:spcPct val="80000"/>
              </a:spcBef>
              <a:defRPr/>
            </a:pPr>
            <a:r>
              <a:rPr lang="en-US" dirty="0" smtClean="0">
                <a:hlinkClick r:id="rId2"/>
              </a:rPr>
              <a:t>aimane@kfupm.edu.sa</a:t>
            </a: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/>
              <a:t>Levels of Abstractions &amp; Corresponding Views</a:t>
            </a:r>
          </a:p>
        </p:txBody>
      </p:sp>
      <p:pic>
        <p:nvPicPr>
          <p:cNvPr id="35843" name="Picture 4" descr="view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11200" y="1344613"/>
            <a:ext cx="7666038" cy="4792662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Gajski and Kuhn's Y Chart</a:t>
            </a:r>
          </a:p>
        </p:txBody>
      </p:sp>
      <p:pic>
        <p:nvPicPr>
          <p:cNvPr id="36867" name="Picture 4" descr="y-ch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725" y="1057275"/>
            <a:ext cx="7143750" cy="561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Design Domains &amp; Levels of Abstraction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363538" y="1373188"/>
          <a:ext cx="7297737" cy="4930775"/>
        </p:xfrm>
        <a:graphic>
          <a:graphicData uri="http://schemas.openxmlformats.org/presentationml/2006/ole">
            <p:oleObj spid="_x0000_s1026" name="Document" r:id="rId3" imgW="7353038" imgH="4858321" progId="Word.Document.8">
              <p:embed/>
            </p:oleObj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Digital System</a:t>
            </a:r>
            <a:r>
              <a:rPr lang="tr-TR" smtClean="0"/>
              <a:t> Design</a:t>
            </a:r>
            <a:endParaRPr lang="en-US" smtClean="0"/>
          </a:p>
        </p:txBody>
      </p:sp>
      <p:sp>
        <p:nvSpPr>
          <p:cNvPr id="2140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tr-TR" smtClean="0"/>
              <a:t>Realization of a specification</a:t>
            </a:r>
            <a:r>
              <a:rPr lang="en-US" smtClean="0"/>
              <a:t> subject to the o</a:t>
            </a:r>
            <a:r>
              <a:rPr lang="tr-TR" smtClean="0"/>
              <a:t>ptimization of</a:t>
            </a:r>
          </a:p>
          <a:p>
            <a:pPr lvl="1">
              <a:lnSpc>
                <a:spcPct val="80000"/>
              </a:lnSpc>
              <a:defRPr/>
            </a:pPr>
            <a:r>
              <a:rPr lang="tr-TR" smtClean="0">
                <a:solidFill>
                  <a:schemeClr val="hlink"/>
                </a:solidFill>
              </a:rPr>
              <a:t>Area</a:t>
            </a:r>
            <a:r>
              <a:rPr lang="en-US" smtClean="0"/>
              <a:t> (Chip, PCB)</a:t>
            </a:r>
          </a:p>
          <a:p>
            <a:pPr lvl="2">
              <a:lnSpc>
                <a:spcPct val="80000"/>
              </a:lnSpc>
              <a:defRPr/>
            </a:pPr>
            <a:r>
              <a:rPr lang="en-US" smtClean="0"/>
              <a:t>Lower manufacturing cost</a:t>
            </a:r>
          </a:p>
          <a:p>
            <a:pPr lvl="2">
              <a:lnSpc>
                <a:spcPct val="80000"/>
              </a:lnSpc>
              <a:defRPr/>
            </a:pPr>
            <a:r>
              <a:rPr lang="en-US" smtClean="0"/>
              <a:t>Increase manufacturing yield</a:t>
            </a:r>
          </a:p>
          <a:p>
            <a:pPr lvl="2">
              <a:lnSpc>
                <a:spcPct val="80000"/>
              </a:lnSpc>
              <a:defRPr/>
            </a:pPr>
            <a:r>
              <a:rPr lang="en-US" smtClean="0"/>
              <a:t>Reduce packaging cost</a:t>
            </a:r>
            <a:endParaRPr lang="tr-TR" smtClean="0"/>
          </a:p>
          <a:p>
            <a:pPr lvl="1">
              <a:lnSpc>
                <a:spcPct val="80000"/>
              </a:lnSpc>
              <a:defRPr/>
            </a:pPr>
            <a:r>
              <a:rPr lang="en-US" smtClean="0">
                <a:solidFill>
                  <a:schemeClr val="hlink"/>
                </a:solidFill>
              </a:rPr>
              <a:t>Performance</a:t>
            </a:r>
          </a:p>
          <a:p>
            <a:pPr lvl="2">
              <a:lnSpc>
                <a:spcPct val="80000"/>
              </a:lnSpc>
              <a:defRPr/>
            </a:pPr>
            <a:r>
              <a:rPr lang="en-US" smtClean="0"/>
              <a:t>Propagation delay (combinational circuits)</a:t>
            </a:r>
          </a:p>
          <a:p>
            <a:pPr lvl="2">
              <a:lnSpc>
                <a:spcPct val="80000"/>
              </a:lnSpc>
              <a:defRPr/>
            </a:pPr>
            <a:r>
              <a:rPr lang="en-US" smtClean="0"/>
              <a:t>Cycle time and latency (sequential circuits)</a:t>
            </a:r>
          </a:p>
          <a:p>
            <a:pPr lvl="2">
              <a:lnSpc>
                <a:spcPct val="80000"/>
              </a:lnSpc>
              <a:defRPr/>
            </a:pPr>
            <a:r>
              <a:rPr lang="en-US" smtClean="0"/>
              <a:t>Throughput (pipelined circuits)</a:t>
            </a:r>
          </a:p>
          <a:p>
            <a:pPr lvl="1">
              <a:lnSpc>
                <a:spcPct val="80000"/>
              </a:lnSpc>
              <a:defRPr/>
            </a:pPr>
            <a:r>
              <a:rPr lang="tr-TR" smtClean="0">
                <a:solidFill>
                  <a:schemeClr val="hlink"/>
                </a:solidFill>
              </a:rPr>
              <a:t>Power dissipation</a:t>
            </a:r>
          </a:p>
          <a:p>
            <a:pPr lvl="1">
              <a:lnSpc>
                <a:spcPct val="80000"/>
              </a:lnSpc>
              <a:defRPr/>
            </a:pPr>
            <a:r>
              <a:rPr lang="tr-TR" smtClean="0">
                <a:solidFill>
                  <a:schemeClr val="hlink"/>
                </a:solidFill>
              </a:rPr>
              <a:t>Testability</a:t>
            </a:r>
            <a:endParaRPr lang="en-US" smtClean="0">
              <a:solidFill>
                <a:schemeClr val="hlink"/>
              </a:solidFill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mtClean="0"/>
              <a:t>Earlier detection of manufacturing defects lowers overall cost</a:t>
            </a:r>
          </a:p>
          <a:p>
            <a:pPr lvl="1">
              <a:lnSpc>
                <a:spcPct val="80000"/>
              </a:lnSpc>
              <a:defRPr/>
            </a:pPr>
            <a:r>
              <a:rPr lang="tr-TR" smtClean="0">
                <a:solidFill>
                  <a:schemeClr val="hlink"/>
                </a:solidFill>
              </a:rPr>
              <a:t>Design time</a:t>
            </a:r>
            <a:r>
              <a:rPr lang="en-US" smtClean="0"/>
              <a:t> (time-to-market)</a:t>
            </a:r>
          </a:p>
          <a:p>
            <a:pPr lvl="2">
              <a:lnSpc>
                <a:spcPct val="80000"/>
              </a:lnSpc>
              <a:defRPr/>
            </a:pPr>
            <a:r>
              <a:rPr lang="en-US" smtClean="0"/>
              <a:t>Cost reduction</a:t>
            </a:r>
          </a:p>
          <a:p>
            <a:pPr lvl="2">
              <a:lnSpc>
                <a:spcPct val="80000"/>
              </a:lnSpc>
              <a:defRPr/>
            </a:pPr>
            <a:r>
              <a:rPr lang="en-US" smtClean="0"/>
              <a:t>Be competitive</a:t>
            </a:r>
            <a:endParaRPr lang="tr-TR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Design vs. Synthesis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u="sng" dirty="0" smtClean="0">
                <a:solidFill>
                  <a:srgbClr val="FFFF00"/>
                </a:solidFill>
              </a:rPr>
              <a:t>Design</a:t>
            </a:r>
            <a:endParaRPr lang="en-US" dirty="0" smtClean="0">
              <a:solidFill>
                <a:srgbClr val="FFFF00"/>
              </a:solidFill>
            </a:endParaRPr>
          </a:p>
          <a:p>
            <a:pPr lvl="1">
              <a:defRPr/>
            </a:pPr>
            <a:r>
              <a:rPr lang="en-US" dirty="0" smtClean="0"/>
              <a:t>A sequence of synthesis steps down to a level of abstraction which is </a:t>
            </a:r>
            <a:r>
              <a:rPr lang="en-US" dirty="0" err="1" smtClean="0">
                <a:solidFill>
                  <a:srgbClr val="FF9933"/>
                </a:solidFill>
              </a:rPr>
              <a:t>manufacturable</a:t>
            </a:r>
            <a:r>
              <a:rPr lang="en-US" dirty="0" smtClean="0">
                <a:solidFill>
                  <a:srgbClr val="FF9933"/>
                </a:solidFill>
              </a:rPr>
              <a:t>.</a:t>
            </a:r>
          </a:p>
          <a:p>
            <a:pPr>
              <a:defRPr/>
            </a:pPr>
            <a:r>
              <a:rPr lang="en-US" u="sng" dirty="0" smtClean="0">
                <a:solidFill>
                  <a:srgbClr val="FFFF00"/>
                </a:solidFill>
              </a:rPr>
              <a:t>Synthesis</a:t>
            </a:r>
            <a:endParaRPr lang="en-US" dirty="0" smtClean="0">
              <a:solidFill>
                <a:srgbClr val="FFFF00"/>
              </a:solidFill>
            </a:endParaRPr>
          </a:p>
          <a:p>
            <a:pPr lvl="1">
              <a:defRPr/>
            </a:pPr>
            <a:r>
              <a:rPr lang="en-US" dirty="0" smtClean="0"/>
              <a:t>Process of transforming H/W from one level of abstraction to a </a:t>
            </a:r>
            <a:r>
              <a:rPr lang="en-US" b="1" i="1" u="sng" dirty="0" smtClean="0">
                <a:solidFill>
                  <a:srgbClr val="FF9933"/>
                </a:solidFill>
              </a:rPr>
              <a:t>lower</a:t>
            </a:r>
            <a:r>
              <a:rPr lang="en-US" dirty="0" smtClean="0">
                <a:solidFill>
                  <a:srgbClr val="FF9933"/>
                </a:solidFill>
              </a:rPr>
              <a:t> </a:t>
            </a:r>
            <a:r>
              <a:rPr lang="en-US" dirty="0" smtClean="0"/>
              <a:t>one.</a:t>
            </a:r>
          </a:p>
          <a:p>
            <a:pPr>
              <a:defRPr/>
            </a:pPr>
            <a:r>
              <a:rPr lang="en-US" dirty="0" smtClean="0"/>
              <a:t>Synthesis may occur at many different levels of abstraction</a:t>
            </a:r>
          </a:p>
          <a:p>
            <a:pPr lvl="1">
              <a:defRPr/>
            </a:pPr>
            <a:r>
              <a:rPr lang="en-US" dirty="0" smtClean="0"/>
              <a:t>Behavioral or High-level synthesis</a:t>
            </a:r>
          </a:p>
          <a:p>
            <a:pPr lvl="1">
              <a:defRPr/>
            </a:pPr>
            <a:r>
              <a:rPr lang="en-US" dirty="0" smtClean="0"/>
              <a:t>Logic synthesis</a:t>
            </a:r>
          </a:p>
          <a:p>
            <a:pPr lvl="1">
              <a:defRPr/>
            </a:pPr>
            <a:r>
              <a:rPr lang="en-US" dirty="0" smtClean="0"/>
              <a:t>Layout synthesis</a:t>
            </a:r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Digital System</a:t>
            </a:r>
            <a:r>
              <a:rPr lang="tr-TR" smtClean="0"/>
              <a:t> Design Cycle</a:t>
            </a:r>
            <a:endParaRPr lang="en-US" smtClean="0"/>
          </a:p>
        </p:txBody>
      </p:sp>
      <p:sp>
        <p:nvSpPr>
          <p:cNvPr id="39939" name="AutoShape 1029"/>
          <p:cNvSpPr>
            <a:spLocks noChangeArrowheads="1"/>
          </p:cNvSpPr>
          <p:nvPr/>
        </p:nvSpPr>
        <p:spPr bwMode="auto">
          <a:xfrm>
            <a:off x="152400" y="1447800"/>
            <a:ext cx="4724400" cy="457200"/>
          </a:xfrm>
          <a:prstGeom prst="flowChartProcess">
            <a:avLst/>
          </a:prstGeom>
          <a:solidFill>
            <a:srgbClr val="0099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="0" i="0">
                <a:solidFill>
                  <a:srgbClr val="0000FF"/>
                </a:solidFill>
                <a:latin typeface="Times New Roman" pitchFamily="18" charset="0"/>
              </a:rPr>
              <a:t>Design Idea </a:t>
            </a:r>
            <a:r>
              <a:rPr lang="en-US" b="0" i="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 </a:t>
            </a:r>
            <a:r>
              <a:rPr lang="tr-TR" b="0" i="0">
                <a:solidFill>
                  <a:srgbClr val="0000FF"/>
                </a:solidFill>
                <a:latin typeface="Times New Roman" pitchFamily="18" charset="0"/>
              </a:rPr>
              <a:t>System Specification</a:t>
            </a:r>
            <a:endParaRPr lang="en-US" b="0" i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9940" name="AutoShape 1030"/>
          <p:cNvSpPr>
            <a:spLocks noChangeArrowheads="1"/>
          </p:cNvSpPr>
          <p:nvPr/>
        </p:nvSpPr>
        <p:spPr bwMode="auto">
          <a:xfrm>
            <a:off x="533400" y="2286000"/>
            <a:ext cx="3962400" cy="381000"/>
          </a:xfrm>
          <a:prstGeom prst="flowChartProcess">
            <a:avLst/>
          </a:prstGeom>
          <a:solidFill>
            <a:srgbClr val="0099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="0" i="0">
                <a:solidFill>
                  <a:srgbClr val="0000FF"/>
                </a:solidFill>
                <a:latin typeface="Times New Roman" pitchFamily="18" charset="0"/>
              </a:rPr>
              <a:t>Behavioral (</a:t>
            </a:r>
            <a:r>
              <a:rPr lang="tr-TR" b="0" i="0">
                <a:solidFill>
                  <a:srgbClr val="0000FF"/>
                </a:solidFill>
                <a:latin typeface="Times New Roman" pitchFamily="18" charset="0"/>
              </a:rPr>
              <a:t>Functional</a:t>
            </a:r>
            <a:r>
              <a:rPr lang="en-US" b="0" i="0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tr-TR" b="0" i="0">
                <a:solidFill>
                  <a:srgbClr val="0000FF"/>
                </a:solidFill>
                <a:latin typeface="Times New Roman" pitchFamily="18" charset="0"/>
              </a:rPr>
              <a:t> Design</a:t>
            </a:r>
            <a:endParaRPr lang="en-US" b="0" i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9941" name="AutoShape 1031"/>
          <p:cNvSpPr>
            <a:spLocks noChangeArrowheads="1"/>
          </p:cNvSpPr>
          <p:nvPr/>
        </p:nvSpPr>
        <p:spPr bwMode="auto">
          <a:xfrm>
            <a:off x="1066800" y="3657600"/>
            <a:ext cx="2895600" cy="381000"/>
          </a:xfrm>
          <a:prstGeom prst="flowChartProcess">
            <a:avLst/>
          </a:prstGeom>
          <a:solidFill>
            <a:srgbClr val="0099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tr-TR" b="0" i="0">
                <a:solidFill>
                  <a:srgbClr val="0000FF"/>
                </a:solidFill>
                <a:latin typeface="Times New Roman" pitchFamily="18" charset="0"/>
              </a:rPr>
              <a:t>Logic Design</a:t>
            </a:r>
            <a:endParaRPr lang="en-US" b="0" i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9942" name="AutoShape 1032"/>
          <p:cNvSpPr>
            <a:spLocks noChangeArrowheads="1"/>
          </p:cNvSpPr>
          <p:nvPr/>
        </p:nvSpPr>
        <p:spPr bwMode="auto">
          <a:xfrm>
            <a:off x="1066800" y="4343400"/>
            <a:ext cx="2895600" cy="381000"/>
          </a:xfrm>
          <a:prstGeom prst="flowChartProcess">
            <a:avLst/>
          </a:prstGeom>
          <a:solidFill>
            <a:srgbClr val="0099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tr-TR" b="0" i="0">
                <a:solidFill>
                  <a:srgbClr val="0000FF"/>
                </a:solidFill>
                <a:latin typeface="Times New Roman" pitchFamily="18" charset="0"/>
              </a:rPr>
              <a:t>Circuit Design</a:t>
            </a:r>
            <a:endParaRPr lang="en-US" b="0" i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9943" name="AutoShape 1033"/>
          <p:cNvSpPr>
            <a:spLocks noChangeArrowheads="1"/>
          </p:cNvSpPr>
          <p:nvPr/>
        </p:nvSpPr>
        <p:spPr bwMode="auto">
          <a:xfrm>
            <a:off x="1066800" y="4953000"/>
            <a:ext cx="2895600" cy="533400"/>
          </a:xfrm>
          <a:prstGeom prst="flowChartProcess">
            <a:avLst/>
          </a:prstGeom>
          <a:solidFill>
            <a:srgbClr val="0099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tr-TR" b="0" i="0">
                <a:solidFill>
                  <a:srgbClr val="0000FF"/>
                </a:solidFill>
                <a:latin typeface="Times New Roman" pitchFamily="18" charset="0"/>
              </a:rPr>
              <a:t>Physical Design</a:t>
            </a:r>
            <a:endParaRPr lang="en-US" b="0" i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9944" name="AutoShape 1034"/>
          <p:cNvSpPr>
            <a:spLocks noChangeArrowheads="1"/>
          </p:cNvSpPr>
          <p:nvPr/>
        </p:nvSpPr>
        <p:spPr bwMode="auto">
          <a:xfrm>
            <a:off x="762000" y="5715000"/>
            <a:ext cx="3505200" cy="381000"/>
          </a:xfrm>
          <a:prstGeom prst="flowChartProcess">
            <a:avLst/>
          </a:prstGeom>
          <a:solidFill>
            <a:srgbClr val="0099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tr-TR" b="0" i="0">
                <a:solidFill>
                  <a:srgbClr val="0000FF"/>
                </a:solidFill>
                <a:latin typeface="Times New Roman" pitchFamily="18" charset="0"/>
              </a:rPr>
              <a:t>Fabrication &amp; Packaging</a:t>
            </a:r>
            <a:endParaRPr lang="en-US" b="0" i="0">
              <a:solidFill>
                <a:srgbClr val="0000FF"/>
              </a:solidFill>
              <a:latin typeface="Times New Roman" pitchFamily="18" charset="0"/>
            </a:endParaRPr>
          </a:p>
        </p:txBody>
      </p:sp>
      <p:cxnSp>
        <p:nvCxnSpPr>
          <p:cNvPr id="39945" name="AutoShape 1035"/>
          <p:cNvCxnSpPr>
            <a:cxnSpLocks noChangeShapeType="1"/>
            <a:stCxn id="39939" idx="2"/>
            <a:endCxn id="39940" idx="0"/>
          </p:cNvCxnSpPr>
          <p:nvPr/>
        </p:nvCxnSpPr>
        <p:spPr bwMode="auto">
          <a:xfrm>
            <a:off x="2514600" y="1905000"/>
            <a:ext cx="0" cy="3810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</p:cxnSp>
      <p:cxnSp>
        <p:nvCxnSpPr>
          <p:cNvPr id="39946" name="AutoShape 1036"/>
          <p:cNvCxnSpPr>
            <a:cxnSpLocks noChangeShapeType="1"/>
            <a:stCxn id="39941" idx="2"/>
            <a:endCxn id="39942" idx="0"/>
          </p:cNvCxnSpPr>
          <p:nvPr/>
        </p:nvCxnSpPr>
        <p:spPr bwMode="auto">
          <a:xfrm>
            <a:off x="2514600" y="4038600"/>
            <a:ext cx="0" cy="3048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</p:cxnSp>
      <p:cxnSp>
        <p:nvCxnSpPr>
          <p:cNvPr id="39947" name="AutoShape 1037"/>
          <p:cNvCxnSpPr>
            <a:cxnSpLocks noChangeShapeType="1"/>
            <a:stCxn id="39942" idx="2"/>
            <a:endCxn id="39943" idx="0"/>
          </p:cNvCxnSpPr>
          <p:nvPr/>
        </p:nvCxnSpPr>
        <p:spPr bwMode="auto">
          <a:xfrm>
            <a:off x="2514600" y="4724400"/>
            <a:ext cx="0" cy="2286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</p:cxnSp>
      <p:cxnSp>
        <p:nvCxnSpPr>
          <p:cNvPr id="39948" name="AutoShape 1038"/>
          <p:cNvCxnSpPr>
            <a:cxnSpLocks noChangeShapeType="1"/>
            <a:stCxn id="39943" idx="2"/>
            <a:endCxn id="39944" idx="0"/>
          </p:cNvCxnSpPr>
          <p:nvPr/>
        </p:nvCxnSpPr>
        <p:spPr bwMode="auto">
          <a:xfrm>
            <a:off x="2514600" y="5486400"/>
            <a:ext cx="0" cy="2286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</p:cxnSp>
      <p:cxnSp>
        <p:nvCxnSpPr>
          <p:cNvPr id="39949" name="AutoShape 1039"/>
          <p:cNvCxnSpPr>
            <a:cxnSpLocks noChangeShapeType="1"/>
            <a:endCxn id="39941" idx="0"/>
          </p:cNvCxnSpPr>
          <p:nvPr/>
        </p:nvCxnSpPr>
        <p:spPr bwMode="auto">
          <a:xfrm>
            <a:off x="2514600" y="3276600"/>
            <a:ext cx="0" cy="3810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</p:cxnSp>
      <p:sp>
        <p:nvSpPr>
          <p:cNvPr id="39950" name="AutoShape 1040"/>
          <p:cNvSpPr>
            <a:spLocks noChangeArrowheads="1"/>
          </p:cNvSpPr>
          <p:nvPr/>
        </p:nvSpPr>
        <p:spPr bwMode="auto">
          <a:xfrm>
            <a:off x="1066800" y="2971800"/>
            <a:ext cx="2895600" cy="381000"/>
          </a:xfrm>
          <a:prstGeom prst="flowChartProcess">
            <a:avLst/>
          </a:prstGeom>
          <a:solidFill>
            <a:srgbClr val="0099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="0" i="0">
                <a:solidFill>
                  <a:srgbClr val="0000FF"/>
                </a:solidFill>
                <a:latin typeface="Times New Roman" pitchFamily="18" charset="0"/>
              </a:rPr>
              <a:t>Architecture</a:t>
            </a:r>
            <a:r>
              <a:rPr lang="tr-TR" b="0" i="0">
                <a:solidFill>
                  <a:srgbClr val="0000FF"/>
                </a:solidFill>
                <a:latin typeface="Times New Roman" pitchFamily="18" charset="0"/>
              </a:rPr>
              <a:t> Design</a:t>
            </a:r>
            <a:endParaRPr lang="en-US" b="0" i="0">
              <a:solidFill>
                <a:srgbClr val="0000FF"/>
              </a:solidFill>
              <a:latin typeface="Times New Roman" pitchFamily="18" charset="0"/>
            </a:endParaRPr>
          </a:p>
        </p:txBody>
      </p:sp>
      <p:cxnSp>
        <p:nvCxnSpPr>
          <p:cNvPr id="39951" name="AutoShape 1041"/>
          <p:cNvCxnSpPr>
            <a:cxnSpLocks noChangeShapeType="1"/>
            <a:stCxn id="39940" idx="2"/>
            <a:endCxn id="39950" idx="0"/>
          </p:cNvCxnSpPr>
          <p:nvPr/>
        </p:nvCxnSpPr>
        <p:spPr bwMode="auto">
          <a:xfrm>
            <a:off x="2514600" y="2667000"/>
            <a:ext cx="0" cy="304800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</p:cxnSp>
      <p:sp>
        <p:nvSpPr>
          <p:cNvPr id="39952" name="AutoShape 1042"/>
          <p:cNvSpPr>
            <a:spLocks noChangeArrowheads="1"/>
          </p:cNvSpPr>
          <p:nvPr/>
        </p:nvSpPr>
        <p:spPr bwMode="auto">
          <a:xfrm>
            <a:off x="5791200" y="2286000"/>
            <a:ext cx="2895600" cy="304800"/>
          </a:xfrm>
          <a:prstGeom prst="flowChartProcess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0">
                <a:solidFill>
                  <a:srgbClr val="5236FA"/>
                </a:solidFill>
                <a:latin typeface="Times New Roman" pitchFamily="18" charset="0"/>
              </a:rPr>
              <a:t>Pseudo Code, Flow Charts</a:t>
            </a:r>
          </a:p>
        </p:txBody>
      </p:sp>
      <p:cxnSp>
        <p:nvCxnSpPr>
          <p:cNvPr id="39953" name="AutoShape 1043"/>
          <p:cNvCxnSpPr>
            <a:cxnSpLocks noChangeShapeType="1"/>
          </p:cNvCxnSpPr>
          <p:nvPr/>
        </p:nvCxnSpPr>
        <p:spPr bwMode="auto">
          <a:xfrm>
            <a:off x="4648200" y="2438400"/>
            <a:ext cx="990600" cy="0"/>
          </a:xfrm>
          <a:prstGeom prst="straightConnector1">
            <a:avLst/>
          </a:prstGeom>
          <a:noFill/>
          <a:ln w="38100">
            <a:solidFill>
              <a:srgbClr val="FAFD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39954" name="AutoShape 1044"/>
          <p:cNvSpPr>
            <a:spLocks noChangeArrowheads="1"/>
          </p:cNvSpPr>
          <p:nvPr/>
        </p:nvSpPr>
        <p:spPr bwMode="auto">
          <a:xfrm>
            <a:off x="5791200" y="2971800"/>
            <a:ext cx="2895600" cy="304800"/>
          </a:xfrm>
          <a:prstGeom prst="flowChartProcess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0">
                <a:solidFill>
                  <a:srgbClr val="5236FA"/>
                </a:solidFill>
                <a:latin typeface="Times New Roman" pitchFamily="18" charset="0"/>
              </a:rPr>
              <a:t>Bus &amp; Register Structure</a:t>
            </a:r>
          </a:p>
        </p:txBody>
      </p:sp>
      <p:cxnSp>
        <p:nvCxnSpPr>
          <p:cNvPr id="39955" name="AutoShape 1045"/>
          <p:cNvCxnSpPr>
            <a:cxnSpLocks noChangeShapeType="1"/>
          </p:cNvCxnSpPr>
          <p:nvPr/>
        </p:nvCxnSpPr>
        <p:spPr bwMode="auto">
          <a:xfrm>
            <a:off x="4648200" y="3124200"/>
            <a:ext cx="990600" cy="0"/>
          </a:xfrm>
          <a:prstGeom prst="straightConnector1">
            <a:avLst/>
          </a:prstGeom>
          <a:noFill/>
          <a:ln w="38100">
            <a:solidFill>
              <a:srgbClr val="FAFD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39956" name="AutoShape 1046"/>
          <p:cNvSpPr>
            <a:spLocks noChangeArrowheads="1"/>
          </p:cNvSpPr>
          <p:nvPr/>
        </p:nvSpPr>
        <p:spPr bwMode="auto">
          <a:xfrm>
            <a:off x="5791200" y="3733800"/>
            <a:ext cx="2895600" cy="304800"/>
          </a:xfrm>
          <a:prstGeom prst="flowChartProcess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0">
                <a:solidFill>
                  <a:srgbClr val="5236FA"/>
                </a:solidFill>
                <a:latin typeface="Times New Roman" pitchFamily="18" charset="0"/>
              </a:rPr>
              <a:t>Netlist (Gate &amp; Wire Lists)</a:t>
            </a:r>
          </a:p>
        </p:txBody>
      </p:sp>
      <p:cxnSp>
        <p:nvCxnSpPr>
          <p:cNvPr id="39957" name="AutoShape 1047"/>
          <p:cNvCxnSpPr>
            <a:cxnSpLocks noChangeShapeType="1"/>
          </p:cNvCxnSpPr>
          <p:nvPr/>
        </p:nvCxnSpPr>
        <p:spPr bwMode="auto">
          <a:xfrm>
            <a:off x="4648200" y="3886200"/>
            <a:ext cx="990600" cy="0"/>
          </a:xfrm>
          <a:prstGeom prst="straightConnector1">
            <a:avLst/>
          </a:prstGeom>
          <a:noFill/>
          <a:ln w="38100">
            <a:solidFill>
              <a:srgbClr val="FAFD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39958" name="AutoShape 1048"/>
          <p:cNvSpPr>
            <a:spLocks noChangeArrowheads="1"/>
          </p:cNvSpPr>
          <p:nvPr/>
        </p:nvSpPr>
        <p:spPr bwMode="auto">
          <a:xfrm>
            <a:off x="5791200" y="4343400"/>
            <a:ext cx="2895600" cy="304800"/>
          </a:xfrm>
          <a:prstGeom prst="flowChartProcess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0">
                <a:solidFill>
                  <a:srgbClr val="5236FA"/>
                </a:solidFill>
                <a:latin typeface="Times New Roman" pitchFamily="18" charset="0"/>
              </a:rPr>
              <a:t>Transistor List</a:t>
            </a:r>
          </a:p>
        </p:txBody>
      </p:sp>
      <p:cxnSp>
        <p:nvCxnSpPr>
          <p:cNvPr id="39959" name="AutoShape 1049"/>
          <p:cNvCxnSpPr>
            <a:cxnSpLocks noChangeShapeType="1"/>
          </p:cNvCxnSpPr>
          <p:nvPr/>
        </p:nvCxnSpPr>
        <p:spPr bwMode="auto">
          <a:xfrm>
            <a:off x="4648200" y="4495800"/>
            <a:ext cx="990600" cy="0"/>
          </a:xfrm>
          <a:prstGeom prst="straightConnector1">
            <a:avLst/>
          </a:prstGeom>
          <a:noFill/>
          <a:ln w="38100">
            <a:solidFill>
              <a:srgbClr val="FAFD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39960" name="AutoShape 1050"/>
          <p:cNvSpPr>
            <a:spLocks noChangeArrowheads="1"/>
          </p:cNvSpPr>
          <p:nvPr/>
        </p:nvSpPr>
        <p:spPr bwMode="auto">
          <a:xfrm>
            <a:off x="5791200" y="4953000"/>
            <a:ext cx="2895600" cy="304800"/>
          </a:xfrm>
          <a:prstGeom prst="flowChartProcess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0">
                <a:solidFill>
                  <a:srgbClr val="5236FA"/>
                </a:solidFill>
                <a:latin typeface="Times New Roman" pitchFamily="18" charset="0"/>
              </a:rPr>
              <a:t>VLSI / PCB Layout</a:t>
            </a:r>
          </a:p>
        </p:txBody>
      </p:sp>
      <p:cxnSp>
        <p:nvCxnSpPr>
          <p:cNvPr id="39961" name="AutoShape 1051"/>
          <p:cNvCxnSpPr>
            <a:cxnSpLocks noChangeShapeType="1"/>
          </p:cNvCxnSpPr>
          <p:nvPr/>
        </p:nvCxnSpPr>
        <p:spPr bwMode="auto">
          <a:xfrm>
            <a:off x="4648200" y="5105400"/>
            <a:ext cx="990600" cy="0"/>
          </a:xfrm>
          <a:prstGeom prst="straightConnector1">
            <a:avLst/>
          </a:prstGeom>
          <a:noFill/>
          <a:ln w="38100">
            <a:solidFill>
              <a:srgbClr val="FAFD00"/>
            </a:solidFill>
            <a:prstDash val="dash"/>
            <a:round/>
            <a:headEnd/>
            <a:tailEnd type="triangle" w="med" len="med"/>
          </a:ln>
        </p:spPr>
      </p:cxn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Synthesis Process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23838" y="1471613"/>
          <a:ext cx="8686800" cy="4730750"/>
        </p:xfrm>
        <a:graphic>
          <a:graphicData uri="http://schemas.openxmlformats.org/presentationml/2006/ole">
            <p:oleObj spid="_x0000_s2050" name="VISIO" r:id="rId3" imgW="10814760" imgH="5294520" progId="Visio.Drawing.11">
              <p:embed/>
            </p:oleObj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Circuit Synthesis</a:t>
            </a:r>
          </a:p>
        </p:txBody>
      </p:sp>
      <p:sp>
        <p:nvSpPr>
          <p:cNvPr id="3020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hlink"/>
                </a:solidFill>
              </a:rPr>
              <a:t>Archit</a:t>
            </a:r>
            <a:r>
              <a:rPr lang="en-US" dirty="0" smtClean="0">
                <a:solidFill>
                  <a:srgbClr val="FFFF00"/>
                </a:solidFill>
              </a:rPr>
              <a:t>ectural-level synthesis</a:t>
            </a:r>
          </a:p>
          <a:p>
            <a:pPr lvl="1">
              <a:defRPr/>
            </a:pPr>
            <a:r>
              <a:rPr lang="en-US" dirty="0" smtClean="0"/>
              <a:t>Determine the </a:t>
            </a:r>
            <a:r>
              <a:rPr lang="en-US" b="1" i="1" dirty="0" smtClean="0">
                <a:solidFill>
                  <a:srgbClr val="FFFF00"/>
                </a:solidFill>
              </a:rPr>
              <a:t>macroscopic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structure</a:t>
            </a:r>
          </a:p>
          <a:p>
            <a:pPr lvl="2">
              <a:defRPr/>
            </a:pPr>
            <a:r>
              <a:rPr lang="en-US" dirty="0" smtClean="0"/>
              <a:t>Interconnection of major building blocks.</a:t>
            </a:r>
          </a:p>
          <a:p>
            <a:pPr>
              <a:defRPr/>
            </a:pPr>
            <a:r>
              <a:rPr lang="en-US" dirty="0" smtClean="0">
                <a:solidFill>
                  <a:schemeClr val="hlink"/>
                </a:solidFill>
              </a:rPr>
              <a:t>Logic-level synthesis</a:t>
            </a:r>
          </a:p>
          <a:p>
            <a:pPr lvl="1">
              <a:defRPr/>
            </a:pPr>
            <a:r>
              <a:rPr lang="en-US" dirty="0" smtClean="0"/>
              <a:t>Determine the </a:t>
            </a:r>
            <a:r>
              <a:rPr lang="en-US" b="1" i="1" dirty="0" smtClean="0">
                <a:solidFill>
                  <a:srgbClr val="FFFF00"/>
                </a:solidFill>
              </a:rPr>
              <a:t>microscopic</a:t>
            </a:r>
            <a:r>
              <a:rPr lang="en-US" dirty="0" smtClean="0"/>
              <a:t> structure</a:t>
            </a:r>
          </a:p>
          <a:p>
            <a:pPr lvl="2">
              <a:defRPr/>
            </a:pPr>
            <a:r>
              <a:rPr lang="en-US" dirty="0" smtClean="0"/>
              <a:t>Interconnection of logic gates.</a:t>
            </a:r>
          </a:p>
          <a:p>
            <a:pPr>
              <a:defRPr/>
            </a:pPr>
            <a:r>
              <a:rPr lang="en-US" dirty="0" smtClean="0">
                <a:solidFill>
                  <a:schemeClr val="hlink"/>
                </a:solidFill>
              </a:rPr>
              <a:t>Geometrical-level synthesis (Physical design)</a:t>
            </a:r>
          </a:p>
          <a:p>
            <a:pPr lvl="1">
              <a:defRPr/>
            </a:pPr>
            <a:r>
              <a:rPr lang="en-US" dirty="0" smtClean="0"/>
              <a:t>Placement and routing.</a:t>
            </a:r>
          </a:p>
          <a:p>
            <a:pPr lvl="1">
              <a:defRPr/>
            </a:pPr>
            <a:r>
              <a:rPr lang="en-US" dirty="0" smtClean="0"/>
              <a:t>Determine positions and connections.</a:t>
            </a:r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Architecture</a:t>
            </a:r>
            <a:r>
              <a:rPr lang="tr-TR" smtClean="0"/>
              <a:t> Design</a:t>
            </a:r>
            <a:endParaRPr lang="en-US" smtClean="0"/>
          </a:p>
        </p:txBody>
      </p:sp>
      <p:graphicFrame>
        <p:nvGraphicFramePr>
          <p:cNvPr id="3074" name="Object 0"/>
          <p:cNvGraphicFramePr>
            <a:graphicFrameLocks noChangeAspect="1"/>
          </p:cNvGraphicFramePr>
          <p:nvPr/>
        </p:nvGraphicFramePr>
        <p:xfrm>
          <a:off x="877888" y="1225550"/>
          <a:ext cx="7035800" cy="4497388"/>
        </p:xfrm>
        <a:graphic>
          <a:graphicData uri="http://schemas.openxmlformats.org/presentationml/2006/ole">
            <p:oleObj spid="_x0000_s3074" name="Visio" r:id="rId3" imgW="5695714" imgH="3621260" progId="Visio.Drawing.11">
              <p:embed/>
            </p:oleObj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Behavioral or High-Level Synthesis</a:t>
            </a:r>
          </a:p>
        </p:txBody>
      </p:sp>
      <p:sp>
        <p:nvSpPr>
          <p:cNvPr id="2519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automatic generation of data path and control unit is known as </a:t>
            </a:r>
            <a:r>
              <a:rPr lang="en-US" i="1" dirty="0" smtClean="0">
                <a:solidFill>
                  <a:schemeClr val="hlink"/>
                </a:solidFill>
              </a:rPr>
              <a:t>high-level synthesis.</a:t>
            </a:r>
          </a:p>
          <a:p>
            <a:pPr>
              <a:defRPr/>
            </a:pPr>
            <a:r>
              <a:rPr lang="en-US" dirty="0" smtClean="0">
                <a:latin typeface="CG Times" pitchFamily="18" charset="0"/>
              </a:rPr>
              <a:t>Tasks involved in HLS</a:t>
            </a:r>
            <a:r>
              <a:rPr lang="en-US" dirty="0" smtClean="0"/>
              <a:t> </a:t>
            </a:r>
            <a:r>
              <a:rPr lang="en-US" dirty="0" smtClean="0">
                <a:latin typeface="CG Times" pitchFamily="18" charset="0"/>
              </a:rPr>
              <a:t>are</a:t>
            </a:r>
            <a:r>
              <a:rPr lang="en-US" dirty="0" smtClean="0">
                <a:solidFill>
                  <a:schemeClr val="hlink"/>
                </a:solidFill>
                <a:latin typeface="CG Times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CG Times" pitchFamily="18" charset="0"/>
              </a:rPr>
              <a:t>scheduling</a:t>
            </a:r>
            <a:r>
              <a:rPr lang="en-US" dirty="0" smtClean="0">
                <a:solidFill>
                  <a:schemeClr val="hlink"/>
                </a:solidFill>
                <a:latin typeface="CG Times" pitchFamily="18" charset="0"/>
              </a:rPr>
              <a:t> </a:t>
            </a:r>
            <a:r>
              <a:rPr lang="en-US" dirty="0" smtClean="0">
                <a:latin typeface="CG Times" pitchFamily="18" charset="0"/>
              </a:rPr>
              <a:t>and</a:t>
            </a:r>
            <a:r>
              <a:rPr lang="en-US" dirty="0" smtClean="0">
                <a:solidFill>
                  <a:schemeClr val="hlink"/>
                </a:solidFill>
                <a:latin typeface="CG Times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CG Times" pitchFamily="18" charset="0"/>
              </a:rPr>
              <a:t>allocation.</a:t>
            </a:r>
          </a:p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  <a:latin typeface="CG Times" pitchFamily="18" charset="0"/>
              </a:rPr>
              <a:t>Scheduling</a:t>
            </a:r>
            <a:r>
              <a:rPr lang="en-US" dirty="0" smtClean="0">
                <a:solidFill>
                  <a:schemeClr val="hlink"/>
                </a:solidFill>
                <a:latin typeface="CG Times" pitchFamily="18" charset="0"/>
              </a:rPr>
              <a:t>  </a:t>
            </a:r>
            <a:r>
              <a:rPr lang="en-US" dirty="0" smtClean="0">
                <a:latin typeface="CG Times" pitchFamily="18" charset="0"/>
              </a:rPr>
              <a:t>distributes the execution of operations throughout time steps.</a:t>
            </a:r>
          </a:p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  <a:latin typeface="CG Times" pitchFamily="18" charset="0"/>
              </a:rPr>
              <a:t>Allocation</a:t>
            </a:r>
            <a:r>
              <a:rPr lang="en-US" dirty="0" smtClean="0">
                <a:solidFill>
                  <a:schemeClr val="hlink"/>
                </a:solidFill>
                <a:latin typeface="CG Times" pitchFamily="18" charset="0"/>
              </a:rPr>
              <a:t> </a:t>
            </a:r>
            <a:r>
              <a:rPr lang="en-US" dirty="0" smtClean="0">
                <a:latin typeface="CG Times" pitchFamily="18" charset="0"/>
              </a:rPr>
              <a:t>assigns hardware to operations and values.  </a:t>
            </a:r>
          </a:p>
          <a:p>
            <a:pPr lvl="2">
              <a:defRPr/>
            </a:pPr>
            <a:r>
              <a:rPr lang="en-US" sz="2400" dirty="0" smtClean="0">
                <a:latin typeface="CG Times" pitchFamily="18" charset="0"/>
              </a:rPr>
              <a:t>Allocation of hardware cells includes functional unit allocation, register allocation and bus allocation.  </a:t>
            </a:r>
          </a:p>
          <a:p>
            <a:pPr lvl="2">
              <a:defRPr/>
            </a:pPr>
            <a:r>
              <a:rPr lang="en-US" sz="2400" dirty="0" smtClean="0">
                <a:latin typeface="CG Times" pitchFamily="18" charset="0"/>
              </a:rPr>
              <a:t>Allocation determines the interconnections required</a:t>
            </a:r>
            <a:r>
              <a:rPr lang="en-US" dirty="0" smtClean="0">
                <a:latin typeface="CG Times" pitchFamily="18" charset="0"/>
              </a:rPr>
              <a:t>.</a:t>
            </a:r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Course Objectives …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After successfully completing the course, students will be able to:</a:t>
            </a:r>
          </a:p>
          <a:p>
            <a:pPr lvl="1">
              <a:defRPr/>
            </a:pPr>
            <a:r>
              <a:rPr lang="en-US" smtClean="0"/>
              <a:t>Represent Boolean functions using binary decision diagrams and other canonical representations. </a:t>
            </a:r>
          </a:p>
          <a:p>
            <a:pPr lvl="1">
              <a:defRPr/>
            </a:pPr>
            <a:r>
              <a:rPr lang="en-US" smtClean="0"/>
              <a:t>Solve covering and satisfiability problems.</a:t>
            </a:r>
          </a:p>
          <a:p>
            <a:pPr lvl="1">
              <a:defRPr/>
            </a:pPr>
            <a:r>
              <a:rPr lang="en-US" smtClean="0"/>
              <a:t>Employ heuristic and exact two-level logic minimization techniques and understand testability properties of two-level logic circuits.</a:t>
            </a:r>
          </a:p>
          <a:p>
            <a:pPr lvl="1">
              <a:defRPr/>
            </a:pPr>
            <a:r>
              <a:rPr lang="en-US" smtClean="0"/>
              <a:t>Employ multi-level logic synthesis and optimization techniques targeting both area and speed and understand testability properties of multi-level circuits.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Behavioral Description and its Control Data Flow Graph (CDFG)</a:t>
            </a:r>
          </a:p>
        </p:txBody>
      </p:sp>
      <p:grpSp>
        <p:nvGrpSpPr>
          <p:cNvPr id="43011" name="Group 4"/>
          <p:cNvGrpSpPr>
            <a:grpSpLocks/>
          </p:cNvGrpSpPr>
          <p:nvPr/>
        </p:nvGrpSpPr>
        <p:grpSpPr bwMode="auto">
          <a:xfrm>
            <a:off x="768350" y="1428750"/>
            <a:ext cx="7162800" cy="4954588"/>
            <a:chOff x="672" y="1017"/>
            <a:chExt cx="4512" cy="3121"/>
          </a:xfrm>
        </p:grpSpPr>
        <p:grpSp>
          <p:nvGrpSpPr>
            <p:cNvPr id="43012" name="Group 5"/>
            <p:cNvGrpSpPr>
              <a:grpSpLocks/>
            </p:cNvGrpSpPr>
            <p:nvPr/>
          </p:nvGrpSpPr>
          <p:grpSpPr bwMode="auto">
            <a:xfrm>
              <a:off x="672" y="1056"/>
              <a:ext cx="1440" cy="2832"/>
              <a:chOff x="528" y="1152"/>
              <a:chExt cx="1440" cy="2832"/>
            </a:xfrm>
          </p:grpSpPr>
          <p:sp>
            <p:nvSpPr>
              <p:cNvPr id="43071" name="Rectangle 6"/>
              <p:cNvSpPr>
                <a:spLocks noChangeArrowheads="1"/>
              </p:cNvSpPr>
              <p:nvPr/>
            </p:nvSpPr>
            <p:spPr bwMode="auto">
              <a:xfrm>
                <a:off x="576" y="1152"/>
                <a:ext cx="1392" cy="384"/>
              </a:xfrm>
              <a:prstGeom prst="rect">
                <a:avLst/>
              </a:prstGeom>
              <a:solidFill>
                <a:srgbClr val="B2B2B2"/>
              </a:solidFill>
              <a:ln w="12700">
                <a:solidFill>
                  <a:srgbClr val="969696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r>
                  <a:rPr lang="en-US" sz="1600" i="0">
                    <a:solidFill>
                      <a:srgbClr val="000000"/>
                    </a:solidFill>
                    <a:latin typeface="Times New Roman" pitchFamily="18" charset="0"/>
                  </a:rPr>
                  <a:t>X = W + ( S * T )</a:t>
                </a:r>
              </a:p>
              <a:p>
                <a:r>
                  <a:rPr lang="en-US" sz="1600" i="0">
                    <a:solidFill>
                      <a:srgbClr val="000000"/>
                    </a:solidFill>
                    <a:latin typeface="Times New Roman" pitchFamily="18" charset="0"/>
                  </a:rPr>
                  <a:t>Y = ( S * T ) + ( U * V ) </a:t>
                </a:r>
              </a:p>
            </p:txBody>
          </p:sp>
          <p:grpSp>
            <p:nvGrpSpPr>
              <p:cNvPr id="43072" name="Group 7"/>
              <p:cNvGrpSpPr>
                <a:grpSpLocks/>
              </p:cNvGrpSpPr>
              <p:nvPr/>
            </p:nvGrpSpPr>
            <p:grpSpPr bwMode="auto">
              <a:xfrm>
                <a:off x="528" y="2160"/>
                <a:ext cx="1440" cy="1824"/>
                <a:chOff x="576" y="1920"/>
                <a:chExt cx="1440" cy="1824"/>
              </a:xfrm>
            </p:grpSpPr>
            <p:sp>
              <p:nvSpPr>
                <p:cNvPr id="43074" name="Rectangle 8"/>
                <p:cNvSpPr>
                  <a:spLocks noChangeArrowheads="1"/>
                </p:cNvSpPr>
                <p:nvPr/>
              </p:nvSpPr>
              <p:spPr bwMode="auto">
                <a:xfrm>
                  <a:off x="576" y="1920"/>
                  <a:ext cx="1440" cy="1824"/>
                </a:xfrm>
                <a:prstGeom prst="rect">
                  <a:avLst/>
                </a:prstGeom>
                <a:solidFill>
                  <a:srgbClr val="B2B2B2"/>
                </a:solidFill>
                <a:ln w="12700">
                  <a:solidFill>
                    <a:srgbClr val="969696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algn="ctr"/>
                  <a:endParaRPr lang="en-US" sz="1600" i="0">
                    <a:solidFill>
                      <a:schemeClr val="tx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3075" name="Oval 9"/>
                <p:cNvSpPr>
                  <a:spLocks noChangeArrowheads="1"/>
                </p:cNvSpPr>
                <p:nvPr/>
              </p:nvSpPr>
              <p:spPr bwMode="auto">
                <a:xfrm>
                  <a:off x="912" y="2352"/>
                  <a:ext cx="288" cy="288"/>
                </a:xfrm>
                <a:prstGeom prst="ellipse">
                  <a:avLst/>
                </a:prstGeom>
                <a:solidFill>
                  <a:schemeClr val="folHlink"/>
                </a:solidFill>
                <a:ln w="12700">
                  <a:solidFill>
                    <a:srgbClr val="969696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3600" i="0">
                      <a:solidFill>
                        <a:srgbClr val="000000"/>
                      </a:solidFill>
                      <a:latin typeface="Times New Roman" pitchFamily="18" charset="0"/>
                    </a:rPr>
                    <a:t>*</a:t>
                  </a:r>
                </a:p>
              </p:txBody>
            </p:sp>
            <p:sp>
              <p:nvSpPr>
                <p:cNvPr id="43076" name="Oval 10"/>
                <p:cNvSpPr>
                  <a:spLocks noChangeArrowheads="1"/>
                </p:cNvSpPr>
                <p:nvPr/>
              </p:nvSpPr>
              <p:spPr bwMode="auto">
                <a:xfrm>
                  <a:off x="768" y="2928"/>
                  <a:ext cx="288" cy="288"/>
                </a:xfrm>
                <a:prstGeom prst="ellipse">
                  <a:avLst/>
                </a:prstGeom>
                <a:solidFill>
                  <a:schemeClr val="folHlink"/>
                </a:solidFill>
                <a:ln w="12700">
                  <a:solidFill>
                    <a:srgbClr val="969696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i="0">
                      <a:solidFill>
                        <a:srgbClr val="000000"/>
                      </a:solidFill>
                      <a:latin typeface="Times New Roman" pitchFamily="18" charset="0"/>
                    </a:rPr>
                    <a:t>+</a:t>
                  </a:r>
                </a:p>
              </p:txBody>
            </p:sp>
            <p:sp>
              <p:nvSpPr>
                <p:cNvPr id="43077" name="Oval 11"/>
                <p:cNvSpPr>
                  <a:spLocks noChangeArrowheads="1"/>
                </p:cNvSpPr>
                <p:nvPr/>
              </p:nvSpPr>
              <p:spPr bwMode="auto">
                <a:xfrm>
                  <a:off x="1440" y="2352"/>
                  <a:ext cx="288" cy="288"/>
                </a:xfrm>
                <a:prstGeom prst="ellipse">
                  <a:avLst/>
                </a:prstGeom>
                <a:solidFill>
                  <a:schemeClr val="folHlink"/>
                </a:solidFill>
                <a:ln w="12700">
                  <a:solidFill>
                    <a:srgbClr val="969696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3600" i="0">
                      <a:solidFill>
                        <a:srgbClr val="000000"/>
                      </a:solidFill>
                      <a:latin typeface="Times New Roman" pitchFamily="18" charset="0"/>
                    </a:rPr>
                    <a:t>*</a:t>
                  </a:r>
                </a:p>
              </p:txBody>
            </p:sp>
            <p:sp>
              <p:nvSpPr>
                <p:cNvPr id="43078" name="Oval 12"/>
                <p:cNvSpPr>
                  <a:spLocks noChangeArrowheads="1"/>
                </p:cNvSpPr>
                <p:nvPr/>
              </p:nvSpPr>
              <p:spPr bwMode="auto">
                <a:xfrm>
                  <a:off x="1344" y="2928"/>
                  <a:ext cx="288" cy="288"/>
                </a:xfrm>
                <a:prstGeom prst="ellipse">
                  <a:avLst/>
                </a:prstGeom>
                <a:solidFill>
                  <a:schemeClr val="folHlink"/>
                </a:solidFill>
                <a:ln w="12700">
                  <a:solidFill>
                    <a:srgbClr val="969696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i="0">
                      <a:solidFill>
                        <a:srgbClr val="000000"/>
                      </a:solidFill>
                      <a:latin typeface="Times New Roman" pitchFamily="18" charset="0"/>
                    </a:rPr>
                    <a:t>+</a:t>
                  </a:r>
                </a:p>
              </p:txBody>
            </p:sp>
            <p:sp>
              <p:nvSpPr>
                <p:cNvPr id="43079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960" y="2640"/>
                  <a:ext cx="96" cy="288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80" name="Line 14"/>
                <p:cNvSpPr>
                  <a:spLocks noChangeShapeType="1"/>
                </p:cNvSpPr>
                <p:nvPr/>
              </p:nvSpPr>
              <p:spPr bwMode="auto">
                <a:xfrm>
                  <a:off x="1152" y="2592"/>
                  <a:ext cx="240" cy="38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81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1536" y="2640"/>
                  <a:ext cx="48" cy="288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82" name="Line 16"/>
                <p:cNvSpPr>
                  <a:spLocks noChangeShapeType="1"/>
                </p:cNvSpPr>
                <p:nvPr/>
              </p:nvSpPr>
              <p:spPr bwMode="auto">
                <a:xfrm>
                  <a:off x="912" y="2208"/>
                  <a:ext cx="96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83" name="Line 17"/>
                <p:cNvSpPr>
                  <a:spLocks noChangeShapeType="1"/>
                </p:cNvSpPr>
                <p:nvPr/>
              </p:nvSpPr>
              <p:spPr bwMode="auto">
                <a:xfrm>
                  <a:off x="1440" y="2208"/>
                  <a:ext cx="96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84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1152" y="2208"/>
                  <a:ext cx="96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85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1680" y="2208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86" name="Line 20"/>
                <p:cNvSpPr>
                  <a:spLocks noChangeShapeType="1"/>
                </p:cNvSpPr>
                <p:nvPr/>
              </p:nvSpPr>
              <p:spPr bwMode="auto">
                <a:xfrm>
                  <a:off x="720" y="2208"/>
                  <a:ext cx="144" cy="72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87" name="Line 21"/>
                <p:cNvSpPr>
                  <a:spLocks noChangeShapeType="1"/>
                </p:cNvSpPr>
                <p:nvPr/>
              </p:nvSpPr>
              <p:spPr bwMode="auto">
                <a:xfrm>
                  <a:off x="912" y="3216"/>
                  <a:ext cx="0" cy="24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88" name="Line 22"/>
                <p:cNvSpPr>
                  <a:spLocks noChangeShapeType="1"/>
                </p:cNvSpPr>
                <p:nvPr/>
              </p:nvSpPr>
              <p:spPr bwMode="auto">
                <a:xfrm>
                  <a:off x="1488" y="3216"/>
                  <a:ext cx="0" cy="24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8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598" y="1959"/>
                  <a:ext cx="1352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600" i="0">
                      <a:solidFill>
                        <a:srgbClr val="000000"/>
                      </a:solidFill>
                      <a:latin typeface="Times New Roman" pitchFamily="18" charset="0"/>
                    </a:rPr>
                    <a:t>W   S         T  U          V</a:t>
                  </a:r>
                </a:p>
              </p:txBody>
            </p:sp>
            <p:sp>
              <p:nvSpPr>
                <p:cNvPr id="4309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806" y="3447"/>
                  <a:ext cx="812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 i="0">
                      <a:solidFill>
                        <a:srgbClr val="000000"/>
                      </a:solidFill>
                      <a:latin typeface="Times New Roman" pitchFamily="18" charset="0"/>
                    </a:rPr>
                    <a:t>X                Y</a:t>
                  </a:r>
                </a:p>
              </p:txBody>
            </p:sp>
          </p:grpSp>
          <p:sp>
            <p:nvSpPr>
              <p:cNvPr id="43073" name="Text Box 25"/>
              <p:cNvSpPr txBox="1">
                <a:spLocks noChangeArrowheads="1"/>
              </p:cNvSpPr>
              <p:nvPr/>
            </p:nvSpPr>
            <p:spPr bwMode="auto">
              <a:xfrm>
                <a:off x="912" y="1584"/>
                <a:ext cx="570" cy="57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2000" i="0">
                    <a:solidFill>
                      <a:srgbClr val="FFFF00"/>
                    </a:solidFill>
                    <a:latin typeface="Times New Roman" pitchFamily="18" charset="0"/>
                  </a:rPr>
                  <a:t>(a)</a:t>
                </a:r>
              </a:p>
              <a:p>
                <a:pPr algn="ctr"/>
                <a:endParaRPr lang="en-US" sz="1400" i="0">
                  <a:solidFill>
                    <a:schemeClr val="accent2"/>
                  </a:solidFill>
                  <a:latin typeface="Times New Roman" pitchFamily="18" charset="0"/>
                </a:endParaRPr>
              </a:p>
              <a:p>
                <a:pPr algn="ctr"/>
                <a:r>
                  <a:rPr lang="en-US" sz="2000" i="0">
                    <a:solidFill>
                      <a:srgbClr val="FFFF00"/>
                    </a:solidFill>
                    <a:latin typeface="Times New Roman" pitchFamily="18" charset="0"/>
                  </a:rPr>
                  <a:t>CDFG</a:t>
                </a:r>
              </a:p>
            </p:txBody>
          </p:sp>
        </p:grpSp>
        <p:sp>
          <p:nvSpPr>
            <p:cNvPr id="43013" name="Text Box 26"/>
            <p:cNvSpPr txBox="1">
              <a:spLocks noChangeArrowheads="1"/>
            </p:cNvSpPr>
            <p:nvPr/>
          </p:nvSpPr>
          <p:spPr bwMode="auto">
            <a:xfrm>
              <a:off x="1143" y="3849"/>
              <a:ext cx="31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i="0">
                  <a:solidFill>
                    <a:srgbClr val="FFFF00"/>
                  </a:solidFill>
                  <a:latin typeface="Times New Roman" pitchFamily="18" charset="0"/>
                </a:rPr>
                <a:t>(b)</a:t>
              </a:r>
            </a:p>
          </p:txBody>
        </p:sp>
        <p:grpSp>
          <p:nvGrpSpPr>
            <p:cNvPr id="43014" name="Group 27"/>
            <p:cNvGrpSpPr>
              <a:grpSpLocks/>
            </p:cNvGrpSpPr>
            <p:nvPr/>
          </p:nvGrpSpPr>
          <p:grpSpPr bwMode="auto">
            <a:xfrm>
              <a:off x="3072" y="1296"/>
              <a:ext cx="2112" cy="2655"/>
              <a:chOff x="2928" y="1056"/>
              <a:chExt cx="2112" cy="2963"/>
            </a:xfrm>
          </p:grpSpPr>
          <p:sp>
            <p:nvSpPr>
              <p:cNvPr id="43017" name="Rectangle 28"/>
              <p:cNvSpPr>
                <a:spLocks noChangeArrowheads="1"/>
              </p:cNvSpPr>
              <p:nvPr/>
            </p:nvSpPr>
            <p:spPr bwMode="auto">
              <a:xfrm>
                <a:off x="2928" y="1056"/>
                <a:ext cx="2112" cy="2928"/>
              </a:xfrm>
              <a:prstGeom prst="rect">
                <a:avLst/>
              </a:prstGeom>
              <a:solidFill>
                <a:srgbClr val="B2B2B2"/>
              </a:solidFill>
              <a:ln w="12700">
                <a:solidFill>
                  <a:srgbClr val="969696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en-US" sz="1600" i="0">
                  <a:solidFill>
                    <a:schemeClr val="tx2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43018" name="Group 29"/>
              <p:cNvGrpSpPr>
                <a:grpSpLocks/>
              </p:cNvGrpSpPr>
              <p:nvPr/>
            </p:nvGrpSpPr>
            <p:grpSpPr bwMode="auto">
              <a:xfrm>
                <a:off x="3120" y="1392"/>
                <a:ext cx="1872" cy="2400"/>
                <a:chOff x="3120" y="1392"/>
                <a:chExt cx="1872" cy="2448"/>
              </a:xfrm>
            </p:grpSpPr>
            <p:sp>
              <p:nvSpPr>
                <p:cNvPr id="43024" name="Oval 30"/>
                <p:cNvSpPr>
                  <a:spLocks noChangeArrowheads="1"/>
                </p:cNvSpPr>
                <p:nvPr/>
              </p:nvSpPr>
              <p:spPr bwMode="auto">
                <a:xfrm>
                  <a:off x="3696" y="1776"/>
                  <a:ext cx="288" cy="288"/>
                </a:xfrm>
                <a:prstGeom prst="ellipse">
                  <a:avLst/>
                </a:prstGeom>
                <a:solidFill>
                  <a:schemeClr val="folHlink"/>
                </a:solidFill>
                <a:ln w="12700">
                  <a:solidFill>
                    <a:srgbClr val="969696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3200" i="0">
                      <a:solidFill>
                        <a:srgbClr val="000000"/>
                      </a:solidFill>
                      <a:latin typeface="Times New Roman" pitchFamily="18" charset="0"/>
                    </a:rPr>
                    <a:t>*</a:t>
                  </a:r>
                </a:p>
              </p:txBody>
            </p:sp>
            <p:grpSp>
              <p:nvGrpSpPr>
                <p:cNvPr id="43025" name="Group 31"/>
                <p:cNvGrpSpPr>
                  <a:grpSpLocks/>
                </p:cNvGrpSpPr>
                <p:nvPr/>
              </p:nvGrpSpPr>
              <p:grpSpPr bwMode="auto">
                <a:xfrm>
                  <a:off x="3120" y="1488"/>
                  <a:ext cx="1872" cy="96"/>
                  <a:chOff x="3120" y="1392"/>
                  <a:chExt cx="1872" cy="96"/>
                </a:xfrm>
              </p:grpSpPr>
              <p:sp>
                <p:nvSpPr>
                  <p:cNvPr id="43065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1392"/>
                    <a:ext cx="96" cy="96"/>
                  </a:xfrm>
                  <a:prstGeom prst="ellipse">
                    <a:avLst/>
                  </a:prstGeom>
                  <a:solidFill>
                    <a:schemeClr val="hlink"/>
                  </a:solidFill>
                  <a:ln w="12700">
                    <a:solidFill>
                      <a:srgbClr val="969696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 algn="ctr"/>
                    <a:endParaRPr lang="en-US" sz="1600" i="0">
                      <a:solidFill>
                        <a:schemeClr val="tx2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3066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392"/>
                    <a:ext cx="96" cy="96"/>
                  </a:xfrm>
                  <a:prstGeom prst="ellipse">
                    <a:avLst/>
                  </a:prstGeom>
                  <a:solidFill>
                    <a:schemeClr val="hlink"/>
                  </a:solidFill>
                  <a:ln w="12700">
                    <a:solidFill>
                      <a:srgbClr val="969696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 algn="ctr"/>
                    <a:endParaRPr lang="en-US" sz="1600" i="0">
                      <a:solidFill>
                        <a:schemeClr val="tx2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3067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1392"/>
                    <a:ext cx="96" cy="96"/>
                  </a:xfrm>
                  <a:prstGeom prst="ellipse">
                    <a:avLst/>
                  </a:prstGeom>
                  <a:solidFill>
                    <a:schemeClr val="hlink"/>
                  </a:solidFill>
                  <a:ln w="12700">
                    <a:solidFill>
                      <a:srgbClr val="969696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 algn="ctr"/>
                    <a:endParaRPr lang="en-US" sz="1600" i="0">
                      <a:solidFill>
                        <a:schemeClr val="tx2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3068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1392"/>
                    <a:ext cx="96" cy="96"/>
                  </a:xfrm>
                  <a:prstGeom prst="ellipse">
                    <a:avLst/>
                  </a:prstGeom>
                  <a:solidFill>
                    <a:schemeClr val="hlink"/>
                  </a:solidFill>
                  <a:ln w="12700">
                    <a:solidFill>
                      <a:srgbClr val="969696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 algn="ctr"/>
                    <a:endParaRPr lang="en-US" sz="1600" i="0">
                      <a:solidFill>
                        <a:schemeClr val="tx2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3069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4704" y="1392"/>
                    <a:ext cx="96" cy="96"/>
                  </a:xfrm>
                  <a:prstGeom prst="ellipse">
                    <a:avLst/>
                  </a:prstGeom>
                  <a:solidFill>
                    <a:schemeClr val="hlink"/>
                  </a:solidFill>
                  <a:ln w="12700">
                    <a:solidFill>
                      <a:srgbClr val="969696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 algn="ctr"/>
                    <a:endParaRPr lang="en-US" sz="1600" i="0">
                      <a:solidFill>
                        <a:schemeClr val="tx2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3070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3120" y="1440"/>
                    <a:ext cx="1872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3026" name="Line 38"/>
                <p:cNvSpPr>
                  <a:spLocks noChangeShapeType="1"/>
                </p:cNvSpPr>
                <p:nvPr/>
              </p:nvSpPr>
              <p:spPr bwMode="auto">
                <a:xfrm>
                  <a:off x="3264" y="1392"/>
                  <a:ext cx="96" cy="96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27" name="Line 39"/>
                <p:cNvSpPr>
                  <a:spLocks noChangeShapeType="1"/>
                </p:cNvSpPr>
                <p:nvPr/>
              </p:nvSpPr>
              <p:spPr bwMode="auto">
                <a:xfrm>
                  <a:off x="3648" y="1392"/>
                  <a:ext cx="48" cy="96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28" name="Line 40"/>
                <p:cNvSpPr>
                  <a:spLocks noChangeShapeType="1"/>
                </p:cNvSpPr>
                <p:nvPr/>
              </p:nvSpPr>
              <p:spPr bwMode="auto">
                <a:xfrm flipH="1">
                  <a:off x="3984" y="1392"/>
                  <a:ext cx="48" cy="96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29" name="Line 41"/>
                <p:cNvSpPr>
                  <a:spLocks noChangeShapeType="1"/>
                </p:cNvSpPr>
                <p:nvPr/>
              </p:nvSpPr>
              <p:spPr bwMode="auto">
                <a:xfrm>
                  <a:off x="4320" y="1392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30" name="Line 42"/>
                <p:cNvSpPr>
                  <a:spLocks noChangeShapeType="1"/>
                </p:cNvSpPr>
                <p:nvPr/>
              </p:nvSpPr>
              <p:spPr bwMode="auto">
                <a:xfrm>
                  <a:off x="4752" y="1392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31" name="Line 43"/>
                <p:cNvSpPr>
                  <a:spLocks noChangeShapeType="1"/>
                </p:cNvSpPr>
                <p:nvPr/>
              </p:nvSpPr>
              <p:spPr bwMode="auto">
                <a:xfrm>
                  <a:off x="3744" y="1584"/>
                  <a:ext cx="48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32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3888" y="1584"/>
                  <a:ext cx="48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33" name="Oval 45"/>
                <p:cNvSpPr>
                  <a:spLocks noChangeArrowheads="1"/>
                </p:cNvSpPr>
                <p:nvPr/>
              </p:nvSpPr>
              <p:spPr bwMode="auto">
                <a:xfrm>
                  <a:off x="3456" y="2208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rgbClr val="969696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34" name="Oval 46"/>
                <p:cNvSpPr>
                  <a:spLocks noChangeArrowheads="1"/>
                </p:cNvSpPr>
                <p:nvPr/>
              </p:nvSpPr>
              <p:spPr bwMode="auto">
                <a:xfrm>
                  <a:off x="3888" y="2208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rgbClr val="969696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35" name="Oval 47"/>
                <p:cNvSpPr>
                  <a:spLocks noChangeArrowheads="1"/>
                </p:cNvSpPr>
                <p:nvPr/>
              </p:nvSpPr>
              <p:spPr bwMode="auto">
                <a:xfrm>
                  <a:off x="4320" y="2208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rgbClr val="969696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36" name="Oval 48"/>
                <p:cNvSpPr>
                  <a:spLocks noChangeArrowheads="1"/>
                </p:cNvSpPr>
                <p:nvPr/>
              </p:nvSpPr>
              <p:spPr bwMode="auto">
                <a:xfrm>
                  <a:off x="4704" y="2208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rgbClr val="969696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37" name="Line 49"/>
                <p:cNvSpPr>
                  <a:spLocks noChangeShapeType="1"/>
                </p:cNvSpPr>
                <p:nvPr/>
              </p:nvSpPr>
              <p:spPr bwMode="auto">
                <a:xfrm>
                  <a:off x="3216" y="2256"/>
                  <a:ext cx="1776" cy="0"/>
                </a:xfrm>
                <a:prstGeom prst="line">
                  <a:avLst/>
                </a:prstGeom>
                <a:noFill/>
                <a:ln w="1270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38" name="Line 50"/>
                <p:cNvSpPr>
                  <a:spLocks noChangeShapeType="1"/>
                </p:cNvSpPr>
                <p:nvPr/>
              </p:nvSpPr>
              <p:spPr bwMode="auto">
                <a:xfrm>
                  <a:off x="3360" y="1584"/>
                  <a:ext cx="144" cy="62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39" name="Line 51"/>
                <p:cNvSpPr>
                  <a:spLocks noChangeShapeType="1"/>
                </p:cNvSpPr>
                <p:nvPr/>
              </p:nvSpPr>
              <p:spPr bwMode="auto">
                <a:xfrm>
                  <a:off x="3840" y="2064"/>
                  <a:ext cx="96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40" name="Line 52"/>
                <p:cNvSpPr>
                  <a:spLocks noChangeShapeType="1"/>
                </p:cNvSpPr>
                <p:nvPr/>
              </p:nvSpPr>
              <p:spPr bwMode="auto">
                <a:xfrm>
                  <a:off x="4320" y="1584"/>
                  <a:ext cx="48" cy="62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41" name="Line 53"/>
                <p:cNvSpPr>
                  <a:spLocks noChangeShapeType="1"/>
                </p:cNvSpPr>
                <p:nvPr/>
              </p:nvSpPr>
              <p:spPr bwMode="auto">
                <a:xfrm>
                  <a:off x="4752" y="1584"/>
                  <a:ext cx="0" cy="62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42" name="Oval 54"/>
                <p:cNvSpPr>
                  <a:spLocks noChangeArrowheads="1"/>
                </p:cNvSpPr>
                <p:nvPr/>
              </p:nvSpPr>
              <p:spPr bwMode="auto">
                <a:xfrm>
                  <a:off x="4416" y="2592"/>
                  <a:ext cx="288" cy="288"/>
                </a:xfrm>
                <a:prstGeom prst="ellipse">
                  <a:avLst/>
                </a:prstGeom>
                <a:solidFill>
                  <a:schemeClr val="folHlink"/>
                </a:solidFill>
                <a:ln w="12700">
                  <a:solidFill>
                    <a:srgbClr val="969696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3200" i="0">
                      <a:solidFill>
                        <a:srgbClr val="000000"/>
                      </a:solidFill>
                      <a:latin typeface="Times New Roman" pitchFamily="18" charset="0"/>
                    </a:rPr>
                    <a:t>*</a:t>
                  </a:r>
                </a:p>
              </p:txBody>
            </p:sp>
            <p:sp>
              <p:nvSpPr>
                <p:cNvPr id="43043" name="Oval 55"/>
                <p:cNvSpPr>
                  <a:spLocks noChangeArrowheads="1"/>
                </p:cNvSpPr>
                <p:nvPr/>
              </p:nvSpPr>
              <p:spPr bwMode="auto">
                <a:xfrm>
                  <a:off x="3552" y="2592"/>
                  <a:ext cx="288" cy="288"/>
                </a:xfrm>
                <a:prstGeom prst="ellipse">
                  <a:avLst/>
                </a:prstGeom>
                <a:solidFill>
                  <a:schemeClr val="folHlink"/>
                </a:solidFill>
                <a:ln w="12700">
                  <a:solidFill>
                    <a:srgbClr val="969696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800" i="0">
                      <a:solidFill>
                        <a:srgbClr val="000000"/>
                      </a:solidFill>
                      <a:latin typeface="Times New Roman" pitchFamily="18" charset="0"/>
                    </a:rPr>
                    <a:t>+</a:t>
                  </a:r>
                </a:p>
              </p:txBody>
            </p:sp>
            <p:sp>
              <p:nvSpPr>
                <p:cNvPr id="43044" name="Oval 56"/>
                <p:cNvSpPr>
                  <a:spLocks noChangeArrowheads="1"/>
                </p:cNvSpPr>
                <p:nvPr/>
              </p:nvSpPr>
              <p:spPr bwMode="auto">
                <a:xfrm>
                  <a:off x="4224" y="3216"/>
                  <a:ext cx="288" cy="288"/>
                </a:xfrm>
                <a:prstGeom prst="ellipse">
                  <a:avLst/>
                </a:prstGeom>
                <a:solidFill>
                  <a:schemeClr val="folHlink"/>
                </a:solidFill>
                <a:ln w="12700">
                  <a:solidFill>
                    <a:srgbClr val="969696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800" i="0">
                      <a:solidFill>
                        <a:srgbClr val="000000"/>
                      </a:solidFill>
                      <a:latin typeface="Times New Roman" pitchFamily="18" charset="0"/>
                    </a:rPr>
                    <a:t>+</a:t>
                  </a:r>
                </a:p>
              </p:txBody>
            </p:sp>
            <p:sp>
              <p:nvSpPr>
                <p:cNvPr id="43045" name="Line 57"/>
                <p:cNvSpPr>
                  <a:spLocks noChangeShapeType="1"/>
                </p:cNvSpPr>
                <p:nvPr/>
              </p:nvSpPr>
              <p:spPr bwMode="auto">
                <a:xfrm>
                  <a:off x="3504" y="2304"/>
                  <a:ext cx="144" cy="288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46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3744" y="2304"/>
                  <a:ext cx="192" cy="288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47" name="Line 59"/>
                <p:cNvSpPr>
                  <a:spLocks noChangeShapeType="1"/>
                </p:cNvSpPr>
                <p:nvPr/>
              </p:nvSpPr>
              <p:spPr bwMode="auto">
                <a:xfrm>
                  <a:off x="4368" y="2304"/>
                  <a:ext cx="144" cy="288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48" name="Line 60"/>
                <p:cNvSpPr>
                  <a:spLocks noChangeShapeType="1"/>
                </p:cNvSpPr>
                <p:nvPr/>
              </p:nvSpPr>
              <p:spPr bwMode="auto">
                <a:xfrm flipH="1">
                  <a:off x="4608" y="2304"/>
                  <a:ext cx="144" cy="288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49" name="Oval 61"/>
                <p:cNvSpPr>
                  <a:spLocks noChangeArrowheads="1"/>
                </p:cNvSpPr>
                <p:nvPr/>
              </p:nvSpPr>
              <p:spPr bwMode="auto">
                <a:xfrm>
                  <a:off x="3648" y="3072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rgbClr val="969696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algn="ctr"/>
                  <a:endParaRPr lang="en-US" sz="1600" i="0">
                    <a:solidFill>
                      <a:schemeClr val="tx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3050" name="Oval 62"/>
                <p:cNvSpPr>
                  <a:spLocks noChangeArrowheads="1"/>
                </p:cNvSpPr>
                <p:nvPr/>
              </p:nvSpPr>
              <p:spPr bwMode="auto">
                <a:xfrm>
                  <a:off x="4080" y="3072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rgbClr val="969696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51" name="Oval 63"/>
                <p:cNvSpPr>
                  <a:spLocks noChangeArrowheads="1"/>
                </p:cNvSpPr>
                <p:nvPr/>
              </p:nvSpPr>
              <p:spPr bwMode="auto">
                <a:xfrm>
                  <a:off x="4512" y="3072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rgbClr val="969696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52" name="Oval 64"/>
                <p:cNvSpPr>
                  <a:spLocks noChangeArrowheads="1"/>
                </p:cNvSpPr>
                <p:nvPr/>
              </p:nvSpPr>
              <p:spPr bwMode="auto">
                <a:xfrm>
                  <a:off x="3648" y="3648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rgbClr val="969696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algn="ctr"/>
                  <a:endParaRPr lang="en-US" sz="1600" i="0">
                    <a:solidFill>
                      <a:schemeClr val="tx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3053" name="Oval 65"/>
                <p:cNvSpPr>
                  <a:spLocks noChangeArrowheads="1"/>
                </p:cNvSpPr>
                <p:nvPr/>
              </p:nvSpPr>
              <p:spPr bwMode="auto">
                <a:xfrm>
                  <a:off x="4320" y="3648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rgbClr val="969696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algn="ctr"/>
                  <a:endParaRPr lang="en-US" sz="1600" i="0">
                    <a:solidFill>
                      <a:schemeClr val="tx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3054" name="Line 66"/>
                <p:cNvSpPr>
                  <a:spLocks noChangeShapeType="1"/>
                </p:cNvSpPr>
                <p:nvPr/>
              </p:nvSpPr>
              <p:spPr bwMode="auto">
                <a:xfrm>
                  <a:off x="3264" y="3120"/>
                  <a:ext cx="1680" cy="0"/>
                </a:xfrm>
                <a:prstGeom prst="line">
                  <a:avLst/>
                </a:prstGeom>
                <a:noFill/>
                <a:ln w="1270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55" name="Line 67"/>
                <p:cNvSpPr>
                  <a:spLocks noChangeShapeType="1"/>
                </p:cNvSpPr>
                <p:nvPr/>
              </p:nvSpPr>
              <p:spPr bwMode="auto">
                <a:xfrm>
                  <a:off x="3696" y="2880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56" name="Line 68"/>
                <p:cNvSpPr>
                  <a:spLocks noChangeShapeType="1"/>
                </p:cNvSpPr>
                <p:nvPr/>
              </p:nvSpPr>
              <p:spPr bwMode="auto">
                <a:xfrm>
                  <a:off x="3936" y="2304"/>
                  <a:ext cx="192" cy="768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57" name="Line 69"/>
                <p:cNvSpPr>
                  <a:spLocks noChangeShapeType="1"/>
                </p:cNvSpPr>
                <p:nvPr/>
              </p:nvSpPr>
              <p:spPr bwMode="auto">
                <a:xfrm>
                  <a:off x="4560" y="2880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58" name="Line 70"/>
                <p:cNvSpPr>
                  <a:spLocks noChangeShapeType="1"/>
                </p:cNvSpPr>
                <p:nvPr/>
              </p:nvSpPr>
              <p:spPr bwMode="auto">
                <a:xfrm>
                  <a:off x="4176" y="3168"/>
                  <a:ext cx="96" cy="96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59" name="Line 71"/>
                <p:cNvSpPr>
                  <a:spLocks noChangeShapeType="1"/>
                </p:cNvSpPr>
                <p:nvPr/>
              </p:nvSpPr>
              <p:spPr bwMode="auto">
                <a:xfrm flipH="1">
                  <a:off x="4464" y="3168"/>
                  <a:ext cx="96" cy="96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60" name="Line 72"/>
                <p:cNvSpPr>
                  <a:spLocks noChangeShapeType="1"/>
                </p:cNvSpPr>
                <p:nvPr/>
              </p:nvSpPr>
              <p:spPr bwMode="auto">
                <a:xfrm>
                  <a:off x="3312" y="3696"/>
                  <a:ext cx="1632" cy="0"/>
                </a:xfrm>
                <a:prstGeom prst="line">
                  <a:avLst/>
                </a:prstGeom>
                <a:noFill/>
                <a:ln w="1270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61" name="Line 73"/>
                <p:cNvSpPr>
                  <a:spLocks noChangeShapeType="1"/>
                </p:cNvSpPr>
                <p:nvPr/>
              </p:nvSpPr>
              <p:spPr bwMode="auto">
                <a:xfrm>
                  <a:off x="3696" y="3168"/>
                  <a:ext cx="0" cy="48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62" name="Line 74"/>
                <p:cNvSpPr>
                  <a:spLocks noChangeShapeType="1"/>
                </p:cNvSpPr>
                <p:nvPr/>
              </p:nvSpPr>
              <p:spPr bwMode="auto">
                <a:xfrm>
                  <a:off x="4368" y="3504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63" name="Line 75"/>
                <p:cNvSpPr>
                  <a:spLocks noChangeShapeType="1"/>
                </p:cNvSpPr>
                <p:nvPr/>
              </p:nvSpPr>
              <p:spPr bwMode="auto">
                <a:xfrm>
                  <a:off x="3696" y="374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64" name="Line 76"/>
                <p:cNvSpPr>
                  <a:spLocks noChangeShapeType="1"/>
                </p:cNvSpPr>
                <p:nvPr/>
              </p:nvSpPr>
              <p:spPr bwMode="auto">
                <a:xfrm>
                  <a:off x="4368" y="374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3019" name="Text Box 77"/>
              <p:cNvSpPr txBox="1">
                <a:spLocks noChangeArrowheads="1"/>
              </p:cNvSpPr>
              <p:nvPr/>
            </p:nvSpPr>
            <p:spPr bwMode="auto">
              <a:xfrm>
                <a:off x="3142" y="1143"/>
                <a:ext cx="1736" cy="23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i="0">
                    <a:solidFill>
                      <a:srgbClr val="000000"/>
                    </a:solidFill>
                    <a:latin typeface="Times New Roman" pitchFamily="18" charset="0"/>
                  </a:rPr>
                  <a:t>W         S          T       U          V</a:t>
                </a:r>
              </a:p>
            </p:txBody>
          </p:sp>
          <p:sp>
            <p:nvSpPr>
              <p:cNvPr id="43020" name="Text Box 78"/>
              <p:cNvSpPr txBox="1">
                <a:spLocks noChangeArrowheads="1"/>
              </p:cNvSpPr>
              <p:nvPr/>
            </p:nvSpPr>
            <p:spPr bwMode="auto">
              <a:xfrm>
                <a:off x="3638" y="3783"/>
                <a:ext cx="876" cy="23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i="0">
                    <a:solidFill>
                      <a:srgbClr val="000000"/>
                    </a:solidFill>
                    <a:latin typeface="Times New Roman" pitchFamily="18" charset="0"/>
                  </a:rPr>
                  <a:t>X                  Y</a:t>
                </a:r>
              </a:p>
            </p:txBody>
          </p:sp>
          <p:sp>
            <p:nvSpPr>
              <p:cNvPr id="43021" name="Text Box 79"/>
              <p:cNvSpPr txBox="1">
                <a:spLocks noChangeArrowheads="1"/>
              </p:cNvSpPr>
              <p:nvPr/>
            </p:nvSpPr>
            <p:spPr bwMode="auto">
              <a:xfrm>
                <a:off x="3126" y="1767"/>
                <a:ext cx="180" cy="23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i="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43022" name="Text Box 80"/>
              <p:cNvSpPr txBox="1">
                <a:spLocks noChangeArrowheads="1"/>
              </p:cNvSpPr>
              <p:nvPr/>
            </p:nvSpPr>
            <p:spPr bwMode="auto">
              <a:xfrm>
                <a:off x="3126" y="2583"/>
                <a:ext cx="180" cy="23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i="0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43023" name="Text Box 81"/>
              <p:cNvSpPr txBox="1">
                <a:spLocks noChangeArrowheads="1"/>
              </p:cNvSpPr>
              <p:nvPr/>
            </p:nvSpPr>
            <p:spPr bwMode="auto">
              <a:xfrm>
                <a:off x="3120" y="3264"/>
                <a:ext cx="180" cy="23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i="0">
                    <a:solidFill>
                      <a:srgbClr val="000000"/>
                    </a:solidFill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43015" name="Text Box 82"/>
            <p:cNvSpPr txBox="1">
              <a:spLocks noChangeArrowheads="1"/>
            </p:cNvSpPr>
            <p:nvPr/>
          </p:nvSpPr>
          <p:spPr bwMode="auto">
            <a:xfrm>
              <a:off x="3945" y="3888"/>
              <a:ext cx="29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i="0">
                  <a:solidFill>
                    <a:srgbClr val="FFFF00"/>
                  </a:solidFill>
                  <a:latin typeface="Times New Roman" pitchFamily="18" charset="0"/>
                </a:rPr>
                <a:t>(c)</a:t>
              </a:r>
            </a:p>
          </p:txBody>
        </p:sp>
        <p:sp>
          <p:nvSpPr>
            <p:cNvPr id="43016" name="Text Box 83"/>
            <p:cNvSpPr txBox="1">
              <a:spLocks noChangeArrowheads="1"/>
            </p:cNvSpPr>
            <p:nvPr/>
          </p:nvSpPr>
          <p:spPr bwMode="auto">
            <a:xfrm>
              <a:off x="3542" y="1017"/>
              <a:ext cx="131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0">
                  <a:solidFill>
                    <a:srgbClr val="FFFF00"/>
                  </a:solidFill>
                  <a:latin typeface="Times New Roman" pitchFamily="18" charset="0"/>
                </a:rPr>
                <a:t>Scheduled CDFG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Resulting Architecture Design</a:t>
            </a:r>
          </a:p>
        </p:txBody>
      </p:sp>
      <p:grpSp>
        <p:nvGrpSpPr>
          <p:cNvPr id="44035" name="Group 5"/>
          <p:cNvGrpSpPr>
            <a:grpSpLocks/>
          </p:cNvGrpSpPr>
          <p:nvPr/>
        </p:nvGrpSpPr>
        <p:grpSpPr bwMode="auto">
          <a:xfrm>
            <a:off x="1143000" y="1589088"/>
            <a:ext cx="6781800" cy="3886200"/>
            <a:chOff x="720" y="1200"/>
            <a:chExt cx="4272" cy="2448"/>
          </a:xfrm>
        </p:grpSpPr>
        <p:sp>
          <p:nvSpPr>
            <p:cNvPr id="44036" name="Rectangle 6"/>
            <p:cNvSpPr>
              <a:spLocks noChangeArrowheads="1"/>
            </p:cNvSpPr>
            <p:nvPr/>
          </p:nvSpPr>
          <p:spPr bwMode="auto">
            <a:xfrm>
              <a:off x="720" y="1200"/>
              <a:ext cx="4272" cy="2448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969696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600" i="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44037" name="Rectangle 7"/>
            <p:cNvSpPr>
              <a:spLocks noChangeArrowheads="1"/>
            </p:cNvSpPr>
            <p:nvPr/>
          </p:nvSpPr>
          <p:spPr bwMode="auto">
            <a:xfrm>
              <a:off x="1584" y="1584"/>
              <a:ext cx="1152" cy="9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969696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8" name="AutoShape 8"/>
            <p:cNvSpPr>
              <a:spLocks noChangeArrowheads="1"/>
            </p:cNvSpPr>
            <p:nvPr/>
          </p:nvSpPr>
          <p:spPr bwMode="auto">
            <a:xfrm>
              <a:off x="1632" y="2304"/>
              <a:ext cx="576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folHlink"/>
            </a:solidFill>
            <a:ln w="12700">
              <a:solidFill>
                <a:srgbClr val="969696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600" i="0">
                  <a:solidFill>
                    <a:srgbClr val="000000"/>
                  </a:solidFill>
                  <a:latin typeface="Times New Roman" pitchFamily="18" charset="0"/>
                </a:rPr>
                <a:t>MUX</a:t>
              </a:r>
            </a:p>
          </p:txBody>
        </p:sp>
        <p:sp>
          <p:nvSpPr>
            <p:cNvPr id="44039" name="Rectangle 9"/>
            <p:cNvSpPr>
              <a:spLocks noChangeArrowheads="1"/>
            </p:cNvSpPr>
            <p:nvPr/>
          </p:nvSpPr>
          <p:spPr bwMode="auto">
            <a:xfrm>
              <a:off x="1008" y="1920"/>
              <a:ext cx="192" cy="24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600" i="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44040" name="Rectangle 10"/>
            <p:cNvSpPr>
              <a:spLocks noChangeArrowheads="1"/>
            </p:cNvSpPr>
            <p:nvPr/>
          </p:nvSpPr>
          <p:spPr bwMode="auto">
            <a:xfrm>
              <a:off x="1584" y="1920"/>
              <a:ext cx="240" cy="24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600" i="0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44041" name="Rectangle 11"/>
            <p:cNvSpPr>
              <a:spLocks noChangeArrowheads="1"/>
            </p:cNvSpPr>
            <p:nvPr/>
          </p:nvSpPr>
          <p:spPr bwMode="auto">
            <a:xfrm>
              <a:off x="2016" y="1920"/>
              <a:ext cx="192" cy="24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600" i="0">
                  <a:solidFill>
                    <a:srgbClr val="000000"/>
                  </a:solidFill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44042" name="Freeform 12"/>
            <p:cNvSpPr>
              <a:spLocks/>
            </p:cNvSpPr>
            <p:nvPr/>
          </p:nvSpPr>
          <p:spPr bwMode="auto">
            <a:xfrm>
              <a:off x="1632" y="2880"/>
              <a:ext cx="1056" cy="336"/>
            </a:xfrm>
            <a:custGeom>
              <a:avLst/>
              <a:gdLst>
                <a:gd name="T0" fmla="*/ 232 w 624"/>
                <a:gd name="T1" fmla="*/ 0 h 288"/>
                <a:gd name="T2" fmla="*/ 1163 w 624"/>
                <a:gd name="T3" fmla="*/ 0 h 288"/>
                <a:gd name="T4" fmla="*/ 1630 w 624"/>
                <a:gd name="T5" fmla="*/ 229 h 288"/>
                <a:gd name="T6" fmla="*/ 2093 w 624"/>
                <a:gd name="T7" fmla="*/ 0 h 288"/>
                <a:gd name="T8" fmla="*/ 3024 w 624"/>
                <a:gd name="T9" fmla="*/ 0 h 288"/>
                <a:gd name="T10" fmla="*/ 2325 w 624"/>
                <a:gd name="T11" fmla="*/ 457 h 288"/>
                <a:gd name="T12" fmla="*/ 699 w 624"/>
                <a:gd name="T13" fmla="*/ 457 h 288"/>
                <a:gd name="T14" fmla="*/ 0 w 624"/>
                <a:gd name="T15" fmla="*/ 0 h 288"/>
                <a:gd name="T16" fmla="*/ 232 w 624"/>
                <a:gd name="T17" fmla="*/ 0 h 2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24"/>
                <a:gd name="T28" fmla="*/ 0 h 288"/>
                <a:gd name="T29" fmla="*/ 624 w 624"/>
                <a:gd name="T30" fmla="*/ 288 h 2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24" h="288">
                  <a:moveTo>
                    <a:pt x="48" y="0"/>
                  </a:moveTo>
                  <a:lnTo>
                    <a:pt x="240" y="0"/>
                  </a:lnTo>
                  <a:lnTo>
                    <a:pt x="336" y="144"/>
                  </a:lnTo>
                  <a:lnTo>
                    <a:pt x="432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144" y="288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chemeClr val="folHlink"/>
            </a:solidFill>
            <a:ln w="12700">
              <a:solidFill>
                <a:srgbClr val="969696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3" name="Text Box 13"/>
            <p:cNvSpPr txBox="1">
              <a:spLocks noChangeArrowheads="1"/>
            </p:cNvSpPr>
            <p:nvPr/>
          </p:nvSpPr>
          <p:spPr bwMode="auto">
            <a:xfrm>
              <a:off x="2112" y="2995"/>
              <a:ext cx="207" cy="22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bIns="0" anchor="b">
              <a:spAutoFit/>
            </a:bodyPr>
            <a:lstStyle/>
            <a:p>
              <a:pPr algn="ctr"/>
              <a:r>
                <a:rPr lang="en-US" sz="2000" i="0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44044" name="Oval 14"/>
            <p:cNvSpPr>
              <a:spLocks noChangeArrowheads="1"/>
            </p:cNvSpPr>
            <p:nvPr/>
          </p:nvSpPr>
          <p:spPr bwMode="auto">
            <a:xfrm>
              <a:off x="1056" y="1344"/>
              <a:ext cx="96" cy="9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4045" name="AutoShape 15"/>
            <p:cNvCxnSpPr>
              <a:cxnSpLocks noChangeShapeType="1"/>
              <a:stCxn id="44043" idx="2"/>
              <a:endCxn id="44044" idx="2"/>
            </p:cNvCxnSpPr>
            <p:nvPr/>
          </p:nvCxnSpPr>
          <p:spPr bwMode="auto">
            <a:xfrm rot="16200000" flipV="1">
              <a:off x="724" y="1724"/>
              <a:ext cx="1824" cy="1160"/>
            </a:xfrm>
            <a:prstGeom prst="bentConnector4">
              <a:avLst>
                <a:gd name="adj1" fmla="val -7894"/>
                <a:gd name="adj2" fmla="val 112412"/>
              </a:avLst>
            </a:prstGeom>
            <a:noFill/>
            <a:ln w="1905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</p:cxnSp>
        <p:cxnSp>
          <p:nvCxnSpPr>
            <p:cNvPr id="44046" name="AutoShape 16"/>
            <p:cNvCxnSpPr>
              <a:cxnSpLocks noChangeShapeType="1"/>
              <a:stCxn id="44044" idx="4"/>
              <a:endCxn id="44039" idx="0"/>
            </p:cNvCxnSpPr>
            <p:nvPr/>
          </p:nvCxnSpPr>
          <p:spPr bwMode="auto">
            <a:xfrm>
              <a:off x="1104" y="1440"/>
              <a:ext cx="0" cy="480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 type="none" w="sm" len="sm"/>
              <a:tailEnd type="triangle" w="med" len="med"/>
            </a:ln>
          </p:spPr>
        </p:cxnSp>
        <p:sp>
          <p:nvSpPr>
            <p:cNvPr id="44047" name="Line 17"/>
            <p:cNvSpPr>
              <a:spLocks noChangeShapeType="1"/>
            </p:cNvSpPr>
            <p:nvPr/>
          </p:nvSpPr>
          <p:spPr bwMode="auto">
            <a:xfrm>
              <a:off x="1152" y="1392"/>
              <a:ext cx="576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8" name="Line 18"/>
            <p:cNvSpPr>
              <a:spLocks noChangeShapeType="1"/>
            </p:cNvSpPr>
            <p:nvPr/>
          </p:nvSpPr>
          <p:spPr bwMode="auto">
            <a:xfrm>
              <a:off x="1728" y="1392"/>
              <a:ext cx="0" cy="19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9" name="Line 19"/>
            <p:cNvSpPr>
              <a:spLocks noChangeShapeType="1"/>
            </p:cNvSpPr>
            <p:nvPr/>
          </p:nvSpPr>
          <p:spPr bwMode="auto">
            <a:xfrm>
              <a:off x="1728" y="1680"/>
              <a:ext cx="0" cy="24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0" name="Line 20"/>
            <p:cNvSpPr>
              <a:spLocks noChangeShapeType="1"/>
            </p:cNvSpPr>
            <p:nvPr/>
          </p:nvSpPr>
          <p:spPr bwMode="auto">
            <a:xfrm>
              <a:off x="2112" y="1680"/>
              <a:ext cx="0" cy="24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1" name="Line 21"/>
            <p:cNvSpPr>
              <a:spLocks noChangeShapeType="1"/>
            </p:cNvSpPr>
            <p:nvPr/>
          </p:nvSpPr>
          <p:spPr bwMode="auto">
            <a:xfrm>
              <a:off x="1728" y="2160"/>
              <a:ext cx="0" cy="14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2" name="Line 22"/>
            <p:cNvSpPr>
              <a:spLocks noChangeShapeType="1"/>
            </p:cNvSpPr>
            <p:nvPr/>
          </p:nvSpPr>
          <p:spPr bwMode="auto">
            <a:xfrm>
              <a:off x="2112" y="2160"/>
              <a:ext cx="0" cy="14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3" name="Line 23"/>
            <p:cNvSpPr>
              <a:spLocks noChangeShapeType="1"/>
            </p:cNvSpPr>
            <p:nvPr/>
          </p:nvSpPr>
          <p:spPr bwMode="auto">
            <a:xfrm>
              <a:off x="1920" y="2496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4" name="Rectangle 24"/>
            <p:cNvSpPr>
              <a:spLocks noChangeArrowheads="1"/>
            </p:cNvSpPr>
            <p:nvPr/>
          </p:nvSpPr>
          <p:spPr bwMode="auto">
            <a:xfrm>
              <a:off x="2448" y="2256"/>
              <a:ext cx="192" cy="24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600" i="0">
                  <a:solidFill>
                    <a:srgbClr val="000000"/>
                  </a:solidFill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44055" name="Line 25"/>
            <p:cNvSpPr>
              <a:spLocks noChangeShapeType="1"/>
            </p:cNvSpPr>
            <p:nvPr/>
          </p:nvSpPr>
          <p:spPr bwMode="auto">
            <a:xfrm>
              <a:off x="2544" y="1680"/>
              <a:ext cx="0" cy="57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6" name="Line 26"/>
            <p:cNvSpPr>
              <a:spLocks noChangeShapeType="1"/>
            </p:cNvSpPr>
            <p:nvPr/>
          </p:nvSpPr>
          <p:spPr bwMode="auto">
            <a:xfrm>
              <a:off x="2544" y="2496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7" name="Freeform 27"/>
            <p:cNvSpPr>
              <a:spLocks/>
            </p:cNvSpPr>
            <p:nvPr/>
          </p:nvSpPr>
          <p:spPr bwMode="auto">
            <a:xfrm>
              <a:off x="3264" y="2880"/>
              <a:ext cx="1056" cy="336"/>
            </a:xfrm>
            <a:custGeom>
              <a:avLst/>
              <a:gdLst>
                <a:gd name="T0" fmla="*/ 232 w 624"/>
                <a:gd name="T1" fmla="*/ 0 h 288"/>
                <a:gd name="T2" fmla="*/ 1163 w 624"/>
                <a:gd name="T3" fmla="*/ 0 h 288"/>
                <a:gd name="T4" fmla="*/ 1630 w 624"/>
                <a:gd name="T5" fmla="*/ 229 h 288"/>
                <a:gd name="T6" fmla="*/ 2093 w 624"/>
                <a:gd name="T7" fmla="*/ 0 h 288"/>
                <a:gd name="T8" fmla="*/ 3024 w 624"/>
                <a:gd name="T9" fmla="*/ 0 h 288"/>
                <a:gd name="T10" fmla="*/ 2325 w 624"/>
                <a:gd name="T11" fmla="*/ 457 h 288"/>
                <a:gd name="T12" fmla="*/ 699 w 624"/>
                <a:gd name="T13" fmla="*/ 457 h 288"/>
                <a:gd name="T14" fmla="*/ 0 w 624"/>
                <a:gd name="T15" fmla="*/ 0 h 288"/>
                <a:gd name="T16" fmla="*/ 232 w 624"/>
                <a:gd name="T17" fmla="*/ 0 h 2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24"/>
                <a:gd name="T28" fmla="*/ 0 h 288"/>
                <a:gd name="T29" fmla="*/ 624 w 624"/>
                <a:gd name="T30" fmla="*/ 288 h 2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24" h="288">
                  <a:moveTo>
                    <a:pt x="48" y="0"/>
                  </a:moveTo>
                  <a:lnTo>
                    <a:pt x="240" y="0"/>
                  </a:lnTo>
                  <a:lnTo>
                    <a:pt x="336" y="144"/>
                  </a:lnTo>
                  <a:lnTo>
                    <a:pt x="432" y="0"/>
                  </a:lnTo>
                  <a:lnTo>
                    <a:pt x="624" y="0"/>
                  </a:lnTo>
                  <a:lnTo>
                    <a:pt x="480" y="288"/>
                  </a:lnTo>
                  <a:lnTo>
                    <a:pt x="144" y="288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chemeClr val="folHlink"/>
            </a:solidFill>
            <a:ln w="12700">
              <a:solidFill>
                <a:srgbClr val="969696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8" name="AutoShape 28"/>
            <p:cNvSpPr>
              <a:spLocks noChangeArrowheads="1"/>
            </p:cNvSpPr>
            <p:nvPr/>
          </p:nvSpPr>
          <p:spPr bwMode="auto">
            <a:xfrm>
              <a:off x="3936" y="2304"/>
              <a:ext cx="576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folHlink"/>
            </a:solidFill>
            <a:ln w="12700">
              <a:solidFill>
                <a:srgbClr val="969696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600" i="0">
                  <a:solidFill>
                    <a:srgbClr val="000000"/>
                  </a:solidFill>
                  <a:latin typeface="Times New Roman" pitchFamily="18" charset="0"/>
                </a:rPr>
                <a:t>MUX</a:t>
              </a:r>
            </a:p>
          </p:txBody>
        </p:sp>
        <p:sp>
          <p:nvSpPr>
            <p:cNvPr id="44059" name="AutoShape 29"/>
            <p:cNvSpPr>
              <a:spLocks noChangeArrowheads="1"/>
            </p:cNvSpPr>
            <p:nvPr/>
          </p:nvSpPr>
          <p:spPr bwMode="auto">
            <a:xfrm>
              <a:off x="3120" y="2304"/>
              <a:ext cx="576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folHlink"/>
            </a:solidFill>
            <a:ln w="12700">
              <a:solidFill>
                <a:srgbClr val="969696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600" i="0">
                  <a:solidFill>
                    <a:srgbClr val="000000"/>
                  </a:solidFill>
                  <a:latin typeface="Times New Roman" pitchFamily="18" charset="0"/>
                </a:rPr>
                <a:t>MUX</a:t>
              </a:r>
            </a:p>
          </p:txBody>
        </p:sp>
        <p:sp>
          <p:nvSpPr>
            <p:cNvPr id="44060" name="Text Box 30"/>
            <p:cNvSpPr txBox="1">
              <a:spLocks noChangeArrowheads="1"/>
            </p:cNvSpPr>
            <p:nvPr/>
          </p:nvSpPr>
          <p:spPr bwMode="auto">
            <a:xfrm>
              <a:off x="3744" y="2976"/>
              <a:ext cx="207" cy="22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bIns="0" anchor="b">
              <a:spAutoFit/>
            </a:bodyPr>
            <a:lstStyle/>
            <a:p>
              <a:pPr algn="ctr"/>
              <a:r>
                <a:rPr lang="en-US" sz="2000" i="0">
                  <a:solidFill>
                    <a:srgbClr val="000000"/>
                  </a:solidFill>
                  <a:latin typeface="Times New Roman" pitchFamily="18" charset="0"/>
                </a:rPr>
                <a:t>*</a:t>
              </a:r>
            </a:p>
          </p:txBody>
        </p:sp>
        <p:sp>
          <p:nvSpPr>
            <p:cNvPr id="44061" name="Rectangle 31"/>
            <p:cNvSpPr>
              <a:spLocks noChangeArrowheads="1"/>
            </p:cNvSpPr>
            <p:nvPr/>
          </p:nvSpPr>
          <p:spPr bwMode="auto">
            <a:xfrm>
              <a:off x="3072" y="1872"/>
              <a:ext cx="192" cy="24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600" i="0">
                  <a:solidFill>
                    <a:srgbClr val="000000"/>
                  </a:solidFill>
                  <a:latin typeface="Times New Roman" pitchFamily="18" charset="0"/>
                </a:rPr>
                <a:t>S</a:t>
              </a:r>
            </a:p>
          </p:txBody>
        </p:sp>
        <p:sp>
          <p:nvSpPr>
            <p:cNvPr id="44062" name="Rectangle 32"/>
            <p:cNvSpPr>
              <a:spLocks noChangeArrowheads="1"/>
            </p:cNvSpPr>
            <p:nvPr/>
          </p:nvSpPr>
          <p:spPr bwMode="auto">
            <a:xfrm>
              <a:off x="3504" y="1872"/>
              <a:ext cx="192" cy="24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600" i="0">
                  <a:solidFill>
                    <a:srgbClr val="000000"/>
                  </a:solidFill>
                  <a:latin typeface="Times New Roman" pitchFamily="18" charset="0"/>
                </a:rPr>
                <a:t>U</a:t>
              </a:r>
            </a:p>
          </p:txBody>
        </p:sp>
        <p:sp>
          <p:nvSpPr>
            <p:cNvPr id="44063" name="Rectangle 33"/>
            <p:cNvSpPr>
              <a:spLocks noChangeArrowheads="1"/>
            </p:cNvSpPr>
            <p:nvPr/>
          </p:nvSpPr>
          <p:spPr bwMode="auto">
            <a:xfrm>
              <a:off x="3888" y="1872"/>
              <a:ext cx="192" cy="24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600" i="0">
                  <a:solidFill>
                    <a:srgbClr val="000000"/>
                  </a:solidFill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44064" name="Rectangle 34"/>
            <p:cNvSpPr>
              <a:spLocks noChangeArrowheads="1"/>
            </p:cNvSpPr>
            <p:nvPr/>
          </p:nvSpPr>
          <p:spPr bwMode="auto">
            <a:xfrm>
              <a:off x="4320" y="1872"/>
              <a:ext cx="192" cy="24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600" i="0">
                  <a:solidFill>
                    <a:srgbClr val="000000"/>
                  </a:solidFill>
                  <a:latin typeface="Times New Roman" pitchFamily="18" charset="0"/>
                </a:rPr>
                <a:t>V</a:t>
              </a:r>
            </a:p>
          </p:txBody>
        </p:sp>
        <p:sp>
          <p:nvSpPr>
            <p:cNvPr id="44065" name="Line 35"/>
            <p:cNvSpPr>
              <a:spLocks noChangeShapeType="1"/>
            </p:cNvSpPr>
            <p:nvPr/>
          </p:nvSpPr>
          <p:spPr bwMode="auto">
            <a:xfrm>
              <a:off x="3408" y="2496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6" name="Line 36"/>
            <p:cNvSpPr>
              <a:spLocks noChangeShapeType="1"/>
            </p:cNvSpPr>
            <p:nvPr/>
          </p:nvSpPr>
          <p:spPr bwMode="auto">
            <a:xfrm>
              <a:off x="4176" y="2496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7" name="Line 37"/>
            <p:cNvSpPr>
              <a:spLocks noChangeShapeType="1"/>
            </p:cNvSpPr>
            <p:nvPr/>
          </p:nvSpPr>
          <p:spPr bwMode="auto">
            <a:xfrm>
              <a:off x="3168" y="2112"/>
              <a:ext cx="0" cy="19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8" name="Line 38"/>
            <p:cNvSpPr>
              <a:spLocks noChangeShapeType="1"/>
            </p:cNvSpPr>
            <p:nvPr/>
          </p:nvSpPr>
          <p:spPr bwMode="auto">
            <a:xfrm>
              <a:off x="3600" y="2112"/>
              <a:ext cx="0" cy="19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9" name="Line 39"/>
            <p:cNvSpPr>
              <a:spLocks noChangeShapeType="1"/>
            </p:cNvSpPr>
            <p:nvPr/>
          </p:nvSpPr>
          <p:spPr bwMode="auto">
            <a:xfrm>
              <a:off x="4416" y="2112"/>
              <a:ext cx="0" cy="19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0" name="Line 40"/>
            <p:cNvSpPr>
              <a:spLocks noChangeShapeType="1"/>
            </p:cNvSpPr>
            <p:nvPr/>
          </p:nvSpPr>
          <p:spPr bwMode="auto">
            <a:xfrm>
              <a:off x="3984" y="2112"/>
              <a:ext cx="0" cy="19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1" name="Line 41"/>
            <p:cNvSpPr>
              <a:spLocks noChangeShapeType="1"/>
            </p:cNvSpPr>
            <p:nvPr/>
          </p:nvSpPr>
          <p:spPr bwMode="auto">
            <a:xfrm>
              <a:off x="3840" y="3216"/>
              <a:ext cx="0" cy="14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2" name="Line 42"/>
            <p:cNvSpPr>
              <a:spLocks noChangeShapeType="1"/>
            </p:cNvSpPr>
            <p:nvPr/>
          </p:nvSpPr>
          <p:spPr bwMode="auto">
            <a:xfrm flipH="1">
              <a:off x="2928" y="3360"/>
              <a:ext cx="91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3" name="Line 43"/>
            <p:cNvSpPr>
              <a:spLocks noChangeShapeType="1"/>
            </p:cNvSpPr>
            <p:nvPr/>
          </p:nvSpPr>
          <p:spPr bwMode="auto">
            <a:xfrm flipV="1">
              <a:off x="2928" y="1392"/>
              <a:ext cx="0" cy="196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4" name="Line 44"/>
            <p:cNvSpPr>
              <a:spLocks noChangeShapeType="1"/>
            </p:cNvSpPr>
            <p:nvPr/>
          </p:nvSpPr>
          <p:spPr bwMode="auto">
            <a:xfrm flipH="1">
              <a:off x="2496" y="1392"/>
              <a:ext cx="43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5" name="Line 45"/>
            <p:cNvSpPr>
              <a:spLocks noChangeShapeType="1"/>
            </p:cNvSpPr>
            <p:nvPr/>
          </p:nvSpPr>
          <p:spPr bwMode="auto">
            <a:xfrm>
              <a:off x="2496" y="1392"/>
              <a:ext cx="0" cy="19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6" name="Text Box 46"/>
            <p:cNvSpPr txBox="1">
              <a:spLocks noChangeArrowheads="1"/>
            </p:cNvSpPr>
            <p:nvPr/>
          </p:nvSpPr>
          <p:spPr bwMode="auto">
            <a:xfrm>
              <a:off x="1837" y="1320"/>
              <a:ext cx="4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i="0">
                  <a:solidFill>
                    <a:srgbClr val="000000"/>
                  </a:solidFill>
                  <a:latin typeface="Times New Roman" pitchFamily="18" charset="0"/>
                </a:rPr>
                <a:t>Bus 1</a:t>
              </a:r>
            </a:p>
          </p:txBody>
        </p:sp>
        <p:sp>
          <p:nvSpPr>
            <p:cNvPr id="44077" name="Text Box 47"/>
            <p:cNvSpPr txBox="1">
              <a:spLocks noChangeArrowheads="1"/>
            </p:cNvSpPr>
            <p:nvPr/>
          </p:nvSpPr>
          <p:spPr bwMode="auto">
            <a:xfrm>
              <a:off x="3906" y="1320"/>
              <a:ext cx="73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i="0">
                  <a:solidFill>
                    <a:srgbClr val="000000"/>
                  </a:solidFill>
                  <a:latin typeface="Times New Roman" pitchFamily="18" charset="0"/>
                </a:rPr>
                <a:t>Data Path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ffectLst/>
              </a:rPr>
              <a:t>Design Space and Evaluation Space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en-US" sz="2200" smtClean="0">
                <a:solidFill>
                  <a:schemeClr val="hlink"/>
                </a:solidFill>
              </a:rPr>
              <a:t>Design space</a:t>
            </a:r>
            <a:r>
              <a:rPr lang="en-US" sz="2200" smtClean="0"/>
              <a:t>: All feasible implementations of a circuit.</a:t>
            </a:r>
          </a:p>
          <a:p>
            <a:pPr>
              <a:defRPr/>
            </a:pPr>
            <a:r>
              <a:rPr lang="en-US" sz="2200" smtClean="0"/>
              <a:t>Each design point has values for objective evaluation functions e.g. area.</a:t>
            </a:r>
          </a:p>
          <a:p>
            <a:pPr>
              <a:defRPr/>
            </a:pPr>
            <a:r>
              <a:rPr lang="en-US" sz="2200" smtClean="0"/>
              <a:t>The multidimensional space spanned by the different objectives is called </a:t>
            </a:r>
            <a:r>
              <a:rPr lang="en-US" sz="2200" smtClean="0">
                <a:solidFill>
                  <a:schemeClr val="hlink"/>
                </a:solidFill>
              </a:rPr>
              <a:t>design evaluation space.</a:t>
            </a:r>
          </a:p>
        </p:txBody>
      </p:sp>
      <p:pic>
        <p:nvPicPr>
          <p:cNvPr id="4506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3438" y="1793875"/>
            <a:ext cx="4186237" cy="3494088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/>
              <a:t>Optimization Trade-Off in Combinational</a:t>
            </a:r>
            <a:br>
              <a:rPr lang="en-US" sz="3200" smtClean="0"/>
            </a:br>
            <a:r>
              <a:rPr lang="en-US" sz="3200" smtClean="0"/>
              <a:t>Circuits</a:t>
            </a:r>
          </a:p>
        </p:txBody>
      </p:sp>
      <p:pic>
        <p:nvPicPr>
          <p:cNvPr id="46083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89113" y="1581150"/>
            <a:ext cx="5529262" cy="4240213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/>
              <a:t>Optimization Trade-Off in Sequential</a:t>
            </a:r>
            <a:br>
              <a:rPr lang="en-US" sz="3200" smtClean="0"/>
            </a:br>
            <a:r>
              <a:rPr lang="en-US" sz="3200" smtClean="0"/>
              <a:t>Circuits</a:t>
            </a:r>
          </a:p>
        </p:txBody>
      </p:sp>
      <p:pic>
        <p:nvPicPr>
          <p:cNvPr id="47107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27188" y="1336675"/>
            <a:ext cx="5849937" cy="4733925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/>
              <a:t>Combinational Circuit Design Space Example</a:t>
            </a:r>
          </a:p>
        </p:txBody>
      </p:sp>
      <p:sp>
        <p:nvSpPr>
          <p:cNvPr id="3092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351838" cy="5356225"/>
          </a:xfrm>
        </p:spPr>
        <p:txBody>
          <a:bodyPr/>
          <a:lstStyle/>
          <a:p>
            <a:pPr>
              <a:defRPr/>
            </a:pPr>
            <a:r>
              <a:rPr lang="en-US" sz="2200" dirty="0" smtClean="0"/>
              <a:t>Implement </a:t>
            </a:r>
            <a:r>
              <a:rPr lang="en-US" sz="2200" i="1" dirty="0" smtClean="0">
                <a:solidFill>
                  <a:schemeClr val="hlink"/>
                </a:solidFill>
              </a:rPr>
              <a:t>f = p q r s</a:t>
            </a:r>
            <a:r>
              <a:rPr lang="en-US" sz="2200" dirty="0" smtClean="0"/>
              <a:t> with </a:t>
            </a:r>
            <a:r>
              <a:rPr lang="en-US" sz="2200" dirty="0" smtClean="0">
                <a:solidFill>
                  <a:srgbClr val="FFFF00"/>
                </a:solidFill>
              </a:rPr>
              <a:t>2-input</a:t>
            </a:r>
            <a:r>
              <a:rPr lang="en-US" sz="2200" dirty="0" smtClean="0"/>
              <a:t> or </a:t>
            </a:r>
            <a:r>
              <a:rPr lang="en-US" sz="2200" dirty="0" smtClean="0">
                <a:solidFill>
                  <a:srgbClr val="FFFF00"/>
                </a:solidFill>
              </a:rPr>
              <a:t>3-input AND </a:t>
            </a:r>
            <a:r>
              <a:rPr lang="en-US" sz="2200" dirty="0" smtClean="0"/>
              <a:t>gates.</a:t>
            </a:r>
          </a:p>
          <a:p>
            <a:pPr>
              <a:defRPr/>
            </a:pPr>
            <a:r>
              <a:rPr lang="en-US" sz="2200" dirty="0" smtClean="0"/>
              <a:t>Area and delay proportional to number of inputs.</a:t>
            </a:r>
          </a:p>
          <a:p>
            <a:pPr>
              <a:defRPr/>
            </a:pPr>
            <a:endParaRPr lang="en-US" sz="2200" dirty="0" smtClean="0"/>
          </a:p>
        </p:txBody>
      </p:sp>
      <p:pic>
        <p:nvPicPr>
          <p:cNvPr id="48132" name="Picture 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2438" y="2430463"/>
            <a:ext cx="4044950" cy="3529012"/>
          </a:xfrm>
        </p:spPr>
      </p:pic>
      <p:pic>
        <p:nvPicPr>
          <p:cNvPr id="48133" name="Picture 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911725" y="2436813"/>
            <a:ext cx="3735388" cy="3543300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/>
              <a:t>Architectural Design Space Example …</a:t>
            </a:r>
          </a:p>
        </p:txBody>
      </p:sp>
      <p:pic>
        <p:nvPicPr>
          <p:cNvPr id="49155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3375" y="1146175"/>
            <a:ext cx="4186238" cy="2249488"/>
          </a:xfrm>
        </p:spPr>
      </p:pic>
      <p:pic>
        <p:nvPicPr>
          <p:cNvPr id="4915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5838" y="1127125"/>
            <a:ext cx="3919537" cy="1368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49157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22825" y="2601913"/>
            <a:ext cx="3878263" cy="3516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49158" name="Picture 12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07975" y="3559175"/>
            <a:ext cx="4206875" cy="2695575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/>
              <a:t>… Architectural Design Space Example …</a:t>
            </a:r>
          </a:p>
        </p:txBody>
      </p:sp>
      <p:pic>
        <p:nvPicPr>
          <p:cNvPr id="50179" name="Picture 4" descr="sched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12750" y="1306513"/>
            <a:ext cx="3868738" cy="4470400"/>
          </a:xfrm>
        </p:spPr>
      </p:pic>
      <p:sp>
        <p:nvSpPr>
          <p:cNvPr id="50180" name="Text Box 6"/>
          <p:cNvSpPr txBox="1">
            <a:spLocks noChangeArrowheads="1"/>
          </p:cNvSpPr>
          <p:nvPr/>
        </p:nvSpPr>
        <p:spPr bwMode="auto">
          <a:xfrm>
            <a:off x="671513" y="5856288"/>
            <a:ext cx="30083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 Multiplier , 1 ALU </a:t>
            </a:r>
          </a:p>
        </p:txBody>
      </p:sp>
      <p:pic>
        <p:nvPicPr>
          <p:cNvPr id="50181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41838" y="1276350"/>
            <a:ext cx="4186237" cy="4529138"/>
          </a:xfrm>
        </p:spPr>
      </p:pic>
      <p:sp>
        <p:nvSpPr>
          <p:cNvPr id="50182" name="Text Box 9"/>
          <p:cNvSpPr txBox="1">
            <a:spLocks noChangeArrowheads="1"/>
          </p:cNvSpPr>
          <p:nvPr/>
        </p:nvSpPr>
        <p:spPr bwMode="auto">
          <a:xfrm>
            <a:off x="5064125" y="5886450"/>
            <a:ext cx="31797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 Multipliers, 2 ALUs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/>
              <a:t>… Architectural Design Space Example …</a:t>
            </a:r>
          </a:p>
        </p:txBody>
      </p:sp>
      <p:pic>
        <p:nvPicPr>
          <p:cNvPr id="5120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60463" y="1673225"/>
            <a:ext cx="6811962" cy="4448175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/>
              <a:t>… Architectural Design Space Example</a:t>
            </a:r>
          </a:p>
        </p:txBody>
      </p:sp>
      <p:sp>
        <p:nvSpPr>
          <p:cNvPr id="32563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Control Unit for first architecture (9 control steps)</a:t>
            </a:r>
          </a:p>
          <a:p>
            <a:pPr lvl="1">
              <a:defRPr/>
            </a:pPr>
            <a:r>
              <a:rPr lang="en-US" smtClean="0"/>
              <a:t>One state for reading data</a:t>
            </a:r>
          </a:p>
          <a:p>
            <a:pPr lvl="1">
              <a:defRPr/>
            </a:pPr>
            <a:r>
              <a:rPr lang="en-US" smtClean="0"/>
              <a:t>One state for writing data</a:t>
            </a:r>
          </a:p>
          <a:p>
            <a:pPr lvl="1">
              <a:defRPr/>
            </a:pPr>
            <a:r>
              <a:rPr lang="en-US" smtClean="0"/>
              <a:t>7 states for loop execution</a:t>
            </a:r>
          </a:p>
        </p:txBody>
      </p:sp>
      <p:pic>
        <p:nvPicPr>
          <p:cNvPr id="52228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54050" y="2855913"/>
            <a:ext cx="7918450" cy="3276600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Course Objectives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defRPr/>
            </a:pPr>
            <a:endParaRPr lang="en-US" smtClean="0"/>
          </a:p>
          <a:p>
            <a:pPr lvl="1">
              <a:defRPr/>
            </a:pPr>
            <a:r>
              <a:rPr lang="en-US" smtClean="0"/>
              <a:t>Employ sequential logic synthesis techniques including state minimization, state encoding and retiming.</a:t>
            </a:r>
          </a:p>
          <a:p>
            <a:pPr lvl="1">
              <a:defRPr/>
            </a:pPr>
            <a:r>
              <a:rPr lang="en-US" smtClean="0"/>
              <a:t>Employ technology mapping techniques for mapping circuits to a target library optimizing both area and speed.</a:t>
            </a:r>
          </a:p>
          <a:p>
            <a:pPr lvl="1">
              <a:defRPr/>
            </a:pPr>
            <a:r>
              <a:rPr lang="en-US" smtClean="0"/>
              <a:t>Employ high-level synthesis techniques including scheduling and allocation for architectural synthesis of circuits.</a:t>
            </a:r>
          </a:p>
          <a:p>
            <a:pPr>
              <a:buFont typeface="Monotype Sort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Area vs. Latency Tradeoffs</a:t>
            </a:r>
          </a:p>
        </p:txBody>
      </p:sp>
      <p:pic>
        <p:nvPicPr>
          <p:cNvPr id="5325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625850" y="1462088"/>
            <a:ext cx="5103813" cy="4141787"/>
          </a:xfrm>
        </p:spPr>
      </p:pic>
      <p:sp>
        <p:nvSpPr>
          <p:cNvPr id="53252" name="Text Box 7"/>
          <p:cNvSpPr txBox="1">
            <a:spLocks noChangeArrowheads="1"/>
          </p:cNvSpPr>
          <p:nvPr/>
        </p:nvSpPr>
        <p:spPr bwMode="auto">
          <a:xfrm>
            <a:off x="301625" y="1400175"/>
            <a:ext cx="2925763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CC00"/>
                </a:solidFill>
              </a:rPr>
              <a:t>Multiplier Area: 5</a:t>
            </a:r>
          </a:p>
          <a:p>
            <a:r>
              <a:rPr lang="en-US">
                <a:solidFill>
                  <a:srgbClr val="FFFF00"/>
                </a:solidFill>
              </a:rPr>
              <a:t>Adder Area: 1</a:t>
            </a:r>
          </a:p>
          <a:p>
            <a:r>
              <a:rPr lang="en-US">
                <a:solidFill>
                  <a:srgbClr val="00CCFF"/>
                </a:solidFill>
              </a:rPr>
              <a:t>Other logic Area: 1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Pareto Optimality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213725" cy="5356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 point of a design is called a </a:t>
            </a:r>
            <a:r>
              <a:rPr lang="en-US" i="1" dirty="0" smtClean="0">
                <a:solidFill>
                  <a:schemeClr val="hlink"/>
                </a:solidFill>
              </a:rPr>
              <a:t>Pareto Point</a:t>
            </a:r>
            <a:r>
              <a:rPr lang="en-US" dirty="0" smtClean="0"/>
              <a:t> if there is no other point in the design space with all objectives having lower value.</a:t>
            </a:r>
          </a:p>
          <a:p>
            <a:pPr>
              <a:defRPr/>
            </a:pPr>
            <a:r>
              <a:rPr lang="en-US" dirty="0" smtClean="0"/>
              <a:t>Pareto </a:t>
            </a:r>
            <a:r>
              <a:rPr lang="en-US" dirty="0" smtClean="0"/>
              <a:t>points represent the set of solutions where there are no other solutions for which simultaneous improvements in all objectives can occur.</a:t>
            </a:r>
          </a:p>
          <a:p>
            <a:pPr>
              <a:defRPr/>
            </a:pPr>
            <a:r>
              <a:rPr lang="en-US" dirty="0" smtClean="0"/>
              <a:t>Pareto points represent the set of solutions that are not dominated by any other solution. </a:t>
            </a:r>
          </a:p>
          <a:p>
            <a:pPr>
              <a:defRPr/>
            </a:pPr>
            <a:r>
              <a:rPr lang="en-US" dirty="0" smtClean="0"/>
              <a:t>A solution is selected from the set of </a:t>
            </a:r>
            <a:r>
              <a:rPr lang="en-US" dirty="0" err="1" smtClean="0"/>
              <a:t>pareto</a:t>
            </a:r>
            <a:r>
              <a:rPr lang="en-US" dirty="0" smtClean="0"/>
              <a:t> points.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Design </a:t>
            </a:r>
            <a:r>
              <a:rPr lang="tr-TR" smtClean="0"/>
              <a:t>Automation</a:t>
            </a:r>
            <a:r>
              <a:rPr lang="en-US" smtClean="0"/>
              <a:t> &amp; </a:t>
            </a:r>
            <a:r>
              <a:rPr lang="tr-TR" smtClean="0"/>
              <a:t>CAD Tools</a:t>
            </a:r>
            <a:endParaRPr lang="en-US" smtClean="0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Design Entry (Description) Tools</a:t>
            </a:r>
          </a:p>
          <a:p>
            <a:pPr lvl="1">
              <a:defRPr/>
            </a:pPr>
            <a:r>
              <a:rPr lang="en-US" smtClean="0"/>
              <a:t>Schematic Capture</a:t>
            </a:r>
          </a:p>
          <a:p>
            <a:pPr lvl="1">
              <a:defRPr/>
            </a:pPr>
            <a:r>
              <a:rPr lang="en-US" smtClean="0"/>
              <a:t>Hardware Description Language (HDL)</a:t>
            </a:r>
          </a:p>
          <a:p>
            <a:pPr>
              <a:defRPr/>
            </a:pPr>
            <a:r>
              <a:rPr lang="en-US" smtClean="0"/>
              <a:t>Simulation (Design Verification) Tools</a:t>
            </a:r>
          </a:p>
          <a:p>
            <a:pPr lvl="1">
              <a:defRPr/>
            </a:pPr>
            <a:r>
              <a:rPr lang="en-US" smtClean="0"/>
              <a:t>Simulators (Logic level, Transistor Level, High Level Language “HLL”)</a:t>
            </a:r>
          </a:p>
          <a:p>
            <a:pPr>
              <a:defRPr/>
            </a:pPr>
            <a:r>
              <a:rPr lang="en-US" smtClean="0"/>
              <a:t>Synthesis Tools (logic level synthesis, high-level synthesis, layout synthesis)</a:t>
            </a:r>
          </a:p>
          <a:p>
            <a:pPr>
              <a:defRPr/>
            </a:pPr>
            <a:r>
              <a:rPr lang="en-US" smtClean="0"/>
              <a:t>Formal Verification Tools </a:t>
            </a:r>
          </a:p>
          <a:p>
            <a:pPr>
              <a:defRPr/>
            </a:pPr>
            <a:r>
              <a:rPr lang="en-US" smtClean="0"/>
              <a:t>Design for Testability Tools</a:t>
            </a:r>
          </a:p>
          <a:p>
            <a:pPr>
              <a:defRPr/>
            </a:pPr>
            <a:r>
              <a:rPr lang="en-US" smtClean="0"/>
              <a:t>Test Vector Generation Tools</a:t>
            </a:r>
          </a:p>
          <a:p>
            <a:pPr>
              <a:defRPr/>
            </a:pPr>
            <a:endParaRPr 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Grading Policy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Discussions 			      5%</a:t>
            </a:r>
          </a:p>
          <a:p>
            <a:pPr>
              <a:defRPr/>
            </a:pPr>
            <a:r>
              <a:rPr lang="en-US" dirty="0" smtClean="0"/>
              <a:t>Assignments 		    10%</a:t>
            </a:r>
          </a:p>
          <a:p>
            <a:pPr>
              <a:defRPr/>
            </a:pPr>
            <a:r>
              <a:rPr lang="en-US" dirty="0" smtClean="0"/>
              <a:t>Paper Presentations	    10%</a:t>
            </a:r>
          </a:p>
          <a:p>
            <a:pPr>
              <a:defRPr/>
            </a:pPr>
            <a:r>
              <a:rPr lang="en-US" dirty="0" smtClean="0"/>
              <a:t>Project 				    20%</a:t>
            </a:r>
            <a:endParaRPr lang="ar-SA" dirty="0" smtClean="0">
              <a:cs typeface="Arial" charset="0"/>
            </a:endParaRPr>
          </a:p>
          <a:p>
            <a:pPr>
              <a:defRPr/>
            </a:pPr>
            <a:r>
              <a:rPr lang="en-US" dirty="0" smtClean="0"/>
              <a:t>Exam I  				    15% (Th. Oct. 20, 2011)</a:t>
            </a:r>
          </a:p>
          <a:p>
            <a:pPr>
              <a:defRPr/>
            </a:pPr>
            <a:r>
              <a:rPr lang="en-US" dirty="0" smtClean="0"/>
              <a:t>Exam II	  			    20% (Th. Dec. 08, 2011)</a:t>
            </a:r>
          </a:p>
          <a:p>
            <a:pPr>
              <a:defRPr/>
            </a:pPr>
            <a:r>
              <a:rPr lang="en-US" dirty="0" smtClean="0"/>
              <a:t>Final 				    20%</a:t>
            </a:r>
          </a:p>
          <a:p>
            <a:pPr lvl="1">
              <a:defRPr/>
            </a:pPr>
            <a:r>
              <a:rPr lang="en-US" dirty="0" smtClean="0"/>
              <a:t>Late assignments will be accepted (up to 3 days) but you will be penalized 10% per each late day.</a:t>
            </a:r>
          </a:p>
          <a:p>
            <a:pPr lvl="1">
              <a:defRPr/>
            </a:pPr>
            <a:r>
              <a:rPr lang="en-US" dirty="0" smtClean="0"/>
              <a:t>A student caught cheating in any of the assignments will get 0 out of 10%.</a:t>
            </a:r>
          </a:p>
          <a:p>
            <a:pPr lvl="1">
              <a:defRPr/>
            </a:pPr>
            <a:r>
              <a:rPr lang="en-US" dirty="0" smtClean="0"/>
              <a:t>No makeup will be made for missing Exams.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Course Topics …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hlink"/>
                </a:solidFill>
              </a:rPr>
              <a:t>INTRODUCTION 					      (1.5 week)</a:t>
            </a:r>
          </a:p>
          <a:p>
            <a:pPr lvl="1">
              <a:defRPr/>
            </a:pPr>
            <a:r>
              <a:rPr lang="en-US" sz="2000" dirty="0" smtClean="0"/>
              <a:t>Microelectronics, semiconductor technologies, microelectronic design styles, design representations, levels of abstraction &amp; domains, Y-chart, system synthesis and optimization, issues in system synthesis.  						</a:t>
            </a:r>
            <a:r>
              <a:rPr lang="en-US" sz="2000" b="1" dirty="0" smtClean="0"/>
              <a:t>		</a:t>
            </a:r>
            <a:endParaRPr lang="en-US" sz="2000" b="1" dirty="0" smtClean="0">
              <a:solidFill>
                <a:schemeClr val="hlink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LOGIC  SYNTHESIS				    (11.5 weeks)</a:t>
            </a:r>
          </a:p>
          <a:p>
            <a:pPr>
              <a:defRPr/>
            </a:pPr>
            <a:r>
              <a:rPr lang="en-US" dirty="0" smtClean="0">
                <a:solidFill>
                  <a:schemeClr val="hlink"/>
                </a:solidFill>
              </a:rPr>
              <a:t>Introduction to  logic synthesis</a:t>
            </a:r>
            <a:r>
              <a:rPr lang="en-US" b="0" dirty="0" smtClean="0"/>
              <a:t> 		        </a:t>
            </a:r>
            <a:r>
              <a:rPr lang="en-US" dirty="0" smtClean="0">
                <a:solidFill>
                  <a:schemeClr val="hlink"/>
                </a:solidFill>
              </a:rPr>
              <a:t>(2 weeks)</a:t>
            </a:r>
            <a:endParaRPr lang="en-US" dirty="0" smtClean="0"/>
          </a:p>
          <a:p>
            <a:pPr lvl="1">
              <a:defRPr/>
            </a:pPr>
            <a:r>
              <a:rPr lang="en-US" sz="2000" b="1" dirty="0" smtClean="0"/>
              <a:t>Boolean functions representation,  Binary Decision Diagrams, </a:t>
            </a:r>
            <a:r>
              <a:rPr lang="en-US" sz="2000" b="1" dirty="0" err="1" smtClean="0"/>
              <a:t>Satisfiability</a:t>
            </a:r>
            <a:r>
              <a:rPr lang="en-US" sz="2000" b="1" dirty="0" smtClean="0"/>
              <a:t> and Cover problems                                     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Course Topics …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hlink"/>
                </a:solidFill>
              </a:rPr>
              <a:t>Two-level logic synthesis and optimization</a:t>
            </a:r>
            <a:r>
              <a:rPr lang="en-US" b="0" dirty="0" smtClean="0">
                <a:solidFill>
                  <a:schemeClr val="hlink"/>
                </a:solidFill>
              </a:rPr>
              <a:t>    </a:t>
            </a:r>
            <a:r>
              <a:rPr lang="en-US" dirty="0" smtClean="0">
                <a:solidFill>
                  <a:schemeClr val="hlink"/>
                </a:solidFill>
              </a:rPr>
              <a:t>(3 weeks)</a:t>
            </a:r>
          </a:p>
          <a:p>
            <a:pPr lvl="1">
              <a:defRPr/>
            </a:pPr>
            <a:r>
              <a:rPr lang="en-US" sz="2000" b="1" dirty="0" smtClean="0"/>
              <a:t>Logic minimization principles, Exact logic minimization, Heuristic logic minimization, The Espresso </a:t>
            </a:r>
            <a:r>
              <a:rPr lang="en-US" sz="2000" b="1" dirty="0" err="1" smtClean="0"/>
              <a:t>minimizer</a:t>
            </a:r>
            <a:r>
              <a:rPr lang="en-US" sz="2000" b="1" dirty="0" smtClean="0"/>
              <a:t>, Testability properties of two-level circuits.		</a:t>
            </a:r>
            <a:endParaRPr lang="en-US" sz="2000" b="1" dirty="0" smtClean="0">
              <a:solidFill>
                <a:schemeClr val="hlink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chemeClr val="hlink"/>
                </a:solidFill>
              </a:rPr>
              <a:t>Multi-level logic synthesis and optimization</a:t>
            </a:r>
            <a:r>
              <a:rPr lang="en-US" b="0" dirty="0" smtClean="0">
                <a:solidFill>
                  <a:schemeClr val="hlink"/>
                </a:solidFill>
              </a:rPr>
              <a:t> </a:t>
            </a:r>
            <a:r>
              <a:rPr lang="en-US" dirty="0" smtClean="0">
                <a:solidFill>
                  <a:schemeClr val="hlink"/>
                </a:solidFill>
              </a:rPr>
              <a:t>(3 .5 week)</a:t>
            </a:r>
          </a:p>
          <a:p>
            <a:pPr lvl="1">
              <a:defRPr/>
            </a:pPr>
            <a:r>
              <a:rPr lang="en-US" sz="2000" b="1" dirty="0" smtClean="0"/>
              <a:t> Models and transformations of combinational networks: elimination, decomposition, extraction.  </a:t>
            </a:r>
          </a:p>
          <a:p>
            <a:pPr lvl="1">
              <a:defRPr/>
            </a:pPr>
            <a:r>
              <a:rPr lang="en-US" sz="2000" b="1" dirty="0" smtClean="0"/>
              <a:t>The algebraic model: algebraic divisors, kernel set computation, algebraic extraction and decomposition.</a:t>
            </a:r>
          </a:p>
          <a:p>
            <a:pPr lvl="1">
              <a:defRPr/>
            </a:pPr>
            <a:r>
              <a:rPr lang="en-US" sz="2000" b="1" dirty="0" smtClean="0"/>
              <a:t>The Boolean model: Don’t care conditions and their computations, input controllability and output </a:t>
            </a:r>
            <a:r>
              <a:rPr lang="en-US" sz="2000" b="1" dirty="0" err="1" smtClean="0"/>
              <a:t>observability</a:t>
            </a:r>
            <a:r>
              <a:rPr lang="en-US" sz="2000" b="1" dirty="0" smtClean="0"/>
              <a:t> don’t care sets, Boolean simplification and substitution.</a:t>
            </a:r>
          </a:p>
          <a:p>
            <a:pPr lvl="1">
              <a:defRPr/>
            </a:pPr>
            <a:r>
              <a:rPr lang="en-US" sz="2000" b="1" dirty="0" smtClean="0"/>
              <a:t>Testability properties of multilevel circuits. </a:t>
            </a:r>
          </a:p>
          <a:p>
            <a:pPr lvl="1">
              <a:defRPr/>
            </a:pPr>
            <a:r>
              <a:rPr lang="en-US" sz="2000" b="1" dirty="0" smtClean="0"/>
              <a:t>Synthesis of minimal delay circuits. Rule-based systems for logic optimization. 		          				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Course Topics …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hlink"/>
                </a:solidFill>
              </a:rPr>
              <a:t>Sequential Logic Synthesis</a:t>
            </a:r>
            <a:r>
              <a:rPr lang="en-US" b="0" smtClean="0">
                <a:solidFill>
                  <a:schemeClr val="hlink"/>
                </a:solidFill>
              </a:rPr>
              <a:t> 				</a:t>
            </a:r>
            <a:r>
              <a:rPr lang="en-US" smtClean="0">
                <a:solidFill>
                  <a:schemeClr val="hlink"/>
                </a:solidFill>
              </a:rPr>
              <a:t>(2 weeks)</a:t>
            </a:r>
          </a:p>
          <a:p>
            <a:pPr lvl="1">
              <a:defRPr/>
            </a:pPr>
            <a:r>
              <a:rPr lang="en-US" b="1" smtClean="0"/>
              <a:t>Introduction to FSM Networks, Finite state minimization, state encoding: state encoding for two-level circuits, state encoding for multilevel circuits, Finite state machine decomposition, Retiming, and Testability consideration for synchronous sequential circuits. 		</a:t>
            </a:r>
            <a:endParaRPr lang="en-US" b="1" smtClean="0">
              <a:solidFill>
                <a:schemeClr val="hlink"/>
              </a:solidFill>
            </a:endParaRPr>
          </a:p>
          <a:p>
            <a:pPr>
              <a:defRPr/>
            </a:pPr>
            <a:r>
              <a:rPr lang="en-US" smtClean="0">
                <a:solidFill>
                  <a:schemeClr val="hlink"/>
                </a:solidFill>
              </a:rPr>
              <a:t>Technology Mapping</a:t>
            </a:r>
            <a:r>
              <a:rPr lang="en-US" b="0" smtClean="0">
                <a:solidFill>
                  <a:schemeClr val="hlink"/>
                </a:solidFill>
              </a:rPr>
              <a:t> 					 </a:t>
            </a:r>
            <a:r>
              <a:rPr lang="en-US" smtClean="0">
                <a:solidFill>
                  <a:schemeClr val="hlink"/>
                </a:solidFill>
              </a:rPr>
              <a:t>(1 week)</a:t>
            </a:r>
            <a:r>
              <a:rPr lang="en-US" b="0" smtClean="0">
                <a:solidFill>
                  <a:schemeClr val="hlink"/>
                </a:solidFill>
              </a:rPr>
              <a:t> </a:t>
            </a:r>
          </a:p>
          <a:p>
            <a:pPr lvl="1">
              <a:defRPr/>
            </a:pPr>
            <a:r>
              <a:rPr lang="en-US" b="1" smtClean="0"/>
              <a:t>Problem formulation and analysis, Library binding approaches –   Structural matching, Boolean matching, Covering &amp; Rule based approach.		</a:t>
            </a:r>
            <a:endParaRPr lang="en-US" b="1" smtClean="0">
              <a:solidFill>
                <a:schemeClr val="hlink"/>
              </a:solidFill>
            </a:endParaRPr>
          </a:p>
          <a:p>
            <a:pPr>
              <a:defRPr/>
            </a:pPr>
            <a:endParaRPr lang="en-US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sc_template">
  <a:themeElements>
    <a:clrScheme name="">
      <a:dk1>
        <a:srgbClr val="000000"/>
      </a:dk1>
      <a:lt1>
        <a:srgbClr val="CDFFE6"/>
      </a:lt1>
      <a:dk2>
        <a:srgbClr val="006000"/>
      </a:dk2>
      <a:lt2>
        <a:srgbClr val="FF8200"/>
      </a:lt2>
      <a:accent1>
        <a:srgbClr val="00FFFF"/>
      </a:accent1>
      <a:accent2>
        <a:srgbClr val="C80000"/>
      </a:accent2>
      <a:accent3>
        <a:srgbClr val="AAB6AA"/>
      </a:accent3>
      <a:accent4>
        <a:srgbClr val="AFDAC4"/>
      </a:accent4>
      <a:accent5>
        <a:srgbClr val="AAFFFF"/>
      </a:accent5>
      <a:accent6>
        <a:srgbClr val="B50000"/>
      </a:accent6>
      <a:hlink>
        <a:srgbClr val="F0F000"/>
      </a:hlink>
      <a:folHlink>
        <a:srgbClr val="66FF33"/>
      </a:folHlink>
    </a:clrScheme>
    <a:fontScheme name="sc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99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99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c_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_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C:\My Documents\COE390\991\sc_template.ppt</Template>
  <TotalTime>2300</TotalTime>
  <Pages>20</Pages>
  <Words>1685</Words>
  <Application>Microsoft Office PowerPoint</Application>
  <PresentationFormat>On-screen Show (4:3)</PresentationFormat>
  <Paragraphs>401</Paragraphs>
  <Slides>52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52</vt:i4>
      </vt:variant>
    </vt:vector>
  </HeadingPairs>
  <TitlesOfParts>
    <vt:vector size="56" baseType="lpstr">
      <vt:lpstr>sc_template</vt:lpstr>
      <vt:lpstr>Document</vt:lpstr>
      <vt:lpstr>VISIO</vt:lpstr>
      <vt:lpstr>Visio</vt:lpstr>
      <vt:lpstr>COE 561 Digital System Design &amp; Synthesis Introduction</vt:lpstr>
      <vt:lpstr>Outline</vt:lpstr>
      <vt:lpstr>Welcome to COE 561</vt:lpstr>
      <vt:lpstr>Course Objectives …</vt:lpstr>
      <vt:lpstr>… Course Objectives</vt:lpstr>
      <vt:lpstr>Grading Policy</vt:lpstr>
      <vt:lpstr>Course Topics …</vt:lpstr>
      <vt:lpstr>… Course Topics …</vt:lpstr>
      <vt:lpstr>… Course Topics …</vt:lpstr>
      <vt:lpstr>… Course Topics …</vt:lpstr>
      <vt:lpstr>… Course Topics</vt:lpstr>
      <vt:lpstr>Microelectronics</vt:lpstr>
      <vt:lpstr>Moore’s Law</vt:lpstr>
      <vt:lpstr>Microelectronic Design Problems</vt:lpstr>
      <vt:lpstr>Microelectronic Circuits</vt:lpstr>
      <vt:lpstr>Computer-Aided Design</vt:lpstr>
      <vt:lpstr>Microelectronics Design Styles</vt:lpstr>
      <vt:lpstr>Semi-Custom Design Styles</vt:lpstr>
      <vt:lpstr>Standard Cells</vt:lpstr>
      <vt:lpstr>Macro Cells</vt:lpstr>
      <vt:lpstr>Array-Based Design</vt:lpstr>
      <vt:lpstr>MPGAs &amp; FPGAs</vt:lpstr>
      <vt:lpstr>Semi-Custom Style Trade-off</vt:lpstr>
      <vt:lpstr>Microelectronic Circuit Design and Production</vt:lpstr>
      <vt:lpstr>How to Deal with Design Complexity?</vt:lpstr>
      <vt:lpstr>Design Hierarchy</vt:lpstr>
      <vt:lpstr>Abstractions</vt:lpstr>
      <vt:lpstr>Design Domains &amp; Levels of Abstraction</vt:lpstr>
      <vt:lpstr>Modeling Views</vt:lpstr>
      <vt:lpstr>Levels of Abstractions &amp; Corresponding Views</vt:lpstr>
      <vt:lpstr>Gajski and Kuhn's Y Chart</vt:lpstr>
      <vt:lpstr>Design Domains &amp; Levels of Abstraction</vt:lpstr>
      <vt:lpstr>Digital System Design</vt:lpstr>
      <vt:lpstr>Design vs. Synthesis</vt:lpstr>
      <vt:lpstr>Digital System Design Cycle</vt:lpstr>
      <vt:lpstr>Synthesis Process</vt:lpstr>
      <vt:lpstr>Circuit Synthesis</vt:lpstr>
      <vt:lpstr>Architecture Design</vt:lpstr>
      <vt:lpstr>Behavioral or High-Level Synthesis</vt:lpstr>
      <vt:lpstr>Behavioral Description and its Control Data Flow Graph (CDFG)</vt:lpstr>
      <vt:lpstr>Resulting Architecture Design</vt:lpstr>
      <vt:lpstr>Design Space and Evaluation Space</vt:lpstr>
      <vt:lpstr>Optimization Trade-Off in Combinational Circuits</vt:lpstr>
      <vt:lpstr>Optimization Trade-Off in Sequential Circuits</vt:lpstr>
      <vt:lpstr>Combinational Circuit Design Space Example</vt:lpstr>
      <vt:lpstr>Architectural Design Space Example …</vt:lpstr>
      <vt:lpstr>… Architectural Design Space Example …</vt:lpstr>
      <vt:lpstr>… Architectural Design Space Example …</vt:lpstr>
      <vt:lpstr>… Architectural Design Space Example</vt:lpstr>
      <vt:lpstr>Area vs. Latency Tradeoffs</vt:lpstr>
      <vt:lpstr>Pareto Optimality</vt:lpstr>
      <vt:lpstr>Design Automation &amp; CAD Tools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Preventive Maintenance</dc:title>
  <dc:subject/>
  <dc:creator>Dr. Aiman El-Maleh</dc:creator>
  <cp:keywords/>
  <dc:description/>
  <cp:lastModifiedBy>Itc</cp:lastModifiedBy>
  <cp:revision>252</cp:revision>
  <cp:lastPrinted>2002-09-17T21:22:29Z</cp:lastPrinted>
  <dcterms:created xsi:type="dcterms:W3CDTF">1995-10-21T09:00:36Z</dcterms:created>
  <dcterms:modified xsi:type="dcterms:W3CDTF">2011-09-12T12:11:03Z</dcterms:modified>
</cp:coreProperties>
</file>