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69"/>
  </p:notesMasterIdLst>
  <p:handoutMasterIdLst>
    <p:handoutMasterId r:id="rId70"/>
  </p:handoutMasterIdLst>
  <p:sldIdLst>
    <p:sldId id="256" r:id="rId2"/>
    <p:sldId id="277" r:id="rId3"/>
    <p:sldId id="291" r:id="rId4"/>
    <p:sldId id="292" r:id="rId5"/>
    <p:sldId id="296" r:id="rId6"/>
    <p:sldId id="297" r:id="rId7"/>
    <p:sldId id="278" r:id="rId8"/>
    <p:sldId id="287" r:id="rId9"/>
    <p:sldId id="279" r:id="rId10"/>
    <p:sldId id="338" r:id="rId11"/>
    <p:sldId id="339" r:id="rId12"/>
    <p:sldId id="300" r:id="rId13"/>
    <p:sldId id="301" r:id="rId14"/>
    <p:sldId id="302" r:id="rId15"/>
    <p:sldId id="303" r:id="rId16"/>
    <p:sldId id="304" r:id="rId17"/>
    <p:sldId id="305" r:id="rId18"/>
    <p:sldId id="306" r:id="rId19"/>
    <p:sldId id="307" r:id="rId20"/>
    <p:sldId id="309" r:id="rId21"/>
    <p:sldId id="310" r:id="rId22"/>
    <p:sldId id="312" r:id="rId23"/>
    <p:sldId id="313" r:id="rId24"/>
    <p:sldId id="314" r:id="rId25"/>
    <p:sldId id="315" r:id="rId26"/>
    <p:sldId id="316" r:id="rId27"/>
    <p:sldId id="317" r:id="rId28"/>
    <p:sldId id="340" r:id="rId29"/>
    <p:sldId id="318" r:id="rId30"/>
    <p:sldId id="341" r:id="rId31"/>
    <p:sldId id="342" r:id="rId32"/>
    <p:sldId id="343" r:id="rId33"/>
    <p:sldId id="344" r:id="rId34"/>
    <p:sldId id="345" r:id="rId35"/>
    <p:sldId id="346" r:id="rId36"/>
    <p:sldId id="347" r:id="rId37"/>
    <p:sldId id="348" r:id="rId38"/>
    <p:sldId id="349" r:id="rId39"/>
    <p:sldId id="350" r:id="rId40"/>
    <p:sldId id="319" r:id="rId41"/>
    <p:sldId id="320" r:id="rId42"/>
    <p:sldId id="321" r:id="rId43"/>
    <p:sldId id="322" r:id="rId44"/>
    <p:sldId id="323" r:id="rId45"/>
    <p:sldId id="324" r:id="rId46"/>
    <p:sldId id="325" r:id="rId47"/>
    <p:sldId id="326" r:id="rId48"/>
    <p:sldId id="351" r:id="rId49"/>
    <p:sldId id="328" r:id="rId50"/>
    <p:sldId id="329" r:id="rId51"/>
    <p:sldId id="330" r:id="rId52"/>
    <p:sldId id="352" r:id="rId53"/>
    <p:sldId id="353" r:id="rId54"/>
    <p:sldId id="354" r:id="rId55"/>
    <p:sldId id="335" r:id="rId56"/>
    <p:sldId id="336" r:id="rId57"/>
    <p:sldId id="337" r:id="rId58"/>
    <p:sldId id="355" r:id="rId59"/>
    <p:sldId id="356" r:id="rId60"/>
    <p:sldId id="357" r:id="rId61"/>
    <p:sldId id="361" r:id="rId62"/>
    <p:sldId id="362" r:id="rId63"/>
    <p:sldId id="363" r:id="rId64"/>
    <p:sldId id="364" r:id="rId65"/>
    <p:sldId id="358" r:id="rId66"/>
    <p:sldId id="359" r:id="rId67"/>
    <p:sldId id="360" r:id="rId68"/>
  </p:sldIdLst>
  <p:sldSz cx="9144000" cy="6858000" type="screen4x3"/>
  <p:notesSz cx="7099300" cy="10234613"/>
  <p:defaultTextStyle>
    <a:defPPr>
      <a:defRPr lang="ar-SA"/>
    </a:defPPr>
    <a:lvl1pPr algn="l" rtl="0" eaLnBrk="0" fontAlgn="base" hangingPunct="0">
      <a:spcBef>
        <a:spcPct val="0"/>
      </a:spcBef>
      <a:spcAft>
        <a:spcPct val="0"/>
      </a:spcAft>
      <a:defRPr sz="2400" b="1" i="1" u="sng" kern="1200">
        <a:solidFill>
          <a:schemeClr val="tx1"/>
        </a:solidFill>
        <a:latin typeface="Arial" charset="0"/>
        <a:ea typeface="+mn-ea"/>
        <a:cs typeface="+mn-cs"/>
      </a:defRPr>
    </a:lvl1pPr>
    <a:lvl2pPr marL="457200" algn="l" rtl="0" eaLnBrk="0" fontAlgn="base" hangingPunct="0">
      <a:spcBef>
        <a:spcPct val="0"/>
      </a:spcBef>
      <a:spcAft>
        <a:spcPct val="0"/>
      </a:spcAft>
      <a:defRPr sz="2400" b="1" i="1" u="sng" kern="1200">
        <a:solidFill>
          <a:schemeClr val="tx1"/>
        </a:solidFill>
        <a:latin typeface="Arial" charset="0"/>
        <a:ea typeface="+mn-ea"/>
        <a:cs typeface="+mn-cs"/>
      </a:defRPr>
    </a:lvl2pPr>
    <a:lvl3pPr marL="914400" algn="l" rtl="0" eaLnBrk="0" fontAlgn="base" hangingPunct="0">
      <a:spcBef>
        <a:spcPct val="0"/>
      </a:spcBef>
      <a:spcAft>
        <a:spcPct val="0"/>
      </a:spcAft>
      <a:defRPr sz="2400" b="1" i="1" u="sng" kern="1200">
        <a:solidFill>
          <a:schemeClr val="tx1"/>
        </a:solidFill>
        <a:latin typeface="Arial" charset="0"/>
        <a:ea typeface="+mn-ea"/>
        <a:cs typeface="+mn-cs"/>
      </a:defRPr>
    </a:lvl3pPr>
    <a:lvl4pPr marL="1371600" algn="l" rtl="0" eaLnBrk="0" fontAlgn="base" hangingPunct="0">
      <a:spcBef>
        <a:spcPct val="0"/>
      </a:spcBef>
      <a:spcAft>
        <a:spcPct val="0"/>
      </a:spcAft>
      <a:defRPr sz="2400" b="1" i="1" u="sng" kern="1200">
        <a:solidFill>
          <a:schemeClr val="tx1"/>
        </a:solidFill>
        <a:latin typeface="Arial" charset="0"/>
        <a:ea typeface="+mn-ea"/>
        <a:cs typeface="+mn-cs"/>
      </a:defRPr>
    </a:lvl4pPr>
    <a:lvl5pPr marL="1828800" algn="l" rtl="0" eaLnBrk="0" fontAlgn="base" hangingPunct="0">
      <a:spcBef>
        <a:spcPct val="0"/>
      </a:spcBef>
      <a:spcAft>
        <a:spcPct val="0"/>
      </a:spcAft>
      <a:defRPr sz="2400" b="1" i="1" u="sng" kern="1200">
        <a:solidFill>
          <a:schemeClr val="tx1"/>
        </a:solidFill>
        <a:latin typeface="Arial" charset="0"/>
        <a:ea typeface="+mn-ea"/>
        <a:cs typeface="+mn-cs"/>
      </a:defRPr>
    </a:lvl5pPr>
    <a:lvl6pPr marL="2286000" algn="l" defTabSz="914400" rtl="0" eaLnBrk="1" latinLnBrk="0" hangingPunct="1">
      <a:defRPr sz="2400" b="1" i="1" u="sng" kern="1200">
        <a:solidFill>
          <a:schemeClr val="tx1"/>
        </a:solidFill>
        <a:latin typeface="Arial" charset="0"/>
        <a:ea typeface="+mn-ea"/>
        <a:cs typeface="+mn-cs"/>
      </a:defRPr>
    </a:lvl6pPr>
    <a:lvl7pPr marL="2743200" algn="l" defTabSz="914400" rtl="0" eaLnBrk="1" latinLnBrk="0" hangingPunct="1">
      <a:defRPr sz="2400" b="1" i="1" u="sng" kern="1200">
        <a:solidFill>
          <a:schemeClr val="tx1"/>
        </a:solidFill>
        <a:latin typeface="Arial" charset="0"/>
        <a:ea typeface="+mn-ea"/>
        <a:cs typeface="+mn-cs"/>
      </a:defRPr>
    </a:lvl7pPr>
    <a:lvl8pPr marL="3200400" algn="l" defTabSz="914400" rtl="0" eaLnBrk="1" latinLnBrk="0" hangingPunct="1">
      <a:defRPr sz="2400" b="1" i="1" u="sng" kern="1200">
        <a:solidFill>
          <a:schemeClr val="tx1"/>
        </a:solidFill>
        <a:latin typeface="Arial" charset="0"/>
        <a:ea typeface="+mn-ea"/>
        <a:cs typeface="+mn-cs"/>
      </a:defRPr>
    </a:lvl8pPr>
    <a:lvl9pPr marL="3657600" algn="l" defTabSz="914400" rtl="0" eaLnBrk="1" latinLnBrk="0" hangingPunct="1">
      <a:defRPr sz="2400" b="1" i="1" u="sng"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99"/>
    <a:srgbClr val="99FFCC"/>
    <a:srgbClr val="3399FF"/>
    <a:srgbClr val="0000FF"/>
    <a:srgbClr val="FF0000"/>
    <a:srgbClr val="FFFFFF"/>
    <a:srgbClr val="3333FF"/>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41" autoAdjust="0"/>
    <p:restoredTop sz="94595" autoAdjust="0"/>
  </p:normalViewPr>
  <p:slideViewPr>
    <p:cSldViewPr snapToGrid="0">
      <p:cViewPr varScale="1">
        <p:scale>
          <a:sx n="69" d="100"/>
          <a:sy n="69" d="100"/>
        </p:scale>
        <p:origin x="1564"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285"/>
    </p:cViewPr>
  </p:sorterViewPr>
  <p:notesViewPr>
    <p:cSldViewPr snapToGrid="0">
      <p:cViewPr varScale="1">
        <p:scale>
          <a:sx n="34" d="100"/>
          <a:sy n="34" d="100"/>
        </p:scale>
        <p:origin x="-1014" y="-96"/>
      </p:cViewPr>
      <p:guideLst>
        <p:guide orient="horz" pos="3223"/>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588"/>
            <a:ext cx="3076575" cy="512763"/>
          </a:xfrm>
          <a:prstGeom prst="rect">
            <a:avLst/>
          </a:prstGeom>
          <a:noFill/>
          <a:ln w="9525">
            <a:noFill/>
            <a:miter lim="800000"/>
            <a:headEnd/>
            <a:tailEnd/>
          </a:ln>
          <a:effectLst/>
        </p:spPr>
        <p:txBody>
          <a:bodyPr vert="horz" wrap="square" lIns="20298" tIns="0" rIns="20298" bIns="0" numCol="1" anchor="t" anchorCtr="0" compatLnSpc="1">
            <a:prstTxWarp prst="textNoShape">
              <a:avLst/>
            </a:prstTxWarp>
          </a:bodyPr>
          <a:lstStyle>
            <a:lvl1pPr defTabSz="1011238">
              <a:defRPr sz="1100" b="0" u="none"/>
            </a:lvl1pPr>
          </a:lstStyle>
          <a:p>
            <a:endParaRPr lang="en-US"/>
          </a:p>
        </p:txBody>
      </p:sp>
      <p:sp>
        <p:nvSpPr>
          <p:cNvPr id="3075" name="Rectangle 3"/>
          <p:cNvSpPr>
            <a:spLocks noGrp="1" noChangeArrowheads="1"/>
          </p:cNvSpPr>
          <p:nvPr>
            <p:ph type="dt" sz="quarter" idx="1"/>
          </p:nvPr>
        </p:nvSpPr>
        <p:spPr bwMode="auto">
          <a:xfrm>
            <a:off x="4022725" y="-1588"/>
            <a:ext cx="3076575" cy="512763"/>
          </a:xfrm>
          <a:prstGeom prst="rect">
            <a:avLst/>
          </a:prstGeom>
          <a:noFill/>
          <a:ln w="9525">
            <a:noFill/>
            <a:miter lim="800000"/>
            <a:headEnd/>
            <a:tailEnd/>
          </a:ln>
          <a:effectLst/>
        </p:spPr>
        <p:txBody>
          <a:bodyPr vert="horz" wrap="square" lIns="20298" tIns="0" rIns="20298" bIns="0" numCol="1" anchor="t" anchorCtr="0" compatLnSpc="1">
            <a:prstTxWarp prst="textNoShape">
              <a:avLst/>
            </a:prstTxWarp>
          </a:bodyPr>
          <a:lstStyle>
            <a:lvl1pPr algn="r" defTabSz="1011238">
              <a:defRPr sz="1100" b="0" u="none"/>
            </a:lvl1pPr>
          </a:lstStyle>
          <a:p>
            <a:endParaRPr lang="en-US"/>
          </a:p>
        </p:txBody>
      </p:sp>
      <p:sp>
        <p:nvSpPr>
          <p:cNvPr id="3076" name="Rectangle 4"/>
          <p:cNvSpPr>
            <a:spLocks noGrp="1" noChangeArrowheads="1"/>
          </p:cNvSpPr>
          <p:nvPr>
            <p:ph type="ftr" sz="quarter" idx="2"/>
          </p:nvPr>
        </p:nvSpPr>
        <p:spPr bwMode="auto">
          <a:xfrm>
            <a:off x="0" y="9721850"/>
            <a:ext cx="3076575" cy="512763"/>
          </a:xfrm>
          <a:prstGeom prst="rect">
            <a:avLst/>
          </a:prstGeom>
          <a:noFill/>
          <a:ln w="9525">
            <a:noFill/>
            <a:miter lim="800000"/>
            <a:headEnd/>
            <a:tailEnd/>
          </a:ln>
          <a:effectLst/>
        </p:spPr>
        <p:txBody>
          <a:bodyPr vert="horz" wrap="square" lIns="20298" tIns="0" rIns="20298" bIns="0" numCol="1" anchor="b" anchorCtr="0" compatLnSpc="1">
            <a:prstTxWarp prst="textNoShape">
              <a:avLst/>
            </a:prstTxWarp>
          </a:bodyPr>
          <a:lstStyle>
            <a:lvl1pPr defTabSz="1011238">
              <a:defRPr sz="1100" b="0" u="none"/>
            </a:lvl1pPr>
          </a:lstStyle>
          <a:p>
            <a:endParaRPr lang="en-US"/>
          </a:p>
        </p:txBody>
      </p:sp>
      <p:sp>
        <p:nvSpPr>
          <p:cNvPr id="3077" name="Rectangle 5"/>
          <p:cNvSpPr>
            <a:spLocks noGrp="1" noChangeArrowheads="1"/>
          </p:cNvSpPr>
          <p:nvPr>
            <p:ph type="sldNum" sz="quarter" idx="3"/>
          </p:nvPr>
        </p:nvSpPr>
        <p:spPr bwMode="auto">
          <a:xfrm>
            <a:off x="4022725" y="9721850"/>
            <a:ext cx="3076575" cy="512763"/>
          </a:xfrm>
          <a:prstGeom prst="rect">
            <a:avLst/>
          </a:prstGeom>
          <a:noFill/>
          <a:ln w="9525">
            <a:noFill/>
            <a:miter lim="800000"/>
            <a:headEnd/>
            <a:tailEnd/>
          </a:ln>
          <a:effectLst/>
        </p:spPr>
        <p:txBody>
          <a:bodyPr vert="horz" wrap="square" lIns="20298" tIns="0" rIns="20298" bIns="0" numCol="1" anchor="b" anchorCtr="0" compatLnSpc="1">
            <a:prstTxWarp prst="textNoShape">
              <a:avLst/>
            </a:prstTxWarp>
          </a:bodyPr>
          <a:lstStyle>
            <a:lvl1pPr algn="r" defTabSz="1011238">
              <a:defRPr sz="1100" b="0" u="none"/>
            </a:lvl1pPr>
          </a:lstStyle>
          <a:p>
            <a:fld id="{DBAA66D2-1D0E-4ABD-A2BE-F62BE201E7C7}" type="slidenum">
              <a:rPr lang="ar-SA"/>
              <a:pPr/>
              <a:t>‹#›</a:t>
            </a:fld>
            <a:endParaRPr lang="en-US"/>
          </a:p>
        </p:txBody>
      </p:sp>
    </p:spTree>
    <p:extLst>
      <p:ext uri="{BB962C8B-B14F-4D97-AF65-F5344CB8AC3E}">
        <p14:creationId xmlns:p14="http://schemas.microsoft.com/office/powerpoint/2010/main" val="1330896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588"/>
            <a:ext cx="3076575" cy="512763"/>
          </a:xfrm>
          <a:prstGeom prst="rect">
            <a:avLst/>
          </a:prstGeom>
          <a:noFill/>
          <a:ln w="9525">
            <a:noFill/>
            <a:miter lim="800000"/>
            <a:headEnd/>
            <a:tailEnd/>
          </a:ln>
          <a:effectLst/>
        </p:spPr>
        <p:txBody>
          <a:bodyPr vert="horz" wrap="square" lIns="20298" tIns="0" rIns="20298" bIns="0" numCol="1" anchor="t" anchorCtr="0" compatLnSpc="1">
            <a:prstTxWarp prst="textNoShape">
              <a:avLst/>
            </a:prstTxWarp>
          </a:bodyPr>
          <a:lstStyle>
            <a:lvl1pPr defTabSz="1011238">
              <a:defRPr sz="1100" b="0" u="none">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4022725" y="-1588"/>
            <a:ext cx="3076575" cy="512763"/>
          </a:xfrm>
          <a:prstGeom prst="rect">
            <a:avLst/>
          </a:prstGeom>
          <a:noFill/>
          <a:ln w="9525">
            <a:noFill/>
            <a:miter lim="800000"/>
            <a:headEnd/>
            <a:tailEnd/>
          </a:ln>
          <a:effectLst/>
        </p:spPr>
        <p:txBody>
          <a:bodyPr vert="horz" wrap="square" lIns="20298" tIns="0" rIns="20298" bIns="0" numCol="1" anchor="t" anchorCtr="0" compatLnSpc="1">
            <a:prstTxWarp prst="textNoShape">
              <a:avLst/>
            </a:prstTxWarp>
          </a:bodyPr>
          <a:lstStyle>
            <a:lvl1pPr algn="r" defTabSz="1011238">
              <a:defRPr sz="1100" b="0" u="none">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9721850"/>
            <a:ext cx="3076575" cy="512763"/>
          </a:xfrm>
          <a:prstGeom prst="rect">
            <a:avLst/>
          </a:prstGeom>
          <a:noFill/>
          <a:ln w="9525">
            <a:noFill/>
            <a:miter lim="800000"/>
            <a:headEnd/>
            <a:tailEnd/>
          </a:ln>
          <a:effectLst/>
        </p:spPr>
        <p:txBody>
          <a:bodyPr vert="horz" wrap="square" lIns="20298" tIns="0" rIns="20298" bIns="0" numCol="1" anchor="b" anchorCtr="0" compatLnSpc="1">
            <a:prstTxWarp prst="textNoShape">
              <a:avLst/>
            </a:prstTxWarp>
          </a:bodyPr>
          <a:lstStyle>
            <a:lvl1pPr defTabSz="1011238">
              <a:defRPr sz="1100" b="0" u="none">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4022725" y="9721850"/>
            <a:ext cx="3076575" cy="512763"/>
          </a:xfrm>
          <a:prstGeom prst="rect">
            <a:avLst/>
          </a:prstGeom>
          <a:noFill/>
          <a:ln w="9525">
            <a:noFill/>
            <a:miter lim="800000"/>
            <a:headEnd/>
            <a:tailEnd/>
          </a:ln>
          <a:effectLst/>
        </p:spPr>
        <p:txBody>
          <a:bodyPr vert="horz" wrap="square" lIns="20298" tIns="0" rIns="20298" bIns="0" numCol="1" anchor="b" anchorCtr="0" compatLnSpc="1">
            <a:prstTxWarp prst="textNoShape">
              <a:avLst/>
            </a:prstTxWarp>
          </a:bodyPr>
          <a:lstStyle>
            <a:lvl1pPr algn="r" defTabSz="1011238">
              <a:defRPr sz="1100" b="0" u="none">
                <a:latin typeface="Times New Roman" pitchFamily="18" charset="0"/>
                <a:cs typeface="Times New Roman" pitchFamily="18" charset="0"/>
              </a:defRPr>
            </a:lvl1pPr>
          </a:lstStyle>
          <a:p>
            <a:fld id="{17C55F66-B7EA-4545-818F-0B628A8C553F}" type="slidenum">
              <a:rPr lang="ar-SA"/>
              <a:pPr/>
              <a:t>‹#›</a:t>
            </a:fld>
            <a:endParaRPr lang="en-US"/>
          </a:p>
        </p:txBody>
      </p:sp>
      <p:sp>
        <p:nvSpPr>
          <p:cNvPr id="2054" name="Rectangle 6"/>
          <p:cNvSpPr>
            <a:spLocks noGrp="1" noChangeArrowheads="1"/>
          </p:cNvSpPr>
          <p:nvPr>
            <p:ph type="body" sz="quarter" idx="3"/>
          </p:nvPr>
        </p:nvSpPr>
        <p:spPr bwMode="auto">
          <a:xfrm>
            <a:off x="947738" y="4860925"/>
            <a:ext cx="5203825" cy="4605338"/>
          </a:xfrm>
          <a:prstGeom prst="rect">
            <a:avLst/>
          </a:prstGeom>
          <a:noFill/>
          <a:ln w="9525">
            <a:noFill/>
            <a:miter lim="800000"/>
            <a:headEnd/>
            <a:tailEnd/>
          </a:ln>
          <a:effectLst/>
        </p:spPr>
        <p:txBody>
          <a:bodyPr vert="horz" wrap="square" lIns="99797" tIns="50744" rIns="99797" bIns="50744"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000125" y="773113"/>
            <a:ext cx="5100638" cy="3825875"/>
          </a:xfrm>
          <a:prstGeom prst="rect">
            <a:avLst/>
          </a:prstGeom>
          <a:noFill/>
          <a:ln w="12700">
            <a:solidFill>
              <a:schemeClr val="tx1"/>
            </a:solidFill>
            <a:miter lim="800000"/>
            <a:headEnd/>
            <a:tailEnd/>
          </a:ln>
          <a:effectLst/>
        </p:spPr>
      </p:sp>
      <p:sp>
        <p:nvSpPr>
          <p:cNvPr id="2056" name="Rectangle 8"/>
          <p:cNvSpPr>
            <a:spLocks noChangeArrowheads="1"/>
          </p:cNvSpPr>
          <p:nvPr/>
        </p:nvSpPr>
        <p:spPr bwMode="auto">
          <a:xfrm>
            <a:off x="6618288" y="9791700"/>
            <a:ext cx="411162" cy="339725"/>
          </a:xfrm>
          <a:prstGeom prst="rect">
            <a:avLst/>
          </a:prstGeom>
          <a:noFill/>
          <a:ln w="9525">
            <a:noFill/>
            <a:miter lim="800000"/>
            <a:headEnd/>
            <a:tailEnd/>
          </a:ln>
          <a:effectLst/>
        </p:spPr>
        <p:txBody>
          <a:bodyPr wrap="none" lIns="99797" tIns="50744" rIns="99797" bIns="50744" anchor="ctr">
            <a:spAutoFit/>
          </a:bodyPr>
          <a:lstStyle/>
          <a:p>
            <a:pPr algn="r" defTabSz="1011238"/>
            <a:fld id="{C4AD9A37-8F4B-4AE6-BF4B-B7155BEBE3F0}" type="slidenum">
              <a:rPr lang="ar-SA" sz="1500" b="0" u="none">
                <a:effectLst>
                  <a:outerShdw blurRad="38100" dist="38100" dir="2700000" algn="tl">
                    <a:srgbClr val="C0C0C0"/>
                  </a:outerShdw>
                </a:effectLst>
              </a:rPr>
              <a:pPr algn="r" defTabSz="1011238"/>
              <a:t>‹#›</a:t>
            </a:fld>
            <a:endParaRPr lang="en-US" sz="1500" b="0" u="none">
              <a:effectLst>
                <a:outerShdw blurRad="38100" dist="38100" dir="2700000" algn="tl">
                  <a:srgbClr val="C0C0C0"/>
                </a:outerShdw>
              </a:effectLst>
            </a:endParaRPr>
          </a:p>
        </p:txBody>
      </p:sp>
    </p:spTree>
    <p:extLst>
      <p:ext uri="{BB962C8B-B14F-4D97-AF65-F5344CB8AC3E}">
        <p14:creationId xmlns:p14="http://schemas.microsoft.com/office/powerpoint/2010/main" val="924384423"/>
      </p:ext>
    </p:extLst>
  </p:cSld>
  <p:clrMap bg1="lt1" tx1="dk1" bg2="lt2" tx2="dk2" accent1="accent1" accent2="accent2" accent3="accent3" accent4="accent4" accent5="accent5" accent6="accent6" hlink="hlink" folHlink="folHlink"/>
  <p:notesStyle>
    <a:lvl1pPr algn="l" defTabSz="949325" rtl="0" eaLnBrk="0" fontAlgn="base" hangingPunct="0">
      <a:spcBef>
        <a:spcPct val="30000"/>
      </a:spcBef>
      <a:spcAft>
        <a:spcPct val="0"/>
      </a:spcAft>
      <a:defRPr sz="1200" kern="1200">
        <a:solidFill>
          <a:schemeClr val="tx1"/>
        </a:solidFill>
        <a:latin typeface="Arial" charset="0"/>
        <a:ea typeface="+mn-ea"/>
        <a:cs typeface="+mn-cs"/>
      </a:defRPr>
    </a:lvl1pPr>
    <a:lvl2pPr marL="465138" algn="l" defTabSz="949325" rtl="0" eaLnBrk="0" fontAlgn="base" hangingPunct="0">
      <a:spcBef>
        <a:spcPct val="30000"/>
      </a:spcBef>
      <a:spcAft>
        <a:spcPct val="0"/>
      </a:spcAft>
      <a:defRPr sz="1200" kern="1200">
        <a:solidFill>
          <a:schemeClr val="tx1"/>
        </a:solidFill>
        <a:latin typeface="Arial" charset="0"/>
        <a:ea typeface="+mn-ea"/>
        <a:cs typeface="+mn-cs"/>
      </a:defRPr>
    </a:lvl2pPr>
    <a:lvl3pPr marL="931863" algn="l" defTabSz="949325" rtl="0" eaLnBrk="0" fontAlgn="base" hangingPunct="0">
      <a:spcBef>
        <a:spcPct val="30000"/>
      </a:spcBef>
      <a:spcAft>
        <a:spcPct val="0"/>
      </a:spcAft>
      <a:defRPr sz="1200" kern="1200">
        <a:solidFill>
          <a:schemeClr val="tx1"/>
        </a:solidFill>
        <a:latin typeface="Arial" charset="0"/>
        <a:ea typeface="+mn-ea"/>
        <a:cs typeface="+mn-cs"/>
      </a:defRPr>
    </a:lvl3pPr>
    <a:lvl4pPr marL="1397000" algn="l" defTabSz="949325" rtl="0" eaLnBrk="0" fontAlgn="base" hangingPunct="0">
      <a:spcBef>
        <a:spcPct val="30000"/>
      </a:spcBef>
      <a:spcAft>
        <a:spcPct val="0"/>
      </a:spcAft>
      <a:defRPr sz="1200" kern="1200">
        <a:solidFill>
          <a:schemeClr val="tx1"/>
        </a:solidFill>
        <a:latin typeface="Arial" charset="0"/>
        <a:ea typeface="+mn-ea"/>
        <a:cs typeface="+mn-cs"/>
      </a:defRPr>
    </a:lvl4pPr>
    <a:lvl5pPr marL="1862138" algn="l" defTabSz="949325"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F452E22-3EA2-44F5-82B3-962CDA196819}" type="slidenum">
              <a:rPr lang="ar-SA"/>
              <a:pPr/>
              <a:t>1</a:t>
            </a:fld>
            <a:endParaRPr lang="en-US"/>
          </a:p>
        </p:txBody>
      </p:sp>
      <p:sp>
        <p:nvSpPr>
          <p:cNvPr id="5122" name="Rectangle 2"/>
          <p:cNvSpPr>
            <a:spLocks noGrp="1" noChangeArrowheads="1"/>
          </p:cNvSpPr>
          <p:nvPr>
            <p:ph type="body" idx="1"/>
          </p:nvPr>
        </p:nvSpPr>
        <p:spPr>
          <a:ln/>
        </p:spPr>
        <p:txBody>
          <a:bodyPr/>
          <a:lstStyle/>
          <a:p>
            <a:endParaRPr lang="en-US"/>
          </a:p>
        </p:txBody>
      </p:sp>
      <p:sp>
        <p:nvSpPr>
          <p:cNvPr id="5123"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043814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03399"/>
            </a:gs>
            <a:gs pos="100000">
              <a:srgbClr val="003399">
                <a:gamma/>
                <a:shade val="46275"/>
                <a:invGamma/>
              </a:srgbClr>
            </a:gs>
          </a:gsLst>
          <a:lin ang="5400000" scaled="1"/>
        </a:gradFill>
        <a:effectLst/>
      </p:bgPr>
    </p:bg>
    <p:spTree>
      <p:nvGrpSpPr>
        <p:cNvPr id="1" name=""/>
        <p:cNvGrpSpPr/>
        <p:nvPr/>
      </p:nvGrpSpPr>
      <p:grpSpPr>
        <a:xfrm>
          <a:off x="0" y="0"/>
          <a:ext cx="0" cy="0"/>
          <a:chOff x="0" y="0"/>
          <a:chExt cx="0" cy="0"/>
        </a:xfrm>
      </p:grpSpPr>
      <p:sp>
        <p:nvSpPr>
          <p:cNvPr id="35842" name="Rectangle 1026"/>
          <p:cNvSpPr>
            <a:spLocks noGrp="1" noChangeArrowheads="1"/>
          </p:cNvSpPr>
          <p:nvPr>
            <p:ph type="ctrTitle"/>
          </p:nvPr>
        </p:nvSpPr>
        <p:spPr>
          <a:xfrm>
            <a:off x="830263" y="971550"/>
            <a:ext cx="7772400" cy="1981200"/>
          </a:xfrm>
          <a:effectLst>
            <a:outerShdw dist="53882" dir="2700000" algn="ctr" rotWithShape="0">
              <a:schemeClr val="bg2"/>
            </a:outerShdw>
          </a:effectLst>
        </p:spPr>
        <p:txBody>
          <a:bodyPr/>
          <a:lstStyle>
            <a:lvl1pPr algn="ctr">
              <a:defRPr sz="4000"/>
            </a:lvl1pPr>
          </a:lstStyle>
          <a:p>
            <a:r>
              <a:rPr lang="en-US"/>
              <a:t>Click to edit Master title style</a:t>
            </a:r>
          </a:p>
        </p:txBody>
      </p:sp>
      <p:sp>
        <p:nvSpPr>
          <p:cNvPr id="35843" name="Rectangle 1027"/>
          <p:cNvSpPr>
            <a:spLocks noGrp="1" noChangeArrowheads="1"/>
          </p:cNvSpPr>
          <p:nvPr>
            <p:ph type="subTitle" idx="1"/>
          </p:nvPr>
        </p:nvSpPr>
        <p:spPr>
          <a:xfrm>
            <a:off x="868363" y="3467100"/>
            <a:ext cx="7696200" cy="2381250"/>
          </a:xfrm>
        </p:spPr>
        <p:txBody>
          <a:bodyPr anchor="ctr" anchorCtr="1"/>
          <a:lstStyle>
            <a:lvl1pPr marL="0" indent="0" algn="ctr">
              <a:buFont typeface="Monotype Sorts" pitchFamily="2" charset="2"/>
              <a:buNone/>
              <a:defRPr/>
            </a:lvl1pPr>
          </a:lstStyle>
          <a:p>
            <a:r>
              <a:rPr lang="en-US"/>
              <a:t>Click to edit Master subtitle style</a:t>
            </a:r>
          </a:p>
        </p:txBody>
      </p:sp>
      <p:sp>
        <p:nvSpPr>
          <p:cNvPr id="35844" name="Line 1028"/>
          <p:cNvSpPr>
            <a:spLocks noChangeShapeType="1"/>
          </p:cNvSpPr>
          <p:nvPr/>
        </p:nvSpPr>
        <p:spPr bwMode="auto">
          <a:xfrm>
            <a:off x="573088" y="704850"/>
            <a:ext cx="8339137" cy="0"/>
          </a:xfrm>
          <a:prstGeom prst="line">
            <a:avLst/>
          </a:prstGeom>
          <a:noFill/>
          <a:ln w="57150">
            <a:solidFill>
              <a:schemeClr val="hlink"/>
            </a:solidFill>
            <a:round/>
            <a:headEnd/>
            <a:tailEnd/>
          </a:ln>
          <a:effectLst/>
        </p:spPr>
        <p:txBody>
          <a:bodyPr wrap="none" anchor="ctr"/>
          <a:lstStyle/>
          <a:p>
            <a:endParaRPr lang="en-US"/>
          </a:p>
        </p:txBody>
      </p:sp>
      <p:sp>
        <p:nvSpPr>
          <p:cNvPr id="35845" name="Line 1029"/>
          <p:cNvSpPr>
            <a:spLocks noChangeShapeType="1"/>
          </p:cNvSpPr>
          <p:nvPr/>
        </p:nvSpPr>
        <p:spPr bwMode="auto">
          <a:xfrm>
            <a:off x="547688" y="3171825"/>
            <a:ext cx="8339137" cy="0"/>
          </a:xfrm>
          <a:prstGeom prst="line">
            <a:avLst/>
          </a:prstGeom>
          <a:noFill/>
          <a:ln w="57150">
            <a:solidFill>
              <a:schemeClr val="hlink"/>
            </a:solidFill>
            <a:round/>
            <a:headEnd/>
            <a:tailEnd/>
          </a:ln>
          <a:effectLst/>
        </p:spPr>
        <p:txBody>
          <a:bodyPr wrap="none" anchor="ctr"/>
          <a:lstStyle/>
          <a:p>
            <a:endParaRPr 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1475" y="206375"/>
            <a:ext cx="2144713" cy="63690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206375"/>
            <a:ext cx="6286500" cy="6369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206375"/>
            <a:ext cx="8583613" cy="638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86238" cy="535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219200"/>
            <a:ext cx="4186237"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73513"/>
            <a:ext cx="4186237"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206375"/>
            <a:ext cx="8583613" cy="638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219200"/>
            <a:ext cx="4186238" cy="535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186237" cy="535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82575" y="206375"/>
            <a:ext cx="8583613" cy="6381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86238" cy="5356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219200"/>
            <a:ext cx="4186237"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3438" y="3973513"/>
            <a:ext cx="4186237"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82575" y="206375"/>
            <a:ext cx="8583613" cy="63817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304800" y="1219200"/>
            <a:ext cx="4186238"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3438" y="1219200"/>
            <a:ext cx="4186237" cy="2601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4800" y="3973513"/>
            <a:ext cx="4186238"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3438" y="3973513"/>
            <a:ext cx="4186237" cy="26019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86238"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3438" y="1219200"/>
            <a:ext cx="4186237" cy="535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3399"/>
            </a:gs>
            <a:gs pos="100000">
              <a:srgbClr val="003399">
                <a:gamma/>
                <a:shade val="70196"/>
                <a:invGamma/>
              </a:srgbClr>
            </a:gs>
          </a:gsLst>
          <a:lin ang="5400000" scaled="1"/>
        </a:gradFill>
        <a:effectLst/>
      </p:bgPr>
    </p:bg>
    <p:spTree>
      <p:nvGrpSpPr>
        <p:cNvPr id="1" name=""/>
        <p:cNvGrpSpPr/>
        <p:nvPr/>
      </p:nvGrpSpPr>
      <p:grpSpPr>
        <a:xfrm>
          <a:off x="0" y="0"/>
          <a:ext cx="0" cy="0"/>
          <a:chOff x="0" y="0"/>
          <a:chExt cx="0" cy="0"/>
        </a:xfrm>
      </p:grpSpPr>
      <p:sp>
        <p:nvSpPr>
          <p:cNvPr id="34818" name="Line 1026"/>
          <p:cNvSpPr>
            <a:spLocks noChangeShapeType="1"/>
          </p:cNvSpPr>
          <p:nvPr/>
        </p:nvSpPr>
        <p:spPr bwMode="auto">
          <a:xfrm>
            <a:off x="330200" y="993775"/>
            <a:ext cx="8505825" cy="0"/>
          </a:xfrm>
          <a:prstGeom prst="line">
            <a:avLst/>
          </a:prstGeom>
          <a:noFill/>
          <a:ln w="57150">
            <a:solidFill>
              <a:schemeClr val="hlink"/>
            </a:solidFill>
            <a:round/>
            <a:headEnd/>
            <a:tailEnd/>
          </a:ln>
          <a:effectLst/>
        </p:spPr>
        <p:txBody>
          <a:bodyPr wrap="none" anchor="ctr"/>
          <a:lstStyle/>
          <a:p>
            <a:endParaRPr lang="en-US"/>
          </a:p>
        </p:txBody>
      </p:sp>
      <p:sp>
        <p:nvSpPr>
          <p:cNvPr id="34819" name="Rectangle 1027"/>
          <p:cNvSpPr>
            <a:spLocks noGrp="1" noChangeArrowheads="1"/>
          </p:cNvSpPr>
          <p:nvPr>
            <p:ph type="title"/>
          </p:nvPr>
        </p:nvSpPr>
        <p:spPr bwMode="auto">
          <a:xfrm>
            <a:off x="282575" y="206375"/>
            <a:ext cx="8583613" cy="638175"/>
          </a:xfrm>
          <a:prstGeom prst="rect">
            <a:avLst/>
          </a:prstGeom>
          <a:noFill/>
          <a:ln w="9525">
            <a:noFill/>
            <a:miter lim="800000"/>
            <a:headEnd/>
            <a:tailEnd/>
          </a:ln>
          <a:effectLst>
            <a:outerShdw dist="35921" dir="2700000" algn="ctr" rotWithShape="0">
              <a:srgbClr val="000000"/>
            </a:outerShdw>
          </a:effectLst>
        </p:spPr>
        <p:txBody>
          <a:bodyPr vert="horz" wrap="square" lIns="85725" tIns="42862" rIns="85725" bIns="42862" numCol="1" anchor="ctr" anchorCtr="0" compatLnSpc="1">
            <a:prstTxWarp prst="textNoShape">
              <a:avLst/>
            </a:prstTxWarp>
          </a:bodyPr>
          <a:lstStyle/>
          <a:p>
            <a:pPr lvl="0"/>
            <a:r>
              <a:rPr lang="en-US" smtClean="0"/>
              <a:t>Click to edit Master title style</a:t>
            </a:r>
          </a:p>
        </p:txBody>
      </p:sp>
      <p:sp>
        <p:nvSpPr>
          <p:cNvPr id="34820" name="Rectangle 1028"/>
          <p:cNvSpPr>
            <a:spLocks noGrp="1" noChangeArrowheads="1"/>
          </p:cNvSpPr>
          <p:nvPr>
            <p:ph type="body" idx="1"/>
          </p:nvPr>
        </p:nvSpPr>
        <p:spPr bwMode="auto">
          <a:xfrm>
            <a:off x="304800" y="1219200"/>
            <a:ext cx="8524875" cy="5356225"/>
          </a:xfrm>
          <a:prstGeom prst="rect">
            <a:avLst/>
          </a:prstGeom>
          <a:noFill/>
          <a:ln w="9525">
            <a:noFill/>
            <a:miter lim="800000"/>
            <a:headEnd/>
            <a:tailEnd/>
          </a:ln>
          <a:effectLst>
            <a:outerShdw dist="35921" dir="2700000" algn="ctr" rotWithShape="0">
              <a:schemeClr val="bg1"/>
            </a:outerShdw>
          </a:effectLst>
        </p:spPr>
        <p:txBody>
          <a:bodyPr vert="horz" wrap="square" lIns="85725" tIns="42862" rIns="85725" bIns="4286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Level4-</a:t>
            </a:r>
            <a:fld id="{58CE333B-3BC0-4F96-A548-6BF083688824}" type="slidenum">
              <a:rPr lang="ar-SA" smtClean="0"/>
              <a:pPr lvl="4"/>
              <a:t>‹#›</a:t>
            </a:fld>
            <a:endParaRPr lang="en-US" smtClean="0"/>
          </a:p>
          <a:p>
            <a:pPr lvl="4"/>
            <a:endParaRPr lang="en-US" smtClean="0"/>
          </a:p>
        </p:txBody>
      </p:sp>
      <p:sp>
        <p:nvSpPr>
          <p:cNvPr id="34821" name="Rectangle 1029"/>
          <p:cNvSpPr>
            <a:spLocks noChangeArrowheads="1"/>
          </p:cNvSpPr>
          <p:nvPr/>
        </p:nvSpPr>
        <p:spPr bwMode="auto">
          <a:xfrm>
            <a:off x="282575" y="6540500"/>
            <a:ext cx="368300" cy="273050"/>
          </a:xfrm>
          <a:prstGeom prst="rect">
            <a:avLst/>
          </a:prstGeom>
          <a:noFill/>
          <a:ln w="9525">
            <a:noFill/>
            <a:miter lim="800000"/>
            <a:headEnd/>
            <a:tailEnd/>
          </a:ln>
          <a:effectLst/>
        </p:spPr>
        <p:txBody>
          <a:bodyPr wrap="none" anchor="ctr"/>
          <a:lstStyle/>
          <a:p>
            <a:endParaRPr lang="en-US"/>
          </a:p>
        </p:txBody>
      </p:sp>
      <p:sp>
        <p:nvSpPr>
          <p:cNvPr id="34823" name="Text Box 1031"/>
          <p:cNvSpPr txBox="1">
            <a:spLocks noChangeArrowheads="1"/>
          </p:cNvSpPr>
          <p:nvPr/>
        </p:nvSpPr>
        <p:spPr bwMode="auto">
          <a:xfrm>
            <a:off x="8004175" y="6484938"/>
            <a:ext cx="234950" cy="336550"/>
          </a:xfrm>
          <a:prstGeom prst="rect">
            <a:avLst/>
          </a:prstGeom>
          <a:noFill/>
          <a:ln w="12700">
            <a:noFill/>
            <a:miter lim="800000"/>
            <a:headEnd/>
            <a:tailEnd/>
          </a:ln>
          <a:effectLst/>
        </p:spPr>
        <p:txBody>
          <a:bodyPr wrap="none" anchor="ctr">
            <a:spAutoFit/>
          </a:bodyPr>
          <a:lstStyle/>
          <a:p>
            <a:pPr algn="ctr" rtl="1"/>
            <a:r>
              <a:rPr lang="en-US" sz="1600" i="0" u="none">
                <a:solidFill>
                  <a:schemeClr val="hlink"/>
                </a:solidFill>
                <a:effectLst>
                  <a:outerShdw blurRad="38100" dist="38100" dir="2700000" algn="tl">
                    <a:srgbClr val="000000"/>
                  </a:outerShdw>
                </a:effectLst>
                <a:latin typeface="Times New Roman" pitchFamily="18" charset="0"/>
              </a:rPr>
              <a:t> </a:t>
            </a:r>
            <a:endParaRPr lang="en-US" sz="2000" i="0" u="none">
              <a:solidFill>
                <a:schemeClr val="hlink"/>
              </a:solidFill>
              <a:effectLst>
                <a:outerShdw blurRad="38100" dist="38100" dir="2700000" algn="tl">
                  <a:srgbClr val="000000"/>
                </a:outerShdw>
              </a:effectLst>
              <a:latin typeface="Times New Roman" pitchFamily="18" charset="0"/>
            </a:endParaRPr>
          </a:p>
        </p:txBody>
      </p:sp>
      <p:sp>
        <p:nvSpPr>
          <p:cNvPr id="34824" name="Text Box 1032"/>
          <p:cNvSpPr txBox="1">
            <a:spLocks noChangeArrowheads="1"/>
          </p:cNvSpPr>
          <p:nvPr userDrawn="1"/>
        </p:nvSpPr>
        <p:spPr bwMode="auto">
          <a:xfrm>
            <a:off x="8305800" y="6248400"/>
            <a:ext cx="838200" cy="366713"/>
          </a:xfrm>
          <a:prstGeom prst="rect">
            <a:avLst/>
          </a:prstGeom>
          <a:noFill/>
          <a:ln w="12700">
            <a:noFill/>
            <a:miter lim="800000"/>
            <a:headEnd/>
            <a:tailEnd/>
          </a:ln>
          <a:effectLst/>
        </p:spPr>
        <p:txBody>
          <a:bodyPr>
            <a:spAutoFit/>
          </a:bodyPr>
          <a:lstStyle/>
          <a:p>
            <a:fld id="{766821AD-919C-4865-8825-02A32BD0728A}" type="slidenum">
              <a:rPr lang="ar-SA" sz="1800" b="0" i="0" u="none">
                <a:latin typeface="Bookman Old Style" pitchFamily="18" charset="0"/>
                <a:cs typeface="Arial" charset="0"/>
              </a:rPr>
              <a:pPr/>
              <a:t>‹#›</a:t>
            </a:fld>
            <a:endParaRPr lang="en-US" b="0" u="none"/>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p:random/>
  </p:transition>
  <p:txStyles>
    <p:titleStyle>
      <a:lvl1pPr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mj-lt"/>
          <a:ea typeface="+mj-ea"/>
          <a:cs typeface="+mj-cs"/>
        </a:defRPr>
      </a:lvl1pPr>
      <a:lvl2pPr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2pPr>
      <a:lvl3pPr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3pPr>
      <a:lvl4pPr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4pPr>
      <a:lvl5pPr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5pPr>
      <a:lvl6pPr marL="457200"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6pPr>
      <a:lvl7pPr marL="914400"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7pPr>
      <a:lvl8pPr marL="1371600"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8pPr>
      <a:lvl9pPr marL="1828800" algn="l" defTabSz="769938" rtl="0" eaLnBrk="0" fontAlgn="base" hangingPunct="0">
        <a:lnSpc>
          <a:spcPct val="90000"/>
        </a:lnSpc>
        <a:spcBef>
          <a:spcPct val="0"/>
        </a:spcBef>
        <a:spcAft>
          <a:spcPct val="0"/>
        </a:spcAft>
        <a:defRPr sz="3600" b="1">
          <a:solidFill>
            <a:schemeClr val="hlink"/>
          </a:solidFill>
          <a:effectLst>
            <a:outerShdw blurRad="38100" dist="38100" dir="2700000" algn="tl">
              <a:srgbClr val="000000"/>
            </a:outerShdw>
          </a:effectLst>
          <a:latin typeface="Arial" charset="0"/>
        </a:defRPr>
      </a:lvl9pPr>
    </p:titleStyle>
    <p:bodyStyle>
      <a:lvl1pPr marL="317500" indent="-317500" algn="l" defTabSz="769938" rtl="0" eaLnBrk="0" fontAlgn="base" hangingPunct="0">
        <a:lnSpc>
          <a:spcPct val="90000"/>
        </a:lnSpc>
        <a:spcBef>
          <a:spcPct val="40000"/>
        </a:spcBef>
        <a:spcAft>
          <a:spcPct val="0"/>
        </a:spcAft>
        <a:buClr>
          <a:schemeClr val="tx2"/>
        </a:buClr>
        <a:buSzPct val="75000"/>
        <a:buFont typeface="Monotype Sorts" pitchFamily="2" charset="2"/>
        <a:buChar char="n"/>
        <a:defRPr sz="2400" b="1">
          <a:solidFill>
            <a:srgbClr val="FFFFFF"/>
          </a:solidFill>
          <a:latin typeface="+mn-lt"/>
          <a:ea typeface="+mn-ea"/>
          <a:cs typeface="+mn-cs"/>
        </a:defRPr>
      </a:lvl1pPr>
      <a:lvl2pPr marL="688975" indent="-257175" algn="l" defTabSz="769938" rtl="0" eaLnBrk="0" fontAlgn="base" hangingPunct="0">
        <a:lnSpc>
          <a:spcPct val="90000"/>
        </a:lnSpc>
        <a:spcBef>
          <a:spcPct val="20000"/>
        </a:spcBef>
        <a:spcAft>
          <a:spcPct val="0"/>
        </a:spcAft>
        <a:buClr>
          <a:schemeClr val="tx2"/>
        </a:buClr>
        <a:buSzPct val="150000"/>
        <a:buChar char="•"/>
        <a:defRPr sz="2200">
          <a:solidFill>
            <a:srgbClr val="FFFFFF"/>
          </a:solidFill>
          <a:latin typeface="+mn-lt"/>
        </a:defRPr>
      </a:lvl2pPr>
      <a:lvl3pPr marL="1058863" indent="-211138" algn="l" defTabSz="769938" rtl="0" eaLnBrk="0" fontAlgn="base" hangingPunct="0">
        <a:lnSpc>
          <a:spcPct val="90000"/>
        </a:lnSpc>
        <a:spcBef>
          <a:spcPct val="20000"/>
        </a:spcBef>
        <a:spcAft>
          <a:spcPct val="0"/>
        </a:spcAft>
        <a:buClr>
          <a:schemeClr val="tx2"/>
        </a:buClr>
        <a:buSzPct val="100000"/>
        <a:buChar char="•"/>
        <a:defRPr sz="2000">
          <a:solidFill>
            <a:srgbClr val="FFFFFF"/>
          </a:solidFill>
          <a:latin typeface="+mn-lt"/>
        </a:defRPr>
      </a:lvl3pPr>
      <a:lvl4pPr marL="1482725" indent="-211138" algn="l" defTabSz="769938" rtl="0" eaLnBrk="0" fontAlgn="base" hangingPunct="0">
        <a:lnSpc>
          <a:spcPct val="90000"/>
        </a:lnSpc>
        <a:spcBef>
          <a:spcPct val="20000"/>
        </a:spcBef>
        <a:spcAft>
          <a:spcPct val="0"/>
        </a:spcAft>
        <a:buClr>
          <a:schemeClr val="tx1"/>
        </a:buClr>
        <a:buSzPct val="100000"/>
        <a:buChar char="•"/>
        <a:defRPr>
          <a:solidFill>
            <a:srgbClr val="FFFFFF"/>
          </a:solidFill>
          <a:latin typeface="+mn-lt"/>
        </a:defRPr>
      </a:lvl4pPr>
      <a:lvl5pPr marL="1908175" indent="-212725" algn="l" defTabSz="769938" rtl="0" eaLnBrk="0" fontAlgn="base" hangingPunct="0">
        <a:lnSpc>
          <a:spcPct val="90000"/>
        </a:lnSpc>
        <a:spcBef>
          <a:spcPct val="20000"/>
        </a:spcBef>
        <a:spcAft>
          <a:spcPct val="0"/>
        </a:spcAft>
        <a:buClr>
          <a:schemeClr val="tx1"/>
        </a:buClr>
        <a:buSzPct val="100000"/>
        <a:buChar char="–"/>
        <a:defRPr sz="1600">
          <a:solidFill>
            <a:srgbClr val="FFFFFF"/>
          </a:solidFill>
          <a:latin typeface="+mn-lt"/>
          <a:cs typeface="Arial" charset="0"/>
        </a:defRPr>
      </a:lvl5pPr>
      <a:lvl6pPr marL="2365375" indent="-212725" algn="l" defTabSz="769938" rtl="0" eaLnBrk="0" fontAlgn="base" hangingPunct="0">
        <a:lnSpc>
          <a:spcPct val="90000"/>
        </a:lnSpc>
        <a:spcBef>
          <a:spcPct val="20000"/>
        </a:spcBef>
        <a:spcAft>
          <a:spcPct val="0"/>
        </a:spcAft>
        <a:buClr>
          <a:schemeClr val="tx1"/>
        </a:buClr>
        <a:buSzPct val="100000"/>
        <a:buChar char="–"/>
        <a:defRPr sz="1600">
          <a:solidFill>
            <a:srgbClr val="FFFFFF"/>
          </a:solidFill>
          <a:latin typeface="+mn-lt"/>
          <a:cs typeface="Arial" charset="0"/>
        </a:defRPr>
      </a:lvl6pPr>
      <a:lvl7pPr marL="2822575" indent="-212725" algn="l" defTabSz="769938" rtl="0" eaLnBrk="0" fontAlgn="base" hangingPunct="0">
        <a:lnSpc>
          <a:spcPct val="90000"/>
        </a:lnSpc>
        <a:spcBef>
          <a:spcPct val="20000"/>
        </a:spcBef>
        <a:spcAft>
          <a:spcPct val="0"/>
        </a:spcAft>
        <a:buClr>
          <a:schemeClr val="tx1"/>
        </a:buClr>
        <a:buSzPct val="100000"/>
        <a:buChar char="–"/>
        <a:defRPr sz="1600">
          <a:solidFill>
            <a:srgbClr val="FFFFFF"/>
          </a:solidFill>
          <a:latin typeface="+mn-lt"/>
          <a:cs typeface="Arial" charset="0"/>
        </a:defRPr>
      </a:lvl7pPr>
      <a:lvl8pPr marL="3279775" indent="-212725" algn="l" defTabSz="769938" rtl="0" eaLnBrk="0" fontAlgn="base" hangingPunct="0">
        <a:lnSpc>
          <a:spcPct val="90000"/>
        </a:lnSpc>
        <a:spcBef>
          <a:spcPct val="20000"/>
        </a:spcBef>
        <a:spcAft>
          <a:spcPct val="0"/>
        </a:spcAft>
        <a:buClr>
          <a:schemeClr val="tx1"/>
        </a:buClr>
        <a:buSzPct val="100000"/>
        <a:buChar char="–"/>
        <a:defRPr sz="1600">
          <a:solidFill>
            <a:srgbClr val="FFFFFF"/>
          </a:solidFill>
          <a:latin typeface="+mn-lt"/>
          <a:cs typeface="Arial" charset="0"/>
        </a:defRPr>
      </a:lvl8pPr>
      <a:lvl9pPr marL="3736975" indent="-212725" algn="l" defTabSz="769938" rtl="0" eaLnBrk="0" fontAlgn="base" hangingPunct="0">
        <a:lnSpc>
          <a:spcPct val="90000"/>
        </a:lnSpc>
        <a:spcBef>
          <a:spcPct val="20000"/>
        </a:spcBef>
        <a:spcAft>
          <a:spcPct val="0"/>
        </a:spcAft>
        <a:buClr>
          <a:schemeClr val="tx1"/>
        </a:buClr>
        <a:buSzPct val="100000"/>
        <a:buChar char="–"/>
        <a:defRPr sz="1600">
          <a:solidFill>
            <a:srgbClr val="FFFFFF"/>
          </a:solidFill>
          <a:latin typeface="+mn-lt"/>
          <a:cs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2.bin"/><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4.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49.wmf"/><Relationship Id="rId4" Type="http://schemas.openxmlformats.org/officeDocument/2006/relationships/oleObject" Target="../embeddings/oleObject3.bin"/></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52.png"/><Relationship Id="rId4" Type="http://schemas.openxmlformats.org/officeDocument/2006/relationships/image" Target="../media/image5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5" Type="http://schemas.openxmlformats.org/officeDocument/2006/relationships/image" Target="../media/image60.png"/><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6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371600"/>
            <a:ext cx="7772400" cy="1143000"/>
          </a:xfrm>
          <a:noFill/>
          <a:ln/>
          <a:effectLst/>
        </p:spPr>
        <p:txBody>
          <a:bodyPr lIns="92075" tIns="46038" rIns="92075" bIns="46038"/>
          <a:lstStyle/>
          <a:p>
            <a:r>
              <a:rPr lang="en-US" dirty="0"/>
              <a:t>COE 561</a:t>
            </a:r>
            <a:br>
              <a:rPr lang="en-US" dirty="0"/>
            </a:br>
            <a:r>
              <a:rPr lang="en-US" dirty="0"/>
              <a:t>Digital System Design &amp; Synthesis</a:t>
            </a:r>
            <a:br>
              <a:rPr lang="en-US" dirty="0"/>
            </a:br>
            <a:r>
              <a:rPr lang="en-US" dirty="0">
                <a:solidFill>
                  <a:srgbClr val="FFFF00"/>
                </a:solidFill>
              </a:rPr>
              <a:t>Architectural Synthesis </a:t>
            </a:r>
          </a:p>
        </p:txBody>
      </p:sp>
      <p:sp>
        <p:nvSpPr>
          <p:cNvPr id="4101" name="Rectangle 5"/>
          <p:cNvSpPr>
            <a:spLocks noGrp="1" noChangeArrowheads="1"/>
          </p:cNvSpPr>
          <p:nvPr>
            <p:ph type="subTitle" idx="1"/>
          </p:nvPr>
        </p:nvSpPr>
        <p:spPr>
          <a:xfrm>
            <a:off x="500063" y="3886200"/>
            <a:ext cx="8074025" cy="1752600"/>
          </a:xfrm>
          <a:noFill/>
          <a:ln/>
          <a:effectLst/>
        </p:spPr>
        <p:txBody>
          <a:bodyPr lIns="92075" tIns="46038" rIns="92075" bIns="46038" anchor="t" anchorCtr="0"/>
          <a:lstStyle/>
          <a:p>
            <a:pPr marL="342900" indent="-342900"/>
            <a:endParaRPr lang="en-US"/>
          </a:p>
          <a:p>
            <a:pPr marL="342900" indent="-342900"/>
            <a:r>
              <a:rPr lang="en-US"/>
              <a:t>Dr. Aiman H. El-Maleh</a:t>
            </a:r>
          </a:p>
          <a:p>
            <a:pPr marL="342900" indent="-342900"/>
            <a:r>
              <a:rPr lang="en-US"/>
              <a:t>Computer Engineering Department</a:t>
            </a:r>
          </a:p>
          <a:p>
            <a:pPr marL="342900" indent="-342900"/>
            <a:r>
              <a:rPr lang="en-US"/>
              <a:t>King Fahd University of Petroleum &amp; Minerals</a:t>
            </a:r>
          </a:p>
          <a:p>
            <a:pPr marL="342900" indent="-342900"/>
            <a:endParaRPr lang="en-US"/>
          </a:p>
          <a:p>
            <a:pPr marL="342900" indent="-342900"/>
            <a:r>
              <a:rPr lang="en-US" sz="1400"/>
              <a:t>[Adapted from slides of Prof. G. De Micheli: Synthesis &amp; Optimization of Digital Circuits]</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5" name="Rectangle 5"/>
          <p:cNvSpPr>
            <a:spLocks noGrp="1" noChangeArrowheads="1"/>
          </p:cNvSpPr>
          <p:nvPr>
            <p:ph type="title"/>
          </p:nvPr>
        </p:nvSpPr>
        <p:spPr/>
        <p:txBody>
          <a:bodyPr/>
          <a:lstStyle/>
          <a:p>
            <a:r>
              <a:rPr lang="en-US" dirty="0" smtClean="0"/>
              <a:t>Behavioral-Level </a:t>
            </a:r>
            <a:r>
              <a:rPr lang="en-US" dirty="0"/>
              <a:t>O</a:t>
            </a:r>
            <a:r>
              <a:rPr lang="en-US" dirty="0" smtClean="0"/>
              <a:t>ptimization</a:t>
            </a:r>
            <a:endParaRPr lang="en-US" dirty="0">
              <a:cs typeface="Arial" charset="0"/>
            </a:endParaRPr>
          </a:p>
        </p:txBody>
      </p:sp>
      <p:sp>
        <p:nvSpPr>
          <p:cNvPr id="1244166" name="Rectangle 6"/>
          <p:cNvSpPr>
            <a:spLocks noGrp="1" noChangeArrowheads="1"/>
          </p:cNvSpPr>
          <p:nvPr>
            <p:ph type="body" idx="1"/>
          </p:nvPr>
        </p:nvSpPr>
        <p:spPr>
          <a:xfrm>
            <a:off x="304800" y="1219200"/>
            <a:ext cx="3911600" cy="5356225"/>
          </a:xfrm>
        </p:spPr>
        <p:txBody>
          <a:bodyPr/>
          <a:lstStyle/>
          <a:p>
            <a:r>
              <a:rPr lang="en-US"/>
              <a:t>Tree-height reduction using commutativity and associativity</a:t>
            </a:r>
            <a:endParaRPr lang="ar-SA">
              <a:cs typeface="Arial" charset="0"/>
            </a:endParaRPr>
          </a:p>
          <a:p>
            <a:r>
              <a:rPr lang="en-US"/>
              <a:t>x = a + b * c + d  =&gt;       x = (a + d) + b * c</a:t>
            </a:r>
          </a:p>
          <a:p>
            <a:endParaRPr lang="en-US"/>
          </a:p>
          <a:p>
            <a:r>
              <a:rPr lang="en-US"/>
              <a:t>Tree-height reduction</a:t>
            </a:r>
            <a:br>
              <a:rPr lang="en-US"/>
            </a:br>
            <a:r>
              <a:rPr lang="en-US"/>
              <a:t>using distributivity</a:t>
            </a:r>
          </a:p>
          <a:p>
            <a:r>
              <a:rPr lang="en-US" b="0"/>
              <a:t>x = a * (b * c * d + e) =&gt;  x = a * b * c * d + a * e</a:t>
            </a:r>
          </a:p>
          <a:p>
            <a:pPr>
              <a:buFont typeface="Monotype Sorts" pitchFamily="2" charset="2"/>
              <a:buNone/>
            </a:pPr>
            <a:endParaRPr lang="en-US"/>
          </a:p>
          <a:p>
            <a:pPr>
              <a:buFont typeface="Monotype Sorts" pitchFamily="2" charset="2"/>
              <a:buNone/>
            </a:pPr>
            <a:endParaRPr lang="en-US"/>
          </a:p>
          <a:p>
            <a:endParaRPr lang="en-US">
              <a:cs typeface="Arial" charset="0"/>
            </a:endParaRPr>
          </a:p>
        </p:txBody>
      </p:sp>
      <p:pic>
        <p:nvPicPr>
          <p:cNvPr id="1244164" name="Picture 4"/>
          <p:cNvPicPr>
            <a:picLocks noChangeAspect="1" noChangeArrowheads="1"/>
          </p:cNvPicPr>
          <p:nvPr/>
        </p:nvPicPr>
        <p:blipFill>
          <a:blip r:embed="rId2" cstate="print"/>
          <a:srcRect/>
          <a:stretch>
            <a:fillRect/>
          </a:stretch>
        </p:blipFill>
        <p:spPr bwMode="auto">
          <a:xfrm>
            <a:off x="4176713" y="1212850"/>
            <a:ext cx="4543425" cy="2336800"/>
          </a:xfrm>
          <a:prstGeom prst="rect">
            <a:avLst/>
          </a:prstGeom>
          <a:noFill/>
          <a:ln w="12700">
            <a:noFill/>
            <a:miter lim="800000"/>
            <a:headEnd/>
            <a:tailEnd/>
          </a:ln>
          <a:effectLst/>
        </p:spPr>
      </p:pic>
      <p:pic>
        <p:nvPicPr>
          <p:cNvPr id="1244167" name="Picture 7"/>
          <p:cNvPicPr>
            <a:picLocks noChangeAspect="1" noChangeArrowheads="1"/>
          </p:cNvPicPr>
          <p:nvPr/>
        </p:nvPicPr>
        <p:blipFill>
          <a:blip r:embed="rId3" cstate="print"/>
          <a:srcRect/>
          <a:stretch>
            <a:fillRect/>
          </a:stretch>
        </p:blipFill>
        <p:spPr bwMode="auto">
          <a:xfrm>
            <a:off x="4154488" y="3697288"/>
            <a:ext cx="4565650" cy="2449512"/>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2"/>
          <p:cNvSpPr>
            <a:spLocks noGrp="1" noChangeArrowheads="1"/>
          </p:cNvSpPr>
          <p:nvPr>
            <p:ph type="title"/>
          </p:nvPr>
        </p:nvSpPr>
        <p:spPr/>
        <p:txBody>
          <a:bodyPr/>
          <a:lstStyle/>
          <a:p>
            <a:r>
              <a:rPr lang="en-US" sz="3200"/>
              <a:t>Architectural Synthesis and Optimization</a:t>
            </a:r>
          </a:p>
        </p:txBody>
      </p:sp>
      <p:sp>
        <p:nvSpPr>
          <p:cNvPr id="1246211" name="Rectangle 3"/>
          <p:cNvSpPr>
            <a:spLocks noGrp="1" noChangeArrowheads="1"/>
          </p:cNvSpPr>
          <p:nvPr>
            <p:ph type="body" idx="1"/>
          </p:nvPr>
        </p:nvSpPr>
        <p:spPr/>
        <p:txBody>
          <a:bodyPr/>
          <a:lstStyle/>
          <a:p>
            <a:r>
              <a:rPr lang="en-US"/>
              <a:t>Synthesize macroscopic structure in terms of building-blocks.</a:t>
            </a:r>
          </a:p>
          <a:p>
            <a:r>
              <a:rPr lang="en-US"/>
              <a:t>Explore area/performance trade-offs</a:t>
            </a:r>
          </a:p>
          <a:p>
            <a:pPr lvl="1"/>
            <a:r>
              <a:rPr lang="en-US"/>
              <a:t>maximum performance implementations subject to area constraints.</a:t>
            </a:r>
          </a:p>
          <a:p>
            <a:pPr lvl="1"/>
            <a:r>
              <a:rPr lang="en-US"/>
              <a:t>minimum area implementations subject to performance constraints.</a:t>
            </a:r>
          </a:p>
          <a:p>
            <a:r>
              <a:rPr lang="en-US"/>
              <a:t>Determine an optimal implementation.</a:t>
            </a:r>
          </a:p>
          <a:p>
            <a:r>
              <a:rPr lang="en-US"/>
              <a:t>Create logic model for data-path and control.</a:t>
            </a:r>
          </a:p>
          <a:p>
            <a:endParaRPr lang="en-US"/>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40" name="Rectangle 4"/>
          <p:cNvSpPr>
            <a:spLocks noGrp="1" noChangeArrowheads="1"/>
          </p:cNvSpPr>
          <p:nvPr>
            <p:ph type="title"/>
          </p:nvPr>
        </p:nvSpPr>
        <p:spPr/>
        <p:txBody>
          <a:bodyPr/>
          <a:lstStyle/>
          <a:p>
            <a:r>
              <a:rPr lang="en-US" sz="3200"/>
              <a:t>Circuit Specification for Architectural Synthesis</a:t>
            </a:r>
          </a:p>
        </p:txBody>
      </p:sp>
      <p:sp>
        <p:nvSpPr>
          <p:cNvPr id="1166341" name="Rectangle 5"/>
          <p:cNvSpPr>
            <a:spLocks noGrp="1" noChangeArrowheads="1"/>
          </p:cNvSpPr>
          <p:nvPr>
            <p:ph type="body" idx="1"/>
          </p:nvPr>
        </p:nvSpPr>
        <p:spPr/>
        <p:txBody>
          <a:bodyPr/>
          <a:lstStyle/>
          <a:p>
            <a:r>
              <a:rPr lang="en-US" dirty="0"/>
              <a:t>Circuit behavior</a:t>
            </a:r>
          </a:p>
          <a:p>
            <a:pPr lvl="1"/>
            <a:r>
              <a:rPr lang="en-US" dirty="0"/>
              <a:t>Sequencing graphs.</a:t>
            </a:r>
          </a:p>
          <a:p>
            <a:r>
              <a:rPr lang="en-US" dirty="0"/>
              <a:t>Building blocks</a:t>
            </a:r>
          </a:p>
          <a:p>
            <a:pPr lvl="1"/>
            <a:r>
              <a:rPr lang="en-US" dirty="0">
                <a:solidFill>
                  <a:srgbClr val="FFFF00"/>
                </a:solidFill>
              </a:rPr>
              <a:t>Resources</a:t>
            </a:r>
            <a:r>
              <a:rPr lang="en-US" dirty="0"/>
              <a:t>.</a:t>
            </a:r>
          </a:p>
          <a:p>
            <a:pPr lvl="2"/>
            <a:r>
              <a:rPr lang="en-US" dirty="0"/>
              <a:t>Functional resources: process data (e.g. ALU).</a:t>
            </a:r>
          </a:p>
          <a:p>
            <a:pPr lvl="2"/>
            <a:r>
              <a:rPr lang="en-US" dirty="0"/>
              <a:t>Memory resources: store data (e.g. Register).</a:t>
            </a:r>
          </a:p>
          <a:p>
            <a:pPr lvl="2"/>
            <a:r>
              <a:rPr lang="en-US" dirty="0"/>
              <a:t>Interface resources: support data transfer (e.g. MUX and Buses).</a:t>
            </a:r>
          </a:p>
          <a:p>
            <a:r>
              <a:rPr lang="en-US" dirty="0"/>
              <a:t>Constraints</a:t>
            </a:r>
          </a:p>
          <a:p>
            <a:pPr lvl="1"/>
            <a:r>
              <a:rPr lang="en-US" dirty="0">
                <a:solidFill>
                  <a:srgbClr val="FFFF00"/>
                </a:solidFill>
              </a:rPr>
              <a:t>Interface constraints</a:t>
            </a:r>
          </a:p>
          <a:p>
            <a:pPr lvl="2"/>
            <a:r>
              <a:rPr lang="en-US" dirty="0"/>
              <a:t>Format and timing of I/O data transfers.</a:t>
            </a:r>
          </a:p>
          <a:p>
            <a:pPr lvl="1"/>
            <a:r>
              <a:rPr lang="en-US" dirty="0">
                <a:solidFill>
                  <a:srgbClr val="FFFF00"/>
                </a:solidFill>
              </a:rPr>
              <a:t>Implementation constraints</a:t>
            </a:r>
          </a:p>
          <a:p>
            <a:pPr lvl="2"/>
            <a:r>
              <a:rPr lang="en-US" dirty="0"/>
              <a:t>Timing and resource usage.</a:t>
            </a:r>
          </a:p>
          <a:p>
            <a:pPr lvl="3"/>
            <a:r>
              <a:rPr lang="en-US" dirty="0"/>
              <a:t>Area</a:t>
            </a:r>
          </a:p>
          <a:p>
            <a:pPr lvl="3"/>
            <a:r>
              <a:rPr lang="en-US" dirty="0"/>
              <a:t>Cycle-time and latency</a:t>
            </a:r>
          </a:p>
        </p:txBody>
      </p:sp>
    </p:spTree>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8" name="Rectangle 8"/>
          <p:cNvSpPr>
            <a:spLocks noGrp="1" noChangeArrowheads="1"/>
          </p:cNvSpPr>
          <p:nvPr>
            <p:ph type="title"/>
          </p:nvPr>
        </p:nvSpPr>
        <p:spPr/>
        <p:txBody>
          <a:bodyPr/>
          <a:lstStyle/>
          <a:p>
            <a:r>
              <a:rPr lang="en-US"/>
              <a:t>Resources</a:t>
            </a:r>
          </a:p>
        </p:txBody>
      </p:sp>
      <p:sp>
        <p:nvSpPr>
          <p:cNvPr id="1167369" name="Rectangle 9"/>
          <p:cNvSpPr>
            <a:spLocks noGrp="1" noChangeArrowheads="1"/>
          </p:cNvSpPr>
          <p:nvPr>
            <p:ph type="body" idx="1"/>
          </p:nvPr>
        </p:nvSpPr>
        <p:spPr/>
        <p:txBody>
          <a:bodyPr/>
          <a:lstStyle/>
          <a:p>
            <a:r>
              <a:rPr lang="en-US">
                <a:solidFill>
                  <a:schemeClr val="hlink"/>
                </a:solidFill>
              </a:rPr>
              <a:t>Functional resources</a:t>
            </a:r>
            <a:r>
              <a:rPr lang="en-US"/>
              <a:t>:  perform operations on data.</a:t>
            </a:r>
          </a:p>
          <a:p>
            <a:pPr lvl="1"/>
            <a:r>
              <a:rPr lang="en-US"/>
              <a:t>Example: arithmetic and logic blocks.</a:t>
            </a:r>
          </a:p>
          <a:p>
            <a:pPr lvl="1"/>
            <a:r>
              <a:rPr lang="en-US"/>
              <a:t>Standard resources</a:t>
            </a:r>
          </a:p>
          <a:p>
            <a:pPr lvl="2"/>
            <a:r>
              <a:rPr lang="en-US"/>
              <a:t>Existing macro-cells.</a:t>
            </a:r>
          </a:p>
          <a:p>
            <a:pPr lvl="2"/>
            <a:r>
              <a:rPr lang="en-US"/>
              <a:t>Well characterized (area/delay).</a:t>
            </a:r>
          </a:p>
          <a:p>
            <a:pPr lvl="2"/>
            <a:r>
              <a:rPr lang="en-US"/>
              <a:t>Example: adders, multipliers, ALUs, Shifters, ...</a:t>
            </a:r>
          </a:p>
          <a:p>
            <a:pPr lvl="1"/>
            <a:r>
              <a:rPr lang="en-US"/>
              <a:t>Application-specific resources</a:t>
            </a:r>
          </a:p>
          <a:p>
            <a:pPr lvl="2"/>
            <a:r>
              <a:rPr lang="en-US"/>
              <a:t>Circuits for specific tasks.</a:t>
            </a:r>
          </a:p>
          <a:p>
            <a:pPr lvl="2"/>
            <a:r>
              <a:rPr lang="en-US"/>
              <a:t>Yet to be synthesized.</a:t>
            </a:r>
          </a:p>
          <a:p>
            <a:pPr lvl="2"/>
            <a:r>
              <a:rPr lang="en-US"/>
              <a:t>Example: instruction decoder.</a:t>
            </a:r>
          </a:p>
          <a:p>
            <a:r>
              <a:rPr lang="en-US">
                <a:solidFill>
                  <a:schemeClr val="hlink"/>
                </a:solidFill>
              </a:rPr>
              <a:t>Memory resources</a:t>
            </a:r>
            <a:r>
              <a:rPr lang="en-US"/>
              <a:t>: store data.</a:t>
            </a:r>
          </a:p>
          <a:p>
            <a:pPr lvl="1"/>
            <a:r>
              <a:rPr lang="en-US"/>
              <a:t>Example: memory and registers.</a:t>
            </a:r>
          </a:p>
          <a:p>
            <a:r>
              <a:rPr lang="en-US">
                <a:solidFill>
                  <a:schemeClr val="hlink"/>
                </a:solidFill>
              </a:rPr>
              <a:t>Interface resources</a:t>
            </a:r>
          </a:p>
          <a:p>
            <a:pPr lvl="1"/>
            <a:r>
              <a:rPr lang="en-US"/>
              <a:t>Example: busses and ports.</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390" name="Rectangle 6"/>
          <p:cNvSpPr>
            <a:spLocks noGrp="1" noChangeArrowheads="1"/>
          </p:cNvSpPr>
          <p:nvPr>
            <p:ph type="title"/>
          </p:nvPr>
        </p:nvSpPr>
        <p:spPr/>
        <p:txBody>
          <a:bodyPr/>
          <a:lstStyle/>
          <a:p>
            <a:r>
              <a:rPr lang="en-US"/>
              <a:t>Resources and Circuit Families</a:t>
            </a:r>
          </a:p>
        </p:txBody>
      </p:sp>
      <p:sp>
        <p:nvSpPr>
          <p:cNvPr id="1168391" name="Rectangle 7"/>
          <p:cNvSpPr>
            <a:spLocks noGrp="1" noChangeArrowheads="1"/>
          </p:cNvSpPr>
          <p:nvPr>
            <p:ph type="body" idx="1"/>
          </p:nvPr>
        </p:nvSpPr>
        <p:spPr/>
        <p:txBody>
          <a:bodyPr/>
          <a:lstStyle/>
          <a:p>
            <a:r>
              <a:rPr lang="en-US" dirty="0">
                <a:solidFill>
                  <a:srgbClr val="FFFF00"/>
                </a:solidFill>
              </a:rPr>
              <a:t>Resource-dominated </a:t>
            </a:r>
            <a:r>
              <a:rPr lang="en-US" dirty="0" smtClean="0">
                <a:solidFill>
                  <a:srgbClr val="FFFF00"/>
                </a:solidFill>
              </a:rPr>
              <a:t>circuits</a:t>
            </a:r>
            <a:endParaRPr lang="en-US" dirty="0">
              <a:solidFill>
                <a:srgbClr val="FFFF00"/>
              </a:solidFill>
            </a:endParaRPr>
          </a:p>
          <a:p>
            <a:pPr lvl="1"/>
            <a:r>
              <a:rPr lang="en-US" dirty="0"/>
              <a:t>Area and performance depend on few, well-characterized blocks.</a:t>
            </a:r>
          </a:p>
          <a:p>
            <a:pPr lvl="1"/>
            <a:r>
              <a:rPr lang="en-US" dirty="0"/>
              <a:t>Example: DSP circuits.</a:t>
            </a:r>
          </a:p>
          <a:p>
            <a:r>
              <a:rPr lang="en-US" dirty="0">
                <a:solidFill>
                  <a:srgbClr val="FFFF00"/>
                </a:solidFill>
              </a:rPr>
              <a:t>Non resource-dominated </a:t>
            </a:r>
            <a:r>
              <a:rPr lang="en-US" dirty="0" smtClean="0">
                <a:solidFill>
                  <a:srgbClr val="FFFF00"/>
                </a:solidFill>
              </a:rPr>
              <a:t>circuits</a:t>
            </a:r>
            <a:endParaRPr lang="en-US" dirty="0">
              <a:solidFill>
                <a:srgbClr val="FFFF00"/>
              </a:solidFill>
            </a:endParaRPr>
          </a:p>
          <a:p>
            <a:pPr lvl="1"/>
            <a:r>
              <a:rPr lang="en-US" dirty="0"/>
              <a:t>Area and performance are strongly influenced by sparse logic, control and wiring.</a:t>
            </a:r>
          </a:p>
          <a:p>
            <a:pPr lvl="1"/>
            <a:r>
              <a:rPr lang="en-US" dirty="0"/>
              <a:t>Example: some ASIC circuits.</a:t>
            </a:r>
          </a:p>
          <a:p>
            <a:endParaRPr lang="en-US" dirty="0"/>
          </a:p>
        </p:txBody>
      </p:sp>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21" name="Rectangle 13"/>
          <p:cNvSpPr>
            <a:spLocks noGrp="1" noChangeArrowheads="1"/>
          </p:cNvSpPr>
          <p:nvPr>
            <p:ph type="title"/>
          </p:nvPr>
        </p:nvSpPr>
        <p:spPr/>
        <p:txBody>
          <a:bodyPr/>
          <a:lstStyle/>
          <a:p>
            <a:r>
              <a:rPr lang="en-US" sz="3200"/>
              <a:t>Synthesis in the Temporal Domain: Scheduling</a:t>
            </a:r>
          </a:p>
        </p:txBody>
      </p:sp>
      <p:sp>
        <p:nvSpPr>
          <p:cNvPr id="1169422" name="Rectangle 14"/>
          <p:cNvSpPr>
            <a:spLocks noGrp="1" noChangeArrowheads="1"/>
          </p:cNvSpPr>
          <p:nvPr>
            <p:ph type="body" idx="1"/>
          </p:nvPr>
        </p:nvSpPr>
        <p:spPr/>
        <p:txBody>
          <a:bodyPr/>
          <a:lstStyle/>
          <a:p>
            <a:r>
              <a:rPr lang="en-US" dirty="0">
                <a:solidFill>
                  <a:srgbClr val="FFFF00"/>
                </a:solidFill>
              </a:rPr>
              <a:t>Scheduling</a:t>
            </a:r>
          </a:p>
          <a:p>
            <a:pPr lvl="1"/>
            <a:r>
              <a:rPr lang="en-US" dirty="0"/>
              <a:t>Associate a start-time with each operation.</a:t>
            </a:r>
          </a:p>
          <a:p>
            <a:pPr lvl="1"/>
            <a:r>
              <a:rPr lang="en-US" dirty="0"/>
              <a:t>Satisfying all the sequencing (timing and resource) </a:t>
            </a:r>
            <a:r>
              <a:rPr lang="en-US" dirty="0" smtClean="0"/>
              <a:t>constraints.</a:t>
            </a:r>
            <a:endParaRPr lang="en-US" dirty="0"/>
          </a:p>
          <a:p>
            <a:r>
              <a:rPr lang="en-US" dirty="0"/>
              <a:t>Goal</a:t>
            </a:r>
          </a:p>
          <a:p>
            <a:pPr lvl="1"/>
            <a:r>
              <a:rPr lang="en-US" dirty="0"/>
              <a:t>Determine area/latency trade-off.</a:t>
            </a:r>
          </a:p>
          <a:p>
            <a:pPr lvl="1"/>
            <a:r>
              <a:rPr lang="en-US" dirty="0"/>
              <a:t>Determine latency and parallelism of the implementation.</a:t>
            </a:r>
          </a:p>
          <a:p>
            <a:r>
              <a:rPr lang="en-US" dirty="0" smtClean="0"/>
              <a:t>Scheduled </a:t>
            </a:r>
            <a:r>
              <a:rPr lang="en-US" dirty="0"/>
              <a:t>sequencing graph</a:t>
            </a:r>
          </a:p>
          <a:p>
            <a:pPr lvl="1"/>
            <a:r>
              <a:rPr lang="en-US" dirty="0"/>
              <a:t>Sequencing graph with start-time annotation.</a:t>
            </a:r>
          </a:p>
          <a:p>
            <a:r>
              <a:rPr lang="en-US" dirty="0"/>
              <a:t>Unconstrained scheduling.</a:t>
            </a:r>
          </a:p>
          <a:p>
            <a:r>
              <a:rPr lang="en-US" dirty="0"/>
              <a:t>Scheduling with timing </a:t>
            </a:r>
            <a:r>
              <a:rPr lang="en-US" dirty="0" smtClean="0"/>
              <a:t>constraints.</a:t>
            </a:r>
            <a:endParaRPr lang="en-US" dirty="0"/>
          </a:p>
          <a:p>
            <a:r>
              <a:rPr lang="en-US" dirty="0"/>
              <a:t>Scheduling with resource constraints.</a:t>
            </a: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458" name="Rectangle 2"/>
          <p:cNvSpPr>
            <a:spLocks noGrp="1" noChangeArrowheads="1"/>
          </p:cNvSpPr>
          <p:nvPr>
            <p:ph type="title"/>
          </p:nvPr>
        </p:nvSpPr>
        <p:spPr/>
        <p:txBody>
          <a:bodyPr/>
          <a:lstStyle/>
          <a:p>
            <a:r>
              <a:rPr lang="en-US"/>
              <a:t>Scheduling …</a:t>
            </a:r>
          </a:p>
        </p:txBody>
      </p:sp>
      <p:pic>
        <p:nvPicPr>
          <p:cNvPr id="1171460" name="Picture 4" descr="sched"/>
          <p:cNvPicPr>
            <a:picLocks noGrp="1" noChangeAspect="1" noChangeArrowheads="1"/>
          </p:cNvPicPr>
          <p:nvPr>
            <p:ph sz="half" idx="1"/>
          </p:nvPr>
        </p:nvPicPr>
        <p:blipFill>
          <a:blip r:embed="rId2" cstate="print"/>
          <a:srcRect/>
          <a:stretch>
            <a:fillRect/>
          </a:stretch>
        </p:blipFill>
        <p:spPr>
          <a:xfrm>
            <a:off x="4908550" y="1290638"/>
            <a:ext cx="3575050" cy="4383087"/>
          </a:xfrm>
          <a:noFill/>
          <a:ln/>
          <a:effectLst/>
        </p:spPr>
      </p:pic>
      <p:pic>
        <p:nvPicPr>
          <p:cNvPr id="1171462" name="Picture 6"/>
          <p:cNvPicPr>
            <a:picLocks noGrp="1" noChangeAspect="1" noChangeArrowheads="1"/>
          </p:cNvPicPr>
          <p:nvPr>
            <p:ph sz="half" idx="2"/>
          </p:nvPr>
        </p:nvPicPr>
        <p:blipFill>
          <a:blip r:embed="rId3" cstate="print"/>
          <a:srcRect/>
          <a:stretch>
            <a:fillRect/>
          </a:stretch>
        </p:blipFill>
        <p:spPr>
          <a:xfrm>
            <a:off x="533400" y="1501775"/>
            <a:ext cx="3989388" cy="3916363"/>
          </a:xfrm>
          <a:noFill/>
          <a:ln/>
          <a:effectLst/>
        </p:spPr>
      </p:pic>
      <p:sp>
        <p:nvSpPr>
          <p:cNvPr id="1171466" name="Text Box 10"/>
          <p:cNvSpPr txBox="1">
            <a:spLocks noChangeArrowheads="1"/>
          </p:cNvSpPr>
          <p:nvPr/>
        </p:nvSpPr>
        <p:spPr bwMode="auto">
          <a:xfrm>
            <a:off x="823913" y="5889625"/>
            <a:ext cx="3179762" cy="457200"/>
          </a:xfrm>
          <a:prstGeom prst="rect">
            <a:avLst/>
          </a:prstGeom>
          <a:noFill/>
          <a:ln w="12700">
            <a:noFill/>
            <a:miter lim="800000"/>
            <a:headEnd/>
            <a:tailEnd/>
          </a:ln>
          <a:effectLst/>
        </p:spPr>
        <p:txBody>
          <a:bodyPr wrap="none">
            <a:spAutoFit/>
          </a:bodyPr>
          <a:lstStyle/>
          <a:p>
            <a:r>
              <a:rPr lang="en-US" u="none"/>
              <a:t>4 Multipliers, 2 ALUs</a:t>
            </a:r>
          </a:p>
        </p:txBody>
      </p:sp>
      <p:sp>
        <p:nvSpPr>
          <p:cNvPr id="1171467" name="Text Box 11"/>
          <p:cNvSpPr txBox="1">
            <a:spLocks noChangeArrowheads="1"/>
          </p:cNvSpPr>
          <p:nvPr/>
        </p:nvSpPr>
        <p:spPr bwMode="auto">
          <a:xfrm>
            <a:off x="5070475" y="5900738"/>
            <a:ext cx="3008313" cy="457200"/>
          </a:xfrm>
          <a:prstGeom prst="rect">
            <a:avLst/>
          </a:prstGeom>
          <a:noFill/>
          <a:ln w="12700">
            <a:noFill/>
            <a:miter lim="800000"/>
            <a:headEnd/>
            <a:tailEnd/>
          </a:ln>
          <a:effectLst/>
        </p:spPr>
        <p:txBody>
          <a:bodyPr wrap="none">
            <a:spAutoFit/>
          </a:bodyPr>
          <a:lstStyle/>
          <a:p>
            <a:r>
              <a:rPr lang="en-US" u="none"/>
              <a:t>1 Multiplier , 1 ALU </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7" name="Rectangle 5"/>
          <p:cNvSpPr>
            <a:spLocks noGrp="1" noChangeArrowheads="1"/>
          </p:cNvSpPr>
          <p:nvPr>
            <p:ph type="title"/>
          </p:nvPr>
        </p:nvSpPr>
        <p:spPr/>
        <p:txBody>
          <a:bodyPr/>
          <a:lstStyle/>
          <a:p>
            <a:r>
              <a:rPr lang="en-US"/>
              <a:t> … Scheduling</a:t>
            </a:r>
          </a:p>
        </p:txBody>
      </p:sp>
      <p:pic>
        <p:nvPicPr>
          <p:cNvPr id="1175556" name="Picture 4"/>
          <p:cNvPicPr>
            <a:picLocks noGrp="1" noChangeAspect="1" noChangeArrowheads="1"/>
          </p:cNvPicPr>
          <p:nvPr>
            <p:ph sz="half" idx="1"/>
          </p:nvPr>
        </p:nvPicPr>
        <p:blipFill>
          <a:blip r:embed="rId2" cstate="print"/>
          <a:srcRect/>
          <a:stretch>
            <a:fillRect/>
          </a:stretch>
        </p:blipFill>
        <p:spPr>
          <a:xfrm>
            <a:off x="415925" y="1568450"/>
            <a:ext cx="4046538" cy="3727450"/>
          </a:xfrm>
          <a:noFill/>
          <a:ln/>
          <a:effectLst/>
        </p:spPr>
      </p:pic>
      <p:pic>
        <p:nvPicPr>
          <p:cNvPr id="1175559" name="Picture 7"/>
          <p:cNvPicPr>
            <a:picLocks noGrp="1" noChangeAspect="1" noChangeArrowheads="1"/>
          </p:cNvPicPr>
          <p:nvPr>
            <p:ph sz="half" idx="2"/>
          </p:nvPr>
        </p:nvPicPr>
        <p:blipFill>
          <a:blip r:embed="rId3" cstate="print"/>
          <a:srcRect/>
          <a:stretch>
            <a:fillRect/>
          </a:stretch>
        </p:blipFill>
        <p:spPr>
          <a:xfrm>
            <a:off x="4572000" y="1571625"/>
            <a:ext cx="3960813" cy="3733800"/>
          </a:xfrm>
          <a:noFill/>
          <a:ln/>
          <a:effectLst/>
        </p:spPr>
      </p:pic>
      <p:sp>
        <p:nvSpPr>
          <p:cNvPr id="1175561" name="Text Box 9"/>
          <p:cNvSpPr txBox="1">
            <a:spLocks noChangeArrowheads="1"/>
          </p:cNvSpPr>
          <p:nvPr/>
        </p:nvSpPr>
        <p:spPr bwMode="auto">
          <a:xfrm>
            <a:off x="836613" y="5467350"/>
            <a:ext cx="3179762" cy="457200"/>
          </a:xfrm>
          <a:prstGeom prst="rect">
            <a:avLst/>
          </a:prstGeom>
          <a:noFill/>
          <a:ln w="12700">
            <a:noFill/>
            <a:miter lim="800000"/>
            <a:headEnd/>
            <a:tailEnd/>
          </a:ln>
          <a:effectLst/>
        </p:spPr>
        <p:txBody>
          <a:bodyPr wrap="none">
            <a:spAutoFit/>
          </a:bodyPr>
          <a:lstStyle/>
          <a:p>
            <a:r>
              <a:rPr lang="en-US" u="none"/>
              <a:t>2 Multipliers, 3 ALUs</a:t>
            </a:r>
          </a:p>
        </p:txBody>
      </p:sp>
      <p:sp>
        <p:nvSpPr>
          <p:cNvPr id="1175562" name="Text Box 10"/>
          <p:cNvSpPr txBox="1">
            <a:spLocks noChangeArrowheads="1"/>
          </p:cNvSpPr>
          <p:nvPr/>
        </p:nvSpPr>
        <p:spPr bwMode="auto">
          <a:xfrm>
            <a:off x="4730750" y="5480050"/>
            <a:ext cx="3179763" cy="457200"/>
          </a:xfrm>
          <a:prstGeom prst="rect">
            <a:avLst/>
          </a:prstGeom>
          <a:noFill/>
          <a:ln w="12700">
            <a:noFill/>
            <a:miter lim="800000"/>
            <a:headEnd/>
            <a:tailEnd/>
          </a:ln>
          <a:effectLst/>
        </p:spPr>
        <p:txBody>
          <a:bodyPr wrap="none">
            <a:spAutoFit/>
          </a:bodyPr>
          <a:lstStyle/>
          <a:p>
            <a:r>
              <a:rPr lang="en-US" u="none"/>
              <a:t>2 Multipliers, 2 ALUs</a:t>
            </a:r>
          </a:p>
        </p:txBody>
      </p:sp>
    </p:spTree>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8" name="Rectangle 4"/>
          <p:cNvSpPr>
            <a:spLocks noGrp="1" noChangeArrowheads="1"/>
          </p:cNvSpPr>
          <p:nvPr>
            <p:ph type="title"/>
          </p:nvPr>
        </p:nvSpPr>
        <p:spPr/>
        <p:txBody>
          <a:bodyPr/>
          <a:lstStyle/>
          <a:p>
            <a:r>
              <a:rPr lang="en-US" sz="3200"/>
              <a:t>Synthesis in the Spatial Domain: Binding</a:t>
            </a:r>
          </a:p>
        </p:txBody>
      </p:sp>
      <p:sp>
        <p:nvSpPr>
          <p:cNvPr id="1178629" name="Rectangle 5"/>
          <p:cNvSpPr>
            <a:spLocks noGrp="1" noChangeArrowheads="1"/>
          </p:cNvSpPr>
          <p:nvPr>
            <p:ph type="body" idx="1"/>
          </p:nvPr>
        </p:nvSpPr>
        <p:spPr/>
        <p:txBody>
          <a:bodyPr/>
          <a:lstStyle/>
          <a:p>
            <a:r>
              <a:rPr lang="en-US" dirty="0">
                <a:solidFill>
                  <a:srgbClr val="FFFF00"/>
                </a:solidFill>
              </a:rPr>
              <a:t>Binding</a:t>
            </a:r>
          </a:p>
          <a:p>
            <a:pPr lvl="1"/>
            <a:r>
              <a:rPr lang="en-US" dirty="0"/>
              <a:t>Associate a resource with each operation with the same type.</a:t>
            </a:r>
          </a:p>
          <a:p>
            <a:pPr lvl="1"/>
            <a:r>
              <a:rPr lang="en-US" dirty="0"/>
              <a:t>Determine area of the implementation.</a:t>
            </a:r>
          </a:p>
          <a:p>
            <a:r>
              <a:rPr lang="en-US" dirty="0">
                <a:solidFill>
                  <a:srgbClr val="FFFF00"/>
                </a:solidFill>
              </a:rPr>
              <a:t>Sharing</a:t>
            </a:r>
          </a:p>
          <a:p>
            <a:pPr lvl="1"/>
            <a:r>
              <a:rPr lang="en-US" dirty="0"/>
              <a:t>Bind a resource to more than one operation.</a:t>
            </a:r>
          </a:p>
          <a:p>
            <a:pPr lvl="1"/>
            <a:r>
              <a:rPr lang="en-US" dirty="0"/>
              <a:t>Operations must not execute concurrently.</a:t>
            </a:r>
          </a:p>
          <a:p>
            <a:r>
              <a:rPr lang="en-US" dirty="0">
                <a:solidFill>
                  <a:srgbClr val="FFFF00"/>
                </a:solidFill>
              </a:rPr>
              <a:t>Bound sequencing graph</a:t>
            </a:r>
          </a:p>
          <a:p>
            <a:pPr lvl="1"/>
            <a:r>
              <a:rPr lang="en-US" dirty="0"/>
              <a:t>Sequencing graph with resource annotation.</a:t>
            </a:r>
          </a:p>
          <a:p>
            <a:endParaRPr lang="en-US" dirty="0"/>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en-US"/>
              <a:t>Example: Bound Sequencing Graph</a:t>
            </a:r>
          </a:p>
        </p:txBody>
      </p:sp>
      <p:pic>
        <p:nvPicPr>
          <p:cNvPr id="1179652" name="Picture 4"/>
          <p:cNvPicPr>
            <a:picLocks noGrp="1" noChangeAspect="1" noChangeArrowheads="1"/>
          </p:cNvPicPr>
          <p:nvPr>
            <p:ph idx="1"/>
          </p:nvPr>
        </p:nvPicPr>
        <p:blipFill>
          <a:blip r:embed="rId2" cstate="print"/>
          <a:srcRect/>
          <a:stretch>
            <a:fillRect/>
          </a:stretch>
        </p:blipFill>
        <p:spPr>
          <a:xfrm>
            <a:off x="1533525" y="1274763"/>
            <a:ext cx="6067425" cy="5019675"/>
          </a:xfrm>
          <a:noFill/>
          <a:ln/>
          <a:effectLst/>
        </p:spPr>
      </p:pic>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2" name="Rectangle 18"/>
          <p:cNvSpPr>
            <a:spLocks noGrp="1" noChangeArrowheads="1"/>
          </p:cNvSpPr>
          <p:nvPr>
            <p:ph type="title"/>
          </p:nvPr>
        </p:nvSpPr>
        <p:spPr/>
        <p:txBody>
          <a:bodyPr/>
          <a:lstStyle/>
          <a:p>
            <a:r>
              <a:rPr lang="en-US"/>
              <a:t>Outline</a:t>
            </a:r>
          </a:p>
        </p:txBody>
      </p:sp>
      <p:sp>
        <p:nvSpPr>
          <p:cNvPr id="6163" name="Rectangle 19"/>
          <p:cNvSpPr>
            <a:spLocks noGrp="1" noChangeArrowheads="1"/>
          </p:cNvSpPr>
          <p:nvPr>
            <p:ph type="body" idx="1"/>
          </p:nvPr>
        </p:nvSpPr>
        <p:spPr/>
        <p:txBody>
          <a:bodyPr/>
          <a:lstStyle/>
          <a:p>
            <a:r>
              <a:rPr lang="en-US"/>
              <a:t>Motivation</a:t>
            </a:r>
          </a:p>
          <a:p>
            <a:r>
              <a:rPr lang="en-US"/>
              <a:t>Dataflow graphs &amp; Sequencing graphs</a:t>
            </a:r>
          </a:p>
          <a:p>
            <a:r>
              <a:rPr lang="en-US"/>
              <a:t>Resources</a:t>
            </a:r>
          </a:p>
          <a:p>
            <a:r>
              <a:rPr lang="en-US"/>
              <a:t>Synthesis in temporal domain: Scheduling</a:t>
            </a:r>
          </a:p>
          <a:p>
            <a:r>
              <a:rPr lang="en-US"/>
              <a:t>Synthesis in spatial domain: Binding</a:t>
            </a:r>
          </a:p>
          <a:p>
            <a:r>
              <a:rPr lang="en-US"/>
              <a:t>Scheduling Models</a:t>
            </a:r>
          </a:p>
          <a:p>
            <a:pPr lvl="1"/>
            <a:r>
              <a:rPr lang="en-US"/>
              <a:t>Unconstrained scheduling</a:t>
            </a:r>
          </a:p>
          <a:p>
            <a:pPr lvl="1"/>
            <a:r>
              <a:rPr lang="en-US"/>
              <a:t>Scheduling with timing constraints</a:t>
            </a:r>
          </a:p>
          <a:p>
            <a:pPr lvl="1"/>
            <a:r>
              <a:rPr lang="en-US"/>
              <a:t>Scheduling with resource constraints</a:t>
            </a:r>
          </a:p>
          <a:p>
            <a:r>
              <a:rPr lang="en-US"/>
              <a:t>Algorithmic Solution to the Optimum Binding Problem</a:t>
            </a:r>
          </a:p>
          <a:p>
            <a:r>
              <a:rPr lang="en-US"/>
              <a:t>Register Binding Problem</a:t>
            </a:r>
          </a:p>
          <a:p>
            <a:pPr lvl="1"/>
            <a:endParaRPr lang="en-US"/>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50" name="Rectangle 6"/>
          <p:cNvSpPr>
            <a:spLocks noGrp="1" noChangeArrowheads="1"/>
          </p:cNvSpPr>
          <p:nvPr>
            <p:ph type="title"/>
          </p:nvPr>
        </p:nvSpPr>
        <p:spPr/>
        <p:txBody>
          <a:bodyPr/>
          <a:lstStyle/>
          <a:p>
            <a:r>
              <a:rPr lang="en-US"/>
              <a:t>Performance and Area Estimation</a:t>
            </a:r>
          </a:p>
        </p:txBody>
      </p:sp>
      <p:sp>
        <p:nvSpPr>
          <p:cNvPr id="1183751" name="Rectangle 7"/>
          <p:cNvSpPr>
            <a:spLocks noGrp="1" noChangeArrowheads="1"/>
          </p:cNvSpPr>
          <p:nvPr>
            <p:ph type="body" idx="1"/>
          </p:nvPr>
        </p:nvSpPr>
        <p:spPr/>
        <p:txBody>
          <a:bodyPr/>
          <a:lstStyle/>
          <a:p>
            <a:r>
              <a:rPr lang="en-US" dirty="0">
                <a:solidFill>
                  <a:schemeClr val="hlink"/>
                </a:solidFill>
              </a:rPr>
              <a:t>Resource-dominated circuits</a:t>
            </a:r>
          </a:p>
          <a:p>
            <a:pPr lvl="1"/>
            <a:r>
              <a:rPr lang="en-US" dirty="0">
                <a:solidFill>
                  <a:srgbClr val="FFC000"/>
                </a:solidFill>
              </a:rPr>
              <a:t>Area</a:t>
            </a:r>
            <a:r>
              <a:rPr lang="en-US" dirty="0"/>
              <a:t> = sum of the area of the resources bound to the operations.</a:t>
            </a:r>
          </a:p>
          <a:p>
            <a:pPr lvl="2"/>
            <a:r>
              <a:rPr lang="en-US" dirty="0"/>
              <a:t>Determined by binding.</a:t>
            </a:r>
          </a:p>
          <a:p>
            <a:pPr lvl="1"/>
            <a:r>
              <a:rPr lang="en-US" dirty="0">
                <a:solidFill>
                  <a:srgbClr val="FFC000"/>
                </a:solidFill>
              </a:rPr>
              <a:t>Latency</a:t>
            </a:r>
            <a:r>
              <a:rPr lang="en-US" dirty="0"/>
              <a:t> = start time of the sink operation (minus start time of the source operation).</a:t>
            </a:r>
          </a:p>
          <a:p>
            <a:pPr lvl="2"/>
            <a:r>
              <a:rPr lang="en-US" dirty="0"/>
              <a:t>Determined by scheduling</a:t>
            </a:r>
          </a:p>
          <a:p>
            <a:r>
              <a:rPr lang="en-US" dirty="0">
                <a:solidFill>
                  <a:schemeClr val="hlink"/>
                </a:solidFill>
              </a:rPr>
              <a:t>Non resource-dominated circuits</a:t>
            </a:r>
            <a:endParaRPr lang="en-US" dirty="0"/>
          </a:p>
          <a:p>
            <a:pPr lvl="1"/>
            <a:r>
              <a:rPr lang="en-US" dirty="0"/>
              <a:t>Area also affected by</a:t>
            </a:r>
          </a:p>
          <a:p>
            <a:pPr lvl="2"/>
            <a:r>
              <a:rPr lang="en-US" dirty="0"/>
              <a:t>registers, steering logic, wiring and control.</a:t>
            </a:r>
          </a:p>
          <a:p>
            <a:pPr lvl="1"/>
            <a:r>
              <a:rPr lang="en-US" dirty="0"/>
              <a:t>Cycle-time also affected by</a:t>
            </a:r>
          </a:p>
          <a:p>
            <a:pPr lvl="2"/>
            <a:r>
              <a:rPr lang="en-US" dirty="0"/>
              <a:t>steering logic, wiring and (possibly) control.</a:t>
            </a:r>
          </a:p>
          <a:p>
            <a:endParaRPr lang="en-US" dirty="0"/>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p:txBody>
          <a:bodyPr/>
          <a:lstStyle/>
          <a:p>
            <a:r>
              <a:rPr lang="en-US"/>
              <a:t>Scheduling</a:t>
            </a:r>
          </a:p>
        </p:txBody>
      </p:sp>
      <p:sp>
        <p:nvSpPr>
          <p:cNvPr id="1215491" name="Rectangle 3"/>
          <p:cNvSpPr>
            <a:spLocks noGrp="1" noChangeArrowheads="1"/>
          </p:cNvSpPr>
          <p:nvPr>
            <p:ph type="body" idx="1"/>
          </p:nvPr>
        </p:nvSpPr>
        <p:spPr/>
        <p:txBody>
          <a:bodyPr/>
          <a:lstStyle/>
          <a:p>
            <a:r>
              <a:rPr lang="en-US" dirty="0"/>
              <a:t>Circuit model</a:t>
            </a:r>
          </a:p>
          <a:p>
            <a:pPr lvl="1"/>
            <a:r>
              <a:rPr lang="en-US" dirty="0"/>
              <a:t>Sequencing graph.</a:t>
            </a:r>
          </a:p>
          <a:p>
            <a:pPr lvl="1"/>
            <a:r>
              <a:rPr lang="en-US" dirty="0"/>
              <a:t>Cycle-time is given.</a:t>
            </a:r>
          </a:p>
          <a:p>
            <a:pPr lvl="1"/>
            <a:r>
              <a:rPr lang="en-US" dirty="0"/>
              <a:t>Operation delays expressed in cycles.</a:t>
            </a:r>
          </a:p>
          <a:p>
            <a:r>
              <a:rPr lang="en-US" dirty="0"/>
              <a:t>Scheduling</a:t>
            </a:r>
          </a:p>
          <a:p>
            <a:pPr lvl="1"/>
            <a:r>
              <a:rPr lang="en-US" dirty="0"/>
              <a:t>Determine the start times for the operations.</a:t>
            </a:r>
          </a:p>
          <a:p>
            <a:pPr lvl="1"/>
            <a:r>
              <a:rPr lang="en-US" dirty="0"/>
              <a:t>Satisfying all </a:t>
            </a:r>
            <a:r>
              <a:rPr lang="en-US" dirty="0" smtClean="0"/>
              <a:t>sequencing </a:t>
            </a:r>
            <a:r>
              <a:rPr lang="en-US" dirty="0"/>
              <a:t>(timing and resource) </a:t>
            </a:r>
            <a:r>
              <a:rPr lang="en-US" dirty="0" smtClean="0"/>
              <a:t>constraints.</a:t>
            </a:r>
            <a:endParaRPr lang="en-US" dirty="0"/>
          </a:p>
          <a:p>
            <a:r>
              <a:rPr lang="en-US" dirty="0"/>
              <a:t>Goal</a:t>
            </a:r>
          </a:p>
          <a:p>
            <a:pPr lvl="1"/>
            <a:r>
              <a:rPr lang="en-US" dirty="0"/>
              <a:t>Determine area/latency trade-off.</a:t>
            </a:r>
          </a:p>
          <a:p>
            <a:r>
              <a:rPr lang="en-US" dirty="0"/>
              <a:t>Scheduling affects</a:t>
            </a:r>
          </a:p>
          <a:p>
            <a:pPr lvl="1"/>
            <a:r>
              <a:rPr lang="en-US" dirty="0">
                <a:solidFill>
                  <a:schemeClr val="hlink"/>
                </a:solidFill>
              </a:rPr>
              <a:t>Area</a:t>
            </a:r>
            <a:r>
              <a:rPr lang="en-US" dirty="0"/>
              <a:t>: maximum number of concurrent operations of same type is a lower bound on required hardware resources.</a:t>
            </a:r>
          </a:p>
          <a:p>
            <a:pPr lvl="1"/>
            <a:r>
              <a:rPr lang="en-US" dirty="0">
                <a:solidFill>
                  <a:schemeClr val="hlink"/>
                </a:solidFill>
              </a:rPr>
              <a:t>Performance</a:t>
            </a:r>
            <a:r>
              <a:rPr lang="en-US" dirty="0"/>
              <a:t>: concurrency of resulting implementation.</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7538" name="Rectangle 2"/>
          <p:cNvSpPr>
            <a:spLocks noGrp="1" noChangeArrowheads="1"/>
          </p:cNvSpPr>
          <p:nvPr>
            <p:ph type="title"/>
          </p:nvPr>
        </p:nvSpPr>
        <p:spPr/>
        <p:txBody>
          <a:bodyPr/>
          <a:lstStyle/>
          <a:p>
            <a:r>
              <a:rPr lang="en-US"/>
              <a:t>Scheduling Models</a:t>
            </a:r>
          </a:p>
        </p:txBody>
      </p:sp>
      <p:sp>
        <p:nvSpPr>
          <p:cNvPr id="1217539" name="Rectangle 3"/>
          <p:cNvSpPr>
            <a:spLocks noGrp="1" noChangeArrowheads="1"/>
          </p:cNvSpPr>
          <p:nvPr>
            <p:ph type="body" idx="1"/>
          </p:nvPr>
        </p:nvSpPr>
        <p:spPr/>
        <p:txBody>
          <a:bodyPr/>
          <a:lstStyle/>
          <a:p>
            <a:r>
              <a:rPr lang="en-US"/>
              <a:t>Unconstrained scheduling.</a:t>
            </a:r>
          </a:p>
          <a:p>
            <a:r>
              <a:rPr lang="en-US"/>
              <a:t>Scheduling with timing constraints</a:t>
            </a:r>
          </a:p>
          <a:p>
            <a:pPr lvl="1"/>
            <a:r>
              <a:rPr lang="en-US"/>
              <a:t>Latency.</a:t>
            </a:r>
          </a:p>
          <a:p>
            <a:pPr lvl="1"/>
            <a:r>
              <a:rPr lang="en-US"/>
              <a:t>Detailed timing constraints.</a:t>
            </a:r>
          </a:p>
          <a:p>
            <a:r>
              <a:rPr lang="en-US"/>
              <a:t>Scheduling with resource constraints.</a:t>
            </a:r>
          </a:p>
          <a:p>
            <a:r>
              <a:rPr lang="en-US"/>
              <a:t>Simplest scheduling model</a:t>
            </a:r>
          </a:p>
          <a:p>
            <a:pPr lvl="1"/>
            <a:r>
              <a:rPr lang="en-US"/>
              <a:t>All operations have bounded delays.</a:t>
            </a:r>
          </a:p>
          <a:p>
            <a:pPr lvl="1"/>
            <a:r>
              <a:rPr lang="en-US"/>
              <a:t>All delays are in cycles.</a:t>
            </a:r>
          </a:p>
          <a:p>
            <a:pPr lvl="2"/>
            <a:r>
              <a:rPr lang="en-US"/>
              <a:t>Cycle-time is given.</a:t>
            </a:r>
          </a:p>
          <a:p>
            <a:pPr lvl="1"/>
            <a:r>
              <a:rPr lang="en-US"/>
              <a:t>No constraints - no bounds on area.</a:t>
            </a:r>
          </a:p>
          <a:p>
            <a:pPr lvl="1"/>
            <a:r>
              <a:rPr lang="en-US"/>
              <a:t>Goal</a:t>
            </a:r>
          </a:p>
          <a:p>
            <a:pPr lvl="2"/>
            <a:r>
              <a:rPr lang="en-US"/>
              <a:t>Minimize latency.</a:t>
            </a:r>
          </a:p>
          <a:p>
            <a:endParaRPr lang="en-US"/>
          </a:p>
        </p:txBody>
      </p:sp>
    </p:spTree>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p:txBody>
          <a:bodyPr/>
          <a:lstStyle/>
          <a:p>
            <a:r>
              <a:rPr lang="en-US" sz="3200"/>
              <a:t>Minimum-Latency Unconstrained</a:t>
            </a:r>
            <a:br>
              <a:rPr lang="en-US" sz="3200"/>
            </a:br>
            <a:r>
              <a:rPr lang="en-US" sz="3200"/>
              <a:t>Scheduling Problem</a:t>
            </a:r>
          </a:p>
        </p:txBody>
      </p:sp>
      <p:sp>
        <p:nvSpPr>
          <p:cNvPr id="1218563" name="Rectangle 3"/>
          <p:cNvSpPr>
            <a:spLocks noGrp="1" noChangeArrowheads="1"/>
          </p:cNvSpPr>
          <p:nvPr>
            <p:ph type="body" idx="1"/>
          </p:nvPr>
        </p:nvSpPr>
        <p:spPr/>
        <p:txBody>
          <a:bodyPr/>
          <a:lstStyle/>
          <a:p>
            <a:pPr>
              <a:lnSpc>
                <a:spcPct val="80000"/>
              </a:lnSpc>
            </a:pPr>
            <a:r>
              <a:rPr lang="en-US"/>
              <a:t>Given a set of operations V with integer delays D and a partial order on the operations E</a:t>
            </a:r>
          </a:p>
          <a:p>
            <a:pPr>
              <a:lnSpc>
                <a:spcPct val="80000"/>
              </a:lnSpc>
            </a:pPr>
            <a:r>
              <a:rPr lang="en-US"/>
              <a:t>Find an integer labeling of the operations </a:t>
            </a:r>
            <a:r>
              <a:rPr lang="en-US">
                <a:sym typeface="Symbol" pitchFamily="18" charset="2"/>
              </a:rPr>
              <a:t></a:t>
            </a:r>
            <a:r>
              <a:rPr lang="en-US"/>
              <a:t> : V </a:t>
            </a:r>
            <a:r>
              <a:rPr lang="en-US">
                <a:sym typeface="Symbol" pitchFamily="18" charset="2"/>
              </a:rPr>
              <a:t> </a:t>
            </a:r>
            <a:r>
              <a:rPr lang="en-US"/>
              <a:t>Z</a:t>
            </a:r>
            <a:r>
              <a:rPr lang="en-US" baseline="30000"/>
              <a:t>+</a:t>
            </a:r>
            <a:r>
              <a:rPr lang="en-US"/>
              <a:t>, such that</a:t>
            </a:r>
          </a:p>
          <a:p>
            <a:pPr lvl="1">
              <a:lnSpc>
                <a:spcPct val="80000"/>
              </a:lnSpc>
            </a:pPr>
            <a:r>
              <a:rPr lang="en-US"/>
              <a:t>t</a:t>
            </a:r>
            <a:r>
              <a:rPr lang="en-US" baseline="-25000"/>
              <a:t>i</a:t>
            </a:r>
            <a:r>
              <a:rPr lang="en-US"/>
              <a:t> = </a:t>
            </a:r>
            <a:r>
              <a:rPr lang="en-US">
                <a:sym typeface="Symbol" pitchFamily="18" charset="2"/>
              </a:rPr>
              <a:t></a:t>
            </a:r>
            <a:r>
              <a:rPr lang="en-US"/>
              <a:t>(v</a:t>
            </a:r>
            <a:r>
              <a:rPr lang="en-US" baseline="-25000"/>
              <a:t>i</a:t>
            </a:r>
            <a:r>
              <a:rPr lang="en-US"/>
              <a:t>),</a:t>
            </a:r>
          </a:p>
          <a:p>
            <a:pPr lvl="1">
              <a:lnSpc>
                <a:spcPct val="80000"/>
              </a:lnSpc>
            </a:pPr>
            <a:r>
              <a:rPr lang="en-US"/>
              <a:t>t</a:t>
            </a:r>
            <a:r>
              <a:rPr lang="en-US" baseline="-25000"/>
              <a:t>i</a:t>
            </a:r>
            <a:r>
              <a:rPr lang="en-US"/>
              <a:t>  </a:t>
            </a:r>
            <a:r>
              <a:rPr lang="en-US">
                <a:sym typeface="Symbol" pitchFamily="18" charset="2"/>
              </a:rPr>
              <a:t>  </a:t>
            </a:r>
            <a:r>
              <a:rPr lang="en-US"/>
              <a:t>t</a:t>
            </a:r>
            <a:r>
              <a:rPr lang="en-US" baseline="-25000"/>
              <a:t>j</a:t>
            </a:r>
            <a:r>
              <a:rPr lang="en-US"/>
              <a:t> + d</a:t>
            </a:r>
            <a:r>
              <a:rPr lang="en-US" baseline="-25000"/>
              <a:t>j</a:t>
            </a:r>
            <a:r>
              <a:rPr lang="en-US"/>
              <a:t>   </a:t>
            </a:r>
            <a:r>
              <a:rPr lang="en-US">
                <a:sym typeface="Symbol" pitchFamily="18" charset="2"/>
              </a:rPr>
              <a:t></a:t>
            </a:r>
            <a:r>
              <a:rPr lang="en-US"/>
              <a:t> i, j s.t. (v</a:t>
            </a:r>
            <a:r>
              <a:rPr lang="en-US" baseline="-25000"/>
              <a:t>j</a:t>
            </a:r>
            <a:r>
              <a:rPr lang="en-US"/>
              <a:t>, v</a:t>
            </a:r>
            <a:r>
              <a:rPr lang="en-US" baseline="-25000"/>
              <a:t>i</a:t>
            </a:r>
            <a:r>
              <a:rPr lang="en-US"/>
              <a:t>) </a:t>
            </a:r>
            <a:r>
              <a:rPr lang="en-US">
                <a:sym typeface="Symbol" pitchFamily="18" charset="2"/>
              </a:rPr>
              <a:t></a:t>
            </a:r>
            <a:r>
              <a:rPr lang="en-US"/>
              <a:t> E</a:t>
            </a:r>
          </a:p>
          <a:p>
            <a:pPr lvl="1">
              <a:lnSpc>
                <a:spcPct val="80000"/>
              </a:lnSpc>
            </a:pPr>
            <a:r>
              <a:rPr lang="en-US"/>
              <a:t>and t</a:t>
            </a:r>
            <a:r>
              <a:rPr lang="en-US" baseline="-25000"/>
              <a:t>n</a:t>
            </a:r>
            <a:r>
              <a:rPr lang="en-US"/>
              <a:t> is </a:t>
            </a:r>
            <a:r>
              <a:rPr lang="en-US" i="1"/>
              <a:t>minimum</a:t>
            </a:r>
            <a:r>
              <a:rPr lang="en-US"/>
              <a:t>.</a:t>
            </a:r>
          </a:p>
          <a:p>
            <a:pPr>
              <a:lnSpc>
                <a:spcPct val="80000"/>
              </a:lnSpc>
            </a:pPr>
            <a:r>
              <a:rPr lang="en-US"/>
              <a:t>Unconstrained scheduling used when</a:t>
            </a:r>
          </a:p>
          <a:p>
            <a:pPr lvl="1">
              <a:lnSpc>
                <a:spcPct val="80000"/>
              </a:lnSpc>
            </a:pPr>
            <a:r>
              <a:rPr lang="en-US"/>
              <a:t>Dedicated resources are used.</a:t>
            </a:r>
          </a:p>
          <a:p>
            <a:pPr lvl="1">
              <a:lnSpc>
                <a:spcPct val="80000"/>
              </a:lnSpc>
            </a:pPr>
            <a:r>
              <a:rPr lang="en-US"/>
              <a:t>Operations differ in type.</a:t>
            </a:r>
          </a:p>
          <a:p>
            <a:pPr lvl="1">
              <a:lnSpc>
                <a:spcPct val="80000"/>
              </a:lnSpc>
            </a:pPr>
            <a:r>
              <a:rPr lang="en-US"/>
              <a:t>Operations cost is marginal when compared to that of steering logic, registers, wiring, and control logic.</a:t>
            </a:r>
          </a:p>
          <a:p>
            <a:pPr lvl="1">
              <a:lnSpc>
                <a:spcPct val="80000"/>
              </a:lnSpc>
            </a:pPr>
            <a:r>
              <a:rPr lang="en-US"/>
              <a:t>Binding is done before scheduling: resource conflicts solved by serializing operations sharing same resource.</a:t>
            </a:r>
          </a:p>
          <a:p>
            <a:pPr lvl="1">
              <a:lnSpc>
                <a:spcPct val="80000"/>
              </a:lnSpc>
            </a:pPr>
            <a:r>
              <a:rPr lang="en-US"/>
              <a:t>Deriving bounds on latency for constrained problems.</a:t>
            </a:r>
          </a:p>
        </p:txBody>
      </p:sp>
    </p:spTree>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p:txBody>
          <a:bodyPr/>
          <a:lstStyle/>
          <a:p>
            <a:r>
              <a:rPr lang="en-US"/>
              <a:t>ASAP Scheduling Algorithm</a:t>
            </a:r>
          </a:p>
        </p:txBody>
      </p:sp>
      <p:sp>
        <p:nvSpPr>
          <p:cNvPr id="1219587" name="Rectangle 3"/>
          <p:cNvSpPr>
            <a:spLocks noGrp="1" noChangeArrowheads="1"/>
          </p:cNvSpPr>
          <p:nvPr>
            <p:ph type="body" sz="half" idx="1"/>
          </p:nvPr>
        </p:nvSpPr>
        <p:spPr>
          <a:xfrm>
            <a:off x="304800" y="1219200"/>
            <a:ext cx="8301038" cy="5356225"/>
          </a:xfrm>
        </p:spPr>
        <p:txBody>
          <a:bodyPr/>
          <a:lstStyle/>
          <a:p>
            <a:r>
              <a:rPr lang="en-US" sz="2200"/>
              <a:t>Denote by </a:t>
            </a:r>
            <a:r>
              <a:rPr lang="en-US" sz="2200" i="1">
                <a:solidFill>
                  <a:schemeClr val="hlink"/>
                </a:solidFill>
              </a:rPr>
              <a:t>t</a:t>
            </a:r>
            <a:r>
              <a:rPr lang="en-US" sz="2200" i="1" baseline="30000">
                <a:solidFill>
                  <a:schemeClr val="hlink"/>
                </a:solidFill>
              </a:rPr>
              <a:t>s</a:t>
            </a:r>
            <a:r>
              <a:rPr lang="en-US" sz="2200"/>
              <a:t> the start times computed by the </a:t>
            </a:r>
            <a:r>
              <a:rPr lang="en-US" sz="2200" i="1">
                <a:solidFill>
                  <a:schemeClr val="hlink"/>
                </a:solidFill>
              </a:rPr>
              <a:t>as soon as</a:t>
            </a:r>
            <a:r>
              <a:rPr lang="en-US" sz="2200">
                <a:solidFill>
                  <a:schemeClr val="hlink"/>
                </a:solidFill>
              </a:rPr>
              <a:t> </a:t>
            </a:r>
            <a:r>
              <a:rPr lang="en-US" sz="2200" i="1">
                <a:solidFill>
                  <a:schemeClr val="hlink"/>
                </a:solidFill>
              </a:rPr>
              <a:t>possible</a:t>
            </a:r>
            <a:r>
              <a:rPr lang="en-US" sz="2200">
                <a:solidFill>
                  <a:schemeClr val="hlink"/>
                </a:solidFill>
              </a:rPr>
              <a:t> (ASAP)</a:t>
            </a:r>
            <a:r>
              <a:rPr lang="en-US" sz="2200"/>
              <a:t> algorithm.</a:t>
            </a:r>
          </a:p>
          <a:p>
            <a:r>
              <a:rPr lang="en-US" sz="2200"/>
              <a:t>Yields </a:t>
            </a:r>
            <a:r>
              <a:rPr lang="en-US" sz="2200" i="1">
                <a:solidFill>
                  <a:schemeClr val="hlink"/>
                </a:solidFill>
              </a:rPr>
              <a:t>minimum</a:t>
            </a:r>
            <a:r>
              <a:rPr lang="en-US" sz="2200"/>
              <a:t> values of start times.</a:t>
            </a:r>
          </a:p>
        </p:txBody>
      </p:sp>
      <p:pic>
        <p:nvPicPr>
          <p:cNvPr id="1219588" name="Picture 4"/>
          <p:cNvPicPr>
            <a:picLocks noGrp="1" noChangeAspect="1" noChangeArrowheads="1"/>
          </p:cNvPicPr>
          <p:nvPr>
            <p:ph sz="quarter" idx="2"/>
          </p:nvPr>
        </p:nvPicPr>
        <p:blipFill>
          <a:blip r:embed="rId2" cstate="print"/>
          <a:srcRect/>
          <a:stretch>
            <a:fillRect/>
          </a:stretch>
        </p:blipFill>
        <p:spPr>
          <a:xfrm>
            <a:off x="615950" y="2541588"/>
            <a:ext cx="5099050" cy="3622675"/>
          </a:xfrm>
          <a:noFill/>
          <a:ln/>
          <a:effectLst/>
        </p:spPr>
      </p:pic>
      <p:pic>
        <p:nvPicPr>
          <p:cNvPr id="1219589" name="Picture 5"/>
          <p:cNvPicPr>
            <a:picLocks noGrp="1" noChangeAspect="1" noChangeArrowheads="1"/>
          </p:cNvPicPr>
          <p:nvPr>
            <p:ph sz="quarter" idx="3"/>
          </p:nvPr>
        </p:nvPicPr>
        <p:blipFill>
          <a:blip r:embed="rId3" cstate="print"/>
          <a:srcRect/>
          <a:stretch>
            <a:fillRect/>
          </a:stretch>
        </p:blipFill>
        <p:spPr>
          <a:xfrm>
            <a:off x="5881688" y="2544763"/>
            <a:ext cx="2798762" cy="3632200"/>
          </a:xfrm>
          <a:noFill/>
          <a:ln/>
          <a:effectLst/>
        </p:spPr>
      </p:pic>
    </p:spTree>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2"/>
          <p:cNvSpPr>
            <a:spLocks noGrp="1" noChangeArrowheads="1"/>
          </p:cNvSpPr>
          <p:nvPr>
            <p:ph type="title"/>
          </p:nvPr>
        </p:nvSpPr>
        <p:spPr/>
        <p:txBody>
          <a:bodyPr/>
          <a:lstStyle/>
          <a:p>
            <a:r>
              <a:rPr lang="en-US"/>
              <a:t>ALAP Scheduling Algorithm</a:t>
            </a:r>
          </a:p>
        </p:txBody>
      </p:sp>
      <p:sp>
        <p:nvSpPr>
          <p:cNvPr id="1220611" name="Rectangle 3"/>
          <p:cNvSpPr>
            <a:spLocks noGrp="1" noChangeArrowheads="1"/>
          </p:cNvSpPr>
          <p:nvPr>
            <p:ph type="body" sz="half" idx="1"/>
          </p:nvPr>
        </p:nvSpPr>
        <p:spPr>
          <a:xfrm>
            <a:off x="304800" y="1219200"/>
            <a:ext cx="8359775" cy="5356225"/>
          </a:xfrm>
        </p:spPr>
        <p:txBody>
          <a:bodyPr/>
          <a:lstStyle/>
          <a:p>
            <a:r>
              <a:rPr lang="en-US" sz="2200"/>
              <a:t>Denote by  </a:t>
            </a:r>
            <a:r>
              <a:rPr lang="en-US" sz="2200" i="1">
                <a:solidFill>
                  <a:schemeClr val="hlink"/>
                </a:solidFill>
              </a:rPr>
              <a:t>t</a:t>
            </a:r>
            <a:r>
              <a:rPr lang="en-US" sz="2200" i="1" baseline="30000">
                <a:solidFill>
                  <a:schemeClr val="hlink"/>
                </a:solidFill>
              </a:rPr>
              <a:t>L</a:t>
            </a:r>
            <a:r>
              <a:rPr lang="en-US" sz="2200"/>
              <a:t> the start times computed by the </a:t>
            </a:r>
            <a:r>
              <a:rPr lang="en-US" sz="2200" i="1">
                <a:solidFill>
                  <a:schemeClr val="hlink"/>
                </a:solidFill>
              </a:rPr>
              <a:t>as late as possible</a:t>
            </a:r>
            <a:r>
              <a:rPr lang="en-US" sz="2200">
                <a:solidFill>
                  <a:schemeClr val="hlink"/>
                </a:solidFill>
              </a:rPr>
              <a:t> (ALAP)</a:t>
            </a:r>
            <a:r>
              <a:rPr lang="en-US" sz="2200"/>
              <a:t> algorithm.</a:t>
            </a:r>
          </a:p>
          <a:p>
            <a:r>
              <a:rPr lang="en-US" sz="2200"/>
              <a:t>Yields </a:t>
            </a:r>
            <a:r>
              <a:rPr lang="en-US" sz="2200" i="1">
                <a:solidFill>
                  <a:schemeClr val="hlink"/>
                </a:solidFill>
              </a:rPr>
              <a:t>maximum</a:t>
            </a:r>
            <a:r>
              <a:rPr lang="en-US" sz="2200"/>
              <a:t> values of start times.</a:t>
            </a:r>
          </a:p>
          <a:p>
            <a:r>
              <a:rPr lang="en-US" sz="2200"/>
              <a:t>Latency upper bound </a:t>
            </a:r>
            <a:r>
              <a:rPr lang="en-US" sz="2200">
                <a:sym typeface="Symbol" pitchFamily="18" charset="2"/>
              </a:rPr>
              <a:t></a:t>
            </a:r>
          </a:p>
          <a:p>
            <a:endParaRPr lang="en-US" sz="2200"/>
          </a:p>
        </p:txBody>
      </p:sp>
      <p:pic>
        <p:nvPicPr>
          <p:cNvPr id="1220612" name="Picture 4"/>
          <p:cNvPicPr>
            <a:picLocks noGrp="1" noChangeAspect="1" noChangeArrowheads="1"/>
          </p:cNvPicPr>
          <p:nvPr>
            <p:ph sz="quarter" idx="2"/>
          </p:nvPr>
        </p:nvPicPr>
        <p:blipFill>
          <a:blip r:embed="rId2" cstate="print"/>
          <a:srcRect/>
          <a:stretch>
            <a:fillRect/>
          </a:stretch>
        </p:blipFill>
        <p:spPr>
          <a:xfrm>
            <a:off x="484188" y="3027363"/>
            <a:ext cx="4392612" cy="3159125"/>
          </a:xfrm>
          <a:noFill/>
          <a:ln/>
          <a:effectLst/>
        </p:spPr>
      </p:pic>
      <p:pic>
        <p:nvPicPr>
          <p:cNvPr id="1220613" name="Picture 5"/>
          <p:cNvPicPr>
            <a:picLocks noGrp="1" noChangeAspect="1" noChangeArrowheads="1"/>
          </p:cNvPicPr>
          <p:nvPr>
            <p:ph sz="quarter" idx="3"/>
          </p:nvPr>
        </p:nvPicPr>
        <p:blipFill>
          <a:blip r:embed="rId3" cstate="print"/>
          <a:srcRect/>
          <a:stretch>
            <a:fillRect/>
          </a:stretch>
        </p:blipFill>
        <p:spPr>
          <a:xfrm>
            <a:off x="5081588" y="2676525"/>
            <a:ext cx="3638550" cy="3500438"/>
          </a:xfrm>
          <a:noFill/>
          <a:ln/>
          <a:effectLst/>
        </p:spPr>
      </p:pic>
      <p:sp>
        <p:nvSpPr>
          <p:cNvPr id="1220614" name="Line 6"/>
          <p:cNvSpPr>
            <a:spLocks noChangeShapeType="1"/>
          </p:cNvSpPr>
          <p:nvPr/>
        </p:nvSpPr>
        <p:spPr bwMode="auto">
          <a:xfrm>
            <a:off x="3613150" y="2419350"/>
            <a:ext cx="192088" cy="0"/>
          </a:xfrm>
          <a:prstGeom prst="line">
            <a:avLst/>
          </a:prstGeom>
          <a:noFill/>
          <a:ln w="28575">
            <a:solidFill>
              <a:srgbClr val="FFFFFF"/>
            </a:solidFill>
            <a:round/>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4" name="Rectangle 2"/>
          <p:cNvSpPr>
            <a:spLocks noGrp="1" noChangeArrowheads="1"/>
          </p:cNvSpPr>
          <p:nvPr>
            <p:ph type="title"/>
          </p:nvPr>
        </p:nvSpPr>
        <p:spPr/>
        <p:txBody>
          <a:bodyPr/>
          <a:lstStyle/>
          <a:p>
            <a:r>
              <a:rPr lang="en-US"/>
              <a:t>Latency-Constrained Scheduling</a:t>
            </a:r>
          </a:p>
        </p:txBody>
      </p:sp>
      <p:sp>
        <p:nvSpPr>
          <p:cNvPr id="1221635" name="Rectangle 3"/>
          <p:cNvSpPr>
            <a:spLocks noGrp="1" noChangeArrowheads="1"/>
          </p:cNvSpPr>
          <p:nvPr>
            <p:ph type="body" idx="1"/>
          </p:nvPr>
        </p:nvSpPr>
        <p:spPr/>
        <p:txBody>
          <a:bodyPr/>
          <a:lstStyle/>
          <a:p>
            <a:r>
              <a:rPr lang="en-US"/>
              <a:t>ALAP solves a latency-constrained problem.</a:t>
            </a:r>
          </a:p>
          <a:p>
            <a:r>
              <a:rPr lang="en-US"/>
              <a:t>Latency bound can be set to latency computed by ASAP algorithm.</a:t>
            </a:r>
          </a:p>
          <a:p>
            <a:r>
              <a:rPr lang="en-US">
                <a:solidFill>
                  <a:schemeClr val="hlink"/>
                </a:solidFill>
              </a:rPr>
              <a:t>Mobility</a:t>
            </a:r>
          </a:p>
          <a:p>
            <a:pPr lvl="1"/>
            <a:r>
              <a:rPr lang="en-US"/>
              <a:t>Defined for each operation.</a:t>
            </a:r>
          </a:p>
          <a:p>
            <a:pPr lvl="1"/>
            <a:r>
              <a:rPr lang="en-US"/>
              <a:t>Difference between ALAP and ASAP schedule.</a:t>
            </a:r>
          </a:p>
          <a:p>
            <a:pPr lvl="1"/>
            <a:r>
              <a:rPr lang="en-US"/>
              <a:t>Zero mobility implies that an operation can be started only at one given time step.</a:t>
            </a:r>
          </a:p>
          <a:p>
            <a:pPr lvl="1"/>
            <a:r>
              <a:rPr lang="en-US"/>
              <a:t>Mobility greater than 0 measures span of time interval in which an operation may start.</a:t>
            </a:r>
          </a:p>
          <a:p>
            <a:r>
              <a:rPr lang="en-US"/>
              <a:t>Slack on the start time.</a:t>
            </a:r>
          </a:p>
          <a:p>
            <a:endParaRPr lang="en-US"/>
          </a:p>
        </p:txBody>
      </p:sp>
    </p:spTree>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2"/>
          <p:cNvSpPr>
            <a:spLocks noGrp="1" noChangeArrowheads="1"/>
          </p:cNvSpPr>
          <p:nvPr>
            <p:ph type="title"/>
          </p:nvPr>
        </p:nvSpPr>
        <p:spPr/>
        <p:txBody>
          <a:bodyPr/>
          <a:lstStyle/>
          <a:p>
            <a:r>
              <a:rPr lang="en-US"/>
              <a:t>Example</a:t>
            </a:r>
          </a:p>
        </p:txBody>
      </p:sp>
      <p:sp>
        <p:nvSpPr>
          <p:cNvPr id="1222659" name="Rectangle 3"/>
          <p:cNvSpPr>
            <a:spLocks noGrp="1" noChangeArrowheads="1"/>
          </p:cNvSpPr>
          <p:nvPr>
            <p:ph type="body" sz="half" idx="1"/>
          </p:nvPr>
        </p:nvSpPr>
        <p:spPr/>
        <p:txBody>
          <a:bodyPr/>
          <a:lstStyle/>
          <a:p>
            <a:r>
              <a:rPr lang="en-US" sz="2200" b="0"/>
              <a:t>Operations with zero mobility</a:t>
            </a:r>
          </a:p>
          <a:p>
            <a:pPr lvl="1"/>
            <a:r>
              <a:rPr lang="en-US" sz="2000" b="1"/>
              <a:t>{v1, v2, v3, v4, v5}.</a:t>
            </a:r>
          </a:p>
          <a:p>
            <a:pPr lvl="1"/>
            <a:r>
              <a:rPr lang="en-US" sz="2000" b="1"/>
              <a:t>Critical path.</a:t>
            </a:r>
          </a:p>
          <a:p>
            <a:r>
              <a:rPr lang="en-US" sz="2200" b="0"/>
              <a:t>Operations with mobility one</a:t>
            </a:r>
          </a:p>
          <a:p>
            <a:pPr lvl="1"/>
            <a:r>
              <a:rPr lang="en-US" sz="2000" b="1"/>
              <a:t>{v6, v7}.</a:t>
            </a:r>
          </a:p>
          <a:p>
            <a:r>
              <a:rPr lang="en-US" sz="2200" b="0"/>
              <a:t>Operations with mobility two</a:t>
            </a:r>
          </a:p>
          <a:p>
            <a:pPr lvl="1"/>
            <a:r>
              <a:rPr lang="en-US" sz="2000" b="1"/>
              <a:t>{v8, v9, v10, v11}</a:t>
            </a:r>
          </a:p>
          <a:p>
            <a:endParaRPr lang="en-US" sz="2200"/>
          </a:p>
        </p:txBody>
      </p:sp>
      <p:pic>
        <p:nvPicPr>
          <p:cNvPr id="1222660" name="Picture 4"/>
          <p:cNvPicPr>
            <a:picLocks noGrp="1" noChangeAspect="1" noChangeArrowheads="1"/>
          </p:cNvPicPr>
          <p:nvPr>
            <p:ph sz="quarter" idx="2"/>
          </p:nvPr>
        </p:nvPicPr>
        <p:blipFill>
          <a:blip r:embed="rId2" cstate="print"/>
          <a:srcRect/>
          <a:stretch>
            <a:fillRect/>
          </a:stretch>
        </p:blipFill>
        <p:spPr>
          <a:xfrm>
            <a:off x="5272088" y="3859213"/>
            <a:ext cx="3167062" cy="2395537"/>
          </a:xfrm>
          <a:noFill/>
          <a:ln/>
          <a:effectLst/>
        </p:spPr>
      </p:pic>
      <p:pic>
        <p:nvPicPr>
          <p:cNvPr id="1222661" name="Picture 5"/>
          <p:cNvPicPr>
            <a:picLocks noGrp="1" noChangeAspect="1" noChangeArrowheads="1"/>
          </p:cNvPicPr>
          <p:nvPr>
            <p:ph sz="quarter" idx="3"/>
          </p:nvPr>
        </p:nvPicPr>
        <p:blipFill>
          <a:blip r:embed="rId3" cstate="print"/>
          <a:srcRect/>
          <a:stretch>
            <a:fillRect/>
          </a:stretch>
        </p:blipFill>
        <p:spPr>
          <a:xfrm>
            <a:off x="5292725" y="1231900"/>
            <a:ext cx="3122613" cy="2514600"/>
          </a:xfrm>
          <a:noFill/>
          <a:ln/>
          <a:effectLst/>
        </p:spPr>
      </p:pic>
    </p:spTree>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Scheduling under Resource Constraints</a:t>
            </a:r>
            <a:endParaRPr lang="en-US" sz="3200" dirty="0"/>
          </a:p>
        </p:txBody>
      </p:sp>
      <p:sp>
        <p:nvSpPr>
          <p:cNvPr id="3" name="Content Placeholder 2"/>
          <p:cNvSpPr>
            <a:spLocks noGrp="1"/>
          </p:cNvSpPr>
          <p:nvPr>
            <p:ph idx="1"/>
          </p:nvPr>
        </p:nvSpPr>
        <p:spPr/>
        <p:txBody>
          <a:bodyPr/>
          <a:lstStyle/>
          <a:p>
            <a:r>
              <a:rPr lang="en-US" dirty="0" smtClean="0"/>
              <a:t>Classical scheduling problem.</a:t>
            </a:r>
          </a:p>
          <a:p>
            <a:pPr lvl="1"/>
            <a:r>
              <a:rPr lang="en-US" dirty="0" smtClean="0"/>
              <a:t>Fix area bound - minimize latency.</a:t>
            </a:r>
          </a:p>
          <a:p>
            <a:r>
              <a:rPr lang="en-US" dirty="0" smtClean="0"/>
              <a:t>The amount of available resources affects the achievable latency.</a:t>
            </a:r>
          </a:p>
          <a:p>
            <a:r>
              <a:rPr lang="en-US" dirty="0" smtClean="0"/>
              <a:t>Dual problem</a:t>
            </a:r>
          </a:p>
          <a:p>
            <a:pPr lvl="1"/>
            <a:r>
              <a:rPr lang="en-US" dirty="0" smtClean="0"/>
              <a:t>Fix latency bound - minimize resources.</a:t>
            </a:r>
          </a:p>
          <a:p>
            <a:r>
              <a:rPr lang="en-US" dirty="0" smtClean="0"/>
              <a:t>Assumption</a:t>
            </a:r>
          </a:p>
          <a:p>
            <a:pPr lvl="1"/>
            <a:r>
              <a:rPr lang="en-US" dirty="0" smtClean="0"/>
              <a:t>All delays bounded and known.</a:t>
            </a:r>
          </a:p>
          <a:p>
            <a:endParaRPr lang="en-US" dirty="0"/>
          </a:p>
        </p:txBody>
      </p:sp>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3682" name="Rectangle 2"/>
          <p:cNvSpPr>
            <a:spLocks noGrp="1" noChangeArrowheads="1"/>
          </p:cNvSpPr>
          <p:nvPr>
            <p:ph type="title"/>
          </p:nvPr>
        </p:nvSpPr>
        <p:spPr/>
        <p:txBody>
          <a:bodyPr/>
          <a:lstStyle/>
          <a:p>
            <a:r>
              <a:rPr lang="en-US" sz="3200">
                <a:effectLst/>
              </a:rPr>
              <a:t>Minimum Latency Resource-Constrained</a:t>
            </a:r>
            <a:br>
              <a:rPr lang="en-US" sz="3200">
                <a:effectLst/>
              </a:rPr>
            </a:br>
            <a:r>
              <a:rPr lang="en-US" sz="3200">
                <a:effectLst/>
              </a:rPr>
              <a:t>Scheduling Problem</a:t>
            </a:r>
          </a:p>
        </p:txBody>
      </p:sp>
      <p:sp>
        <p:nvSpPr>
          <p:cNvPr id="1223683" name="Rectangle 3"/>
          <p:cNvSpPr>
            <a:spLocks noGrp="1" noChangeArrowheads="1"/>
          </p:cNvSpPr>
          <p:nvPr>
            <p:ph type="body" idx="1"/>
          </p:nvPr>
        </p:nvSpPr>
        <p:spPr/>
        <p:txBody>
          <a:bodyPr/>
          <a:lstStyle/>
          <a:p>
            <a:r>
              <a:rPr lang="en-US" b="0"/>
              <a:t>Given a set of ops V with integer delays D, a partial order on the operations E, and upper bounds {a</a:t>
            </a:r>
            <a:r>
              <a:rPr lang="en-US" b="0" baseline="-25000"/>
              <a:t>k</a:t>
            </a:r>
            <a:r>
              <a:rPr lang="en-US" b="0"/>
              <a:t>; k = 1, 2, … , n</a:t>
            </a:r>
            <a:r>
              <a:rPr lang="en-US" b="0" baseline="-25000"/>
              <a:t>res</a:t>
            </a:r>
            <a:r>
              <a:rPr lang="en-US" b="0"/>
              <a:t>}</a:t>
            </a:r>
          </a:p>
          <a:p>
            <a:r>
              <a:rPr lang="en-US" b="0"/>
              <a:t>Find an integer labeling of the operations </a:t>
            </a:r>
            <a:r>
              <a:rPr lang="en-US">
                <a:sym typeface="Symbol" pitchFamily="18" charset="2"/>
              </a:rPr>
              <a:t></a:t>
            </a:r>
            <a:r>
              <a:rPr lang="en-US"/>
              <a:t> : V </a:t>
            </a:r>
            <a:r>
              <a:rPr lang="en-US">
                <a:sym typeface="Symbol" pitchFamily="18" charset="2"/>
              </a:rPr>
              <a:t> </a:t>
            </a:r>
            <a:r>
              <a:rPr lang="en-US"/>
              <a:t>Z</a:t>
            </a:r>
            <a:r>
              <a:rPr lang="en-US" baseline="30000"/>
              <a:t>+</a:t>
            </a:r>
            <a:r>
              <a:rPr lang="en-US"/>
              <a:t>, such that</a:t>
            </a:r>
          </a:p>
          <a:p>
            <a:pPr lvl="1"/>
            <a:r>
              <a:rPr lang="en-US"/>
              <a:t>t</a:t>
            </a:r>
            <a:r>
              <a:rPr lang="en-US" baseline="-25000"/>
              <a:t>i</a:t>
            </a:r>
            <a:r>
              <a:rPr lang="en-US"/>
              <a:t> = </a:t>
            </a:r>
            <a:r>
              <a:rPr lang="en-US">
                <a:sym typeface="Symbol" pitchFamily="18" charset="2"/>
              </a:rPr>
              <a:t></a:t>
            </a:r>
            <a:r>
              <a:rPr lang="en-US"/>
              <a:t>(v</a:t>
            </a:r>
            <a:r>
              <a:rPr lang="en-US" baseline="-25000"/>
              <a:t>i</a:t>
            </a:r>
            <a:r>
              <a:rPr lang="en-US"/>
              <a:t>),</a:t>
            </a:r>
          </a:p>
          <a:p>
            <a:pPr lvl="1"/>
            <a:r>
              <a:rPr lang="en-US"/>
              <a:t>t</a:t>
            </a:r>
            <a:r>
              <a:rPr lang="en-US" baseline="-25000"/>
              <a:t>i</a:t>
            </a:r>
            <a:r>
              <a:rPr lang="en-US"/>
              <a:t>  </a:t>
            </a:r>
            <a:r>
              <a:rPr lang="en-US">
                <a:sym typeface="Symbol" pitchFamily="18" charset="2"/>
              </a:rPr>
              <a:t>  </a:t>
            </a:r>
            <a:r>
              <a:rPr lang="en-US"/>
              <a:t>t</a:t>
            </a:r>
            <a:r>
              <a:rPr lang="en-US" baseline="-25000"/>
              <a:t>j</a:t>
            </a:r>
            <a:r>
              <a:rPr lang="en-US"/>
              <a:t> + d</a:t>
            </a:r>
            <a:r>
              <a:rPr lang="en-US" baseline="-25000"/>
              <a:t>j</a:t>
            </a:r>
            <a:r>
              <a:rPr lang="en-US"/>
              <a:t>   </a:t>
            </a:r>
            <a:r>
              <a:rPr lang="en-US">
                <a:sym typeface="Symbol" pitchFamily="18" charset="2"/>
              </a:rPr>
              <a:t></a:t>
            </a:r>
            <a:r>
              <a:rPr lang="en-US"/>
              <a:t> i, j s.t. (v</a:t>
            </a:r>
            <a:r>
              <a:rPr lang="en-US" baseline="-25000"/>
              <a:t>j</a:t>
            </a:r>
            <a:r>
              <a:rPr lang="en-US"/>
              <a:t>, v</a:t>
            </a:r>
            <a:r>
              <a:rPr lang="en-US" baseline="-25000"/>
              <a:t>i</a:t>
            </a:r>
            <a:r>
              <a:rPr lang="en-US"/>
              <a:t>) </a:t>
            </a:r>
            <a:r>
              <a:rPr lang="en-US">
                <a:sym typeface="Symbol" pitchFamily="18" charset="2"/>
              </a:rPr>
              <a:t></a:t>
            </a:r>
            <a:r>
              <a:rPr lang="en-US"/>
              <a:t> E</a:t>
            </a:r>
          </a:p>
          <a:p>
            <a:pPr lvl="1"/>
            <a:endParaRPr lang="en-US"/>
          </a:p>
          <a:p>
            <a:pPr lvl="1"/>
            <a:endParaRPr lang="en-US"/>
          </a:p>
          <a:p>
            <a:pPr lvl="1"/>
            <a:endParaRPr lang="en-US"/>
          </a:p>
          <a:p>
            <a:pPr lvl="1"/>
            <a:r>
              <a:rPr lang="en-US"/>
              <a:t>and t</a:t>
            </a:r>
            <a:r>
              <a:rPr lang="en-US" baseline="-25000"/>
              <a:t>n</a:t>
            </a:r>
            <a:r>
              <a:rPr lang="en-US"/>
              <a:t> is </a:t>
            </a:r>
            <a:r>
              <a:rPr lang="en-US" i="1"/>
              <a:t>minimum</a:t>
            </a:r>
            <a:r>
              <a:rPr lang="en-US"/>
              <a:t>.</a:t>
            </a:r>
          </a:p>
          <a:p>
            <a:r>
              <a:rPr lang="en-US"/>
              <a:t>Number of operations of any given type in any schedule step does not exceed bound.</a:t>
            </a:r>
          </a:p>
        </p:txBody>
      </p:sp>
      <p:pic>
        <p:nvPicPr>
          <p:cNvPr id="1223684" name="Picture 4"/>
          <p:cNvPicPr>
            <a:picLocks noChangeAspect="1" noChangeArrowheads="1"/>
          </p:cNvPicPr>
          <p:nvPr/>
        </p:nvPicPr>
        <p:blipFill>
          <a:blip r:embed="rId2" cstate="print"/>
          <a:srcRect/>
          <a:stretch>
            <a:fillRect/>
          </a:stretch>
        </p:blipFill>
        <p:spPr bwMode="auto">
          <a:xfrm>
            <a:off x="1019175" y="3975100"/>
            <a:ext cx="4935538" cy="815975"/>
          </a:xfrm>
          <a:prstGeom prst="rect">
            <a:avLst/>
          </a:prstGeom>
          <a:noFill/>
          <a:ln w="12700">
            <a:noFill/>
            <a:miter lim="800000"/>
            <a:headEnd/>
            <a:tailEnd/>
          </a:ln>
          <a:effectLst/>
        </p:spPr>
      </p:pic>
      <p:sp>
        <p:nvSpPr>
          <p:cNvPr id="1223685" name="Text Box 5"/>
          <p:cNvSpPr txBox="1">
            <a:spLocks noChangeArrowheads="1"/>
          </p:cNvSpPr>
          <p:nvPr/>
        </p:nvSpPr>
        <p:spPr bwMode="auto">
          <a:xfrm>
            <a:off x="6362700" y="4103688"/>
            <a:ext cx="2500313" cy="457200"/>
          </a:xfrm>
          <a:prstGeom prst="rect">
            <a:avLst/>
          </a:prstGeom>
          <a:solidFill>
            <a:srgbClr val="FFFFFF"/>
          </a:solidFill>
          <a:ln w="12700">
            <a:noFill/>
            <a:miter lim="800000"/>
            <a:headEnd/>
            <a:tailEnd/>
          </a:ln>
          <a:effectLst/>
        </p:spPr>
        <p:txBody>
          <a:bodyPr>
            <a:spAutoFit/>
          </a:bodyPr>
          <a:lstStyle/>
          <a:p>
            <a:r>
              <a:rPr lang="en-US" u="none"/>
              <a:t> </a:t>
            </a:r>
            <a:r>
              <a:rPr lang="en-US" u="none">
                <a:solidFill>
                  <a:schemeClr val="bg2"/>
                </a:solidFill>
              </a:rPr>
              <a:t>:V</a:t>
            </a:r>
            <a:r>
              <a:rPr lang="en-US" u="none">
                <a:solidFill>
                  <a:schemeClr val="bg2"/>
                </a:solidFill>
                <a:sym typeface="Symbol" pitchFamily="18" charset="2"/>
              </a:rPr>
              <a:t>{1,2, …n</a:t>
            </a:r>
            <a:r>
              <a:rPr lang="en-US" u="none" baseline="-25000">
                <a:solidFill>
                  <a:schemeClr val="bg2"/>
                </a:solidFill>
                <a:sym typeface="Symbol" pitchFamily="18" charset="2"/>
              </a:rPr>
              <a:t>res</a:t>
            </a:r>
            <a:r>
              <a:rPr lang="en-US" u="none">
                <a:solidFill>
                  <a:schemeClr val="bg2"/>
                </a:solidFill>
                <a:sym typeface="Symbol" pitchFamily="18" charset="2"/>
              </a:rPr>
              <a:t>}</a:t>
            </a:r>
          </a:p>
        </p:txBody>
      </p:sp>
      <p:pic>
        <p:nvPicPr>
          <p:cNvPr id="1223686" name="Picture 6"/>
          <p:cNvPicPr>
            <a:picLocks noChangeAspect="1" noChangeArrowheads="1"/>
          </p:cNvPicPr>
          <p:nvPr/>
        </p:nvPicPr>
        <p:blipFill>
          <a:blip r:embed="rId3" cstate="print"/>
          <a:srcRect/>
          <a:stretch>
            <a:fillRect/>
          </a:stretch>
        </p:blipFill>
        <p:spPr bwMode="auto">
          <a:xfrm>
            <a:off x="6122988" y="4103688"/>
            <a:ext cx="315912" cy="447675"/>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80" name="Rectangle 4"/>
          <p:cNvSpPr>
            <a:spLocks noGrp="1" noChangeArrowheads="1"/>
          </p:cNvSpPr>
          <p:nvPr>
            <p:ph type="title"/>
          </p:nvPr>
        </p:nvSpPr>
        <p:spPr/>
        <p:txBody>
          <a:bodyPr/>
          <a:lstStyle/>
          <a:p>
            <a:r>
              <a:rPr lang="en-US" dirty="0" smtClean="0"/>
              <a:t>Synthesis</a:t>
            </a:r>
            <a:endParaRPr lang="en-US" dirty="0"/>
          </a:p>
        </p:txBody>
      </p:sp>
      <p:sp>
        <p:nvSpPr>
          <p:cNvPr id="1150981" name="Rectangle 5"/>
          <p:cNvSpPr>
            <a:spLocks noGrp="1" noChangeArrowheads="1"/>
          </p:cNvSpPr>
          <p:nvPr>
            <p:ph type="body" idx="1"/>
          </p:nvPr>
        </p:nvSpPr>
        <p:spPr/>
        <p:txBody>
          <a:bodyPr/>
          <a:lstStyle/>
          <a:p>
            <a:r>
              <a:rPr lang="en-US"/>
              <a:t>Transform behavioral into structural view.</a:t>
            </a:r>
          </a:p>
          <a:p>
            <a:r>
              <a:rPr lang="en-US"/>
              <a:t>Architectural-level synthesis</a:t>
            </a:r>
          </a:p>
          <a:p>
            <a:pPr lvl="1"/>
            <a:r>
              <a:rPr lang="en-US"/>
              <a:t>Architectural abstraction level.</a:t>
            </a:r>
          </a:p>
          <a:p>
            <a:pPr lvl="1"/>
            <a:r>
              <a:rPr lang="en-US"/>
              <a:t>Determine macroscopic structure.</a:t>
            </a:r>
          </a:p>
          <a:p>
            <a:pPr lvl="1"/>
            <a:r>
              <a:rPr lang="en-US"/>
              <a:t>Example: major building blocks like adder, register, mux.</a:t>
            </a:r>
          </a:p>
          <a:p>
            <a:r>
              <a:rPr lang="en-US"/>
              <a:t>Logic-level synthesis</a:t>
            </a:r>
          </a:p>
          <a:p>
            <a:pPr lvl="1"/>
            <a:r>
              <a:rPr lang="en-US"/>
              <a:t>Logic abstraction level.</a:t>
            </a:r>
          </a:p>
          <a:p>
            <a:pPr lvl="1"/>
            <a:r>
              <a:rPr lang="en-US"/>
              <a:t>Determine microscopic structure.</a:t>
            </a:r>
          </a:p>
          <a:p>
            <a:pPr lvl="1"/>
            <a:r>
              <a:rPr lang="en-US"/>
              <a:t>Example: logic gate interconnection.</a:t>
            </a:r>
          </a:p>
          <a:p>
            <a:endParaRPr lang="en-US"/>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Scheduling under Resource Constraints</a:t>
            </a:r>
            <a:endParaRPr lang="en-US" sz="3200" dirty="0"/>
          </a:p>
        </p:txBody>
      </p:sp>
      <p:sp>
        <p:nvSpPr>
          <p:cNvPr id="3" name="Content Placeholder 2"/>
          <p:cNvSpPr>
            <a:spLocks noGrp="1"/>
          </p:cNvSpPr>
          <p:nvPr>
            <p:ph idx="1"/>
          </p:nvPr>
        </p:nvSpPr>
        <p:spPr/>
        <p:txBody>
          <a:bodyPr/>
          <a:lstStyle/>
          <a:p>
            <a:r>
              <a:rPr lang="en-US" dirty="0" smtClean="0"/>
              <a:t>Intractable problem.</a:t>
            </a:r>
          </a:p>
          <a:p>
            <a:r>
              <a:rPr lang="en-US" dirty="0" smtClean="0"/>
              <a:t>Algorithms</a:t>
            </a:r>
          </a:p>
          <a:p>
            <a:pPr lvl="1"/>
            <a:r>
              <a:rPr lang="en-US" dirty="0" smtClean="0"/>
              <a:t>Exact</a:t>
            </a:r>
          </a:p>
          <a:p>
            <a:pPr lvl="2"/>
            <a:r>
              <a:rPr lang="en-US" dirty="0" smtClean="0">
                <a:solidFill>
                  <a:srgbClr val="FFFF00"/>
                </a:solidFill>
              </a:rPr>
              <a:t>Integer linear program</a:t>
            </a:r>
            <a:r>
              <a:rPr lang="en-US" dirty="0" smtClean="0"/>
              <a:t>.</a:t>
            </a:r>
          </a:p>
          <a:p>
            <a:pPr lvl="2"/>
            <a:r>
              <a:rPr lang="en-US" dirty="0" err="1" smtClean="0"/>
              <a:t>Hu</a:t>
            </a:r>
            <a:r>
              <a:rPr lang="en-US" dirty="0" smtClean="0"/>
              <a:t> (restrictive assumptions).</a:t>
            </a:r>
          </a:p>
          <a:p>
            <a:pPr lvl="1"/>
            <a:r>
              <a:rPr lang="en-US" dirty="0" smtClean="0"/>
              <a:t>Approximate</a:t>
            </a:r>
          </a:p>
          <a:p>
            <a:pPr lvl="2"/>
            <a:r>
              <a:rPr lang="en-US" dirty="0" smtClean="0">
                <a:solidFill>
                  <a:srgbClr val="FFFF00"/>
                </a:solidFill>
              </a:rPr>
              <a:t>List scheduling</a:t>
            </a:r>
            <a:r>
              <a:rPr lang="en-US" dirty="0" smtClean="0"/>
              <a:t>.</a:t>
            </a:r>
          </a:p>
          <a:p>
            <a:pPr lvl="2"/>
            <a:r>
              <a:rPr lang="en-US" dirty="0" smtClean="0"/>
              <a:t>Force-directed scheduling.</a:t>
            </a:r>
          </a:p>
          <a:p>
            <a:endParaRPr lang="en-US" dirty="0"/>
          </a:p>
        </p:txBody>
      </p:sp>
    </p:spTree>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7234" name="Rectangle 2"/>
          <p:cNvSpPr>
            <a:spLocks noGrp="1" noChangeArrowheads="1"/>
          </p:cNvSpPr>
          <p:nvPr>
            <p:ph type="title"/>
          </p:nvPr>
        </p:nvSpPr>
        <p:spPr/>
        <p:txBody>
          <a:bodyPr/>
          <a:lstStyle/>
          <a:p>
            <a:r>
              <a:rPr lang="en-US"/>
              <a:t>ILP Formulation …</a:t>
            </a:r>
          </a:p>
        </p:txBody>
      </p:sp>
      <p:sp>
        <p:nvSpPr>
          <p:cNvPr id="1247235" name="Rectangle 3"/>
          <p:cNvSpPr>
            <a:spLocks noGrp="1" noChangeArrowheads="1"/>
          </p:cNvSpPr>
          <p:nvPr>
            <p:ph type="body" idx="1"/>
          </p:nvPr>
        </p:nvSpPr>
        <p:spPr/>
        <p:txBody>
          <a:bodyPr/>
          <a:lstStyle/>
          <a:p>
            <a:r>
              <a:rPr lang="en-US" b="0" dirty="0"/>
              <a:t>Binary decision variables</a:t>
            </a:r>
          </a:p>
          <a:p>
            <a:pPr lvl="1"/>
            <a:r>
              <a:rPr lang="en-US" b="1" dirty="0"/>
              <a:t>X = { </a:t>
            </a:r>
            <a:r>
              <a:rPr lang="en-US" b="1" i="1" dirty="0" err="1" smtClean="0"/>
              <a:t>x</a:t>
            </a:r>
            <a:r>
              <a:rPr lang="en-US" b="1" i="1" baseline="-25000" dirty="0" err="1" smtClean="0"/>
              <a:t>il</a:t>
            </a:r>
            <a:r>
              <a:rPr lang="en-US" b="1" i="1" baseline="-25000" dirty="0" smtClean="0"/>
              <a:t> </a:t>
            </a:r>
            <a:r>
              <a:rPr lang="en-US" b="1" dirty="0" smtClean="0"/>
              <a:t>; </a:t>
            </a:r>
            <a:r>
              <a:rPr lang="en-US" b="1" dirty="0" err="1"/>
              <a:t>i</a:t>
            </a:r>
            <a:r>
              <a:rPr lang="en-US" b="1" dirty="0"/>
              <a:t> = 1, 2, … , n; </a:t>
            </a:r>
            <a:r>
              <a:rPr lang="en-US" b="1" i="1" dirty="0"/>
              <a:t>l </a:t>
            </a:r>
            <a:r>
              <a:rPr lang="en-US" b="1" dirty="0"/>
              <a:t>= 1, 2, … , </a:t>
            </a:r>
            <a:r>
              <a:rPr lang="en-US" b="1" dirty="0">
                <a:sym typeface="Symbol" pitchFamily="18" charset="2"/>
              </a:rPr>
              <a:t></a:t>
            </a:r>
            <a:r>
              <a:rPr lang="en-US" b="1" dirty="0"/>
              <a:t>+1}.</a:t>
            </a:r>
          </a:p>
          <a:p>
            <a:pPr lvl="1"/>
            <a:r>
              <a:rPr lang="en-US" b="1" i="1" dirty="0" err="1"/>
              <a:t>x</a:t>
            </a:r>
            <a:r>
              <a:rPr lang="en-US" b="1" i="1" baseline="-25000" dirty="0" err="1"/>
              <a:t>il</a:t>
            </a:r>
            <a:r>
              <a:rPr lang="en-US" b="1" dirty="0"/>
              <a:t>, is TRUE only when operation </a:t>
            </a:r>
            <a:r>
              <a:rPr lang="en-US" b="1" i="1" dirty="0"/>
              <a:t>v</a:t>
            </a:r>
            <a:r>
              <a:rPr lang="en-US" b="1" i="1" baseline="-25000" dirty="0"/>
              <a:t>i</a:t>
            </a:r>
            <a:r>
              <a:rPr lang="en-US" b="1" dirty="0"/>
              <a:t> starts in step</a:t>
            </a:r>
            <a:r>
              <a:rPr lang="en-US" b="1" i="1" dirty="0"/>
              <a:t> l</a:t>
            </a:r>
            <a:r>
              <a:rPr lang="en-US" b="1" dirty="0"/>
              <a:t> of the schedule (i.e. </a:t>
            </a:r>
            <a:r>
              <a:rPr lang="en-US" b="1" i="1" dirty="0"/>
              <a:t>l = </a:t>
            </a:r>
            <a:r>
              <a:rPr lang="en-US" b="1" i="1" dirty="0" err="1"/>
              <a:t>t</a:t>
            </a:r>
            <a:r>
              <a:rPr lang="en-US" b="1" i="1" baseline="-25000" dirty="0" err="1"/>
              <a:t>i</a:t>
            </a:r>
            <a:r>
              <a:rPr lang="en-US" b="1" dirty="0"/>
              <a:t>).</a:t>
            </a:r>
          </a:p>
          <a:p>
            <a:pPr lvl="1"/>
            <a:r>
              <a:rPr lang="en-US" b="1" dirty="0">
                <a:sym typeface="Symbol" pitchFamily="18" charset="2"/>
              </a:rPr>
              <a:t></a:t>
            </a:r>
            <a:r>
              <a:rPr lang="en-US" b="1" dirty="0"/>
              <a:t> is an upper bound on latency.</a:t>
            </a:r>
          </a:p>
          <a:p>
            <a:r>
              <a:rPr lang="en-US" b="0" dirty="0"/>
              <a:t>Start time of operation v</a:t>
            </a:r>
            <a:r>
              <a:rPr lang="en-US" b="0" baseline="-25000" dirty="0"/>
              <a:t>i</a:t>
            </a:r>
          </a:p>
          <a:p>
            <a:pPr>
              <a:buFont typeface="Monotype Sorts" pitchFamily="2" charset="2"/>
              <a:buNone/>
            </a:pPr>
            <a:endParaRPr lang="en-US" b="0" dirty="0"/>
          </a:p>
          <a:p>
            <a:endParaRPr lang="en-US" b="0" dirty="0"/>
          </a:p>
          <a:p>
            <a:r>
              <a:rPr lang="en-US" b="0" dirty="0">
                <a:solidFill>
                  <a:schemeClr val="hlink"/>
                </a:solidFill>
              </a:rPr>
              <a:t>Operations start only once</a:t>
            </a:r>
          </a:p>
          <a:p>
            <a:endParaRPr lang="en-US" dirty="0"/>
          </a:p>
        </p:txBody>
      </p:sp>
      <p:pic>
        <p:nvPicPr>
          <p:cNvPr id="1247236" name="Picture 4"/>
          <p:cNvPicPr>
            <a:picLocks noChangeAspect="1" noChangeArrowheads="1"/>
          </p:cNvPicPr>
          <p:nvPr/>
        </p:nvPicPr>
        <p:blipFill>
          <a:blip r:embed="rId2" cstate="print"/>
          <a:srcRect/>
          <a:stretch>
            <a:fillRect/>
          </a:stretch>
        </p:blipFill>
        <p:spPr bwMode="auto">
          <a:xfrm>
            <a:off x="1957388" y="3592513"/>
            <a:ext cx="1409700" cy="876300"/>
          </a:xfrm>
          <a:prstGeom prst="rect">
            <a:avLst/>
          </a:prstGeom>
          <a:noFill/>
          <a:ln w="12700">
            <a:noFill/>
            <a:miter lim="800000"/>
            <a:headEnd/>
            <a:tailEnd/>
          </a:ln>
          <a:effectLst/>
        </p:spPr>
      </p:pic>
      <p:sp>
        <p:nvSpPr>
          <p:cNvPr id="1247237" name="Line 5"/>
          <p:cNvSpPr>
            <a:spLocks noChangeShapeType="1"/>
          </p:cNvSpPr>
          <p:nvPr/>
        </p:nvSpPr>
        <p:spPr bwMode="auto">
          <a:xfrm>
            <a:off x="5610225" y="1638300"/>
            <a:ext cx="150813" cy="0"/>
          </a:xfrm>
          <a:prstGeom prst="line">
            <a:avLst/>
          </a:prstGeom>
          <a:noFill/>
          <a:ln w="28575">
            <a:solidFill>
              <a:srgbClr val="FFFFFF"/>
            </a:solidFill>
            <a:round/>
            <a:headEnd/>
            <a:tailEnd/>
          </a:ln>
          <a:effectLst/>
        </p:spPr>
        <p:txBody>
          <a:bodyPr wrap="none" anchor="ctr"/>
          <a:lstStyle/>
          <a:p>
            <a:endParaRPr lang="en-US"/>
          </a:p>
        </p:txBody>
      </p:sp>
      <p:sp>
        <p:nvSpPr>
          <p:cNvPr id="1247241" name="Line 9"/>
          <p:cNvSpPr>
            <a:spLocks noChangeShapeType="1"/>
          </p:cNvSpPr>
          <p:nvPr/>
        </p:nvSpPr>
        <p:spPr bwMode="auto">
          <a:xfrm>
            <a:off x="1081088" y="2678113"/>
            <a:ext cx="150812" cy="0"/>
          </a:xfrm>
          <a:prstGeom prst="line">
            <a:avLst/>
          </a:prstGeom>
          <a:noFill/>
          <a:ln w="28575">
            <a:solidFill>
              <a:srgbClr val="FFFFFF"/>
            </a:solidFill>
            <a:round/>
            <a:headEnd/>
            <a:tailEnd/>
          </a:ln>
          <a:effectLst/>
        </p:spPr>
        <p:txBody>
          <a:bodyPr wrap="none" anchor="ctr"/>
          <a:lstStyle/>
          <a:p>
            <a:endParaRPr lang="en-US"/>
          </a:p>
        </p:txBody>
      </p:sp>
      <p:pic>
        <p:nvPicPr>
          <p:cNvPr id="1247242" name="Picture 10"/>
          <p:cNvPicPr>
            <a:picLocks noChangeAspect="1" noChangeArrowheads="1"/>
          </p:cNvPicPr>
          <p:nvPr/>
        </p:nvPicPr>
        <p:blipFill>
          <a:blip r:embed="rId3" cstate="print"/>
          <a:srcRect/>
          <a:stretch>
            <a:fillRect/>
          </a:stretch>
        </p:blipFill>
        <p:spPr bwMode="auto">
          <a:xfrm>
            <a:off x="1198563" y="5132388"/>
            <a:ext cx="3895725" cy="866775"/>
          </a:xfrm>
          <a:prstGeom prst="rect">
            <a:avLst/>
          </a:prstGeom>
          <a:noFill/>
          <a:ln w="12700">
            <a:noFill/>
            <a:miter lim="800000"/>
            <a:headEnd/>
            <a:tailEnd/>
          </a:ln>
          <a:effectLst/>
        </p:spPr>
      </p:pic>
      <p:sp>
        <p:nvSpPr>
          <p:cNvPr id="1247243" name="Text Box 11"/>
          <p:cNvSpPr txBox="1">
            <a:spLocks noChangeArrowheads="1"/>
          </p:cNvSpPr>
          <p:nvPr/>
        </p:nvSpPr>
        <p:spPr bwMode="auto">
          <a:xfrm>
            <a:off x="1082675" y="3779838"/>
            <a:ext cx="823913" cy="457200"/>
          </a:xfrm>
          <a:prstGeom prst="rect">
            <a:avLst/>
          </a:prstGeom>
          <a:noFill/>
          <a:ln w="12700">
            <a:noFill/>
            <a:miter lim="800000"/>
            <a:headEnd/>
            <a:tailEnd/>
          </a:ln>
          <a:effectLst/>
        </p:spPr>
        <p:txBody>
          <a:bodyPr>
            <a:spAutoFit/>
          </a:bodyPr>
          <a:lstStyle/>
          <a:p>
            <a:r>
              <a:rPr lang="en-US" u="none">
                <a:solidFill>
                  <a:schemeClr val="hlink"/>
                </a:solidFill>
              </a:rPr>
              <a:t>t</a:t>
            </a:r>
            <a:r>
              <a:rPr lang="en-US" u="none" baseline="-25000">
                <a:solidFill>
                  <a:schemeClr val="hlink"/>
                </a:solidFill>
              </a:rPr>
              <a:t>i </a:t>
            </a:r>
            <a:r>
              <a:rPr lang="en-US" u="none">
                <a:solidFill>
                  <a:schemeClr val="hlink"/>
                </a:solidFill>
              </a:rPr>
              <a:t>=</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2"/>
          <p:cNvSpPr>
            <a:spLocks noGrp="1" noChangeArrowheads="1"/>
          </p:cNvSpPr>
          <p:nvPr>
            <p:ph type="title"/>
          </p:nvPr>
        </p:nvSpPr>
        <p:spPr/>
        <p:txBody>
          <a:bodyPr/>
          <a:lstStyle/>
          <a:p>
            <a:r>
              <a:rPr lang="en-US"/>
              <a:t>… ILP Formulation …</a:t>
            </a:r>
          </a:p>
        </p:txBody>
      </p:sp>
      <p:sp>
        <p:nvSpPr>
          <p:cNvPr id="1248259" name="Rectangle 3"/>
          <p:cNvSpPr>
            <a:spLocks noGrp="1" noChangeArrowheads="1"/>
          </p:cNvSpPr>
          <p:nvPr>
            <p:ph type="body" idx="1"/>
          </p:nvPr>
        </p:nvSpPr>
        <p:spPr/>
        <p:txBody>
          <a:bodyPr/>
          <a:lstStyle/>
          <a:p>
            <a:r>
              <a:rPr lang="en-US" b="0">
                <a:solidFill>
                  <a:schemeClr val="hlink"/>
                </a:solidFill>
              </a:rPr>
              <a:t>Sequencing relations must be satisfied</a:t>
            </a:r>
          </a:p>
          <a:p>
            <a:endParaRPr lang="en-US" b="0">
              <a:solidFill>
                <a:schemeClr val="hlink"/>
              </a:solidFill>
            </a:endParaRPr>
          </a:p>
          <a:p>
            <a:endParaRPr lang="en-US" b="0">
              <a:solidFill>
                <a:schemeClr val="hlink"/>
              </a:solidFill>
            </a:endParaRPr>
          </a:p>
          <a:p>
            <a:endParaRPr lang="en-US" b="0"/>
          </a:p>
          <a:p>
            <a:endParaRPr lang="en-US" b="0"/>
          </a:p>
          <a:p>
            <a:r>
              <a:rPr lang="en-US" b="0">
                <a:solidFill>
                  <a:schemeClr val="hlink"/>
                </a:solidFill>
              </a:rPr>
              <a:t>Resource bounds must be satisfied</a:t>
            </a:r>
          </a:p>
          <a:p>
            <a:endParaRPr lang="en-US">
              <a:solidFill>
                <a:schemeClr val="hlink"/>
              </a:solidFill>
            </a:endParaRPr>
          </a:p>
        </p:txBody>
      </p:sp>
      <p:pic>
        <p:nvPicPr>
          <p:cNvPr id="1248260" name="Picture 4"/>
          <p:cNvPicPr>
            <a:picLocks noChangeAspect="1" noChangeArrowheads="1"/>
          </p:cNvPicPr>
          <p:nvPr/>
        </p:nvPicPr>
        <p:blipFill>
          <a:blip r:embed="rId2" cstate="print"/>
          <a:srcRect/>
          <a:stretch>
            <a:fillRect/>
          </a:stretch>
        </p:blipFill>
        <p:spPr bwMode="auto">
          <a:xfrm>
            <a:off x="771525" y="1827213"/>
            <a:ext cx="6534150" cy="1647825"/>
          </a:xfrm>
          <a:prstGeom prst="rect">
            <a:avLst/>
          </a:prstGeom>
          <a:noFill/>
          <a:ln w="12700">
            <a:noFill/>
            <a:miter lim="800000"/>
            <a:headEnd/>
            <a:tailEnd/>
          </a:ln>
          <a:effectLst/>
        </p:spPr>
      </p:pic>
      <p:pic>
        <p:nvPicPr>
          <p:cNvPr id="1248261" name="Picture 5"/>
          <p:cNvPicPr>
            <a:picLocks noChangeAspect="1" noChangeArrowheads="1"/>
          </p:cNvPicPr>
          <p:nvPr/>
        </p:nvPicPr>
        <p:blipFill>
          <a:blip r:embed="rId3" cstate="print"/>
          <a:srcRect/>
          <a:stretch>
            <a:fillRect/>
          </a:stretch>
        </p:blipFill>
        <p:spPr bwMode="auto">
          <a:xfrm>
            <a:off x="793750" y="4265613"/>
            <a:ext cx="6381750" cy="1657350"/>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82" name="Rectangle 2"/>
          <p:cNvSpPr>
            <a:spLocks noGrp="1" noChangeArrowheads="1"/>
          </p:cNvSpPr>
          <p:nvPr>
            <p:ph type="title"/>
          </p:nvPr>
        </p:nvSpPr>
        <p:spPr/>
        <p:txBody>
          <a:bodyPr/>
          <a:lstStyle/>
          <a:p>
            <a:r>
              <a:rPr lang="en-US"/>
              <a:t>… ILP Formulation</a:t>
            </a:r>
          </a:p>
        </p:txBody>
      </p:sp>
      <p:sp>
        <p:nvSpPr>
          <p:cNvPr id="1249283" name="Rectangle 3"/>
          <p:cNvSpPr>
            <a:spLocks noGrp="1" noChangeArrowheads="1"/>
          </p:cNvSpPr>
          <p:nvPr>
            <p:ph type="body" idx="1"/>
          </p:nvPr>
        </p:nvSpPr>
        <p:spPr/>
        <p:txBody>
          <a:bodyPr/>
          <a:lstStyle/>
          <a:p>
            <a:r>
              <a:rPr lang="en-US"/>
              <a:t>Minimize </a:t>
            </a:r>
            <a:r>
              <a:rPr lang="en-US" i="1">
                <a:solidFill>
                  <a:schemeClr val="hlink"/>
                </a:solidFill>
              </a:rPr>
              <a:t>c</a:t>
            </a:r>
            <a:r>
              <a:rPr lang="en-US" i="1" baseline="30000">
                <a:solidFill>
                  <a:schemeClr val="hlink"/>
                </a:solidFill>
              </a:rPr>
              <a:t>T</a:t>
            </a:r>
            <a:r>
              <a:rPr lang="en-US" i="1">
                <a:solidFill>
                  <a:schemeClr val="hlink"/>
                </a:solidFill>
              </a:rPr>
              <a:t> t</a:t>
            </a:r>
            <a:r>
              <a:rPr lang="en-US"/>
              <a:t> such that</a:t>
            </a:r>
          </a:p>
          <a:p>
            <a:endParaRPr lang="en-US"/>
          </a:p>
          <a:p>
            <a:endParaRPr lang="en-US"/>
          </a:p>
          <a:p>
            <a:endParaRPr lang="en-US"/>
          </a:p>
          <a:p>
            <a:endParaRPr lang="en-US"/>
          </a:p>
          <a:p>
            <a:endParaRPr lang="en-US"/>
          </a:p>
          <a:p>
            <a:endParaRPr lang="en-US"/>
          </a:p>
          <a:p>
            <a:endParaRPr lang="en-US"/>
          </a:p>
          <a:p>
            <a:r>
              <a:rPr lang="en-US">
                <a:solidFill>
                  <a:schemeClr val="hlink"/>
                </a:solidFill>
              </a:rPr>
              <a:t>c</a:t>
            </a:r>
            <a:r>
              <a:rPr lang="en-US" baseline="30000">
                <a:solidFill>
                  <a:schemeClr val="hlink"/>
                </a:solidFill>
              </a:rPr>
              <a:t>T</a:t>
            </a:r>
            <a:r>
              <a:rPr lang="en-US">
                <a:solidFill>
                  <a:schemeClr val="hlink"/>
                </a:solidFill>
              </a:rPr>
              <a:t>=[0,0,…,0,1]</a:t>
            </a:r>
            <a:r>
              <a:rPr lang="en-US" baseline="30000">
                <a:solidFill>
                  <a:schemeClr val="hlink"/>
                </a:solidFill>
              </a:rPr>
              <a:t>T</a:t>
            </a:r>
            <a:r>
              <a:rPr lang="en-US"/>
              <a:t> corresponds to minimizing the latency of the schedule.</a:t>
            </a:r>
          </a:p>
          <a:p>
            <a:r>
              <a:rPr lang="en-US">
                <a:solidFill>
                  <a:schemeClr val="hlink"/>
                </a:solidFill>
              </a:rPr>
              <a:t>c</a:t>
            </a:r>
            <a:r>
              <a:rPr lang="en-US" baseline="30000">
                <a:solidFill>
                  <a:schemeClr val="hlink"/>
                </a:solidFill>
              </a:rPr>
              <a:t>T</a:t>
            </a:r>
            <a:r>
              <a:rPr lang="en-US">
                <a:solidFill>
                  <a:schemeClr val="hlink"/>
                </a:solidFill>
              </a:rPr>
              <a:t>=[1,1,…,1,1]</a:t>
            </a:r>
            <a:r>
              <a:rPr lang="en-US" baseline="30000">
                <a:solidFill>
                  <a:schemeClr val="hlink"/>
                </a:solidFill>
              </a:rPr>
              <a:t>T</a:t>
            </a:r>
            <a:r>
              <a:rPr lang="en-US"/>
              <a:t> corresponds to finding the earliest start times of all operations under the given constraints.</a:t>
            </a:r>
          </a:p>
        </p:txBody>
      </p:sp>
      <p:pic>
        <p:nvPicPr>
          <p:cNvPr id="1249284" name="Picture 4"/>
          <p:cNvPicPr>
            <a:picLocks noChangeAspect="1" noChangeArrowheads="1"/>
          </p:cNvPicPr>
          <p:nvPr/>
        </p:nvPicPr>
        <p:blipFill>
          <a:blip r:embed="rId2" cstate="print"/>
          <a:srcRect/>
          <a:stretch>
            <a:fillRect/>
          </a:stretch>
        </p:blipFill>
        <p:spPr bwMode="auto">
          <a:xfrm>
            <a:off x="657225" y="1790700"/>
            <a:ext cx="8077200" cy="2952750"/>
          </a:xfrm>
          <a:prstGeom prst="rect">
            <a:avLst/>
          </a:prstGeom>
          <a:noFill/>
          <a:ln w="12700">
            <a:noFill/>
            <a:miter lim="800000"/>
            <a:headEnd/>
            <a:tailEnd/>
          </a:ln>
          <a:effectLst/>
        </p:spPr>
      </p:pic>
      <p:pic>
        <p:nvPicPr>
          <p:cNvPr id="5" name="Picture 10"/>
          <p:cNvPicPr>
            <a:picLocks noChangeAspect="1" noChangeArrowheads="1"/>
          </p:cNvPicPr>
          <p:nvPr/>
        </p:nvPicPr>
        <p:blipFill>
          <a:blip r:embed="rId3" cstate="print"/>
          <a:srcRect/>
          <a:stretch>
            <a:fillRect/>
          </a:stretch>
        </p:blipFill>
        <p:spPr bwMode="auto">
          <a:xfrm>
            <a:off x="2810795" y="1956050"/>
            <a:ext cx="3895725" cy="866775"/>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308" name="Rectangle 4"/>
          <p:cNvSpPr>
            <a:spLocks noGrp="1" noChangeArrowheads="1"/>
          </p:cNvSpPr>
          <p:nvPr>
            <p:ph type="title"/>
          </p:nvPr>
        </p:nvSpPr>
        <p:spPr/>
        <p:txBody>
          <a:bodyPr/>
          <a:lstStyle/>
          <a:p>
            <a:r>
              <a:rPr lang="en-US"/>
              <a:t>Example …</a:t>
            </a:r>
          </a:p>
        </p:txBody>
      </p:sp>
      <p:sp>
        <p:nvSpPr>
          <p:cNvPr id="1250309" name="Rectangle 5"/>
          <p:cNvSpPr>
            <a:spLocks noGrp="1" noChangeArrowheads="1"/>
          </p:cNvSpPr>
          <p:nvPr>
            <p:ph type="body" idx="1"/>
          </p:nvPr>
        </p:nvSpPr>
        <p:spPr/>
        <p:txBody>
          <a:bodyPr/>
          <a:lstStyle/>
          <a:p>
            <a:pPr>
              <a:lnSpc>
                <a:spcPct val="80000"/>
              </a:lnSpc>
            </a:pPr>
            <a:r>
              <a:rPr lang="en-US"/>
              <a:t>Resource constraints</a:t>
            </a:r>
          </a:p>
          <a:p>
            <a:pPr lvl="1">
              <a:lnSpc>
                <a:spcPct val="80000"/>
              </a:lnSpc>
            </a:pPr>
            <a:r>
              <a:rPr lang="en-US"/>
              <a:t>2 ALUs; 2 Multipliers.</a:t>
            </a:r>
          </a:p>
          <a:p>
            <a:pPr lvl="1">
              <a:lnSpc>
                <a:spcPct val="80000"/>
              </a:lnSpc>
            </a:pPr>
            <a:r>
              <a:rPr lang="en-US"/>
              <a:t>a</a:t>
            </a:r>
            <a:r>
              <a:rPr lang="en-US" baseline="-25000"/>
              <a:t>1</a:t>
            </a:r>
            <a:r>
              <a:rPr lang="en-US"/>
              <a:t> = 2; a</a:t>
            </a:r>
            <a:r>
              <a:rPr lang="en-US" baseline="-25000"/>
              <a:t>2</a:t>
            </a:r>
            <a:r>
              <a:rPr lang="en-US"/>
              <a:t> = 2.</a:t>
            </a:r>
          </a:p>
          <a:p>
            <a:pPr>
              <a:lnSpc>
                <a:spcPct val="80000"/>
              </a:lnSpc>
            </a:pPr>
            <a:r>
              <a:rPr lang="en-US"/>
              <a:t>Single-cycle operation.</a:t>
            </a:r>
          </a:p>
          <a:p>
            <a:pPr lvl="1">
              <a:lnSpc>
                <a:spcPct val="80000"/>
              </a:lnSpc>
            </a:pPr>
            <a:r>
              <a:rPr lang="en-US"/>
              <a:t>d</a:t>
            </a:r>
            <a:r>
              <a:rPr lang="en-US" baseline="-25000"/>
              <a:t>i</a:t>
            </a:r>
            <a:r>
              <a:rPr lang="en-US"/>
              <a:t> = 1 </a:t>
            </a:r>
            <a:r>
              <a:rPr lang="en-US">
                <a:sym typeface="Symbol" pitchFamily="18" charset="2"/>
              </a:rPr>
              <a:t></a:t>
            </a:r>
            <a:r>
              <a:rPr lang="en-US"/>
              <a:t>i.</a:t>
            </a:r>
          </a:p>
          <a:p>
            <a:pPr>
              <a:lnSpc>
                <a:spcPct val="80000"/>
              </a:lnSpc>
            </a:pPr>
            <a:r>
              <a:rPr lang="en-US"/>
              <a:t>Operations start only once</a:t>
            </a:r>
          </a:p>
          <a:p>
            <a:pPr lvl="1">
              <a:lnSpc>
                <a:spcPct val="80000"/>
              </a:lnSpc>
            </a:pPr>
            <a:r>
              <a:rPr lang="en-US"/>
              <a:t>x</a:t>
            </a:r>
            <a:r>
              <a:rPr lang="en-US" baseline="-25000"/>
              <a:t>0,1</a:t>
            </a:r>
            <a:r>
              <a:rPr lang="en-US"/>
              <a:t>=1; x</a:t>
            </a:r>
            <a:r>
              <a:rPr lang="en-US" baseline="-25000"/>
              <a:t>1,1</a:t>
            </a:r>
            <a:r>
              <a:rPr lang="en-US"/>
              <a:t>=1; x</a:t>
            </a:r>
            <a:r>
              <a:rPr lang="en-US" baseline="-25000"/>
              <a:t>2,1</a:t>
            </a:r>
            <a:r>
              <a:rPr lang="en-US"/>
              <a:t>=1; x</a:t>
            </a:r>
            <a:r>
              <a:rPr lang="en-US" baseline="-25000"/>
              <a:t>3,2</a:t>
            </a:r>
            <a:r>
              <a:rPr lang="en-US"/>
              <a:t>=1</a:t>
            </a:r>
          </a:p>
          <a:p>
            <a:pPr lvl="1">
              <a:lnSpc>
                <a:spcPct val="80000"/>
              </a:lnSpc>
            </a:pPr>
            <a:r>
              <a:rPr lang="en-US"/>
              <a:t>x</a:t>
            </a:r>
            <a:r>
              <a:rPr lang="en-US" baseline="-25000"/>
              <a:t>4,3</a:t>
            </a:r>
            <a:r>
              <a:rPr lang="en-US"/>
              <a:t>=1; x</a:t>
            </a:r>
            <a:r>
              <a:rPr lang="en-US" baseline="-25000"/>
              <a:t>5,4</a:t>
            </a:r>
            <a:r>
              <a:rPr lang="en-US"/>
              <a:t>=1</a:t>
            </a:r>
          </a:p>
          <a:p>
            <a:pPr lvl="1">
              <a:lnSpc>
                <a:spcPct val="80000"/>
              </a:lnSpc>
            </a:pPr>
            <a:r>
              <a:rPr lang="en-US"/>
              <a:t>x</a:t>
            </a:r>
            <a:r>
              <a:rPr lang="en-US" baseline="-25000"/>
              <a:t>6,1</a:t>
            </a:r>
            <a:r>
              <a:rPr lang="en-US"/>
              <a:t>+</a:t>
            </a:r>
            <a:r>
              <a:rPr lang="en-US" baseline="-25000"/>
              <a:t> </a:t>
            </a:r>
            <a:r>
              <a:rPr lang="en-US"/>
              <a:t>x</a:t>
            </a:r>
            <a:r>
              <a:rPr lang="en-US" baseline="-25000"/>
              <a:t>6,2</a:t>
            </a:r>
            <a:r>
              <a:rPr lang="en-US"/>
              <a:t>=1</a:t>
            </a:r>
          </a:p>
          <a:p>
            <a:pPr lvl="1">
              <a:lnSpc>
                <a:spcPct val="80000"/>
              </a:lnSpc>
            </a:pPr>
            <a:r>
              <a:rPr lang="en-US"/>
              <a:t>x</a:t>
            </a:r>
            <a:r>
              <a:rPr lang="en-US" baseline="-25000"/>
              <a:t>7,2</a:t>
            </a:r>
            <a:r>
              <a:rPr lang="en-US"/>
              <a:t>+</a:t>
            </a:r>
            <a:r>
              <a:rPr lang="en-US" baseline="-25000"/>
              <a:t> </a:t>
            </a:r>
            <a:r>
              <a:rPr lang="en-US"/>
              <a:t>x</a:t>
            </a:r>
            <a:r>
              <a:rPr lang="en-US" baseline="-25000"/>
              <a:t>7,3</a:t>
            </a:r>
            <a:r>
              <a:rPr lang="en-US"/>
              <a:t>=1</a:t>
            </a:r>
          </a:p>
          <a:p>
            <a:pPr lvl="1">
              <a:lnSpc>
                <a:spcPct val="80000"/>
              </a:lnSpc>
            </a:pPr>
            <a:r>
              <a:rPr lang="en-US"/>
              <a:t>x</a:t>
            </a:r>
            <a:r>
              <a:rPr lang="en-US" baseline="-25000"/>
              <a:t>8,1</a:t>
            </a:r>
            <a:r>
              <a:rPr lang="en-US"/>
              <a:t>+</a:t>
            </a:r>
            <a:r>
              <a:rPr lang="en-US" baseline="-25000"/>
              <a:t> </a:t>
            </a:r>
            <a:r>
              <a:rPr lang="en-US"/>
              <a:t>x</a:t>
            </a:r>
            <a:r>
              <a:rPr lang="en-US" baseline="-25000"/>
              <a:t>8,2</a:t>
            </a:r>
            <a:r>
              <a:rPr lang="en-US"/>
              <a:t>+x</a:t>
            </a:r>
            <a:r>
              <a:rPr lang="en-US" baseline="-25000"/>
              <a:t>8,3</a:t>
            </a:r>
            <a:r>
              <a:rPr lang="en-US"/>
              <a:t>=1</a:t>
            </a:r>
          </a:p>
          <a:p>
            <a:pPr lvl="1">
              <a:lnSpc>
                <a:spcPct val="80000"/>
              </a:lnSpc>
            </a:pPr>
            <a:r>
              <a:rPr lang="en-US"/>
              <a:t>x</a:t>
            </a:r>
            <a:r>
              <a:rPr lang="en-US" baseline="-25000"/>
              <a:t>9,2</a:t>
            </a:r>
            <a:r>
              <a:rPr lang="en-US"/>
              <a:t>+</a:t>
            </a:r>
            <a:r>
              <a:rPr lang="en-US" baseline="-25000"/>
              <a:t> </a:t>
            </a:r>
            <a:r>
              <a:rPr lang="en-US"/>
              <a:t>x</a:t>
            </a:r>
            <a:r>
              <a:rPr lang="en-US" baseline="-25000"/>
              <a:t>9,3</a:t>
            </a:r>
            <a:r>
              <a:rPr lang="en-US"/>
              <a:t>+x</a:t>
            </a:r>
            <a:r>
              <a:rPr lang="en-US" baseline="-25000"/>
              <a:t>9,4</a:t>
            </a:r>
            <a:r>
              <a:rPr lang="en-US"/>
              <a:t>=1</a:t>
            </a:r>
          </a:p>
          <a:p>
            <a:pPr lvl="1">
              <a:lnSpc>
                <a:spcPct val="80000"/>
              </a:lnSpc>
            </a:pPr>
            <a:r>
              <a:rPr lang="en-US"/>
              <a:t>x</a:t>
            </a:r>
            <a:r>
              <a:rPr lang="en-US" baseline="-25000"/>
              <a:t>10,1</a:t>
            </a:r>
            <a:r>
              <a:rPr lang="en-US"/>
              <a:t>+</a:t>
            </a:r>
            <a:r>
              <a:rPr lang="en-US" baseline="-25000"/>
              <a:t> </a:t>
            </a:r>
            <a:r>
              <a:rPr lang="en-US"/>
              <a:t>x</a:t>
            </a:r>
            <a:r>
              <a:rPr lang="en-US" baseline="-25000"/>
              <a:t>10,2</a:t>
            </a:r>
            <a:r>
              <a:rPr lang="en-US"/>
              <a:t>+x</a:t>
            </a:r>
            <a:r>
              <a:rPr lang="en-US" baseline="-25000"/>
              <a:t>10,3</a:t>
            </a:r>
            <a:r>
              <a:rPr lang="en-US"/>
              <a:t>=1</a:t>
            </a:r>
          </a:p>
          <a:p>
            <a:pPr lvl="1">
              <a:lnSpc>
                <a:spcPct val="80000"/>
              </a:lnSpc>
            </a:pPr>
            <a:r>
              <a:rPr lang="en-US"/>
              <a:t>x</a:t>
            </a:r>
            <a:r>
              <a:rPr lang="en-US" baseline="-25000"/>
              <a:t>11,2</a:t>
            </a:r>
            <a:r>
              <a:rPr lang="en-US"/>
              <a:t>+</a:t>
            </a:r>
            <a:r>
              <a:rPr lang="en-US" baseline="-25000"/>
              <a:t> </a:t>
            </a:r>
            <a:r>
              <a:rPr lang="en-US"/>
              <a:t>x</a:t>
            </a:r>
            <a:r>
              <a:rPr lang="en-US" baseline="-25000"/>
              <a:t>11,3</a:t>
            </a:r>
            <a:r>
              <a:rPr lang="en-US"/>
              <a:t>+x</a:t>
            </a:r>
            <a:r>
              <a:rPr lang="en-US" baseline="-25000"/>
              <a:t>11,4</a:t>
            </a:r>
            <a:r>
              <a:rPr lang="en-US"/>
              <a:t>=1</a:t>
            </a:r>
          </a:p>
          <a:p>
            <a:pPr lvl="1">
              <a:lnSpc>
                <a:spcPct val="80000"/>
              </a:lnSpc>
            </a:pPr>
            <a:r>
              <a:rPr lang="en-US"/>
              <a:t>x</a:t>
            </a:r>
            <a:r>
              <a:rPr lang="en-US" baseline="-25000"/>
              <a:t>n,5</a:t>
            </a:r>
            <a:r>
              <a:rPr lang="en-US"/>
              <a:t>=1</a:t>
            </a:r>
          </a:p>
        </p:txBody>
      </p:sp>
      <p:pic>
        <p:nvPicPr>
          <p:cNvPr id="1250310" name="Picture 6"/>
          <p:cNvPicPr>
            <a:picLocks noChangeAspect="1" noChangeArrowheads="1"/>
          </p:cNvPicPr>
          <p:nvPr/>
        </p:nvPicPr>
        <p:blipFill>
          <a:blip r:embed="rId2" cstate="print"/>
          <a:srcRect/>
          <a:stretch>
            <a:fillRect/>
          </a:stretch>
        </p:blipFill>
        <p:spPr bwMode="auto">
          <a:xfrm>
            <a:off x="5022850" y="1260475"/>
            <a:ext cx="3738563" cy="4357688"/>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3074" name="Rectangle 2"/>
          <p:cNvSpPr>
            <a:spLocks noGrp="1" noChangeArrowheads="1"/>
          </p:cNvSpPr>
          <p:nvPr>
            <p:ph type="title"/>
          </p:nvPr>
        </p:nvSpPr>
        <p:spPr/>
        <p:txBody>
          <a:bodyPr/>
          <a:lstStyle/>
          <a:p>
            <a:r>
              <a:rPr lang="en-US"/>
              <a:t>… Example …</a:t>
            </a:r>
          </a:p>
        </p:txBody>
      </p:sp>
      <p:sp>
        <p:nvSpPr>
          <p:cNvPr id="1283075" name="Rectangle 3"/>
          <p:cNvSpPr>
            <a:spLocks noGrp="1" noChangeArrowheads="1"/>
          </p:cNvSpPr>
          <p:nvPr>
            <p:ph type="body" idx="1"/>
          </p:nvPr>
        </p:nvSpPr>
        <p:spPr>
          <a:xfrm>
            <a:off x="304800" y="1219200"/>
            <a:ext cx="5753100" cy="5356225"/>
          </a:xfrm>
        </p:spPr>
        <p:txBody>
          <a:bodyPr/>
          <a:lstStyle/>
          <a:p>
            <a:r>
              <a:rPr lang="en-US"/>
              <a:t>Sequencing relations must be satisfied</a:t>
            </a:r>
          </a:p>
          <a:p>
            <a:pPr lvl="1"/>
            <a:r>
              <a:rPr lang="en-US"/>
              <a:t>2x</a:t>
            </a:r>
            <a:r>
              <a:rPr lang="en-US" baseline="-25000"/>
              <a:t>3,2</a:t>
            </a:r>
            <a:r>
              <a:rPr lang="en-US"/>
              <a:t>-x</a:t>
            </a:r>
            <a:r>
              <a:rPr lang="en-US" baseline="-25000"/>
              <a:t>1,1 </a:t>
            </a:r>
            <a:r>
              <a:rPr lang="en-US">
                <a:sym typeface="Symbol" pitchFamily="18" charset="2"/>
              </a:rPr>
              <a:t></a:t>
            </a:r>
            <a:r>
              <a:rPr lang="en-US"/>
              <a:t>1</a:t>
            </a:r>
          </a:p>
          <a:p>
            <a:pPr lvl="1"/>
            <a:r>
              <a:rPr lang="en-US"/>
              <a:t>2x</a:t>
            </a:r>
            <a:r>
              <a:rPr lang="en-US" baseline="-25000"/>
              <a:t>3,2</a:t>
            </a:r>
            <a:r>
              <a:rPr lang="en-US"/>
              <a:t>-x</a:t>
            </a:r>
            <a:r>
              <a:rPr lang="en-US" baseline="-25000"/>
              <a:t>2,1 </a:t>
            </a:r>
            <a:r>
              <a:rPr lang="en-US">
                <a:sym typeface="Symbol" pitchFamily="18" charset="2"/>
              </a:rPr>
              <a:t></a:t>
            </a:r>
            <a:r>
              <a:rPr lang="en-US"/>
              <a:t>1</a:t>
            </a:r>
          </a:p>
          <a:p>
            <a:pPr lvl="1"/>
            <a:r>
              <a:rPr lang="en-US"/>
              <a:t>2x</a:t>
            </a:r>
            <a:r>
              <a:rPr lang="en-US" baseline="-25000"/>
              <a:t>7,2</a:t>
            </a:r>
            <a:r>
              <a:rPr lang="en-US"/>
              <a:t>+3x</a:t>
            </a:r>
            <a:r>
              <a:rPr lang="en-US" baseline="-25000"/>
              <a:t>7,3</a:t>
            </a:r>
            <a:r>
              <a:rPr lang="en-US"/>
              <a:t>-x</a:t>
            </a:r>
            <a:r>
              <a:rPr lang="en-US" baseline="-25000"/>
              <a:t>6,1</a:t>
            </a:r>
            <a:r>
              <a:rPr lang="en-US"/>
              <a:t>-2x</a:t>
            </a:r>
            <a:r>
              <a:rPr lang="en-US" baseline="-25000"/>
              <a:t>6,2 </a:t>
            </a:r>
            <a:r>
              <a:rPr lang="en-US">
                <a:sym typeface="Symbol" pitchFamily="18" charset="2"/>
              </a:rPr>
              <a:t></a:t>
            </a:r>
            <a:r>
              <a:rPr lang="en-US"/>
              <a:t>1</a:t>
            </a:r>
          </a:p>
          <a:p>
            <a:pPr lvl="1"/>
            <a:r>
              <a:rPr lang="en-US"/>
              <a:t>2x</a:t>
            </a:r>
            <a:r>
              <a:rPr lang="en-US" baseline="-25000"/>
              <a:t>9,2</a:t>
            </a:r>
            <a:r>
              <a:rPr lang="en-US"/>
              <a:t>+3x</a:t>
            </a:r>
            <a:r>
              <a:rPr lang="en-US" baseline="-25000"/>
              <a:t>9,3</a:t>
            </a:r>
            <a:r>
              <a:rPr lang="en-US"/>
              <a:t>+4x</a:t>
            </a:r>
            <a:r>
              <a:rPr lang="en-US" baseline="-25000"/>
              <a:t>9,4</a:t>
            </a:r>
            <a:r>
              <a:rPr lang="en-US"/>
              <a:t>-x</a:t>
            </a:r>
            <a:r>
              <a:rPr lang="en-US" baseline="-25000"/>
              <a:t>8,1</a:t>
            </a:r>
            <a:r>
              <a:rPr lang="en-US"/>
              <a:t>-2x</a:t>
            </a:r>
            <a:r>
              <a:rPr lang="en-US" baseline="-25000"/>
              <a:t>8,2</a:t>
            </a:r>
            <a:r>
              <a:rPr lang="en-US"/>
              <a:t>-3x</a:t>
            </a:r>
            <a:r>
              <a:rPr lang="en-US" baseline="-25000"/>
              <a:t>8,3 </a:t>
            </a:r>
            <a:r>
              <a:rPr lang="en-US">
                <a:sym typeface="Symbol" pitchFamily="18" charset="2"/>
              </a:rPr>
              <a:t></a:t>
            </a:r>
            <a:r>
              <a:rPr lang="en-US"/>
              <a:t>1</a:t>
            </a:r>
          </a:p>
          <a:p>
            <a:pPr lvl="1"/>
            <a:r>
              <a:rPr lang="en-US"/>
              <a:t>2x</a:t>
            </a:r>
            <a:r>
              <a:rPr lang="en-US" baseline="-25000"/>
              <a:t>11,2</a:t>
            </a:r>
            <a:r>
              <a:rPr lang="en-US"/>
              <a:t>+3x</a:t>
            </a:r>
            <a:r>
              <a:rPr lang="en-US" baseline="-25000"/>
              <a:t>11,3</a:t>
            </a:r>
            <a:r>
              <a:rPr lang="en-US"/>
              <a:t>+4x</a:t>
            </a:r>
            <a:r>
              <a:rPr lang="en-US" baseline="-25000"/>
              <a:t>11,4</a:t>
            </a:r>
            <a:r>
              <a:rPr lang="en-US"/>
              <a:t>-x</a:t>
            </a:r>
            <a:r>
              <a:rPr lang="en-US" baseline="-25000"/>
              <a:t>10,1</a:t>
            </a:r>
            <a:r>
              <a:rPr lang="en-US"/>
              <a:t>-2x</a:t>
            </a:r>
            <a:r>
              <a:rPr lang="en-US" baseline="-25000"/>
              <a:t>10,2 </a:t>
            </a:r>
            <a:r>
              <a:rPr lang="en-US"/>
              <a:t>-3x</a:t>
            </a:r>
            <a:r>
              <a:rPr lang="en-US" baseline="-25000"/>
              <a:t>10,3 </a:t>
            </a:r>
            <a:r>
              <a:rPr lang="en-US">
                <a:sym typeface="Symbol" pitchFamily="18" charset="2"/>
              </a:rPr>
              <a:t></a:t>
            </a:r>
            <a:r>
              <a:rPr lang="en-US"/>
              <a:t>1</a:t>
            </a:r>
          </a:p>
          <a:p>
            <a:pPr lvl="1"/>
            <a:r>
              <a:rPr lang="en-US"/>
              <a:t>4x</a:t>
            </a:r>
            <a:r>
              <a:rPr lang="en-US" baseline="-25000"/>
              <a:t>5,4</a:t>
            </a:r>
            <a:r>
              <a:rPr lang="en-US"/>
              <a:t>-2x</a:t>
            </a:r>
            <a:r>
              <a:rPr lang="en-US" baseline="-25000"/>
              <a:t>7,2</a:t>
            </a:r>
            <a:r>
              <a:rPr lang="en-US"/>
              <a:t>-3x</a:t>
            </a:r>
            <a:r>
              <a:rPr lang="en-US" baseline="-25000"/>
              <a:t>7,3 </a:t>
            </a:r>
            <a:r>
              <a:rPr lang="en-US">
                <a:sym typeface="Symbol" pitchFamily="18" charset="2"/>
              </a:rPr>
              <a:t></a:t>
            </a:r>
            <a:r>
              <a:rPr lang="en-US"/>
              <a:t>1</a:t>
            </a:r>
          </a:p>
          <a:p>
            <a:pPr lvl="1"/>
            <a:r>
              <a:rPr lang="en-US"/>
              <a:t>4x</a:t>
            </a:r>
            <a:r>
              <a:rPr lang="en-US" baseline="-25000"/>
              <a:t>5,4</a:t>
            </a:r>
            <a:r>
              <a:rPr lang="en-US"/>
              <a:t>-3x</a:t>
            </a:r>
            <a:r>
              <a:rPr lang="en-US" baseline="-25000"/>
              <a:t>4,3 </a:t>
            </a:r>
            <a:r>
              <a:rPr lang="en-US">
                <a:sym typeface="Symbol" pitchFamily="18" charset="2"/>
              </a:rPr>
              <a:t></a:t>
            </a:r>
            <a:r>
              <a:rPr lang="en-US"/>
              <a:t>1</a:t>
            </a:r>
          </a:p>
          <a:p>
            <a:pPr lvl="1"/>
            <a:r>
              <a:rPr lang="en-US"/>
              <a:t>5x</a:t>
            </a:r>
            <a:r>
              <a:rPr lang="en-US" baseline="-25000"/>
              <a:t>n,5</a:t>
            </a:r>
            <a:r>
              <a:rPr lang="en-US"/>
              <a:t>-2x</a:t>
            </a:r>
            <a:r>
              <a:rPr lang="en-US" baseline="-25000"/>
              <a:t>9,2</a:t>
            </a:r>
            <a:r>
              <a:rPr lang="en-US"/>
              <a:t>-3x</a:t>
            </a:r>
            <a:r>
              <a:rPr lang="en-US" baseline="-25000"/>
              <a:t>9,3</a:t>
            </a:r>
            <a:r>
              <a:rPr lang="en-US"/>
              <a:t>-4x</a:t>
            </a:r>
            <a:r>
              <a:rPr lang="en-US" baseline="-25000"/>
              <a:t>9,4 </a:t>
            </a:r>
            <a:r>
              <a:rPr lang="en-US">
                <a:sym typeface="Symbol" pitchFamily="18" charset="2"/>
              </a:rPr>
              <a:t></a:t>
            </a:r>
            <a:r>
              <a:rPr lang="en-US"/>
              <a:t>1</a:t>
            </a:r>
          </a:p>
          <a:p>
            <a:pPr lvl="1"/>
            <a:r>
              <a:rPr lang="en-US"/>
              <a:t>5x</a:t>
            </a:r>
            <a:r>
              <a:rPr lang="en-US" baseline="-25000"/>
              <a:t>n,5</a:t>
            </a:r>
            <a:r>
              <a:rPr lang="en-US"/>
              <a:t>-2x</a:t>
            </a:r>
            <a:r>
              <a:rPr lang="en-US" baseline="-25000"/>
              <a:t>11,2</a:t>
            </a:r>
            <a:r>
              <a:rPr lang="en-US"/>
              <a:t>-3x</a:t>
            </a:r>
            <a:r>
              <a:rPr lang="en-US" baseline="-25000"/>
              <a:t>11,3</a:t>
            </a:r>
            <a:r>
              <a:rPr lang="en-US"/>
              <a:t>-4x</a:t>
            </a:r>
            <a:r>
              <a:rPr lang="en-US" baseline="-25000"/>
              <a:t>11,4 </a:t>
            </a:r>
            <a:r>
              <a:rPr lang="en-US">
                <a:sym typeface="Symbol" pitchFamily="18" charset="2"/>
              </a:rPr>
              <a:t></a:t>
            </a:r>
            <a:r>
              <a:rPr lang="en-US"/>
              <a:t>1</a:t>
            </a:r>
          </a:p>
          <a:p>
            <a:pPr lvl="1"/>
            <a:r>
              <a:rPr lang="en-US"/>
              <a:t>5x</a:t>
            </a:r>
            <a:r>
              <a:rPr lang="en-US" baseline="-25000"/>
              <a:t>n,5</a:t>
            </a:r>
            <a:r>
              <a:rPr lang="en-US"/>
              <a:t>-4x</a:t>
            </a:r>
            <a:r>
              <a:rPr lang="en-US" baseline="-25000"/>
              <a:t>5,4 </a:t>
            </a:r>
            <a:r>
              <a:rPr lang="en-US">
                <a:sym typeface="Symbol" pitchFamily="18" charset="2"/>
              </a:rPr>
              <a:t></a:t>
            </a:r>
            <a:r>
              <a:rPr lang="en-US"/>
              <a:t>1</a:t>
            </a:r>
          </a:p>
          <a:p>
            <a:pPr lvl="1"/>
            <a:endParaRPr lang="en-US"/>
          </a:p>
          <a:p>
            <a:pPr lvl="1"/>
            <a:endParaRPr lang="en-US"/>
          </a:p>
        </p:txBody>
      </p:sp>
      <p:pic>
        <p:nvPicPr>
          <p:cNvPr id="1283076" name="Picture 4"/>
          <p:cNvPicPr>
            <a:picLocks noChangeAspect="1" noChangeArrowheads="1"/>
          </p:cNvPicPr>
          <p:nvPr/>
        </p:nvPicPr>
        <p:blipFill>
          <a:blip r:embed="rId2" cstate="print"/>
          <a:srcRect/>
          <a:stretch>
            <a:fillRect/>
          </a:stretch>
        </p:blipFill>
        <p:spPr bwMode="auto">
          <a:xfrm>
            <a:off x="6053138" y="1331913"/>
            <a:ext cx="2727325" cy="4559300"/>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2"/>
          <p:cNvSpPr>
            <a:spLocks noGrp="1" noChangeArrowheads="1"/>
          </p:cNvSpPr>
          <p:nvPr>
            <p:ph type="title"/>
          </p:nvPr>
        </p:nvSpPr>
        <p:spPr/>
        <p:txBody>
          <a:bodyPr/>
          <a:lstStyle/>
          <a:p>
            <a:r>
              <a:rPr lang="en-US"/>
              <a:t>… Example</a:t>
            </a:r>
          </a:p>
        </p:txBody>
      </p:sp>
      <p:sp>
        <p:nvSpPr>
          <p:cNvPr id="1251331" name="Rectangle 3"/>
          <p:cNvSpPr>
            <a:spLocks noGrp="1" noChangeArrowheads="1"/>
          </p:cNvSpPr>
          <p:nvPr>
            <p:ph type="body" idx="1"/>
          </p:nvPr>
        </p:nvSpPr>
        <p:spPr>
          <a:xfrm>
            <a:off x="304800" y="1219200"/>
            <a:ext cx="4921250" cy="5356225"/>
          </a:xfrm>
        </p:spPr>
        <p:txBody>
          <a:bodyPr/>
          <a:lstStyle/>
          <a:p>
            <a:r>
              <a:rPr lang="en-US" b="0"/>
              <a:t>Resource bounds must be satisfied:</a:t>
            </a:r>
          </a:p>
          <a:p>
            <a:endParaRPr lang="en-US" b="0"/>
          </a:p>
          <a:p>
            <a:endParaRPr lang="en-US" b="0"/>
          </a:p>
          <a:p>
            <a:endParaRPr lang="en-US" b="0"/>
          </a:p>
          <a:p>
            <a:r>
              <a:rPr lang="en-US" b="0"/>
              <a:t>Any set of start times satisfying constraints provides a feasible solution.</a:t>
            </a:r>
          </a:p>
          <a:p>
            <a:r>
              <a:rPr lang="en-US" b="0"/>
              <a:t>Any feasible solution is optimum since sink (x</a:t>
            </a:r>
            <a:r>
              <a:rPr lang="en-US" b="0" baseline="-25000"/>
              <a:t>n,5</a:t>
            </a:r>
            <a:r>
              <a:rPr lang="en-US" b="0"/>
              <a:t>=1) mobility is 0.</a:t>
            </a:r>
          </a:p>
          <a:p>
            <a:endParaRPr lang="en-US"/>
          </a:p>
        </p:txBody>
      </p:sp>
      <p:pic>
        <p:nvPicPr>
          <p:cNvPr id="1251332" name="Picture 4"/>
          <p:cNvPicPr>
            <a:picLocks noChangeAspect="1" noChangeArrowheads="1"/>
          </p:cNvPicPr>
          <p:nvPr/>
        </p:nvPicPr>
        <p:blipFill>
          <a:blip r:embed="rId2" cstate="print"/>
          <a:srcRect/>
          <a:stretch>
            <a:fillRect/>
          </a:stretch>
        </p:blipFill>
        <p:spPr bwMode="auto">
          <a:xfrm>
            <a:off x="727075" y="2147888"/>
            <a:ext cx="3762375" cy="1211262"/>
          </a:xfrm>
          <a:prstGeom prst="rect">
            <a:avLst/>
          </a:prstGeom>
          <a:noFill/>
          <a:ln w="12700">
            <a:noFill/>
            <a:miter lim="800000"/>
            <a:headEnd/>
            <a:tailEnd/>
          </a:ln>
          <a:effectLst/>
        </p:spPr>
      </p:pic>
      <p:pic>
        <p:nvPicPr>
          <p:cNvPr id="1251333" name="Picture 5"/>
          <p:cNvPicPr>
            <a:picLocks noChangeAspect="1" noChangeArrowheads="1"/>
          </p:cNvPicPr>
          <p:nvPr/>
        </p:nvPicPr>
        <p:blipFill>
          <a:blip r:embed="rId3" cstate="print"/>
          <a:srcRect/>
          <a:stretch>
            <a:fillRect/>
          </a:stretch>
        </p:blipFill>
        <p:spPr bwMode="auto">
          <a:xfrm>
            <a:off x="5227638" y="1373188"/>
            <a:ext cx="3522662" cy="4087812"/>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2358" name="Rectangle 6"/>
          <p:cNvSpPr>
            <a:spLocks noGrp="1" noChangeArrowheads="1"/>
          </p:cNvSpPr>
          <p:nvPr>
            <p:ph type="title"/>
          </p:nvPr>
        </p:nvSpPr>
        <p:spPr/>
        <p:txBody>
          <a:bodyPr/>
          <a:lstStyle/>
          <a:p>
            <a:r>
              <a:rPr lang="en-US"/>
              <a:t>Dual ILP Formulation</a:t>
            </a:r>
          </a:p>
        </p:txBody>
      </p:sp>
      <p:sp>
        <p:nvSpPr>
          <p:cNvPr id="1252359" name="Rectangle 7"/>
          <p:cNvSpPr>
            <a:spLocks noGrp="1" noChangeArrowheads="1"/>
          </p:cNvSpPr>
          <p:nvPr>
            <p:ph type="body" idx="1"/>
          </p:nvPr>
        </p:nvSpPr>
        <p:spPr/>
        <p:txBody>
          <a:bodyPr/>
          <a:lstStyle/>
          <a:p>
            <a:r>
              <a:rPr lang="en-US">
                <a:solidFill>
                  <a:schemeClr val="hlink"/>
                </a:solidFill>
              </a:rPr>
              <a:t>Minimize resource usage under latency constraint.</a:t>
            </a:r>
          </a:p>
          <a:p>
            <a:r>
              <a:rPr lang="en-US"/>
              <a:t>Same constraints as previous formulation.</a:t>
            </a:r>
          </a:p>
          <a:p>
            <a:r>
              <a:rPr lang="en-US"/>
              <a:t>Additional constraint</a:t>
            </a:r>
          </a:p>
          <a:p>
            <a:pPr lvl="1"/>
            <a:r>
              <a:rPr lang="en-US"/>
              <a:t>Latency bound must be satisfied.</a:t>
            </a:r>
          </a:p>
          <a:p>
            <a:pPr lvl="1"/>
            <a:endParaRPr lang="en-US"/>
          </a:p>
          <a:p>
            <a:pPr lvl="1"/>
            <a:endParaRPr lang="en-US"/>
          </a:p>
          <a:p>
            <a:pPr lvl="1"/>
            <a:endParaRPr lang="en-US"/>
          </a:p>
          <a:p>
            <a:r>
              <a:rPr lang="en-US"/>
              <a:t>Resource usage is unknown in the constraints.</a:t>
            </a:r>
          </a:p>
          <a:p>
            <a:r>
              <a:rPr lang="en-US"/>
              <a:t>Resource usage is the objective to minimize.</a:t>
            </a:r>
          </a:p>
          <a:p>
            <a:pPr lvl="1"/>
            <a:r>
              <a:rPr lang="en-US"/>
              <a:t>Minimize </a:t>
            </a:r>
            <a:r>
              <a:rPr lang="en-US" b="1" i="1">
                <a:solidFill>
                  <a:schemeClr val="hlink"/>
                </a:solidFill>
              </a:rPr>
              <a:t>c</a:t>
            </a:r>
            <a:r>
              <a:rPr lang="en-US" b="1" i="1" baseline="30000">
                <a:solidFill>
                  <a:schemeClr val="hlink"/>
                </a:solidFill>
              </a:rPr>
              <a:t>T</a:t>
            </a:r>
            <a:r>
              <a:rPr lang="en-US" b="1" i="1">
                <a:solidFill>
                  <a:schemeClr val="hlink"/>
                </a:solidFill>
              </a:rPr>
              <a:t> a</a:t>
            </a:r>
          </a:p>
          <a:p>
            <a:pPr lvl="2"/>
            <a:r>
              <a:rPr lang="en-US" b="1" i="1">
                <a:solidFill>
                  <a:schemeClr val="hlink"/>
                </a:solidFill>
              </a:rPr>
              <a:t>a </a:t>
            </a:r>
            <a:r>
              <a:rPr lang="en-US" b="1" i="1"/>
              <a:t>vector</a:t>
            </a:r>
            <a:r>
              <a:rPr lang="en-US" b="1" i="1">
                <a:solidFill>
                  <a:schemeClr val="hlink"/>
                </a:solidFill>
              </a:rPr>
              <a:t> </a:t>
            </a:r>
            <a:r>
              <a:rPr lang="en-US" b="1" i="1"/>
              <a:t>represents resource usage</a:t>
            </a:r>
          </a:p>
          <a:p>
            <a:pPr lvl="2"/>
            <a:r>
              <a:rPr lang="en-US" b="1" i="1">
                <a:solidFill>
                  <a:schemeClr val="hlink"/>
                </a:solidFill>
              </a:rPr>
              <a:t>c</a:t>
            </a:r>
            <a:r>
              <a:rPr lang="en-US" b="1" i="1" baseline="30000">
                <a:solidFill>
                  <a:schemeClr val="hlink"/>
                </a:solidFill>
              </a:rPr>
              <a:t>T</a:t>
            </a:r>
            <a:r>
              <a:rPr lang="en-US" b="1" i="1" baseline="30000"/>
              <a:t> </a:t>
            </a:r>
            <a:r>
              <a:rPr lang="en-US" b="1" i="1"/>
              <a:t>vector</a:t>
            </a:r>
            <a:r>
              <a:rPr lang="en-US" b="1" i="1" baseline="30000"/>
              <a:t> </a:t>
            </a:r>
            <a:r>
              <a:rPr lang="en-US" b="1" i="1"/>
              <a:t>represents resource costs</a:t>
            </a:r>
            <a:endParaRPr lang="en-US"/>
          </a:p>
        </p:txBody>
      </p:sp>
      <p:pic>
        <p:nvPicPr>
          <p:cNvPr id="1252360" name="Picture 8"/>
          <p:cNvPicPr>
            <a:picLocks noChangeAspect="1" noChangeArrowheads="1"/>
          </p:cNvPicPr>
          <p:nvPr/>
        </p:nvPicPr>
        <p:blipFill>
          <a:blip r:embed="rId2" cstate="print"/>
          <a:srcRect/>
          <a:stretch>
            <a:fillRect/>
          </a:stretch>
        </p:blipFill>
        <p:spPr bwMode="auto">
          <a:xfrm>
            <a:off x="1387475" y="3081338"/>
            <a:ext cx="2657475" cy="885825"/>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2"/>
          <p:cNvSpPr>
            <a:spLocks noGrp="1" noChangeArrowheads="1"/>
          </p:cNvSpPr>
          <p:nvPr>
            <p:ph type="title"/>
          </p:nvPr>
        </p:nvSpPr>
        <p:spPr/>
        <p:txBody>
          <a:bodyPr/>
          <a:lstStyle/>
          <a:p>
            <a:r>
              <a:rPr lang="en-US"/>
              <a:t>Example</a:t>
            </a:r>
          </a:p>
        </p:txBody>
      </p:sp>
      <p:sp>
        <p:nvSpPr>
          <p:cNvPr id="1253379" name="Rectangle 3"/>
          <p:cNvSpPr>
            <a:spLocks noGrp="1" noChangeArrowheads="1"/>
          </p:cNvSpPr>
          <p:nvPr>
            <p:ph type="body" idx="1"/>
          </p:nvPr>
        </p:nvSpPr>
        <p:spPr>
          <a:xfrm>
            <a:off x="304800" y="1219200"/>
            <a:ext cx="5226050" cy="5356225"/>
          </a:xfrm>
        </p:spPr>
        <p:txBody>
          <a:bodyPr/>
          <a:lstStyle/>
          <a:p>
            <a:r>
              <a:rPr lang="en-US" b="0"/>
              <a:t>Multiplier area = 5; ALU area = 1.</a:t>
            </a:r>
          </a:p>
          <a:p>
            <a:r>
              <a:rPr lang="en-US" b="0">
                <a:solidFill>
                  <a:schemeClr val="hlink"/>
                </a:solidFill>
              </a:rPr>
              <a:t>Objective function: 5a</a:t>
            </a:r>
            <a:r>
              <a:rPr lang="en-US" b="0" baseline="-25000">
                <a:solidFill>
                  <a:schemeClr val="hlink"/>
                </a:solidFill>
              </a:rPr>
              <a:t>1</a:t>
            </a:r>
            <a:r>
              <a:rPr lang="en-US" b="0">
                <a:solidFill>
                  <a:schemeClr val="hlink"/>
                </a:solidFill>
              </a:rPr>
              <a:t> +a</a:t>
            </a:r>
            <a:r>
              <a:rPr lang="en-US" b="0" baseline="-25000">
                <a:solidFill>
                  <a:schemeClr val="hlink"/>
                </a:solidFill>
              </a:rPr>
              <a:t>2</a:t>
            </a:r>
            <a:r>
              <a:rPr lang="en-US" b="0">
                <a:solidFill>
                  <a:schemeClr val="hlink"/>
                </a:solidFill>
              </a:rPr>
              <a:t>.    </a:t>
            </a:r>
            <a:r>
              <a:rPr lang="en-US" b="0">
                <a:solidFill>
                  <a:schemeClr val="hlink"/>
                </a:solidFill>
                <a:sym typeface="Symbol" pitchFamily="18" charset="2"/>
              </a:rPr>
              <a:t> = 4</a:t>
            </a:r>
          </a:p>
          <a:p>
            <a:r>
              <a:rPr lang="en-US" b="0">
                <a:sym typeface="Symbol" pitchFamily="18" charset="2"/>
              </a:rPr>
              <a:t>Start time constraints same.</a:t>
            </a:r>
          </a:p>
          <a:p>
            <a:r>
              <a:rPr lang="en-US" b="0">
                <a:sym typeface="Symbol" pitchFamily="18" charset="2"/>
              </a:rPr>
              <a:t>Sequencing dependency constraints same.</a:t>
            </a:r>
          </a:p>
          <a:p>
            <a:r>
              <a:rPr lang="en-US" b="0">
                <a:sym typeface="Symbol" pitchFamily="18" charset="2"/>
              </a:rPr>
              <a:t>Resource constraints</a:t>
            </a:r>
          </a:p>
          <a:p>
            <a:pPr lvl="1"/>
            <a:r>
              <a:rPr lang="en-US"/>
              <a:t>x</a:t>
            </a:r>
            <a:r>
              <a:rPr lang="en-US" baseline="-25000"/>
              <a:t>1,1</a:t>
            </a:r>
            <a:r>
              <a:rPr lang="en-US"/>
              <a:t>+x</a:t>
            </a:r>
            <a:r>
              <a:rPr lang="en-US" baseline="-25000"/>
              <a:t>2,1</a:t>
            </a:r>
            <a:r>
              <a:rPr lang="en-US"/>
              <a:t>+x</a:t>
            </a:r>
            <a:r>
              <a:rPr lang="en-US" baseline="-25000"/>
              <a:t>6,1</a:t>
            </a:r>
            <a:r>
              <a:rPr lang="en-US"/>
              <a:t>+x</a:t>
            </a:r>
            <a:r>
              <a:rPr lang="en-US" baseline="-25000"/>
              <a:t>8,1 </a:t>
            </a:r>
            <a:r>
              <a:rPr lang="en-US"/>
              <a:t>– a</a:t>
            </a:r>
            <a:r>
              <a:rPr lang="en-US" baseline="-25000"/>
              <a:t>1 </a:t>
            </a:r>
            <a:r>
              <a:rPr lang="en-US">
                <a:sym typeface="Symbol" pitchFamily="18" charset="2"/>
              </a:rPr>
              <a:t> </a:t>
            </a:r>
            <a:r>
              <a:rPr lang="en-US"/>
              <a:t>0</a:t>
            </a:r>
          </a:p>
          <a:p>
            <a:pPr lvl="1"/>
            <a:r>
              <a:rPr lang="en-US"/>
              <a:t>x</a:t>
            </a:r>
            <a:r>
              <a:rPr lang="en-US" baseline="-25000"/>
              <a:t>3,2</a:t>
            </a:r>
            <a:r>
              <a:rPr lang="en-US"/>
              <a:t>+x</a:t>
            </a:r>
            <a:r>
              <a:rPr lang="en-US" baseline="-25000"/>
              <a:t>6,2</a:t>
            </a:r>
            <a:r>
              <a:rPr lang="en-US"/>
              <a:t>+x</a:t>
            </a:r>
            <a:r>
              <a:rPr lang="en-US" baseline="-25000"/>
              <a:t>7,2</a:t>
            </a:r>
            <a:r>
              <a:rPr lang="en-US"/>
              <a:t>+x</a:t>
            </a:r>
            <a:r>
              <a:rPr lang="en-US" baseline="-25000"/>
              <a:t>8,2 </a:t>
            </a:r>
            <a:r>
              <a:rPr lang="en-US"/>
              <a:t>– a</a:t>
            </a:r>
            <a:r>
              <a:rPr lang="en-US" baseline="-25000"/>
              <a:t>1 </a:t>
            </a:r>
            <a:r>
              <a:rPr lang="en-US">
                <a:sym typeface="Symbol" pitchFamily="18" charset="2"/>
              </a:rPr>
              <a:t> </a:t>
            </a:r>
            <a:r>
              <a:rPr lang="en-US"/>
              <a:t>0</a:t>
            </a:r>
          </a:p>
          <a:p>
            <a:pPr lvl="1"/>
            <a:r>
              <a:rPr lang="en-US"/>
              <a:t>x</a:t>
            </a:r>
            <a:r>
              <a:rPr lang="en-US" baseline="-25000"/>
              <a:t>7,3</a:t>
            </a:r>
            <a:r>
              <a:rPr lang="en-US"/>
              <a:t>+x</a:t>
            </a:r>
            <a:r>
              <a:rPr lang="en-US" baseline="-25000"/>
              <a:t>8,3 </a:t>
            </a:r>
            <a:r>
              <a:rPr lang="en-US"/>
              <a:t>– a</a:t>
            </a:r>
            <a:r>
              <a:rPr lang="en-US" baseline="-25000"/>
              <a:t>1 </a:t>
            </a:r>
            <a:r>
              <a:rPr lang="en-US">
                <a:sym typeface="Symbol" pitchFamily="18" charset="2"/>
              </a:rPr>
              <a:t> </a:t>
            </a:r>
            <a:r>
              <a:rPr lang="en-US"/>
              <a:t>0</a:t>
            </a:r>
          </a:p>
          <a:p>
            <a:pPr lvl="1"/>
            <a:r>
              <a:rPr lang="en-US"/>
              <a:t>x</a:t>
            </a:r>
            <a:r>
              <a:rPr lang="en-US" baseline="-25000"/>
              <a:t>10,1 </a:t>
            </a:r>
            <a:r>
              <a:rPr lang="en-US"/>
              <a:t>– a</a:t>
            </a:r>
            <a:r>
              <a:rPr lang="en-US" baseline="-25000"/>
              <a:t>2 </a:t>
            </a:r>
            <a:r>
              <a:rPr lang="en-US">
                <a:sym typeface="Symbol" pitchFamily="18" charset="2"/>
              </a:rPr>
              <a:t> </a:t>
            </a:r>
            <a:r>
              <a:rPr lang="en-US"/>
              <a:t>0</a:t>
            </a:r>
          </a:p>
          <a:p>
            <a:pPr lvl="1"/>
            <a:r>
              <a:rPr lang="en-US"/>
              <a:t>x</a:t>
            </a:r>
            <a:r>
              <a:rPr lang="en-US" baseline="-25000"/>
              <a:t>9,2</a:t>
            </a:r>
            <a:r>
              <a:rPr lang="en-US"/>
              <a:t>+x</a:t>
            </a:r>
            <a:r>
              <a:rPr lang="en-US" baseline="-25000"/>
              <a:t>10,2</a:t>
            </a:r>
            <a:r>
              <a:rPr lang="en-US"/>
              <a:t>+x</a:t>
            </a:r>
            <a:r>
              <a:rPr lang="en-US" baseline="-25000"/>
              <a:t>11,2 </a:t>
            </a:r>
            <a:r>
              <a:rPr lang="en-US"/>
              <a:t>– a</a:t>
            </a:r>
            <a:r>
              <a:rPr lang="en-US" baseline="-25000"/>
              <a:t>2 </a:t>
            </a:r>
            <a:r>
              <a:rPr lang="en-US">
                <a:sym typeface="Symbol" pitchFamily="18" charset="2"/>
              </a:rPr>
              <a:t> </a:t>
            </a:r>
            <a:r>
              <a:rPr lang="en-US"/>
              <a:t>0</a:t>
            </a:r>
          </a:p>
          <a:p>
            <a:pPr lvl="1"/>
            <a:r>
              <a:rPr lang="en-US"/>
              <a:t>x</a:t>
            </a:r>
            <a:r>
              <a:rPr lang="en-US" baseline="-25000"/>
              <a:t>4,3</a:t>
            </a:r>
            <a:r>
              <a:rPr lang="en-US"/>
              <a:t>+x</a:t>
            </a:r>
            <a:r>
              <a:rPr lang="en-US" baseline="-25000"/>
              <a:t>9,3</a:t>
            </a:r>
            <a:r>
              <a:rPr lang="en-US"/>
              <a:t>+x</a:t>
            </a:r>
            <a:r>
              <a:rPr lang="en-US" baseline="-25000"/>
              <a:t>10,3</a:t>
            </a:r>
            <a:r>
              <a:rPr lang="en-US"/>
              <a:t>+x</a:t>
            </a:r>
            <a:r>
              <a:rPr lang="en-US" baseline="-25000"/>
              <a:t>11,3</a:t>
            </a:r>
            <a:r>
              <a:rPr lang="en-US"/>
              <a:t>– a</a:t>
            </a:r>
            <a:r>
              <a:rPr lang="en-US" baseline="-25000"/>
              <a:t>2 </a:t>
            </a:r>
            <a:r>
              <a:rPr lang="en-US">
                <a:sym typeface="Symbol" pitchFamily="18" charset="2"/>
              </a:rPr>
              <a:t> </a:t>
            </a:r>
            <a:r>
              <a:rPr lang="en-US"/>
              <a:t>0</a:t>
            </a:r>
          </a:p>
          <a:p>
            <a:pPr lvl="1"/>
            <a:r>
              <a:rPr lang="en-US"/>
              <a:t>x</a:t>
            </a:r>
            <a:r>
              <a:rPr lang="en-US" baseline="-25000"/>
              <a:t>5,4</a:t>
            </a:r>
            <a:r>
              <a:rPr lang="en-US"/>
              <a:t>+x</a:t>
            </a:r>
            <a:r>
              <a:rPr lang="en-US" baseline="-25000"/>
              <a:t>9,4</a:t>
            </a:r>
            <a:r>
              <a:rPr lang="en-US"/>
              <a:t>+x</a:t>
            </a:r>
            <a:r>
              <a:rPr lang="en-US" baseline="-25000"/>
              <a:t>11,4</a:t>
            </a:r>
            <a:r>
              <a:rPr lang="en-US"/>
              <a:t>– a</a:t>
            </a:r>
            <a:r>
              <a:rPr lang="en-US" baseline="-25000"/>
              <a:t>2 </a:t>
            </a:r>
            <a:r>
              <a:rPr lang="en-US">
                <a:sym typeface="Symbol" pitchFamily="18" charset="2"/>
              </a:rPr>
              <a:t> </a:t>
            </a:r>
            <a:r>
              <a:rPr lang="en-US"/>
              <a:t>0</a:t>
            </a:r>
          </a:p>
        </p:txBody>
      </p:sp>
      <p:pic>
        <p:nvPicPr>
          <p:cNvPr id="1253380" name="Picture 4"/>
          <p:cNvPicPr>
            <a:picLocks noChangeAspect="1" noChangeArrowheads="1"/>
          </p:cNvPicPr>
          <p:nvPr/>
        </p:nvPicPr>
        <p:blipFill>
          <a:blip r:embed="rId2" cstate="print"/>
          <a:srcRect/>
          <a:stretch>
            <a:fillRect/>
          </a:stretch>
        </p:blipFill>
        <p:spPr bwMode="auto">
          <a:xfrm>
            <a:off x="5078413" y="2214563"/>
            <a:ext cx="3448050" cy="3829050"/>
          </a:xfrm>
          <a:prstGeom prst="rect">
            <a:avLst/>
          </a:prstGeom>
          <a:noFill/>
          <a:ln w="12700">
            <a:solidFill>
              <a:srgbClr val="FFFFFF"/>
            </a:solidFill>
            <a:miter lim="800000"/>
            <a:headEnd/>
            <a:tailEnd/>
          </a:ln>
          <a:effectLst/>
        </p:spPr>
      </p:pic>
      <p:sp>
        <p:nvSpPr>
          <p:cNvPr id="1253381" name="Line 5"/>
          <p:cNvSpPr>
            <a:spLocks noChangeShapeType="1"/>
          </p:cNvSpPr>
          <p:nvPr/>
        </p:nvSpPr>
        <p:spPr bwMode="auto">
          <a:xfrm>
            <a:off x="4662488" y="1714500"/>
            <a:ext cx="192087" cy="0"/>
          </a:xfrm>
          <a:prstGeom prst="line">
            <a:avLst/>
          </a:prstGeom>
          <a:noFill/>
          <a:ln w="28575">
            <a:solidFill>
              <a:schemeClr val="hlink"/>
            </a:solidFill>
            <a:round/>
            <a:headEnd/>
            <a:tailEnd/>
          </a:ln>
          <a:effectLst/>
        </p:spPr>
        <p:txBody>
          <a:bodyPr wrap="none" anchor="ctr"/>
          <a:lstStyle/>
          <a:p>
            <a:endParaRPr lang="en-US"/>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4404" name="Rectangle 4"/>
          <p:cNvSpPr>
            <a:spLocks noGrp="1" noChangeArrowheads="1"/>
          </p:cNvSpPr>
          <p:nvPr>
            <p:ph type="title"/>
          </p:nvPr>
        </p:nvSpPr>
        <p:spPr/>
        <p:txBody>
          <a:bodyPr/>
          <a:lstStyle/>
          <a:p>
            <a:r>
              <a:rPr lang="en-US"/>
              <a:t>ILP Solution</a:t>
            </a:r>
          </a:p>
        </p:txBody>
      </p:sp>
      <p:sp>
        <p:nvSpPr>
          <p:cNvPr id="1254405" name="Rectangle 5"/>
          <p:cNvSpPr>
            <a:spLocks noGrp="1" noChangeArrowheads="1"/>
          </p:cNvSpPr>
          <p:nvPr>
            <p:ph type="body" idx="1"/>
          </p:nvPr>
        </p:nvSpPr>
        <p:spPr/>
        <p:txBody>
          <a:bodyPr/>
          <a:lstStyle/>
          <a:p>
            <a:r>
              <a:rPr lang="en-US"/>
              <a:t>Use standard ILP packages.</a:t>
            </a:r>
          </a:p>
          <a:p>
            <a:r>
              <a:rPr lang="en-US"/>
              <a:t>Transform into LP problem [Gebotys].</a:t>
            </a:r>
          </a:p>
          <a:p>
            <a:r>
              <a:rPr lang="en-US"/>
              <a:t>Advantages</a:t>
            </a:r>
          </a:p>
          <a:p>
            <a:pPr lvl="1"/>
            <a:r>
              <a:rPr lang="en-US"/>
              <a:t>Exact method.</a:t>
            </a:r>
          </a:p>
          <a:p>
            <a:pPr lvl="1"/>
            <a:r>
              <a:rPr lang="en-US"/>
              <a:t>Other constraints can be incorporated easily</a:t>
            </a:r>
          </a:p>
          <a:p>
            <a:pPr lvl="2"/>
            <a:r>
              <a:rPr lang="en-US"/>
              <a:t>Maximum and minimum timing constraints</a:t>
            </a:r>
          </a:p>
          <a:p>
            <a:r>
              <a:rPr lang="en-US"/>
              <a:t>Disadvantages</a:t>
            </a:r>
          </a:p>
          <a:p>
            <a:pPr lvl="1"/>
            <a:r>
              <a:rPr lang="en-US"/>
              <a:t>Works well up to few thousand variables.</a:t>
            </a:r>
          </a:p>
          <a:p>
            <a:endParaRPr lang="en-US"/>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4" name="Rectangle 4"/>
          <p:cNvSpPr>
            <a:spLocks noGrp="1" noChangeArrowheads="1"/>
          </p:cNvSpPr>
          <p:nvPr>
            <p:ph type="title"/>
          </p:nvPr>
        </p:nvSpPr>
        <p:spPr/>
        <p:txBody>
          <a:bodyPr/>
          <a:lstStyle/>
          <a:p>
            <a:r>
              <a:rPr lang="en-US"/>
              <a:t>Synthesis and Optimization</a:t>
            </a:r>
          </a:p>
        </p:txBody>
      </p:sp>
      <p:pic>
        <p:nvPicPr>
          <p:cNvPr id="1152006" name="Picture 6"/>
          <p:cNvPicPr>
            <a:picLocks noGrp="1" noChangeAspect="1" noChangeArrowheads="1"/>
          </p:cNvPicPr>
          <p:nvPr>
            <p:ph idx="1"/>
          </p:nvPr>
        </p:nvPicPr>
        <p:blipFill>
          <a:blip r:embed="rId2" cstate="print"/>
          <a:srcRect/>
          <a:stretch>
            <a:fillRect/>
          </a:stretch>
        </p:blipFill>
        <p:spPr>
          <a:xfrm>
            <a:off x="1320800" y="1174750"/>
            <a:ext cx="6354763" cy="4941888"/>
          </a:xfrm>
          <a:noFill/>
          <a:ln/>
          <a:effectLst/>
        </p:spPr>
      </p:pic>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2"/>
          <p:cNvSpPr>
            <a:spLocks noGrp="1" noChangeArrowheads="1"/>
          </p:cNvSpPr>
          <p:nvPr>
            <p:ph type="title"/>
          </p:nvPr>
        </p:nvSpPr>
        <p:spPr/>
        <p:txBody>
          <a:bodyPr/>
          <a:lstStyle/>
          <a:p>
            <a:r>
              <a:rPr lang="en-US"/>
              <a:t>List Scheduling Algorithms</a:t>
            </a:r>
          </a:p>
        </p:txBody>
      </p:sp>
      <p:sp>
        <p:nvSpPr>
          <p:cNvPr id="1224707" name="Rectangle 3"/>
          <p:cNvSpPr>
            <a:spLocks noGrp="1" noChangeArrowheads="1"/>
          </p:cNvSpPr>
          <p:nvPr>
            <p:ph type="body" idx="1"/>
          </p:nvPr>
        </p:nvSpPr>
        <p:spPr/>
        <p:txBody>
          <a:bodyPr/>
          <a:lstStyle/>
          <a:p>
            <a:r>
              <a:rPr lang="en-US"/>
              <a:t>Heuristic method for</a:t>
            </a:r>
          </a:p>
          <a:p>
            <a:pPr lvl="1"/>
            <a:r>
              <a:rPr lang="en-US"/>
              <a:t>Minimum latency subject to resource bound.</a:t>
            </a:r>
          </a:p>
          <a:p>
            <a:pPr lvl="1"/>
            <a:r>
              <a:rPr lang="en-US"/>
              <a:t>Minimum resource subject to latency bound.</a:t>
            </a:r>
          </a:p>
          <a:p>
            <a:r>
              <a:rPr lang="en-US"/>
              <a:t>Greedy strategy.</a:t>
            </a:r>
          </a:p>
          <a:p>
            <a:r>
              <a:rPr lang="en-US"/>
              <a:t>Priority list heuristics.</a:t>
            </a:r>
          </a:p>
          <a:p>
            <a:pPr lvl="1"/>
            <a:r>
              <a:rPr lang="en-US"/>
              <a:t>Assign a weight to each vertex indicating its scheduling priority</a:t>
            </a:r>
          </a:p>
          <a:p>
            <a:pPr lvl="2"/>
            <a:r>
              <a:rPr lang="en-US">
                <a:solidFill>
                  <a:schemeClr val="hlink"/>
                </a:solidFill>
              </a:rPr>
              <a:t>Longest path to sink</a:t>
            </a:r>
            <a:r>
              <a:rPr lang="en-US"/>
              <a:t>.</a:t>
            </a:r>
          </a:p>
          <a:p>
            <a:pPr lvl="2"/>
            <a:r>
              <a:rPr lang="en-US"/>
              <a:t>Longest path to timing constraint.</a:t>
            </a:r>
          </a:p>
          <a:p>
            <a:endParaRPr lang="en-US"/>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5730" name="Rectangle 2"/>
          <p:cNvSpPr>
            <a:spLocks noGrp="1" noChangeArrowheads="1"/>
          </p:cNvSpPr>
          <p:nvPr>
            <p:ph type="title"/>
          </p:nvPr>
        </p:nvSpPr>
        <p:spPr/>
        <p:txBody>
          <a:bodyPr/>
          <a:lstStyle/>
          <a:p>
            <a:r>
              <a:rPr lang="en-US" sz="3200"/>
              <a:t>List Scheduling Algorithm for Minimum Latency …</a:t>
            </a:r>
          </a:p>
        </p:txBody>
      </p:sp>
      <p:pic>
        <p:nvPicPr>
          <p:cNvPr id="1225731" name="Picture 3"/>
          <p:cNvPicPr>
            <a:picLocks noGrp="1" noChangeAspect="1" noChangeArrowheads="1"/>
          </p:cNvPicPr>
          <p:nvPr>
            <p:ph idx="1"/>
          </p:nvPr>
        </p:nvPicPr>
        <p:blipFill>
          <a:blip r:embed="rId2" cstate="print"/>
          <a:srcRect/>
          <a:stretch>
            <a:fillRect/>
          </a:stretch>
        </p:blipFill>
        <p:spPr>
          <a:xfrm>
            <a:off x="849313" y="1520825"/>
            <a:ext cx="7504112" cy="4387850"/>
          </a:xfrm>
          <a:noFill/>
          <a:ln/>
          <a:effectLst/>
        </p:spPr>
      </p:pic>
    </p:spTree>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2"/>
          <p:cNvSpPr>
            <a:spLocks noGrp="1" noChangeArrowheads="1"/>
          </p:cNvSpPr>
          <p:nvPr>
            <p:ph type="title"/>
          </p:nvPr>
        </p:nvSpPr>
        <p:spPr/>
        <p:txBody>
          <a:bodyPr/>
          <a:lstStyle/>
          <a:p>
            <a:r>
              <a:rPr lang="en-US" sz="3200"/>
              <a:t>… List Scheduling Algorithm for Minimum Latency</a:t>
            </a:r>
          </a:p>
        </p:txBody>
      </p:sp>
      <p:sp>
        <p:nvSpPr>
          <p:cNvPr id="1226755" name="Rectangle 3"/>
          <p:cNvSpPr>
            <a:spLocks noGrp="1" noChangeArrowheads="1"/>
          </p:cNvSpPr>
          <p:nvPr>
            <p:ph type="body" sz="half" idx="1"/>
          </p:nvPr>
        </p:nvSpPr>
        <p:spPr>
          <a:xfrm>
            <a:off x="304800" y="1219200"/>
            <a:ext cx="8472488" cy="5356225"/>
          </a:xfrm>
        </p:spPr>
        <p:txBody>
          <a:bodyPr/>
          <a:lstStyle/>
          <a:p>
            <a:r>
              <a:rPr lang="en-US" sz="2200"/>
              <a:t>Candidate Operations </a:t>
            </a:r>
            <a:r>
              <a:rPr lang="en-US" sz="2200" i="1"/>
              <a:t>U</a:t>
            </a:r>
            <a:r>
              <a:rPr lang="en-US" sz="2200" i="1" baseline="-25000"/>
              <a:t>l,k</a:t>
            </a:r>
            <a:r>
              <a:rPr lang="en-US" sz="2200"/>
              <a:t> </a:t>
            </a:r>
          </a:p>
          <a:p>
            <a:pPr lvl="1"/>
            <a:r>
              <a:rPr lang="en-US" sz="2000"/>
              <a:t>Operations of type </a:t>
            </a:r>
            <a:r>
              <a:rPr lang="en-US" sz="2000" i="1"/>
              <a:t>k</a:t>
            </a:r>
            <a:r>
              <a:rPr lang="en-US" sz="2000"/>
              <a:t> whose predecessors are scheduled and completed at time step before </a:t>
            </a:r>
            <a:r>
              <a:rPr lang="en-US" sz="2000" i="1"/>
              <a:t>l</a:t>
            </a:r>
          </a:p>
          <a:p>
            <a:pPr lvl="1"/>
            <a:endParaRPr lang="en-US" sz="2000"/>
          </a:p>
          <a:p>
            <a:pPr lvl="1"/>
            <a:endParaRPr lang="en-US" sz="2000"/>
          </a:p>
          <a:p>
            <a:r>
              <a:rPr lang="en-US" sz="2200"/>
              <a:t>Unfinished operations </a:t>
            </a:r>
            <a:r>
              <a:rPr lang="en-US" sz="2200" i="1"/>
              <a:t>T</a:t>
            </a:r>
            <a:r>
              <a:rPr lang="en-US" sz="2200" i="1" baseline="-25000"/>
              <a:t>l,k </a:t>
            </a:r>
            <a:r>
              <a:rPr lang="en-US" sz="2200"/>
              <a:t>are operations of type </a:t>
            </a:r>
            <a:r>
              <a:rPr lang="en-US" sz="2200" i="1"/>
              <a:t>k</a:t>
            </a:r>
            <a:r>
              <a:rPr lang="en-US" sz="2200"/>
              <a:t> that started at earlier cycles and whose execution is not finished at time </a:t>
            </a:r>
            <a:r>
              <a:rPr lang="en-US" sz="2200" i="1"/>
              <a:t>l</a:t>
            </a:r>
          </a:p>
          <a:p>
            <a:endParaRPr lang="en-US" sz="2200" i="1"/>
          </a:p>
          <a:p>
            <a:endParaRPr lang="en-US" sz="2200" i="1"/>
          </a:p>
          <a:p>
            <a:pPr lvl="1"/>
            <a:r>
              <a:rPr lang="en-US" sz="2000"/>
              <a:t>Note that when execution delays are 1,</a:t>
            </a:r>
            <a:r>
              <a:rPr lang="en-US" sz="2000" i="1"/>
              <a:t> T</a:t>
            </a:r>
            <a:r>
              <a:rPr lang="en-US" sz="2000" i="1" baseline="-25000"/>
              <a:t>l,k </a:t>
            </a:r>
            <a:r>
              <a:rPr lang="en-US" sz="2000"/>
              <a:t>is empty.</a:t>
            </a:r>
          </a:p>
        </p:txBody>
      </p:sp>
      <p:graphicFrame>
        <p:nvGraphicFramePr>
          <p:cNvPr id="1226756" name="Object 4"/>
          <p:cNvGraphicFramePr>
            <a:graphicFrameLocks noGrp="1" noChangeAspect="1"/>
          </p:cNvGraphicFramePr>
          <p:nvPr>
            <p:ph sz="quarter" idx="2"/>
          </p:nvPr>
        </p:nvGraphicFramePr>
        <p:xfrm>
          <a:off x="1135063" y="2343150"/>
          <a:ext cx="7043737" cy="481013"/>
        </p:xfrm>
        <a:graphic>
          <a:graphicData uri="http://schemas.openxmlformats.org/presentationml/2006/ole">
            <mc:AlternateContent xmlns:mc="http://schemas.openxmlformats.org/markup-compatibility/2006">
              <mc:Choice xmlns:v="urn:schemas-microsoft-com:vml" Requires="v">
                <p:oleObj spid="_x0000_s1226784" name="Equation" r:id="rId3" imgW="3530520" imgH="241200" progId="Equation.3">
                  <p:embed/>
                </p:oleObj>
              </mc:Choice>
              <mc:Fallback>
                <p:oleObj name="Equation" r:id="rId3" imgW="3530520" imgH="241200" progId="Equation.3">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5063" y="2343150"/>
                        <a:ext cx="7043737" cy="481013"/>
                      </a:xfrm>
                      <a:prstGeom prst="rect">
                        <a:avLst/>
                      </a:prstGeom>
                      <a:solidFill>
                        <a:srgbClr val="3366FF"/>
                      </a:solidFill>
                      <a:ln w="9525">
                        <a:solidFill>
                          <a:schemeClr val="bg2"/>
                        </a:solidFill>
                        <a:miter lim="800000"/>
                        <a:headEnd/>
                        <a:tailEnd/>
                      </a:ln>
                    </p:spPr>
                  </p:pic>
                </p:oleObj>
              </mc:Fallback>
            </mc:AlternateContent>
          </a:graphicData>
        </a:graphic>
      </p:graphicFrame>
      <p:graphicFrame>
        <p:nvGraphicFramePr>
          <p:cNvPr id="1226757" name="Object 5"/>
          <p:cNvGraphicFramePr>
            <a:graphicFrameLocks noGrp="1" noChangeAspect="1"/>
          </p:cNvGraphicFramePr>
          <p:nvPr>
            <p:ph sz="quarter" idx="3"/>
          </p:nvPr>
        </p:nvGraphicFramePr>
        <p:xfrm>
          <a:off x="2065338" y="4079875"/>
          <a:ext cx="5097462" cy="484188"/>
        </p:xfrm>
        <a:graphic>
          <a:graphicData uri="http://schemas.openxmlformats.org/presentationml/2006/ole">
            <mc:AlternateContent xmlns:mc="http://schemas.openxmlformats.org/markup-compatibility/2006">
              <mc:Choice xmlns:v="urn:schemas-microsoft-com:vml" Requires="v">
                <p:oleObj spid="_x0000_s1226785" name="Equation" r:id="rId5" imgW="2539800" imgH="241200" progId="Equation.3">
                  <p:embed/>
                </p:oleObj>
              </mc:Choice>
              <mc:Fallback>
                <p:oleObj name="Equation" r:id="rId5" imgW="2539800" imgH="241200" progId="Equation.3">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65338" y="4079875"/>
                        <a:ext cx="5097462" cy="484188"/>
                      </a:xfrm>
                      <a:prstGeom prst="rect">
                        <a:avLst/>
                      </a:prstGeom>
                      <a:solidFill>
                        <a:srgbClr val="3366FF"/>
                      </a:solidFill>
                      <a:ln w="9525">
                        <a:solidFill>
                          <a:schemeClr val="bg2"/>
                        </a:solidFill>
                        <a:miter lim="800000"/>
                        <a:headEnd/>
                        <a:tailEnd/>
                      </a:ln>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8" name="Rectangle 2"/>
          <p:cNvSpPr>
            <a:spLocks noGrp="1" noChangeArrowheads="1"/>
          </p:cNvSpPr>
          <p:nvPr>
            <p:ph type="title"/>
          </p:nvPr>
        </p:nvSpPr>
        <p:spPr/>
        <p:txBody>
          <a:bodyPr/>
          <a:lstStyle/>
          <a:p>
            <a:r>
              <a:rPr lang="en-US"/>
              <a:t>Example</a:t>
            </a:r>
          </a:p>
        </p:txBody>
      </p:sp>
      <p:sp>
        <p:nvSpPr>
          <p:cNvPr id="1227779" name="Rectangle 3"/>
          <p:cNvSpPr>
            <a:spLocks noGrp="1" noChangeArrowheads="1"/>
          </p:cNvSpPr>
          <p:nvPr>
            <p:ph type="body" sz="half" idx="1"/>
          </p:nvPr>
        </p:nvSpPr>
        <p:spPr>
          <a:xfrm>
            <a:off x="304800" y="1219200"/>
            <a:ext cx="4581525" cy="5356225"/>
          </a:xfrm>
        </p:spPr>
        <p:txBody>
          <a:bodyPr/>
          <a:lstStyle/>
          <a:p>
            <a:pPr>
              <a:lnSpc>
                <a:spcPct val="70000"/>
              </a:lnSpc>
            </a:pPr>
            <a:r>
              <a:rPr lang="en-US" sz="2200" b="0"/>
              <a:t>Assumptions</a:t>
            </a:r>
          </a:p>
          <a:p>
            <a:pPr lvl="1">
              <a:lnSpc>
                <a:spcPct val="70000"/>
              </a:lnSpc>
            </a:pPr>
            <a:r>
              <a:rPr lang="en-US" sz="1800" b="1"/>
              <a:t>a</a:t>
            </a:r>
            <a:r>
              <a:rPr lang="en-US" sz="1800" b="1" baseline="-25000"/>
              <a:t>1</a:t>
            </a:r>
            <a:r>
              <a:rPr lang="en-US" sz="1800" b="1"/>
              <a:t> = 2 multipliers with delay 1.</a:t>
            </a:r>
          </a:p>
          <a:p>
            <a:pPr lvl="1">
              <a:lnSpc>
                <a:spcPct val="70000"/>
              </a:lnSpc>
            </a:pPr>
            <a:r>
              <a:rPr lang="en-US" sz="1800" b="1"/>
              <a:t>a</a:t>
            </a:r>
            <a:r>
              <a:rPr lang="en-US" sz="1800" b="1" baseline="-25000"/>
              <a:t>2</a:t>
            </a:r>
            <a:r>
              <a:rPr lang="en-US" sz="1800" b="1"/>
              <a:t> = 2 ALUs with delay 1.</a:t>
            </a:r>
          </a:p>
          <a:p>
            <a:pPr>
              <a:lnSpc>
                <a:spcPct val="70000"/>
              </a:lnSpc>
            </a:pPr>
            <a:r>
              <a:rPr lang="en-US" sz="2200">
                <a:sym typeface="Symbol" pitchFamily="18" charset="2"/>
              </a:rPr>
              <a:t>First Step</a:t>
            </a:r>
          </a:p>
          <a:p>
            <a:pPr lvl="1">
              <a:lnSpc>
                <a:spcPct val="70000"/>
              </a:lnSpc>
            </a:pPr>
            <a:r>
              <a:rPr lang="en-US" sz="2000">
                <a:sym typeface="Symbol" pitchFamily="18" charset="2"/>
              </a:rPr>
              <a:t>U</a:t>
            </a:r>
            <a:r>
              <a:rPr lang="en-US" sz="2000" baseline="-25000">
                <a:sym typeface="Symbol" pitchFamily="18" charset="2"/>
              </a:rPr>
              <a:t>1,1</a:t>
            </a:r>
            <a:r>
              <a:rPr lang="en-US" sz="2000">
                <a:sym typeface="Symbol" pitchFamily="18" charset="2"/>
              </a:rPr>
              <a:t> = {v</a:t>
            </a:r>
            <a:r>
              <a:rPr lang="en-US" sz="2000" baseline="-25000">
                <a:sym typeface="Symbol" pitchFamily="18" charset="2"/>
              </a:rPr>
              <a:t>1</a:t>
            </a:r>
            <a:r>
              <a:rPr lang="en-US" sz="2000">
                <a:sym typeface="Symbol" pitchFamily="18" charset="2"/>
              </a:rPr>
              <a:t>, v</a:t>
            </a:r>
            <a:r>
              <a:rPr lang="en-US" sz="2000" baseline="-25000">
                <a:sym typeface="Symbol" pitchFamily="18" charset="2"/>
              </a:rPr>
              <a:t>2</a:t>
            </a:r>
            <a:r>
              <a:rPr lang="en-US" sz="2000">
                <a:sym typeface="Symbol" pitchFamily="18" charset="2"/>
              </a:rPr>
              <a:t>, v</a:t>
            </a:r>
            <a:r>
              <a:rPr lang="en-US" sz="2000" baseline="-25000">
                <a:sym typeface="Symbol" pitchFamily="18" charset="2"/>
              </a:rPr>
              <a:t>6</a:t>
            </a:r>
            <a:r>
              <a:rPr lang="en-US" sz="2000">
                <a:sym typeface="Symbol" pitchFamily="18" charset="2"/>
              </a:rPr>
              <a:t>, v</a:t>
            </a:r>
            <a:r>
              <a:rPr lang="en-US" sz="2000" baseline="-25000">
                <a:sym typeface="Symbol" pitchFamily="18" charset="2"/>
              </a:rPr>
              <a:t>8</a:t>
            </a:r>
            <a:r>
              <a:rPr lang="en-US" sz="2000">
                <a:sym typeface="Symbol" pitchFamily="18" charset="2"/>
              </a:rPr>
              <a:t>}</a:t>
            </a:r>
          </a:p>
          <a:p>
            <a:pPr lvl="1">
              <a:lnSpc>
                <a:spcPct val="70000"/>
              </a:lnSpc>
            </a:pPr>
            <a:r>
              <a:rPr lang="en-US" sz="2000">
                <a:sym typeface="Symbol" pitchFamily="18" charset="2"/>
              </a:rPr>
              <a:t>Select  {v</a:t>
            </a:r>
            <a:r>
              <a:rPr lang="en-US" sz="2000" baseline="-25000">
                <a:sym typeface="Symbol" pitchFamily="18" charset="2"/>
              </a:rPr>
              <a:t>1</a:t>
            </a:r>
            <a:r>
              <a:rPr lang="en-US" sz="2000">
                <a:sym typeface="Symbol" pitchFamily="18" charset="2"/>
              </a:rPr>
              <a:t>, v</a:t>
            </a:r>
            <a:r>
              <a:rPr lang="en-US" sz="2000" baseline="-25000">
                <a:sym typeface="Symbol" pitchFamily="18" charset="2"/>
              </a:rPr>
              <a:t>2</a:t>
            </a:r>
            <a:r>
              <a:rPr lang="en-US" sz="2000">
                <a:sym typeface="Symbol" pitchFamily="18" charset="2"/>
              </a:rPr>
              <a:t>}</a:t>
            </a:r>
            <a:endParaRPr lang="en-US" sz="2000" baseline="30000">
              <a:sym typeface="Symbol" pitchFamily="18" charset="2"/>
            </a:endParaRPr>
          </a:p>
          <a:p>
            <a:pPr lvl="1">
              <a:lnSpc>
                <a:spcPct val="70000"/>
              </a:lnSpc>
            </a:pPr>
            <a:r>
              <a:rPr lang="en-US" sz="2000">
                <a:sym typeface="Symbol" pitchFamily="18" charset="2"/>
              </a:rPr>
              <a:t>U</a:t>
            </a:r>
            <a:r>
              <a:rPr lang="en-US" sz="2000" baseline="-25000">
                <a:sym typeface="Symbol" pitchFamily="18" charset="2"/>
              </a:rPr>
              <a:t>1,2</a:t>
            </a:r>
            <a:r>
              <a:rPr lang="en-US" sz="2000">
                <a:sym typeface="Symbol" pitchFamily="18" charset="2"/>
              </a:rPr>
              <a:t> = {v</a:t>
            </a:r>
            <a:r>
              <a:rPr lang="en-US" sz="2000" baseline="-25000">
                <a:sym typeface="Symbol" pitchFamily="18" charset="2"/>
              </a:rPr>
              <a:t>10</a:t>
            </a:r>
            <a:r>
              <a:rPr lang="en-US" sz="2000">
                <a:sym typeface="Symbol" pitchFamily="18" charset="2"/>
              </a:rPr>
              <a:t>}; selected</a:t>
            </a:r>
          </a:p>
          <a:p>
            <a:pPr>
              <a:lnSpc>
                <a:spcPct val="70000"/>
              </a:lnSpc>
            </a:pPr>
            <a:r>
              <a:rPr lang="en-US" sz="2200">
                <a:sym typeface="Symbol" pitchFamily="18" charset="2"/>
              </a:rPr>
              <a:t>Second step</a:t>
            </a:r>
          </a:p>
          <a:p>
            <a:pPr lvl="1">
              <a:lnSpc>
                <a:spcPct val="70000"/>
              </a:lnSpc>
            </a:pPr>
            <a:r>
              <a:rPr lang="en-US" sz="2000">
                <a:sym typeface="Symbol" pitchFamily="18" charset="2"/>
              </a:rPr>
              <a:t>U</a:t>
            </a:r>
            <a:r>
              <a:rPr lang="en-US" sz="2000" baseline="-25000">
                <a:sym typeface="Symbol" pitchFamily="18" charset="2"/>
              </a:rPr>
              <a:t>2,1</a:t>
            </a:r>
            <a:r>
              <a:rPr lang="en-US" sz="2000">
                <a:sym typeface="Symbol" pitchFamily="18" charset="2"/>
              </a:rPr>
              <a:t> = {v</a:t>
            </a:r>
            <a:r>
              <a:rPr lang="en-US" sz="2000" baseline="-25000">
                <a:sym typeface="Symbol" pitchFamily="18" charset="2"/>
              </a:rPr>
              <a:t>3</a:t>
            </a:r>
            <a:r>
              <a:rPr lang="en-US" sz="2000">
                <a:sym typeface="Symbol" pitchFamily="18" charset="2"/>
              </a:rPr>
              <a:t>, v</a:t>
            </a:r>
            <a:r>
              <a:rPr lang="en-US" sz="2000" baseline="-25000">
                <a:sym typeface="Symbol" pitchFamily="18" charset="2"/>
              </a:rPr>
              <a:t>6</a:t>
            </a:r>
            <a:r>
              <a:rPr lang="en-US" sz="2000">
                <a:sym typeface="Symbol" pitchFamily="18" charset="2"/>
              </a:rPr>
              <a:t>, v</a:t>
            </a:r>
            <a:r>
              <a:rPr lang="en-US" sz="2000" baseline="-25000">
                <a:sym typeface="Symbol" pitchFamily="18" charset="2"/>
              </a:rPr>
              <a:t>8</a:t>
            </a:r>
            <a:r>
              <a:rPr lang="en-US" sz="2000">
                <a:sym typeface="Symbol" pitchFamily="18" charset="2"/>
              </a:rPr>
              <a:t>}</a:t>
            </a:r>
          </a:p>
          <a:p>
            <a:pPr lvl="1">
              <a:lnSpc>
                <a:spcPct val="70000"/>
              </a:lnSpc>
            </a:pPr>
            <a:r>
              <a:rPr lang="en-US" sz="2000">
                <a:sym typeface="Symbol" pitchFamily="18" charset="2"/>
              </a:rPr>
              <a:t>select {v</a:t>
            </a:r>
            <a:r>
              <a:rPr lang="en-US" sz="2000" baseline="-25000">
                <a:sym typeface="Symbol" pitchFamily="18" charset="2"/>
              </a:rPr>
              <a:t>3</a:t>
            </a:r>
            <a:r>
              <a:rPr lang="en-US" sz="2000">
                <a:sym typeface="Symbol" pitchFamily="18" charset="2"/>
              </a:rPr>
              <a:t>, v</a:t>
            </a:r>
            <a:r>
              <a:rPr lang="en-US" sz="2000" baseline="-25000">
                <a:sym typeface="Symbol" pitchFamily="18" charset="2"/>
              </a:rPr>
              <a:t>6</a:t>
            </a:r>
            <a:r>
              <a:rPr lang="en-US" sz="2000">
                <a:sym typeface="Symbol" pitchFamily="18" charset="2"/>
              </a:rPr>
              <a:t>}</a:t>
            </a:r>
          </a:p>
          <a:p>
            <a:pPr lvl="1">
              <a:lnSpc>
                <a:spcPct val="70000"/>
              </a:lnSpc>
            </a:pPr>
            <a:r>
              <a:rPr lang="en-US" sz="2000">
                <a:sym typeface="Symbol" pitchFamily="18" charset="2"/>
              </a:rPr>
              <a:t>U</a:t>
            </a:r>
            <a:r>
              <a:rPr lang="en-US" sz="2000" baseline="-25000">
                <a:sym typeface="Symbol" pitchFamily="18" charset="2"/>
              </a:rPr>
              <a:t>2,2</a:t>
            </a:r>
            <a:r>
              <a:rPr lang="en-US" sz="2000">
                <a:sym typeface="Symbol" pitchFamily="18" charset="2"/>
              </a:rPr>
              <a:t> = {v</a:t>
            </a:r>
            <a:r>
              <a:rPr lang="en-US" sz="2000" baseline="-25000">
                <a:sym typeface="Symbol" pitchFamily="18" charset="2"/>
              </a:rPr>
              <a:t>11</a:t>
            </a:r>
            <a:r>
              <a:rPr lang="en-US" sz="2000">
                <a:sym typeface="Symbol" pitchFamily="18" charset="2"/>
              </a:rPr>
              <a:t>}; selected</a:t>
            </a:r>
          </a:p>
          <a:p>
            <a:pPr>
              <a:lnSpc>
                <a:spcPct val="70000"/>
              </a:lnSpc>
            </a:pPr>
            <a:r>
              <a:rPr lang="en-US" sz="2200">
                <a:sym typeface="Symbol" pitchFamily="18" charset="2"/>
              </a:rPr>
              <a:t>Third step</a:t>
            </a:r>
          </a:p>
          <a:p>
            <a:pPr lvl="1">
              <a:lnSpc>
                <a:spcPct val="70000"/>
              </a:lnSpc>
            </a:pPr>
            <a:r>
              <a:rPr lang="en-US" sz="2000">
                <a:sym typeface="Symbol" pitchFamily="18" charset="2"/>
              </a:rPr>
              <a:t>U</a:t>
            </a:r>
            <a:r>
              <a:rPr lang="en-US" sz="2000" baseline="-25000">
                <a:sym typeface="Symbol" pitchFamily="18" charset="2"/>
              </a:rPr>
              <a:t>3,1</a:t>
            </a:r>
            <a:r>
              <a:rPr lang="en-US" sz="2000">
                <a:sym typeface="Symbol" pitchFamily="18" charset="2"/>
              </a:rPr>
              <a:t> = {v</a:t>
            </a:r>
            <a:r>
              <a:rPr lang="en-US" sz="2000" baseline="-25000">
                <a:sym typeface="Symbol" pitchFamily="18" charset="2"/>
              </a:rPr>
              <a:t>7</a:t>
            </a:r>
            <a:r>
              <a:rPr lang="en-US" sz="2000">
                <a:sym typeface="Symbol" pitchFamily="18" charset="2"/>
              </a:rPr>
              <a:t>, v</a:t>
            </a:r>
            <a:r>
              <a:rPr lang="en-US" sz="2000" baseline="-25000">
                <a:sym typeface="Symbol" pitchFamily="18" charset="2"/>
              </a:rPr>
              <a:t>8</a:t>
            </a:r>
            <a:r>
              <a:rPr lang="en-US" sz="2000">
                <a:sym typeface="Symbol" pitchFamily="18" charset="2"/>
              </a:rPr>
              <a:t>}</a:t>
            </a:r>
          </a:p>
          <a:p>
            <a:pPr lvl="1">
              <a:lnSpc>
                <a:spcPct val="70000"/>
              </a:lnSpc>
            </a:pPr>
            <a:r>
              <a:rPr lang="en-US" sz="2000">
                <a:sym typeface="Symbol" pitchFamily="18" charset="2"/>
              </a:rPr>
              <a:t>Select {v</a:t>
            </a:r>
            <a:r>
              <a:rPr lang="en-US" sz="2000" baseline="-25000">
                <a:sym typeface="Symbol" pitchFamily="18" charset="2"/>
              </a:rPr>
              <a:t>7</a:t>
            </a:r>
            <a:r>
              <a:rPr lang="en-US" sz="2000">
                <a:sym typeface="Symbol" pitchFamily="18" charset="2"/>
              </a:rPr>
              <a:t>, v</a:t>
            </a:r>
            <a:r>
              <a:rPr lang="en-US" sz="2000" baseline="-25000">
                <a:sym typeface="Symbol" pitchFamily="18" charset="2"/>
              </a:rPr>
              <a:t>8</a:t>
            </a:r>
            <a:r>
              <a:rPr lang="en-US" sz="2000">
                <a:sym typeface="Symbol" pitchFamily="18" charset="2"/>
              </a:rPr>
              <a:t>}</a:t>
            </a:r>
          </a:p>
          <a:p>
            <a:pPr lvl="1">
              <a:lnSpc>
                <a:spcPct val="70000"/>
              </a:lnSpc>
            </a:pPr>
            <a:r>
              <a:rPr lang="en-US" sz="2000">
                <a:sym typeface="Symbol" pitchFamily="18" charset="2"/>
              </a:rPr>
              <a:t>U</a:t>
            </a:r>
            <a:r>
              <a:rPr lang="en-US" sz="2000" baseline="-25000">
                <a:sym typeface="Symbol" pitchFamily="18" charset="2"/>
              </a:rPr>
              <a:t>3,2</a:t>
            </a:r>
            <a:r>
              <a:rPr lang="en-US" sz="2000">
                <a:sym typeface="Symbol" pitchFamily="18" charset="2"/>
              </a:rPr>
              <a:t> = {v</a:t>
            </a:r>
            <a:r>
              <a:rPr lang="en-US" sz="2000" baseline="-25000">
                <a:sym typeface="Symbol" pitchFamily="18" charset="2"/>
              </a:rPr>
              <a:t>4</a:t>
            </a:r>
            <a:r>
              <a:rPr lang="en-US" sz="2000">
                <a:sym typeface="Symbol" pitchFamily="18" charset="2"/>
              </a:rPr>
              <a:t>}; selected</a:t>
            </a:r>
          </a:p>
          <a:p>
            <a:pPr>
              <a:lnSpc>
                <a:spcPct val="70000"/>
              </a:lnSpc>
            </a:pPr>
            <a:r>
              <a:rPr lang="en-US" sz="2200">
                <a:sym typeface="Symbol" pitchFamily="18" charset="2"/>
              </a:rPr>
              <a:t>Fourth step</a:t>
            </a:r>
          </a:p>
          <a:p>
            <a:pPr lvl="1">
              <a:lnSpc>
                <a:spcPct val="70000"/>
              </a:lnSpc>
            </a:pPr>
            <a:r>
              <a:rPr lang="en-US" sz="2000">
                <a:sym typeface="Symbol" pitchFamily="18" charset="2"/>
              </a:rPr>
              <a:t>U</a:t>
            </a:r>
            <a:r>
              <a:rPr lang="en-US" sz="2000" baseline="-25000">
                <a:sym typeface="Symbol" pitchFamily="18" charset="2"/>
              </a:rPr>
              <a:t>4,2</a:t>
            </a:r>
            <a:r>
              <a:rPr lang="en-US" sz="2000">
                <a:sym typeface="Symbol" pitchFamily="18" charset="2"/>
              </a:rPr>
              <a:t> = {v</a:t>
            </a:r>
            <a:r>
              <a:rPr lang="en-US" sz="2000" baseline="-25000">
                <a:sym typeface="Symbol" pitchFamily="18" charset="2"/>
              </a:rPr>
              <a:t>5</a:t>
            </a:r>
            <a:r>
              <a:rPr lang="en-US" sz="2000">
                <a:sym typeface="Symbol" pitchFamily="18" charset="2"/>
              </a:rPr>
              <a:t>, v</a:t>
            </a:r>
            <a:r>
              <a:rPr lang="en-US" sz="2000" baseline="-25000">
                <a:sym typeface="Symbol" pitchFamily="18" charset="2"/>
              </a:rPr>
              <a:t>9</a:t>
            </a:r>
            <a:r>
              <a:rPr lang="en-US" sz="2000">
                <a:sym typeface="Symbol" pitchFamily="18" charset="2"/>
              </a:rPr>
              <a:t>}; selected</a:t>
            </a:r>
            <a:endParaRPr lang="en-US" sz="2000"/>
          </a:p>
        </p:txBody>
      </p:sp>
      <p:pic>
        <p:nvPicPr>
          <p:cNvPr id="1227780" name="Picture 4"/>
          <p:cNvPicPr>
            <a:picLocks noGrp="1" noChangeAspect="1" noChangeArrowheads="1"/>
          </p:cNvPicPr>
          <p:nvPr>
            <p:ph idx="4294967295"/>
          </p:nvPr>
        </p:nvPicPr>
        <p:blipFill>
          <a:blip r:embed="rId2" cstate="print"/>
          <a:srcRect/>
          <a:stretch>
            <a:fillRect/>
          </a:stretch>
        </p:blipFill>
        <p:spPr>
          <a:xfrm>
            <a:off x="4702175" y="1306513"/>
            <a:ext cx="3976688" cy="2382837"/>
          </a:xfrm>
          <a:noFill/>
          <a:ln/>
          <a:effectLst/>
        </p:spPr>
      </p:pic>
      <p:pic>
        <p:nvPicPr>
          <p:cNvPr id="1227781" name="Picture 5"/>
          <p:cNvPicPr>
            <a:picLocks noGrp="1" noChangeAspect="1" noChangeArrowheads="1"/>
          </p:cNvPicPr>
          <p:nvPr>
            <p:ph sz="half" idx="2"/>
          </p:nvPr>
        </p:nvPicPr>
        <p:blipFill>
          <a:blip r:embed="rId3" cstate="print"/>
          <a:srcRect/>
          <a:stretch>
            <a:fillRect/>
          </a:stretch>
        </p:blipFill>
        <p:spPr>
          <a:xfrm>
            <a:off x="4686300" y="3856038"/>
            <a:ext cx="3989388" cy="2417762"/>
          </a:xfrm>
          <a:noFill/>
          <a:ln w="12700">
            <a:solidFill>
              <a:srgbClr val="FFFFFF"/>
            </a:solidFill>
          </a:ln>
          <a:effectLst/>
        </p:spPr>
      </p:pic>
    </p:spTree>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2"/>
          <p:cNvSpPr>
            <a:spLocks noGrp="1" noChangeArrowheads="1"/>
          </p:cNvSpPr>
          <p:nvPr>
            <p:ph type="title"/>
          </p:nvPr>
        </p:nvSpPr>
        <p:spPr/>
        <p:txBody>
          <a:bodyPr/>
          <a:lstStyle/>
          <a:p>
            <a:r>
              <a:rPr lang="en-US"/>
              <a:t>Example</a:t>
            </a:r>
          </a:p>
        </p:txBody>
      </p:sp>
      <p:sp>
        <p:nvSpPr>
          <p:cNvPr id="1228803" name="Rectangle 3"/>
          <p:cNvSpPr>
            <a:spLocks noGrp="1" noChangeArrowheads="1"/>
          </p:cNvSpPr>
          <p:nvPr>
            <p:ph type="body" sz="half" idx="1"/>
          </p:nvPr>
        </p:nvSpPr>
        <p:spPr>
          <a:xfrm>
            <a:off x="304800" y="1219200"/>
            <a:ext cx="4468813" cy="5356225"/>
          </a:xfrm>
        </p:spPr>
        <p:txBody>
          <a:bodyPr/>
          <a:lstStyle/>
          <a:p>
            <a:r>
              <a:rPr lang="en-US" sz="2200" b="0"/>
              <a:t>Assumptions</a:t>
            </a:r>
          </a:p>
          <a:p>
            <a:pPr lvl="1"/>
            <a:r>
              <a:rPr lang="en-US" sz="2000" b="1"/>
              <a:t>a</a:t>
            </a:r>
            <a:r>
              <a:rPr lang="en-US" sz="2000" b="1" baseline="-25000"/>
              <a:t>1</a:t>
            </a:r>
            <a:r>
              <a:rPr lang="en-US" sz="2000" b="1"/>
              <a:t> = 3 multipliers with delay 2.</a:t>
            </a:r>
          </a:p>
          <a:p>
            <a:pPr lvl="1"/>
            <a:r>
              <a:rPr lang="en-US" sz="2000" b="1"/>
              <a:t>a</a:t>
            </a:r>
            <a:r>
              <a:rPr lang="en-US" sz="2000" b="1" baseline="-25000"/>
              <a:t>2</a:t>
            </a:r>
            <a:r>
              <a:rPr lang="en-US" sz="2000" b="1"/>
              <a:t> = 1 ALU with delay 1.</a:t>
            </a:r>
          </a:p>
          <a:p>
            <a:endParaRPr lang="en-US" sz="2200"/>
          </a:p>
        </p:txBody>
      </p:sp>
      <p:pic>
        <p:nvPicPr>
          <p:cNvPr id="1228804" name="Picture 4"/>
          <p:cNvPicPr>
            <a:picLocks noGrp="1" noChangeAspect="1" noChangeArrowheads="1"/>
          </p:cNvPicPr>
          <p:nvPr>
            <p:ph sz="quarter" idx="2"/>
          </p:nvPr>
        </p:nvPicPr>
        <p:blipFill>
          <a:blip r:embed="rId2" cstate="print"/>
          <a:srcRect/>
          <a:stretch>
            <a:fillRect/>
          </a:stretch>
        </p:blipFill>
        <p:spPr>
          <a:xfrm>
            <a:off x="5249863" y="1446213"/>
            <a:ext cx="3341687" cy="2633662"/>
          </a:xfrm>
          <a:noFill/>
          <a:ln/>
          <a:effectLst/>
        </p:spPr>
      </p:pic>
      <p:pic>
        <p:nvPicPr>
          <p:cNvPr id="1228805" name="Picture 5"/>
          <p:cNvPicPr>
            <a:picLocks noGrp="1" noChangeAspect="1" noChangeArrowheads="1"/>
          </p:cNvPicPr>
          <p:nvPr>
            <p:ph sz="quarter" idx="3"/>
          </p:nvPr>
        </p:nvPicPr>
        <p:blipFill>
          <a:blip r:embed="rId3" cstate="print"/>
          <a:srcRect/>
          <a:stretch>
            <a:fillRect/>
          </a:stretch>
        </p:blipFill>
        <p:spPr>
          <a:xfrm>
            <a:off x="636588" y="2562225"/>
            <a:ext cx="4051300" cy="3636963"/>
          </a:xfrm>
          <a:noFill/>
          <a:ln/>
          <a:effectLst/>
        </p:spPr>
      </p:pic>
      <p:pic>
        <p:nvPicPr>
          <p:cNvPr id="1228806" name="Picture 6" descr="schedule"/>
          <p:cNvPicPr>
            <a:picLocks noChangeAspect="1" noChangeArrowheads="1"/>
          </p:cNvPicPr>
          <p:nvPr/>
        </p:nvPicPr>
        <p:blipFill>
          <a:blip r:embed="rId4" cstate="print"/>
          <a:srcRect/>
          <a:stretch>
            <a:fillRect/>
          </a:stretch>
        </p:blipFill>
        <p:spPr bwMode="auto">
          <a:xfrm>
            <a:off x="5226050" y="4203700"/>
            <a:ext cx="3349625" cy="1989138"/>
          </a:xfrm>
          <a:prstGeom prst="rect">
            <a:avLst/>
          </a:prstGeom>
          <a:noFill/>
        </p:spPr>
      </p:pic>
    </p:spTree>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6" name="Rectangle 2"/>
          <p:cNvSpPr>
            <a:spLocks noGrp="1" noChangeArrowheads="1"/>
          </p:cNvSpPr>
          <p:nvPr>
            <p:ph type="title"/>
          </p:nvPr>
        </p:nvSpPr>
        <p:spPr/>
        <p:txBody>
          <a:bodyPr/>
          <a:lstStyle/>
          <a:p>
            <a:r>
              <a:rPr lang="en-US" sz="3200"/>
              <a:t>List Scheduling Algorithm</a:t>
            </a:r>
            <a:br>
              <a:rPr lang="en-US" sz="3200"/>
            </a:br>
            <a:r>
              <a:rPr lang="en-US" sz="3200"/>
              <a:t>for Minimum Resource Usage</a:t>
            </a:r>
          </a:p>
        </p:txBody>
      </p:sp>
      <p:pic>
        <p:nvPicPr>
          <p:cNvPr id="1229827" name="Picture 3"/>
          <p:cNvPicPr>
            <a:picLocks noGrp="1" noChangeAspect="1" noChangeArrowheads="1"/>
          </p:cNvPicPr>
          <p:nvPr>
            <p:ph idx="1"/>
          </p:nvPr>
        </p:nvPicPr>
        <p:blipFill>
          <a:blip r:embed="rId2" cstate="print"/>
          <a:srcRect/>
          <a:stretch>
            <a:fillRect/>
          </a:stretch>
        </p:blipFill>
        <p:spPr>
          <a:xfrm>
            <a:off x="1063625" y="1322388"/>
            <a:ext cx="7021513" cy="4662487"/>
          </a:xfrm>
          <a:noFill/>
          <a:ln/>
          <a:effectLst/>
        </p:spPr>
      </p:pic>
    </p:spTree>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2"/>
          <p:cNvSpPr>
            <a:spLocks noGrp="1" noChangeArrowheads="1"/>
          </p:cNvSpPr>
          <p:nvPr>
            <p:ph type="title"/>
          </p:nvPr>
        </p:nvSpPr>
        <p:spPr/>
        <p:txBody>
          <a:bodyPr/>
          <a:lstStyle/>
          <a:p>
            <a:r>
              <a:rPr lang="en-US"/>
              <a:t>Example</a:t>
            </a:r>
          </a:p>
        </p:txBody>
      </p:sp>
      <p:sp>
        <p:nvSpPr>
          <p:cNvPr id="1230851" name="Rectangle 3"/>
          <p:cNvSpPr>
            <a:spLocks noGrp="1" noChangeArrowheads="1"/>
          </p:cNvSpPr>
          <p:nvPr>
            <p:ph type="body" idx="1"/>
          </p:nvPr>
        </p:nvSpPr>
        <p:spPr/>
        <p:txBody>
          <a:bodyPr/>
          <a:lstStyle/>
          <a:p>
            <a:pPr>
              <a:lnSpc>
                <a:spcPct val="80000"/>
              </a:lnSpc>
            </a:pPr>
            <a:r>
              <a:rPr lang="en-US" sz="1800">
                <a:sym typeface="Symbol" pitchFamily="18" charset="2"/>
              </a:rPr>
              <a:t>Assume =4</a:t>
            </a:r>
          </a:p>
          <a:p>
            <a:pPr>
              <a:lnSpc>
                <a:spcPct val="80000"/>
              </a:lnSpc>
            </a:pPr>
            <a:r>
              <a:rPr lang="en-US" sz="1800">
                <a:sym typeface="Symbol" pitchFamily="18" charset="2"/>
              </a:rPr>
              <a:t>Let a = [1, 1]</a:t>
            </a:r>
            <a:r>
              <a:rPr lang="en-US" sz="1800" baseline="30000">
                <a:sym typeface="Symbol" pitchFamily="18" charset="2"/>
              </a:rPr>
              <a:t>T</a:t>
            </a:r>
          </a:p>
          <a:p>
            <a:pPr>
              <a:lnSpc>
                <a:spcPct val="80000"/>
              </a:lnSpc>
            </a:pPr>
            <a:r>
              <a:rPr lang="en-US" sz="1800">
                <a:sym typeface="Symbol" pitchFamily="18" charset="2"/>
              </a:rPr>
              <a:t>First Step</a:t>
            </a:r>
          </a:p>
          <a:p>
            <a:pPr lvl="1">
              <a:lnSpc>
                <a:spcPct val="80000"/>
              </a:lnSpc>
            </a:pPr>
            <a:r>
              <a:rPr lang="en-US" sz="1800">
                <a:sym typeface="Symbol" pitchFamily="18" charset="2"/>
              </a:rPr>
              <a:t>U</a:t>
            </a:r>
            <a:r>
              <a:rPr lang="en-US" sz="1800" baseline="-25000">
                <a:sym typeface="Symbol" pitchFamily="18" charset="2"/>
              </a:rPr>
              <a:t>1,1</a:t>
            </a:r>
            <a:r>
              <a:rPr lang="en-US" sz="1800">
                <a:sym typeface="Symbol" pitchFamily="18" charset="2"/>
              </a:rPr>
              <a:t> = {v</a:t>
            </a:r>
            <a:r>
              <a:rPr lang="en-US" sz="1800" baseline="-25000">
                <a:sym typeface="Symbol" pitchFamily="18" charset="2"/>
              </a:rPr>
              <a:t>1</a:t>
            </a:r>
            <a:r>
              <a:rPr lang="en-US" sz="1800">
                <a:sym typeface="Symbol" pitchFamily="18" charset="2"/>
              </a:rPr>
              <a:t>, v</a:t>
            </a:r>
            <a:r>
              <a:rPr lang="en-US" sz="1800" baseline="-25000">
                <a:sym typeface="Symbol" pitchFamily="18" charset="2"/>
              </a:rPr>
              <a:t>2</a:t>
            </a:r>
            <a:r>
              <a:rPr lang="en-US" sz="1800">
                <a:sym typeface="Symbol" pitchFamily="18" charset="2"/>
              </a:rPr>
              <a:t>, v</a:t>
            </a:r>
            <a:r>
              <a:rPr lang="en-US" sz="1800" baseline="-25000">
                <a:sym typeface="Symbol" pitchFamily="18" charset="2"/>
              </a:rPr>
              <a:t>6</a:t>
            </a:r>
            <a:r>
              <a:rPr lang="en-US" sz="1800">
                <a:sym typeface="Symbol" pitchFamily="18" charset="2"/>
              </a:rPr>
              <a:t>, v</a:t>
            </a:r>
            <a:r>
              <a:rPr lang="en-US" sz="1800" baseline="-25000">
                <a:sym typeface="Symbol" pitchFamily="18" charset="2"/>
              </a:rPr>
              <a:t>8</a:t>
            </a:r>
            <a:r>
              <a:rPr lang="en-US" sz="1800">
                <a:sym typeface="Symbol" pitchFamily="18" charset="2"/>
              </a:rPr>
              <a:t>}</a:t>
            </a:r>
          </a:p>
          <a:p>
            <a:pPr lvl="1">
              <a:lnSpc>
                <a:spcPct val="80000"/>
              </a:lnSpc>
            </a:pPr>
            <a:r>
              <a:rPr lang="en-US" sz="1800">
                <a:sym typeface="Symbol" pitchFamily="18" charset="2"/>
              </a:rPr>
              <a:t>Operations with zero slack {v</a:t>
            </a:r>
            <a:r>
              <a:rPr lang="en-US" sz="1800" baseline="-25000">
                <a:sym typeface="Symbol" pitchFamily="18" charset="2"/>
              </a:rPr>
              <a:t>1</a:t>
            </a:r>
            <a:r>
              <a:rPr lang="en-US" sz="1800">
                <a:sym typeface="Symbol" pitchFamily="18" charset="2"/>
              </a:rPr>
              <a:t>, v</a:t>
            </a:r>
            <a:r>
              <a:rPr lang="en-US" sz="1800" baseline="-25000">
                <a:sym typeface="Symbol" pitchFamily="18" charset="2"/>
              </a:rPr>
              <a:t>2</a:t>
            </a:r>
            <a:r>
              <a:rPr lang="en-US" sz="1800">
                <a:sym typeface="Symbol" pitchFamily="18" charset="2"/>
              </a:rPr>
              <a:t>}</a:t>
            </a:r>
          </a:p>
          <a:p>
            <a:pPr lvl="1">
              <a:lnSpc>
                <a:spcPct val="80000"/>
              </a:lnSpc>
            </a:pPr>
            <a:r>
              <a:rPr lang="en-US" sz="1800">
                <a:sym typeface="Symbol" pitchFamily="18" charset="2"/>
              </a:rPr>
              <a:t>a = [2, 1]</a:t>
            </a:r>
            <a:r>
              <a:rPr lang="en-US" sz="1800" baseline="30000">
                <a:sym typeface="Symbol" pitchFamily="18" charset="2"/>
              </a:rPr>
              <a:t>T</a:t>
            </a:r>
          </a:p>
          <a:p>
            <a:pPr lvl="1">
              <a:lnSpc>
                <a:spcPct val="80000"/>
              </a:lnSpc>
            </a:pPr>
            <a:r>
              <a:rPr lang="en-US" sz="1800">
                <a:sym typeface="Symbol" pitchFamily="18" charset="2"/>
              </a:rPr>
              <a:t>U</a:t>
            </a:r>
            <a:r>
              <a:rPr lang="en-US" sz="1800" baseline="-25000">
                <a:sym typeface="Symbol" pitchFamily="18" charset="2"/>
              </a:rPr>
              <a:t>1,2</a:t>
            </a:r>
            <a:r>
              <a:rPr lang="en-US" sz="1800">
                <a:sym typeface="Symbol" pitchFamily="18" charset="2"/>
              </a:rPr>
              <a:t> = {v</a:t>
            </a:r>
            <a:r>
              <a:rPr lang="en-US" sz="1800" baseline="-25000">
                <a:sym typeface="Symbol" pitchFamily="18" charset="2"/>
              </a:rPr>
              <a:t>10</a:t>
            </a:r>
            <a:r>
              <a:rPr lang="en-US" sz="1800">
                <a:sym typeface="Symbol" pitchFamily="18" charset="2"/>
              </a:rPr>
              <a:t>}</a:t>
            </a:r>
          </a:p>
          <a:p>
            <a:pPr>
              <a:lnSpc>
                <a:spcPct val="80000"/>
              </a:lnSpc>
            </a:pPr>
            <a:r>
              <a:rPr lang="en-US" sz="1800">
                <a:sym typeface="Symbol" pitchFamily="18" charset="2"/>
              </a:rPr>
              <a:t>Second step</a:t>
            </a:r>
          </a:p>
          <a:p>
            <a:pPr lvl="1">
              <a:lnSpc>
                <a:spcPct val="80000"/>
              </a:lnSpc>
            </a:pPr>
            <a:r>
              <a:rPr lang="en-US" sz="1800">
                <a:sym typeface="Symbol" pitchFamily="18" charset="2"/>
              </a:rPr>
              <a:t>U</a:t>
            </a:r>
            <a:r>
              <a:rPr lang="en-US" sz="1800" baseline="-25000">
                <a:sym typeface="Symbol" pitchFamily="18" charset="2"/>
              </a:rPr>
              <a:t>2,1</a:t>
            </a:r>
            <a:r>
              <a:rPr lang="en-US" sz="1800">
                <a:sym typeface="Symbol" pitchFamily="18" charset="2"/>
              </a:rPr>
              <a:t> = {v</a:t>
            </a:r>
            <a:r>
              <a:rPr lang="en-US" sz="1800" baseline="-25000">
                <a:sym typeface="Symbol" pitchFamily="18" charset="2"/>
              </a:rPr>
              <a:t>3</a:t>
            </a:r>
            <a:r>
              <a:rPr lang="en-US" sz="1800">
                <a:sym typeface="Symbol" pitchFamily="18" charset="2"/>
              </a:rPr>
              <a:t>, v</a:t>
            </a:r>
            <a:r>
              <a:rPr lang="en-US" sz="1800" baseline="-25000">
                <a:sym typeface="Symbol" pitchFamily="18" charset="2"/>
              </a:rPr>
              <a:t>6</a:t>
            </a:r>
            <a:r>
              <a:rPr lang="en-US" sz="1800">
                <a:sym typeface="Symbol" pitchFamily="18" charset="2"/>
              </a:rPr>
              <a:t>, v</a:t>
            </a:r>
            <a:r>
              <a:rPr lang="en-US" sz="1800" baseline="-25000">
                <a:sym typeface="Symbol" pitchFamily="18" charset="2"/>
              </a:rPr>
              <a:t>8</a:t>
            </a:r>
            <a:r>
              <a:rPr lang="en-US" sz="1800">
                <a:sym typeface="Symbol" pitchFamily="18" charset="2"/>
              </a:rPr>
              <a:t>}</a:t>
            </a:r>
          </a:p>
          <a:p>
            <a:pPr lvl="1">
              <a:lnSpc>
                <a:spcPct val="80000"/>
              </a:lnSpc>
            </a:pPr>
            <a:r>
              <a:rPr lang="en-US" sz="1800">
                <a:sym typeface="Symbol" pitchFamily="18" charset="2"/>
              </a:rPr>
              <a:t>Operations with zero slack {v</a:t>
            </a:r>
            <a:r>
              <a:rPr lang="en-US" sz="1800" baseline="-25000">
                <a:sym typeface="Symbol" pitchFamily="18" charset="2"/>
              </a:rPr>
              <a:t>3</a:t>
            </a:r>
            <a:r>
              <a:rPr lang="en-US" sz="1800">
                <a:sym typeface="Symbol" pitchFamily="18" charset="2"/>
              </a:rPr>
              <a:t>, v</a:t>
            </a:r>
            <a:r>
              <a:rPr lang="en-US" sz="1800" baseline="-25000">
                <a:sym typeface="Symbol" pitchFamily="18" charset="2"/>
              </a:rPr>
              <a:t>6</a:t>
            </a:r>
            <a:r>
              <a:rPr lang="en-US" sz="1800">
                <a:sym typeface="Symbol" pitchFamily="18" charset="2"/>
              </a:rPr>
              <a:t>}</a:t>
            </a:r>
          </a:p>
          <a:p>
            <a:pPr lvl="1">
              <a:lnSpc>
                <a:spcPct val="80000"/>
              </a:lnSpc>
            </a:pPr>
            <a:r>
              <a:rPr lang="en-US" sz="1800">
                <a:sym typeface="Symbol" pitchFamily="18" charset="2"/>
              </a:rPr>
              <a:t>U</a:t>
            </a:r>
            <a:r>
              <a:rPr lang="en-US" sz="1800" baseline="-25000">
                <a:sym typeface="Symbol" pitchFamily="18" charset="2"/>
              </a:rPr>
              <a:t>2,2</a:t>
            </a:r>
            <a:r>
              <a:rPr lang="en-US" sz="1800">
                <a:sym typeface="Symbol" pitchFamily="18" charset="2"/>
              </a:rPr>
              <a:t> = {v</a:t>
            </a:r>
            <a:r>
              <a:rPr lang="en-US" sz="1800" baseline="-25000">
                <a:sym typeface="Symbol" pitchFamily="18" charset="2"/>
              </a:rPr>
              <a:t>11</a:t>
            </a:r>
            <a:r>
              <a:rPr lang="en-US" sz="1800">
                <a:sym typeface="Symbol" pitchFamily="18" charset="2"/>
              </a:rPr>
              <a:t>}</a:t>
            </a:r>
          </a:p>
          <a:p>
            <a:pPr>
              <a:lnSpc>
                <a:spcPct val="80000"/>
              </a:lnSpc>
            </a:pPr>
            <a:r>
              <a:rPr lang="en-US" sz="1800">
                <a:sym typeface="Symbol" pitchFamily="18" charset="2"/>
              </a:rPr>
              <a:t>Third step</a:t>
            </a:r>
          </a:p>
          <a:p>
            <a:pPr lvl="1">
              <a:lnSpc>
                <a:spcPct val="80000"/>
              </a:lnSpc>
            </a:pPr>
            <a:r>
              <a:rPr lang="en-US" sz="1800">
                <a:sym typeface="Symbol" pitchFamily="18" charset="2"/>
              </a:rPr>
              <a:t>U</a:t>
            </a:r>
            <a:r>
              <a:rPr lang="en-US" sz="1800" baseline="-25000">
                <a:sym typeface="Symbol" pitchFamily="18" charset="2"/>
              </a:rPr>
              <a:t>3,1</a:t>
            </a:r>
            <a:r>
              <a:rPr lang="en-US" sz="1800">
                <a:sym typeface="Symbol" pitchFamily="18" charset="2"/>
              </a:rPr>
              <a:t> = {v</a:t>
            </a:r>
            <a:r>
              <a:rPr lang="en-US" sz="1800" baseline="-25000">
                <a:sym typeface="Symbol" pitchFamily="18" charset="2"/>
              </a:rPr>
              <a:t>7</a:t>
            </a:r>
            <a:r>
              <a:rPr lang="en-US" sz="1800">
                <a:sym typeface="Symbol" pitchFamily="18" charset="2"/>
              </a:rPr>
              <a:t>, v</a:t>
            </a:r>
            <a:r>
              <a:rPr lang="en-US" sz="1800" baseline="-25000">
                <a:sym typeface="Symbol" pitchFamily="18" charset="2"/>
              </a:rPr>
              <a:t>8</a:t>
            </a:r>
            <a:r>
              <a:rPr lang="en-US" sz="1800">
                <a:sym typeface="Symbol" pitchFamily="18" charset="2"/>
              </a:rPr>
              <a:t>}</a:t>
            </a:r>
          </a:p>
          <a:p>
            <a:pPr lvl="1">
              <a:lnSpc>
                <a:spcPct val="80000"/>
              </a:lnSpc>
            </a:pPr>
            <a:r>
              <a:rPr lang="en-US" sz="1800">
                <a:sym typeface="Symbol" pitchFamily="18" charset="2"/>
              </a:rPr>
              <a:t>Operations with zero slack {v</a:t>
            </a:r>
            <a:r>
              <a:rPr lang="en-US" sz="1800" baseline="-25000">
                <a:sym typeface="Symbol" pitchFamily="18" charset="2"/>
              </a:rPr>
              <a:t>7</a:t>
            </a:r>
            <a:r>
              <a:rPr lang="en-US" sz="1800">
                <a:sym typeface="Symbol" pitchFamily="18" charset="2"/>
              </a:rPr>
              <a:t>, v</a:t>
            </a:r>
            <a:r>
              <a:rPr lang="en-US" sz="1800" baseline="-25000">
                <a:sym typeface="Symbol" pitchFamily="18" charset="2"/>
              </a:rPr>
              <a:t>8</a:t>
            </a:r>
            <a:r>
              <a:rPr lang="en-US" sz="1800">
                <a:sym typeface="Symbol" pitchFamily="18" charset="2"/>
              </a:rPr>
              <a:t>}</a:t>
            </a:r>
          </a:p>
          <a:p>
            <a:pPr lvl="1">
              <a:lnSpc>
                <a:spcPct val="80000"/>
              </a:lnSpc>
            </a:pPr>
            <a:r>
              <a:rPr lang="en-US" sz="1800">
                <a:sym typeface="Symbol" pitchFamily="18" charset="2"/>
              </a:rPr>
              <a:t>U</a:t>
            </a:r>
            <a:r>
              <a:rPr lang="en-US" sz="1800" baseline="-25000">
                <a:sym typeface="Symbol" pitchFamily="18" charset="2"/>
              </a:rPr>
              <a:t>3,2</a:t>
            </a:r>
            <a:r>
              <a:rPr lang="en-US" sz="1800">
                <a:sym typeface="Symbol" pitchFamily="18" charset="2"/>
              </a:rPr>
              <a:t> = {v</a:t>
            </a:r>
            <a:r>
              <a:rPr lang="en-US" sz="1800" baseline="-25000">
                <a:sym typeface="Symbol" pitchFamily="18" charset="2"/>
              </a:rPr>
              <a:t>4</a:t>
            </a:r>
            <a:r>
              <a:rPr lang="en-US" sz="1800">
                <a:sym typeface="Symbol" pitchFamily="18" charset="2"/>
              </a:rPr>
              <a:t>}</a:t>
            </a:r>
          </a:p>
          <a:p>
            <a:pPr>
              <a:lnSpc>
                <a:spcPct val="80000"/>
              </a:lnSpc>
            </a:pPr>
            <a:r>
              <a:rPr lang="en-US" sz="1800">
                <a:sym typeface="Symbol" pitchFamily="18" charset="2"/>
              </a:rPr>
              <a:t>Fourth step</a:t>
            </a:r>
          </a:p>
          <a:p>
            <a:pPr lvl="1">
              <a:lnSpc>
                <a:spcPct val="80000"/>
              </a:lnSpc>
            </a:pPr>
            <a:r>
              <a:rPr lang="en-US" sz="1800">
                <a:sym typeface="Symbol" pitchFamily="18" charset="2"/>
              </a:rPr>
              <a:t>U</a:t>
            </a:r>
            <a:r>
              <a:rPr lang="en-US" sz="1800" baseline="-25000">
                <a:sym typeface="Symbol" pitchFamily="18" charset="2"/>
              </a:rPr>
              <a:t>4,2</a:t>
            </a:r>
            <a:r>
              <a:rPr lang="en-US" sz="1800">
                <a:sym typeface="Symbol" pitchFamily="18" charset="2"/>
              </a:rPr>
              <a:t> = {v</a:t>
            </a:r>
            <a:r>
              <a:rPr lang="en-US" sz="1800" baseline="-25000">
                <a:sym typeface="Symbol" pitchFamily="18" charset="2"/>
              </a:rPr>
              <a:t>5</a:t>
            </a:r>
            <a:r>
              <a:rPr lang="en-US" sz="1800">
                <a:sym typeface="Symbol" pitchFamily="18" charset="2"/>
              </a:rPr>
              <a:t>, v</a:t>
            </a:r>
            <a:r>
              <a:rPr lang="en-US" sz="1800" baseline="-25000">
                <a:sym typeface="Symbol" pitchFamily="18" charset="2"/>
              </a:rPr>
              <a:t>9</a:t>
            </a:r>
            <a:r>
              <a:rPr lang="en-US" sz="1800">
                <a:sym typeface="Symbol" pitchFamily="18" charset="2"/>
              </a:rPr>
              <a:t>}</a:t>
            </a:r>
          </a:p>
          <a:p>
            <a:pPr lvl="1">
              <a:lnSpc>
                <a:spcPct val="80000"/>
              </a:lnSpc>
            </a:pPr>
            <a:r>
              <a:rPr lang="en-US" sz="1800">
                <a:sym typeface="Symbol" pitchFamily="18" charset="2"/>
              </a:rPr>
              <a:t>Both have zero slack; a = [2, 2]</a:t>
            </a:r>
            <a:r>
              <a:rPr lang="en-US" sz="1800" baseline="30000">
                <a:sym typeface="Symbol" pitchFamily="18" charset="2"/>
              </a:rPr>
              <a:t>T</a:t>
            </a:r>
            <a:r>
              <a:rPr lang="en-US" sz="1800">
                <a:sym typeface="Symbol" pitchFamily="18" charset="2"/>
              </a:rPr>
              <a:t> </a:t>
            </a:r>
          </a:p>
        </p:txBody>
      </p:sp>
      <p:pic>
        <p:nvPicPr>
          <p:cNvPr id="1230852" name="Picture 4"/>
          <p:cNvPicPr>
            <a:picLocks noGrp="1" noChangeAspect="1" noChangeArrowheads="1"/>
          </p:cNvPicPr>
          <p:nvPr>
            <p:ph idx="4294967295"/>
          </p:nvPr>
        </p:nvPicPr>
        <p:blipFill>
          <a:blip r:embed="rId2" cstate="print"/>
          <a:srcRect/>
          <a:stretch>
            <a:fillRect/>
          </a:stretch>
        </p:blipFill>
        <p:spPr>
          <a:xfrm>
            <a:off x="5305425" y="1303338"/>
            <a:ext cx="3389313" cy="4905375"/>
          </a:xfrm>
          <a:noFill/>
          <a:ln/>
          <a:effectLst/>
        </p:spPr>
      </p:pic>
    </p:spTree>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4" name="Rectangle 2"/>
          <p:cNvSpPr>
            <a:spLocks noGrp="1" noChangeArrowheads="1"/>
          </p:cNvSpPr>
          <p:nvPr>
            <p:ph type="title"/>
          </p:nvPr>
        </p:nvSpPr>
        <p:spPr/>
        <p:txBody>
          <a:bodyPr/>
          <a:lstStyle/>
          <a:p>
            <a:r>
              <a:rPr lang="en-US"/>
              <a:t>Allocation and Binding</a:t>
            </a:r>
          </a:p>
        </p:txBody>
      </p:sp>
      <p:sp>
        <p:nvSpPr>
          <p:cNvPr id="1231875" name="Rectangle 3"/>
          <p:cNvSpPr>
            <a:spLocks noGrp="1" noChangeArrowheads="1"/>
          </p:cNvSpPr>
          <p:nvPr>
            <p:ph type="body" idx="1"/>
          </p:nvPr>
        </p:nvSpPr>
        <p:spPr/>
        <p:txBody>
          <a:bodyPr/>
          <a:lstStyle/>
          <a:p>
            <a:r>
              <a:rPr lang="en-US"/>
              <a:t>Allocation</a:t>
            </a:r>
          </a:p>
          <a:p>
            <a:pPr lvl="1"/>
            <a:r>
              <a:rPr lang="en-US"/>
              <a:t>Determine number of resources needed</a:t>
            </a:r>
          </a:p>
          <a:p>
            <a:r>
              <a:rPr lang="en-US"/>
              <a:t>Binding</a:t>
            </a:r>
          </a:p>
          <a:p>
            <a:pPr lvl="1"/>
            <a:r>
              <a:rPr lang="en-US"/>
              <a:t>Mapping between operations and resources.</a:t>
            </a:r>
          </a:p>
          <a:p>
            <a:r>
              <a:rPr lang="en-US"/>
              <a:t>Sharing</a:t>
            </a:r>
          </a:p>
          <a:p>
            <a:pPr lvl="1"/>
            <a:r>
              <a:rPr lang="en-US"/>
              <a:t>Assignment of a resource to more than one operation.</a:t>
            </a:r>
          </a:p>
          <a:p>
            <a:r>
              <a:rPr lang="en-US"/>
              <a:t>Optimum binding/sharing</a:t>
            </a:r>
          </a:p>
          <a:p>
            <a:pPr lvl="1"/>
            <a:r>
              <a:rPr lang="en-US"/>
              <a:t>Minimize the resource usage.</a:t>
            </a:r>
          </a:p>
        </p:txBody>
      </p:sp>
    </p:spTree>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Optimum Sharing Problem</a:t>
            </a:r>
            <a:endParaRPr lang="en-US" dirty="0"/>
          </a:p>
        </p:txBody>
      </p:sp>
      <p:sp>
        <p:nvSpPr>
          <p:cNvPr id="3" name="Content Placeholder 2"/>
          <p:cNvSpPr>
            <a:spLocks noGrp="1"/>
          </p:cNvSpPr>
          <p:nvPr>
            <p:ph idx="1"/>
          </p:nvPr>
        </p:nvSpPr>
        <p:spPr/>
        <p:txBody>
          <a:bodyPr/>
          <a:lstStyle/>
          <a:p>
            <a:r>
              <a:rPr lang="en-US" dirty="0" smtClean="0"/>
              <a:t>Scheduled sequencing graphs.</a:t>
            </a:r>
          </a:p>
          <a:p>
            <a:pPr lvl="1"/>
            <a:r>
              <a:rPr lang="en-US" dirty="0" smtClean="0"/>
              <a:t>Operation concurrency well defined.</a:t>
            </a:r>
          </a:p>
          <a:p>
            <a:r>
              <a:rPr lang="en-US" dirty="0" smtClean="0"/>
              <a:t>Consider operation types independently.</a:t>
            </a:r>
          </a:p>
          <a:p>
            <a:pPr lvl="1"/>
            <a:r>
              <a:rPr lang="en-US" dirty="0" smtClean="0"/>
              <a:t>Problem decomposition.</a:t>
            </a:r>
          </a:p>
          <a:p>
            <a:pPr lvl="1"/>
            <a:r>
              <a:rPr lang="en-US" dirty="0" smtClean="0"/>
              <a:t>Perform analysis for each resource type.</a:t>
            </a:r>
          </a:p>
          <a:p>
            <a:r>
              <a:rPr lang="en-US" dirty="0" smtClean="0"/>
              <a:t>Minimize resource usage.</a:t>
            </a:r>
          </a:p>
          <a:p>
            <a:endParaRPr lang="en-US" dirty="0"/>
          </a:p>
        </p:txBody>
      </p:sp>
    </p:spTree>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2" name="Rectangle 2"/>
          <p:cNvSpPr>
            <a:spLocks noGrp="1" noChangeArrowheads="1"/>
          </p:cNvSpPr>
          <p:nvPr>
            <p:ph type="title"/>
          </p:nvPr>
        </p:nvSpPr>
        <p:spPr/>
        <p:txBody>
          <a:bodyPr/>
          <a:lstStyle/>
          <a:p>
            <a:r>
              <a:rPr lang="en-US"/>
              <a:t>Compatibility and Conflicts</a:t>
            </a:r>
          </a:p>
        </p:txBody>
      </p:sp>
      <p:sp>
        <p:nvSpPr>
          <p:cNvPr id="1233923" name="Rectangle 3"/>
          <p:cNvSpPr>
            <a:spLocks noGrp="1" noChangeArrowheads="1"/>
          </p:cNvSpPr>
          <p:nvPr>
            <p:ph type="body" sz="half" idx="1"/>
          </p:nvPr>
        </p:nvSpPr>
        <p:spPr/>
        <p:txBody>
          <a:bodyPr/>
          <a:lstStyle/>
          <a:p>
            <a:r>
              <a:rPr lang="en-US" sz="2200" dirty="0"/>
              <a:t>Operation compatibility</a:t>
            </a:r>
          </a:p>
          <a:p>
            <a:pPr lvl="1"/>
            <a:r>
              <a:rPr lang="en-US" sz="2000" dirty="0"/>
              <a:t>Same resource type.</a:t>
            </a:r>
          </a:p>
          <a:p>
            <a:pPr lvl="1"/>
            <a:r>
              <a:rPr lang="en-US" sz="2000" dirty="0"/>
              <a:t>Non concurrent.</a:t>
            </a:r>
          </a:p>
          <a:p>
            <a:r>
              <a:rPr lang="en-US" sz="2200" dirty="0"/>
              <a:t>Compatibility graph</a:t>
            </a:r>
          </a:p>
          <a:p>
            <a:pPr lvl="1"/>
            <a:r>
              <a:rPr lang="en-US" sz="2000" dirty="0"/>
              <a:t>Vertices: operations.</a:t>
            </a:r>
          </a:p>
          <a:p>
            <a:pPr lvl="1"/>
            <a:r>
              <a:rPr lang="en-US" sz="2000" dirty="0"/>
              <a:t>Edges: compatibility relation.</a:t>
            </a:r>
          </a:p>
          <a:p>
            <a:r>
              <a:rPr lang="en-US" sz="2200" dirty="0"/>
              <a:t>Conflict graph</a:t>
            </a:r>
          </a:p>
          <a:p>
            <a:pPr lvl="1"/>
            <a:r>
              <a:rPr lang="en-US" sz="2000" dirty="0"/>
              <a:t>Complement of compatibility graph.</a:t>
            </a:r>
          </a:p>
          <a:p>
            <a:endParaRPr lang="en-US" sz="2200" dirty="0"/>
          </a:p>
        </p:txBody>
      </p:sp>
      <p:pic>
        <p:nvPicPr>
          <p:cNvPr id="1233924" name="Picture 4"/>
          <p:cNvPicPr>
            <a:picLocks noGrp="1" noChangeAspect="1" noChangeArrowheads="1"/>
          </p:cNvPicPr>
          <p:nvPr>
            <p:ph sz="quarter" idx="2"/>
          </p:nvPr>
        </p:nvPicPr>
        <p:blipFill>
          <a:blip r:embed="rId2" cstate="print"/>
          <a:srcRect/>
          <a:stretch>
            <a:fillRect/>
          </a:stretch>
        </p:blipFill>
        <p:spPr>
          <a:xfrm>
            <a:off x="4854575" y="1219200"/>
            <a:ext cx="3568700" cy="2851150"/>
          </a:xfrm>
          <a:noFill/>
          <a:ln/>
          <a:effectLst/>
        </p:spPr>
      </p:pic>
      <p:pic>
        <p:nvPicPr>
          <p:cNvPr id="1233925" name="Picture 5"/>
          <p:cNvPicPr>
            <a:picLocks noGrp="1" noChangeAspect="1" noChangeArrowheads="1"/>
          </p:cNvPicPr>
          <p:nvPr>
            <p:ph sz="quarter" idx="3"/>
          </p:nvPr>
        </p:nvPicPr>
        <p:blipFill>
          <a:blip r:embed="rId3" cstate="print"/>
          <a:srcRect/>
          <a:stretch>
            <a:fillRect/>
          </a:stretch>
        </p:blipFill>
        <p:spPr>
          <a:xfrm>
            <a:off x="2660650" y="4362450"/>
            <a:ext cx="4810125" cy="1768475"/>
          </a:xfrm>
          <a:noFill/>
          <a:ln/>
          <a:effectLst/>
        </p:spPr>
      </p:pic>
      <p:sp>
        <p:nvSpPr>
          <p:cNvPr id="1233926" name="Text Box 6"/>
          <p:cNvSpPr txBox="1">
            <a:spLocks noChangeArrowheads="1"/>
          </p:cNvSpPr>
          <p:nvPr/>
        </p:nvSpPr>
        <p:spPr bwMode="auto">
          <a:xfrm>
            <a:off x="3109913" y="6143625"/>
            <a:ext cx="1309687" cy="396875"/>
          </a:xfrm>
          <a:prstGeom prst="rect">
            <a:avLst/>
          </a:prstGeom>
          <a:noFill/>
          <a:ln w="12700">
            <a:noFill/>
            <a:miter lim="800000"/>
            <a:headEnd/>
            <a:tailEnd/>
          </a:ln>
          <a:effectLst/>
        </p:spPr>
        <p:txBody>
          <a:bodyPr wrap="none">
            <a:spAutoFit/>
          </a:bodyPr>
          <a:lstStyle/>
          <a:p>
            <a:r>
              <a:rPr lang="en-US" sz="2000" u="none">
                <a:solidFill>
                  <a:schemeClr val="hlink"/>
                </a:solidFill>
              </a:rPr>
              <a:t>Multiplier</a:t>
            </a:r>
          </a:p>
        </p:txBody>
      </p:sp>
      <p:sp>
        <p:nvSpPr>
          <p:cNvPr id="1233927" name="Text Box 7"/>
          <p:cNvSpPr txBox="1">
            <a:spLocks noChangeArrowheads="1"/>
          </p:cNvSpPr>
          <p:nvPr/>
        </p:nvSpPr>
        <p:spPr bwMode="auto">
          <a:xfrm>
            <a:off x="5575300" y="6129338"/>
            <a:ext cx="708025" cy="396875"/>
          </a:xfrm>
          <a:prstGeom prst="rect">
            <a:avLst/>
          </a:prstGeom>
          <a:noFill/>
          <a:ln w="12700">
            <a:noFill/>
            <a:miter lim="800000"/>
            <a:headEnd/>
            <a:tailEnd/>
          </a:ln>
          <a:effectLst/>
        </p:spPr>
        <p:txBody>
          <a:bodyPr wrap="none">
            <a:spAutoFit/>
          </a:bodyPr>
          <a:lstStyle/>
          <a:p>
            <a:r>
              <a:rPr lang="en-US" sz="2000" u="none">
                <a:solidFill>
                  <a:schemeClr val="hlink"/>
                </a:solidFill>
              </a:rPr>
              <a:t>ALU</a:t>
            </a:r>
          </a:p>
        </p:txBody>
      </p:sp>
      <p:sp>
        <p:nvSpPr>
          <p:cNvPr id="4" name="TextBox 3"/>
          <p:cNvSpPr txBox="1"/>
          <p:nvPr/>
        </p:nvSpPr>
        <p:spPr>
          <a:xfrm>
            <a:off x="283029" y="4844144"/>
            <a:ext cx="2217274" cy="1200329"/>
          </a:xfrm>
          <a:prstGeom prst="rect">
            <a:avLst/>
          </a:prstGeom>
          <a:noFill/>
        </p:spPr>
        <p:txBody>
          <a:bodyPr wrap="none" rtlCol="0">
            <a:spAutoFit/>
          </a:bodyPr>
          <a:lstStyle/>
          <a:p>
            <a:r>
              <a:rPr lang="en-US" u="none" dirty="0">
                <a:solidFill>
                  <a:srgbClr val="FFFF00"/>
                </a:solidFill>
              </a:rPr>
              <a:t>Compatibility </a:t>
            </a:r>
            <a:endParaRPr lang="en-US" u="none" dirty="0" smtClean="0">
              <a:solidFill>
                <a:srgbClr val="FFFF00"/>
              </a:solidFill>
            </a:endParaRPr>
          </a:p>
          <a:p>
            <a:r>
              <a:rPr lang="en-US" u="none" dirty="0" smtClean="0">
                <a:solidFill>
                  <a:srgbClr val="FFFF00"/>
                </a:solidFill>
              </a:rPr>
              <a:t>graphs</a:t>
            </a:r>
            <a:endParaRPr lang="en-US" u="none" dirty="0">
              <a:solidFill>
                <a:srgbClr val="FFFF00"/>
              </a:solidFill>
            </a:endParaRPr>
          </a:p>
          <a:p>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22" name="Rectangle 6"/>
          <p:cNvSpPr>
            <a:spLocks noGrp="1" noChangeArrowheads="1"/>
          </p:cNvSpPr>
          <p:nvPr>
            <p:ph type="title"/>
          </p:nvPr>
        </p:nvSpPr>
        <p:spPr/>
        <p:txBody>
          <a:bodyPr/>
          <a:lstStyle/>
          <a:p>
            <a:r>
              <a:rPr lang="en-US" sz="3200"/>
              <a:t>Architectural-Level Synthesis Motivation</a:t>
            </a:r>
          </a:p>
        </p:txBody>
      </p:sp>
      <p:sp>
        <p:nvSpPr>
          <p:cNvPr id="1161223" name="Rectangle 7"/>
          <p:cNvSpPr>
            <a:spLocks noGrp="1" noChangeArrowheads="1"/>
          </p:cNvSpPr>
          <p:nvPr>
            <p:ph type="body" idx="1"/>
          </p:nvPr>
        </p:nvSpPr>
        <p:spPr/>
        <p:txBody>
          <a:bodyPr/>
          <a:lstStyle/>
          <a:p>
            <a:r>
              <a:rPr lang="en-US"/>
              <a:t>Raise input abstraction level.</a:t>
            </a:r>
          </a:p>
          <a:p>
            <a:pPr lvl="1"/>
            <a:r>
              <a:rPr lang="en-US"/>
              <a:t>Reduce specification of details.</a:t>
            </a:r>
          </a:p>
          <a:p>
            <a:pPr lvl="1"/>
            <a:r>
              <a:rPr lang="en-US"/>
              <a:t>Extend designer base.</a:t>
            </a:r>
          </a:p>
          <a:p>
            <a:pPr lvl="1"/>
            <a:r>
              <a:rPr lang="en-US"/>
              <a:t>Self-documenting design specifications.</a:t>
            </a:r>
          </a:p>
          <a:p>
            <a:pPr lvl="1"/>
            <a:r>
              <a:rPr lang="en-US"/>
              <a:t>Ease modifications and extensions.</a:t>
            </a:r>
          </a:p>
          <a:p>
            <a:r>
              <a:rPr lang="en-US"/>
              <a:t>Reduce design time.</a:t>
            </a:r>
          </a:p>
          <a:p>
            <a:r>
              <a:rPr lang="en-US"/>
              <a:t>Explore and optimize macroscopic structure</a:t>
            </a:r>
          </a:p>
          <a:p>
            <a:pPr lvl="1"/>
            <a:r>
              <a:rPr lang="en-US"/>
              <a:t>Series/parallel execution of operations.</a:t>
            </a:r>
          </a:p>
          <a:p>
            <a:endParaRPr lang="en-US"/>
          </a:p>
        </p:txBody>
      </p:sp>
    </p:spTree>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2"/>
          <p:cNvSpPr>
            <a:spLocks noGrp="1" noChangeArrowheads="1"/>
          </p:cNvSpPr>
          <p:nvPr>
            <p:ph type="title"/>
          </p:nvPr>
        </p:nvSpPr>
        <p:spPr/>
        <p:txBody>
          <a:bodyPr/>
          <a:lstStyle/>
          <a:p>
            <a:r>
              <a:rPr lang="en-US" sz="3200"/>
              <a:t>Algorithmic Solution to</a:t>
            </a:r>
            <a:br>
              <a:rPr lang="en-US" sz="3200"/>
            </a:br>
            <a:r>
              <a:rPr lang="en-US" sz="3200"/>
              <a:t>the Optimum Binding Problem</a:t>
            </a:r>
          </a:p>
        </p:txBody>
      </p:sp>
      <p:sp>
        <p:nvSpPr>
          <p:cNvPr id="1234947" name="Rectangle 3"/>
          <p:cNvSpPr>
            <a:spLocks noGrp="1" noChangeArrowheads="1"/>
          </p:cNvSpPr>
          <p:nvPr>
            <p:ph type="body" idx="1"/>
          </p:nvPr>
        </p:nvSpPr>
        <p:spPr/>
        <p:txBody>
          <a:bodyPr/>
          <a:lstStyle/>
          <a:p>
            <a:r>
              <a:rPr lang="en-US"/>
              <a:t>Compatibility graph.</a:t>
            </a:r>
          </a:p>
          <a:p>
            <a:pPr lvl="1"/>
            <a:r>
              <a:rPr lang="en-US"/>
              <a:t>Partition the graph into a minimum number of cliques.</a:t>
            </a:r>
          </a:p>
          <a:p>
            <a:pPr lvl="1"/>
            <a:r>
              <a:rPr lang="en-US"/>
              <a:t>Find clique cover number.</a:t>
            </a:r>
          </a:p>
          <a:p>
            <a:r>
              <a:rPr lang="en-US"/>
              <a:t>Conflict graph.</a:t>
            </a:r>
          </a:p>
          <a:p>
            <a:pPr lvl="1"/>
            <a:r>
              <a:rPr lang="en-US"/>
              <a:t>Color the vertices by a minimum number of colors.</a:t>
            </a:r>
          </a:p>
          <a:p>
            <a:pPr lvl="1"/>
            <a:r>
              <a:rPr lang="en-US"/>
              <a:t>Find chromatic number.</a:t>
            </a:r>
          </a:p>
          <a:p>
            <a:r>
              <a:rPr lang="en-US"/>
              <a:t>NP-complete problems - Heuristic algorithms.</a:t>
            </a:r>
          </a:p>
          <a:p>
            <a:endParaRPr lang="en-US"/>
          </a:p>
        </p:txBody>
      </p:sp>
    </p:spTree>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70" name="Rectangle 2"/>
          <p:cNvSpPr>
            <a:spLocks noGrp="1" noChangeArrowheads="1"/>
          </p:cNvSpPr>
          <p:nvPr>
            <p:ph type="title"/>
          </p:nvPr>
        </p:nvSpPr>
        <p:spPr/>
        <p:txBody>
          <a:bodyPr/>
          <a:lstStyle/>
          <a:p>
            <a:r>
              <a:rPr lang="en-US"/>
              <a:t>Example</a:t>
            </a:r>
          </a:p>
        </p:txBody>
      </p:sp>
      <p:pic>
        <p:nvPicPr>
          <p:cNvPr id="1235971" name="Picture 3"/>
          <p:cNvPicPr>
            <a:picLocks noGrp="1" noChangeAspect="1" noChangeArrowheads="1"/>
          </p:cNvPicPr>
          <p:nvPr>
            <p:ph sz="half" idx="1"/>
          </p:nvPr>
        </p:nvPicPr>
        <p:blipFill>
          <a:blip r:embed="rId2" cstate="print"/>
          <a:srcRect/>
          <a:stretch>
            <a:fillRect/>
          </a:stretch>
        </p:blipFill>
        <p:spPr>
          <a:xfrm>
            <a:off x="542925" y="1376363"/>
            <a:ext cx="4071938" cy="2230437"/>
          </a:xfrm>
          <a:noFill/>
          <a:ln/>
          <a:effectLst/>
        </p:spPr>
      </p:pic>
      <p:pic>
        <p:nvPicPr>
          <p:cNvPr id="1235972" name="Picture 4"/>
          <p:cNvPicPr>
            <a:picLocks noGrp="1" noChangeAspect="1" noChangeArrowheads="1"/>
          </p:cNvPicPr>
          <p:nvPr>
            <p:ph sz="quarter" idx="2"/>
          </p:nvPr>
        </p:nvPicPr>
        <p:blipFill>
          <a:blip r:embed="rId3" cstate="print"/>
          <a:srcRect/>
          <a:stretch>
            <a:fillRect/>
          </a:stretch>
        </p:blipFill>
        <p:spPr>
          <a:xfrm>
            <a:off x="4837113" y="1374775"/>
            <a:ext cx="3978275" cy="2209800"/>
          </a:xfrm>
          <a:noFill/>
          <a:ln/>
          <a:effectLst/>
        </p:spPr>
      </p:pic>
      <p:pic>
        <p:nvPicPr>
          <p:cNvPr id="1235973" name="Picture 5"/>
          <p:cNvPicPr>
            <a:picLocks noGrp="1" noChangeAspect="1" noChangeArrowheads="1"/>
          </p:cNvPicPr>
          <p:nvPr>
            <p:ph sz="quarter" idx="3"/>
          </p:nvPr>
        </p:nvPicPr>
        <p:blipFill>
          <a:blip r:embed="rId4" cstate="print"/>
          <a:srcRect/>
          <a:stretch>
            <a:fillRect/>
          </a:stretch>
        </p:blipFill>
        <p:spPr>
          <a:xfrm>
            <a:off x="528638" y="3871913"/>
            <a:ext cx="4089400" cy="2184400"/>
          </a:xfrm>
          <a:noFill/>
          <a:ln/>
          <a:effectLst/>
        </p:spPr>
      </p:pic>
      <p:sp>
        <p:nvSpPr>
          <p:cNvPr id="1235974" name="Text Box 6"/>
          <p:cNvSpPr txBox="1">
            <a:spLocks noChangeArrowheads="1"/>
          </p:cNvSpPr>
          <p:nvPr/>
        </p:nvSpPr>
        <p:spPr bwMode="auto">
          <a:xfrm>
            <a:off x="5435600" y="4424363"/>
            <a:ext cx="2012950" cy="822325"/>
          </a:xfrm>
          <a:prstGeom prst="rect">
            <a:avLst/>
          </a:prstGeom>
          <a:noFill/>
          <a:ln w="12700">
            <a:noFill/>
            <a:miter lim="800000"/>
            <a:headEnd/>
            <a:tailEnd/>
          </a:ln>
          <a:effectLst/>
        </p:spPr>
        <p:txBody>
          <a:bodyPr wrap="none">
            <a:spAutoFit/>
          </a:bodyPr>
          <a:lstStyle/>
          <a:p>
            <a:r>
              <a:rPr lang="en-US" u="none"/>
              <a:t>ALU1: 1, 3, 5</a:t>
            </a:r>
          </a:p>
          <a:p>
            <a:r>
              <a:rPr lang="en-US" u="none"/>
              <a:t>ALU2: 2, 4</a:t>
            </a:r>
          </a:p>
        </p:txBody>
      </p:sp>
      <p:sp>
        <p:nvSpPr>
          <p:cNvPr id="1235975" name="Text Box 7"/>
          <p:cNvSpPr txBox="1">
            <a:spLocks noChangeArrowheads="1"/>
          </p:cNvSpPr>
          <p:nvPr/>
        </p:nvSpPr>
        <p:spPr bwMode="auto">
          <a:xfrm>
            <a:off x="684213" y="4127500"/>
            <a:ext cx="325437" cy="396875"/>
          </a:xfrm>
          <a:prstGeom prst="rect">
            <a:avLst/>
          </a:prstGeom>
          <a:noFill/>
          <a:ln w="12700">
            <a:noFill/>
            <a:miter lim="800000"/>
            <a:headEnd/>
            <a:tailEnd/>
          </a:ln>
          <a:effectLst/>
        </p:spPr>
        <p:txBody>
          <a:bodyPr wrap="none">
            <a:spAutoFit/>
          </a:bodyPr>
          <a:lstStyle/>
          <a:p>
            <a:r>
              <a:rPr lang="en-US" sz="2000" u="none">
                <a:solidFill>
                  <a:schemeClr val="bg2"/>
                </a:solidFill>
              </a:rPr>
              <a:t>1</a:t>
            </a:r>
          </a:p>
        </p:txBody>
      </p:sp>
      <p:sp>
        <p:nvSpPr>
          <p:cNvPr id="1235976" name="Text Box 8"/>
          <p:cNvSpPr txBox="1">
            <a:spLocks noChangeArrowheads="1"/>
          </p:cNvSpPr>
          <p:nvPr/>
        </p:nvSpPr>
        <p:spPr bwMode="auto">
          <a:xfrm>
            <a:off x="1751013" y="4138613"/>
            <a:ext cx="325437" cy="396875"/>
          </a:xfrm>
          <a:prstGeom prst="rect">
            <a:avLst/>
          </a:prstGeom>
          <a:noFill/>
          <a:ln w="12700">
            <a:noFill/>
            <a:miter lim="800000"/>
            <a:headEnd/>
            <a:tailEnd/>
          </a:ln>
          <a:effectLst/>
        </p:spPr>
        <p:txBody>
          <a:bodyPr wrap="none">
            <a:spAutoFit/>
          </a:bodyPr>
          <a:lstStyle/>
          <a:p>
            <a:r>
              <a:rPr lang="en-US" sz="2000" u="none">
                <a:solidFill>
                  <a:schemeClr val="bg2"/>
                </a:solidFill>
              </a:rPr>
              <a:t>2</a:t>
            </a:r>
          </a:p>
        </p:txBody>
      </p:sp>
      <p:sp>
        <p:nvSpPr>
          <p:cNvPr id="1235977" name="Text Box 9"/>
          <p:cNvSpPr txBox="1">
            <a:spLocks noChangeArrowheads="1"/>
          </p:cNvSpPr>
          <p:nvPr/>
        </p:nvSpPr>
        <p:spPr bwMode="auto">
          <a:xfrm>
            <a:off x="666750" y="5454650"/>
            <a:ext cx="366713" cy="396875"/>
          </a:xfrm>
          <a:prstGeom prst="rect">
            <a:avLst/>
          </a:prstGeom>
          <a:noFill/>
          <a:ln w="12700">
            <a:noFill/>
            <a:miter lim="800000"/>
            <a:headEnd/>
            <a:tailEnd/>
          </a:ln>
          <a:effectLst/>
        </p:spPr>
        <p:txBody>
          <a:bodyPr>
            <a:spAutoFit/>
          </a:bodyPr>
          <a:lstStyle/>
          <a:p>
            <a:r>
              <a:rPr lang="en-US" sz="2000" u="none">
                <a:solidFill>
                  <a:schemeClr val="bg2"/>
                </a:solidFill>
              </a:rPr>
              <a:t>3</a:t>
            </a:r>
          </a:p>
        </p:txBody>
      </p:sp>
      <p:sp>
        <p:nvSpPr>
          <p:cNvPr id="1235978" name="Text Box 10"/>
          <p:cNvSpPr txBox="1">
            <a:spLocks noChangeArrowheads="1"/>
          </p:cNvSpPr>
          <p:nvPr/>
        </p:nvSpPr>
        <p:spPr bwMode="auto">
          <a:xfrm>
            <a:off x="1738313" y="5414963"/>
            <a:ext cx="325437" cy="396875"/>
          </a:xfrm>
          <a:prstGeom prst="rect">
            <a:avLst/>
          </a:prstGeom>
          <a:noFill/>
          <a:ln w="12700">
            <a:noFill/>
            <a:miter lim="800000"/>
            <a:headEnd/>
            <a:tailEnd/>
          </a:ln>
          <a:effectLst/>
        </p:spPr>
        <p:txBody>
          <a:bodyPr wrap="none">
            <a:spAutoFit/>
          </a:bodyPr>
          <a:lstStyle/>
          <a:p>
            <a:r>
              <a:rPr lang="en-US" sz="2000" u="none">
                <a:solidFill>
                  <a:schemeClr val="bg2"/>
                </a:solidFill>
              </a:rPr>
              <a:t>4</a:t>
            </a:r>
          </a:p>
        </p:txBody>
      </p:sp>
      <p:sp>
        <p:nvSpPr>
          <p:cNvPr id="1235979" name="Text Box 11"/>
          <p:cNvSpPr txBox="1">
            <a:spLocks noChangeArrowheads="1"/>
          </p:cNvSpPr>
          <p:nvPr/>
        </p:nvSpPr>
        <p:spPr bwMode="auto">
          <a:xfrm>
            <a:off x="1193800" y="4789488"/>
            <a:ext cx="325438" cy="396875"/>
          </a:xfrm>
          <a:prstGeom prst="rect">
            <a:avLst/>
          </a:prstGeom>
          <a:noFill/>
          <a:ln w="12700">
            <a:noFill/>
            <a:miter lim="800000"/>
            <a:headEnd/>
            <a:tailEnd/>
          </a:ln>
          <a:effectLst/>
        </p:spPr>
        <p:txBody>
          <a:bodyPr wrap="none">
            <a:spAutoFit/>
          </a:bodyPr>
          <a:lstStyle/>
          <a:p>
            <a:r>
              <a:rPr lang="en-US" sz="2000" u="none">
                <a:solidFill>
                  <a:schemeClr val="bg2"/>
                </a:solidFill>
              </a:rPr>
              <a:t>5</a:t>
            </a:r>
          </a:p>
        </p:txBody>
      </p:sp>
      <p:sp>
        <p:nvSpPr>
          <p:cNvPr id="1235980" name="Text Box 12"/>
          <p:cNvSpPr txBox="1">
            <a:spLocks noChangeArrowheads="1"/>
          </p:cNvSpPr>
          <p:nvPr/>
        </p:nvSpPr>
        <p:spPr bwMode="auto">
          <a:xfrm>
            <a:off x="3067050" y="4141788"/>
            <a:ext cx="325438" cy="396875"/>
          </a:xfrm>
          <a:prstGeom prst="rect">
            <a:avLst/>
          </a:prstGeom>
          <a:noFill/>
          <a:ln w="12700">
            <a:noFill/>
            <a:miter lim="800000"/>
            <a:headEnd/>
            <a:tailEnd/>
          </a:ln>
          <a:effectLst/>
        </p:spPr>
        <p:txBody>
          <a:bodyPr wrap="none">
            <a:spAutoFit/>
          </a:bodyPr>
          <a:lstStyle/>
          <a:p>
            <a:r>
              <a:rPr lang="en-US" sz="2000" u="none">
                <a:solidFill>
                  <a:schemeClr val="bg2"/>
                </a:solidFill>
              </a:rPr>
              <a:t>1</a:t>
            </a:r>
          </a:p>
        </p:txBody>
      </p:sp>
      <p:sp>
        <p:nvSpPr>
          <p:cNvPr id="1235981" name="Text Box 13"/>
          <p:cNvSpPr txBox="1">
            <a:spLocks noChangeArrowheads="1"/>
          </p:cNvSpPr>
          <p:nvPr/>
        </p:nvSpPr>
        <p:spPr bwMode="auto">
          <a:xfrm>
            <a:off x="3063875" y="5457825"/>
            <a:ext cx="366713" cy="396875"/>
          </a:xfrm>
          <a:prstGeom prst="rect">
            <a:avLst/>
          </a:prstGeom>
          <a:noFill/>
          <a:ln w="12700">
            <a:noFill/>
            <a:miter lim="800000"/>
            <a:headEnd/>
            <a:tailEnd/>
          </a:ln>
          <a:effectLst/>
        </p:spPr>
        <p:txBody>
          <a:bodyPr>
            <a:spAutoFit/>
          </a:bodyPr>
          <a:lstStyle/>
          <a:p>
            <a:r>
              <a:rPr lang="en-US" sz="2000" u="none">
                <a:solidFill>
                  <a:schemeClr val="bg2"/>
                </a:solidFill>
              </a:rPr>
              <a:t>3</a:t>
            </a:r>
          </a:p>
        </p:txBody>
      </p:sp>
      <p:sp>
        <p:nvSpPr>
          <p:cNvPr id="1235982" name="Text Box 14"/>
          <p:cNvSpPr txBox="1">
            <a:spLocks noChangeArrowheads="1"/>
          </p:cNvSpPr>
          <p:nvPr/>
        </p:nvSpPr>
        <p:spPr bwMode="auto">
          <a:xfrm>
            <a:off x="3563938" y="4789488"/>
            <a:ext cx="325437" cy="396875"/>
          </a:xfrm>
          <a:prstGeom prst="rect">
            <a:avLst/>
          </a:prstGeom>
          <a:noFill/>
          <a:ln w="12700">
            <a:noFill/>
            <a:miter lim="800000"/>
            <a:headEnd/>
            <a:tailEnd/>
          </a:ln>
          <a:effectLst/>
        </p:spPr>
        <p:txBody>
          <a:bodyPr wrap="none">
            <a:spAutoFit/>
          </a:bodyPr>
          <a:lstStyle/>
          <a:p>
            <a:r>
              <a:rPr lang="en-US" sz="2000" u="none">
                <a:solidFill>
                  <a:schemeClr val="bg2"/>
                </a:solidFill>
              </a:rPr>
              <a:t>5</a:t>
            </a:r>
          </a:p>
        </p:txBody>
      </p:sp>
      <p:sp>
        <p:nvSpPr>
          <p:cNvPr id="1235983" name="Text Box 15"/>
          <p:cNvSpPr txBox="1">
            <a:spLocks noChangeArrowheads="1"/>
          </p:cNvSpPr>
          <p:nvPr/>
        </p:nvSpPr>
        <p:spPr bwMode="auto">
          <a:xfrm>
            <a:off x="4092575" y="4111625"/>
            <a:ext cx="325438" cy="396875"/>
          </a:xfrm>
          <a:prstGeom prst="rect">
            <a:avLst/>
          </a:prstGeom>
          <a:noFill/>
          <a:ln w="12700">
            <a:noFill/>
            <a:miter lim="800000"/>
            <a:headEnd/>
            <a:tailEnd/>
          </a:ln>
          <a:effectLst/>
        </p:spPr>
        <p:txBody>
          <a:bodyPr wrap="none">
            <a:spAutoFit/>
          </a:bodyPr>
          <a:lstStyle/>
          <a:p>
            <a:r>
              <a:rPr lang="en-US" sz="2000" u="none">
                <a:solidFill>
                  <a:schemeClr val="bg2"/>
                </a:solidFill>
              </a:rPr>
              <a:t>2</a:t>
            </a:r>
          </a:p>
        </p:txBody>
      </p:sp>
      <p:sp>
        <p:nvSpPr>
          <p:cNvPr id="1235984" name="Text Box 16"/>
          <p:cNvSpPr txBox="1">
            <a:spLocks noChangeArrowheads="1"/>
          </p:cNvSpPr>
          <p:nvPr/>
        </p:nvSpPr>
        <p:spPr bwMode="auto">
          <a:xfrm>
            <a:off x="4106863" y="5430838"/>
            <a:ext cx="325437" cy="396875"/>
          </a:xfrm>
          <a:prstGeom prst="rect">
            <a:avLst/>
          </a:prstGeom>
          <a:noFill/>
          <a:ln w="12700">
            <a:noFill/>
            <a:miter lim="800000"/>
            <a:headEnd/>
            <a:tailEnd/>
          </a:ln>
          <a:effectLst/>
        </p:spPr>
        <p:txBody>
          <a:bodyPr wrap="none">
            <a:spAutoFit/>
          </a:bodyPr>
          <a:lstStyle/>
          <a:p>
            <a:r>
              <a:rPr lang="en-US" sz="2000" u="none">
                <a:solidFill>
                  <a:schemeClr val="bg2"/>
                </a:solidFill>
              </a:rPr>
              <a:t>4</a:t>
            </a:r>
          </a:p>
        </p:txBody>
      </p:sp>
    </p:spTree>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2"/>
          <p:cNvSpPr>
            <a:spLocks noGrp="1" noChangeArrowheads="1"/>
          </p:cNvSpPr>
          <p:nvPr>
            <p:ph type="title"/>
          </p:nvPr>
        </p:nvSpPr>
        <p:spPr/>
        <p:txBody>
          <a:bodyPr/>
          <a:lstStyle/>
          <a:p>
            <a:r>
              <a:rPr lang="en-US"/>
              <a:t>ILP Formulation of Binding</a:t>
            </a:r>
          </a:p>
        </p:txBody>
      </p:sp>
      <p:sp>
        <p:nvSpPr>
          <p:cNvPr id="1317891" name="Rectangle 3"/>
          <p:cNvSpPr>
            <a:spLocks noGrp="1" noChangeArrowheads="1"/>
          </p:cNvSpPr>
          <p:nvPr>
            <p:ph type="body" sz="half" idx="1"/>
          </p:nvPr>
        </p:nvSpPr>
        <p:spPr>
          <a:xfrm>
            <a:off x="304800" y="1219200"/>
            <a:ext cx="8439150" cy="5356225"/>
          </a:xfrm>
        </p:spPr>
        <p:txBody>
          <a:bodyPr/>
          <a:lstStyle/>
          <a:p>
            <a:r>
              <a:rPr lang="en-US" sz="2200" b="0" dirty="0"/>
              <a:t>Boolean variables </a:t>
            </a:r>
            <a:r>
              <a:rPr lang="en-US" sz="2200" b="0" i="1" dirty="0" err="1"/>
              <a:t>b</a:t>
            </a:r>
            <a:r>
              <a:rPr lang="en-US" sz="2200" b="0" i="1" baseline="-25000" dirty="0" err="1"/>
              <a:t>ir</a:t>
            </a:r>
            <a:endParaRPr lang="en-US" sz="2200" b="0" i="1" baseline="-25000" dirty="0"/>
          </a:p>
          <a:p>
            <a:pPr lvl="1"/>
            <a:r>
              <a:rPr lang="en-US" sz="2000" b="1" dirty="0"/>
              <a:t>Operation </a:t>
            </a:r>
            <a:r>
              <a:rPr lang="en-US" sz="2000" b="1" i="1" dirty="0" err="1"/>
              <a:t>i</a:t>
            </a:r>
            <a:r>
              <a:rPr lang="en-US" sz="2000" b="1" dirty="0"/>
              <a:t> </a:t>
            </a:r>
            <a:r>
              <a:rPr lang="en-US" sz="2000" b="1" dirty="0" smtClean="0"/>
              <a:t> bound </a:t>
            </a:r>
            <a:r>
              <a:rPr lang="en-US" sz="2000" b="1" dirty="0"/>
              <a:t>to resource </a:t>
            </a:r>
            <a:r>
              <a:rPr lang="en-US" sz="2000" b="1" i="1" dirty="0"/>
              <a:t>r</a:t>
            </a:r>
            <a:r>
              <a:rPr lang="en-US" sz="2000" b="1" dirty="0"/>
              <a:t>.</a:t>
            </a:r>
          </a:p>
          <a:p>
            <a:r>
              <a:rPr lang="en-US" sz="2200" b="0" dirty="0"/>
              <a:t>Boolean variables </a:t>
            </a:r>
            <a:r>
              <a:rPr lang="en-US" sz="2200" b="0" i="1" dirty="0" err="1"/>
              <a:t>x</a:t>
            </a:r>
            <a:r>
              <a:rPr lang="en-US" sz="2200" b="0" i="1" baseline="-25000" dirty="0" err="1"/>
              <a:t>il</a:t>
            </a:r>
            <a:endParaRPr lang="en-US" sz="2200" b="0" i="1" baseline="-25000" dirty="0"/>
          </a:p>
          <a:p>
            <a:pPr lvl="1"/>
            <a:r>
              <a:rPr lang="en-US" sz="2000" b="1" dirty="0"/>
              <a:t>Operation </a:t>
            </a:r>
            <a:r>
              <a:rPr lang="en-US" sz="2000" b="1" i="1" dirty="0" err="1"/>
              <a:t>i</a:t>
            </a:r>
            <a:r>
              <a:rPr lang="en-US" sz="2000" b="1" dirty="0"/>
              <a:t> </a:t>
            </a:r>
            <a:r>
              <a:rPr lang="en-US" sz="2000" b="1" dirty="0" smtClean="0"/>
              <a:t> scheduled </a:t>
            </a:r>
            <a:r>
              <a:rPr lang="en-US" sz="2000" b="1" dirty="0"/>
              <a:t>to start at step </a:t>
            </a:r>
            <a:r>
              <a:rPr lang="en-US" sz="2000" b="1" i="1" dirty="0"/>
              <a:t>l</a:t>
            </a:r>
            <a:r>
              <a:rPr lang="en-US" sz="2000" b="1" dirty="0"/>
              <a:t>.</a:t>
            </a:r>
          </a:p>
          <a:p>
            <a:r>
              <a:rPr lang="en-US" sz="2200" b="0" dirty="0"/>
              <a:t>Each operation </a:t>
            </a:r>
            <a:r>
              <a:rPr lang="en-US" sz="2200" b="0" i="1" dirty="0"/>
              <a:t>v</a:t>
            </a:r>
            <a:r>
              <a:rPr lang="en-US" sz="2200" b="0" i="1" baseline="-25000" dirty="0"/>
              <a:t>i</a:t>
            </a:r>
            <a:r>
              <a:rPr lang="en-US" sz="2200" b="0" dirty="0"/>
              <a:t> should be assigned to one resource</a:t>
            </a:r>
          </a:p>
          <a:p>
            <a:endParaRPr lang="en-US" sz="2200" b="0" dirty="0"/>
          </a:p>
          <a:p>
            <a:endParaRPr lang="en-US" sz="2200" b="0" dirty="0"/>
          </a:p>
          <a:p>
            <a:endParaRPr lang="en-US" sz="2200" b="0" dirty="0"/>
          </a:p>
          <a:p>
            <a:r>
              <a:rPr lang="en-US" sz="2200" b="0" dirty="0"/>
              <a:t>At most, one operation can be executing, among those assigned to resource r, at any time step</a:t>
            </a:r>
          </a:p>
          <a:p>
            <a:endParaRPr lang="en-US" sz="2200" dirty="0"/>
          </a:p>
        </p:txBody>
      </p:sp>
      <p:pic>
        <p:nvPicPr>
          <p:cNvPr id="1317892" name="Picture 4"/>
          <p:cNvPicPr>
            <a:picLocks noGrp="1" noChangeAspect="1" noChangeArrowheads="1"/>
          </p:cNvPicPr>
          <p:nvPr>
            <p:ph sz="quarter" idx="2"/>
          </p:nvPr>
        </p:nvPicPr>
        <p:blipFill>
          <a:blip r:embed="rId2" cstate="print"/>
          <a:srcRect/>
          <a:stretch>
            <a:fillRect/>
          </a:stretch>
        </p:blipFill>
        <p:spPr>
          <a:xfrm>
            <a:off x="842963" y="3352800"/>
            <a:ext cx="2914650" cy="857250"/>
          </a:xfrm>
          <a:noFill/>
          <a:ln/>
          <a:effectLst/>
        </p:spPr>
      </p:pic>
      <p:pic>
        <p:nvPicPr>
          <p:cNvPr id="1317894" name="Picture 6"/>
          <p:cNvPicPr>
            <a:picLocks noGrp="1" noChangeAspect="1" noChangeArrowheads="1"/>
          </p:cNvPicPr>
          <p:nvPr>
            <p:ph sz="quarter" idx="3"/>
          </p:nvPr>
        </p:nvPicPr>
        <p:blipFill>
          <a:blip r:embed="rId3" cstate="print"/>
          <a:srcRect/>
          <a:stretch>
            <a:fillRect/>
          </a:stretch>
        </p:blipFill>
        <p:spPr>
          <a:xfrm>
            <a:off x="819150" y="5346700"/>
            <a:ext cx="5126038" cy="977900"/>
          </a:xfrm>
          <a:noFill/>
          <a:ln/>
          <a:effectLst/>
        </p:spPr>
      </p:pic>
    </p:spTree>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62" name="Rectangle 2"/>
          <p:cNvSpPr>
            <a:spLocks noGrp="1" noChangeArrowheads="1"/>
          </p:cNvSpPr>
          <p:nvPr>
            <p:ph type="title"/>
          </p:nvPr>
        </p:nvSpPr>
        <p:spPr/>
        <p:txBody>
          <a:bodyPr/>
          <a:lstStyle/>
          <a:p>
            <a:r>
              <a:rPr lang="en-US"/>
              <a:t>Example…</a:t>
            </a:r>
          </a:p>
        </p:txBody>
      </p:sp>
      <p:sp>
        <p:nvSpPr>
          <p:cNvPr id="1320966" name="Rectangle 6"/>
          <p:cNvSpPr>
            <a:spLocks noGrp="1" noChangeArrowheads="1"/>
          </p:cNvSpPr>
          <p:nvPr>
            <p:ph type="body" sz="half" idx="1"/>
          </p:nvPr>
        </p:nvSpPr>
        <p:spPr>
          <a:xfrm>
            <a:off x="304800" y="1219200"/>
            <a:ext cx="5341938" cy="5356225"/>
          </a:xfrm>
        </p:spPr>
        <p:txBody>
          <a:bodyPr/>
          <a:lstStyle/>
          <a:p>
            <a:r>
              <a:rPr lang="en-US" sz="2200"/>
              <a:t>Operation types: Multiplier, ALU</a:t>
            </a:r>
          </a:p>
          <a:p>
            <a:r>
              <a:rPr lang="en-US" sz="2200"/>
              <a:t>Unit execution delay</a:t>
            </a:r>
          </a:p>
          <a:p>
            <a:r>
              <a:rPr lang="en-US" sz="2200"/>
              <a:t>A feasible binding satisfies constraints</a:t>
            </a:r>
          </a:p>
        </p:txBody>
      </p:sp>
      <p:pic>
        <p:nvPicPr>
          <p:cNvPr id="1320964" name="Picture 4"/>
          <p:cNvPicPr>
            <a:picLocks noGrp="1" noChangeAspect="1" noChangeArrowheads="1"/>
          </p:cNvPicPr>
          <p:nvPr>
            <p:ph idx="4294967295"/>
          </p:nvPr>
        </p:nvPicPr>
        <p:blipFill>
          <a:blip r:embed="rId3" cstate="print"/>
          <a:srcRect/>
          <a:stretch>
            <a:fillRect/>
          </a:stretch>
        </p:blipFill>
        <p:spPr>
          <a:xfrm>
            <a:off x="5797550" y="1247775"/>
            <a:ext cx="3013075" cy="3700463"/>
          </a:xfrm>
          <a:noFill/>
          <a:ln/>
          <a:effectLst/>
        </p:spPr>
      </p:pic>
      <p:graphicFrame>
        <p:nvGraphicFramePr>
          <p:cNvPr id="1320967" name="Object 7"/>
          <p:cNvGraphicFramePr>
            <a:graphicFrameLocks noGrp="1" noChangeAspect="1"/>
          </p:cNvGraphicFramePr>
          <p:nvPr>
            <p:ph sz="half" idx="2"/>
          </p:nvPr>
        </p:nvGraphicFramePr>
        <p:xfrm>
          <a:off x="727075" y="2928938"/>
          <a:ext cx="4795838" cy="3182937"/>
        </p:xfrm>
        <a:graphic>
          <a:graphicData uri="http://schemas.openxmlformats.org/presentationml/2006/ole">
            <mc:AlternateContent xmlns:mc="http://schemas.openxmlformats.org/markup-compatibility/2006">
              <mc:Choice xmlns:v="urn:schemas-microsoft-com:vml" Requires="v">
                <p:oleObj spid="_x0000_s1275920" name="Equation" r:id="rId4" imgW="2755800" imgH="1828800" progId="Equation.3">
                  <p:embed/>
                </p:oleObj>
              </mc:Choice>
              <mc:Fallback>
                <p:oleObj name="Equation" r:id="rId4" imgW="2755800" imgH="18288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7075" y="2928938"/>
                        <a:ext cx="4795838" cy="3182937"/>
                      </a:xfrm>
                      <a:prstGeom prst="rect">
                        <a:avLst/>
                      </a:prstGeom>
                      <a:solidFill>
                        <a:srgbClr val="3366FF"/>
                      </a:solidFill>
                      <a:ln w="9525">
                        <a:solidFill>
                          <a:schemeClr val="bg2"/>
                        </a:solidFill>
                        <a:miter lim="800000"/>
                        <a:headEnd/>
                        <a:tailEnd/>
                      </a:ln>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2"/>
          <p:cNvSpPr>
            <a:spLocks noGrp="1" noChangeArrowheads="1"/>
          </p:cNvSpPr>
          <p:nvPr>
            <p:ph type="title"/>
          </p:nvPr>
        </p:nvSpPr>
        <p:spPr/>
        <p:txBody>
          <a:bodyPr/>
          <a:lstStyle/>
          <a:p>
            <a:r>
              <a:rPr lang="en-US"/>
              <a:t>… Example</a:t>
            </a:r>
          </a:p>
        </p:txBody>
      </p:sp>
      <p:sp>
        <p:nvSpPr>
          <p:cNvPr id="1325062" name="Rectangle 6"/>
          <p:cNvSpPr>
            <a:spLocks noGrp="1" noChangeArrowheads="1"/>
          </p:cNvSpPr>
          <p:nvPr>
            <p:ph type="body" sz="half" idx="1"/>
          </p:nvPr>
        </p:nvSpPr>
        <p:spPr>
          <a:noFill/>
          <a:ln/>
        </p:spPr>
        <p:txBody>
          <a:bodyPr/>
          <a:lstStyle/>
          <a:p>
            <a:r>
              <a:rPr lang="en-US" sz="2200"/>
              <a:t>Constants in X are 0 except x</a:t>
            </a:r>
            <a:r>
              <a:rPr lang="en-US" sz="2200" baseline="-25000"/>
              <a:t>1,1</a:t>
            </a:r>
            <a:r>
              <a:rPr lang="en-US" sz="2200"/>
              <a:t>, x</a:t>
            </a:r>
            <a:r>
              <a:rPr lang="en-US" sz="2200" baseline="-25000"/>
              <a:t>2,1</a:t>
            </a:r>
            <a:r>
              <a:rPr lang="en-US" sz="2200"/>
              <a:t>, x</a:t>
            </a:r>
            <a:r>
              <a:rPr lang="en-US" sz="2200" baseline="-25000"/>
              <a:t>3,2</a:t>
            </a:r>
            <a:r>
              <a:rPr lang="en-US" sz="2200"/>
              <a:t>, x</a:t>
            </a:r>
            <a:r>
              <a:rPr lang="en-US" sz="2200" baseline="-25000"/>
              <a:t>4,3</a:t>
            </a:r>
            <a:r>
              <a:rPr lang="en-US" sz="2200"/>
              <a:t>, x</a:t>
            </a:r>
            <a:r>
              <a:rPr lang="en-US" sz="2200" baseline="-25000"/>
              <a:t>5,4</a:t>
            </a:r>
            <a:r>
              <a:rPr lang="en-US" sz="2200"/>
              <a:t>, x</a:t>
            </a:r>
            <a:r>
              <a:rPr lang="en-US" sz="2200" baseline="-25000"/>
              <a:t>6,2</a:t>
            </a:r>
            <a:r>
              <a:rPr lang="en-US" sz="2200"/>
              <a:t>, x</a:t>
            </a:r>
            <a:r>
              <a:rPr lang="en-US" sz="2200" baseline="-25000"/>
              <a:t>7,3</a:t>
            </a:r>
            <a:r>
              <a:rPr lang="en-US" sz="2200"/>
              <a:t>, x</a:t>
            </a:r>
            <a:r>
              <a:rPr lang="en-US" sz="2200" baseline="-25000"/>
              <a:t>8,3</a:t>
            </a:r>
            <a:r>
              <a:rPr lang="en-US" sz="2200"/>
              <a:t>, x</a:t>
            </a:r>
            <a:r>
              <a:rPr lang="en-US" sz="2200" baseline="-25000"/>
              <a:t>9,4</a:t>
            </a:r>
            <a:r>
              <a:rPr lang="en-US" sz="2200"/>
              <a:t>, x</a:t>
            </a:r>
            <a:r>
              <a:rPr lang="en-US" sz="2200" baseline="-25000"/>
              <a:t>10,1</a:t>
            </a:r>
            <a:r>
              <a:rPr lang="en-US" sz="2200"/>
              <a:t>, x</a:t>
            </a:r>
            <a:r>
              <a:rPr lang="en-US" sz="2200" baseline="-25000"/>
              <a:t>11,2</a:t>
            </a:r>
            <a:r>
              <a:rPr lang="en-US" sz="2200"/>
              <a:t>.</a:t>
            </a:r>
          </a:p>
          <a:p>
            <a:r>
              <a:rPr lang="en-US" sz="2200"/>
              <a:t>An implementation with a</a:t>
            </a:r>
            <a:r>
              <a:rPr lang="en-US" sz="2200" baseline="-25000"/>
              <a:t>1</a:t>
            </a:r>
            <a:r>
              <a:rPr lang="en-US" sz="2200"/>
              <a:t>=2 multipliers:</a:t>
            </a:r>
          </a:p>
          <a:p>
            <a:endParaRPr lang="en-US" sz="2200"/>
          </a:p>
          <a:p>
            <a:endParaRPr lang="en-US" sz="2200"/>
          </a:p>
          <a:p>
            <a:endParaRPr lang="en-US" sz="2200"/>
          </a:p>
          <a:p>
            <a:endParaRPr lang="en-US" sz="2200"/>
          </a:p>
          <a:p>
            <a:pPr lvl="1"/>
            <a:endParaRPr lang="en-US" sz="2000"/>
          </a:p>
          <a:p>
            <a:r>
              <a:rPr lang="en-US" sz="2200"/>
              <a:t>Solutions</a:t>
            </a:r>
          </a:p>
          <a:p>
            <a:pPr lvl="1"/>
            <a:r>
              <a:rPr lang="en-US" sz="2000"/>
              <a:t>b</a:t>
            </a:r>
            <a:r>
              <a:rPr lang="en-US" sz="2000" baseline="-25000"/>
              <a:t>1,1</a:t>
            </a:r>
            <a:r>
              <a:rPr lang="en-US" sz="2000"/>
              <a:t>=1, b</a:t>
            </a:r>
            <a:r>
              <a:rPr lang="en-US" sz="2000" baseline="-25000"/>
              <a:t>2,2</a:t>
            </a:r>
            <a:r>
              <a:rPr lang="en-US" sz="2000"/>
              <a:t>=1, b</a:t>
            </a:r>
            <a:r>
              <a:rPr lang="en-US" sz="2000" baseline="-25000"/>
              <a:t>3,1</a:t>
            </a:r>
            <a:r>
              <a:rPr lang="en-US" sz="2000"/>
              <a:t>=1, b</a:t>
            </a:r>
            <a:r>
              <a:rPr lang="en-US" sz="2000" baseline="-25000"/>
              <a:t>6,2</a:t>
            </a:r>
            <a:r>
              <a:rPr lang="en-US" sz="2000"/>
              <a:t>=1, b</a:t>
            </a:r>
            <a:r>
              <a:rPr lang="en-US" sz="2000" baseline="-25000"/>
              <a:t>7,1</a:t>
            </a:r>
            <a:r>
              <a:rPr lang="en-US" sz="2000"/>
              <a:t>=1, b</a:t>
            </a:r>
            <a:r>
              <a:rPr lang="en-US" sz="2000" baseline="-25000"/>
              <a:t>8,2</a:t>
            </a:r>
            <a:r>
              <a:rPr lang="en-US" sz="2000"/>
              <a:t>=1.</a:t>
            </a:r>
          </a:p>
        </p:txBody>
      </p:sp>
      <p:graphicFrame>
        <p:nvGraphicFramePr>
          <p:cNvPr id="1325063" name="Object 7"/>
          <p:cNvGraphicFramePr>
            <a:graphicFrameLocks noGrp="1" noChangeAspect="1"/>
          </p:cNvGraphicFramePr>
          <p:nvPr>
            <p:ph sz="quarter" idx="2"/>
          </p:nvPr>
        </p:nvGraphicFramePr>
        <p:xfrm>
          <a:off x="681038" y="3048000"/>
          <a:ext cx="4776787" cy="1936750"/>
        </p:xfrm>
        <a:graphic>
          <a:graphicData uri="http://schemas.openxmlformats.org/presentationml/2006/ole">
            <mc:AlternateContent xmlns:mc="http://schemas.openxmlformats.org/markup-compatibility/2006">
              <mc:Choice xmlns:v="urn:schemas-microsoft-com:vml" Requires="v">
                <p:oleObj spid="_x0000_s1276944" name="Equation" r:id="rId3" imgW="1993680" imgH="965160" progId="Equation.3">
                  <p:embed/>
                </p:oleObj>
              </mc:Choice>
              <mc:Fallback>
                <p:oleObj name="Equation" r:id="rId3" imgW="1993680" imgH="96516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038" y="3048000"/>
                        <a:ext cx="4776787" cy="1936750"/>
                      </a:xfrm>
                      <a:prstGeom prst="rect">
                        <a:avLst/>
                      </a:prstGeom>
                      <a:solidFill>
                        <a:srgbClr val="3366FF"/>
                      </a:solidFill>
                      <a:ln w="9525">
                        <a:solidFill>
                          <a:schemeClr val="bg2"/>
                        </a:solidFill>
                        <a:miter lim="800000"/>
                        <a:headEnd/>
                        <a:tailEnd/>
                      </a:ln>
                    </p:spPr>
                  </p:pic>
                </p:oleObj>
              </mc:Fallback>
            </mc:AlternateContent>
          </a:graphicData>
        </a:graphic>
      </p:graphicFrame>
      <p:pic>
        <p:nvPicPr>
          <p:cNvPr id="1325066" name="Picture 10"/>
          <p:cNvPicPr>
            <a:picLocks noGrp="1" noChangeAspect="1" noChangeArrowheads="1"/>
          </p:cNvPicPr>
          <p:nvPr>
            <p:ph sz="quarter" idx="3"/>
          </p:nvPr>
        </p:nvPicPr>
        <p:blipFill>
          <a:blip r:embed="rId5" cstate="print"/>
          <a:srcRect/>
          <a:stretch>
            <a:fillRect/>
          </a:stretch>
        </p:blipFill>
        <p:spPr>
          <a:xfrm>
            <a:off x="5753100" y="1423988"/>
            <a:ext cx="2922588" cy="3267075"/>
          </a:xfrm>
          <a:noFill/>
          <a:ln/>
          <a:effectLst/>
        </p:spPr>
      </p:pic>
    </p:spTree>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1090" name="Rectangle 2"/>
          <p:cNvSpPr>
            <a:spLocks noGrp="1" noChangeArrowheads="1"/>
          </p:cNvSpPr>
          <p:nvPr>
            <p:ph type="title"/>
          </p:nvPr>
        </p:nvSpPr>
        <p:spPr/>
        <p:txBody>
          <a:bodyPr/>
          <a:lstStyle/>
          <a:p>
            <a:r>
              <a:rPr lang="en-US"/>
              <a:t>Register Binding Problem</a:t>
            </a:r>
          </a:p>
        </p:txBody>
      </p:sp>
      <p:sp>
        <p:nvSpPr>
          <p:cNvPr id="1241091" name="Rectangle 3"/>
          <p:cNvSpPr>
            <a:spLocks noGrp="1" noChangeArrowheads="1"/>
          </p:cNvSpPr>
          <p:nvPr>
            <p:ph type="body" idx="1"/>
          </p:nvPr>
        </p:nvSpPr>
        <p:spPr/>
        <p:txBody>
          <a:bodyPr/>
          <a:lstStyle/>
          <a:p>
            <a:r>
              <a:rPr lang="en-US"/>
              <a:t>Given a schedule</a:t>
            </a:r>
          </a:p>
          <a:p>
            <a:pPr lvl="1"/>
            <a:r>
              <a:rPr lang="en-US"/>
              <a:t>Lifetime intervals for variables.</a:t>
            </a:r>
          </a:p>
          <a:p>
            <a:pPr lvl="1"/>
            <a:r>
              <a:rPr lang="en-US"/>
              <a:t>Lifetime overlaps.</a:t>
            </a:r>
          </a:p>
          <a:p>
            <a:r>
              <a:rPr lang="en-US"/>
              <a:t>Conflict graph (interval graph).</a:t>
            </a:r>
          </a:p>
          <a:p>
            <a:pPr lvl="1"/>
            <a:r>
              <a:rPr lang="en-US"/>
              <a:t>Vertices </a:t>
            </a:r>
            <a:r>
              <a:rPr lang="en-US">
                <a:sym typeface="Symbol" pitchFamily="18" charset="2"/>
              </a:rPr>
              <a:t></a:t>
            </a:r>
            <a:r>
              <a:rPr lang="en-US"/>
              <a:t> variables.</a:t>
            </a:r>
          </a:p>
          <a:p>
            <a:pPr lvl="1"/>
            <a:r>
              <a:rPr lang="en-US"/>
              <a:t>Edges </a:t>
            </a:r>
            <a:r>
              <a:rPr lang="en-US">
                <a:sym typeface="Symbol" pitchFamily="18" charset="2"/>
              </a:rPr>
              <a:t></a:t>
            </a:r>
            <a:r>
              <a:rPr lang="en-US"/>
              <a:t> overlaps.</a:t>
            </a:r>
          </a:p>
          <a:p>
            <a:r>
              <a:rPr lang="en-US"/>
              <a:t>Find minimum number of registers storing all the variables.</a:t>
            </a:r>
          </a:p>
          <a:p>
            <a:r>
              <a:rPr lang="en-US"/>
              <a:t>Compatibility graph.</a:t>
            </a:r>
          </a:p>
        </p:txBody>
      </p:sp>
    </p:spTree>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2"/>
          <p:cNvSpPr>
            <a:spLocks noGrp="1" noChangeArrowheads="1"/>
          </p:cNvSpPr>
          <p:nvPr>
            <p:ph type="title"/>
          </p:nvPr>
        </p:nvSpPr>
        <p:spPr/>
        <p:txBody>
          <a:bodyPr/>
          <a:lstStyle/>
          <a:p>
            <a:r>
              <a:rPr lang="en-US"/>
              <a:t>Example</a:t>
            </a:r>
          </a:p>
        </p:txBody>
      </p:sp>
      <p:sp>
        <p:nvSpPr>
          <p:cNvPr id="1242115" name="Rectangle 3"/>
          <p:cNvSpPr>
            <a:spLocks noGrp="1" noChangeArrowheads="1"/>
          </p:cNvSpPr>
          <p:nvPr>
            <p:ph type="body" idx="1"/>
          </p:nvPr>
        </p:nvSpPr>
        <p:spPr/>
        <p:txBody>
          <a:bodyPr/>
          <a:lstStyle/>
          <a:p>
            <a:r>
              <a:rPr lang="en-US"/>
              <a:t>Six intermediate variables that need to be stored in registers {z1, z2, z3, z4, z5, z6}</a:t>
            </a:r>
          </a:p>
          <a:p>
            <a:r>
              <a:rPr lang="en-US"/>
              <a:t>Six variables can be stored in two registers</a:t>
            </a:r>
          </a:p>
        </p:txBody>
      </p:sp>
      <p:pic>
        <p:nvPicPr>
          <p:cNvPr id="1242116" name="Picture 4"/>
          <p:cNvPicPr>
            <a:picLocks noGrp="1" noChangeAspect="1" noChangeArrowheads="1"/>
          </p:cNvPicPr>
          <p:nvPr>
            <p:ph idx="4294967295"/>
          </p:nvPr>
        </p:nvPicPr>
        <p:blipFill>
          <a:blip r:embed="rId2" cstate="print"/>
          <a:srcRect/>
          <a:stretch>
            <a:fillRect/>
          </a:stretch>
        </p:blipFill>
        <p:spPr>
          <a:xfrm>
            <a:off x="1039813" y="2678113"/>
            <a:ext cx="7013575" cy="3541712"/>
          </a:xfrm>
          <a:noFill/>
          <a:ln/>
          <a:effectLst/>
        </p:spPr>
      </p:pic>
    </p:spTree>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3138" name="Rectangle 2"/>
          <p:cNvSpPr>
            <a:spLocks noGrp="1" noChangeArrowheads="1"/>
          </p:cNvSpPr>
          <p:nvPr>
            <p:ph type="title"/>
          </p:nvPr>
        </p:nvSpPr>
        <p:spPr/>
        <p:txBody>
          <a:bodyPr/>
          <a:lstStyle/>
          <a:p>
            <a:r>
              <a:rPr lang="en-US"/>
              <a:t>Example</a:t>
            </a:r>
          </a:p>
        </p:txBody>
      </p:sp>
      <p:sp>
        <p:nvSpPr>
          <p:cNvPr id="1243139" name="Rectangle 3"/>
          <p:cNvSpPr>
            <a:spLocks noGrp="1" noChangeArrowheads="1"/>
          </p:cNvSpPr>
          <p:nvPr>
            <p:ph type="body" idx="1"/>
          </p:nvPr>
        </p:nvSpPr>
        <p:spPr/>
        <p:txBody>
          <a:bodyPr/>
          <a:lstStyle/>
          <a:p>
            <a:r>
              <a:rPr lang="en-US" sz="2000"/>
              <a:t>7 intermediate variables, 3 loop variables, 3 loop invariants</a:t>
            </a:r>
          </a:p>
          <a:p>
            <a:r>
              <a:rPr lang="en-US" sz="2000"/>
              <a:t>5 registers suffice to store 10 intermediate loop variables</a:t>
            </a:r>
          </a:p>
        </p:txBody>
      </p:sp>
      <p:pic>
        <p:nvPicPr>
          <p:cNvPr id="1243140" name="Picture 4"/>
          <p:cNvPicPr>
            <a:picLocks noGrp="1" noChangeAspect="1" noChangeArrowheads="1"/>
          </p:cNvPicPr>
          <p:nvPr>
            <p:ph idx="4294967295"/>
          </p:nvPr>
        </p:nvPicPr>
        <p:blipFill>
          <a:blip r:embed="rId2" cstate="print"/>
          <a:srcRect/>
          <a:stretch>
            <a:fillRect/>
          </a:stretch>
        </p:blipFill>
        <p:spPr>
          <a:xfrm>
            <a:off x="3721100" y="2168525"/>
            <a:ext cx="4994275" cy="3954463"/>
          </a:xfrm>
          <a:noFill/>
          <a:ln/>
          <a:effectLst/>
        </p:spPr>
      </p:pic>
      <p:pic>
        <p:nvPicPr>
          <p:cNvPr id="1243141" name="Picture 5"/>
          <p:cNvPicPr>
            <a:picLocks noGrp="1" noChangeAspect="1" noChangeArrowheads="1"/>
          </p:cNvPicPr>
          <p:nvPr>
            <p:ph idx="4294967295"/>
          </p:nvPr>
        </p:nvPicPr>
        <p:blipFill>
          <a:blip r:embed="rId3" cstate="print"/>
          <a:srcRect/>
          <a:stretch>
            <a:fillRect/>
          </a:stretch>
        </p:blipFill>
        <p:spPr>
          <a:xfrm>
            <a:off x="457200" y="2200275"/>
            <a:ext cx="3144838" cy="3902075"/>
          </a:xfrm>
          <a:noFill/>
          <a:ln/>
          <a:effectLst/>
        </p:spPr>
      </p:pic>
    </p:spTree>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26" name="Rectangle 6"/>
          <p:cNvSpPr>
            <a:spLocks noGrp="1" noChangeArrowheads="1"/>
          </p:cNvSpPr>
          <p:nvPr>
            <p:ph type="title"/>
          </p:nvPr>
        </p:nvSpPr>
        <p:spPr/>
        <p:txBody>
          <a:bodyPr/>
          <a:lstStyle/>
          <a:p>
            <a:r>
              <a:rPr lang="en-US"/>
              <a:t>Sharing and Binding for General Circuits</a:t>
            </a:r>
          </a:p>
        </p:txBody>
      </p:sp>
      <p:sp>
        <p:nvSpPr>
          <p:cNvPr id="1361927" name="Rectangle 7"/>
          <p:cNvSpPr>
            <a:spLocks noGrp="1" noChangeArrowheads="1"/>
          </p:cNvSpPr>
          <p:nvPr>
            <p:ph type="body" idx="1"/>
          </p:nvPr>
        </p:nvSpPr>
        <p:spPr/>
        <p:txBody>
          <a:bodyPr/>
          <a:lstStyle/>
          <a:p>
            <a:r>
              <a:rPr lang="en-US"/>
              <a:t>Area and delay influenced by</a:t>
            </a:r>
          </a:p>
          <a:p>
            <a:pPr lvl="1"/>
            <a:r>
              <a:rPr lang="en-US"/>
              <a:t>Steering logic, wiring, registers and control circuit.</a:t>
            </a:r>
          </a:p>
          <a:p>
            <a:pPr lvl="1"/>
            <a:r>
              <a:rPr lang="en-US"/>
              <a:t>E.g. multiplexers area and propagation delays depend on number of inputs.</a:t>
            </a:r>
          </a:p>
          <a:p>
            <a:pPr lvl="1"/>
            <a:r>
              <a:rPr lang="en-US"/>
              <a:t>Wire lengths can be derived from statistical models.</a:t>
            </a:r>
          </a:p>
          <a:p>
            <a:r>
              <a:rPr lang="en-US"/>
              <a:t>Binding affects the cycle-time</a:t>
            </a:r>
          </a:p>
          <a:p>
            <a:pPr lvl="1"/>
            <a:r>
              <a:rPr lang="en-US"/>
              <a:t>It may invalidate a schedule.</a:t>
            </a:r>
          </a:p>
          <a:p>
            <a:r>
              <a:rPr lang="en-US"/>
              <a:t>Control unit is affected marginally by resource binding.</a:t>
            </a:r>
          </a:p>
          <a:p>
            <a:endParaRPr lang="en-US"/>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26" name="Rectangle 6"/>
          <p:cNvSpPr>
            <a:spLocks noGrp="1" noChangeArrowheads="1"/>
          </p:cNvSpPr>
          <p:nvPr>
            <p:ph type="title"/>
          </p:nvPr>
        </p:nvSpPr>
        <p:spPr/>
        <p:txBody>
          <a:bodyPr/>
          <a:lstStyle/>
          <a:p>
            <a:r>
              <a:rPr lang="en-US"/>
              <a:t>Left-Edge Algorithm</a:t>
            </a:r>
          </a:p>
        </p:txBody>
      </p:sp>
      <p:sp>
        <p:nvSpPr>
          <p:cNvPr id="1310727" name="Rectangle 7"/>
          <p:cNvSpPr>
            <a:spLocks noGrp="1" noChangeArrowheads="1"/>
          </p:cNvSpPr>
          <p:nvPr>
            <p:ph type="body" sz="half" idx="1"/>
          </p:nvPr>
        </p:nvSpPr>
        <p:spPr>
          <a:xfrm>
            <a:off x="304800" y="1219200"/>
            <a:ext cx="3784600" cy="5356225"/>
          </a:xfrm>
        </p:spPr>
        <p:txBody>
          <a:bodyPr/>
          <a:lstStyle/>
          <a:p>
            <a:r>
              <a:rPr lang="en-US" sz="2200"/>
              <a:t>Input</a:t>
            </a:r>
          </a:p>
          <a:p>
            <a:pPr lvl="1"/>
            <a:r>
              <a:rPr lang="en-US" sz="2000"/>
              <a:t>Set of intervals with </a:t>
            </a:r>
            <a:r>
              <a:rPr lang="en-US" sz="2000" i="1"/>
              <a:t>left</a:t>
            </a:r>
            <a:r>
              <a:rPr lang="en-US" sz="2000"/>
              <a:t> and </a:t>
            </a:r>
            <a:r>
              <a:rPr lang="en-US" sz="2000" i="1"/>
              <a:t>right</a:t>
            </a:r>
            <a:r>
              <a:rPr lang="en-US" sz="2000"/>
              <a:t> edge.</a:t>
            </a:r>
          </a:p>
          <a:p>
            <a:r>
              <a:rPr lang="en-US" sz="2200"/>
              <a:t>Rationale</a:t>
            </a:r>
          </a:p>
          <a:p>
            <a:pPr lvl="1"/>
            <a:r>
              <a:rPr lang="en-US" sz="2000"/>
              <a:t>Sort intervals by </a:t>
            </a:r>
            <a:r>
              <a:rPr lang="en-US" sz="2000" i="1"/>
              <a:t>left</a:t>
            </a:r>
            <a:r>
              <a:rPr lang="en-US" sz="2000"/>
              <a:t> edge.</a:t>
            </a:r>
          </a:p>
          <a:p>
            <a:pPr lvl="1"/>
            <a:r>
              <a:rPr lang="en-US" sz="2000"/>
              <a:t>Assign non-overlapping intervals to first color using the sorted list.</a:t>
            </a:r>
          </a:p>
          <a:p>
            <a:pPr lvl="1"/>
            <a:r>
              <a:rPr lang="en-US" sz="2000"/>
              <a:t>When possible intervals are exhausted increase color counter and repeat.</a:t>
            </a:r>
          </a:p>
          <a:p>
            <a:endParaRPr lang="en-US" sz="2200"/>
          </a:p>
        </p:txBody>
      </p:sp>
      <p:pic>
        <p:nvPicPr>
          <p:cNvPr id="1310728" name="Picture 8"/>
          <p:cNvPicPr>
            <a:picLocks noGrp="1" noChangeAspect="1" noChangeArrowheads="1"/>
          </p:cNvPicPr>
          <p:nvPr>
            <p:ph sz="half" idx="2"/>
          </p:nvPr>
        </p:nvPicPr>
        <p:blipFill>
          <a:blip r:embed="rId2" cstate="print"/>
          <a:srcRect/>
          <a:stretch>
            <a:fillRect/>
          </a:stretch>
        </p:blipFill>
        <p:spPr>
          <a:xfrm>
            <a:off x="4130675" y="1379538"/>
            <a:ext cx="4670425" cy="4562475"/>
          </a:xfrm>
          <a:noFill/>
          <a:ln/>
          <a:effec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6" name="Rectangle 6"/>
          <p:cNvSpPr>
            <a:spLocks noGrp="1" noChangeArrowheads="1"/>
          </p:cNvSpPr>
          <p:nvPr>
            <p:ph type="title"/>
          </p:nvPr>
        </p:nvSpPr>
        <p:spPr/>
        <p:txBody>
          <a:bodyPr/>
          <a:lstStyle/>
          <a:p>
            <a:r>
              <a:rPr lang="en-US"/>
              <a:t>Architectural-Level Synthesis</a:t>
            </a:r>
          </a:p>
        </p:txBody>
      </p:sp>
      <p:sp>
        <p:nvSpPr>
          <p:cNvPr id="1162247" name="Rectangle 7"/>
          <p:cNvSpPr>
            <a:spLocks noGrp="1" noChangeArrowheads="1"/>
          </p:cNvSpPr>
          <p:nvPr>
            <p:ph type="body" idx="1"/>
          </p:nvPr>
        </p:nvSpPr>
        <p:spPr/>
        <p:txBody>
          <a:bodyPr/>
          <a:lstStyle/>
          <a:p>
            <a:r>
              <a:rPr lang="en-US"/>
              <a:t>Translate HDL models into </a:t>
            </a:r>
            <a:r>
              <a:rPr lang="en-US">
                <a:solidFill>
                  <a:schemeClr val="hlink"/>
                </a:solidFill>
              </a:rPr>
              <a:t>sequencing graphs</a:t>
            </a:r>
            <a:r>
              <a:rPr lang="en-US"/>
              <a:t>.</a:t>
            </a:r>
          </a:p>
          <a:p>
            <a:r>
              <a:rPr lang="en-US"/>
              <a:t>Behavioral-level optimization</a:t>
            </a:r>
          </a:p>
          <a:p>
            <a:pPr lvl="1"/>
            <a:r>
              <a:rPr lang="en-US"/>
              <a:t>Optimize abstract models independently from the implementation parameters.</a:t>
            </a:r>
          </a:p>
          <a:p>
            <a:r>
              <a:rPr lang="en-US"/>
              <a:t>Architectural synthesis and optimization</a:t>
            </a:r>
          </a:p>
          <a:p>
            <a:pPr lvl="1"/>
            <a:r>
              <a:rPr lang="en-US"/>
              <a:t>Create macroscopic structure</a:t>
            </a:r>
          </a:p>
          <a:p>
            <a:pPr lvl="2"/>
            <a:r>
              <a:rPr lang="en-US"/>
              <a:t>data-path and control-unit.</a:t>
            </a:r>
          </a:p>
          <a:p>
            <a:pPr lvl="1"/>
            <a:r>
              <a:rPr lang="en-US"/>
              <a:t>Consider area and delay information of the implementation.</a:t>
            </a:r>
          </a:p>
          <a:p>
            <a:endParaRPr lang="en-US"/>
          </a:p>
        </p:txBody>
      </p:sp>
    </p:spTree>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2770" name="Rectangle 2"/>
          <p:cNvSpPr>
            <a:spLocks noGrp="1" noChangeArrowheads="1"/>
          </p:cNvSpPr>
          <p:nvPr>
            <p:ph type="title" sz="quarter"/>
          </p:nvPr>
        </p:nvSpPr>
        <p:spPr/>
        <p:txBody>
          <a:bodyPr/>
          <a:lstStyle/>
          <a:p>
            <a:r>
              <a:rPr lang="en-US"/>
              <a:t>Example</a:t>
            </a:r>
          </a:p>
        </p:txBody>
      </p:sp>
      <p:pic>
        <p:nvPicPr>
          <p:cNvPr id="1312775" name="Picture 7"/>
          <p:cNvPicPr>
            <a:picLocks noGrp="1" noChangeAspect="1" noChangeArrowheads="1"/>
          </p:cNvPicPr>
          <p:nvPr>
            <p:ph sz="quarter" idx="1"/>
          </p:nvPr>
        </p:nvPicPr>
        <p:blipFill>
          <a:blip r:embed="rId2" cstate="print"/>
          <a:srcRect/>
          <a:stretch>
            <a:fillRect/>
          </a:stretch>
        </p:blipFill>
        <p:spPr>
          <a:xfrm>
            <a:off x="3917950" y="1290638"/>
            <a:ext cx="4465638" cy="2514600"/>
          </a:xfrm>
          <a:noFill/>
          <a:ln/>
          <a:effectLst/>
        </p:spPr>
      </p:pic>
      <p:pic>
        <p:nvPicPr>
          <p:cNvPr id="1312777" name="Picture 9"/>
          <p:cNvPicPr>
            <a:picLocks noGrp="1" noChangeAspect="1" noChangeArrowheads="1"/>
          </p:cNvPicPr>
          <p:nvPr>
            <p:ph sz="quarter" idx="2"/>
          </p:nvPr>
        </p:nvPicPr>
        <p:blipFill>
          <a:blip r:embed="rId3" cstate="print"/>
          <a:srcRect/>
          <a:stretch>
            <a:fillRect/>
          </a:stretch>
        </p:blipFill>
        <p:spPr>
          <a:xfrm>
            <a:off x="947738" y="1509713"/>
            <a:ext cx="2324100" cy="2105025"/>
          </a:xfrm>
          <a:noFill/>
          <a:ln/>
          <a:effectLst/>
        </p:spPr>
      </p:pic>
      <p:pic>
        <p:nvPicPr>
          <p:cNvPr id="1312779" name="Picture 11"/>
          <p:cNvPicPr>
            <a:picLocks noGrp="1" noChangeAspect="1" noChangeArrowheads="1"/>
          </p:cNvPicPr>
          <p:nvPr>
            <p:ph sz="quarter" idx="3"/>
          </p:nvPr>
        </p:nvPicPr>
        <p:blipFill>
          <a:blip r:embed="rId4" cstate="print"/>
          <a:srcRect/>
          <a:stretch>
            <a:fillRect/>
          </a:stretch>
        </p:blipFill>
        <p:spPr>
          <a:xfrm>
            <a:off x="938213" y="4000500"/>
            <a:ext cx="2276475" cy="2076450"/>
          </a:xfrm>
          <a:noFill/>
          <a:ln/>
          <a:effectLst/>
        </p:spPr>
      </p:pic>
      <p:pic>
        <p:nvPicPr>
          <p:cNvPr id="1312781" name="Picture 13"/>
          <p:cNvPicPr>
            <a:picLocks noGrp="1" noChangeAspect="1" noChangeArrowheads="1"/>
          </p:cNvPicPr>
          <p:nvPr>
            <p:ph sz="quarter" idx="4"/>
          </p:nvPr>
        </p:nvPicPr>
        <p:blipFill>
          <a:blip r:embed="rId5" cstate="print"/>
          <a:srcRect/>
          <a:stretch>
            <a:fillRect/>
          </a:stretch>
        </p:blipFill>
        <p:spPr>
          <a:xfrm>
            <a:off x="3917950" y="4025900"/>
            <a:ext cx="4459288" cy="2009775"/>
          </a:xfrm>
          <a:noFill/>
          <a:ln/>
          <a:effectLst/>
        </p:spPr>
      </p:pic>
    </p:spTree>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 </a:t>
            </a:r>
            <a:endParaRPr lang="en-US" dirty="0"/>
          </a:p>
        </p:txBody>
      </p:sp>
      <p:sp>
        <p:nvSpPr>
          <p:cNvPr id="63491" name="Content Placeholder 2"/>
          <p:cNvSpPr>
            <a:spLocks noGrp="1"/>
          </p:cNvSpPr>
          <p:nvPr>
            <p:ph idx="1"/>
          </p:nvPr>
        </p:nvSpPr>
        <p:spPr/>
        <p:txBody>
          <a:bodyPr/>
          <a:lstStyle/>
          <a:p>
            <a:r>
              <a:rPr lang="en-US" smtClean="0"/>
              <a:t>It is required to design a circuit to compute the equation </a:t>
            </a:r>
            <a:r>
              <a:rPr lang="en-US" smtClean="0">
                <a:solidFill>
                  <a:srgbClr val="FFFF00"/>
                </a:solidFill>
              </a:rPr>
              <a:t>Y=A+B+C+D+E+F</a:t>
            </a:r>
            <a:r>
              <a:rPr lang="en-US" smtClean="0"/>
              <a:t>, where A, B, C, D, E and F are 4-bit inputs representing unsigned numbers. Assume that </a:t>
            </a:r>
            <a:r>
              <a:rPr lang="en-US" smtClean="0">
                <a:solidFill>
                  <a:srgbClr val="FFFF00"/>
                </a:solidFill>
              </a:rPr>
              <a:t>inputs are available only during the first cycle when a Start signal is asserted</a:t>
            </a:r>
            <a:r>
              <a:rPr lang="en-US" smtClean="0"/>
              <a:t>.  Assume that a </a:t>
            </a:r>
            <a:r>
              <a:rPr lang="en-US" smtClean="0">
                <a:solidFill>
                  <a:srgbClr val="FFFF00"/>
                </a:solidFill>
              </a:rPr>
              <a:t>Done</a:t>
            </a:r>
            <a:r>
              <a:rPr lang="en-US" smtClean="0"/>
              <a:t> signal will be set when the result is ready and the result will remain held until the next Start operation. Assume that the clock cycle delay is constrained by the delay of the adder.</a:t>
            </a:r>
          </a:p>
          <a:p>
            <a:r>
              <a:rPr lang="en-US" smtClean="0"/>
              <a:t>Show a schedule of the operations with minimum latency (i.e., clock cycles) satisfying the area constraint of using a maximum of two adders. Store the output Y in a register.</a:t>
            </a:r>
          </a:p>
          <a:p>
            <a:endParaRPr lang="en-US" smtClean="0"/>
          </a:p>
        </p:txBody>
      </p:sp>
    </p:spTree>
    <p:extLst>
      <p:ext uri="{BB962C8B-B14F-4D97-AF65-F5344CB8AC3E}">
        <p14:creationId xmlns:p14="http://schemas.microsoft.com/office/powerpoint/2010/main" val="4224621281"/>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a:t>
            </a:r>
            <a:endParaRPr lang="en-US" dirty="0"/>
          </a:p>
        </p:txBody>
      </p:sp>
      <p:pic>
        <p:nvPicPr>
          <p:cNvPr id="645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485900"/>
            <a:ext cx="5230812"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7028660"/>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a:t>
            </a:r>
            <a:endParaRPr lang="en-US" dirty="0"/>
          </a:p>
        </p:txBody>
      </p:sp>
      <p:sp>
        <p:nvSpPr>
          <p:cNvPr id="65539" name="Content Placeholder 2"/>
          <p:cNvSpPr>
            <a:spLocks noGrp="1"/>
          </p:cNvSpPr>
          <p:nvPr>
            <p:ph idx="1"/>
          </p:nvPr>
        </p:nvSpPr>
        <p:spPr/>
        <p:txBody>
          <a:bodyPr/>
          <a:lstStyle/>
          <a:p>
            <a:r>
              <a:rPr lang="en-US" smtClean="0"/>
              <a:t>Show the DataPath design of your circuit indicating all the control signals and the used adder sizes.</a:t>
            </a:r>
          </a:p>
          <a:p>
            <a:endParaRPr lang="en-US" smtClean="0"/>
          </a:p>
        </p:txBody>
      </p:sp>
      <p:pic>
        <p:nvPicPr>
          <p:cNvPr id="655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509" y="2018620"/>
            <a:ext cx="5730875" cy="427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284" y="1997529"/>
            <a:ext cx="255814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0614161"/>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a:t>
            </a:r>
            <a:endParaRPr lang="en-US" dirty="0"/>
          </a:p>
        </p:txBody>
      </p:sp>
      <p:sp>
        <p:nvSpPr>
          <p:cNvPr id="66563" name="Content Placeholder 2"/>
          <p:cNvSpPr>
            <a:spLocks noGrp="1"/>
          </p:cNvSpPr>
          <p:nvPr>
            <p:ph idx="1"/>
          </p:nvPr>
        </p:nvSpPr>
        <p:spPr/>
        <p:txBody>
          <a:bodyPr/>
          <a:lstStyle/>
          <a:p>
            <a:r>
              <a:rPr lang="en-US" smtClean="0"/>
              <a:t>Show the ASMD diagram of your control unit.</a:t>
            </a:r>
          </a:p>
          <a:p>
            <a:endParaRPr lang="en-US" smtClean="0"/>
          </a:p>
        </p:txBody>
      </p:sp>
      <p:pic>
        <p:nvPicPr>
          <p:cNvPr id="6656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770" y="1774825"/>
            <a:ext cx="5790973"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1941" y="1779815"/>
            <a:ext cx="255814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7793834"/>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a:t>
            </a:r>
            <a:endParaRPr lang="en-US" dirty="0"/>
          </a:p>
        </p:txBody>
      </p:sp>
      <p:sp>
        <p:nvSpPr>
          <p:cNvPr id="3" name="Content Placeholder 2"/>
          <p:cNvSpPr>
            <a:spLocks noGrp="1"/>
          </p:cNvSpPr>
          <p:nvPr>
            <p:ph idx="1"/>
          </p:nvPr>
        </p:nvSpPr>
        <p:spPr/>
        <p:txBody>
          <a:bodyPr/>
          <a:lstStyle/>
          <a:p>
            <a:pPr>
              <a:defRPr/>
            </a:pPr>
            <a:r>
              <a:rPr lang="en-US" dirty="0"/>
              <a:t>Consider the network given below with inputs</a:t>
            </a:r>
            <a:r>
              <a:rPr lang="en-US" i="1" dirty="0"/>
              <a:t> {a, b, c, d}</a:t>
            </a:r>
            <a:r>
              <a:rPr lang="en-US" dirty="0"/>
              <a:t> and output </a:t>
            </a:r>
            <a:r>
              <a:rPr lang="en-US" i="1" dirty="0"/>
              <a:t>{y</a:t>
            </a:r>
            <a:r>
              <a:rPr lang="en-US" i="1" dirty="0" smtClean="0"/>
              <a:t>}</a:t>
            </a:r>
            <a:r>
              <a:rPr lang="en-US" dirty="0" smtClean="0"/>
              <a:t>:</a:t>
            </a:r>
            <a:r>
              <a:rPr lang="en-US" dirty="0"/>
              <a:t>	</a:t>
            </a:r>
          </a:p>
          <a:p>
            <a:pPr marL="0" indent="0">
              <a:buFont typeface="Monotype Sorts" pitchFamily="2" charset="2"/>
              <a:buNone/>
              <a:defRPr/>
            </a:pPr>
            <a:r>
              <a:rPr lang="es-MX" dirty="0"/>
              <a:t>[1]=</a:t>
            </a:r>
            <a:r>
              <a:rPr lang="es-MX" dirty="0" err="1"/>
              <a:t>b+c</a:t>
            </a:r>
            <a:r>
              <a:rPr lang="es-MX" dirty="0"/>
              <a:t>;	[2]=</a:t>
            </a:r>
            <a:r>
              <a:rPr lang="es-MX" dirty="0" err="1"/>
              <a:t>a+b</a:t>
            </a:r>
            <a:r>
              <a:rPr lang="es-MX" dirty="0"/>
              <a:t>;	[3]=</a:t>
            </a:r>
            <a:r>
              <a:rPr lang="es-MX" dirty="0" err="1"/>
              <a:t>b+d</a:t>
            </a:r>
            <a:r>
              <a:rPr lang="es-MX" dirty="0"/>
              <a:t>;	[4]=a+[3];</a:t>
            </a:r>
            <a:endParaRPr lang="en-US" dirty="0"/>
          </a:p>
          <a:p>
            <a:pPr marL="0" indent="0">
              <a:buFont typeface="Monotype Sorts" pitchFamily="2" charset="2"/>
              <a:buNone/>
              <a:defRPr/>
            </a:pPr>
            <a:r>
              <a:rPr lang="es-MX" dirty="0"/>
              <a:t>[5]=[1]+[3];	[6]=[2]+[4];	y=[5]+[6];</a:t>
            </a:r>
            <a:endParaRPr lang="en-US" dirty="0"/>
          </a:p>
          <a:p>
            <a:pPr marL="0" indent="0">
              <a:buFont typeface="Monotype Sorts" pitchFamily="2" charset="2"/>
              <a:buNone/>
              <a:defRPr/>
            </a:pPr>
            <a:r>
              <a:rPr lang="en-US" dirty="0" smtClean="0"/>
              <a:t>Assume </a:t>
            </a:r>
            <a:r>
              <a:rPr lang="en-US" dirty="0"/>
              <a:t>that the delay of an Adder fits within one clock cycle.  </a:t>
            </a:r>
          </a:p>
          <a:p>
            <a:pPr>
              <a:defRPr/>
            </a:pPr>
            <a:endParaRPr lang="en-US" dirty="0"/>
          </a:p>
        </p:txBody>
      </p:sp>
      <p:pic>
        <p:nvPicPr>
          <p:cNvPr id="6042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4300" y="3541713"/>
            <a:ext cx="2930525" cy="293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2779270"/>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mtClean="0"/>
              <a:t>Example</a:t>
            </a:r>
            <a:endParaRPr lang="en-US" dirty="0"/>
          </a:p>
        </p:txBody>
      </p:sp>
      <p:sp>
        <p:nvSpPr>
          <p:cNvPr id="61443" name="Content Placeholder 4"/>
          <p:cNvSpPr>
            <a:spLocks noGrp="1"/>
          </p:cNvSpPr>
          <p:nvPr>
            <p:ph idx="1"/>
          </p:nvPr>
        </p:nvSpPr>
        <p:spPr/>
        <p:txBody>
          <a:bodyPr/>
          <a:lstStyle/>
          <a:p>
            <a:r>
              <a:rPr lang="en-US" smtClean="0"/>
              <a:t>Schedule the sequencing graph into the minimum number of cycles under the </a:t>
            </a:r>
            <a:r>
              <a:rPr lang="en-US" u="sng" smtClean="0"/>
              <a:t>resource constraints of two Adders</a:t>
            </a:r>
            <a:endParaRPr lang="en-US" smtClean="0"/>
          </a:p>
        </p:txBody>
      </p:sp>
      <p:pic>
        <p:nvPicPr>
          <p:cNvPr id="6144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5325" y="2513013"/>
            <a:ext cx="3124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13200" y="2513013"/>
            <a:ext cx="46228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33850" y="4914900"/>
            <a:ext cx="4502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4162949"/>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Example</a:t>
            </a:r>
            <a:endParaRPr lang="en-US" dirty="0"/>
          </a:p>
        </p:txBody>
      </p:sp>
      <p:sp>
        <p:nvSpPr>
          <p:cNvPr id="62467" name="Content Placeholder 2"/>
          <p:cNvSpPr>
            <a:spLocks noGrp="1"/>
          </p:cNvSpPr>
          <p:nvPr>
            <p:ph idx="1"/>
          </p:nvPr>
        </p:nvSpPr>
        <p:spPr/>
        <p:txBody>
          <a:bodyPr/>
          <a:lstStyle/>
          <a:p>
            <a:r>
              <a:rPr lang="en-US" smtClean="0"/>
              <a:t>Datapath</a:t>
            </a:r>
          </a:p>
        </p:txBody>
      </p:sp>
      <p:pic>
        <p:nvPicPr>
          <p:cNvPr id="624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175" y="2022475"/>
            <a:ext cx="421005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4963" y="2022475"/>
            <a:ext cx="31242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8021" y="5056415"/>
            <a:ext cx="45021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854155"/>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4" name="Rectangle 4"/>
          <p:cNvSpPr>
            <a:spLocks noGrp="1" noChangeArrowheads="1"/>
          </p:cNvSpPr>
          <p:nvPr>
            <p:ph type="title"/>
          </p:nvPr>
        </p:nvSpPr>
        <p:spPr/>
        <p:txBody>
          <a:bodyPr/>
          <a:lstStyle/>
          <a:p>
            <a:r>
              <a:rPr lang="en-US"/>
              <a:t>Dataflow Graphs …</a:t>
            </a:r>
          </a:p>
        </p:txBody>
      </p:sp>
      <p:sp>
        <p:nvSpPr>
          <p:cNvPr id="1121285" name="Rectangle 5"/>
          <p:cNvSpPr>
            <a:spLocks noGrp="1" noChangeArrowheads="1"/>
          </p:cNvSpPr>
          <p:nvPr>
            <p:ph type="body" idx="1"/>
          </p:nvPr>
        </p:nvSpPr>
        <p:spPr>
          <a:xfrm>
            <a:off x="304800" y="1219200"/>
            <a:ext cx="4498975" cy="5356225"/>
          </a:xfrm>
        </p:spPr>
        <p:txBody>
          <a:bodyPr/>
          <a:lstStyle/>
          <a:p>
            <a:r>
              <a:rPr lang="en-US"/>
              <a:t>Behavioral views of architectural models.</a:t>
            </a:r>
          </a:p>
          <a:p>
            <a:r>
              <a:rPr lang="en-US"/>
              <a:t>Useful to represent data-paths.</a:t>
            </a:r>
          </a:p>
          <a:p>
            <a:r>
              <a:rPr lang="en-US"/>
              <a:t>Graph</a:t>
            </a:r>
          </a:p>
          <a:p>
            <a:pPr lvl="1"/>
            <a:r>
              <a:rPr lang="en-US"/>
              <a:t>Vertices = operations.</a:t>
            </a:r>
          </a:p>
          <a:p>
            <a:pPr lvl="1"/>
            <a:r>
              <a:rPr lang="en-US"/>
              <a:t>Edges = dependencies.</a:t>
            </a:r>
          </a:p>
          <a:p>
            <a:r>
              <a:rPr lang="en-US"/>
              <a:t>Dependencies arise due</a:t>
            </a:r>
          </a:p>
          <a:p>
            <a:pPr lvl="1"/>
            <a:r>
              <a:rPr lang="en-US"/>
              <a:t>Input to an operation is result of another operation.</a:t>
            </a:r>
          </a:p>
          <a:p>
            <a:pPr lvl="1"/>
            <a:r>
              <a:rPr lang="en-US"/>
              <a:t>Serialization constraints in specification.</a:t>
            </a:r>
          </a:p>
          <a:p>
            <a:pPr lvl="1"/>
            <a:r>
              <a:rPr lang="en-US"/>
              <a:t>Two tasks share the same resource.</a:t>
            </a:r>
          </a:p>
        </p:txBody>
      </p:sp>
      <p:pic>
        <p:nvPicPr>
          <p:cNvPr id="1121286" name="Picture 6"/>
          <p:cNvPicPr>
            <a:picLocks noGrp="1" noChangeAspect="1" noChangeArrowheads="1"/>
          </p:cNvPicPr>
          <p:nvPr>
            <p:ph sz="quarter" idx="4294967295"/>
          </p:nvPr>
        </p:nvPicPr>
        <p:blipFill>
          <a:blip r:embed="rId2" cstate="print"/>
          <a:srcRect/>
          <a:stretch>
            <a:fillRect/>
          </a:stretch>
        </p:blipFill>
        <p:spPr>
          <a:xfrm>
            <a:off x="4795838" y="1127125"/>
            <a:ext cx="3919537" cy="1368425"/>
          </a:xfrm>
          <a:noFill/>
          <a:ln/>
          <a:effectLst/>
        </p:spPr>
      </p:pic>
      <p:pic>
        <p:nvPicPr>
          <p:cNvPr id="1121288" name="Picture 8"/>
          <p:cNvPicPr>
            <a:picLocks noGrp="1" noChangeAspect="1" noChangeArrowheads="1"/>
          </p:cNvPicPr>
          <p:nvPr>
            <p:ph sz="quarter" idx="4294967295"/>
          </p:nvPr>
        </p:nvPicPr>
        <p:blipFill>
          <a:blip r:embed="rId3" cstate="print"/>
          <a:srcRect/>
          <a:stretch>
            <a:fillRect/>
          </a:stretch>
        </p:blipFill>
        <p:spPr>
          <a:xfrm>
            <a:off x="4822825" y="2601913"/>
            <a:ext cx="3878263" cy="3516312"/>
          </a:xfrm>
          <a:noFill/>
          <a:ln/>
          <a:effectLst/>
        </p:spPr>
      </p:pic>
    </p:spTree>
  </p:cSld>
  <p:clrMapOvr>
    <a:masterClrMapping/>
  </p:clrMapOvr>
  <p:transition>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p:cNvSpPr>
            <a:spLocks noGrp="1" noChangeArrowheads="1"/>
          </p:cNvSpPr>
          <p:nvPr>
            <p:ph type="title"/>
          </p:nvPr>
        </p:nvSpPr>
        <p:spPr/>
        <p:txBody>
          <a:bodyPr/>
          <a:lstStyle/>
          <a:p>
            <a:r>
              <a:rPr lang="en-US"/>
              <a:t>… Dataflow Graphs</a:t>
            </a:r>
          </a:p>
        </p:txBody>
      </p:sp>
      <p:sp>
        <p:nvSpPr>
          <p:cNvPr id="1139715" name="Rectangle 3"/>
          <p:cNvSpPr>
            <a:spLocks noGrp="1" noChangeArrowheads="1"/>
          </p:cNvSpPr>
          <p:nvPr>
            <p:ph type="body" idx="1"/>
          </p:nvPr>
        </p:nvSpPr>
        <p:spPr/>
        <p:txBody>
          <a:bodyPr/>
          <a:lstStyle/>
          <a:p>
            <a:r>
              <a:rPr lang="en-US"/>
              <a:t>Assumes the existence of variables who store information required and generated by operations.</a:t>
            </a:r>
          </a:p>
          <a:p>
            <a:r>
              <a:rPr lang="en-US"/>
              <a:t>Each variable has a </a:t>
            </a:r>
            <a:r>
              <a:rPr lang="en-US" i="1">
                <a:solidFill>
                  <a:schemeClr val="hlink"/>
                </a:solidFill>
              </a:rPr>
              <a:t>lifetime </a:t>
            </a:r>
            <a:r>
              <a:rPr lang="en-US"/>
              <a:t>which is the interval from</a:t>
            </a:r>
            <a:r>
              <a:rPr lang="en-US" i="1">
                <a:solidFill>
                  <a:schemeClr val="hlink"/>
                </a:solidFill>
              </a:rPr>
              <a:t> birth </a:t>
            </a:r>
            <a:r>
              <a:rPr lang="en-US"/>
              <a:t>to</a:t>
            </a:r>
            <a:r>
              <a:rPr lang="en-US" i="1">
                <a:solidFill>
                  <a:schemeClr val="hlink"/>
                </a:solidFill>
              </a:rPr>
              <a:t> death.</a:t>
            </a:r>
          </a:p>
          <a:p>
            <a:r>
              <a:rPr lang="en-US" i="1">
                <a:solidFill>
                  <a:schemeClr val="hlink"/>
                </a:solidFill>
              </a:rPr>
              <a:t>Variable birth </a:t>
            </a:r>
            <a:r>
              <a:rPr lang="en-US"/>
              <a:t>is the time at which the value is generated. </a:t>
            </a:r>
          </a:p>
          <a:p>
            <a:r>
              <a:rPr lang="en-US" i="1">
                <a:solidFill>
                  <a:schemeClr val="hlink"/>
                </a:solidFill>
              </a:rPr>
              <a:t>Variable death </a:t>
            </a:r>
            <a:r>
              <a:rPr lang="en-US"/>
              <a:t>is the latest time at which the value is referenced as input to an operation.</a:t>
            </a:r>
          </a:p>
          <a:p>
            <a:r>
              <a:rPr lang="en-US"/>
              <a:t>Values must be preserved during life-time. </a:t>
            </a:r>
          </a:p>
          <a:p>
            <a:endParaRPr lang="en-US"/>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0" name="Rectangle 4"/>
          <p:cNvSpPr>
            <a:spLocks noGrp="1" noChangeArrowheads="1"/>
          </p:cNvSpPr>
          <p:nvPr>
            <p:ph type="title"/>
          </p:nvPr>
        </p:nvSpPr>
        <p:spPr/>
        <p:txBody>
          <a:bodyPr/>
          <a:lstStyle/>
          <a:p>
            <a:r>
              <a:rPr lang="en-US"/>
              <a:t>Sequencing Graphs</a:t>
            </a:r>
          </a:p>
        </p:txBody>
      </p:sp>
      <p:sp>
        <p:nvSpPr>
          <p:cNvPr id="1125381" name="Rectangle 5"/>
          <p:cNvSpPr>
            <a:spLocks noGrp="1" noChangeArrowheads="1"/>
          </p:cNvSpPr>
          <p:nvPr>
            <p:ph type="body" idx="1"/>
          </p:nvPr>
        </p:nvSpPr>
        <p:spPr>
          <a:xfrm>
            <a:off x="304800" y="1219200"/>
            <a:ext cx="4797425" cy="5356225"/>
          </a:xfrm>
        </p:spPr>
        <p:txBody>
          <a:bodyPr/>
          <a:lstStyle/>
          <a:p>
            <a:r>
              <a:rPr lang="en-US"/>
              <a:t>Useful to represent data-path and control.</a:t>
            </a:r>
          </a:p>
          <a:p>
            <a:r>
              <a:rPr lang="en-US"/>
              <a:t>Extended dataflow graphs</a:t>
            </a:r>
          </a:p>
          <a:p>
            <a:pPr lvl="1"/>
            <a:r>
              <a:rPr lang="en-US"/>
              <a:t>Control Data Flow Graphs (CDFGs).</a:t>
            </a:r>
          </a:p>
          <a:p>
            <a:pPr lvl="1"/>
            <a:r>
              <a:rPr lang="en-US"/>
              <a:t>Polar: source and sink.</a:t>
            </a:r>
          </a:p>
          <a:p>
            <a:pPr lvl="1"/>
            <a:r>
              <a:rPr lang="en-US"/>
              <a:t>Operation serialization.</a:t>
            </a:r>
          </a:p>
          <a:p>
            <a:pPr lvl="1"/>
            <a:r>
              <a:rPr lang="en-US"/>
              <a:t>Hierarchy.</a:t>
            </a:r>
          </a:p>
          <a:p>
            <a:pPr lvl="1"/>
            <a:r>
              <a:rPr lang="en-US"/>
              <a:t>Control-flow commands</a:t>
            </a:r>
          </a:p>
          <a:p>
            <a:pPr lvl="2"/>
            <a:r>
              <a:rPr lang="en-US"/>
              <a:t>branching and iteration.</a:t>
            </a:r>
          </a:p>
          <a:p>
            <a:r>
              <a:rPr lang="en-US"/>
              <a:t>Paths in the graph represent concurrent streams of operations.</a:t>
            </a:r>
          </a:p>
        </p:txBody>
      </p:sp>
      <p:pic>
        <p:nvPicPr>
          <p:cNvPr id="1125382" name="Picture 6"/>
          <p:cNvPicPr>
            <a:picLocks noGrp="1" noChangeAspect="1" noChangeArrowheads="1"/>
          </p:cNvPicPr>
          <p:nvPr>
            <p:ph sz="half" idx="4294967295"/>
          </p:nvPr>
        </p:nvPicPr>
        <p:blipFill>
          <a:blip r:embed="rId2" cstate="print"/>
          <a:srcRect/>
          <a:stretch>
            <a:fillRect/>
          </a:stretch>
        </p:blipFill>
        <p:spPr>
          <a:xfrm>
            <a:off x="5040313" y="3733800"/>
            <a:ext cx="3808412" cy="2498725"/>
          </a:xfrm>
          <a:noFill/>
          <a:ln/>
          <a:effectLst/>
        </p:spPr>
      </p:pic>
      <p:pic>
        <p:nvPicPr>
          <p:cNvPr id="1125384" name="Picture 8"/>
          <p:cNvPicPr>
            <a:picLocks noChangeAspect="1" noChangeArrowheads="1"/>
          </p:cNvPicPr>
          <p:nvPr/>
        </p:nvPicPr>
        <p:blipFill>
          <a:blip r:embed="rId3" cstate="print"/>
          <a:srcRect/>
          <a:stretch>
            <a:fillRect/>
          </a:stretch>
        </p:blipFill>
        <p:spPr bwMode="auto">
          <a:xfrm>
            <a:off x="5051425" y="1268413"/>
            <a:ext cx="3783013" cy="2420937"/>
          </a:xfrm>
          <a:prstGeom prst="rect">
            <a:avLst/>
          </a:prstGeom>
          <a:noFill/>
          <a:ln w="12700">
            <a:noFill/>
            <a:miter lim="800000"/>
            <a:headEnd/>
            <a:tailEnd/>
          </a:ln>
          <a:effectLst/>
        </p:spPr>
      </p:pic>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sc_template">
  <a:themeElements>
    <a:clrScheme name="">
      <a:dk1>
        <a:srgbClr val="000000"/>
      </a:dk1>
      <a:lt1>
        <a:srgbClr val="CDFFE6"/>
      </a:lt1>
      <a:dk2>
        <a:srgbClr val="006000"/>
      </a:dk2>
      <a:lt2>
        <a:srgbClr val="FF8200"/>
      </a:lt2>
      <a:accent1>
        <a:srgbClr val="00FFFF"/>
      </a:accent1>
      <a:accent2>
        <a:srgbClr val="C80000"/>
      </a:accent2>
      <a:accent3>
        <a:srgbClr val="AAB6AA"/>
      </a:accent3>
      <a:accent4>
        <a:srgbClr val="AFDAC4"/>
      </a:accent4>
      <a:accent5>
        <a:srgbClr val="AAFFFF"/>
      </a:accent5>
      <a:accent6>
        <a:srgbClr val="B50000"/>
      </a:accent6>
      <a:hlink>
        <a:srgbClr val="F0F000"/>
      </a:hlink>
      <a:folHlink>
        <a:srgbClr val="66FF33"/>
      </a:folHlink>
    </a:clrScheme>
    <a:fontScheme name="sc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99FF"/>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altLang="en-US" sz="2400" b="1" i="1" u="sng"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6699FF"/>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ar-SA" altLang="en-US" sz="2400" b="1" i="1" u="sng" strike="noStrike" cap="none" normalizeH="0" baseline="0" smtClean="0">
            <a:ln>
              <a:noFill/>
            </a:ln>
            <a:solidFill>
              <a:schemeClr val="tx1"/>
            </a:solidFill>
            <a:effectLst/>
            <a:latin typeface="Arial" charset="0"/>
          </a:defRPr>
        </a:defPPr>
      </a:lstStyle>
    </a:lnDef>
  </a:objectDefaults>
  <a:extraClrSchemeLst>
    <a:extraClrScheme>
      <a:clrScheme name="sc_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c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sc_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c_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c_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c_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sc_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C:\My Documents\COE390\991\sc_template.ppt</Template>
  <TotalTime>902</TotalTime>
  <Pages>20</Pages>
  <Words>2883</Words>
  <Application>Microsoft Office PowerPoint</Application>
  <PresentationFormat>On-screen Show (4:3)</PresentationFormat>
  <Paragraphs>535</Paragraphs>
  <Slides>67</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67</vt:i4>
      </vt:variant>
    </vt:vector>
  </HeadingPairs>
  <TitlesOfParts>
    <vt:vector size="74" baseType="lpstr">
      <vt:lpstr>Arial</vt:lpstr>
      <vt:lpstr>Bookman Old Style</vt:lpstr>
      <vt:lpstr>Monotype Sorts</vt:lpstr>
      <vt:lpstr>Symbol</vt:lpstr>
      <vt:lpstr>Times New Roman</vt:lpstr>
      <vt:lpstr>sc_template</vt:lpstr>
      <vt:lpstr>Equation</vt:lpstr>
      <vt:lpstr>COE 561 Digital System Design &amp; Synthesis Architectural Synthesis </vt:lpstr>
      <vt:lpstr>Outline</vt:lpstr>
      <vt:lpstr>Synthesis</vt:lpstr>
      <vt:lpstr>Synthesis and Optimization</vt:lpstr>
      <vt:lpstr>Architectural-Level Synthesis Motivation</vt:lpstr>
      <vt:lpstr>Architectural-Level Synthesis</vt:lpstr>
      <vt:lpstr>Dataflow Graphs …</vt:lpstr>
      <vt:lpstr>… Dataflow Graphs</vt:lpstr>
      <vt:lpstr>Sequencing Graphs</vt:lpstr>
      <vt:lpstr>Behavioral-Level Optimization</vt:lpstr>
      <vt:lpstr>Architectural Synthesis and Optimization</vt:lpstr>
      <vt:lpstr>Circuit Specification for Architectural Synthesis</vt:lpstr>
      <vt:lpstr>Resources</vt:lpstr>
      <vt:lpstr>Resources and Circuit Families</vt:lpstr>
      <vt:lpstr>Synthesis in the Temporal Domain: Scheduling</vt:lpstr>
      <vt:lpstr>Scheduling …</vt:lpstr>
      <vt:lpstr> … Scheduling</vt:lpstr>
      <vt:lpstr>Synthesis in the Spatial Domain: Binding</vt:lpstr>
      <vt:lpstr>Example: Bound Sequencing Graph</vt:lpstr>
      <vt:lpstr>Performance and Area Estimation</vt:lpstr>
      <vt:lpstr>Scheduling</vt:lpstr>
      <vt:lpstr>Scheduling Models</vt:lpstr>
      <vt:lpstr>Minimum-Latency Unconstrained Scheduling Problem</vt:lpstr>
      <vt:lpstr>ASAP Scheduling Algorithm</vt:lpstr>
      <vt:lpstr>ALAP Scheduling Algorithm</vt:lpstr>
      <vt:lpstr>Latency-Constrained Scheduling</vt:lpstr>
      <vt:lpstr>Example</vt:lpstr>
      <vt:lpstr>Scheduling under Resource Constraints</vt:lpstr>
      <vt:lpstr>Minimum Latency Resource-Constrained Scheduling Problem</vt:lpstr>
      <vt:lpstr>Scheduling under Resource Constraints</vt:lpstr>
      <vt:lpstr>ILP Formulation …</vt:lpstr>
      <vt:lpstr>… ILP Formulation …</vt:lpstr>
      <vt:lpstr>… ILP Formulation</vt:lpstr>
      <vt:lpstr>Example …</vt:lpstr>
      <vt:lpstr>… Example …</vt:lpstr>
      <vt:lpstr>… Example</vt:lpstr>
      <vt:lpstr>Dual ILP Formulation</vt:lpstr>
      <vt:lpstr>Example</vt:lpstr>
      <vt:lpstr>ILP Solution</vt:lpstr>
      <vt:lpstr>List Scheduling Algorithms</vt:lpstr>
      <vt:lpstr>List Scheduling Algorithm for Minimum Latency …</vt:lpstr>
      <vt:lpstr>… List Scheduling Algorithm for Minimum Latency</vt:lpstr>
      <vt:lpstr>Example</vt:lpstr>
      <vt:lpstr>Example</vt:lpstr>
      <vt:lpstr>List Scheduling Algorithm for Minimum Resource Usage</vt:lpstr>
      <vt:lpstr>Example</vt:lpstr>
      <vt:lpstr>Allocation and Binding</vt:lpstr>
      <vt:lpstr>Optimum Sharing Problem</vt:lpstr>
      <vt:lpstr>Compatibility and Conflicts</vt:lpstr>
      <vt:lpstr>Algorithmic Solution to the Optimum Binding Problem</vt:lpstr>
      <vt:lpstr>Example</vt:lpstr>
      <vt:lpstr>ILP Formulation of Binding</vt:lpstr>
      <vt:lpstr>Example…</vt:lpstr>
      <vt:lpstr>… Example</vt:lpstr>
      <vt:lpstr>Register Binding Problem</vt:lpstr>
      <vt:lpstr>Example</vt:lpstr>
      <vt:lpstr>Example</vt:lpstr>
      <vt:lpstr>Sharing and Binding for General Circuits</vt:lpstr>
      <vt:lpstr>Left-Edge Algorithm</vt:lpstr>
      <vt:lpstr>Example</vt:lpstr>
      <vt:lpstr>Example </vt:lpstr>
      <vt:lpstr>Example</vt:lpstr>
      <vt:lpstr>Example</vt:lpstr>
      <vt:lpstr>Example</vt:lpstr>
      <vt:lpstr>Example</vt:lpstr>
      <vt:lpstr>Example</vt:lpstr>
      <vt:lpstr>Example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Preventive Maintenance</dc:title>
  <dc:subject/>
  <dc:creator>Dr. Aiman El-Maleh</dc:creator>
  <cp:keywords/>
  <dc:description/>
  <cp:lastModifiedBy>aimane (Aiman El-Maleh)</cp:lastModifiedBy>
  <cp:revision>630</cp:revision>
  <cp:lastPrinted>1997-11-05T14:28:54Z</cp:lastPrinted>
  <dcterms:created xsi:type="dcterms:W3CDTF">1995-10-21T09:00:36Z</dcterms:created>
  <dcterms:modified xsi:type="dcterms:W3CDTF">2019-01-03T15:22:47Z</dcterms:modified>
</cp:coreProperties>
</file>