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277" r:id="rId3"/>
    <p:sldId id="348" r:id="rId4"/>
    <p:sldId id="35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4" r:id="rId33"/>
    <p:sldId id="415" r:id="rId34"/>
    <p:sldId id="418" r:id="rId35"/>
    <p:sldId id="419" r:id="rId36"/>
    <p:sldId id="420" r:id="rId37"/>
    <p:sldId id="421" r:id="rId38"/>
    <p:sldId id="422" r:id="rId39"/>
    <p:sldId id="423" r:id="rId40"/>
    <p:sldId id="424" r:id="rId41"/>
    <p:sldId id="425" r:id="rId42"/>
    <p:sldId id="426" r:id="rId43"/>
    <p:sldId id="427" r:id="rId44"/>
    <p:sldId id="428" r:id="rId45"/>
    <p:sldId id="429" r:id="rId46"/>
    <p:sldId id="430" r:id="rId47"/>
    <p:sldId id="432" r:id="rId48"/>
    <p:sldId id="433" r:id="rId49"/>
    <p:sldId id="435" r:id="rId50"/>
    <p:sldId id="436" r:id="rId51"/>
    <p:sldId id="437" r:id="rId52"/>
    <p:sldId id="438" r:id="rId53"/>
  </p:sldIdLst>
  <p:sldSz cx="9144000" cy="6858000" type="screen4x3"/>
  <p:notesSz cx="6781800" cy="99187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0000FF"/>
    <a:srgbClr val="002F8E"/>
    <a:srgbClr val="00359E"/>
    <a:srgbClr val="0038A8"/>
    <a:srgbClr val="0033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31" autoAdjust="0"/>
    <p:restoredTop sz="99153" autoAdjust="0"/>
  </p:normalViewPr>
  <p:slideViewPr>
    <p:cSldViewPr snapToGrid="0"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230"/>
    </p:cViewPr>
  </p:sorterViewPr>
  <p:notesViewPr>
    <p:cSldViewPr snapToGrid="0">
      <p:cViewPr varScale="1">
        <p:scale>
          <a:sx n="56" d="100"/>
          <a:sy n="56" d="100"/>
        </p:scale>
        <p:origin x="-1872" y="-72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23013" y="9490075"/>
            <a:ext cx="39211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>
            <a:spAutoFit/>
          </a:bodyPr>
          <a:lstStyle>
            <a:lvl1pPr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646FDD80-E99B-4CB4-8479-D517ED5F1F6C}" type="slidenum">
              <a:rPr lang="en-US" sz="14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D318BC-D71A-41C7-934F-907C2EC97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0113"/>
            <a:ext cx="49720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9300"/>
            <a:ext cx="4941888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23013" y="9490075"/>
            <a:ext cx="39211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>
            <a:spAutoFit/>
          </a:bodyPr>
          <a:lstStyle>
            <a:lvl1pPr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8A46CAAE-DFB9-4923-9A3A-737282EBC698}" type="slidenum">
              <a:rPr lang="en-US" sz="14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CF8877-396B-4BF2-9224-D9369490AC62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19163" y="749300"/>
            <a:ext cx="4943475" cy="370681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50952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759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6796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050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4471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7638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8064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01241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1988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5676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6748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44866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62400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62970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Level4-</a:t>
            </a:r>
            <a:fld id="{88F1A075-D9CE-4B36-8BD9-74EEB972D54B}" type="slidenum">
              <a:rPr lang="en-US" altLang="en-US" smtClean="0"/>
              <a:pPr lvl="4"/>
              <a:t>‹#›</a:t>
            </a:fld>
            <a:endParaRPr lang="en-US" altLang="en-US" smtClean="0"/>
          </a:p>
          <a:p>
            <a:pPr lvl="4"/>
            <a:endParaRPr lang="en-US" alt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1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800" b="0" i="0" smtClean="0">
                <a:latin typeface="Bookman Old Style" panose="02050604050505020204" pitchFamily="18" charset="0"/>
              </a:rPr>
              <a:t>1-</a:t>
            </a:r>
            <a:fld id="{295C3BFD-F1BA-46CA-98D5-C5B3693BF268}" type="slidenum">
              <a:rPr lang="en-US" sz="1800" b="0" i="0" smtClean="0">
                <a:latin typeface="Bookman Old Style" panose="02050604050505020204" pitchFamily="18" charset="0"/>
              </a:rPr>
              <a:pPr>
                <a:defRPr/>
              </a:pPr>
              <a:t>‹#›</a:t>
            </a:fld>
            <a:endParaRPr lang="en-US" b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31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5" r:id="rId9"/>
    <p:sldLayoutId id="2147484326" r:id="rId10"/>
    <p:sldLayoutId id="2147484327" r:id="rId11"/>
    <p:sldLayoutId id="2147484328" r:id="rId12"/>
    <p:sldLayoutId id="2147484329" r:id="rId13"/>
    <p:sldLayoutId id="2147484330" r:id="rId14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/>
              <a:t>COE 561</a:t>
            </a:r>
            <a:br>
              <a:rPr lang="en-US" dirty="0"/>
            </a:br>
            <a:r>
              <a:rPr lang="en-US" kern="1200" dirty="0">
                <a:solidFill>
                  <a:srgbClr val="FFFF00"/>
                </a:solidFill>
              </a:rPr>
              <a:t>Synthesis of Combinational Circuits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94538" cy="1752600"/>
          </a:xfrm>
        </p:spPr>
        <p:txBody>
          <a:bodyPr lIns="92075" tIns="46038" rIns="92075" bIns="46038" anchor="t" anchorCtr="0"/>
          <a:lstStyle/>
          <a:p>
            <a:pPr marL="342900" indent="-342900"/>
            <a:endParaRPr lang="en-US" altLang="en-US" smtClean="0"/>
          </a:p>
          <a:p>
            <a:pPr marL="342900" indent="-342900"/>
            <a:r>
              <a:rPr lang="en-US" altLang="en-US" smtClean="0"/>
              <a:t>Dr. Aiman H. El-Maleh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Computer Engineering Department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King Fahd University of Petroleum &amp; Minerals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Problem Analysis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Multiple-level optimization is hard.</a:t>
            </a:r>
          </a:p>
          <a:p>
            <a:r>
              <a:rPr lang="en-US" altLang="en-US" smtClean="0"/>
              <a:t>Exact methods</a:t>
            </a:r>
          </a:p>
          <a:p>
            <a:pPr lvl="1"/>
            <a:r>
              <a:rPr lang="en-US" altLang="en-US" smtClean="0"/>
              <a:t>Exponential complexity.</a:t>
            </a:r>
          </a:p>
          <a:p>
            <a:pPr lvl="1"/>
            <a:r>
              <a:rPr lang="en-US" altLang="en-US" smtClean="0"/>
              <a:t>Impractical.</a:t>
            </a:r>
          </a:p>
          <a:p>
            <a:r>
              <a:rPr lang="en-US" altLang="en-US" smtClean="0"/>
              <a:t>Approximate methods</a:t>
            </a:r>
          </a:p>
          <a:p>
            <a:pPr lvl="1"/>
            <a:r>
              <a:rPr lang="en-US" altLang="en-US" smtClean="0"/>
              <a:t>Heuristic algorithms.</a:t>
            </a:r>
          </a:p>
          <a:p>
            <a:pPr lvl="1"/>
            <a:r>
              <a:rPr lang="en-US" altLang="en-US" smtClean="0"/>
              <a:t>Rule-based methods.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Strategies for optimization</a:t>
            </a:r>
          </a:p>
          <a:p>
            <a:pPr lvl="1"/>
            <a:r>
              <a:rPr lang="en-US" altLang="en-US" smtClean="0"/>
              <a:t>Improve circuit step by step based on circuit transformations.</a:t>
            </a:r>
          </a:p>
          <a:p>
            <a:pPr lvl="1"/>
            <a:r>
              <a:rPr lang="en-US" altLang="en-US" smtClean="0"/>
              <a:t>Preserve network behavior.</a:t>
            </a:r>
          </a:p>
          <a:p>
            <a:pPr lvl="1"/>
            <a:r>
              <a:rPr lang="en-US" altLang="en-US" smtClean="0"/>
              <a:t>Methods differ in</a:t>
            </a:r>
          </a:p>
          <a:p>
            <a:pPr lvl="2"/>
            <a:r>
              <a:rPr lang="en-US" altLang="en-US" smtClean="0"/>
              <a:t>Types of transformations.</a:t>
            </a:r>
          </a:p>
          <a:p>
            <a:pPr lvl="2"/>
            <a:r>
              <a:rPr lang="en-US" altLang="en-US" smtClean="0"/>
              <a:t>Selection and order of transformations.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/>
              <a:t>Eliminate one function from the network.</a:t>
            </a:r>
          </a:p>
          <a:p>
            <a:r>
              <a:rPr lang="en-US" altLang="en-US" b="0" smtClean="0"/>
              <a:t>Perform variable substitution.</a:t>
            </a:r>
          </a:p>
          <a:p>
            <a:r>
              <a:rPr lang="en-US" altLang="en-US" b="0" smtClean="0">
                <a:solidFill>
                  <a:schemeClr val="tx2"/>
                </a:solidFill>
              </a:rPr>
              <a:t>Example</a:t>
            </a:r>
          </a:p>
          <a:p>
            <a:pPr lvl="1"/>
            <a:r>
              <a:rPr lang="en-US" altLang="en-US" smtClean="0"/>
              <a:t>s = r +b’; r = p+a’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</a:t>
            </a:r>
            <a:r>
              <a:rPr lang="en-US" altLang="en-US" smtClean="0"/>
              <a:t> s = p+a’+b’.</a:t>
            </a:r>
          </a:p>
          <a:p>
            <a:endParaRPr lang="en-US" altLang="en-US" b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3409950"/>
            <a:ext cx="41925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3414713"/>
            <a:ext cx="3748088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Decomposition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/>
              <a:t>Break </a:t>
            </a:r>
            <a:r>
              <a:rPr lang="en-US" altLang="en-US" b="0" smtClean="0">
                <a:solidFill>
                  <a:schemeClr val="hlink"/>
                </a:solidFill>
              </a:rPr>
              <a:t>one function</a:t>
            </a:r>
            <a:r>
              <a:rPr lang="en-US" altLang="en-US" b="0" smtClean="0"/>
              <a:t> into smaller ones.</a:t>
            </a:r>
          </a:p>
          <a:p>
            <a:r>
              <a:rPr lang="en-US" altLang="en-US" b="0" smtClean="0"/>
              <a:t>Introduce new vertices in the network.</a:t>
            </a:r>
          </a:p>
          <a:p>
            <a:r>
              <a:rPr lang="en-US" altLang="en-US" b="0" smtClean="0">
                <a:solidFill>
                  <a:schemeClr val="tx2"/>
                </a:solidFill>
              </a:rPr>
              <a:t>Example</a:t>
            </a:r>
          </a:p>
          <a:p>
            <a:pPr lvl="1"/>
            <a:r>
              <a:rPr lang="en-US" altLang="en-US" smtClean="0"/>
              <a:t>v = a’d+bd+c’d+ae’.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</a:t>
            </a:r>
            <a:r>
              <a:rPr lang="en-US" altLang="en-US" smtClean="0"/>
              <a:t> j = a’+b+c’; v = jd+ae’</a:t>
            </a:r>
          </a:p>
          <a:p>
            <a:endParaRPr lang="en-US" altLang="en-US" b="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578225"/>
            <a:ext cx="41132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597275"/>
            <a:ext cx="40608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Factoring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Factoring is the process of deriving a factored form from a sum-of-products form of a function.</a:t>
            </a:r>
          </a:p>
          <a:p>
            <a:r>
              <a:rPr lang="en-US" altLang="en-US" smtClean="0"/>
              <a:t>Factoring is like decomposition except that no additional nodes are created.</a:t>
            </a:r>
          </a:p>
          <a:p>
            <a:r>
              <a:rPr lang="en-US" altLang="en-US" smtClean="0">
                <a:solidFill>
                  <a:schemeClr val="tx2"/>
                </a:solidFill>
              </a:rPr>
              <a:t>Example</a:t>
            </a:r>
          </a:p>
          <a:p>
            <a:pPr lvl="1"/>
            <a:r>
              <a:rPr lang="en-US" altLang="en-US" smtClean="0"/>
              <a:t>F = abc+abd+a’b’c+a’b’d+ab’e+ab’f+a’be+a’bf (</a:t>
            </a:r>
            <a:r>
              <a:rPr lang="en-US" altLang="en-US" smtClean="0">
                <a:solidFill>
                  <a:schemeClr val="hlink"/>
                </a:solidFill>
              </a:rPr>
              <a:t>24 literals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After factorization</a:t>
            </a:r>
          </a:p>
          <a:p>
            <a:pPr lvl="2"/>
            <a:r>
              <a:rPr lang="en-US" altLang="en-US" smtClean="0"/>
              <a:t>F=(ab+a’b’)(c+d) + (ab’+a’b)(e+f) (</a:t>
            </a:r>
            <a:r>
              <a:rPr lang="en-US" altLang="en-US" smtClean="0">
                <a:solidFill>
                  <a:schemeClr val="hlink"/>
                </a:solidFill>
              </a:rPr>
              <a:t>12 literals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Extraction 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/>
              <a:t>Find a common sub-expression of </a:t>
            </a:r>
            <a:r>
              <a:rPr lang="en-US" altLang="en-US" b="0" smtClean="0">
                <a:solidFill>
                  <a:schemeClr val="hlink"/>
                </a:solidFill>
              </a:rPr>
              <a:t>two (or more)</a:t>
            </a:r>
            <a:r>
              <a:rPr lang="en-US" altLang="en-US" b="0" smtClean="0"/>
              <a:t> expressions.</a:t>
            </a:r>
          </a:p>
          <a:p>
            <a:r>
              <a:rPr lang="en-US" altLang="en-US" b="0" smtClean="0"/>
              <a:t>Extract sub-expression as new function.</a:t>
            </a:r>
          </a:p>
          <a:p>
            <a:r>
              <a:rPr lang="en-US" altLang="en-US" b="0" smtClean="0"/>
              <a:t>Introduce new vertex in the network.</a:t>
            </a:r>
          </a:p>
          <a:p>
            <a:r>
              <a:rPr lang="en-US" altLang="en-US" b="0" smtClean="0">
                <a:solidFill>
                  <a:schemeClr val="tx2"/>
                </a:solidFill>
              </a:rPr>
              <a:t>Example</a:t>
            </a:r>
          </a:p>
          <a:p>
            <a:pPr lvl="1"/>
            <a:r>
              <a:rPr lang="en-US" altLang="en-US" smtClean="0"/>
              <a:t>p = ce+de;	 t = ac+ad+bc+bd+e;	     (</a:t>
            </a:r>
            <a:r>
              <a:rPr lang="en-US" altLang="en-US" smtClean="0">
                <a:solidFill>
                  <a:schemeClr val="hlink"/>
                </a:solidFill>
              </a:rPr>
              <a:t>13 literals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p = (c+d)e;	 t = (c+d)(a+b)+e;		     (</a:t>
            </a:r>
            <a:r>
              <a:rPr lang="en-US" altLang="en-US" smtClean="0">
                <a:solidFill>
                  <a:schemeClr val="tx2"/>
                </a:solidFill>
              </a:rPr>
              <a:t>Factoring:</a:t>
            </a:r>
            <a:r>
              <a:rPr lang="en-US" altLang="en-US" smtClean="0">
                <a:solidFill>
                  <a:schemeClr val="hlink"/>
                </a:solidFill>
              </a:rPr>
              <a:t>8 literals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</a:t>
            </a:r>
            <a:r>
              <a:rPr lang="en-US" altLang="en-US" smtClean="0"/>
              <a:t> k = c+d; 	 p = ke;	 t = ka+ kb +e; (</a:t>
            </a:r>
            <a:r>
              <a:rPr lang="en-US" altLang="en-US" smtClean="0">
                <a:solidFill>
                  <a:schemeClr val="tx2"/>
                </a:solidFill>
              </a:rPr>
              <a:t>Extraction:</a:t>
            </a:r>
            <a:r>
              <a:rPr lang="en-US" altLang="en-US" smtClean="0">
                <a:solidFill>
                  <a:schemeClr val="hlink"/>
                </a:solidFill>
              </a:rPr>
              <a:t>9 literals</a:t>
            </a:r>
            <a:r>
              <a:rPr lang="en-US" altLang="en-US" smtClean="0"/>
              <a:t>)</a:t>
            </a:r>
          </a:p>
          <a:p>
            <a:endParaRPr lang="en-US" altLang="en-US" b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Extraction</a:t>
            </a:r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6100" y="1219200"/>
            <a:ext cx="5502275" cy="53562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Simplification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09000" cy="5356225"/>
          </a:xfrm>
        </p:spPr>
        <p:txBody>
          <a:bodyPr/>
          <a:lstStyle/>
          <a:p>
            <a:r>
              <a:rPr lang="en-US" altLang="en-US" sz="2200" b="0" smtClean="0"/>
              <a:t>Simplify a local function (using Espresso).</a:t>
            </a:r>
          </a:p>
          <a:p>
            <a:r>
              <a:rPr lang="en-US" altLang="en-US" sz="2200" b="0" smtClean="0">
                <a:solidFill>
                  <a:schemeClr val="tx2"/>
                </a:solidFill>
              </a:rPr>
              <a:t>Example</a:t>
            </a:r>
          </a:p>
          <a:p>
            <a:pPr lvl="1"/>
            <a:r>
              <a:rPr lang="en-US" altLang="en-US" sz="2000" smtClean="0"/>
              <a:t>u = q’c+qc’ +qc;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</a:t>
            </a:r>
            <a:r>
              <a:rPr lang="en-US" altLang="en-US" sz="2000" smtClean="0"/>
              <a:t> u = q +c;</a:t>
            </a:r>
          </a:p>
          <a:p>
            <a:endParaRPr lang="en-US" altLang="en-US" sz="2200" b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513" y="3186113"/>
            <a:ext cx="3937000" cy="2589212"/>
          </a:xfrm>
        </p:spPr>
      </p:pic>
      <p:pic>
        <p:nvPicPr>
          <p:cNvPr id="21509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2775" y="3194050"/>
            <a:ext cx="4186238" cy="259556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97875" cy="5356225"/>
          </a:xfrm>
        </p:spPr>
        <p:txBody>
          <a:bodyPr/>
          <a:lstStyle/>
          <a:p>
            <a:r>
              <a:rPr lang="en-US" altLang="en-US" sz="2200" b="0" smtClean="0"/>
              <a:t>Simplify a local function by using an additional input that was not previously in its support set.</a:t>
            </a:r>
          </a:p>
          <a:p>
            <a:r>
              <a:rPr lang="en-US" altLang="en-US" sz="2200" b="0" smtClean="0">
                <a:solidFill>
                  <a:schemeClr val="tx2"/>
                </a:solidFill>
              </a:rPr>
              <a:t>Example</a:t>
            </a:r>
          </a:p>
          <a:p>
            <a:pPr lvl="1"/>
            <a:r>
              <a:rPr lang="en-US" altLang="en-US" sz="2000" smtClean="0"/>
              <a:t>t = ka+kb+e.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</a:t>
            </a:r>
            <a:r>
              <a:rPr lang="en-US" altLang="en-US" sz="2000" smtClean="0"/>
              <a:t> t = kq +e;  because q = a+b.</a:t>
            </a:r>
          </a:p>
          <a:p>
            <a:endParaRPr lang="en-US" altLang="en-US" sz="2200" b="0" smtClean="0"/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" y="3516313"/>
            <a:ext cx="3990975" cy="2398712"/>
          </a:xfrm>
        </p:spPr>
      </p:pic>
      <p:pic>
        <p:nvPicPr>
          <p:cNvPr id="22533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0425" y="3509963"/>
            <a:ext cx="3910013" cy="23907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Example: Sequence of Transformations</a:t>
            </a: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8988" y="1985963"/>
            <a:ext cx="3589337" cy="4456112"/>
          </a:xfrm>
        </p:spPr>
      </p:pic>
      <p:grpSp>
        <p:nvGrpSpPr>
          <p:cNvPr id="23556" name="Group 10"/>
          <p:cNvGrpSpPr>
            <a:grpSpLocks/>
          </p:cNvGrpSpPr>
          <p:nvPr/>
        </p:nvGrpSpPr>
        <p:grpSpPr bwMode="auto">
          <a:xfrm>
            <a:off x="639763" y="1954213"/>
            <a:ext cx="3605212" cy="4500562"/>
            <a:chOff x="3108" y="768"/>
            <a:chExt cx="2271" cy="2835"/>
          </a:xfrm>
        </p:grpSpPr>
        <p:pic>
          <p:nvPicPr>
            <p:cNvPr id="2355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768"/>
              <a:ext cx="2269" cy="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8" y="2378"/>
              <a:ext cx="2271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606425" y="1327150"/>
            <a:ext cx="368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Original Network (33 lit.)</a:t>
            </a:r>
          </a:p>
        </p:txBody>
      </p:sp>
      <p:sp>
        <p:nvSpPr>
          <p:cNvPr id="23558" name="Text Box 12"/>
          <p:cNvSpPr txBox="1">
            <a:spLocks noChangeArrowheads="1"/>
          </p:cNvSpPr>
          <p:nvPr/>
        </p:nvSpPr>
        <p:spPr bwMode="auto">
          <a:xfrm>
            <a:off x="4495800" y="1349375"/>
            <a:ext cx="440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Transformed Network (20 lit.)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Optimization Approaches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04800" y="1219200"/>
            <a:ext cx="8524875" cy="5356225"/>
          </a:xfrm>
          <a:prstGeom prst="rect">
            <a:avLst/>
          </a:prstGeom>
        </p:spPr>
        <p:txBody>
          <a:bodyPr/>
          <a:lstStyle/>
          <a:p>
            <a:pPr marL="317500" indent="-317500" defTabSz="769938"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i="0" kern="0">
                <a:solidFill>
                  <a:schemeClr val="hlink"/>
                </a:solidFill>
                <a:latin typeface="+mn-lt"/>
              </a:rPr>
              <a:t>Algorithmic approach</a:t>
            </a:r>
          </a:p>
          <a:p>
            <a:pPr marL="688975" lvl="1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  <a:defRPr/>
            </a:pPr>
            <a:r>
              <a:rPr lang="en-US" sz="2200" b="0" i="0" kern="0">
                <a:solidFill>
                  <a:srgbClr val="FFFFFF"/>
                </a:solidFill>
                <a:latin typeface="+mn-lt"/>
              </a:rPr>
              <a:t>Define an algorithm for each transformation type.</a:t>
            </a:r>
          </a:p>
          <a:p>
            <a:pPr marL="688975" lvl="1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  <a:defRPr/>
            </a:pPr>
            <a:r>
              <a:rPr lang="en-US" sz="2200" b="0" i="0" kern="0">
                <a:solidFill>
                  <a:srgbClr val="FFFFFF"/>
                </a:solidFill>
                <a:latin typeface="+mn-lt"/>
              </a:rPr>
              <a:t>Algorithm is an operator on the network.</a:t>
            </a:r>
          </a:p>
          <a:p>
            <a:pPr marL="688975" lvl="1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  <a:defRPr/>
            </a:pPr>
            <a:r>
              <a:rPr lang="en-US" sz="2200" b="0" i="0" kern="0">
                <a:solidFill>
                  <a:srgbClr val="FFFFFF"/>
                </a:solidFill>
                <a:latin typeface="+mn-lt"/>
              </a:rPr>
              <a:t>Each operator has well-defined properties</a:t>
            </a:r>
          </a:p>
          <a:p>
            <a:pPr marL="1058863" lvl="2" indent="-211138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Char char="•"/>
              <a:defRPr/>
            </a:pPr>
            <a:r>
              <a:rPr lang="en-US" sz="2000" b="0" i="0" kern="0">
                <a:solidFill>
                  <a:srgbClr val="FFFFFF"/>
                </a:solidFill>
                <a:latin typeface="+mn-lt"/>
              </a:rPr>
              <a:t>Heuristic methods still used.</a:t>
            </a:r>
          </a:p>
          <a:p>
            <a:pPr marL="1058863" lvl="2" indent="-211138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Char char="•"/>
              <a:defRPr/>
            </a:pPr>
            <a:r>
              <a:rPr lang="en-US" sz="2000" b="0" i="0" kern="0">
                <a:solidFill>
                  <a:srgbClr val="FFFFFF"/>
                </a:solidFill>
                <a:latin typeface="+mn-lt"/>
              </a:rPr>
              <a:t>Weak optimality properties.</a:t>
            </a:r>
          </a:p>
          <a:p>
            <a:pPr marL="688975" lvl="1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  <a:defRPr/>
            </a:pPr>
            <a:r>
              <a:rPr lang="en-US" sz="2200" b="0" i="0" kern="0">
                <a:solidFill>
                  <a:srgbClr val="FFFFFF"/>
                </a:solidFill>
                <a:latin typeface="+mn-lt"/>
              </a:rPr>
              <a:t>Sequence of operators</a:t>
            </a:r>
          </a:p>
          <a:p>
            <a:pPr marL="1058863" lvl="2" indent="-211138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Char char="•"/>
              <a:defRPr/>
            </a:pPr>
            <a:r>
              <a:rPr lang="en-US" sz="2000" b="0" i="0" kern="0">
                <a:solidFill>
                  <a:srgbClr val="FFFFFF"/>
                </a:solidFill>
                <a:latin typeface="+mn-lt"/>
              </a:rPr>
              <a:t>Defined by scripts.</a:t>
            </a:r>
          </a:p>
          <a:p>
            <a:pPr marL="1058863" lvl="2" indent="-211138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Char char="•"/>
              <a:defRPr/>
            </a:pPr>
            <a:r>
              <a:rPr lang="en-US" sz="2000" b="0" i="0" kern="0">
                <a:solidFill>
                  <a:srgbClr val="FFFFFF"/>
                </a:solidFill>
                <a:latin typeface="+mn-lt"/>
              </a:rPr>
              <a:t>Based on experience.</a:t>
            </a:r>
          </a:p>
          <a:p>
            <a:pPr marL="317500" indent="-317500" defTabSz="769938"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i="0" kern="0">
                <a:solidFill>
                  <a:schemeClr val="hlink"/>
                </a:solidFill>
                <a:latin typeface="+mn-lt"/>
              </a:rPr>
              <a:t>Rule-based approach (IBM Logic Synthesis System)</a:t>
            </a:r>
          </a:p>
          <a:p>
            <a:pPr marL="688975" lvl="1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  <a:defRPr/>
            </a:pPr>
            <a:r>
              <a:rPr lang="en-US" sz="2200" b="0" i="0" kern="0">
                <a:solidFill>
                  <a:srgbClr val="FFFFFF"/>
                </a:solidFill>
                <a:latin typeface="+mn-lt"/>
              </a:rPr>
              <a:t>Rule-data base</a:t>
            </a:r>
          </a:p>
          <a:p>
            <a:pPr marL="1058863" lvl="2" indent="-211138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Char char="•"/>
              <a:defRPr/>
            </a:pPr>
            <a:r>
              <a:rPr lang="en-US" sz="2000" b="0" i="0" kern="0">
                <a:solidFill>
                  <a:srgbClr val="FFFFFF"/>
                </a:solidFill>
                <a:latin typeface="+mn-lt"/>
              </a:rPr>
              <a:t>Set of pattern pairs.</a:t>
            </a:r>
          </a:p>
          <a:p>
            <a:pPr marL="688975" lvl="1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  <a:defRPr/>
            </a:pPr>
            <a:r>
              <a:rPr lang="en-US" sz="2200" b="0" i="0" kern="0">
                <a:solidFill>
                  <a:srgbClr val="FFFFFF"/>
                </a:solidFill>
                <a:latin typeface="+mn-lt"/>
              </a:rPr>
              <a:t>Pattern replacement driven by rules.</a:t>
            </a:r>
          </a:p>
          <a:p>
            <a:pPr marL="317500" indent="-317500" defTabSz="769938"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endParaRPr lang="en-US" i="0" kern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Circuit Synthesis</a:t>
            </a:r>
          </a:p>
          <a:p>
            <a:r>
              <a:rPr lang="en-US" altLang="en-US" smtClean="0"/>
              <a:t>Multilevel Logic Synthesis</a:t>
            </a:r>
          </a:p>
          <a:p>
            <a:r>
              <a:rPr lang="en-US" altLang="en-US" smtClean="0"/>
              <a:t>Fast Extraction Algorithm</a:t>
            </a:r>
          </a:p>
          <a:p>
            <a:r>
              <a:rPr lang="en-US" altLang="en-US" smtClean="0"/>
              <a:t>Synthesis and Testability</a:t>
            </a:r>
          </a:p>
          <a:p>
            <a:r>
              <a:rPr lang="en-US" altLang="en-US" smtClean="0"/>
              <a:t>Timing Issues in Multiple-Level Logic</a:t>
            </a:r>
            <a:br>
              <a:rPr lang="en-US" altLang="en-US" smtClean="0"/>
            </a:br>
            <a:r>
              <a:rPr lang="en-US" altLang="en-US" smtClean="0"/>
              <a:t>Optimization</a:t>
            </a:r>
          </a:p>
          <a:p>
            <a:r>
              <a:rPr lang="en-US" altLang="en-US" smtClean="0"/>
              <a:t>Algorithms for Delay Minimization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MIS/SIS Rugged Script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/>
              <a:t>sweep; eliminate -1</a:t>
            </a:r>
          </a:p>
          <a:p>
            <a:r>
              <a:rPr lang="en-US" altLang="en-US" b="0" smtClean="0"/>
              <a:t>simplify -m nocomp</a:t>
            </a:r>
          </a:p>
          <a:p>
            <a:r>
              <a:rPr lang="en-US" altLang="en-US" b="0" smtClean="0"/>
              <a:t>eliminate -1</a:t>
            </a:r>
          </a:p>
          <a:p>
            <a:r>
              <a:rPr lang="en-US" altLang="en-US" b="0" smtClean="0"/>
              <a:t>sweep; eliminate 5</a:t>
            </a:r>
          </a:p>
          <a:p>
            <a:r>
              <a:rPr lang="en-US" altLang="en-US" b="0" smtClean="0"/>
              <a:t>simplify -m nocomp</a:t>
            </a:r>
          </a:p>
          <a:p>
            <a:r>
              <a:rPr lang="en-US" altLang="en-US" b="0" smtClean="0"/>
              <a:t>resub -a</a:t>
            </a:r>
          </a:p>
          <a:p>
            <a:r>
              <a:rPr lang="en-US" altLang="en-US" b="0" smtClean="0"/>
              <a:t>fx</a:t>
            </a:r>
          </a:p>
          <a:p>
            <a:r>
              <a:rPr lang="en-US" altLang="en-US" b="0" smtClean="0"/>
              <a:t>resub -a; sweep</a:t>
            </a:r>
          </a:p>
          <a:p>
            <a:r>
              <a:rPr lang="en-US" altLang="en-US" b="0" smtClean="0"/>
              <a:t>eliminate -1; sweep</a:t>
            </a:r>
          </a:p>
          <a:p>
            <a:r>
              <a:rPr lang="en-US" altLang="en-US" b="0" smtClean="0"/>
              <a:t>full-simplify -m nocomp</a:t>
            </a:r>
          </a:p>
          <a:p>
            <a:endParaRPr lang="en-US" altLang="en-US" smtClean="0"/>
          </a:p>
        </p:txBody>
      </p:sp>
      <p:sp>
        <p:nvSpPr>
          <p:cNvPr id="799748" name="Text Box 4"/>
          <p:cNvSpPr txBox="1">
            <a:spLocks noChangeArrowheads="1"/>
          </p:cNvSpPr>
          <p:nvPr/>
        </p:nvSpPr>
        <p:spPr bwMode="auto">
          <a:xfrm>
            <a:off x="4383088" y="1430338"/>
            <a:ext cx="4248150" cy="12001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Sweep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eliminates single-input Vertices and those with a constant function.</a:t>
            </a:r>
          </a:p>
        </p:txBody>
      </p:sp>
      <p:sp>
        <p:nvSpPr>
          <p:cNvPr id="799749" name="Text Box 5"/>
          <p:cNvSpPr txBox="1">
            <a:spLocks noChangeArrowheads="1"/>
          </p:cNvSpPr>
          <p:nvPr/>
        </p:nvSpPr>
        <p:spPr bwMode="auto">
          <a:xfrm>
            <a:off x="4383088" y="4229100"/>
            <a:ext cx="4248150" cy="8350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fx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extracts double-cube and single-cube expression.</a:t>
            </a:r>
          </a:p>
        </p:txBody>
      </p:sp>
      <p:sp>
        <p:nvSpPr>
          <p:cNvPr id="799750" name="Text Box 6"/>
          <p:cNvSpPr txBox="1">
            <a:spLocks noChangeArrowheads="1"/>
          </p:cNvSpPr>
          <p:nvPr/>
        </p:nvSpPr>
        <p:spPr bwMode="auto">
          <a:xfrm>
            <a:off x="4370388" y="2816225"/>
            <a:ext cx="4248150" cy="12001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resub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–a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performs algebraic substitution of all vertex pairs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Fast Extraction (FX) 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Very efficient extraction method</a:t>
            </a:r>
          </a:p>
          <a:p>
            <a:pPr lvl="1"/>
            <a:r>
              <a:rPr lang="en-US" altLang="en-US" smtClean="0"/>
              <a:t>Based on extraction of double-cube divisors along with their complements and, </a:t>
            </a:r>
          </a:p>
          <a:p>
            <a:pPr lvl="1"/>
            <a:r>
              <a:rPr lang="en-US" altLang="en-US" smtClean="0"/>
              <a:t>Single-cube divisors with two literals. </a:t>
            </a:r>
          </a:p>
          <a:p>
            <a:pPr lvl="1"/>
            <a:r>
              <a:rPr lang="en-US" altLang="en-US" smtClean="0"/>
              <a:t>Number of divisors in polynomial domain.</a:t>
            </a:r>
          </a:p>
          <a:p>
            <a:pPr lvl="1"/>
            <a:r>
              <a:rPr lang="en-US" altLang="en-US" smtClean="0"/>
              <a:t>Preserves single stuck-at fault testability.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[Rajski and Vasudevamurthy 1992].</a:t>
            </a:r>
            <a:r>
              <a:rPr lang="en-US" altLang="en-US" smtClean="0"/>
              <a:t> 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Double-cube divisors</a:t>
            </a:r>
            <a:r>
              <a:rPr lang="en-US" altLang="en-US" smtClean="0"/>
              <a:t> are </a:t>
            </a:r>
            <a:r>
              <a:rPr lang="en-US" altLang="en-US" smtClean="0">
                <a:solidFill>
                  <a:schemeClr val="hlink"/>
                </a:solidFill>
              </a:rPr>
              <a:t>cube-free</a:t>
            </a:r>
            <a:r>
              <a:rPr lang="en-US" altLang="en-US" smtClean="0"/>
              <a:t> multiple-cube divisors having exactly two cubes.</a:t>
            </a:r>
          </a:p>
          <a:p>
            <a:r>
              <a:rPr lang="en-US" altLang="en-US" smtClean="0"/>
              <a:t>The set of double-cube divisors of a function f, denoted D(f) = {d | d= {c</a:t>
            </a:r>
            <a:r>
              <a:rPr lang="en-US" altLang="en-US" baseline="-25000" smtClean="0"/>
              <a:t>i</a:t>
            </a:r>
            <a:r>
              <a:rPr lang="en-US" altLang="en-US" smtClean="0"/>
              <a:t> \ (c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</a:t>
            </a:r>
            <a:r>
              <a:rPr lang="en-US" altLang="en-US" smtClean="0"/>
              <a:t> c</a:t>
            </a:r>
            <a:r>
              <a:rPr lang="en-US" altLang="en-US" baseline="-25000" smtClean="0"/>
              <a:t>j</a:t>
            </a:r>
            <a:r>
              <a:rPr lang="en-US" altLang="en-US" smtClean="0"/>
              <a:t>), c</a:t>
            </a:r>
            <a:r>
              <a:rPr lang="en-US" altLang="en-US" baseline="-25000" smtClean="0"/>
              <a:t>j</a:t>
            </a:r>
            <a:r>
              <a:rPr lang="en-US" altLang="en-US" smtClean="0"/>
              <a:t> \ (c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</a:t>
            </a:r>
            <a:r>
              <a:rPr lang="en-US" altLang="en-US" smtClean="0"/>
              <a:t> c</a:t>
            </a:r>
            <a:r>
              <a:rPr lang="en-US" altLang="en-US" baseline="-25000" smtClean="0"/>
              <a:t>j</a:t>
            </a:r>
            <a:r>
              <a:rPr lang="en-US" altLang="en-US" smtClean="0"/>
              <a:t>) } } for i,j=1,..n, i</a:t>
            </a:r>
            <a:r>
              <a:rPr lang="en-US" altLang="en-US" smtClean="0">
                <a:cs typeface="Arial" panose="020B0604020202020204" pitchFamily="34" charset="0"/>
              </a:rPr>
              <a:t>≠</a:t>
            </a:r>
            <a:r>
              <a:rPr lang="en-US" altLang="en-US" smtClean="0"/>
              <a:t>j</a:t>
            </a:r>
          </a:p>
          <a:p>
            <a:pPr lvl="1"/>
            <a:r>
              <a:rPr lang="en-US" altLang="en-US" smtClean="0"/>
              <a:t>n is number of cubes in f.</a:t>
            </a:r>
          </a:p>
          <a:p>
            <a:pPr lvl="1"/>
            <a:r>
              <a:rPr lang="en-US" altLang="en-US" smtClean="0"/>
              <a:t>(c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</a:t>
            </a:r>
            <a:r>
              <a:rPr lang="en-US" altLang="en-US" smtClean="0"/>
              <a:t> c</a:t>
            </a:r>
            <a:r>
              <a:rPr lang="en-US" altLang="en-US" baseline="-25000" smtClean="0"/>
              <a:t>j</a:t>
            </a:r>
            <a:r>
              <a:rPr lang="en-US" altLang="en-US" smtClean="0"/>
              <a:t>) is called the </a:t>
            </a:r>
            <a:r>
              <a:rPr lang="en-US" altLang="en-US" smtClean="0">
                <a:solidFill>
                  <a:schemeClr val="hlink"/>
                </a:solidFill>
              </a:rPr>
              <a:t>base</a:t>
            </a:r>
            <a:r>
              <a:rPr lang="en-US" altLang="en-US" smtClean="0"/>
              <a:t> of a double-cube divisor.</a:t>
            </a:r>
          </a:p>
          <a:p>
            <a:pPr lvl="1"/>
            <a:r>
              <a:rPr lang="en-US" altLang="en-US" smtClean="0"/>
              <a:t>Empty base is allowed.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Fast Extraction (FX) 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31213" cy="5356225"/>
          </a:xfrm>
        </p:spPr>
        <p:txBody>
          <a:bodyPr/>
          <a:lstStyle/>
          <a:p>
            <a:r>
              <a:rPr lang="en-US" altLang="en-US" sz="2200" smtClean="0">
                <a:solidFill>
                  <a:schemeClr val="hlink"/>
                </a:solidFill>
              </a:rPr>
              <a:t>Example</a:t>
            </a:r>
            <a:r>
              <a:rPr lang="en-US" altLang="en-US" sz="2200" smtClean="0"/>
              <a:t>: f = ade + ag + bcde +bcg.</a:t>
            </a:r>
          </a:p>
          <a:p>
            <a:r>
              <a:rPr lang="en-US" altLang="en-US" sz="2200" smtClean="0"/>
              <a:t>Double-cube divisors and their bases:</a:t>
            </a:r>
          </a:p>
          <a:p>
            <a:endParaRPr lang="en-US" altLang="en-US" sz="2200" smtClean="0"/>
          </a:p>
          <a:p>
            <a:endParaRPr lang="en-US" altLang="en-US" sz="2200" smtClean="0"/>
          </a:p>
          <a:p>
            <a:endParaRPr lang="en-US" altLang="en-US" sz="2200" smtClean="0"/>
          </a:p>
          <a:p>
            <a:endParaRPr lang="en-US" altLang="en-US" sz="2200" smtClean="0"/>
          </a:p>
          <a:p>
            <a:endParaRPr lang="en-US" altLang="en-US" sz="2200" smtClean="0"/>
          </a:p>
          <a:p>
            <a:r>
              <a:rPr lang="en-US" altLang="en-US" sz="2200" smtClean="0"/>
              <a:t>A subset of double-cube divisors is represented by D</a:t>
            </a:r>
            <a:r>
              <a:rPr lang="en-US" altLang="en-US" sz="2200" baseline="-25000" smtClean="0"/>
              <a:t>x,y,s</a:t>
            </a:r>
          </a:p>
          <a:p>
            <a:pPr lvl="1"/>
            <a:r>
              <a:rPr lang="en-US" altLang="en-US" sz="2000" smtClean="0"/>
              <a:t>x is number of literals in first cube</a:t>
            </a:r>
          </a:p>
          <a:p>
            <a:pPr lvl="1"/>
            <a:r>
              <a:rPr lang="en-US" altLang="en-US" sz="2000" smtClean="0"/>
              <a:t>y is number of literals in second cube</a:t>
            </a:r>
          </a:p>
          <a:p>
            <a:pPr lvl="1"/>
            <a:r>
              <a:rPr lang="en-US" altLang="en-US" sz="2000" smtClean="0"/>
              <a:t>s is number of variables in support of D</a:t>
            </a:r>
          </a:p>
          <a:p>
            <a:r>
              <a:rPr lang="en-US" altLang="en-US" sz="2200" smtClean="0"/>
              <a:t>A subset of single-cube divisors is denoted by S</a:t>
            </a:r>
            <a:r>
              <a:rPr lang="en-US" altLang="en-US" sz="2200" baseline="-25000" smtClean="0"/>
              <a:t>k</a:t>
            </a:r>
            <a:r>
              <a:rPr lang="en-US" altLang="en-US" sz="2200" smtClean="0"/>
              <a:t> where k is number of literals in single-cube divisor.</a:t>
            </a:r>
          </a:p>
        </p:txBody>
      </p:sp>
      <p:graphicFrame>
        <p:nvGraphicFramePr>
          <p:cNvPr id="853032" name="Group 40"/>
          <p:cNvGraphicFramePr>
            <a:graphicFrameLocks noGrp="1"/>
          </p:cNvGraphicFramePr>
          <p:nvPr>
            <p:ph sz="half" idx="2"/>
          </p:nvPr>
        </p:nvGraphicFramePr>
        <p:xfrm>
          <a:off x="1522413" y="2239963"/>
          <a:ext cx="5845175" cy="1863725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30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Double-cube divisors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Base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de+g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a, bc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a+bc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g, de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ade+bcg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{}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87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ag+bcde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{}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Properties of Double-Cube and Single-Cube Divisors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Example:</a:t>
            </a:r>
          </a:p>
          <a:p>
            <a:pPr lvl="1"/>
            <a:r>
              <a:rPr lang="en-US" altLang="en-US" smtClean="0"/>
              <a:t>xy+y’zp </a:t>
            </a:r>
            <a:r>
              <a:rPr lang="en-US" altLang="en-US" smtClean="0">
                <a:sym typeface="Symbol" panose="05050102010706020507" pitchFamily="18" charset="2"/>
              </a:rPr>
              <a:t> </a:t>
            </a:r>
            <a:r>
              <a:rPr lang="en-US" altLang="en-US" smtClean="0"/>
              <a:t>D</a:t>
            </a:r>
            <a:r>
              <a:rPr lang="en-US" altLang="en-US" baseline="-25000" smtClean="0"/>
              <a:t>2,3,4</a:t>
            </a:r>
          </a:p>
          <a:p>
            <a:pPr lvl="1"/>
            <a:r>
              <a:rPr lang="en-US" altLang="en-US" smtClean="0"/>
              <a:t>ab </a:t>
            </a:r>
            <a:r>
              <a:rPr lang="en-US" altLang="en-US" smtClean="0">
                <a:sym typeface="Symbol" panose="05050102010706020507" pitchFamily="18" charset="2"/>
              </a:rPr>
              <a:t> S</a:t>
            </a:r>
            <a:r>
              <a:rPr lang="en-US" altLang="en-US" baseline="-25000" smtClean="0">
                <a:sym typeface="Symbol" panose="05050102010706020507" pitchFamily="18" charset="2"/>
              </a:rPr>
              <a:t>2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D</a:t>
            </a:r>
            <a:r>
              <a:rPr lang="en-US" altLang="en-US" baseline="-25000" smtClean="0">
                <a:sym typeface="Symbol" panose="05050102010706020507" pitchFamily="18" charset="2"/>
              </a:rPr>
              <a:t>1,1,1</a:t>
            </a:r>
            <a:r>
              <a:rPr lang="en-US" altLang="en-US" smtClean="0">
                <a:sym typeface="Symbol" panose="05050102010706020507" pitchFamily="18" charset="2"/>
              </a:rPr>
              <a:t> and D</a:t>
            </a:r>
            <a:r>
              <a:rPr lang="en-US" altLang="en-US" baseline="-25000" smtClean="0">
                <a:sym typeface="Symbol" panose="05050102010706020507" pitchFamily="18" charset="2"/>
              </a:rPr>
              <a:t>1,2,2</a:t>
            </a:r>
            <a:r>
              <a:rPr lang="en-US" altLang="en-US" smtClean="0">
                <a:sym typeface="Symbol" panose="05050102010706020507" pitchFamily="18" charset="2"/>
              </a:rPr>
              <a:t> are null set.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For any d  D</a:t>
            </a:r>
            <a:r>
              <a:rPr lang="en-US" altLang="en-US" baseline="-25000" smtClean="0">
                <a:sym typeface="Symbol" panose="05050102010706020507" pitchFamily="18" charset="2"/>
              </a:rPr>
              <a:t>1,1,2</a:t>
            </a:r>
            <a:r>
              <a:rPr lang="en-US" altLang="en-US" smtClean="0">
                <a:sym typeface="Symbol" panose="05050102010706020507" pitchFamily="18" charset="2"/>
              </a:rPr>
              <a:t> , d’S</a:t>
            </a:r>
            <a:r>
              <a:rPr lang="en-US" altLang="en-US" baseline="-25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For any d  D</a:t>
            </a:r>
            <a:r>
              <a:rPr lang="en-US" altLang="en-US" baseline="-25000" smtClean="0">
                <a:sym typeface="Symbol" panose="05050102010706020507" pitchFamily="18" charset="2"/>
              </a:rPr>
              <a:t>1,2,3</a:t>
            </a:r>
            <a:r>
              <a:rPr lang="en-US" altLang="en-US" smtClean="0">
                <a:sym typeface="Symbol" panose="05050102010706020507" pitchFamily="18" charset="2"/>
              </a:rPr>
              <a:t> , d’D.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For any d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2,2,2</a:t>
            </a:r>
            <a:r>
              <a:rPr lang="en-US" altLang="en-US" smtClean="0">
                <a:sym typeface="Symbol" panose="05050102010706020507" pitchFamily="18" charset="2"/>
              </a:rPr>
              <a:t> , d is either XOR or XNOR and d’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2,2,2</a:t>
            </a:r>
            <a:r>
              <a:rPr lang="en-US" altLang="en-US" smtClean="0">
                <a:sym typeface="Symbol" panose="05050102010706020507" pitchFamily="18" charset="2"/>
              </a:rPr>
              <a:t> 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For any d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2,2,3</a:t>
            </a:r>
            <a:r>
              <a:rPr lang="en-US" altLang="en-US" smtClean="0">
                <a:sym typeface="Symbol" panose="05050102010706020507" pitchFamily="18" charset="2"/>
              </a:rPr>
              <a:t> , d’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2,2,3</a:t>
            </a:r>
            <a:r>
              <a:rPr lang="en-US" altLang="en-US" smtClean="0">
                <a:sym typeface="Symbol" panose="05050102010706020507" pitchFamily="18" charset="2"/>
              </a:rPr>
              <a:t>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For any d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2,2,4</a:t>
            </a:r>
            <a:r>
              <a:rPr lang="en-US" altLang="en-US" smtClean="0">
                <a:sym typeface="Symbol" panose="05050102010706020507" pitchFamily="18" charset="2"/>
              </a:rPr>
              <a:t> , d’D.</a:t>
            </a:r>
          </a:p>
          <a:p>
            <a:endParaRPr lang="en-US" altLang="en-US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Extraction of Double-cube Divisor along with its Complement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Theorem</a:t>
            </a:r>
            <a:r>
              <a:rPr lang="en-US" altLang="en-US" smtClean="0"/>
              <a:t>: Let f and g be two expressions. Then, </a:t>
            </a:r>
            <a:r>
              <a:rPr lang="en-US" altLang="en-US" smtClean="0">
                <a:sym typeface="Symbol" panose="05050102010706020507" pitchFamily="18" charset="2"/>
              </a:rPr>
              <a:t>f has neither a complement double-cube divisor nor a complement single-cube divisor in g </a:t>
            </a:r>
            <a:r>
              <a:rPr lang="en-US" altLang="en-US" smtClean="0"/>
              <a:t>if</a:t>
            </a:r>
          </a:p>
          <a:p>
            <a:pPr lvl="1"/>
            <a:r>
              <a:rPr lang="en-US" altLang="en-US" smtClean="0"/>
              <a:t>d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cs typeface="Arial" panose="020B0604020202020204" pitchFamily="34" charset="0"/>
              </a:rPr>
              <a:t>≠</a:t>
            </a:r>
            <a:r>
              <a:rPr lang="en-US" altLang="en-US" smtClean="0"/>
              <a:t> s</a:t>
            </a:r>
            <a:r>
              <a:rPr lang="en-US" altLang="en-US" baseline="-25000" smtClean="0"/>
              <a:t>j</a:t>
            </a:r>
            <a:r>
              <a:rPr lang="en-US" altLang="en-US" smtClean="0"/>
              <a:t>’ for every d</a:t>
            </a:r>
            <a:r>
              <a:rPr lang="en-US" altLang="en-US" baseline="-25000" smtClean="0"/>
              <a:t>i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1,1,2 </a:t>
            </a:r>
            <a:r>
              <a:rPr lang="en-US" altLang="en-US" smtClean="0">
                <a:sym typeface="Symbol" panose="05050102010706020507" pitchFamily="18" charset="2"/>
              </a:rPr>
              <a:t>(f) , </a:t>
            </a:r>
            <a:r>
              <a:rPr lang="en-US" altLang="en-US" smtClean="0"/>
              <a:t>s</a:t>
            </a:r>
            <a:r>
              <a:rPr lang="en-US" altLang="en-US" baseline="-25000" smtClean="0"/>
              <a:t>j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 S</a:t>
            </a:r>
            <a:r>
              <a:rPr lang="en-US" altLang="en-US" baseline="-25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(g)</a:t>
            </a:r>
          </a:p>
          <a:p>
            <a:pPr lvl="1"/>
            <a:r>
              <a:rPr lang="en-US" altLang="en-US" smtClean="0"/>
              <a:t>d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cs typeface="Arial" panose="020B0604020202020204" pitchFamily="34" charset="0"/>
              </a:rPr>
              <a:t>≠</a:t>
            </a:r>
            <a:r>
              <a:rPr lang="en-US" altLang="en-US" smtClean="0"/>
              <a:t> s</a:t>
            </a:r>
            <a:r>
              <a:rPr lang="en-US" altLang="en-US" baseline="-25000" smtClean="0"/>
              <a:t>j</a:t>
            </a:r>
            <a:r>
              <a:rPr lang="en-US" altLang="en-US" smtClean="0"/>
              <a:t>’ for every d</a:t>
            </a:r>
            <a:r>
              <a:rPr lang="en-US" altLang="en-US" baseline="-25000" smtClean="0"/>
              <a:t>i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1,1,2 </a:t>
            </a:r>
            <a:r>
              <a:rPr lang="en-US" altLang="en-US" smtClean="0">
                <a:sym typeface="Symbol" panose="05050102010706020507" pitchFamily="18" charset="2"/>
              </a:rPr>
              <a:t>(g) , </a:t>
            </a:r>
            <a:r>
              <a:rPr lang="en-US" altLang="en-US" smtClean="0"/>
              <a:t>s</a:t>
            </a:r>
            <a:r>
              <a:rPr lang="en-US" altLang="en-US" baseline="-25000" smtClean="0"/>
              <a:t>j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 S</a:t>
            </a:r>
            <a:r>
              <a:rPr lang="en-US" altLang="en-US" baseline="-25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(f)</a:t>
            </a:r>
          </a:p>
          <a:p>
            <a:pPr lvl="1"/>
            <a:r>
              <a:rPr lang="en-US" altLang="en-US" smtClean="0"/>
              <a:t>d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cs typeface="Arial" panose="020B0604020202020204" pitchFamily="34" charset="0"/>
              </a:rPr>
              <a:t>≠</a:t>
            </a:r>
            <a:r>
              <a:rPr lang="en-US" altLang="en-US" smtClean="0"/>
              <a:t> d</a:t>
            </a:r>
            <a:r>
              <a:rPr lang="en-US" altLang="en-US" baseline="-25000" smtClean="0"/>
              <a:t>j</a:t>
            </a:r>
            <a:r>
              <a:rPr lang="en-US" altLang="en-US" smtClean="0"/>
              <a:t>’ for every d</a:t>
            </a:r>
            <a:r>
              <a:rPr lang="en-US" altLang="en-US" baseline="-25000" smtClean="0"/>
              <a:t>i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xor </a:t>
            </a:r>
            <a:r>
              <a:rPr lang="en-US" altLang="en-US" smtClean="0">
                <a:sym typeface="Symbol" panose="05050102010706020507" pitchFamily="18" charset="2"/>
              </a:rPr>
              <a:t>(f) , </a:t>
            </a:r>
            <a:r>
              <a:rPr lang="en-US" altLang="en-US" smtClean="0"/>
              <a:t>d</a:t>
            </a:r>
            <a:r>
              <a:rPr lang="en-US" altLang="en-US" baseline="-25000" smtClean="0"/>
              <a:t>j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xnor </a:t>
            </a:r>
            <a:r>
              <a:rPr lang="en-US" altLang="en-US" smtClean="0">
                <a:sym typeface="Symbol" panose="05050102010706020507" pitchFamily="18" charset="2"/>
              </a:rPr>
              <a:t>(g) </a:t>
            </a:r>
          </a:p>
          <a:p>
            <a:pPr lvl="1"/>
            <a:r>
              <a:rPr lang="en-US" altLang="en-US" smtClean="0"/>
              <a:t>d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cs typeface="Arial" panose="020B0604020202020204" pitchFamily="34" charset="0"/>
              </a:rPr>
              <a:t>≠</a:t>
            </a:r>
            <a:r>
              <a:rPr lang="en-US" altLang="en-US" smtClean="0"/>
              <a:t> d</a:t>
            </a:r>
            <a:r>
              <a:rPr lang="en-US" altLang="en-US" baseline="-25000" smtClean="0"/>
              <a:t>j</a:t>
            </a:r>
            <a:r>
              <a:rPr lang="en-US" altLang="en-US" smtClean="0"/>
              <a:t>’ for every d</a:t>
            </a:r>
            <a:r>
              <a:rPr lang="en-US" altLang="en-US" baseline="-25000" smtClean="0"/>
              <a:t>i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xnor </a:t>
            </a:r>
            <a:r>
              <a:rPr lang="en-US" altLang="en-US" smtClean="0">
                <a:sym typeface="Symbol" panose="05050102010706020507" pitchFamily="18" charset="2"/>
              </a:rPr>
              <a:t>(f) , </a:t>
            </a:r>
            <a:r>
              <a:rPr lang="en-US" altLang="en-US" smtClean="0"/>
              <a:t>d</a:t>
            </a:r>
            <a:r>
              <a:rPr lang="en-US" altLang="en-US" baseline="-25000" smtClean="0"/>
              <a:t>j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xor </a:t>
            </a:r>
            <a:r>
              <a:rPr lang="en-US" altLang="en-US" smtClean="0">
                <a:sym typeface="Symbol" panose="05050102010706020507" pitchFamily="18" charset="2"/>
              </a:rPr>
              <a:t>(g)</a:t>
            </a:r>
          </a:p>
          <a:p>
            <a:pPr lvl="1"/>
            <a:r>
              <a:rPr lang="en-US" altLang="en-US" smtClean="0"/>
              <a:t>d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smtClean="0">
                <a:cs typeface="Arial" panose="020B0604020202020204" pitchFamily="34" charset="0"/>
              </a:rPr>
              <a:t>≠</a:t>
            </a:r>
            <a:r>
              <a:rPr lang="en-US" altLang="en-US" smtClean="0"/>
              <a:t> d</a:t>
            </a:r>
            <a:r>
              <a:rPr lang="en-US" altLang="en-US" baseline="-25000" smtClean="0"/>
              <a:t>j</a:t>
            </a:r>
            <a:r>
              <a:rPr lang="en-US" altLang="en-US" smtClean="0"/>
              <a:t>’ for every d</a:t>
            </a:r>
            <a:r>
              <a:rPr lang="en-US" altLang="en-US" baseline="-25000" smtClean="0"/>
              <a:t>i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2,2,3 </a:t>
            </a:r>
            <a:r>
              <a:rPr lang="en-US" altLang="en-US" smtClean="0">
                <a:sym typeface="Symbol" panose="05050102010706020507" pitchFamily="18" charset="2"/>
              </a:rPr>
              <a:t>(f) , </a:t>
            </a:r>
            <a:r>
              <a:rPr lang="en-US" altLang="en-US" smtClean="0"/>
              <a:t>d</a:t>
            </a:r>
            <a:r>
              <a:rPr lang="en-US" altLang="en-US" baseline="-25000" smtClean="0"/>
              <a:t>j</a:t>
            </a:r>
            <a:r>
              <a:rPr lang="en-US" altLang="en-US" smtClean="0">
                <a:sym typeface="Symbol" panose="05050102010706020507" pitchFamily="18" charset="2"/>
              </a:rPr>
              <a:t>  D</a:t>
            </a:r>
            <a:r>
              <a:rPr lang="en-US" altLang="en-US" baseline="-25000" smtClean="0">
                <a:sym typeface="Symbol" panose="05050102010706020507" pitchFamily="18" charset="2"/>
              </a:rPr>
              <a:t>2,2,3 </a:t>
            </a:r>
            <a:r>
              <a:rPr lang="en-US" altLang="en-US" smtClean="0">
                <a:sym typeface="Symbol" panose="05050102010706020507" pitchFamily="18" charset="2"/>
              </a:rPr>
              <a:t>(g)</a:t>
            </a:r>
            <a:endParaRPr lang="en-US" altLang="en-US" baseline="-25000" smtClean="0">
              <a:sym typeface="Symbol" panose="05050102010706020507" pitchFamily="18" charset="2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4294188"/>
            <a:ext cx="31813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Weights of Double-cube Divisors and Single-Cube Divisors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Divisor weight represents literal savings.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Weight of a double-cube divisor</a:t>
            </a:r>
            <a:r>
              <a:rPr lang="en-US" altLang="en-US" smtClean="0"/>
              <a:t> d </a:t>
            </a:r>
            <a:r>
              <a:rPr lang="en-US" altLang="en-US" smtClean="0">
                <a:sym typeface="Symbol" panose="05050102010706020507" pitchFamily="18" charset="2"/>
              </a:rPr>
              <a:t> </a:t>
            </a:r>
            <a:r>
              <a:rPr lang="en-US" altLang="en-US" smtClean="0"/>
              <a:t>D</a:t>
            </a:r>
            <a:r>
              <a:rPr lang="en-US" altLang="en-US" baseline="-25000" smtClean="0"/>
              <a:t>x,y,s </a:t>
            </a:r>
            <a:r>
              <a:rPr lang="en-US" altLang="en-US" smtClean="0"/>
              <a:t>is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	w(d) = (p-1)(x+y) – p + </a:t>
            </a:r>
            <a:r>
              <a:rPr lang="en-US" altLang="en-US" smtClean="0">
                <a:sym typeface="Symbol" panose="05050102010706020507" pitchFamily="18" charset="2"/>
              </a:rPr>
              <a:t></a:t>
            </a:r>
            <a:r>
              <a:rPr lang="en-US" altLang="en-US" baseline="-25000" smtClean="0">
                <a:sym typeface="Symbol" panose="05050102010706020507" pitchFamily="18" charset="2"/>
              </a:rPr>
              <a:t>i=1 to p </a:t>
            </a:r>
            <a:r>
              <a:rPr lang="en-US" altLang="en-US" smtClean="0">
                <a:sym typeface="Symbol" panose="05050102010706020507" pitchFamily="18" charset="2"/>
              </a:rPr>
              <a:t>|b</a:t>
            </a:r>
            <a:r>
              <a:rPr lang="en-US" altLang="en-US" baseline="-25000" smtClean="0">
                <a:sym typeface="Symbol" panose="05050102010706020507" pitchFamily="18" charset="2"/>
              </a:rPr>
              <a:t>i</a:t>
            </a:r>
            <a:r>
              <a:rPr lang="en-US" altLang="en-US" smtClean="0">
                <a:sym typeface="Symbol" panose="05050102010706020507" pitchFamily="18" charset="2"/>
              </a:rPr>
              <a:t>| + 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p is the number of times double-cube divisor is used</a:t>
            </a:r>
          </a:p>
          <a:p>
            <a:pPr lvl="2"/>
            <a:r>
              <a:rPr lang="en-US" altLang="en-US" smtClean="0">
                <a:sym typeface="Symbol" panose="05050102010706020507" pitchFamily="18" charset="2"/>
              </a:rPr>
              <a:t>Includes complements that are also double-cube divisors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|b</a:t>
            </a:r>
            <a:r>
              <a:rPr lang="en-US" altLang="en-US" baseline="-25000" smtClean="0">
                <a:sym typeface="Symbol" panose="05050102010706020507" pitchFamily="18" charset="2"/>
              </a:rPr>
              <a:t>i</a:t>
            </a:r>
            <a:r>
              <a:rPr lang="en-US" altLang="en-US" smtClean="0">
                <a:sym typeface="Symbol" panose="05050102010706020507" pitchFamily="18" charset="2"/>
              </a:rPr>
              <a:t>| is the number of literals in base of double-cube divisor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C is the number of cubes containing both </a:t>
            </a:r>
            <a:r>
              <a:rPr lang="en-US" altLang="en-US" i="1" smtClean="0">
                <a:sym typeface="Symbol" panose="05050102010706020507" pitchFamily="18" charset="2"/>
              </a:rPr>
              <a:t>a</a:t>
            </a:r>
            <a:r>
              <a:rPr lang="en-US" altLang="en-US" smtClean="0">
                <a:sym typeface="Symbol" panose="05050102010706020507" pitchFamily="18" charset="2"/>
              </a:rPr>
              <a:t> and </a:t>
            </a:r>
            <a:r>
              <a:rPr lang="en-US" altLang="en-US" i="1" smtClean="0">
                <a:sym typeface="Symbol" panose="05050102010706020507" pitchFamily="18" charset="2"/>
              </a:rPr>
              <a:t>b</a:t>
            </a:r>
            <a:r>
              <a:rPr lang="en-US" altLang="en-US" smtClean="0">
                <a:sym typeface="Symbol" panose="05050102010706020507" pitchFamily="18" charset="2"/>
              </a:rPr>
              <a:t> in case cube </a:t>
            </a:r>
            <a:r>
              <a:rPr lang="en-US" altLang="en-US" i="1" smtClean="0">
                <a:sym typeface="Symbol" panose="05050102010706020507" pitchFamily="18" charset="2"/>
              </a:rPr>
              <a:t>ab</a:t>
            </a:r>
            <a:r>
              <a:rPr lang="en-US" altLang="en-US" smtClean="0">
                <a:sym typeface="Symbol" panose="05050102010706020507" pitchFamily="18" charset="2"/>
              </a:rPr>
              <a:t> is a complement of d  D</a:t>
            </a:r>
            <a:r>
              <a:rPr lang="en-US" altLang="en-US" baseline="-25000" smtClean="0">
                <a:sym typeface="Symbol" panose="05050102010706020507" pitchFamily="18" charset="2"/>
              </a:rPr>
              <a:t>1,1,2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(p-1)(x+y) accounts for the number of literals saved by implementing d of size (x+y) once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-p accounts for number of literals needed to connect d in its p occurrences 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Weight of a single-cube divisor</a:t>
            </a:r>
            <a:r>
              <a:rPr lang="en-US" altLang="en-US" smtClean="0"/>
              <a:t> c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2 </a:t>
            </a:r>
            <a:r>
              <a:rPr lang="en-US" altLang="en-US" smtClean="0"/>
              <a:t>is k – 2</a:t>
            </a:r>
          </a:p>
          <a:p>
            <a:pPr lvl="1"/>
            <a:r>
              <a:rPr lang="en-US" altLang="en-US" smtClean="0"/>
              <a:t>K is the number of cubes containing 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Fast Extraction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Generate double-cube divisors with weights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chemeClr val="hlink"/>
                </a:solidFill>
              </a:rPr>
              <a:t>Repeat</a:t>
            </a:r>
          </a:p>
          <a:p>
            <a:pPr lvl="1">
              <a:buFontTx/>
              <a:buNone/>
            </a:pPr>
            <a:r>
              <a:rPr lang="en-US" altLang="en-US" smtClean="0"/>
              <a:t>Select a double-cube divisor </a:t>
            </a:r>
            <a:r>
              <a:rPr lang="en-US" altLang="en-US" smtClean="0">
                <a:solidFill>
                  <a:schemeClr val="hlink"/>
                </a:solidFill>
              </a:rPr>
              <a:t>d</a:t>
            </a:r>
            <a:r>
              <a:rPr lang="en-US" altLang="en-US" smtClean="0"/>
              <a:t> that has a maximum weight </a:t>
            </a:r>
            <a:r>
              <a:rPr lang="en-US" altLang="en-US" smtClean="0">
                <a:solidFill>
                  <a:schemeClr val="hlink"/>
                </a:solidFill>
              </a:rPr>
              <a:t>W</a:t>
            </a:r>
            <a:r>
              <a:rPr lang="en-US" altLang="en-US" baseline="-25000" smtClean="0">
                <a:solidFill>
                  <a:schemeClr val="hlink"/>
                </a:solidFill>
              </a:rPr>
              <a:t>dmax</a:t>
            </a:r>
          </a:p>
          <a:p>
            <a:pPr lvl="1">
              <a:buFontTx/>
              <a:buNone/>
            </a:pPr>
            <a:r>
              <a:rPr lang="en-US" altLang="en-US" smtClean="0"/>
              <a:t>Select a single-cube divisor </a:t>
            </a:r>
            <a:r>
              <a:rPr lang="en-US" altLang="en-US" smtClean="0">
                <a:solidFill>
                  <a:schemeClr val="hlink"/>
                </a:solidFill>
              </a:rPr>
              <a:t>s</a:t>
            </a:r>
            <a:r>
              <a:rPr lang="en-US" altLang="en-US" smtClean="0"/>
              <a:t> having a maximum weight </a:t>
            </a:r>
            <a:r>
              <a:rPr lang="en-US" altLang="en-US" smtClean="0">
                <a:solidFill>
                  <a:schemeClr val="hlink"/>
                </a:solidFill>
              </a:rPr>
              <a:t>W</a:t>
            </a:r>
            <a:r>
              <a:rPr lang="en-US" altLang="en-US" baseline="-25000" smtClean="0">
                <a:solidFill>
                  <a:schemeClr val="hlink"/>
                </a:solidFill>
              </a:rPr>
              <a:t>smax</a:t>
            </a:r>
          </a:p>
          <a:p>
            <a:pPr lvl="1">
              <a:buFontTx/>
              <a:buNone/>
            </a:pPr>
            <a:r>
              <a:rPr lang="en-US" altLang="en-US" smtClean="0"/>
              <a:t>If W</a:t>
            </a:r>
            <a:r>
              <a:rPr lang="en-US" altLang="en-US" baseline="-25000" smtClean="0"/>
              <a:t>dmax</a:t>
            </a:r>
            <a:r>
              <a:rPr lang="en-US" altLang="en-US" smtClean="0"/>
              <a:t> &gt; W</a:t>
            </a:r>
            <a:r>
              <a:rPr lang="en-US" altLang="en-US" baseline="-25000" smtClean="0"/>
              <a:t>smax</a:t>
            </a:r>
            <a:r>
              <a:rPr lang="en-US" altLang="en-US" smtClean="0"/>
              <a:t> select </a:t>
            </a:r>
            <a:r>
              <a:rPr lang="en-US" altLang="en-US" smtClean="0">
                <a:solidFill>
                  <a:schemeClr val="hlink"/>
                </a:solidFill>
              </a:rPr>
              <a:t>d</a:t>
            </a:r>
            <a:r>
              <a:rPr lang="en-US" altLang="en-US" smtClean="0"/>
              <a:t> else select </a:t>
            </a:r>
            <a:r>
              <a:rPr lang="en-US" altLang="en-US" smtClean="0">
                <a:solidFill>
                  <a:schemeClr val="hlink"/>
                </a:solidFill>
              </a:rPr>
              <a:t>s</a:t>
            </a:r>
          </a:p>
          <a:p>
            <a:pPr lvl="1">
              <a:buFontTx/>
              <a:buNone/>
            </a:pPr>
            <a:r>
              <a:rPr lang="en-US" altLang="en-US" smtClean="0"/>
              <a:t>W = max(W</a:t>
            </a:r>
            <a:r>
              <a:rPr lang="en-US" altLang="en-US" baseline="-25000" smtClean="0"/>
              <a:t>dmax</a:t>
            </a:r>
            <a:r>
              <a:rPr lang="en-US" altLang="en-US" smtClean="0"/>
              <a:t>, W</a:t>
            </a:r>
            <a:r>
              <a:rPr lang="en-US" altLang="en-US" baseline="-25000" smtClean="0"/>
              <a:t>smax</a:t>
            </a:r>
            <a:r>
              <a:rPr lang="en-US" altLang="en-US" smtClean="0"/>
              <a:t>)</a:t>
            </a:r>
          </a:p>
          <a:p>
            <a:pPr lvl="1">
              <a:buFontTx/>
              <a:buNone/>
            </a:pPr>
            <a:r>
              <a:rPr lang="en-US" altLang="en-US" smtClean="0"/>
              <a:t>If W &gt; 0 then </a:t>
            </a:r>
            <a:r>
              <a:rPr lang="en-US" altLang="en-US" smtClean="0">
                <a:solidFill>
                  <a:schemeClr val="hlink"/>
                </a:solidFill>
              </a:rPr>
              <a:t>substitute selected divisor</a:t>
            </a:r>
          </a:p>
          <a:p>
            <a:pPr lvl="1">
              <a:buFontTx/>
              <a:buNone/>
            </a:pPr>
            <a:r>
              <a:rPr lang="en-US" altLang="en-US" smtClean="0"/>
              <a:t>Recompute weights of affected double-cube divisors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chemeClr val="hlink"/>
                </a:solidFill>
              </a:rPr>
              <a:t>Until (W&lt;=0)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Fast Extraction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01038" cy="5356225"/>
          </a:xfrm>
        </p:spPr>
        <p:txBody>
          <a:bodyPr/>
          <a:lstStyle/>
          <a:p>
            <a:r>
              <a:rPr lang="en-US" altLang="en-US" sz="2200" smtClean="0"/>
              <a:t>F = abc + a’b’c + ab’d + a’bd + acd + a’b’d’   </a:t>
            </a:r>
            <a:r>
              <a:rPr lang="en-US" altLang="en-US" sz="2200" smtClean="0">
                <a:solidFill>
                  <a:schemeClr val="hlink"/>
                </a:solidFill>
              </a:rPr>
              <a:t>(18 literals)</a:t>
            </a:r>
          </a:p>
          <a:p>
            <a:endParaRPr lang="en-US" altLang="en-US" sz="2200" smtClean="0">
              <a:solidFill>
                <a:schemeClr val="hlink"/>
              </a:solidFill>
            </a:endParaRPr>
          </a:p>
        </p:txBody>
      </p:sp>
      <p:graphicFrame>
        <p:nvGraphicFramePr>
          <p:cNvPr id="859226" name="Group 90"/>
          <p:cNvGraphicFramePr>
            <a:graphicFrameLocks noGrp="1"/>
          </p:cNvGraphicFramePr>
          <p:nvPr>
            <p:ph sz="half" idx="2"/>
          </p:nvPr>
        </p:nvGraphicFramePr>
        <p:xfrm>
          <a:off x="703263" y="1782763"/>
          <a:ext cx="4186237" cy="4591050"/>
        </p:xfrm>
        <a:graphic>
          <a:graphicData uri="http://schemas.openxmlformats.org/drawingml/2006/table">
            <a:tbl>
              <a:tblPr/>
              <a:tblGrid>
                <a:gridCol w="1395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84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Base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Weight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ab+a’b’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bc+b’d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ac+a’d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abc+a’b’d’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{}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a’c+ad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b’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b’c+bd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a’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a’b’+ad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c+d’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a’b’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ab’+a’b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b’+c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ad+a’d’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b’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a’b+ac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bd+b’d’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a’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acd+a’b’d’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{}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2842" name="Text Box 91"/>
          <p:cNvSpPr txBox="1">
            <a:spLocks noChangeArrowheads="1"/>
          </p:cNvSpPr>
          <p:nvPr/>
        </p:nvSpPr>
        <p:spPr bwMode="auto">
          <a:xfrm>
            <a:off x="5240338" y="1808163"/>
            <a:ext cx="3446462" cy="101917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Single-cube divisors with W</a:t>
            </a:r>
            <a:r>
              <a:rPr lang="en-US" altLang="en-US" sz="2000" baseline="-25000"/>
              <a:t>smax</a:t>
            </a:r>
            <a:r>
              <a:rPr lang="en-US" altLang="en-US" sz="2000"/>
              <a:t> are either </a:t>
            </a:r>
            <a:r>
              <a:rPr lang="en-US" altLang="en-US" sz="2000">
                <a:solidFill>
                  <a:schemeClr val="hlink"/>
                </a:solidFill>
              </a:rPr>
              <a:t>ac</a:t>
            </a:r>
            <a:r>
              <a:rPr lang="en-US" altLang="en-US" sz="2000"/>
              <a:t> or </a:t>
            </a:r>
            <a:r>
              <a:rPr lang="en-US" altLang="en-US" sz="2000">
                <a:solidFill>
                  <a:schemeClr val="hlink"/>
                </a:solidFill>
              </a:rPr>
              <a:t>a’b’</a:t>
            </a:r>
            <a:r>
              <a:rPr lang="en-US" altLang="en-US" sz="2000"/>
              <a:t> or </a:t>
            </a:r>
            <a:r>
              <a:rPr lang="en-US" altLang="en-US" sz="2000">
                <a:solidFill>
                  <a:schemeClr val="hlink"/>
                </a:solidFill>
              </a:rPr>
              <a:t>ad </a:t>
            </a:r>
            <a:r>
              <a:rPr lang="en-US" altLang="en-US" sz="2000"/>
              <a:t>with weight of 0</a:t>
            </a:r>
          </a:p>
        </p:txBody>
      </p:sp>
      <p:sp>
        <p:nvSpPr>
          <p:cNvPr id="32843" name="Text Box 92"/>
          <p:cNvSpPr txBox="1">
            <a:spLocks noChangeArrowheads="1"/>
          </p:cNvSpPr>
          <p:nvPr/>
        </p:nvSpPr>
        <p:spPr bwMode="auto">
          <a:xfrm>
            <a:off x="5227638" y="3044825"/>
            <a:ext cx="3597275" cy="223837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FFFF"/>
                </a:solidFill>
              </a:rPr>
              <a:t>Double-cube divisor=ab + a’b’ is selected</a:t>
            </a:r>
          </a:p>
          <a:p>
            <a:endParaRPr lang="en-US" altLang="en-US" sz="2000">
              <a:solidFill>
                <a:srgbClr val="FFFFFF"/>
              </a:solidFill>
            </a:endParaRPr>
          </a:p>
          <a:p>
            <a:r>
              <a:rPr lang="en-US" altLang="en-US" sz="2000">
                <a:solidFill>
                  <a:srgbClr val="FFFFFF"/>
                </a:solidFill>
              </a:rPr>
              <a:t>[1]=ab + a’b’</a:t>
            </a:r>
          </a:p>
          <a:p>
            <a:r>
              <a:rPr lang="en-US" altLang="en-US" sz="2000">
                <a:solidFill>
                  <a:srgbClr val="FFFFFF"/>
                </a:solidFill>
              </a:rPr>
              <a:t>F= [1]c + [1]’d + acd + a’b’d’</a:t>
            </a:r>
          </a:p>
          <a:p>
            <a:endParaRPr lang="en-US" altLang="en-US" sz="2000">
              <a:solidFill>
                <a:srgbClr val="FFFFFF"/>
              </a:solidFill>
            </a:endParaRPr>
          </a:p>
          <a:p>
            <a:r>
              <a:rPr lang="en-US" altLang="en-US" sz="2000">
                <a:solidFill>
                  <a:schemeClr val="hlink"/>
                </a:solidFill>
              </a:rPr>
              <a:t>(14 literals)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Synthesis and Testability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Testability</a:t>
            </a:r>
          </a:p>
          <a:p>
            <a:pPr lvl="1"/>
            <a:r>
              <a:rPr lang="en-US" altLang="en-US" smtClean="0"/>
              <a:t>Ease of testing a circuit.</a:t>
            </a:r>
          </a:p>
          <a:p>
            <a:r>
              <a:rPr lang="en-US" altLang="en-US" smtClean="0"/>
              <a:t>Assumptions</a:t>
            </a:r>
          </a:p>
          <a:p>
            <a:pPr lvl="1"/>
            <a:r>
              <a:rPr lang="en-US" altLang="en-US" smtClean="0"/>
              <a:t>Combinational circuit.</a:t>
            </a:r>
          </a:p>
          <a:p>
            <a:pPr lvl="1"/>
            <a:r>
              <a:rPr lang="en-US" altLang="en-US" smtClean="0"/>
              <a:t>Single or multiple stuck-at faults.</a:t>
            </a:r>
          </a:p>
          <a:p>
            <a:r>
              <a:rPr lang="en-US" altLang="en-US" smtClean="0"/>
              <a:t>Full testability</a:t>
            </a:r>
          </a:p>
          <a:p>
            <a:pPr lvl="1"/>
            <a:r>
              <a:rPr lang="en-US" altLang="en-US" smtClean="0"/>
              <a:t>Possible to generate test set for all faults.</a:t>
            </a:r>
          </a:p>
          <a:p>
            <a:r>
              <a:rPr lang="en-US" altLang="en-US" b="0" smtClean="0"/>
              <a:t>Synergy between synthesis and testing.</a:t>
            </a:r>
          </a:p>
          <a:p>
            <a:r>
              <a:rPr lang="en-US" altLang="en-US" b="0" smtClean="0"/>
              <a:t>Testable networks correlate to small-area networks.</a:t>
            </a:r>
          </a:p>
          <a:p>
            <a:r>
              <a:rPr lang="en-US" altLang="en-US" b="0" smtClean="0"/>
              <a:t>Don't care conditions play a major role.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Test for Stuck-at-Faults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Net y stuck-at 0</a:t>
            </a:r>
            <a:endParaRPr lang="en-US" altLang="en-US" smtClean="0"/>
          </a:p>
          <a:p>
            <a:pPr lvl="1"/>
            <a:r>
              <a:rPr lang="en-US" altLang="en-US" smtClean="0"/>
              <a:t>Input pattern that sets y to true.</a:t>
            </a:r>
          </a:p>
          <a:p>
            <a:pPr lvl="1"/>
            <a:r>
              <a:rPr lang="en-US" altLang="en-US" smtClean="0"/>
              <a:t>Observe output.</a:t>
            </a:r>
          </a:p>
          <a:p>
            <a:pPr lvl="1"/>
            <a:r>
              <a:rPr lang="en-US" altLang="en-US" smtClean="0"/>
              <a:t>Output of faulty circuit differs.</a:t>
            </a:r>
          </a:p>
          <a:p>
            <a:pPr lvl="1"/>
            <a:r>
              <a:rPr lang="en-US" altLang="en-US" smtClean="0"/>
              <a:t>{t | y(t) . ODC’</a:t>
            </a:r>
            <a:r>
              <a:rPr lang="en-US" altLang="en-US" baseline="-25000" smtClean="0"/>
              <a:t>y</a:t>
            </a:r>
            <a:r>
              <a:rPr lang="en-US" altLang="en-US" smtClean="0"/>
              <a:t>(t) = 1}.</a:t>
            </a:r>
          </a:p>
          <a:p>
            <a:r>
              <a:rPr lang="en-US" altLang="en-US" smtClean="0"/>
              <a:t> </a:t>
            </a:r>
            <a:r>
              <a:rPr lang="en-US" altLang="en-US" smtClean="0">
                <a:solidFill>
                  <a:schemeClr val="hlink"/>
                </a:solidFill>
              </a:rPr>
              <a:t>Net y stuck-at 1</a:t>
            </a:r>
            <a:endParaRPr lang="en-US" altLang="en-US" smtClean="0"/>
          </a:p>
          <a:p>
            <a:pPr lvl="1"/>
            <a:r>
              <a:rPr lang="en-US" altLang="en-US" smtClean="0"/>
              <a:t>Same, but set y to false.</a:t>
            </a:r>
          </a:p>
          <a:p>
            <a:pPr lvl="1"/>
            <a:r>
              <a:rPr lang="en-US" altLang="en-US" smtClean="0"/>
              <a:t>{t | y’(t) . ODC’</a:t>
            </a:r>
            <a:r>
              <a:rPr lang="en-US" altLang="en-US" baseline="-25000" smtClean="0"/>
              <a:t>y</a:t>
            </a:r>
            <a:r>
              <a:rPr lang="en-US" altLang="en-US" smtClean="0"/>
              <a:t>(t) = 1}.</a:t>
            </a:r>
          </a:p>
          <a:p>
            <a:r>
              <a:rPr lang="en-US" altLang="en-US" smtClean="0"/>
              <a:t> Need controllability and observability.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Circuit Synthesis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Archit</a:t>
            </a:r>
            <a:r>
              <a:rPr lang="en-US" altLang="en-US" smtClean="0">
                <a:solidFill>
                  <a:srgbClr val="FFFF00"/>
                </a:solidFill>
              </a:rPr>
              <a:t>ectural-level synthesis</a:t>
            </a:r>
          </a:p>
          <a:p>
            <a:pPr lvl="1"/>
            <a:r>
              <a:rPr lang="en-US" altLang="en-US" smtClean="0"/>
              <a:t>Determine the </a:t>
            </a:r>
            <a:r>
              <a:rPr lang="en-US" altLang="en-US" b="1" i="1" smtClean="0">
                <a:solidFill>
                  <a:srgbClr val="FFFF00"/>
                </a:solidFill>
              </a:rPr>
              <a:t>macroscopic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structure</a:t>
            </a:r>
          </a:p>
          <a:p>
            <a:pPr lvl="2"/>
            <a:r>
              <a:rPr lang="en-US" altLang="en-US" smtClean="0"/>
              <a:t>Interconnection of major building blocks.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Logic-level synthesis</a:t>
            </a:r>
          </a:p>
          <a:p>
            <a:pPr lvl="1"/>
            <a:r>
              <a:rPr lang="en-US" altLang="en-US" smtClean="0"/>
              <a:t>Determine the </a:t>
            </a:r>
            <a:r>
              <a:rPr lang="en-US" altLang="en-US" b="1" i="1" smtClean="0">
                <a:solidFill>
                  <a:srgbClr val="FFFF00"/>
                </a:solidFill>
              </a:rPr>
              <a:t>microscopic</a:t>
            </a:r>
            <a:r>
              <a:rPr lang="en-US" altLang="en-US" smtClean="0"/>
              <a:t> structure</a:t>
            </a:r>
          </a:p>
          <a:p>
            <a:pPr lvl="2"/>
            <a:r>
              <a:rPr lang="en-US" altLang="en-US" smtClean="0"/>
              <a:t>Interconnection of logic gates.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Geometrical-level synthesis (Physical design)</a:t>
            </a:r>
          </a:p>
          <a:p>
            <a:pPr lvl="1"/>
            <a:r>
              <a:rPr lang="en-US" altLang="en-US" smtClean="0"/>
              <a:t>Placement and routing.</a:t>
            </a:r>
          </a:p>
          <a:p>
            <a:pPr lvl="1"/>
            <a:r>
              <a:rPr lang="en-US" altLang="en-US" smtClean="0"/>
              <a:t>Determine positions and connections.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Using Testing Methods for Synthesis …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Redundancy removal.</a:t>
            </a:r>
          </a:p>
          <a:p>
            <a:pPr lvl="1"/>
            <a:r>
              <a:rPr lang="en-US" altLang="en-US" smtClean="0"/>
              <a:t>Use ATPG to search for untestable faults.</a:t>
            </a:r>
          </a:p>
          <a:p>
            <a:r>
              <a:rPr lang="en-US" altLang="en-US" smtClean="0"/>
              <a:t> If stuck-at 0 on net y is untestable</a:t>
            </a:r>
          </a:p>
          <a:p>
            <a:pPr lvl="1"/>
            <a:r>
              <a:rPr lang="en-US" altLang="en-US" smtClean="0"/>
              <a:t>Set y = 0.</a:t>
            </a:r>
          </a:p>
          <a:p>
            <a:pPr lvl="1"/>
            <a:r>
              <a:rPr lang="en-US" altLang="en-US" smtClean="0"/>
              <a:t>Propagate constant.</a:t>
            </a:r>
          </a:p>
          <a:p>
            <a:r>
              <a:rPr lang="en-US" altLang="en-US" smtClean="0"/>
              <a:t> If stuck-at 1 on y is untestable</a:t>
            </a:r>
          </a:p>
          <a:p>
            <a:pPr lvl="1"/>
            <a:r>
              <a:rPr lang="en-US" altLang="en-US" smtClean="0"/>
              <a:t>Set y = 1.</a:t>
            </a:r>
          </a:p>
          <a:p>
            <a:pPr lvl="1"/>
            <a:r>
              <a:rPr lang="en-US" altLang="en-US" smtClean="0"/>
              <a:t>Propagate constant.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… Using Testing Methods for Synthesis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30313"/>
            <a:ext cx="5257800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Synthesis for Testability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Synthesize networks that are fully testable.</a:t>
            </a:r>
          </a:p>
          <a:p>
            <a:pPr lvl="1"/>
            <a:r>
              <a:rPr lang="en-US" altLang="en-US" smtClean="0"/>
              <a:t>Single stuck-at faults.</a:t>
            </a:r>
          </a:p>
          <a:p>
            <a:pPr lvl="1"/>
            <a:r>
              <a:rPr lang="en-US" altLang="en-US" smtClean="0"/>
              <a:t>Multiple stuck-at faults.</a:t>
            </a:r>
          </a:p>
          <a:p>
            <a:r>
              <a:rPr lang="en-US" altLang="en-US" smtClean="0"/>
              <a:t>Two-level forms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Full testability for single stuck-at faults</a:t>
            </a:r>
          </a:p>
          <a:p>
            <a:pPr lvl="2"/>
            <a:r>
              <a:rPr lang="en-US" altLang="en-US" smtClean="0"/>
              <a:t>Prime and irredundant cover.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Full testability for multiple stuck-at faults</a:t>
            </a:r>
          </a:p>
          <a:p>
            <a:pPr lvl="2"/>
            <a:r>
              <a:rPr lang="en-US" altLang="en-US" smtClean="0"/>
              <a:t>Prime and irredundant cover when</a:t>
            </a:r>
          </a:p>
          <a:p>
            <a:pPr lvl="3"/>
            <a:r>
              <a:rPr lang="en-US" altLang="en-US" smtClean="0"/>
              <a:t>Single-output function.</a:t>
            </a:r>
          </a:p>
          <a:p>
            <a:pPr lvl="3"/>
            <a:r>
              <a:rPr lang="en-US" altLang="en-US" smtClean="0"/>
              <a:t>No product term sharing in case of multiple outputs i.e. each output is prime and irredundant.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Synthesis for Testability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complete single-stuck-at fault test set for </a:t>
            </a:r>
            <a:r>
              <a:rPr lang="en-US" altLang="en-US" smtClean="0">
                <a:solidFill>
                  <a:srgbClr val="FFFF00"/>
                </a:solidFill>
              </a:rPr>
              <a:t>a single-output sum-of-product</a:t>
            </a:r>
            <a:r>
              <a:rPr lang="en-US" altLang="en-US" smtClean="0"/>
              <a:t> circuit is a complete test set for all multiple stuck-at faults.</a:t>
            </a:r>
          </a:p>
          <a:p>
            <a:r>
              <a:rPr lang="en-US" altLang="en-US" smtClean="0"/>
              <a:t>Single stuck-at fault testability of </a:t>
            </a:r>
            <a:r>
              <a:rPr lang="en-US" altLang="en-US" smtClean="0">
                <a:solidFill>
                  <a:srgbClr val="FFFF00"/>
                </a:solidFill>
              </a:rPr>
              <a:t>multiple-level</a:t>
            </a:r>
            <a:r>
              <a:rPr lang="en-US" altLang="en-US" smtClean="0"/>
              <a:t> network does not imply multiple stuck-at fault testability.</a:t>
            </a:r>
          </a:p>
          <a:p>
            <a:r>
              <a:rPr lang="en-US" altLang="en-US" smtClean="0"/>
              <a:t>Fast extraction transformations are single stuck-at fault </a:t>
            </a:r>
            <a:r>
              <a:rPr lang="en-US" altLang="en-US" smtClean="0">
                <a:solidFill>
                  <a:schemeClr val="hlink"/>
                </a:solidFill>
              </a:rPr>
              <a:t>test-set preserving</a:t>
            </a:r>
            <a:r>
              <a:rPr lang="en-US" altLang="en-US" smtClean="0"/>
              <a:t> transformations. </a:t>
            </a:r>
          </a:p>
          <a:p>
            <a:r>
              <a:rPr lang="en-US" altLang="en-US" smtClean="0"/>
              <a:t>Algebraic transformations </a:t>
            </a:r>
            <a:r>
              <a:rPr lang="en-US" altLang="en-US" smtClean="0">
                <a:solidFill>
                  <a:schemeClr val="hlink"/>
                </a:solidFill>
              </a:rPr>
              <a:t>preserve multiple stuck-at</a:t>
            </a:r>
            <a:r>
              <a:rPr lang="en-US" altLang="en-US" smtClean="0"/>
              <a:t> fault testability but </a:t>
            </a:r>
            <a:r>
              <a:rPr lang="en-US" altLang="en-US" smtClean="0">
                <a:solidFill>
                  <a:schemeClr val="hlink"/>
                </a:solidFill>
              </a:rPr>
              <a:t>not single stuck-at</a:t>
            </a:r>
            <a:r>
              <a:rPr lang="en-US" altLang="en-US" smtClean="0"/>
              <a:t> fault testability</a:t>
            </a:r>
          </a:p>
          <a:p>
            <a:pPr lvl="1"/>
            <a:r>
              <a:rPr lang="en-US" altLang="en-US" smtClean="0"/>
              <a:t>Factorization</a:t>
            </a:r>
          </a:p>
          <a:p>
            <a:pPr lvl="1"/>
            <a:r>
              <a:rPr lang="en-US" altLang="en-US" smtClean="0"/>
              <a:t>Substitution (without complement)</a:t>
            </a:r>
          </a:p>
          <a:p>
            <a:pPr lvl="1"/>
            <a:r>
              <a:rPr lang="en-US" altLang="en-US" smtClean="0"/>
              <a:t>Cube and kernel extraction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Timing Issues in Multiple-Level Logic</a:t>
            </a:r>
            <a:br>
              <a:rPr lang="en-US" sz="3200"/>
            </a:br>
            <a:r>
              <a:rPr lang="en-US" sz="3200"/>
              <a:t>Optimization</a:t>
            </a:r>
          </a:p>
        </p:txBody>
      </p:sp>
      <p:sp>
        <p:nvSpPr>
          <p:cNvPr id="3993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Timing optimization is crucial for achieving competitive logic design.</a:t>
            </a:r>
          </a:p>
          <a:p>
            <a:r>
              <a:rPr lang="en-US" altLang="en-US" smtClean="0"/>
              <a:t>Timing verification: Check that a circuit runs at speed</a:t>
            </a:r>
          </a:p>
          <a:p>
            <a:pPr lvl="1"/>
            <a:r>
              <a:rPr lang="en-US" altLang="en-US" smtClean="0"/>
              <a:t>Satisfies I/O delay constraints.</a:t>
            </a:r>
          </a:p>
          <a:p>
            <a:pPr lvl="1"/>
            <a:r>
              <a:rPr lang="en-US" altLang="en-US" smtClean="0"/>
              <a:t>Satisfies cycle-time constraints.</a:t>
            </a:r>
          </a:p>
          <a:p>
            <a:pPr lvl="1"/>
            <a:r>
              <a:rPr lang="en-US" altLang="en-US" smtClean="0"/>
              <a:t>Delay modeling.</a:t>
            </a:r>
          </a:p>
          <a:p>
            <a:pPr lvl="1"/>
            <a:r>
              <a:rPr lang="en-US" altLang="en-US" smtClean="0"/>
              <a:t>Critical paths.</a:t>
            </a:r>
          </a:p>
          <a:p>
            <a:pPr lvl="1"/>
            <a:r>
              <a:rPr lang="en-US" altLang="en-US" smtClean="0"/>
              <a:t>The false path problem.</a:t>
            </a:r>
          </a:p>
          <a:p>
            <a:r>
              <a:rPr lang="en-US" altLang="en-US" smtClean="0"/>
              <a:t>Algorithms for timing optimization.</a:t>
            </a:r>
          </a:p>
          <a:p>
            <a:pPr lvl="1"/>
            <a:r>
              <a:rPr lang="en-US" altLang="en-US" smtClean="0"/>
              <a:t>Minimum area subject to delay constraints.</a:t>
            </a:r>
          </a:p>
          <a:p>
            <a:pPr lvl="1"/>
            <a:r>
              <a:rPr lang="en-US" altLang="en-US" smtClean="0"/>
              <a:t>Minimum delay (subject to area constraints).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Delay Modeling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Gate delay modeling</a:t>
            </a:r>
          </a:p>
          <a:p>
            <a:pPr lvl="1"/>
            <a:r>
              <a:rPr lang="en-US" altLang="en-US" smtClean="0"/>
              <a:t>Straightforward for bound networks.</a:t>
            </a:r>
          </a:p>
          <a:p>
            <a:pPr lvl="1"/>
            <a:r>
              <a:rPr lang="en-US" altLang="en-US" smtClean="0"/>
              <a:t>Approximations for unbound networks.</a:t>
            </a:r>
          </a:p>
          <a:p>
            <a:r>
              <a:rPr lang="en-US" altLang="en-US" smtClean="0"/>
              <a:t>Network delay modeling</a:t>
            </a:r>
          </a:p>
          <a:p>
            <a:pPr lvl="1"/>
            <a:r>
              <a:rPr lang="en-US" altLang="en-US" smtClean="0"/>
              <a:t>Compute signal propagation</a:t>
            </a:r>
          </a:p>
          <a:p>
            <a:pPr lvl="2"/>
            <a:r>
              <a:rPr lang="en-US" altLang="en-US" smtClean="0"/>
              <a:t>Topological methods.</a:t>
            </a:r>
          </a:p>
          <a:p>
            <a:pPr lvl="2"/>
            <a:r>
              <a:rPr lang="en-US" altLang="en-US" smtClean="0"/>
              <a:t>Logic/topological methods.</a:t>
            </a:r>
          </a:p>
          <a:p>
            <a:r>
              <a:rPr lang="en-US" altLang="en-US" smtClean="0"/>
              <a:t>Gate delay modeling for unbound networks</a:t>
            </a:r>
          </a:p>
          <a:p>
            <a:pPr lvl="1"/>
            <a:r>
              <a:rPr lang="en-US" altLang="en-US" smtClean="0"/>
              <a:t>Virtual gates: Logic expressions.</a:t>
            </a:r>
          </a:p>
          <a:p>
            <a:pPr lvl="1"/>
            <a:r>
              <a:rPr lang="en-US" altLang="en-US" smtClean="0"/>
              <a:t>Stage delay model: Unit delay per vertex.</a:t>
            </a:r>
          </a:p>
          <a:p>
            <a:pPr lvl="1"/>
            <a:r>
              <a:rPr lang="en-US" altLang="en-US" smtClean="0"/>
              <a:t>Refined models: Depending on size and fanout.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Network Delay Modeling …</a:t>
            </a:r>
          </a:p>
        </p:txBody>
      </p:sp>
      <p:sp>
        <p:nvSpPr>
          <p:cNvPr id="4198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each vertex v</a:t>
            </a:r>
            <a:r>
              <a:rPr lang="en-US" altLang="en-US" baseline="-25000" smtClean="0"/>
              <a:t>i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Propagation delay d</a:t>
            </a:r>
            <a:r>
              <a:rPr lang="en-US" altLang="en-US" sz="2400" b="1" baseline="-25000" smtClean="0"/>
              <a:t>i</a:t>
            </a:r>
            <a:r>
              <a:rPr lang="en-US" altLang="en-US" smtClean="0"/>
              <a:t>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Data-ready time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hlink"/>
                </a:solidFill>
              </a:rPr>
              <a:t>t</a:t>
            </a:r>
            <a:r>
              <a:rPr lang="en-US" altLang="en-US" sz="2500" b="0" baseline="-25000" smtClean="0">
                <a:solidFill>
                  <a:schemeClr val="hlink"/>
                </a:solidFill>
              </a:rPr>
              <a:t>i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Denotes the time at which the data is ready at the output.</a:t>
            </a:r>
          </a:p>
          <a:p>
            <a:pPr lvl="1"/>
            <a:r>
              <a:rPr lang="en-US" altLang="en-US" smtClean="0"/>
              <a:t>Input data-ready times denote when inputs are available.</a:t>
            </a:r>
          </a:p>
          <a:p>
            <a:pPr lvl="1"/>
            <a:r>
              <a:rPr lang="en-US" altLang="en-US" smtClean="0"/>
              <a:t>Computed elsewhere by forward traversal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The maximum data-ready time occurring at an output vertex</a:t>
            </a:r>
          </a:p>
          <a:p>
            <a:pPr lvl="1"/>
            <a:r>
              <a:rPr lang="en-US" altLang="en-US" smtClean="0"/>
              <a:t>Corresponds to the longest propagation delay path</a:t>
            </a:r>
          </a:p>
          <a:p>
            <a:pPr lvl="1"/>
            <a:r>
              <a:rPr lang="en-US" altLang="en-US" smtClean="0"/>
              <a:t>Called </a:t>
            </a:r>
            <a:r>
              <a:rPr lang="en-US" altLang="en-US" smtClean="0">
                <a:solidFill>
                  <a:schemeClr val="hlink"/>
                </a:solidFill>
              </a:rPr>
              <a:t>topological critical path</a:t>
            </a:r>
          </a:p>
          <a:p>
            <a:endParaRPr lang="en-US" altLang="en-US" smtClean="0"/>
          </a:p>
        </p:txBody>
      </p:sp>
      <p:pic>
        <p:nvPicPr>
          <p:cNvPr id="41988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2475" y="3770313"/>
            <a:ext cx="4000500" cy="7620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Network Delay Modeling …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r>
              <a:rPr lang="en-US" altLang="en-US" sz="2000" b="0" smtClean="0"/>
              <a:t>Assume t</a:t>
            </a:r>
            <a:r>
              <a:rPr lang="en-US" altLang="en-US" sz="2000" b="0" baseline="-25000" smtClean="0"/>
              <a:t>a</a:t>
            </a:r>
            <a:r>
              <a:rPr lang="en-US" altLang="en-US" sz="2000" b="0" smtClean="0"/>
              <a:t>=0 and t</a:t>
            </a:r>
            <a:r>
              <a:rPr lang="en-US" altLang="en-US" sz="2000" b="0" baseline="-25000" smtClean="0"/>
              <a:t>b</a:t>
            </a:r>
            <a:r>
              <a:rPr lang="en-US" altLang="en-US" sz="2000" b="0" smtClean="0"/>
              <a:t>=10.</a:t>
            </a:r>
          </a:p>
          <a:p>
            <a:r>
              <a:rPr lang="en-US" altLang="en-US" sz="2000" b="0" smtClean="0"/>
              <a:t>Propagation delays</a:t>
            </a:r>
          </a:p>
          <a:p>
            <a:pPr lvl="1"/>
            <a:r>
              <a:rPr lang="en-US" altLang="en-US" sz="2000" smtClean="0"/>
              <a:t>d</a:t>
            </a:r>
            <a:r>
              <a:rPr lang="en-US" altLang="en-US" sz="2000" baseline="-25000" smtClean="0"/>
              <a:t>g</a:t>
            </a:r>
            <a:r>
              <a:rPr lang="en-US" altLang="en-US" sz="2000" smtClean="0"/>
              <a:t> = 3; d</a:t>
            </a:r>
            <a:r>
              <a:rPr lang="en-US" altLang="en-US" sz="2000" baseline="-25000" smtClean="0"/>
              <a:t>h</a:t>
            </a:r>
            <a:r>
              <a:rPr lang="en-US" altLang="en-US" sz="2000" smtClean="0"/>
              <a:t> = 8; d</a:t>
            </a:r>
            <a:r>
              <a:rPr lang="en-US" altLang="en-US" sz="2000" baseline="-25000" smtClean="0"/>
              <a:t>m</a:t>
            </a:r>
            <a:r>
              <a:rPr lang="en-US" altLang="en-US" sz="2000" smtClean="0"/>
              <a:t> = 1; d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 = 10; d</a:t>
            </a:r>
            <a:r>
              <a:rPr lang="en-US" altLang="en-US" sz="2000" baseline="-25000" smtClean="0"/>
              <a:t>l</a:t>
            </a:r>
            <a:r>
              <a:rPr lang="en-US" altLang="en-US" sz="2000" smtClean="0"/>
              <a:t> = 3;</a:t>
            </a:r>
          </a:p>
          <a:p>
            <a:pPr lvl="1"/>
            <a:r>
              <a:rPr lang="en-US" altLang="en-US" sz="2000" smtClean="0"/>
              <a:t>d</a:t>
            </a:r>
            <a:r>
              <a:rPr lang="en-US" altLang="en-US" sz="2000" baseline="-25000" smtClean="0"/>
              <a:t>n</a:t>
            </a:r>
            <a:r>
              <a:rPr lang="en-US" altLang="en-US" sz="2000" smtClean="0"/>
              <a:t> = 5; d</a:t>
            </a:r>
            <a:r>
              <a:rPr lang="en-US" altLang="en-US" sz="2000" baseline="-25000" smtClean="0"/>
              <a:t>p</a:t>
            </a:r>
            <a:r>
              <a:rPr lang="en-US" altLang="en-US" sz="2000" smtClean="0"/>
              <a:t> = 2; d</a:t>
            </a:r>
            <a:r>
              <a:rPr lang="en-US" altLang="en-US" sz="2000" baseline="-25000" smtClean="0"/>
              <a:t>q</a:t>
            </a:r>
            <a:r>
              <a:rPr lang="en-US" altLang="en-US" sz="2000" smtClean="0"/>
              <a:t> = 2; d</a:t>
            </a:r>
            <a:r>
              <a:rPr lang="en-US" altLang="en-US" sz="2000" baseline="-25000" smtClean="0"/>
              <a:t>x</a:t>
            </a:r>
            <a:r>
              <a:rPr lang="en-US" altLang="en-US" sz="2000" smtClean="0"/>
              <a:t> = 2; d</a:t>
            </a:r>
            <a:r>
              <a:rPr lang="en-US" altLang="en-US" sz="2000" baseline="-25000" smtClean="0"/>
              <a:t>y</a:t>
            </a:r>
            <a:r>
              <a:rPr lang="en-US" altLang="en-US" sz="2000" smtClean="0"/>
              <a:t> = 3;</a:t>
            </a:r>
          </a:p>
          <a:p>
            <a:pPr lvl="1"/>
            <a:r>
              <a:rPr lang="en-US" altLang="en-US" sz="2000" smtClean="0"/>
              <a:t>Maximum data-ready time is t</a:t>
            </a:r>
            <a:r>
              <a:rPr lang="en-US" altLang="en-US" sz="2000" baseline="-25000" smtClean="0"/>
              <a:t>y</a:t>
            </a:r>
            <a:r>
              <a:rPr lang="en-US" altLang="en-US" sz="2000" smtClean="0"/>
              <a:t>=25</a:t>
            </a:r>
          </a:p>
          <a:p>
            <a:pPr lvl="1"/>
            <a:r>
              <a:rPr lang="en-US" altLang="en-US" sz="2000" smtClean="0">
                <a:solidFill>
                  <a:schemeClr val="hlink"/>
                </a:solidFill>
              </a:rPr>
              <a:t>Topological critical path: (v</a:t>
            </a:r>
            <a:r>
              <a:rPr lang="en-US" altLang="en-US" sz="2000" baseline="-25000" smtClean="0">
                <a:solidFill>
                  <a:schemeClr val="hlink"/>
                </a:solidFill>
              </a:rPr>
              <a:t>b</a:t>
            </a:r>
            <a:r>
              <a:rPr lang="en-US" altLang="en-US" sz="2000" smtClean="0">
                <a:solidFill>
                  <a:schemeClr val="hlink"/>
                </a:solidFill>
              </a:rPr>
              <a:t>, v</a:t>
            </a:r>
            <a:r>
              <a:rPr lang="en-US" altLang="en-US" sz="2000" baseline="-25000" smtClean="0">
                <a:solidFill>
                  <a:schemeClr val="hlink"/>
                </a:solidFill>
              </a:rPr>
              <a:t>n</a:t>
            </a:r>
            <a:r>
              <a:rPr lang="en-US" altLang="en-US" sz="2000" smtClean="0">
                <a:solidFill>
                  <a:schemeClr val="hlink"/>
                </a:solidFill>
              </a:rPr>
              <a:t>, v</a:t>
            </a:r>
            <a:r>
              <a:rPr lang="en-US" altLang="en-US" sz="2000" baseline="-25000" smtClean="0">
                <a:solidFill>
                  <a:schemeClr val="hlink"/>
                </a:solidFill>
              </a:rPr>
              <a:t>p</a:t>
            </a:r>
            <a:r>
              <a:rPr lang="en-US" altLang="en-US" sz="2000" smtClean="0">
                <a:solidFill>
                  <a:schemeClr val="hlink"/>
                </a:solidFill>
              </a:rPr>
              <a:t>, v</a:t>
            </a:r>
            <a:r>
              <a:rPr lang="en-US" altLang="en-US" sz="2000" baseline="-25000" smtClean="0">
                <a:solidFill>
                  <a:schemeClr val="hlink"/>
                </a:solidFill>
              </a:rPr>
              <a:t>l</a:t>
            </a:r>
            <a:r>
              <a:rPr lang="en-US" altLang="en-US" sz="2000" smtClean="0">
                <a:solidFill>
                  <a:schemeClr val="hlink"/>
                </a:solidFill>
              </a:rPr>
              <a:t>, v</a:t>
            </a:r>
            <a:r>
              <a:rPr lang="en-US" altLang="en-US" sz="2000" baseline="-25000" smtClean="0">
                <a:solidFill>
                  <a:schemeClr val="hlink"/>
                </a:solidFill>
              </a:rPr>
              <a:t>q</a:t>
            </a:r>
            <a:r>
              <a:rPr lang="en-US" altLang="en-US" sz="2000" smtClean="0">
                <a:solidFill>
                  <a:schemeClr val="hlink"/>
                </a:solidFill>
              </a:rPr>
              <a:t>, v</a:t>
            </a:r>
            <a:r>
              <a:rPr lang="en-US" altLang="en-US" sz="2000" baseline="-25000" smtClean="0">
                <a:solidFill>
                  <a:schemeClr val="hlink"/>
                </a:solidFill>
              </a:rPr>
              <a:t>y</a:t>
            </a:r>
            <a:r>
              <a:rPr lang="en-US" altLang="en-US" sz="2000" smtClean="0">
                <a:solidFill>
                  <a:schemeClr val="hlink"/>
                </a:solidFill>
              </a:rPr>
              <a:t>).</a:t>
            </a: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1638" y="1231900"/>
            <a:ext cx="5486400" cy="2946400"/>
          </a:xfrm>
        </p:spPr>
      </p:pic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6075363" y="1211263"/>
            <a:ext cx="29019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t</a:t>
            </a:r>
            <a:r>
              <a:rPr lang="en-US" altLang="en-US" sz="2000" baseline="-25000"/>
              <a:t>g</a:t>
            </a:r>
            <a:r>
              <a:rPr lang="en-US" altLang="en-US" sz="2000"/>
              <a:t>= 3+0=3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h</a:t>
            </a:r>
            <a:r>
              <a:rPr lang="en-US" altLang="en-US" sz="2000"/>
              <a:t>= 8+3=11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k</a:t>
            </a:r>
            <a:r>
              <a:rPr lang="en-US" altLang="en-US" sz="2000"/>
              <a:t>= 10+3=13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n</a:t>
            </a:r>
            <a:r>
              <a:rPr lang="en-US" altLang="en-US" sz="2000"/>
              <a:t>= 5+10=15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p</a:t>
            </a:r>
            <a:r>
              <a:rPr lang="en-US" altLang="en-US" sz="2000"/>
              <a:t>= 2+max{15,3}=17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l</a:t>
            </a:r>
            <a:r>
              <a:rPr lang="en-US" altLang="en-US" sz="2000"/>
              <a:t>= 3+max{13,17}=20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m</a:t>
            </a:r>
            <a:r>
              <a:rPr lang="en-US" altLang="en-US" sz="2000"/>
              <a:t>= 1+max{3,11,20}=21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x</a:t>
            </a:r>
            <a:r>
              <a:rPr lang="en-US" altLang="en-US" sz="2000"/>
              <a:t>= 2+21=23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q</a:t>
            </a:r>
            <a:r>
              <a:rPr lang="en-US" altLang="en-US" sz="2000"/>
              <a:t>= 2+20=22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y</a:t>
            </a:r>
            <a:r>
              <a:rPr lang="en-US" altLang="en-US" sz="2000"/>
              <a:t>= 3+22=25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Network Delay Modeling 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/>
              <a:t>For each vertex v</a:t>
            </a:r>
            <a:r>
              <a:rPr lang="en-US" altLang="en-US" b="0" baseline="-25000" smtClean="0"/>
              <a:t>i</a:t>
            </a:r>
            <a:r>
              <a:rPr lang="en-US" altLang="en-US" b="0" smtClean="0"/>
              <a:t>.</a:t>
            </a:r>
          </a:p>
          <a:p>
            <a:pPr lvl="1"/>
            <a:r>
              <a:rPr lang="en-US" altLang="en-US" b="1" smtClean="0">
                <a:solidFill>
                  <a:schemeClr val="hlink"/>
                </a:solidFill>
              </a:rPr>
              <a:t>Required data-ready time</a:t>
            </a:r>
            <a:r>
              <a:rPr lang="en-US" altLang="en-US" b="1" smtClean="0"/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t</a:t>
            </a:r>
            <a:r>
              <a:rPr lang="en-US" altLang="en-US" b="1" i="1" baseline="-25000" smtClean="0">
                <a:solidFill>
                  <a:schemeClr val="hlink"/>
                </a:solidFill>
              </a:rPr>
              <a:t>i</a:t>
            </a:r>
            <a:r>
              <a:rPr lang="en-US" altLang="en-US" b="1" smtClean="0">
                <a:solidFill>
                  <a:schemeClr val="hlink"/>
                </a:solidFill>
              </a:rPr>
              <a:t>.</a:t>
            </a:r>
          </a:p>
          <a:p>
            <a:pPr lvl="2"/>
            <a:r>
              <a:rPr lang="en-US" altLang="en-US" smtClean="0"/>
              <a:t>Specified at the primary outputs.</a:t>
            </a:r>
          </a:p>
          <a:p>
            <a:pPr lvl="2"/>
            <a:r>
              <a:rPr lang="en-US" altLang="en-US" smtClean="0"/>
              <a:t>Computed elsewhere by backward traversal</a:t>
            </a:r>
          </a:p>
          <a:p>
            <a:pPr lvl="2"/>
            <a:endParaRPr lang="en-US" altLang="en-US" smtClean="0"/>
          </a:p>
          <a:p>
            <a:pPr lvl="2"/>
            <a:endParaRPr lang="en-US" altLang="en-US" b="1" smtClean="0"/>
          </a:p>
          <a:p>
            <a:pPr lvl="2"/>
            <a:endParaRPr lang="en-US" altLang="en-US" b="1" smtClean="0"/>
          </a:p>
          <a:p>
            <a:pPr lvl="2"/>
            <a:endParaRPr lang="en-US" altLang="en-US" b="1" smtClean="0"/>
          </a:p>
          <a:p>
            <a:pPr lvl="2"/>
            <a:endParaRPr lang="en-US" altLang="en-US" b="1" smtClean="0"/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Slack</a:t>
            </a:r>
            <a:r>
              <a:rPr lang="en-US" altLang="en-US" smtClean="0"/>
              <a:t> </a:t>
            </a:r>
            <a:r>
              <a:rPr lang="en-US" altLang="en-US" i="1" smtClean="0">
                <a:solidFill>
                  <a:schemeClr val="hlink"/>
                </a:solidFill>
              </a:rPr>
              <a:t>s</a:t>
            </a:r>
            <a:r>
              <a:rPr lang="en-US" altLang="en-US" i="1" baseline="-25000" smtClean="0">
                <a:solidFill>
                  <a:schemeClr val="hlink"/>
                </a:solidFill>
              </a:rPr>
              <a:t>i</a:t>
            </a:r>
            <a:r>
              <a:rPr lang="en-US" altLang="en-US" smtClean="0"/>
              <a:t>.</a:t>
            </a:r>
          </a:p>
          <a:p>
            <a:pPr lvl="2"/>
            <a:r>
              <a:rPr lang="en-US" altLang="en-US" smtClean="0"/>
              <a:t>Difference between required and actual data-ready times</a:t>
            </a:r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1688" y="2935288"/>
            <a:ext cx="3657600" cy="952500"/>
          </a:xfrm>
        </p:spPr>
      </p:pic>
      <p:pic>
        <p:nvPicPr>
          <p:cNvPr id="44037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8975" y="5226050"/>
            <a:ext cx="1819275" cy="727075"/>
          </a:xfrm>
        </p:spPr>
      </p:pic>
      <p:sp>
        <p:nvSpPr>
          <p:cNvPr id="44038" name="Line 8"/>
          <p:cNvSpPr>
            <a:spLocks noChangeShapeType="1"/>
          </p:cNvSpPr>
          <p:nvPr/>
        </p:nvSpPr>
        <p:spPr bwMode="auto">
          <a:xfrm>
            <a:off x="4505325" y="1666875"/>
            <a:ext cx="161925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Network Delay Modeling</a:t>
            </a:r>
          </a:p>
        </p:txBody>
      </p:sp>
      <p:sp>
        <p:nvSpPr>
          <p:cNvPr id="45059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Required data-ready times</a:t>
            </a:r>
          </a:p>
          <a:p>
            <a:pPr lvl="1"/>
            <a:r>
              <a:rPr lang="en-US" altLang="en-US" smtClean="0"/>
              <a:t>t</a:t>
            </a:r>
            <a:r>
              <a:rPr lang="en-US" altLang="en-US" baseline="-25000" smtClean="0"/>
              <a:t>x</a:t>
            </a:r>
            <a:r>
              <a:rPr lang="en-US" altLang="en-US" smtClean="0"/>
              <a:t> = 25 and t</a:t>
            </a:r>
            <a:r>
              <a:rPr lang="en-US" altLang="en-US" baseline="-25000" smtClean="0"/>
              <a:t>y</a:t>
            </a:r>
            <a:r>
              <a:rPr lang="en-US" altLang="en-US" smtClean="0"/>
              <a:t> = 25.</a:t>
            </a:r>
          </a:p>
        </p:txBody>
      </p:sp>
      <p:sp>
        <p:nvSpPr>
          <p:cNvPr id="45060" name="Text Box 9"/>
          <p:cNvSpPr txBox="1">
            <a:spLocks noChangeArrowheads="1"/>
          </p:cNvSpPr>
          <p:nvPr/>
        </p:nvSpPr>
        <p:spPr bwMode="auto">
          <a:xfrm>
            <a:off x="528638" y="2290763"/>
            <a:ext cx="4056062" cy="37623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hlink"/>
                </a:solidFill>
              </a:rPr>
              <a:t>Required Times &amp; Slack:</a:t>
            </a:r>
            <a:endParaRPr lang="en-US" altLang="en-US" sz="2000"/>
          </a:p>
          <a:p>
            <a:r>
              <a:rPr lang="en-US" altLang="en-US" sz="2000"/>
              <a:t>s</a:t>
            </a:r>
            <a:r>
              <a:rPr lang="en-US" altLang="en-US" sz="2000" baseline="-25000"/>
              <a:t>x</a:t>
            </a:r>
            <a:r>
              <a:rPr lang="en-US" altLang="en-US" sz="2000"/>
              <a:t>= 2; s</a:t>
            </a:r>
            <a:r>
              <a:rPr lang="en-US" altLang="en-US" sz="2000" baseline="-25000"/>
              <a:t>y</a:t>
            </a:r>
            <a:r>
              <a:rPr lang="en-US" altLang="en-US" sz="2000"/>
              <a:t>=0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m</a:t>
            </a:r>
            <a:r>
              <a:rPr lang="en-US" altLang="en-US" sz="2000"/>
              <a:t>= 25-2=23; s</a:t>
            </a:r>
            <a:r>
              <a:rPr lang="en-US" altLang="en-US" sz="2000" baseline="-25000"/>
              <a:t>m</a:t>
            </a:r>
            <a:r>
              <a:rPr lang="en-US" altLang="en-US" sz="2000"/>
              <a:t>=23-21=2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q</a:t>
            </a:r>
            <a:r>
              <a:rPr lang="en-US" altLang="en-US" sz="2000"/>
              <a:t>= 25-3=22; s</a:t>
            </a:r>
            <a:r>
              <a:rPr lang="en-US" altLang="en-US" sz="2000" baseline="-25000"/>
              <a:t>q</a:t>
            </a:r>
            <a:r>
              <a:rPr lang="en-US" altLang="en-US" sz="2000"/>
              <a:t>=22-22=0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l</a:t>
            </a:r>
            <a:r>
              <a:rPr lang="en-US" altLang="en-US" sz="2000"/>
              <a:t>= min{23-1,22-2}=20; s</a:t>
            </a:r>
            <a:r>
              <a:rPr lang="en-US" altLang="en-US" sz="2000" baseline="-25000"/>
              <a:t>l</a:t>
            </a:r>
            <a:r>
              <a:rPr lang="en-US" altLang="en-US" sz="2000"/>
              <a:t>=0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h</a:t>
            </a:r>
            <a:r>
              <a:rPr lang="en-US" altLang="en-US" sz="2000"/>
              <a:t>= 23-1=22; s</a:t>
            </a:r>
            <a:r>
              <a:rPr lang="en-US" altLang="en-US" sz="2000" baseline="-25000"/>
              <a:t>h</a:t>
            </a:r>
            <a:r>
              <a:rPr lang="en-US" altLang="en-US" sz="2000"/>
              <a:t>=22-11=11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k</a:t>
            </a:r>
            <a:r>
              <a:rPr lang="en-US" altLang="en-US" sz="2000"/>
              <a:t>= 20-3=17; s</a:t>
            </a:r>
            <a:r>
              <a:rPr lang="en-US" altLang="en-US" sz="2000" baseline="-25000"/>
              <a:t>k</a:t>
            </a:r>
            <a:r>
              <a:rPr lang="en-US" altLang="en-US" sz="2000"/>
              <a:t>=17-13=4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p</a:t>
            </a:r>
            <a:r>
              <a:rPr lang="en-US" altLang="en-US" sz="2000"/>
              <a:t>= 20-3=17; s</a:t>
            </a:r>
            <a:r>
              <a:rPr lang="en-US" altLang="en-US" sz="2000" baseline="-25000"/>
              <a:t>p</a:t>
            </a:r>
            <a:r>
              <a:rPr lang="en-US" altLang="en-US" sz="2000"/>
              <a:t>=17-17=0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n</a:t>
            </a:r>
            <a:r>
              <a:rPr lang="en-US" altLang="en-US" sz="2000"/>
              <a:t>= 17-2=15; s</a:t>
            </a:r>
            <a:r>
              <a:rPr lang="en-US" altLang="en-US" sz="2000" baseline="-25000"/>
              <a:t>n</a:t>
            </a:r>
            <a:r>
              <a:rPr lang="en-US" altLang="en-US" sz="2000"/>
              <a:t>=15-15=0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b</a:t>
            </a:r>
            <a:r>
              <a:rPr lang="en-US" altLang="en-US" sz="2000"/>
              <a:t>= 15-5=10; s</a:t>
            </a:r>
            <a:r>
              <a:rPr lang="en-US" altLang="en-US" sz="2000" baseline="-25000"/>
              <a:t>b</a:t>
            </a:r>
            <a:r>
              <a:rPr lang="en-US" altLang="en-US" sz="2000"/>
              <a:t>=10-10=0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g</a:t>
            </a:r>
            <a:r>
              <a:rPr lang="en-US" altLang="en-US" sz="2000"/>
              <a:t>= min{22-8;17-10;17-2}=7; s</a:t>
            </a:r>
            <a:r>
              <a:rPr lang="en-US" altLang="en-US" sz="2000" baseline="-25000"/>
              <a:t>g</a:t>
            </a:r>
            <a:r>
              <a:rPr lang="en-US" altLang="en-US" sz="2000"/>
              <a:t>=4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a</a:t>
            </a:r>
            <a:r>
              <a:rPr lang="en-US" altLang="en-US" sz="2000"/>
              <a:t>=7-3=4; s</a:t>
            </a:r>
            <a:r>
              <a:rPr lang="en-US" altLang="en-US" sz="2000" baseline="-25000"/>
              <a:t>a</a:t>
            </a:r>
            <a:r>
              <a:rPr lang="en-US" altLang="en-US" sz="2000"/>
              <a:t>=4-0=4</a:t>
            </a:r>
          </a:p>
        </p:txBody>
      </p:sp>
      <p:sp>
        <p:nvSpPr>
          <p:cNvPr id="45061" name="Line 10"/>
          <p:cNvSpPr>
            <a:spLocks noChangeShapeType="1"/>
          </p:cNvSpPr>
          <p:nvPr/>
        </p:nvSpPr>
        <p:spPr bwMode="auto">
          <a:xfrm>
            <a:off x="1050925" y="1649413"/>
            <a:ext cx="1619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11"/>
          <p:cNvSpPr>
            <a:spLocks noChangeShapeType="1"/>
          </p:cNvSpPr>
          <p:nvPr/>
        </p:nvSpPr>
        <p:spPr bwMode="auto">
          <a:xfrm>
            <a:off x="2462213" y="1651000"/>
            <a:ext cx="1619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12"/>
          <p:cNvSpPr txBox="1">
            <a:spLocks noChangeArrowheads="1"/>
          </p:cNvSpPr>
          <p:nvPr/>
        </p:nvSpPr>
        <p:spPr bwMode="auto">
          <a:xfrm>
            <a:off x="5340350" y="2811463"/>
            <a:ext cx="2914650" cy="34575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hlink"/>
                </a:solidFill>
              </a:rPr>
              <a:t>Data-Ready Times: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g</a:t>
            </a:r>
            <a:r>
              <a:rPr lang="en-US" altLang="en-US" sz="2000"/>
              <a:t>= 3+0=3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h</a:t>
            </a:r>
            <a:r>
              <a:rPr lang="en-US" altLang="en-US" sz="2000"/>
              <a:t>= 8+3=11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k</a:t>
            </a:r>
            <a:r>
              <a:rPr lang="en-US" altLang="en-US" sz="2000"/>
              <a:t>= 10+3=13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n</a:t>
            </a:r>
            <a:r>
              <a:rPr lang="en-US" altLang="en-US" sz="2000"/>
              <a:t>= 5+10=15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p</a:t>
            </a:r>
            <a:r>
              <a:rPr lang="en-US" altLang="en-US" sz="2000"/>
              <a:t>= 2+max{15,3}=17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l</a:t>
            </a:r>
            <a:r>
              <a:rPr lang="en-US" altLang="en-US" sz="2000"/>
              <a:t>= 3+max{13,17}=20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m</a:t>
            </a:r>
            <a:r>
              <a:rPr lang="en-US" altLang="en-US" sz="2000"/>
              <a:t>= 1+max{3,11,20}=21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x</a:t>
            </a:r>
            <a:r>
              <a:rPr lang="en-US" altLang="en-US" sz="2000"/>
              <a:t>= 2+21=23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q</a:t>
            </a:r>
            <a:r>
              <a:rPr lang="en-US" altLang="en-US" sz="2000"/>
              <a:t>= 2+20=22</a:t>
            </a:r>
          </a:p>
          <a:p>
            <a:r>
              <a:rPr lang="en-US" altLang="en-US" sz="2000"/>
              <a:t>t</a:t>
            </a:r>
            <a:r>
              <a:rPr lang="en-US" altLang="en-US" sz="2000" baseline="-25000"/>
              <a:t>y</a:t>
            </a:r>
            <a:r>
              <a:rPr lang="en-US" altLang="en-US" sz="2000"/>
              <a:t>= 3+22=25</a:t>
            </a:r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4962525" y="1257300"/>
            <a:ext cx="3732213" cy="13239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hlink"/>
                </a:solidFill>
              </a:rPr>
              <a:t>Propagation Delays :</a:t>
            </a:r>
            <a:endParaRPr lang="en-US" altLang="en-US" sz="2000" i="0">
              <a:solidFill>
                <a:srgbClr val="FFFFFF"/>
              </a:solidFill>
            </a:endParaRPr>
          </a:p>
          <a:p>
            <a:r>
              <a:rPr lang="en-US" altLang="en-US" sz="2000" i="0">
                <a:solidFill>
                  <a:srgbClr val="FFFFFF"/>
                </a:solidFill>
              </a:rPr>
              <a:t>d</a:t>
            </a:r>
            <a:r>
              <a:rPr lang="en-US" altLang="en-US" sz="2000" i="0" baseline="-25000">
                <a:solidFill>
                  <a:srgbClr val="FFFFFF"/>
                </a:solidFill>
              </a:rPr>
              <a:t>g</a:t>
            </a:r>
            <a:r>
              <a:rPr lang="en-US" altLang="en-US" sz="2000" i="0">
                <a:solidFill>
                  <a:srgbClr val="FFFFFF"/>
                </a:solidFill>
              </a:rPr>
              <a:t> = 3; d</a:t>
            </a:r>
            <a:r>
              <a:rPr lang="en-US" altLang="en-US" sz="2000" i="0" baseline="-25000">
                <a:solidFill>
                  <a:srgbClr val="FFFFFF"/>
                </a:solidFill>
              </a:rPr>
              <a:t>h</a:t>
            </a:r>
            <a:r>
              <a:rPr lang="en-US" altLang="en-US" sz="2000" i="0">
                <a:solidFill>
                  <a:srgbClr val="FFFFFF"/>
                </a:solidFill>
              </a:rPr>
              <a:t> = 8; d</a:t>
            </a:r>
            <a:r>
              <a:rPr lang="en-US" altLang="en-US" sz="2000" i="0" baseline="-25000">
                <a:solidFill>
                  <a:srgbClr val="FFFFFF"/>
                </a:solidFill>
              </a:rPr>
              <a:t>m</a:t>
            </a:r>
            <a:r>
              <a:rPr lang="en-US" altLang="en-US" sz="2000" i="0">
                <a:solidFill>
                  <a:srgbClr val="FFFFFF"/>
                </a:solidFill>
              </a:rPr>
              <a:t> = 1; d</a:t>
            </a:r>
            <a:r>
              <a:rPr lang="en-US" altLang="en-US" sz="2000" i="0" baseline="-25000">
                <a:solidFill>
                  <a:srgbClr val="FFFFFF"/>
                </a:solidFill>
              </a:rPr>
              <a:t>k</a:t>
            </a:r>
            <a:r>
              <a:rPr lang="en-US" altLang="en-US" sz="2000" i="0">
                <a:solidFill>
                  <a:srgbClr val="FFFFFF"/>
                </a:solidFill>
              </a:rPr>
              <a:t> = 10; </a:t>
            </a:r>
          </a:p>
          <a:p>
            <a:r>
              <a:rPr lang="en-US" altLang="en-US" sz="2000" i="0">
                <a:solidFill>
                  <a:srgbClr val="FFFFFF"/>
                </a:solidFill>
              </a:rPr>
              <a:t>d</a:t>
            </a:r>
            <a:r>
              <a:rPr lang="en-US" altLang="en-US" sz="2000" i="0" baseline="-25000">
                <a:solidFill>
                  <a:srgbClr val="FFFFFF"/>
                </a:solidFill>
              </a:rPr>
              <a:t>l</a:t>
            </a:r>
            <a:r>
              <a:rPr lang="en-US" altLang="en-US" sz="2000" i="0">
                <a:solidFill>
                  <a:srgbClr val="FFFFFF"/>
                </a:solidFill>
              </a:rPr>
              <a:t> = 3; d</a:t>
            </a:r>
            <a:r>
              <a:rPr lang="en-US" altLang="en-US" sz="2000" i="0" baseline="-25000">
                <a:solidFill>
                  <a:srgbClr val="FFFFFF"/>
                </a:solidFill>
              </a:rPr>
              <a:t>n</a:t>
            </a:r>
            <a:r>
              <a:rPr lang="en-US" altLang="en-US" sz="2000" i="0">
                <a:solidFill>
                  <a:srgbClr val="FFFFFF"/>
                </a:solidFill>
              </a:rPr>
              <a:t> = 5; d</a:t>
            </a:r>
            <a:r>
              <a:rPr lang="en-US" altLang="en-US" sz="2000" i="0" baseline="-25000">
                <a:solidFill>
                  <a:srgbClr val="FFFFFF"/>
                </a:solidFill>
              </a:rPr>
              <a:t>p</a:t>
            </a:r>
            <a:r>
              <a:rPr lang="en-US" altLang="en-US" sz="2000" i="0">
                <a:solidFill>
                  <a:srgbClr val="FFFFFF"/>
                </a:solidFill>
              </a:rPr>
              <a:t> = 2; d</a:t>
            </a:r>
            <a:r>
              <a:rPr lang="en-US" altLang="en-US" sz="2000" i="0" baseline="-25000">
                <a:solidFill>
                  <a:srgbClr val="FFFFFF"/>
                </a:solidFill>
              </a:rPr>
              <a:t>q</a:t>
            </a:r>
            <a:r>
              <a:rPr lang="en-US" altLang="en-US" sz="2000" i="0">
                <a:solidFill>
                  <a:srgbClr val="FFFFFF"/>
                </a:solidFill>
              </a:rPr>
              <a:t> = 2;</a:t>
            </a:r>
          </a:p>
          <a:p>
            <a:r>
              <a:rPr lang="en-US" altLang="en-US" sz="2000" i="0">
                <a:solidFill>
                  <a:srgbClr val="FFFFFF"/>
                </a:solidFill>
              </a:rPr>
              <a:t>d</a:t>
            </a:r>
            <a:r>
              <a:rPr lang="en-US" altLang="en-US" sz="2000" i="0" baseline="-25000">
                <a:solidFill>
                  <a:srgbClr val="FFFFFF"/>
                </a:solidFill>
              </a:rPr>
              <a:t>x</a:t>
            </a:r>
            <a:r>
              <a:rPr lang="en-US" altLang="en-US" sz="2000" i="0">
                <a:solidFill>
                  <a:srgbClr val="FFFFFF"/>
                </a:solidFill>
              </a:rPr>
              <a:t> = 2; d</a:t>
            </a:r>
            <a:r>
              <a:rPr lang="en-US" altLang="en-US" sz="2000" i="0" baseline="-25000">
                <a:solidFill>
                  <a:srgbClr val="FFFFFF"/>
                </a:solidFill>
              </a:rPr>
              <a:t>y</a:t>
            </a:r>
            <a:r>
              <a:rPr lang="en-US" altLang="en-US" sz="2000" i="0">
                <a:solidFill>
                  <a:srgbClr val="FFFFFF"/>
                </a:solidFill>
              </a:rPr>
              <a:t> = 3</a:t>
            </a:r>
          </a:p>
        </p:txBody>
      </p:sp>
      <p:sp>
        <p:nvSpPr>
          <p:cNvPr id="45065" name="Line 14"/>
          <p:cNvSpPr>
            <a:spLocks noChangeShapeType="1"/>
          </p:cNvSpPr>
          <p:nvPr/>
        </p:nvSpPr>
        <p:spPr bwMode="auto">
          <a:xfrm>
            <a:off x="622300" y="3006725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5"/>
          <p:cNvSpPr>
            <a:spLocks noChangeShapeType="1"/>
          </p:cNvSpPr>
          <p:nvPr/>
        </p:nvSpPr>
        <p:spPr bwMode="auto">
          <a:xfrm>
            <a:off x="593725" y="3325813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6"/>
          <p:cNvSpPr>
            <a:spLocks noChangeShapeType="1"/>
          </p:cNvSpPr>
          <p:nvPr/>
        </p:nvSpPr>
        <p:spPr bwMode="auto">
          <a:xfrm>
            <a:off x="606425" y="3616325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7"/>
          <p:cNvSpPr>
            <a:spLocks noChangeShapeType="1"/>
          </p:cNvSpPr>
          <p:nvPr/>
        </p:nvSpPr>
        <p:spPr bwMode="auto">
          <a:xfrm>
            <a:off x="635000" y="3906838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8"/>
          <p:cNvSpPr>
            <a:spLocks noChangeShapeType="1"/>
          </p:cNvSpPr>
          <p:nvPr/>
        </p:nvSpPr>
        <p:spPr bwMode="auto">
          <a:xfrm>
            <a:off x="608013" y="4225925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9"/>
          <p:cNvSpPr>
            <a:spLocks noChangeShapeType="1"/>
          </p:cNvSpPr>
          <p:nvPr/>
        </p:nvSpPr>
        <p:spPr bwMode="auto">
          <a:xfrm>
            <a:off x="649288" y="4530725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20"/>
          <p:cNvSpPr>
            <a:spLocks noChangeShapeType="1"/>
          </p:cNvSpPr>
          <p:nvPr/>
        </p:nvSpPr>
        <p:spPr bwMode="auto">
          <a:xfrm>
            <a:off x="622300" y="4821238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21"/>
          <p:cNvSpPr>
            <a:spLocks noChangeShapeType="1"/>
          </p:cNvSpPr>
          <p:nvPr/>
        </p:nvSpPr>
        <p:spPr bwMode="auto">
          <a:xfrm>
            <a:off x="593725" y="5141913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22"/>
          <p:cNvSpPr>
            <a:spLocks noChangeShapeType="1"/>
          </p:cNvSpPr>
          <p:nvPr/>
        </p:nvSpPr>
        <p:spPr bwMode="auto">
          <a:xfrm>
            <a:off x="620713" y="5446713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23"/>
          <p:cNvSpPr>
            <a:spLocks noChangeShapeType="1"/>
          </p:cNvSpPr>
          <p:nvPr/>
        </p:nvSpPr>
        <p:spPr bwMode="auto">
          <a:xfrm>
            <a:off x="622300" y="5764213"/>
            <a:ext cx="16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Logic Synthesis Flow</a:t>
            </a:r>
            <a:endParaRPr lang="en-US" dirty="0"/>
          </a:p>
        </p:txBody>
      </p:sp>
      <p:pic>
        <p:nvPicPr>
          <p:cNvPr id="9219" name="Picture 3" descr="AACXXCZ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184275"/>
            <a:ext cx="8231187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Topological Critical Path …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Assume topologic computation of</a:t>
            </a:r>
          </a:p>
          <a:p>
            <a:pPr lvl="1"/>
            <a:r>
              <a:rPr lang="en-US" altLang="en-US" smtClean="0"/>
              <a:t>Data-ready by forward traversal.</a:t>
            </a:r>
          </a:p>
          <a:p>
            <a:pPr lvl="1"/>
            <a:r>
              <a:rPr lang="en-US" altLang="en-US" smtClean="0"/>
              <a:t>Required data-ready by backward traversal.</a:t>
            </a:r>
          </a:p>
          <a:p>
            <a:r>
              <a:rPr lang="en-US" altLang="en-US" smtClean="0"/>
              <a:t>Topological critical path</a:t>
            </a:r>
          </a:p>
          <a:p>
            <a:pPr lvl="1"/>
            <a:r>
              <a:rPr lang="en-US" altLang="en-US" smtClean="0"/>
              <a:t>Input/output path with zero slacks.</a:t>
            </a:r>
          </a:p>
          <a:p>
            <a:pPr lvl="1"/>
            <a:r>
              <a:rPr lang="en-US" altLang="en-US" smtClean="0"/>
              <a:t>Any increase in the vertex propagation delay affects the output data-ready time.</a:t>
            </a:r>
          </a:p>
          <a:p>
            <a:r>
              <a:rPr lang="en-US" altLang="en-US" smtClean="0"/>
              <a:t> A topological critical path may be false.</a:t>
            </a:r>
          </a:p>
          <a:p>
            <a:pPr lvl="1"/>
            <a:r>
              <a:rPr lang="en-US" altLang="en-US" smtClean="0"/>
              <a:t>No event can propagate along that path.</a:t>
            </a:r>
          </a:p>
          <a:p>
            <a:pPr lvl="1"/>
            <a:r>
              <a:rPr lang="en-US" altLang="en-US" smtClean="0"/>
              <a:t>False path does not affect performance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Topological Critical Path</a:t>
            </a:r>
          </a:p>
        </p:txBody>
      </p:sp>
      <p:pic>
        <p:nvPicPr>
          <p:cNvPr id="471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1213" y="1233488"/>
            <a:ext cx="7132637" cy="4075112"/>
          </a:xfrm>
        </p:spPr>
      </p:pic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1200150" y="5632450"/>
            <a:ext cx="6194425" cy="433388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b="0" i="0">
                <a:solidFill>
                  <a:srgbClr val="FFFFFF"/>
                </a:solidFill>
              </a:rPr>
              <a:t>Topological critical path: (v</a:t>
            </a:r>
            <a:r>
              <a:rPr lang="en-US" altLang="en-US" b="0" i="0" baseline="-25000">
                <a:solidFill>
                  <a:srgbClr val="FFFFFF"/>
                </a:solidFill>
              </a:rPr>
              <a:t>b</a:t>
            </a:r>
            <a:r>
              <a:rPr lang="en-US" altLang="en-US" b="0" i="0">
                <a:solidFill>
                  <a:srgbClr val="FFFFFF"/>
                </a:solidFill>
              </a:rPr>
              <a:t>, v</a:t>
            </a:r>
            <a:r>
              <a:rPr lang="en-US" altLang="en-US" b="0" i="0" baseline="-25000">
                <a:solidFill>
                  <a:srgbClr val="FFFFFF"/>
                </a:solidFill>
              </a:rPr>
              <a:t>n</a:t>
            </a:r>
            <a:r>
              <a:rPr lang="en-US" altLang="en-US" b="0" i="0">
                <a:solidFill>
                  <a:srgbClr val="FFFFFF"/>
                </a:solidFill>
              </a:rPr>
              <a:t>, v</a:t>
            </a:r>
            <a:r>
              <a:rPr lang="en-US" altLang="en-US" b="0" i="0" baseline="-25000">
                <a:solidFill>
                  <a:srgbClr val="FFFFFF"/>
                </a:solidFill>
              </a:rPr>
              <a:t>p</a:t>
            </a:r>
            <a:r>
              <a:rPr lang="en-US" altLang="en-US" b="0" i="0">
                <a:solidFill>
                  <a:srgbClr val="FFFFFF"/>
                </a:solidFill>
              </a:rPr>
              <a:t>, v</a:t>
            </a:r>
            <a:r>
              <a:rPr lang="en-US" altLang="en-US" b="0" i="0" baseline="-25000">
                <a:solidFill>
                  <a:srgbClr val="FFFFFF"/>
                </a:solidFill>
              </a:rPr>
              <a:t>l</a:t>
            </a:r>
            <a:r>
              <a:rPr lang="en-US" altLang="en-US" b="0" i="0">
                <a:solidFill>
                  <a:srgbClr val="FFFFFF"/>
                </a:solidFill>
              </a:rPr>
              <a:t>, v</a:t>
            </a:r>
            <a:r>
              <a:rPr lang="en-US" altLang="en-US" b="0" i="0" baseline="-25000">
                <a:solidFill>
                  <a:srgbClr val="FFFFFF"/>
                </a:solidFill>
              </a:rPr>
              <a:t>q</a:t>
            </a:r>
            <a:r>
              <a:rPr lang="en-US" altLang="en-US" b="0" i="0">
                <a:solidFill>
                  <a:srgbClr val="FFFFFF"/>
                </a:solidFill>
              </a:rPr>
              <a:t>, v</a:t>
            </a:r>
            <a:r>
              <a:rPr lang="en-US" altLang="en-US" b="0" i="0" baseline="-25000">
                <a:solidFill>
                  <a:srgbClr val="FFFFFF"/>
                </a:solidFill>
              </a:rPr>
              <a:t>y</a:t>
            </a:r>
            <a:r>
              <a:rPr lang="en-US" altLang="en-US" b="0" i="0">
                <a:solidFill>
                  <a:srgbClr val="FFFFFF"/>
                </a:solidFill>
              </a:rPr>
              <a:t>).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False Path Example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62963" cy="5356225"/>
          </a:xfrm>
        </p:spPr>
        <p:txBody>
          <a:bodyPr/>
          <a:lstStyle/>
          <a:p>
            <a:r>
              <a:rPr lang="en-US" altLang="en-US" sz="2200" smtClean="0"/>
              <a:t>All gates have unit delay.</a:t>
            </a:r>
          </a:p>
          <a:p>
            <a:r>
              <a:rPr lang="en-US" altLang="en-US" sz="2200" smtClean="0"/>
              <a:t>All inputs ready at time 0.</a:t>
            </a:r>
          </a:p>
          <a:p>
            <a:r>
              <a:rPr lang="en-US" altLang="en-US" sz="2200" smtClean="0"/>
              <a:t>Longest topological path: (v</a:t>
            </a:r>
            <a:r>
              <a:rPr lang="en-US" altLang="en-US" sz="2200" baseline="-25000" smtClean="0"/>
              <a:t>a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c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d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y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z</a:t>
            </a:r>
            <a:r>
              <a:rPr lang="en-US" altLang="en-US" sz="2200" smtClean="0"/>
              <a:t>).</a:t>
            </a:r>
          </a:p>
          <a:p>
            <a:pPr lvl="1"/>
            <a:r>
              <a:rPr lang="en-US" altLang="en-US" sz="2000" smtClean="0"/>
              <a:t>Path delay: 4 units. </a:t>
            </a:r>
          </a:p>
          <a:p>
            <a:pPr lvl="1"/>
            <a:r>
              <a:rPr lang="en-US" altLang="en-US" sz="2000" smtClean="0"/>
              <a:t>False path: event cannot propagate through it</a:t>
            </a:r>
          </a:p>
          <a:p>
            <a:r>
              <a:rPr lang="en-US" altLang="en-US" sz="2200" smtClean="0"/>
              <a:t>Critical true path: (v</a:t>
            </a:r>
            <a:r>
              <a:rPr lang="en-US" altLang="en-US" sz="2200" baseline="-25000" smtClean="0"/>
              <a:t>a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c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d</a:t>
            </a:r>
            <a:r>
              <a:rPr lang="en-US" altLang="en-US" sz="2200" smtClean="0"/>
              <a:t>, v</a:t>
            </a:r>
            <a:r>
              <a:rPr lang="en-US" altLang="en-US" sz="2200" baseline="-25000" smtClean="0"/>
              <a:t>y</a:t>
            </a:r>
            <a:r>
              <a:rPr lang="en-US" altLang="en-US" sz="2200" smtClean="0"/>
              <a:t>).</a:t>
            </a:r>
          </a:p>
          <a:p>
            <a:pPr lvl="1"/>
            <a:r>
              <a:rPr lang="en-US" altLang="en-US" sz="2000" smtClean="0"/>
              <a:t>Path delay: 3 units.</a:t>
            </a:r>
          </a:p>
          <a:p>
            <a:endParaRPr lang="en-US" altLang="en-US" sz="2200" smtClean="0"/>
          </a:p>
        </p:txBody>
      </p:sp>
      <p:pic>
        <p:nvPicPr>
          <p:cNvPr id="4813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9188" y="4146550"/>
            <a:ext cx="6604000" cy="2133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Algorithms for Delay Minimization …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35975" cy="5356225"/>
          </a:xfrm>
        </p:spPr>
        <p:txBody>
          <a:bodyPr/>
          <a:lstStyle/>
          <a:p>
            <a:r>
              <a:rPr lang="en-US" altLang="en-US" sz="2200" smtClean="0"/>
              <a:t>Alternate</a:t>
            </a:r>
          </a:p>
          <a:p>
            <a:pPr lvl="1"/>
            <a:r>
              <a:rPr lang="en-US" altLang="en-US" sz="2000" smtClean="0"/>
              <a:t>Critical path computation.</a:t>
            </a:r>
          </a:p>
          <a:p>
            <a:pPr lvl="1"/>
            <a:r>
              <a:rPr lang="en-US" altLang="en-US" sz="2000" smtClean="0"/>
              <a:t>Logic transformation on critical vertices.</a:t>
            </a:r>
          </a:p>
          <a:p>
            <a:r>
              <a:rPr lang="en-US" altLang="en-US" sz="2200" smtClean="0"/>
              <a:t>Consider quasi critical paths</a:t>
            </a:r>
          </a:p>
          <a:p>
            <a:pPr lvl="1"/>
            <a:r>
              <a:rPr lang="en-US" altLang="en-US" sz="2000" smtClean="0"/>
              <a:t>Paths with near-critical delay.</a:t>
            </a:r>
          </a:p>
          <a:p>
            <a:pPr lvl="1"/>
            <a:r>
              <a:rPr lang="en-US" altLang="en-US" sz="2000" smtClean="0"/>
              <a:t>Small slacks.</a:t>
            </a:r>
          </a:p>
          <a:p>
            <a:r>
              <a:rPr lang="en-US" altLang="en-US" sz="2200" smtClean="0"/>
              <a:t>Small difference between critical paths and largest delay of a non-critical path leads to smaller gain in speeding up critical paths only.</a:t>
            </a:r>
          </a:p>
          <a:p>
            <a:endParaRPr lang="en-US" altLang="en-US" sz="22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Algorithms for Delay Minimization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Most critical delay optimization algorithms have the following framework:</a:t>
            </a:r>
          </a:p>
        </p:txBody>
      </p:sp>
      <p:pic>
        <p:nvPicPr>
          <p:cNvPr id="50180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3438" y="2251075"/>
            <a:ext cx="7286625" cy="39354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Transformations for Delay Reduction …</a:t>
            </a:r>
          </a:p>
        </p:txBody>
      </p:sp>
      <p:sp>
        <p:nvSpPr>
          <p:cNvPr id="5120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Reduce propagation delay.</a:t>
            </a:r>
          </a:p>
          <a:p>
            <a:r>
              <a:rPr lang="en-US" altLang="en-US" smtClean="0"/>
              <a:t>Reduce dependencies from critical inputs.</a:t>
            </a:r>
          </a:p>
          <a:p>
            <a:r>
              <a:rPr lang="en-US" altLang="en-US" smtClean="0"/>
              <a:t>Favorable transformation</a:t>
            </a:r>
          </a:p>
          <a:p>
            <a:pPr lvl="1"/>
            <a:r>
              <a:rPr lang="en-US" altLang="en-US" smtClean="0"/>
              <a:t>Reduces local data-ready time.</a:t>
            </a:r>
          </a:p>
          <a:p>
            <a:pPr lvl="1"/>
            <a:r>
              <a:rPr lang="en-US" altLang="en-US" smtClean="0"/>
              <a:t>Any data-ready time increase at other vertices is bounded by the local slack.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Example</a:t>
            </a:r>
          </a:p>
          <a:p>
            <a:pPr lvl="1"/>
            <a:r>
              <a:rPr lang="en-US" altLang="en-US" smtClean="0"/>
              <a:t>Unit gate delay.</a:t>
            </a:r>
          </a:p>
          <a:p>
            <a:pPr lvl="1"/>
            <a:r>
              <a:rPr lang="en-US" altLang="en-US" smtClean="0"/>
              <a:t>Transformation: </a:t>
            </a:r>
            <a:r>
              <a:rPr lang="en-US" altLang="en-US" smtClean="0">
                <a:solidFill>
                  <a:schemeClr val="hlink"/>
                </a:solidFill>
              </a:rPr>
              <a:t>Elimination</a:t>
            </a:r>
            <a:r>
              <a:rPr lang="en-US" altLang="en-US" smtClean="0"/>
              <a:t>.</a:t>
            </a:r>
          </a:p>
          <a:p>
            <a:pPr lvl="2"/>
            <a:r>
              <a:rPr lang="en-US" altLang="en-US" smtClean="0"/>
              <a:t>Always favorable.</a:t>
            </a:r>
          </a:p>
          <a:p>
            <a:pPr lvl="2"/>
            <a:r>
              <a:rPr lang="en-US" altLang="en-US" smtClean="0"/>
              <a:t>Obtain several area/delay trade-off points.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… Transformations for Delay Reduction</a:t>
            </a:r>
          </a:p>
        </p:txBody>
      </p:sp>
      <p:sp>
        <p:nvSpPr>
          <p:cNvPr id="5222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513263" cy="5356225"/>
          </a:xfrm>
        </p:spPr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W is a minimum-weight separation set from U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Iteration 1</a:t>
            </a:r>
          </a:p>
          <a:p>
            <a:pPr lvl="1"/>
            <a:r>
              <a:rPr lang="en-US" altLang="en-US" smtClean="0"/>
              <a:t>Values of v</a:t>
            </a:r>
            <a:r>
              <a:rPr lang="en-US" altLang="en-US" baseline="-25000" smtClean="0"/>
              <a:t>p</a:t>
            </a:r>
            <a:r>
              <a:rPr lang="en-US" altLang="en-US" smtClean="0"/>
              <a:t>, v</a:t>
            </a:r>
            <a:r>
              <a:rPr lang="en-US" altLang="en-US" baseline="-25000" smtClean="0"/>
              <a:t>q</a:t>
            </a:r>
            <a:r>
              <a:rPr lang="en-US" altLang="en-US" smtClean="0"/>
              <a:t>, v</a:t>
            </a:r>
            <a:r>
              <a:rPr lang="en-US" altLang="en-US" baseline="-25000" smtClean="0"/>
              <a:t>u</a:t>
            </a:r>
            <a:r>
              <a:rPr lang="en-US" altLang="en-US" smtClean="0"/>
              <a:t> = -1</a:t>
            </a:r>
          </a:p>
          <a:p>
            <a:pPr lvl="1"/>
            <a:r>
              <a:rPr lang="en-US" altLang="en-US" smtClean="0"/>
              <a:t>Value of v</a:t>
            </a:r>
            <a:r>
              <a:rPr lang="en-US" altLang="en-US" baseline="-25000" smtClean="0"/>
              <a:t>s</a:t>
            </a:r>
            <a:r>
              <a:rPr lang="en-US" altLang="en-US" smtClean="0"/>
              <a:t>=0.</a:t>
            </a:r>
          </a:p>
          <a:p>
            <a:pPr lvl="1"/>
            <a:r>
              <a:rPr lang="en-US" altLang="en-US" smtClean="0"/>
              <a:t>Eliminate v</a:t>
            </a:r>
            <a:r>
              <a:rPr lang="en-US" altLang="en-US" baseline="-25000" smtClean="0"/>
              <a:t>p</a:t>
            </a:r>
            <a:r>
              <a:rPr lang="en-US" altLang="en-US" smtClean="0"/>
              <a:t>, v</a:t>
            </a:r>
            <a:r>
              <a:rPr lang="en-US" altLang="en-US" baseline="-25000" smtClean="0"/>
              <a:t>q</a:t>
            </a:r>
            <a:r>
              <a:rPr lang="en-US" altLang="en-US" smtClean="0"/>
              <a:t>. (No literal increase.)</a:t>
            </a:r>
          </a:p>
          <a:p>
            <a:r>
              <a:rPr lang="en-US" altLang="en-US" smtClean="0"/>
              <a:t>Iteration 2</a:t>
            </a:r>
          </a:p>
          <a:p>
            <a:pPr lvl="1"/>
            <a:r>
              <a:rPr lang="en-US" altLang="en-US" smtClean="0"/>
              <a:t>Value of v</a:t>
            </a:r>
            <a:r>
              <a:rPr lang="en-US" altLang="en-US" baseline="-25000" smtClean="0"/>
              <a:t>s</a:t>
            </a:r>
            <a:r>
              <a:rPr lang="en-US" altLang="en-US" smtClean="0"/>
              <a:t>=2, v</a:t>
            </a:r>
            <a:r>
              <a:rPr lang="en-US" altLang="en-US" baseline="-25000" smtClean="0"/>
              <a:t>r</a:t>
            </a:r>
            <a:r>
              <a:rPr lang="en-US" altLang="en-US" smtClean="0"/>
              <a:t>=0, v</a:t>
            </a:r>
            <a:r>
              <a:rPr lang="en-US" altLang="en-US" baseline="-25000" smtClean="0"/>
              <a:t>u</a:t>
            </a:r>
            <a:r>
              <a:rPr lang="en-US" altLang="en-US" smtClean="0"/>
              <a:t>=-1.</a:t>
            </a:r>
          </a:p>
          <a:p>
            <a:pPr lvl="1"/>
            <a:r>
              <a:rPr lang="en-US" altLang="en-US" smtClean="0"/>
              <a:t>Eliminate v</a:t>
            </a:r>
            <a:r>
              <a:rPr lang="en-US" altLang="en-US" baseline="-25000" smtClean="0"/>
              <a:t>u</a:t>
            </a:r>
            <a:r>
              <a:rPr lang="en-US" altLang="en-US" smtClean="0"/>
              <a:t>. (No literal increase.)</a:t>
            </a:r>
          </a:p>
          <a:p>
            <a:r>
              <a:rPr lang="en-US" altLang="en-US" smtClean="0"/>
              <a:t>Iteration 3</a:t>
            </a:r>
          </a:p>
          <a:p>
            <a:pPr lvl="1"/>
            <a:r>
              <a:rPr lang="en-US" altLang="en-US" smtClean="0"/>
              <a:t>Eliminate v</a:t>
            </a:r>
            <a:r>
              <a:rPr lang="en-US" altLang="en-US" baseline="-25000" smtClean="0"/>
              <a:t>r</a:t>
            </a:r>
            <a:r>
              <a:rPr lang="en-US" altLang="en-US" smtClean="0"/>
              <a:t> , v</a:t>
            </a:r>
            <a:r>
              <a:rPr lang="en-US" altLang="en-US" baseline="-25000" smtClean="0"/>
              <a:t>s</a:t>
            </a:r>
            <a:r>
              <a:rPr lang="en-US" altLang="en-US" smtClean="0"/>
              <a:t>, v</a:t>
            </a:r>
            <a:r>
              <a:rPr lang="en-US" altLang="en-US" baseline="-25000" smtClean="0"/>
              <a:t>t</a:t>
            </a:r>
            <a:r>
              <a:rPr lang="en-US" altLang="en-US" smtClean="0"/>
              <a:t>. (Literals increase.)</a:t>
            </a:r>
          </a:p>
          <a:p>
            <a:pPr lvl="1"/>
            <a:endParaRPr lang="en-US" altLang="en-US" smtClean="0"/>
          </a:p>
        </p:txBody>
      </p:sp>
      <p:pic>
        <p:nvPicPr>
          <p:cNvPr id="52228" name="Picture 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5363" y="1262063"/>
            <a:ext cx="4202112" cy="489743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Speed-Up Algorithm …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Decompose network into two-input NAND gates and inverters. </a:t>
            </a:r>
          </a:p>
          <a:p>
            <a:r>
              <a:rPr lang="en-US" altLang="en-US" smtClean="0"/>
              <a:t>Determine a subnetwork W of depth d.</a:t>
            </a:r>
          </a:p>
          <a:p>
            <a:r>
              <a:rPr lang="en-US" altLang="en-US" smtClean="0"/>
              <a:t>Collapse subnetwork by elimination.</a:t>
            </a:r>
          </a:p>
          <a:p>
            <a:r>
              <a:rPr lang="en-US" altLang="en-US" smtClean="0"/>
              <a:t>Duplicate input vertices with successors outside W</a:t>
            </a:r>
          </a:p>
          <a:p>
            <a:pPr lvl="1"/>
            <a:r>
              <a:rPr lang="en-US" altLang="en-US" smtClean="0"/>
              <a:t>Record area penalty.</a:t>
            </a:r>
          </a:p>
          <a:p>
            <a:pPr lvl="1"/>
            <a:r>
              <a:rPr lang="en-US" altLang="en-US" smtClean="0"/>
              <a:t>Resynthesize W by timing-driven decomposition.</a:t>
            </a:r>
          </a:p>
          <a:p>
            <a:r>
              <a:rPr lang="en-US" altLang="en-US" smtClean="0"/>
              <a:t>Heuristics</a:t>
            </a:r>
          </a:p>
          <a:p>
            <a:pPr lvl="1"/>
            <a:r>
              <a:rPr lang="en-US" altLang="en-US" smtClean="0"/>
              <a:t>Choice of W.</a:t>
            </a:r>
          </a:p>
          <a:p>
            <a:pPr lvl="1"/>
            <a:r>
              <a:rPr lang="en-US" altLang="en-US" smtClean="0"/>
              <a:t>Monitor area penalty and potential speed-up.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… Speed-Up Algorithm</a:t>
            </a:r>
          </a:p>
        </p:txBody>
      </p:sp>
      <p:sp>
        <p:nvSpPr>
          <p:cNvPr id="5427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787900" cy="5356225"/>
          </a:xfrm>
        </p:spPr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Example</a:t>
            </a:r>
          </a:p>
          <a:p>
            <a:pPr lvl="1"/>
            <a:r>
              <a:rPr lang="en-US" altLang="en-US" smtClean="0"/>
              <a:t>NAND delay =2. </a:t>
            </a:r>
          </a:p>
          <a:p>
            <a:pPr lvl="1"/>
            <a:r>
              <a:rPr lang="en-US" altLang="en-US" smtClean="0"/>
              <a:t>INVERTER delay =1.</a:t>
            </a:r>
          </a:p>
          <a:p>
            <a:pPr lvl="1"/>
            <a:r>
              <a:rPr lang="en-US" altLang="en-US" smtClean="0"/>
              <a:t>All input data-ready=0 except t</a:t>
            </a:r>
            <a:r>
              <a:rPr lang="en-US" altLang="en-US" baseline="-25000" smtClean="0"/>
              <a:t>d</a:t>
            </a:r>
            <a:r>
              <a:rPr lang="en-US" altLang="en-US" smtClean="0"/>
              <a:t>=3.</a:t>
            </a:r>
          </a:p>
          <a:p>
            <a:pPr lvl="1"/>
            <a:r>
              <a:rPr lang="en-US" altLang="en-US" smtClean="0"/>
              <a:t>Critical Path: from V</a:t>
            </a:r>
            <a:r>
              <a:rPr lang="en-US" altLang="en-US" baseline="-25000" smtClean="0"/>
              <a:t>d</a:t>
            </a:r>
            <a:r>
              <a:rPr lang="en-US" altLang="en-US" smtClean="0"/>
              <a:t> to V</a:t>
            </a:r>
            <a:r>
              <a:rPr lang="en-US" altLang="en-US" baseline="-25000" smtClean="0"/>
              <a:t>x</a:t>
            </a:r>
            <a:r>
              <a:rPr lang="en-US" altLang="en-US" smtClean="0"/>
              <a:t> (11 delay units)</a:t>
            </a:r>
          </a:p>
          <a:p>
            <a:pPr lvl="1"/>
            <a:r>
              <a:rPr lang="en-US" altLang="en-US" smtClean="0"/>
              <a:t>Assume V</a:t>
            </a:r>
            <a:r>
              <a:rPr lang="en-US" altLang="en-US" baseline="-25000" smtClean="0"/>
              <a:t>x</a:t>
            </a:r>
            <a:r>
              <a:rPr lang="en-US" altLang="en-US" smtClean="0"/>
              <a:t> is selected and d=5.</a:t>
            </a:r>
          </a:p>
          <a:p>
            <a:pPr lvl="1"/>
            <a:r>
              <a:rPr lang="en-US" altLang="en-US" smtClean="0"/>
              <a:t>New critical path: 8 delay units.</a:t>
            </a:r>
          </a:p>
        </p:txBody>
      </p:sp>
      <p:pic>
        <p:nvPicPr>
          <p:cNvPr id="54276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8100" y="1231900"/>
            <a:ext cx="3709988" cy="49403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the logic network below with inputs {a, b, c, d, e, f, g} and output {X}: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Assume that the delay of a gate is related to the number of its inputs i.e., the delay of a 2-input AND gate is 2.  Also, assume that the input data-ready times are zero for all inputs. 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5530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214563"/>
            <a:ext cx="623411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Multilevel Logic Synthesis</a:t>
            </a:r>
            <a:endParaRPr lang="en-US" dirty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Combinational logic circuits very often implemented as multiple-level networks of logic gates.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Provides several degrees of freedom in logic design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Exploited in optimizing area and delay.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Different timing requirements on input/output paths.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Multiple-level networks viewed as interconnection of single-output gates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Single type of gate (e.g. NANDs or NORs).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Instances of a cell library.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Macro cells.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Multilevel optimization is divided into two tasks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Optimization neglecting implementation constraints assuming loose models of area and delay.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Constraints on the usable gates are taken into account during optimization.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Compute data ready times and slacks for all gates.</a:t>
            </a:r>
          </a:p>
        </p:txBody>
      </p:sp>
      <p:pic>
        <p:nvPicPr>
          <p:cNvPr id="56324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1709738"/>
            <a:ext cx="696595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Determine the topological critical path. 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Suggest an implementation of the function X using only 2-input gates to reduce the delay of the circuit to the minimum possible and determine the maximum propagation delay in the optimized circuit. Has the area been affected?</a:t>
            </a:r>
          </a:p>
          <a:p>
            <a:endParaRPr lang="en-US" altLang="en-US" smtClean="0"/>
          </a:p>
        </p:txBody>
      </p:sp>
      <p:pic>
        <p:nvPicPr>
          <p:cNvPr id="573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814513"/>
            <a:ext cx="70389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837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185863"/>
            <a:ext cx="710565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Circuit Modeling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Logic network</a:t>
            </a:r>
          </a:p>
          <a:p>
            <a:pPr lvl="1"/>
            <a:r>
              <a:rPr lang="en-US" altLang="en-US" smtClean="0"/>
              <a:t>Interconnection of </a:t>
            </a:r>
            <a:r>
              <a:rPr lang="en-US" altLang="en-US" smtClean="0">
                <a:solidFill>
                  <a:schemeClr val="hlink"/>
                </a:solidFill>
              </a:rPr>
              <a:t>logic functions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Hybrid structural/behavioral model.</a:t>
            </a:r>
          </a:p>
          <a:p>
            <a:r>
              <a:rPr lang="en-US" altLang="en-US" smtClean="0"/>
              <a:t>Bound (mapped) networks</a:t>
            </a:r>
          </a:p>
          <a:p>
            <a:pPr lvl="1"/>
            <a:r>
              <a:rPr lang="en-US" altLang="en-US" smtClean="0"/>
              <a:t>Interconnection of logic gates.</a:t>
            </a:r>
          </a:p>
          <a:p>
            <a:pPr lvl="1"/>
            <a:r>
              <a:rPr lang="en-US" altLang="en-US" smtClean="0"/>
              <a:t>Structural model.</a:t>
            </a:r>
          </a:p>
          <a:p>
            <a:endParaRPr lang="en-US" altLang="en-US" smtClean="0"/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4244975"/>
            <a:ext cx="35591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4233863"/>
            <a:ext cx="3441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2484438" y="3714750"/>
            <a:ext cx="422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</a:rPr>
              <a:t>Example of  Bound Network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of  a Logic Network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289050"/>
            <a:ext cx="38481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1268413"/>
            <a:ext cx="44672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Network Optimization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Two-level logic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Area and delay proportional to cover size. 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Achieving minimum (or irredundant) covers corresponds to optimizing area and speed.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Achieving irredundant cover corresponds to maximizing testability.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Multiple-level logic 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Minimal-area implementations do not correspond in general to minimum-delay implementations and vice versa.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Minimize area (power) estimate</a:t>
            </a:r>
          </a:p>
          <a:p>
            <a:pPr lvl="2">
              <a:lnSpc>
                <a:spcPct val="80000"/>
              </a:lnSpc>
            </a:pPr>
            <a:r>
              <a:rPr lang="en-US" altLang="en-US" smtClean="0"/>
              <a:t>subject to delay constraints.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Minimize maximum delay</a:t>
            </a:r>
          </a:p>
          <a:p>
            <a:pPr lvl="2">
              <a:lnSpc>
                <a:spcPct val="80000"/>
              </a:lnSpc>
            </a:pPr>
            <a:r>
              <a:rPr lang="en-US" altLang="en-US" smtClean="0"/>
              <a:t>subject to area (power) constraints.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Minimize power consumption.</a:t>
            </a:r>
          </a:p>
          <a:p>
            <a:pPr lvl="2">
              <a:lnSpc>
                <a:spcPct val="80000"/>
              </a:lnSpc>
            </a:pPr>
            <a:r>
              <a:rPr lang="en-US" altLang="en-US" smtClean="0"/>
              <a:t>subject to delay constraints.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Maximize testability.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Estimation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Area</a:t>
            </a:r>
          </a:p>
          <a:p>
            <a:pPr lvl="1"/>
            <a:r>
              <a:rPr lang="en-US" altLang="en-US" smtClean="0"/>
              <a:t>Number of literals</a:t>
            </a:r>
          </a:p>
          <a:p>
            <a:pPr lvl="2"/>
            <a:r>
              <a:rPr lang="en-US" altLang="en-US" smtClean="0"/>
              <a:t>Corresponds to number of polysilicon strips (transistors)</a:t>
            </a:r>
          </a:p>
          <a:p>
            <a:pPr lvl="1"/>
            <a:r>
              <a:rPr lang="en-US" altLang="en-US" smtClean="0"/>
              <a:t>Number of functions/gates.</a:t>
            </a:r>
          </a:p>
          <a:p>
            <a:r>
              <a:rPr lang="en-US" altLang="en-US" smtClean="0"/>
              <a:t>Delay</a:t>
            </a:r>
          </a:p>
          <a:p>
            <a:pPr lvl="1"/>
            <a:r>
              <a:rPr lang="en-US" altLang="en-US" smtClean="0"/>
              <a:t>Number of stages (unit delay per stage).</a:t>
            </a:r>
          </a:p>
          <a:p>
            <a:pPr lvl="1"/>
            <a:r>
              <a:rPr lang="en-US" altLang="en-US" smtClean="0"/>
              <a:t>Refined gate delay models (relating delay to function complexity and fanout).</a:t>
            </a:r>
          </a:p>
          <a:p>
            <a:pPr lvl="1"/>
            <a:r>
              <a:rPr lang="en-US" altLang="en-US" smtClean="0"/>
              <a:t>Sensitizable paths (detection of false paths).</a:t>
            </a:r>
          </a:p>
          <a:p>
            <a:pPr lvl="1"/>
            <a:r>
              <a:rPr lang="en-US" altLang="en-US" smtClean="0"/>
              <a:t>Wiring delays estimated using statistical models.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10408</TotalTime>
  <Pages>20</Pages>
  <Words>2796</Words>
  <Application>Microsoft Office PowerPoint</Application>
  <PresentationFormat>On-screen Show (4:3)</PresentationFormat>
  <Paragraphs>526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Monotype Sorts</vt:lpstr>
      <vt:lpstr>Times New Roman</vt:lpstr>
      <vt:lpstr>Bookman Old Style</vt:lpstr>
      <vt:lpstr>Symbol</vt:lpstr>
      <vt:lpstr>sc_template</vt:lpstr>
      <vt:lpstr>COE 561 Synthesis of Combinational Circuits</vt:lpstr>
      <vt:lpstr>Outline</vt:lpstr>
      <vt:lpstr>Circuit Synthesis</vt:lpstr>
      <vt:lpstr>Logic Synthesis Flow</vt:lpstr>
      <vt:lpstr>Multilevel Logic Synthesis</vt:lpstr>
      <vt:lpstr>Circuit Modeling</vt:lpstr>
      <vt:lpstr>Example of  a Logic Network</vt:lpstr>
      <vt:lpstr>Network Optimization</vt:lpstr>
      <vt:lpstr>Estimation</vt:lpstr>
      <vt:lpstr>Problem Analysis</vt:lpstr>
      <vt:lpstr>Elimination</vt:lpstr>
      <vt:lpstr>Decomposition</vt:lpstr>
      <vt:lpstr>Factoring</vt:lpstr>
      <vt:lpstr>Extraction …</vt:lpstr>
      <vt:lpstr>… Extraction</vt:lpstr>
      <vt:lpstr>Simplification</vt:lpstr>
      <vt:lpstr>Substitution</vt:lpstr>
      <vt:lpstr>Example: Sequence of Transformations</vt:lpstr>
      <vt:lpstr>Optimization Approaches</vt:lpstr>
      <vt:lpstr>MIS/SIS Rugged Script</vt:lpstr>
      <vt:lpstr>Fast Extraction (FX) …</vt:lpstr>
      <vt:lpstr>… Fast Extraction (FX) …</vt:lpstr>
      <vt:lpstr>Properties of Double-Cube and Single-Cube Divisors</vt:lpstr>
      <vt:lpstr>Extraction of Double-cube Divisor along with its Complement</vt:lpstr>
      <vt:lpstr>Weights of Double-cube Divisors and Single-Cube Divisors</vt:lpstr>
      <vt:lpstr>Fast Extraction Algorithm</vt:lpstr>
      <vt:lpstr> Fast Extraction Example</vt:lpstr>
      <vt:lpstr>Synthesis and Testability</vt:lpstr>
      <vt:lpstr>Test for Stuck-at-Faults</vt:lpstr>
      <vt:lpstr>Using Testing Methods for Synthesis …</vt:lpstr>
      <vt:lpstr>… Using Testing Methods for Synthesis</vt:lpstr>
      <vt:lpstr>Synthesis for Testability</vt:lpstr>
      <vt:lpstr>… Synthesis for Testability</vt:lpstr>
      <vt:lpstr>Timing Issues in Multiple-Level Logic Optimization</vt:lpstr>
      <vt:lpstr>Delay Modeling</vt:lpstr>
      <vt:lpstr>Network Delay Modeling …</vt:lpstr>
      <vt:lpstr>… Network Delay Modeling …</vt:lpstr>
      <vt:lpstr>… Network Delay Modeling …</vt:lpstr>
      <vt:lpstr>… Network Delay Modeling</vt:lpstr>
      <vt:lpstr>Topological Critical Path …</vt:lpstr>
      <vt:lpstr>… Topological Critical Path</vt:lpstr>
      <vt:lpstr>False Path Example</vt:lpstr>
      <vt:lpstr>Algorithms for Delay Minimization …</vt:lpstr>
      <vt:lpstr>… Algorithms for Delay Minimization</vt:lpstr>
      <vt:lpstr>Transformations for Delay Reduction …</vt:lpstr>
      <vt:lpstr>… Transformations for Delay Reduction</vt:lpstr>
      <vt:lpstr>Speed-Up Algorithm …</vt:lpstr>
      <vt:lpstr>… Speed-Up Algorithm</vt:lpstr>
      <vt:lpstr>Example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aimane (Aiman El-Maleh)</cp:lastModifiedBy>
  <cp:revision>370</cp:revision>
  <cp:lastPrinted>2002-09-17T21:22:29Z</cp:lastPrinted>
  <dcterms:created xsi:type="dcterms:W3CDTF">1995-10-21T09:00:36Z</dcterms:created>
  <dcterms:modified xsi:type="dcterms:W3CDTF">2019-01-03T15:27:31Z</dcterms:modified>
</cp:coreProperties>
</file>