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7"/>
  </p:notesMasterIdLst>
  <p:handoutMasterIdLst>
    <p:handoutMasterId r:id="rId118"/>
  </p:handoutMasterIdLst>
  <p:sldIdLst>
    <p:sldId id="256" r:id="rId2"/>
    <p:sldId id="553" r:id="rId3"/>
    <p:sldId id="834" r:id="rId4"/>
    <p:sldId id="835" r:id="rId5"/>
    <p:sldId id="725" r:id="rId6"/>
    <p:sldId id="726" r:id="rId7"/>
    <p:sldId id="690" r:id="rId8"/>
    <p:sldId id="691" r:id="rId9"/>
    <p:sldId id="692" r:id="rId10"/>
    <p:sldId id="693" r:id="rId11"/>
    <p:sldId id="694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30" r:id="rId25"/>
    <p:sldId id="707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18" r:id="rId36"/>
    <p:sldId id="719" r:id="rId37"/>
    <p:sldId id="568" r:id="rId38"/>
    <p:sldId id="569" r:id="rId39"/>
    <p:sldId id="570" r:id="rId40"/>
    <p:sldId id="571" r:id="rId41"/>
    <p:sldId id="572" r:id="rId42"/>
    <p:sldId id="573" r:id="rId43"/>
    <p:sldId id="576" r:id="rId44"/>
    <p:sldId id="577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830" r:id="rId54"/>
    <p:sldId id="831" r:id="rId55"/>
    <p:sldId id="832" r:id="rId56"/>
    <p:sldId id="833" r:id="rId57"/>
    <p:sldId id="827" r:id="rId58"/>
    <p:sldId id="828" r:id="rId59"/>
    <p:sldId id="829" r:id="rId60"/>
    <p:sldId id="745" r:id="rId61"/>
    <p:sldId id="747" r:id="rId62"/>
    <p:sldId id="748" r:id="rId63"/>
    <p:sldId id="749" r:id="rId64"/>
    <p:sldId id="750" r:id="rId65"/>
    <p:sldId id="753" r:id="rId66"/>
    <p:sldId id="754" r:id="rId67"/>
    <p:sldId id="755" r:id="rId68"/>
    <p:sldId id="757" r:id="rId69"/>
    <p:sldId id="759" r:id="rId70"/>
    <p:sldId id="760" r:id="rId71"/>
    <p:sldId id="761" r:id="rId72"/>
    <p:sldId id="762" r:id="rId73"/>
    <p:sldId id="783" r:id="rId74"/>
    <p:sldId id="784" r:id="rId75"/>
    <p:sldId id="837" r:id="rId76"/>
    <p:sldId id="839" r:id="rId77"/>
    <p:sldId id="765" r:id="rId78"/>
    <p:sldId id="766" r:id="rId79"/>
    <p:sldId id="767" r:id="rId80"/>
    <p:sldId id="768" r:id="rId81"/>
    <p:sldId id="769" r:id="rId82"/>
    <p:sldId id="770" r:id="rId83"/>
    <p:sldId id="771" r:id="rId84"/>
    <p:sldId id="773" r:id="rId85"/>
    <p:sldId id="774" r:id="rId86"/>
    <p:sldId id="775" r:id="rId87"/>
    <p:sldId id="777" r:id="rId88"/>
    <p:sldId id="778" r:id="rId89"/>
    <p:sldId id="779" r:id="rId90"/>
    <p:sldId id="780" r:id="rId91"/>
    <p:sldId id="782" r:id="rId92"/>
    <p:sldId id="786" r:id="rId93"/>
    <p:sldId id="787" r:id="rId94"/>
    <p:sldId id="791" r:id="rId95"/>
    <p:sldId id="793" r:id="rId96"/>
    <p:sldId id="795" r:id="rId97"/>
    <p:sldId id="797" r:id="rId98"/>
    <p:sldId id="798" r:id="rId99"/>
    <p:sldId id="800" r:id="rId100"/>
    <p:sldId id="801" r:id="rId101"/>
    <p:sldId id="840" r:id="rId102"/>
    <p:sldId id="803" r:id="rId103"/>
    <p:sldId id="804" r:id="rId104"/>
    <p:sldId id="789" r:id="rId105"/>
    <p:sldId id="790" r:id="rId106"/>
    <p:sldId id="806" r:id="rId107"/>
    <p:sldId id="807" r:id="rId108"/>
    <p:sldId id="808" r:id="rId109"/>
    <p:sldId id="811" r:id="rId110"/>
    <p:sldId id="812" r:id="rId111"/>
    <p:sldId id="817" r:id="rId112"/>
    <p:sldId id="818" r:id="rId113"/>
    <p:sldId id="819" r:id="rId114"/>
    <p:sldId id="820" r:id="rId115"/>
    <p:sldId id="821" r:id="rId116"/>
  </p:sldIdLst>
  <p:sldSz cx="9144000" cy="6858000" type="screen4x3"/>
  <p:notesSz cx="7099300" cy="10234613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FF99"/>
    <a:srgbClr val="99FFCC"/>
    <a:srgbClr val="3399FF"/>
    <a:srgbClr val="0000FF"/>
    <a:srgbClr val="FF0000"/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2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0.xml"/><Relationship Id="rId1" Type="http://schemas.openxmlformats.org/officeDocument/2006/relationships/slide" Target="slides/slide10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fld id="{9E59BEDA-1673-4FC2-8B1F-14B616D0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797" tIns="50744" rIns="99797" bIns="50744" anchor="ctr">
            <a:spAutoFit/>
          </a:bodyPr>
          <a:lstStyle>
            <a:lvl1pPr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defRPr/>
            </a:pPr>
            <a:fld id="{5D0F4894-10FC-45E5-975C-9BC30770B651}" type="slidenum">
              <a:rPr lang="en-US" sz="1500" b="0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rtl="0">
                <a:defRPr/>
              </a:pPr>
              <a:t>‹#›</a:t>
            </a:fld>
            <a:endParaRPr lang="en-US" sz="1500" b="0" u="none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8FCDD65-7039-4D3A-A49F-B4EC71F8E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797" tIns="50744" rIns="99797" bIns="50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797" tIns="50744" rIns="99797" bIns="50744" anchor="ctr">
            <a:spAutoFit/>
          </a:bodyPr>
          <a:lstStyle>
            <a:lvl1pPr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algn="r" defTabSz="1011238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algn="r" defTabSz="1011238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defRPr/>
            </a:pPr>
            <a:fld id="{A0BCC8B3-26FB-4E98-B0C6-2B13D8E70251}" type="slidenum">
              <a:rPr lang="en-US" sz="1500" b="0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rtl="0">
                <a:defRPr/>
              </a:pPr>
              <a:t>‹#›</a:t>
            </a:fld>
            <a:endParaRPr lang="en-US" sz="1500" b="0" u="none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1238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1238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361310-1F0B-44B8-9158-C22C71FB9F00}" type="slidenum">
              <a:rPr lang="en-US" altLang="ar-SA" sz="1100" b="0" u="none" smtClean="0">
                <a:latin typeface="Times New Roman" panose="02020603050405020304" pitchFamily="18" charset="0"/>
              </a:rPr>
              <a:pPr/>
              <a:t>1</a:t>
            </a:fld>
            <a:endParaRPr lang="en-US" altLang="ar-SA" sz="1100" b="0" u="none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ar-SA" smtClean="0"/>
          </a:p>
        </p:txBody>
      </p:sp>
      <p:sp>
        <p:nvSpPr>
          <p:cNvPr id="6148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30690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6058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55303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2806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337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38397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489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5030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2104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73046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12469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02984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Level4-</a:t>
            </a:r>
            <a:fld id="{383B1172-992E-4F7E-B7F4-57654F0CDCD3}" type="slidenum">
              <a:rPr lang="en-US" altLang="ar-SA" smtClean="0"/>
              <a:pPr lvl="4"/>
              <a:t>‹#›</a:t>
            </a:fld>
            <a:endParaRPr lang="en-US" altLang="ar-SA" smtClean="0"/>
          </a:p>
          <a:p>
            <a:pPr lvl="4"/>
            <a:endParaRPr lang="en-US" altLang="ar-SA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000" i="0" u="none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1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A5A7C284-8F4B-438A-99A5-D977508DF224}" type="slidenum">
              <a:rPr lang="en-US" sz="1800" b="0" i="0" u="none" smtClean="0">
                <a:latin typeface="Bookman Old Style" panose="02050604050505020204" pitchFamily="18" charset="0"/>
              </a:rPr>
              <a:pPr>
                <a:defRPr/>
              </a:pPr>
              <a:t>‹#›</a:t>
            </a:fld>
            <a:endParaRPr lang="en-US" b="0" u="none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 kern="1200">
          <a:solidFill>
            <a:srgbClr val="FFFFFF"/>
          </a:solidFill>
          <a:latin typeface="+mn-lt"/>
          <a:ea typeface="+mn-ea"/>
          <a:cs typeface="+mn-cs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wmf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COE 561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Digital System Design &amp; Synthesis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Introduction to VHDL</a:t>
            </a:r>
            <a:r>
              <a:rPr lang="en-US" dirty="0">
                <a:solidFill>
                  <a:srgbClr val="FFFF00"/>
                </a:solidFill>
              </a:rPr>
              <a:t>: Part </a:t>
            </a:r>
            <a:r>
              <a:rPr lang="en-US" dirty="0" smtClean="0">
                <a:solidFill>
                  <a:srgbClr val="FFFF00"/>
                </a:solidFill>
              </a:rPr>
              <a:t>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94538" cy="1752600"/>
          </a:xfr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92075" tIns="46038" rIns="92075" bIns="46038" anchor="t" anchorCtr="0"/>
          <a:lstStyle/>
          <a:p>
            <a:pPr marL="342900" indent="-342900"/>
            <a:endParaRPr lang="en-US" altLang="ar-SA" smtClean="0"/>
          </a:p>
          <a:p>
            <a:pPr marL="342900" indent="-342900"/>
            <a:r>
              <a:rPr lang="en-US" altLang="ar-SA" smtClean="0"/>
              <a:t>Dr. Aiman H. El-Maleh</a:t>
            </a:r>
          </a:p>
          <a:p>
            <a:pPr marL="342900" indent="-342900"/>
            <a:r>
              <a:rPr lang="en-US" altLang="ar-SA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/>
            <a:r>
              <a:rPr lang="en-US" altLang="ar-SA" smtClean="0">
                <a:solidFill>
                  <a:schemeClr val="tx1"/>
                </a:solidFill>
              </a:rPr>
              <a:t>King Fahd University of Petroleum &amp; Minerals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A Left-Shift Function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Subtype</a:t>
            </a:r>
            <a:r>
              <a:rPr lang="en-US" altLang="ar-SA" sz="2000" smtClean="0">
                <a:solidFill>
                  <a:srgbClr val="FF0128"/>
                </a:solidFill>
              </a:rPr>
              <a:t> </a:t>
            </a:r>
            <a:r>
              <a:rPr lang="en-US" altLang="ar-SA" sz="2000" smtClean="0"/>
              <a:t>Byte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Bit_Vector (7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SLL</a:t>
            </a:r>
            <a:r>
              <a:rPr lang="en-US" altLang="ar-SA" sz="2000" smtClean="0"/>
              <a:t> (V: Byte; N: Natural; Fill: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Variable</a:t>
            </a:r>
            <a:r>
              <a:rPr lang="en-US" altLang="ar-SA" sz="2000" smtClean="0"/>
              <a:t> Result: Byte := V;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For</a:t>
            </a:r>
            <a:r>
              <a:rPr lang="en-US" altLang="ar-SA" sz="2000" smtClean="0"/>
              <a:t> I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1 </a:t>
            </a:r>
            <a:r>
              <a:rPr lang="en-US" altLang="ar-SA" sz="2000" smtClean="0">
                <a:solidFill>
                  <a:schemeClr val="tx2"/>
                </a:solidFill>
              </a:rPr>
              <a:t>To</a:t>
            </a:r>
            <a:r>
              <a:rPr lang="en-US" altLang="ar-SA" sz="2000" smtClean="0"/>
              <a:t> N </a:t>
            </a:r>
            <a:r>
              <a:rPr lang="en-US" altLang="ar-SA" sz="2000" smtClean="0">
                <a:solidFill>
                  <a:schemeClr val="tx2"/>
                </a:solidFill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Result := Result (6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 </a:t>
            </a:r>
            <a:r>
              <a:rPr lang="en-US" altLang="ar-SA" sz="2000" smtClean="0">
                <a:solidFill>
                  <a:schemeClr val="tx2"/>
                </a:solidFill>
              </a:rPr>
              <a:t>&amp;</a:t>
            </a:r>
            <a:r>
              <a:rPr lang="en-US" altLang="ar-SA" sz="2000" smtClean="0"/>
              <a:t> Fill;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End Loop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Result;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SLL;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…4-bit Shift Register…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cs typeface="Arial" panose="020B0604020202020204" pitchFamily="34" charset="0"/>
              </a:rPr>
              <a:t>comb: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(p_state, din)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cs typeface="Arial" panose="020B0604020202020204" pitchFamily="34" charset="0"/>
              </a:rPr>
              <a:t>n_state(0) &lt;= din;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ar-SA" sz="1800" smtClean="0">
                <a:cs typeface="Arial" panose="020B0604020202020204" pitchFamily="34" charset="0"/>
              </a:rPr>
              <a:t> I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3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1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n_state(I)  &lt;= p_state(I-1);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  <a:endParaRPr lang="en-US" altLang="ar-SA" sz="18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800" smtClean="0">
                <a:cs typeface="Arial" panose="020B0604020202020204" pitchFamily="34" charset="0"/>
              </a:rPr>
              <a:t>comb;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behavior;</a:t>
            </a:r>
            <a:endParaRPr lang="en-US" altLang="ar-SA" sz="1800" smtClean="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646363" y="4259263"/>
            <a:ext cx="5715000" cy="14636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Serial input din is assigned to the D-input of the first D-FF.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For loop is used to connect  the output of previous flip-flop to the input of current flip-flop.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4-bit Shift Register – Version 2</a:t>
            </a:r>
            <a:endParaRPr lang="en-US" dirty="0"/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en-US" sz="1800" smtClean="0">
                <a:cs typeface="Arial" panose="020B0604020202020204" pitchFamily="34" charset="0"/>
              </a:rPr>
              <a:t> behavior2 of shift4 is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en-US" sz="1800" smtClean="0">
                <a:cs typeface="Arial" panose="020B0604020202020204" pitchFamily="34" charset="0"/>
              </a:rPr>
              <a:t> p_state: std_logic_vector(3 downto 0);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en-US" sz="1800" smtClean="0">
                <a:cs typeface="Arial" panose="020B0604020202020204" pitchFamily="34" charset="0"/>
              </a:rPr>
              <a:t>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dout &lt;= p_state;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state: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en-US" sz="1800" smtClean="0">
                <a:cs typeface="Arial" panose="020B0604020202020204" pitchFamily="34" charset="0"/>
              </a:rPr>
              <a:t> (clock, reset)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en-US" sz="1800" smtClean="0">
                <a:cs typeface="Arial" panose="020B0604020202020204" pitchFamily="34" charset="0"/>
              </a:rPr>
              <a:t> (reset = '0')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en-US" sz="1800" smtClean="0">
                <a:cs typeface="Arial" panose="020B0604020202020204" pitchFamily="34" charset="0"/>
              </a:rPr>
              <a:t>   p_state  &lt;= (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en-US" sz="1800" smtClean="0">
                <a:cs typeface="Arial" panose="020B0604020202020204" pitchFamily="34" charset="0"/>
              </a:rPr>
              <a:t> =&gt; '0');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en-US" sz="1800" smtClean="0">
                <a:cs typeface="Arial" panose="020B0604020202020204" pitchFamily="34" charset="0"/>
              </a:rPr>
              <a:t> (clock = '1'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en-US" sz="1800" smtClean="0">
                <a:cs typeface="Arial" panose="020B0604020202020204" pitchFamily="34" charset="0"/>
              </a:rPr>
              <a:t> clock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</a:t>
            </a:r>
            <a:r>
              <a:rPr lang="en-US" altLang="en-US" sz="1800" smtClean="0">
                <a:cs typeface="Arial" panose="020B0604020202020204" pitchFamily="34" charset="0"/>
              </a:rPr>
              <a:t>)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	 p_state(0) &lt;= din;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	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en-US" sz="1800" smtClean="0">
                <a:cs typeface="Arial" panose="020B0604020202020204" pitchFamily="34" charset="0"/>
              </a:rPr>
              <a:t> I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en-US" sz="1800" smtClean="0">
                <a:cs typeface="Arial" panose="020B0604020202020204" pitchFamily="34" charset="0"/>
              </a:rPr>
              <a:t> 3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en-US" sz="1800" smtClean="0">
                <a:cs typeface="Arial" panose="020B0604020202020204" pitchFamily="34" charset="0"/>
              </a:rPr>
              <a:t> 1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loop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		p_state(I)  &lt;= p_state(I-1);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	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en-US" sz="1800" smtClean="0">
                <a:cs typeface="Arial" panose="020B0604020202020204" pitchFamily="34" charset="0"/>
              </a:rPr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	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en-US" sz="1800" smtClean="0">
                <a:cs typeface="Arial" panose="020B0604020202020204" pitchFamily="34" charset="0"/>
              </a:rPr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cs typeface="Arial" panose="020B0604020202020204" pitchFamily="34" charset="0"/>
              </a:rPr>
              <a:t>	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en-US" sz="1800" smtClean="0">
                <a:cs typeface="Arial" panose="020B0604020202020204" pitchFamily="34" charset="0"/>
              </a:rPr>
              <a:t> </a:t>
            </a: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en-US" sz="1800" smtClean="0">
                <a:cs typeface="Arial" panose="020B0604020202020204" pitchFamily="34" charset="0"/>
              </a:rPr>
              <a:t> state;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en-US" sz="1800" smtClean="0">
                <a:cs typeface="Arial" panose="020B0604020202020204" pitchFamily="34" charset="0"/>
              </a:rPr>
              <a:t> behavior2;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>
    <p:random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Register with Tri-State Output…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tsreg8bit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( reset, clock, load, en: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din: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dout: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tsreg8bit;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behavior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tsreg8bit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n_state, p_state: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rgbClr val="FAFD00"/>
                </a:solidFill>
                <a:cs typeface="Arial" panose="020B0604020202020204" pitchFamily="34" charset="0"/>
              </a:rPr>
              <a:t>dout &lt;= p_state when (en=‘1’) else “ZZZZZZZZ”;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comb: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(p_state, load, din)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cs typeface="Arial" panose="020B0604020202020204" pitchFamily="34" charset="0"/>
              </a:rPr>
              <a:t>n_state &lt;= p_state;</a:t>
            </a:r>
            <a:endParaRPr lang="en-US" altLang="ar-SA" sz="18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(load = '1')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 </a:t>
            </a:r>
            <a:r>
              <a:rPr lang="en-US" altLang="ar-SA" sz="1800" smtClean="0">
                <a:cs typeface="Arial" panose="020B0604020202020204" pitchFamily="34" charset="0"/>
              </a:rPr>
              <a:t>n_state &lt;= din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end if;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800" smtClean="0">
                <a:cs typeface="Arial" panose="020B0604020202020204" pitchFamily="34" charset="0"/>
              </a:rPr>
              <a:t>comb;</a:t>
            </a:r>
            <a:endParaRPr lang="en-US" altLang="ar-SA" sz="2000" smtClean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5994400" y="4846638"/>
            <a:ext cx="2560638" cy="10064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Z assignment used to specify tri-state capability.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…Register with Tri-State Output…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1800" smtClean="0"/>
              <a:t>	state:</a:t>
            </a:r>
            <a:r>
              <a:rPr lang="en-US" altLang="ar-SA" smtClean="0"/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(clk, reset)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(reset = ‘0')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   </a:t>
            </a:r>
            <a:r>
              <a:rPr lang="en-US" altLang="ar-SA" sz="1800" smtClean="0">
                <a:cs typeface="Arial" panose="020B0604020202020204" pitchFamily="34" charset="0"/>
              </a:rPr>
              <a:t>p_state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cs typeface="Arial" panose="020B0604020202020204" pitchFamily="34" charset="0"/>
              </a:rPr>
              <a:t>  &lt;= (others =&gt; '0‘);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ar-SA" sz="1800" smtClean="0">
                <a:cs typeface="Arial" panose="020B0604020202020204" pitchFamily="34" charset="0"/>
              </a:rPr>
              <a:t> (clock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clock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</a:t>
            </a:r>
            <a:r>
              <a:rPr lang="en-US" altLang="ar-SA" sz="1800" smtClean="0">
                <a:cs typeface="Arial" panose="020B0604020202020204" pitchFamily="34" charset="0"/>
              </a:rPr>
              <a:t>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 p_state  &lt;= n_state;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800" smtClean="0">
                <a:cs typeface="Arial" panose="020B0604020202020204" pitchFamily="34" charset="0"/>
              </a:rPr>
              <a:t>state;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behavior;</a:t>
            </a:r>
          </a:p>
          <a:p>
            <a:pPr>
              <a:buFont typeface="Monotype Sorts" pitchFamily="2" charset="2"/>
              <a:buNone/>
            </a:pPr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Sequential Circuits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Sequential circuits consist of both combinational logic and storage elements.</a:t>
            </a:r>
          </a:p>
          <a:p>
            <a:r>
              <a:rPr lang="en-US" altLang="ar-SA" smtClean="0"/>
              <a:t>Sequential circuits can be </a:t>
            </a:r>
          </a:p>
          <a:p>
            <a:pPr lvl="2"/>
            <a:r>
              <a:rPr lang="en-US" altLang="ar-SA" i="1" smtClean="0">
                <a:solidFill>
                  <a:schemeClr val="tx2"/>
                </a:solidFill>
              </a:rPr>
              <a:t>Moore</a:t>
            </a:r>
            <a:r>
              <a:rPr lang="en-US" altLang="ar-SA" smtClean="0">
                <a:solidFill>
                  <a:schemeClr val="tx2"/>
                </a:solidFill>
              </a:rPr>
              <a:t>-type</a:t>
            </a:r>
            <a:r>
              <a:rPr lang="en-US" altLang="ar-SA" smtClean="0"/>
              <a:t>: outputs are a combinatorial function of Present State signals. </a:t>
            </a:r>
          </a:p>
          <a:p>
            <a:pPr lvl="2"/>
            <a:r>
              <a:rPr lang="en-US" altLang="ar-SA" i="1" smtClean="0">
                <a:solidFill>
                  <a:schemeClr val="tx2"/>
                </a:solidFill>
              </a:rPr>
              <a:t>Mealy</a:t>
            </a:r>
            <a:r>
              <a:rPr lang="en-US" altLang="ar-SA" smtClean="0">
                <a:solidFill>
                  <a:schemeClr val="tx2"/>
                </a:solidFill>
              </a:rPr>
              <a:t>-type:</a:t>
            </a:r>
            <a:r>
              <a:rPr lang="en-US" altLang="ar-SA" smtClean="0"/>
              <a:t> outputs are a combinatorial function of both Present State signals and primary inputs.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H="1">
            <a:off x="2457450" y="5934075"/>
            <a:ext cx="1981200" cy="0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2457450" y="4579938"/>
            <a:ext cx="0" cy="1376362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2457450" y="4619625"/>
            <a:ext cx="1295400" cy="0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5508625" y="4619625"/>
            <a:ext cx="1063625" cy="0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H="1">
            <a:off x="4932363" y="5908675"/>
            <a:ext cx="1666875" cy="0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2451100" y="4108450"/>
            <a:ext cx="129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5510213" y="4043363"/>
            <a:ext cx="123031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752850" y="3857625"/>
            <a:ext cx="1755775" cy="1066800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ar-SA" sz="2000" b="0" u="none"/>
              <a:t>Combinational</a:t>
            </a:r>
          </a:p>
          <a:p>
            <a:pPr algn="ctr"/>
            <a:r>
              <a:rPr lang="en-US" altLang="ar-SA" sz="2000" b="0" u="none"/>
              <a:t>Logic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4398963" y="5119688"/>
            <a:ext cx="533400" cy="1524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ar-SA" sz="2000" b="0" u="none">
                <a:solidFill>
                  <a:srgbClr val="FF0128"/>
                </a:solidFill>
              </a:rPr>
              <a:t>FFs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 rot="5400000">
            <a:off x="4240213" y="615473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i="0" u="none">
                <a:solidFill>
                  <a:srgbClr val="FF0128"/>
                </a:solidFill>
              </a:rPr>
              <a:t>^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1223963" y="3768725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rgbClr val="FAFD00"/>
                </a:solidFill>
              </a:rPr>
              <a:t>Primary </a:t>
            </a:r>
          </a:p>
          <a:p>
            <a:r>
              <a:rPr lang="en-US" altLang="ar-SA" sz="2000" b="0" u="none">
                <a:solidFill>
                  <a:srgbClr val="FAFD00"/>
                </a:solidFill>
              </a:rPr>
              <a:t>Inputs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6954838" y="3722688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rgbClr val="FAFD00"/>
                </a:solidFill>
              </a:rPr>
              <a:t>Primary </a:t>
            </a:r>
          </a:p>
          <a:p>
            <a:r>
              <a:rPr lang="en-US" altLang="ar-SA" sz="2000" b="0" u="none">
                <a:solidFill>
                  <a:srgbClr val="FAFD00"/>
                </a:solidFill>
              </a:rPr>
              <a:t>Outputs</a:t>
            </a: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>
            <a:off x="3671888" y="6361113"/>
            <a:ext cx="7270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2957513" y="6146800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rgbClr val="FAFD00"/>
                </a:solidFill>
              </a:rPr>
              <a:t>CLK</a:t>
            </a:r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2544763" y="5445125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rgbClr val="FAFD00"/>
                </a:solidFill>
              </a:rPr>
              <a:t>Present State</a:t>
            </a: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5110163" y="539908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rgbClr val="FAFD00"/>
                </a:solidFill>
              </a:rPr>
              <a:t>Next State</a:t>
            </a: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6559550" y="4584700"/>
            <a:ext cx="0" cy="1357313"/>
          </a:xfrm>
          <a:prstGeom prst="line">
            <a:avLst/>
          </a:prstGeom>
          <a:noFill/>
          <a:ln w="76200">
            <a:solidFill>
              <a:srgbClr val="FF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Template Model for a Sequential Circuit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entity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i="1" smtClean="0">
                <a:latin typeface="Arial Unicode MS" pitchFamily="34" charset="-128"/>
              </a:rPr>
              <a:t>model_name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is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port</a:t>
            </a:r>
            <a:r>
              <a:rPr lang="en-US" altLang="ar-SA" sz="1800" smtClean="0">
                <a:latin typeface="Arial Unicode MS" pitchFamily="34" charset="-128"/>
              </a:rPr>
              <a:t> ( </a:t>
            </a:r>
            <a:r>
              <a:rPr lang="en-US" altLang="ar-SA" sz="1800" i="1" smtClean="0">
                <a:latin typeface="Arial Unicode MS" pitchFamily="34" charset="-128"/>
              </a:rPr>
              <a:t>list of inputs and outputs</a:t>
            </a:r>
            <a:r>
              <a:rPr lang="en-US" altLang="ar-SA" sz="1800" smtClean="0">
                <a:latin typeface="Arial Unicode MS" pitchFamily="34" charset="-128"/>
              </a:rPr>
              <a:t> 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end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i="1" smtClean="0">
                <a:latin typeface="Arial Unicode MS" pitchFamily="34" charset="-128"/>
              </a:rPr>
              <a:t>model_name</a:t>
            </a:r>
            <a:r>
              <a:rPr lang="en-US" altLang="ar-SA" sz="1800" smtClean="0">
                <a:latin typeface="Arial Unicode MS" pitchFamily="34" charset="-128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architecture</a:t>
            </a:r>
            <a:r>
              <a:rPr lang="en-US" altLang="ar-SA" sz="1800" smtClean="0">
                <a:latin typeface="Arial Unicode MS" pitchFamily="34" charset="-128"/>
              </a:rPr>
              <a:t> behavior 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of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i="1" smtClean="0">
                <a:latin typeface="Arial Unicode MS" pitchFamily="34" charset="-128"/>
              </a:rPr>
              <a:t>model_name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is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i="1" smtClean="0">
                <a:latin typeface="Arial Unicode MS" pitchFamily="34" charset="-128"/>
              </a:rPr>
              <a:t>internal signal declarations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begin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rgbClr val="FAFD00"/>
                </a:solidFill>
                <a:latin typeface="Arial Unicode MS" pitchFamily="34" charset="-128"/>
              </a:rPr>
              <a:t>-- the </a:t>
            </a:r>
            <a:r>
              <a:rPr lang="en-US" altLang="ar-SA" sz="1800" i="1" smtClean="0">
                <a:solidFill>
                  <a:srgbClr val="FAFD00"/>
                </a:solidFill>
                <a:latin typeface="Arial Unicode MS" pitchFamily="34" charset="-128"/>
              </a:rPr>
              <a:t>state</a:t>
            </a:r>
            <a:r>
              <a:rPr lang="en-US" altLang="ar-SA" sz="1800" smtClean="0">
                <a:solidFill>
                  <a:srgbClr val="FAFD00"/>
                </a:solidFill>
                <a:latin typeface="Arial Unicode MS" pitchFamily="34" charset="-128"/>
              </a:rPr>
              <a:t> process defines the storage elements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  <a:latin typeface="Arial Unicode MS" pitchFamily="34" charset="-128"/>
              </a:rPr>
              <a:t>state: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process</a:t>
            </a:r>
            <a:r>
              <a:rPr lang="en-US" altLang="ar-SA" sz="1800" smtClean="0">
                <a:latin typeface="Arial Unicode MS" pitchFamily="34" charset="-128"/>
              </a:rPr>
              <a:t> ( </a:t>
            </a:r>
            <a:r>
              <a:rPr lang="en-US" altLang="ar-SA" sz="1800" i="1" smtClean="0">
                <a:latin typeface="Arial Unicode MS" pitchFamily="34" charset="-128"/>
              </a:rPr>
              <a:t>sensitivity list -- clock, reset</a:t>
            </a:r>
            <a:r>
              <a:rPr lang="en-US" altLang="ar-SA" sz="1800" smtClean="0">
                <a:latin typeface="Arial Unicode MS" pitchFamily="34" charset="-128"/>
              </a:rPr>
              <a:t>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begin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i="1" smtClean="0">
                <a:latin typeface="Arial Unicode MS" pitchFamily="34" charset="-128"/>
              </a:rPr>
              <a:t>		vhdl statements for state elements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end process</a:t>
            </a:r>
            <a:r>
              <a:rPr lang="en-US" altLang="ar-SA" sz="1800" smtClean="0">
                <a:latin typeface="Arial Unicode MS" pitchFamily="34" charset="-128"/>
              </a:rPr>
              <a:t> state;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rgbClr val="FAFD00"/>
                </a:solidFill>
                <a:latin typeface="Arial Unicode MS" pitchFamily="34" charset="-128"/>
              </a:rPr>
              <a:t>-- the </a:t>
            </a:r>
            <a:r>
              <a:rPr lang="en-US" altLang="ar-SA" sz="1800" i="1" smtClean="0">
                <a:solidFill>
                  <a:srgbClr val="FAFD00"/>
                </a:solidFill>
                <a:latin typeface="Arial Unicode MS" pitchFamily="34" charset="-128"/>
              </a:rPr>
              <a:t>comb</a:t>
            </a:r>
            <a:r>
              <a:rPr lang="en-US" altLang="ar-SA" sz="1800" smtClean="0">
                <a:solidFill>
                  <a:srgbClr val="FAFD00"/>
                </a:solidFill>
                <a:latin typeface="Arial Unicode MS" pitchFamily="34" charset="-128"/>
              </a:rPr>
              <a:t> process defines the combinational logic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  <a:latin typeface="Arial Unicode MS" pitchFamily="34" charset="-128"/>
              </a:rPr>
              <a:t>comb: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process</a:t>
            </a:r>
            <a:r>
              <a:rPr lang="en-US" altLang="ar-SA" sz="1800" smtClean="0">
                <a:latin typeface="Arial Unicode MS" pitchFamily="34" charset="-128"/>
              </a:rPr>
              <a:t> ( </a:t>
            </a:r>
            <a:r>
              <a:rPr lang="en-US" altLang="ar-SA" sz="1800" i="1" smtClean="0">
                <a:latin typeface="Arial Unicode MS" pitchFamily="34" charset="-128"/>
              </a:rPr>
              <a:t>sensitivity list -- usually includes all inputs, current state</a:t>
            </a:r>
            <a:r>
              <a:rPr lang="en-US" altLang="ar-SA" sz="1800" smtClean="0">
                <a:latin typeface="Arial Unicode MS" pitchFamily="34" charset="-128"/>
              </a:rPr>
              <a:t>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begin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latin typeface="Arial Unicode MS" pitchFamily="34" charset="-128"/>
              </a:rPr>
              <a:t>		</a:t>
            </a:r>
            <a:r>
              <a:rPr lang="en-US" altLang="ar-SA" sz="1800" i="1" smtClean="0">
                <a:latin typeface="Arial Unicode MS" pitchFamily="34" charset="-128"/>
              </a:rPr>
              <a:t>vhdl statements which specify combinational logic</a:t>
            </a:r>
            <a:r>
              <a:rPr lang="en-US" altLang="ar-SA" sz="180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	end process</a:t>
            </a:r>
            <a:r>
              <a:rPr lang="en-US" altLang="ar-SA" sz="1800" smtClean="0">
                <a:latin typeface="Arial Unicode MS" pitchFamily="34" charset="-128"/>
              </a:rPr>
              <a:t> comb;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latin typeface="Arial Unicode MS" pitchFamily="34" charset="-128"/>
              </a:rPr>
              <a:t>end</a:t>
            </a:r>
            <a:r>
              <a:rPr lang="en-US" altLang="ar-SA" sz="1800" smtClean="0">
                <a:latin typeface="Arial Unicode MS" pitchFamily="34" charset="-128"/>
              </a:rPr>
              <a:t> behavior;</a:t>
            </a:r>
            <a:r>
              <a:rPr lang="en-US" altLang="ar-SA" sz="180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Finite State Machine Synthesis…</a:t>
            </a:r>
          </a:p>
        </p:txBody>
      </p:sp>
      <p:grpSp>
        <p:nvGrpSpPr>
          <p:cNvPr id="113667" name="Group 3"/>
          <p:cNvGrpSpPr>
            <a:grpSpLocks/>
          </p:cNvGrpSpPr>
          <p:nvPr/>
        </p:nvGrpSpPr>
        <p:grpSpPr bwMode="auto">
          <a:xfrm>
            <a:off x="336550" y="1589088"/>
            <a:ext cx="6276975" cy="4613275"/>
            <a:chOff x="894" y="1024"/>
            <a:chExt cx="3954" cy="2906"/>
          </a:xfrm>
        </p:grpSpPr>
        <p:grpSp>
          <p:nvGrpSpPr>
            <p:cNvPr id="113669" name="Group 4"/>
            <p:cNvGrpSpPr>
              <a:grpSpLocks/>
            </p:cNvGrpSpPr>
            <p:nvPr/>
          </p:nvGrpSpPr>
          <p:grpSpPr bwMode="auto">
            <a:xfrm>
              <a:off x="1751" y="1024"/>
              <a:ext cx="3097" cy="2906"/>
              <a:chOff x="1375" y="847"/>
              <a:chExt cx="3641" cy="3371"/>
            </a:xfrm>
          </p:grpSpPr>
          <p:graphicFrame>
            <p:nvGraphicFramePr>
              <p:cNvPr id="113672" name="Object 5"/>
              <p:cNvGraphicFramePr>
                <a:graphicFrameLocks noChangeAspect="1"/>
              </p:cNvGraphicFramePr>
              <p:nvPr/>
            </p:nvGraphicFramePr>
            <p:xfrm>
              <a:off x="1375" y="1098"/>
              <a:ext cx="3285" cy="2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683" name="VISIO" r:id="rId3" imgW="3217164" imgH="2822448" progId="Visio.Drawing.5">
                      <p:embed/>
                    </p:oleObj>
                  </mc:Choice>
                  <mc:Fallback>
                    <p:oleObj name="VISIO" r:id="rId3" imgW="3217164" imgH="2822448" progId="Visio.Drawing.5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5" y="1098"/>
                            <a:ext cx="3285" cy="28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673" name="Text Box 6"/>
              <p:cNvSpPr txBox="1">
                <a:spLocks noChangeArrowheads="1"/>
              </p:cNvSpPr>
              <p:nvPr/>
            </p:nvSpPr>
            <p:spPr bwMode="auto">
              <a:xfrm>
                <a:off x="1517" y="1736"/>
                <a:ext cx="38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0000CC"/>
                    </a:solidFill>
                  </a:rPr>
                  <a:t>00</a:t>
                </a:r>
              </a:p>
            </p:txBody>
          </p:sp>
          <p:sp>
            <p:nvSpPr>
              <p:cNvPr id="113674" name="Text Box 7"/>
              <p:cNvSpPr txBox="1">
                <a:spLocks noChangeArrowheads="1"/>
              </p:cNvSpPr>
              <p:nvPr/>
            </p:nvSpPr>
            <p:spPr bwMode="auto">
              <a:xfrm>
                <a:off x="3390" y="1749"/>
                <a:ext cx="388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0000CC"/>
                    </a:solidFill>
                  </a:rPr>
                  <a:t>01</a:t>
                </a:r>
              </a:p>
            </p:txBody>
          </p:sp>
          <p:sp>
            <p:nvSpPr>
              <p:cNvPr id="113675" name="Text Box 8"/>
              <p:cNvSpPr txBox="1">
                <a:spLocks noChangeArrowheads="1"/>
              </p:cNvSpPr>
              <p:nvPr/>
            </p:nvSpPr>
            <p:spPr bwMode="auto">
              <a:xfrm>
                <a:off x="1568" y="3137"/>
                <a:ext cx="38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0000CC"/>
                    </a:solidFill>
                  </a:rPr>
                  <a:t>10</a:t>
                </a:r>
              </a:p>
            </p:txBody>
          </p:sp>
          <p:sp>
            <p:nvSpPr>
              <p:cNvPr id="113676" name="Text Box 9"/>
              <p:cNvSpPr txBox="1">
                <a:spLocks noChangeArrowheads="1"/>
              </p:cNvSpPr>
              <p:nvPr/>
            </p:nvSpPr>
            <p:spPr bwMode="auto">
              <a:xfrm>
                <a:off x="3459" y="3139"/>
                <a:ext cx="38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0000CC"/>
                    </a:solidFill>
                  </a:rPr>
                  <a:t>11</a:t>
                </a:r>
              </a:p>
            </p:txBody>
          </p:sp>
          <p:sp>
            <p:nvSpPr>
              <p:cNvPr id="113677" name="Text Box 10"/>
              <p:cNvSpPr txBox="1">
                <a:spLocks noChangeArrowheads="1"/>
              </p:cNvSpPr>
              <p:nvPr/>
            </p:nvSpPr>
            <p:spPr bwMode="auto">
              <a:xfrm>
                <a:off x="2474" y="847"/>
                <a:ext cx="57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1/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10</a:t>
                </a:r>
              </a:p>
            </p:txBody>
          </p:sp>
          <p:sp>
            <p:nvSpPr>
              <p:cNvPr id="113678" name="Text Box 11"/>
              <p:cNvSpPr txBox="1">
                <a:spLocks noChangeArrowheads="1"/>
              </p:cNvSpPr>
              <p:nvPr/>
            </p:nvSpPr>
            <p:spPr bwMode="auto">
              <a:xfrm>
                <a:off x="1901" y="2436"/>
                <a:ext cx="57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0/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00</a:t>
                </a:r>
              </a:p>
            </p:txBody>
          </p:sp>
          <p:sp>
            <p:nvSpPr>
              <p:cNvPr id="113679" name="Text Box 12"/>
              <p:cNvSpPr txBox="1">
                <a:spLocks noChangeArrowheads="1"/>
              </p:cNvSpPr>
              <p:nvPr/>
            </p:nvSpPr>
            <p:spPr bwMode="auto">
              <a:xfrm>
                <a:off x="4440" y="1225"/>
                <a:ext cx="57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0/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01</a:t>
                </a:r>
              </a:p>
            </p:txBody>
          </p:sp>
          <p:sp>
            <p:nvSpPr>
              <p:cNvPr id="113680" name="Text Box 13"/>
              <p:cNvSpPr txBox="1">
                <a:spLocks noChangeArrowheads="1"/>
              </p:cNvSpPr>
              <p:nvPr/>
            </p:nvSpPr>
            <p:spPr bwMode="auto">
              <a:xfrm>
                <a:off x="2431" y="3132"/>
                <a:ext cx="576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1/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10</a:t>
                </a:r>
              </a:p>
            </p:txBody>
          </p:sp>
          <p:sp>
            <p:nvSpPr>
              <p:cNvPr id="113681" name="Text Box 14"/>
              <p:cNvSpPr txBox="1">
                <a:spLocks noChangeArrowheads="1"/>
              </p:cNvSpPr>
              <p:nvPr/>
            </p:nvSpPr>
            <p:spPr bwMode="auto">
              <a:xfrm>
                <a:off x="2431" y="3884"/>
                <a:ext cx="525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-/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10</a:t>
                </a:r>
              </a:p>
            </p:txBody>
          </p:sp>
          <p:sp>
            <p:nvSpPr>
              <p:cNvPr id="113682" name="Text Box 15"/>
              <p:cNvSpPr txBox="1">
                <a:spLocks noChangeArrowheads="1"/>
              </p:cNvSpPr>
              <p:nvPr/>
            </p:nvSpPr>
            <p:spPr bwMode="auto">
              <a:xfrm>
                <a:off x="2551" y="1652"/>
                <a:ext cx="525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ar-SA" u="none">
                    <a:solidFill>
                      <a:srgbClr val="FF0128"/>
                    </a:solidFill>
                  </a:rPr>
                  <a:t>-/</a:t>
                </a:r>
                <a:r>
                  <a:rPr lang="en-US" altLang="ar-SA" u="none">
                    <a:solidFill>
                      <a:schemeClr val="tx2"/>
                    </a:solidFill>
                  </a:rPr>
                  <a:t>10</a:t>
                </a:r>
              </a:p>
            </p:txBody>
          </p:sp>
        </p:grpSp>
        <p:sp>
          <p:nvSpPr>
            <p:cNvPr id="113670" name="Line 16"/>
            <p:cNvSpPr>
              <a:spLocks noChangeShapeType="1"/>
            </p:cNvSpPr>
            <p:nvPr/>
          </p:nvSpPr>
          <p:spPr bwMode="auto">
            <a:xfrm>
              <a:off x="1011" y="1928"/>
              <a:ext cx="75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1" name="Text Box 17"/>
            <p:cNvSpPr txBox="1">
              <a:spLocks noChangeArrowheads="1"/>
            </p:cNvSpPr>
            <p:nvPr/>
          </p:nvSpPr>
          <p:spPr bwMode="auto">
            <a:xfrm>
              <a:off x="894" y="1607"/>
              <a:ext cx="8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ar-SA" u="none">
                  <a:solidFill>
                    <a:srgbClr val="FF0128"/>
                  </a:solidFill>
                </a:rPr>
                <a:t>Reset=0</a:t>
              </a:r>
            </a:p>
          </p:txBody>
        </p:sp>
      </p:grpSp>
      <p:sp>
        <p:nvSpPr>
          <p:cNvPr id="113668" name="Text Box 18"/>
          <p:cNvSpPr txBox="1">
            <a:spLocks noChangeArrowheads="1"/>
          </p:cNvSpPr>
          <p:nvPr/>
        </p:nvSpPr>
        <p:spPr bwMode="auto">
          <a:xfrm>
            <a:off x="5676900" y="3467100"/>
            <a:ext cx="3121025" cy="13112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Mealy model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Single input, two outputs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Synchronous reset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…Finite State Machine Synthesis…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state_ex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 (in1, clock, reset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out1 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std_logic_vector (1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state_ex;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state_ex_a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state_ex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cur_state, next_state : std_logic_vector (1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(clock)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clock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clock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reset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cur_state &lt;= "00";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cur_state &lt;= next_state;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if;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…Finite State Machine Synthesis…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(in1, cur_state)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case</a:t>
            </a:r>
            <a:r>
              <a:rPr lang="en-US" altLang="ar-SA" sz="1800" smtClean="0">
                <a:cs typeface="Arial" panose="020B0604020202020204" pitchFamily="34" charset="0"/>
              </a:rPr>
              <a:t> cur_state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   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"00" =&gt;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next_state &lt;= "10"; out1 &lt;= "00";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next_state &lt;= "01"; out1 &lt;= "10";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"01" =&gt;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next_state &lt;= cur_state;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		out1 &lt;= "01";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next_state &lt;= "10“; out1 &lt;= "10";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"10" =&gt; next_state &lt;= "11"; out1 &lt;= "10";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"11" =&gt; next_state &lt;= "00"; out1 &lt;= "10";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 others</a:t>
            </a:r>
            <a:r>
              <a:rPr lang="en-US" altLang="ar-SA" sz="1800" smtClean="0">
                <a:cs typeface="Arial" panose="020B0604020202020204" pitchFamily="34" charset="0"/>
              </a:rPr>
              <a:t> =&gt;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null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case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state_ex_a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Key Synthesis Facts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Synthesis ignores the after clause in signal assignment</a:t>
            </a:r>
          </a:p>
          <a:p>
            <a:pPr lvl="1"/>
            <a:r>
              <a:rPr lang="en-US" altLang="ar-SA" smtClean="0"/>
              <a:t>C &lt;= A AND B	</a:t>
            </a:r>
            <a:r>
              <a:rPr lang="en-US" altLang="ar-SA" smtClean="0">
                <a:solidFill>
                  <a:schemeClr val="accent1"/>
                </a:solidFill>
              </a:rPr>
              <a:t>after</a:t>
            </a:r>
            <a:r>
              <a:rPr lang="en-US" altLang="ar-SA" smtClean="0"/>
              <a:t> 10ns</a:t>
            </a:r>
          </a:p>
          <a:p>
            <a:pPr lvl="1"/>
            <a:r>
              <a:rPr lang="en-US" altLang="ar-SA" smtClean="0"/>
              <a:t>May cause mismatch between pre-synthesis and post-synthesis simulation if a non-zero value used</a:t>
            </a:r>
          </a:p>
          <a:p>
            <a:pPr lvl="1"/>
            <a:r>
              <a:rPr lang="en-US" altLang="ar-SA" smtClean="0"/>
              <a:t>The preferred coding style is to write signal assignments without the after clause.</a:t>
            </a:r>
          </a:p>
          <a:p>
            <a:r>
              <a:rPr lang="en-US" altLang="ar-SA" smtClean="0"/>
              <a:t>If the process has a static sensitivity list, it is ignored by the synthesis tool.</a:t>
            </a:r>
          </a:p>
          <a:p>
            <a:r>
              <a:rPr lang="en-US" altLang="ar-SA" smtClean="0"/>
              <a:t>Sensitivity list must contain all read signals</a:t>
            </a:r>
          </a:p>
          <a:p>
            <a:pPr lvl="1"/>
            <a:r>
              <a:rPr lang="en-US" altLang="ar-SA" smtClean="0"/>
              <a:t>Synthesis tool will generate a warning if this condition is not satisfied</a:t>
            </a:r>
          </a:p>
          <a:p>
            <a:pPr lvl="1"/>
            <a:r>
              <a:rPr lang="en-US" altLang="ar-SA" smtClean="0"/>
              <a:t>Results in mismatch between pre-synthesis and post-synthesis simulation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the Function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Architecture</a:t>
            </a:r>
            <a:r>
              <a:rPr lang="en-US" altLang="ar-SA" sz="2000" smtClean="0"/>
              <a:t> Functional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LeftShifter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Subtype</a:t>
            </a:r>
            <a:r>
              <a:rPr lang="en-US" altLang="ar-SA" sz="2000" smtClean="0">
                <a:solidFill>
                  <a:srgbClr val="FF0128"/>
                </a:solidFill>
              </a:rPr>
              <a:t> </a:t>
            </a:r>
            <a:r>
              <a:rPr lang="en-US" altLang="ar-SA" sz="2000" smtClean="0"/>
              <a:t>Byte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Bit_Vector (7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SLL</a:t>
            </a:r>
            <a:r>
              <a:rPr lang="en-US" altLang="ar-SA" sz="2000" smtClean="0"/>
              <a:t> (V: Byte; N: Natural; Fill: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Variable</a:t>
            </a:r>
            <a:r>
              <a:rPr lang="en-US" altLang="ar-SA" sz="2000" smtClean="0"/>
              <a:t> Result: Byte := V;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For</a:t>
            </a:r>
            <a:r>
              <a:rPr lang="en-US" altLang="ar-SA" sz="2000" smtClean="0"/>
              <a:t> I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1 </a:t>
            </a:r>
            <a:r>
              <a:rPr lang="en-US" altLang="ar-SA" sz="2000" smtClean="0">
                <a:solidFill>
                  <a:schemeClr val="tx2"/>
                </a:solidFill>
              </a:rPr>
              <a:t>To</a:t>
            </a:r>
            <a:r>
              <a:rPr lang="en-US" altLang="ar-SA" sz="2000" smtClean="0"/>
              <a:t> N </a:t>
            </a:r>
            <a:r>
              <a:rPr lang="en-US" altLang="ar-SA" sz="2000" smtClean="0">
                <a:solidFill>
                  <a:schemeClr val="tx2"/>
                </a:solidFill>
              </a:rPr>
              <a:t>Loop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	Result := Result (6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 </a:t>
            </a:r>
            <a:r>
              <a:rPr lang="en-US" altLang="ar-SA" sz="2000" smtClean="0">
                <a:solidFill>
                  <a:schemeClr val="tx2"/>
                </a:solidFill>
              </a:rPr>
              <a:t>&amp;</a:t>
            </a:r>
            <a:r>
              <a:rPr lang="en-US" altLang="ar-SA" sz="2000" smtClean="0"/>
              <a:t> Fill;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End Loop</a:t>
            </a:r>
            <a:r>
              <a:rPr lang="en-US" altLang="ar-SA" sz="20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Result;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SLL</a:t>
            </a:r>
            <a:r>
              <a:rPr lang="en-US" altLang="ar-SA" sz="20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z="20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Sout</a:t>
            </a:r>
            <a:r>
              <a:rPr lang="en-US" altLang="ar-SA" sz="2000" smtClean="0"/>
              <a:t> &lt;= </a:t>
            </a:r>
            <a:r>
              <a:rPr lang="en-US" altLang="ar-SA" sz="2000" smtClean="0">
                <a:solidFill>
                  <a:srgbClr val="FAFD00"/>
                </a:solidFill>
              </a:rPr>
              <a:t>SLL(Sin</a:t>
            </a:r>
            <a:r>
              <a:rPr lang="en-US" altLang="ar-SA" sz="2000" smtClean="0"/>
              <a:t>, 1, ‘0’)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Functional;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Synthesis Static Sensitivity Rule</a:t>
            </a:r>
          </a:p>
        </p:txBody>
      </p:sp>
      <p:sp>
        <p:nvSpPr>
          <p:cNvPr id="117763" name="Text Box 3"/>
          <p:cNvSpPr>
            <a:spLocks noChangeArrowheads="1"/>
          </p:cNvSpPr>
          <p:nvPr>
            <p:ph type="body" idx="1"/>
          </p:nvPr>
        </p:nvSpPr>
        <p:spPr>
          <a:xfrm>
            <a:off x="323850" y="1443038"/>
            <a:ext cx="4308475" cy="2025650"/>
          </a:xfr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i="1" smtClean="0">
                <a:solidFill>
                  <a:srgbClr val="FF0128"/>
                </a:solidFill>
              </a:rPr>
              <a:t>Original VHDL Code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Process</a:t>
            </a:r>
            <a:r>
              <a:rPr lang="en-US" altLang="ar-SA" sz="1800" b="0" i="1" smtClean="0">
                <a:solidFill>
                  <a:srgbClr val="FAFD00"/>
                </a:solidFill>
              </a:rPr>
              <a:t>(A, B)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Begin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rgbClr val="FAFD00"/>
                </a:solidFill>
              </a:rPr>
              <a:t>	D &lt;= (A AND B) OR C;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End process;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25438" y="4003675"/>
            <a:ext cx="4381500" cy="202565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85725" tIns="42862" rIns="85725" bIns="42862"/>
          <a:lstStyle>
            <a:lvl1pPr marL="317500" indent="-317500" defTabSz="769938"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688975" indent="-257175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058863" indent="-211138" defTabSz="76993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482725" indent="-211138" defTabSz="769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1908175" indent="-212725" defTabSz="769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365375" indent="-212725" defTabSz="7699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822575" indent="-212725" defTabSz="7699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279775" indent="-212725" defTabSz="7699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736975" indent="-212725" defTabSz="7699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u="none">
                <a:solidFill>
                  <a:srgbClr val="FF0128"/>
                </a:solidFill>
              </a:rPr>
              <a:t>Synthesis View of Original VHDL Code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u="none">
                <a:solidFill>
                  <a:schemeClr val="accent1"/>
                </a:solidFill>
              </a:rPr>
              <a:t>Process</a:t>
            </a:r>
            <a:r>
              <a:rPr lang="en-US" altLang="ar-SA" sz="1800" b="0" u="none">
                <a:solidFill>
                  <a:srgbClr val="FAFD00"/>
                </a:solidFill>
              </a:rPr>
              <a:t>(A, B, C)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u="none">
                <a:solidFill>
                  <a:schemeClr val="accent1"/>
                </a:solidFill>
              </a:rPr>
              <a:t>Begin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u="none">
                <a:solidFill>
                  <a:srgbClr val="FAFD00"/>
                </a:solidFill>
              </a:rPr>
              <a:t>	D &lt;= (A AND B) OR C;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u="none">
                <a:solidFill>
                  <a:schemeClr val="accent1"/>
                </a:solidFill>
              </a:rPr>
              <a:t>End process;</a:t>
            </a:r>
          </a:p>
        </p:txBody>
      </p:sp>
      <p:grpSp>
        <p:nvGrpSpPr>
          <p:cNvPr id="117765" name="Group 5"/>
          <p:cNvGrpSpPr>
            <a:grpSpLocks/>
          </p:cNvGrpSpPr>
          <p:nvPr/>
        </p:nvGrpSpPr>
        <p:grpSpPr bwMode="auto">
          <a:xfrm>
            <a:off x="5429250" y="2489200"/>
            <a:ext cx="3360738" cy="331788"/>
            <a:chOff x="3385" y="1568"/>
            <a:chExt cx="2117" cy="209"/>
          </a:xfrm>
        </p:grpSpPr>
        <p:grpSp>
          <p:nvGrpSpPr>
            <p:cNvPr id="117805" name="Group 6"/>
            <p:cNvGrpSpPr>
              <a:grpSpLocks/>
            </p:cNvGrpSpPr>
            <p:nvPr/>
          </p:nvGrpSpPr>
          <p:grpSpPr bwMode="auto">
            <a:xfrm>
              <a:off x="3385" y="1568"/>
              <a:ext cx="943" cy="196"/>
              <a:chOff x="3385" y="1568"/>
              <a:chExt cx="943" cy="196"/>
            </a:xfrm>
          </p:grpSpPr>
          <p:sp>
            <p:nvSpPr>
              <p:cNvPr id="117812" name="Line 7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3" name="Line 8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4" name="Line 9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5" name="Line 10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806" name="Group 11"/>
            <p:cNvGrpSpPr>
              <a:grpSpLocks/>
            </p:cNvGrpSpPr>
            <p:nvPr/>
          </p:nvGrpSpPr>
          <p:grpSpPr bwMode="auto">
            <a:xfrm>
              <a:off x="4327" y="1581"/>
              <a:ext cx="943" cy="196"/>
              <a:chOff x="3385" y="1568"/>
              <a:chExt cx="943" cy="196"/>
            </a:xfrm>
          </p:grpSpPr>
          <p:sp>
            <p:nvSpPr>
              <p:cNvPr id="117808" name="Line 12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9" name="Line 13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0" name="Line 14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1" name="Line 15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807" name="Line 16"/>
            <p:cNvSpPr>
              <a:spLocks noChangeShapeType="1"/>
            </p:cNvSpPr>
            <p:nvPr/>
          </p:nvSpPr>
          <p:spPr bwMode="auto">
            <a:xfrm>
              <a:off x="5274" y="1776"/>
              <a:ext cx="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66" name="Line 17"/>
          <p:cNvSpPr>
            <a:spLocks noChangeShapeType="1"/>
          </p:cNvSpPr>
          <p:nvPr/>
        </p:nvSpPr>
        <p:spPr bwMode="auto">
          <a:xfrm>
            <a:off x="5430838" y="2201863"/>
            <a:ext cx="3322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Line 18"/>
          <p:cNvSpPr>
            <a:spLocks noChangeShapeType="1"/>
          </p:cNvSpPr>
          <p:nvPr/>
        </p:nvSpPr>
        <p:spPr bwMode="auto">
          <a:xfrm>
            <a:off x="5434013" y="1831975"/>
            <a:ext cx="3322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Line 19"/>
          <p:cNvSpPr>
            <a:spLocks noChangeShapeType="1"/>
          </p:cNvSpPr>
          <p:nvPr/>
        </p:nvSpPr>
        <p:spPr bwMode="auto">
          <a:xfrm>
            <a:off x="5414963" y="3268663"/>
            <a:ext cx="3322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Text Box 20"/>
          <p:cNvSpPr txBox="1">
            <a:spLocks noChangeArrowheads="1"/>
          </p:cNvSpPr>
          <p:nvPr/>
        </p:nvSpPr>
        <p:spPr bwMode="auto">
          <a:xfrm>
            <a:off x="4918075" y="15430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A</a:t>
            </a:r>
          </a:p>
        </p:txBody>
      </p:sp>
      <p:sp>
        <p:nvSpPr>
          <p:cNvPr id="117770" name="Text Box 21"/>
          <p:cNvSpPr txBox="1">
            <a:spLocks noChangeArrowheads="1"/>
          </p:cNvSpPr>
          <p:nvPr/>
        </p:nvSpPr>
        <p:spPr bwMode="auto">
          <a:xfrm>
            <a:off x="4918075" y="1958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B</a:t>
            </a:r>
          </a:p>
        </p:txBody>
      </p:sp>
      <p:sp>
        <p:nvSpPr>
          <p:cNvPr id="117771" name="Text Box 22"/>
          <p:cNvSpPr txBox="1">
            <a:spLocks noChangeArrowheads="1"/>
          </p:cNvSpPr>
          <p:nvPr/>
        </p:nvSpPr>
        <p:spPr bwMode="auto">
          <a:xfrm>
            <a:off x="4918075" y="25225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C</a:t>
            </a:r>
          </a:p>
        </p:txBody>
      </p:sp>
      <p:sp>
        <p:nvSpPr>
          <p:cNvPr id="117772" name="Text Box 23"/>
          <p:cNvSpPr txBox="1">
            <a:spLocks noChangeArrowheads="1"/>
          </p:cNvSpPr>
          <p:nvPr/>
        </p:nvSpPr>
        <p:spPr bwMode="auto">
          <a:xfrm>
            <a:off x="4918075" y="29702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D</a:t>
            </a:r>
          </a:p>
        </p:txBody>
      </p:sp>
      <p:grpSp>
        <p:nvGrpSpPr>
          <p:cNvPr id="117773" name="Group 24"/>
          <p:cNvGrpSpPr>
            <a:grpSpLocks/>
          </p:cNvGrpSpPr>
          <p:nvPr/>
        </p:nvGrpSpPr>
        <p:grpSpPr bwMode="auto">
          <a:xfrm>
            <a:off x="5470525" y="5160963"/>
            <a:ext cx="3360738" cy="331787"/>
            <a:chOff x="3385" y="1568"/>
            <a:chExt cx="2117" cy="209"/>
          </a:xfrm>
        </p:grpSpPr>
        <p:grpSp>
          <p:nvGrpSpPr>
            <p:cNvPr id="117794" name="Group 25"/>
            <p:cNvGrpSpPr>
              <a:grpSpLocks/>
            </p:cNvGrpSpPr>
            <p:nvPr/>
          </p:nvGrpSpPr>
          <p:grpSpPr bwMode="auto">
            <a:xfrm>
              <a:off x="3385" y="1568"/>
              <a:ext cx="943" cy="196"/>
              <a:chOff x="3385" y="1568"/>
              <a:chExt cx="943" cy="196"/>
            </a:xfrm>
          </p:grpSpPr>
          <p:sp>
            <p:nvSpPr>
              <p:cNvPr id="117801" name="Line 26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2" name="Line 27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3" name="Line 28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4" name="Line 29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95" name="Group 30"/>
            <p:cNvGrpSpPr>
              <a:grpSpLocks/>
            </p:cNvGrpSpPr>
            <p:nvPr/>
          </p:nvGrpSpPr>
          <p:grpSpPr bwMode="auto">
            <a:xfrm>
              <a:off x="4327" y="1581"/>
              <a:ext cx="943" cy="196"/>
              <a:chOff x="3385" y="1568"/>
              <a:chExt cx="943" cy="196"/>
            </a:xfrm>
          </p:grpSpPr>
          <p:sp>
            <p:nvSpPr>
              <p:cNvPr id="117797" name="Line 31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8" name="Line 32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9" name="Line 33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0" name="Line 34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96" name="Line 35"/>
            <p:cNvSpPr>
              <a:spLocks noChangeShapeType="1"/>
            </p:cNvSpPr>
            <p:nvPr/>
          </p:nvSpPr>
          <p:spPr bwMode="auto">
            <a:xfrm>
              <a:off x="5274" y="1776"/>
              <a:ext cx="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74" name="Line 36"/>
          <p:cNvSpPr>
            <a:spLocks noChangeShapeType="1"/>
          </p:cNvSpPr>
          <p:nvPr/>
        </p:nvSpPr>
        <p:spPr bwMode="auto">
          <a:xfrm>
            <a:off x="5472113" y="4873625"/>
            <a:ext cx="3322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5" name="Line 37"/>
          <p:cNvSpPr>
            <a:spLocks noChangeShapeType="1"/>
          </p:cNvSpPr>
          <p:nvPr/>
        </p:nvSpPr>
        <p:spPr bwMode="auto">
          <a:xfrm>
            <a:off x="5475288" y="4503738"/>
            <a:ext cx="3322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Text Box 38"/>
          <p:cNvSpPr txBox="1">
            <a:spLocks noChangeArrowheads="1"/>
          </p:cNvSpPr>
          <p:nvPr/>
        </p:nvSpPr>
        <p:spPr bwMode="auto">
          <a:xfrm>
            <a:off x="4959350" y="4214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A</a:t>
            </a:r>
          </a:p>
        </p:txBody>
      </p:sp>
      <p:sp>
        <p:nvSpPr>
          <p:cNvPr id="117777" name="Text Box 39"/>
          <p:cNvSpPr txBox="1">
            <a:spLocks noChangeArrowheads="1"/>
          </p:cNvSpPr>
          <p:nvPr/>
        </p:nvSpPr>
        <p:spPr bwMode="auto">
          <a:xfrm>
            <a:off x="4959350" y="46307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B</a:t>
            </a:r>
          </a:p>
        </p:txBody>
      </p:sp>
      <p:sp>
        <p:nvSpPr>
          <p:cNvPr id="117778" name="Text Box 40"/>
          <p:cNvSpPr txBox="1">
            <a:spLocks noChangeArrowheads="1"/>
          </p:cNvSpPr>
          <p:nvPr/>
        </p:nvSpPr>
        <p:spPr bwMode="auto">
          <a:xfrm>
            <a:off x="4959350" y="51943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C</a:t>
            </a:r>
          </a:p>
        </p:txBody>
      </p:sp>
      <p:sp>
        <p:nvSpPr>
          <p:cNvPr id="117779" name="Text Box 41"/>
          <p:cNvSpPr txBox="1">
            <a:spLocks noChangeArrowheads="1"/>
          </p:cNvSpPr>
          <p:nvPr/>
        </p:nvSpPr>
        <p:spPr bwMode="auto">
          <a:xfrm>
            <a:off x="4959350" y="56419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b="0" i="0" u="none">
                <a:solidFill>
                  <a:srgbClr val="FAFD00"/>
                </a:solidFill>
              </a:rPr>
              <a:t>D</a:t>
            </a:r>
          </a:p>
        </p:txBody>
      </p:sp>
      <p:grpSp>
        <p:nvGrpSpPr>
          <p:cNvPr id="117780" name="Group 42"/>
          <p:cNvGrpSpPr>
            <a:grpSpLocks/>
          </p:cNvGrpSpPr>
          <p:nvPr/>
        </p:nvGrpSpPr>
        <p:grpSpPr bwMode="auto">
          <a:xfrm>
            <a:off x="5456238" y="5648325"/>
            <a:ext cx="3360737" cy="331788"/>
            <a:chOff x="3385" y="1568"/>
            <a:chExt cx="2117" cy="209"/>
          </a:xfrm>
        </p:grpSpPr>
        <p:grpSp>
          <p:nvGrpSpPr>
            <p:cNvPr id="117783" name="Group 43"/>
            <p:cNvGrpSpPr>
              <a:grpSpLocks/>
            </p:cNvGrpSpPr>
            <p:nvPr/>
          </p:nvGrpSpPr>
          <p:grpSpPr bwMode="auto">
            <a:xfrm>
              <a:off x="3385" y="1568"/>
              <a:ext cx="943" cy="196"/>
              <a:chOff x="3385" y="1568"/>
              <a:chExt cx="943" cy="196"/>
            </a:xfrm>
          </p:grpSpPr>
          <p:sp>
            <p:nvSpPr>
              <p:cNvPr id="117790" name="Line 44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1" name="Line 45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2" name="Line 46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3" name="Line 47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84" name="Group 48"/>
            <p:cNvGrpSpPr>
              <a:grpSpLocks/>
            </p:cNvGrpSpPr>
            <p:nvPr/>
          </p:nvGrpSpPr>
          <p:grpSpPr bwMode="auto">
            <a:xfrm>
              <a:off x="4327" y="1581"/>
              <a:ext cx="943" cy="196"/>
              <a:chOff x="3385" y="1568"/>
              <a:chExt cx="943" cy="196"/>
            </a:xfrm>
          </p:grpSpPr>
          <p:sp>
            <p:nvSpPr>
              <p:cNvPr id="117786" name="Line 49"/>
              <p:cNvSpPr>
                <a:spLocks noChangeShapeType="1"/>
              </p:cNvSpPr>
              <p:nvPr/>
            </p:nvSpPr>
            <p:spPr bwMode="auto">
              <a:xfrm>
                <a:off x="3385" y="1752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7" name="Line 50"/>
              <p:cNvSpPr>
                <a:spLocks noChangeShapeType="1"/>
              </p:cNvSpPr>
              <p:nvPr/>
            </p:nvSpPr>
            <p:spPr bwMode="auto">
              <a:xfrm flipV="1">
                <a:off x="3856" y="1568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8" name="Line 51"/>
              <p:cNvSpPr>
                <a:spLocks noChangeShapeType="1"/>
              </p:cNvSpPr>
              <p:nvPr/>
            </p:nvSpPr>
            <p:spPr bwMode="auto">
              <a:xfrm>
                <a:off x="3961" y="1575"/>
                <a:ext cx="2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9" name="Line 52"/>
              <p:cNvSpPr>
                <a:spLocks noChangeShapeType="1"/>
              </p:cNvSpPr>
              <p:nvPr/>
            </p:nvSpPr>
            <p:spPr bwMode="auto">
              <a:xfrm flipH="1" flipV="1">
                <a:off x="4222" y="1580"/>
                <a:ext cx="106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85" name="Line 53"/>
            <p:cNvSpPr>
              <a:spLocks noChangeShapeType="1"/>
            </p:cNvSpPr>
            <p:nvPr/>
          </p:nvSpPr>
          <p:spPr bwMode="auto">
            <a:xfrm>
              <a:off x="5274" y="1776"/>
              <a:ext cx="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81" name="Text Box 54"/>
          <p:cNvSpPr txBox="1">
            <a:spLocks noChangeArrowheads="1"/>
          </p:cNvSpPr>
          <p:nvPr/>
        </p:nvSpPr>
        <p:spPr bwMode="auto">
          <a:xfrm>
            <a:off x="5249863" y="1198563"/>
            <a:ext cx="324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u="none">
                <a:solidFill>
                  <a:srgbClr val="FF0128"/>
                </a:solidFill>
              </a:rPr>
              <a:t>Pre-Synthesis Simulation</a:t>
            </a:r>
          </a:p>
        </p:txBody>
      </p:sp>
      <p:sp>
        <p:nvSpPr>
          <p:cNvPr id="117782" name="Text Box 55"/>
          <p:cNvSpPr txBox="1">
            <a:spLocks noChangeArrowheads="1"/>
          </p:cNvSpPr>
          <p:nvPr/>
        </p:nvSpPr>
        <p:spPr bwMode="auto">
          <a:xfrm>
            <a:off x="5327650" y="3663950"/>
            <a:ext cx="338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u="none">
                <a:solidFill>
                  <a:srgbClr val="FF0128"/>
                </a:solidFill>
              </a:rPr>
              <a:t>Post-Synthesis Simulation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Latch Inference &amp; Synthesis Rules…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 latch is inferred to satisfy the VHDL fact that signals and process declared variables maintain their values until assigned new ones.</a:t>
            </a:r>
          </a:p>
          <a:p>
            <a:r>
              <a:rPr lang="en-US" altLang="ar-SA" smtClean="0"/>
              <a:t>Latches are synthesized from </a:t>
            </a:r>
            <a:r>
              <a:rPr lang="en-US" altLang="ar-SA" smtClean="0">
                <a:solidFill>
                  <a:schemeClr val="accent1"/>
                </a:solidFill>
              </a:rPr>
              <a:t>if </a:t>
            </a:r>
            <a:r>
              <a:rPr lang="en-US" altLang="ar-SA" smtClean="0"/>
              <a:t>statements if all the following conditions are satisfied</a:t>
            </a:r>
          </a:p>
          <a:p>
            <a:pPr lvl="1"/>
            <a:r>
              <a:rPr lang="en-US" altLang="ar-SA" smtClean="0"/>
              <a:t>Conditional expressions are not completely specified</a:t>
            </a:r>
          </a:p>
          <a:p>
            <a:pPr lvl="2"/>
            <a:r>
              <a:rPr lang="en-US" altLang="ar-SA" smtClean="0"/>
              <a:t>An else clause is omitted</a:t>
            </a:r>
          </a:p>
          <a:p>
            <a:pPr lvl="1"/>
            <a:r>
              <a:rPr lang="en-US" altLang="ar-SA" smtClean="0"/>
              <a:t>Objects conditionally assigned in an if statement are not assigned a value before entering this if statement</a:t>
            </a:r>
          </a:p>
          <a:p>
            <a:pPr lvl="1"/>
            <a:r>
              <a:rPr lang="en-US" altLang="ar-SA" smtClean="0"/>
              <a:t>The VHDL attribute </a:t>
            </a:r>
            <a:r>
              <a:rPr lang="en-US" altLang="ar-SA" smtClean="0">
                <a:solidFill>
                  <a:schemeClr val="accent1"/>
                </a:solidFill>
              </a:rPr>
              <a:t>`EVENT</a:t>
            </a:r>
            <a:r>
              <a:rPr lang="en-US" altLang="ar-SA" smtClean="0"/>
              <a:t> is not present in the conditional if expression</a:t>
            </a:r>
          </a:p>
          <a:p>
            <a:r>
              <a:rPr lang="en-US" altLang="ar-SA" smtClean="0"/>
              <a:t>If latches are not desired, then a value must be assigned to the target object under all conditions of an if statement (without the </a:t>
            </a:r>
            <a:r>
              <a:rPr lang="en-US" altLang="ar-SA" smtClean="0">
                <a:solidFill>
                  <a:schemeClr val="accent1"/>
                </a:solidFill>
              </a:rPr>
              <a:t>`EVENT</a:t>
            </a:r>
            <a:r>
              <a:rPr lang="en-US" altLang="ar-SA" smtClean="0"/>
              <a:t> attribute).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…Latch Inference &amp; Synthesis Rules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For a </a:t>
            </a:r>
            <a:r>
              <a:rPr lang="en-US" altLang="ar-SA" smtClean="0">
                <a:solidFill>
                  <a:schemeClr val="accent1"/>
                </a:solidFill>
              </a:rPr>
              <a:t>case </a:t>
            </a:r>
            <a:r>
              <a:rPr lang="en-US" altLang="ar-SA" smtClean="0"/>
              <a:t>statement, latches are synthesized when it satisfies all of the following conditions:</a:t>
            </a:r>
          </a:p>
          <a:p>
            <a:pPr lvl="1"/>
            <a:r>
              <a:rPr lang="en-US" altLang="ar-SA" smtClean="0"/>
              <a:t>An expression is not assigned to a VHDL object in every branch of a case statement</a:t>
            </a:r>
          </a:p>
          <a:p>
            <a:pPr lvl="1"/>
            <a:r>
              <a:rPr lang="en-US" altLang="ar-SA" smtClean="0"/>
              <a:t>VHDL objects assigned an expression in any case branch are not assigned a value before the case statement is entered.</a:t>
            </a:r>
          </a:p>
          <a:p>
            <a:r>
              <a:rPr lang="en-US" altLang="ar-SA" smtClean="0"/>
              <a:t>Latches are synthesized whenever a </a:t>
            </a:r>
            <a:r>
              <a:rPr lang="en-US" altLang="ar-SA" smtClean="0">
                <a:solidFill>
                  <a:schemeClr val="accent1"/>
                </a:solidFill>
              </a:rPr>
              <a:t>for…loop</a:t>
            </a:r>
            <a:r>
              <a:rPr lang="en-US" altLang="ar-SA" smtClean="0"/>
              <a:t> statement satisfies all of the following conditions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for…loop</a:t>
            </a:r>
            <a:r>
              <a:rPr lang="en-US" altLang="ar-SA" smtClean="0"/>
              <a:t> contains a </a:t>
            </a:r>
            <a:r>
              <a:rPr lang="en-US" altLang="ar-SA" smtClean="0">
                <a:solidFill>
                  <a:schemeClr val="accent1"/>
                </a:solidFill>
              </a:rPr>
              <a:t>next</a:t>
            </a:r>
            <a:r>
              <a:rPr lang="en-US" altLang="ar-SA" smtClean="0"/>
              <a:t> statement</a:t>
            </a:r>
          </a:p>
          <a:p>
            <a:pPr lvl="1"/>
            <a:r>
              <a:rPr lang="en-US" altLang="ar-SA" smtClean="0"/>
              <a:t>Objects assigned inside the </a:t>
            </a:r>
            <a:r>
              <a:rPr lang="en-US" altLang="ar-SA" smtClean="0">
                <a:solidFill>
                  <a:schemeClr val="accent1"/>
                </a:solidFill>
              </a:rPr>
              <a:t>for…loop</a:t>
            </a:r>
            <a:r>
              <a:rPr lang="en-US" altLang="ar-SA" smtClean="0"/>
              <a:t> are not assigned a value before entering the enclosing </a:t>
            </a:r>
            <a:r>
              <a:rPr lang="en-US" altLang="ar-SA" smtClean="0">
                <a:solidFill>
                  <a:schemeClr val="accent1"/>
                </a:solidFill>
              </a:rPr>
              <a:t>for…loop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For…Loop Statement Latch Example</a:t>
            </a:r>
          </a:p>
        </p:txBody>
      </p:sp>
      <p:sp>
        <p:nvSpPr>
          <p:cNvPr id="120835" name="Text Box 3"/>
          <p:cNvSpPr>
            <a:spLocks noChangeArrowheads="1"/>
          </p:cNvSpPr>
          <p:nvPr>
            <p:ph type="body" idx="1"/>
          </p:nvPr>
        </p:nvSpPr>
        <p:spPr>
          <a:xfrm>
            <a:off x="361950" y="1628775"/>
            <a:ext cx="4121150" cy="3163888"/>
          </a:xfr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Process</a:t>
            </a:r>
            <a:r>
              <a:rPr lang="en-US" altLang="ar-SA" sz="1800" b="0" i="1" smtClean="0">
                <a:solidFill>
                  <a:srgbClr val="FAFD00"/>
                </a:solidFill>
              </a:rPr>
              <a:t>(Data_In, Copy_Enable)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Begin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rgbClr val="FAFD00"/>
                </a:solidFill>
              </a:rPr>
              <a:t>	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for</a:t>
            </a:r>
            <a:r>
              <a:rPr lang="en-US" altLang="ar-SA" sz="1800" b="0" i="1" smtClean="0">
                <a:solidFill>
                  <a:srgbClr val="FAFD00"/>
                </a:solidFill>
              </a:rPr>
              <a:t> k 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in</a:t>
            </a:r>
            <a:r>
              <a:rPr lang="en-US" altLang="ar-SA" sz="1800" b="0" i="1" smtClean="0">
                <a:solidFill>
                  <a:srgbClr val="FAFD00"/>
                </a:solidFill>
              </a:rPr>
              <a:t> 7 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downto</a:t>
            </a:r>
            <a:r>
              <a:rPr lang="en-US" altLang="ar-SA" sz="1800" b="0" i="1" smtClean="0">
                <a:solidFill>
                  <a:srgbClr val="FAFD00"/>
                </a:solidFill>
              </a:rPr>
              <a:t> 0 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loop</a:t>
            </a:r>
            <a:r>
              <a:rPr lang="en-US" altLang="ar-SA" sz="1800" b="0" i="1" smtClean="0">
                <a:solidFill>
                  <a:srgbClr val="FAFD00"/>
                </a:solidFill>
              </a:rPr>
              <a:t>  	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rgbClr val="FAFD00"/>
                </a:solidFill>
              </a:rPr>
              <a:t>		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next</a:t>
            </a:r>
            <a:r>
              <a:rPr lang="en-US" altLang="ar-SA" sz="1800" b="0" i="1" smtClean="0">
                <a:solidFill>
                  <a:srgbClr val="FAFD00"/>
                </a:solidFill>
              </a:rPr>
              <a:t> 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when</a:t>
            </a:r>
            <a:r>
              <a:rPr lang="en-US" altLang="ar-SA" sz="1800" b="0" i="1" smtClean="0">
                <a:solidFill>
                  <a:srgbClr val="FAFD00"/>
                </a:solidFill>
              </a:rPr>
              <a:t> Copy_Enable(k)=‘0’</a:t>
            </a:r>
            <a:endParaRPr lang="en-US" altLang="ar-SA" sz="1800" b="0" i="1" smtClean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rgbClr val="FAFD00"/>
                </a:solidFill>
              </a:rPr>
              <a:t>	    Data_Out(k) &lt;= Data_in(k);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rgbClr val="FAFD00"/>
                </a:solidFill>
              </a:rPr>
              <a:t>	</a:t>
            </a:r>
            <a:r>
              <a:rPr lang="en-US" altLang="ar-SA" sz="1800" b="0" i="1" smtClean="0">
                <a:solidFill>
                  <a:schemeClr val="accent1"/>
                </a:solidFill>
              </a:rPr>
              <a:t>end loop</a:t>
            </a:r>
            <a:r>
              <a:rPr lang="en-US" altLang="ar-SA" sz="1800" b="0" i="1" smtClean="0">
                <a:solidFill>
                  <a:srgbClr val="FAFD00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b="0" i="1" smtClean="0">
                <a:solidFill>
                  <a:schemeClr val="accent1"/>
                </a:solidFill>
              </a:rPr>
              <a:t>End process;</a:t>
            </a:r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4827588" y="2684463"/>
            <a:ext cx="4316412" cy="1820862"/>
            <a:chOff x="2942" y="1468"/>
            <a:chExt cx="2719" cy="1147"/>
          </a:xfrm>
        </p:grpSpPr>
        <p:graphicFrame>
          <p:nvGraphicFramePr>
            <p:cNvPr id="120838" name="Object 5"/>
            <p:cNvGraphicFramePr>
              <a:graphicFrameLocks noChangeAspect="1"/>
            </p:cNvGraphicFramePr>
            <p:nvPr/>
          </p:nvGraphicFramePr>
          <p:xfrm>
            <a:off x="3393" y="1624"/>
            <a:ext cx="1903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843" name="VISIO" r:id="rId3" imgW="1726692" imgH="697992" progId="Visio.Drawing.5">
                    <p:embed/>
                  </p:oleObj>
                </mc:Choice>
                <mc:Fallback>
                  <p:oleObj name="VISIO" r:id="rId3" imgW="1726692" imgH="697992" progId="Visio.Drawing.5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3" y="1624"/>
                          <a:ext cx="1903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99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39" name="Text Box 6"/>
            <p:cNvSpPr txBox="1">
              <a:spLocks noChangeArrowheads="1"/>
            </p:cNvSpPr>
            <p:nvPr/>
          </p:nvSpPr>
          <p:spPr bwMode="auto">
            <a:xfrm>
              <a:off x="3022" y="1477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ar-SA" sz="1800" i="0" u="none">
                  <a:solidFill>
                    <a:schemeClr val="tx2"/>
                  </a:solidFill>
                </a:rPr>
                <a:t>Data_In(k)</a:t>
              </a:r>
            </a:p>
          </p:txBody>
        </p:sp>
        <p:sp>
          <p:nvSpPr>
            <p:cNvPr id="120840" name="Text Box 7"/>
            <p:cNvSpPr txBox="1">
              <a:spLocks noChangeArrowheads="1"/>
            </p:cNvSpPr>
            <p:nvPr/>
          </p:nvSpPr>
          <p:spPr bwMode="auto">
            <a:xfrm>
              <a:off x="2942" y="2384"/>
              <a:ext cx="1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ar-SA" sz="1800" i="0" u="none">
                  <a:solidFill>
                    <a:schemeClr val="tx2"/>
                  </a:solidFill>
                </a:rPr>
                <a:t>Copy_Enable(k)</a:t>
              </a:r>
            </a:p>
          </p:txBody>
        </p:sp>
        <p:sp>
          <p:nvSpPr>
            <p:cNvPr id="120841" name="Text Box 8"/>
            <p:cNvSpPr txBox="1">
              <a:spLocks noChangeArrowheads="1"/>
            </p:cNvSpPr>
            <p:nvPr/>
          </p:nvSpPr>
          <p:spPr bwMode="auto">
            <a:xfrm>
              <a:off x="4729" y="1468"/>
              <a:ext cx="9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ar-SA" sz="1800" i="0" u="none">
                  <a:solidFill>
                    <a:schemeClr val="tx2"/>
                  </a:solidFill>
                </a:rPr>
                <a:t>Data_Out(k)</a:t>
              </a:r>
            </a:p>
          </p:txBody>
        </p:sp>
        <p:sp>
          <p:nvSpPr>
            <p:cNvPr id="120842" name="Text Box 9"/>
            <p:cNvSpPr txBox="1">
              <a:spLocks noChangeArrowheads="1"/>
            </p:cNvSpPr>
            <p:nvPr/>
          </p:nvSpPr>
          <p:spPr bwMode="auto">
            <a:xfrm>
              <a:off x="4162" y="1908"/>
              <a:ext cx="49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ar-SA" sz="1400" i="0" u="none">
                  <a:solidFill>
                    <a:srgbClr val="0000CC"/>
                  </a:solidFill>
                </a:rPr>
                <a:t>LATCH</a:t>
              </a:r>
            </a:p>
          </p:txBody>
        </p:sp>
      </p:grpSp>
      <p:sp>
        <p:nvSpPr>
          <p:cNvPr id="120837" name="Text Box 10"/>
          <p:cNvSpPr txBox="1">
            <a:spLocks noChangeArrowheads="1"/>
          </p:cNvSpPr>
          <p:nvPr/>
        </p:nvSpPr>
        <p:spPr bwMode="auto">
          <a:xfrm>
            <a:off x="4854575" y="1801813"/>
            <a:ext cx="384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800" u="none">
                <a:solidFill>
                  <a:srgbClr val="FF0128"/>
                </a:solidFill>
              </a:rPr>
              <a:t>Seven latches will be synthesized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Flip-Flop Inference &amp; Synthesis Rules…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Flip-flops are inferred by either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until</a:t>
            </a:r>
            <a:r>
              <a:rPr lang="en-US" altLang="ar-SA" smtClean="0"/>
              <a:t>….</a:t>
            </a:r>
          </a:p>
          <a:p>
            <a:pPr lvl="2"/>
            <a:r>
              <a:rPr lang="en-US" altLang="ar-SA" smtClean="0">
                <a:solidFill>
                  <a:schemeClr val="accent1"/>
                </a:solidFill>
              </a:rPr>
              <a:t>Wait on</a:t>
            </a:r>
            <a:r>
              <a:rPr lang="en-US" altLang="ar-SA" smtClean="0"/>
              <a:t>… is not supported by synthesis</a:t>
            </a:r>
          </a:p>
          <a:p>
            <a:pPr lvl="2"/>
            <a:r>
              <a:rPr lang="en-US" altLang="ar-SA" smtClean="0">
                <a:solidFill>
                  <a:schemeClr val="accent1"/>
                </a:solidFill>
              </a:rPr>
              <a:t>Wait for</a:t>
            </a:r>
            <a:r>
              <a:rPr lang="en-US" altLang="ar-SA" smtClean="0"/>
              <a:t>… is not supported by synthesis</a:t>
            </a:r>
          </a:p>
          <a:p>
            <a:pPr lvl="1"/>
            <a:r>
              <a:rPr lang="en-US" altLang="ar-SA" smtClean="0"/>
              <a:t>If statement containing `</a:t>
            </a:r>
            <a:r>
              <a:rPr lang="en-US" altLang="ar-SA" smtClean="0">
                <a:solidFill>
                  <a:schemeClr val="accent1"/>
                </a:solidFill>
              </a:rPr>
              <a:t>EVENT</a:t>
            </a:r>
          </a:p>
          <a:p>
            <a:r>
              <a:rPr lang="en-US" altLang="ar-SA" smtClean="0"/>
              <a:t>Synthesis accepts any of the following functionally equivalent statements for inferring a FF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until</a:t>
            </a:r>
            <a:r>
              <a:rPr lang="en-US" altLang="ar-SA" smtClean="0"/>
              <a:t> Clock=‘1’; 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until</a:t>
            </a:r>
            <a:r>
              <a:rPr lang="en-US" altLang="ar-SA" smtClean="0"/>
              <a:t> Clock`</a:t>
            </a:r>
            <a:r>
              <a:rPr lang="en-US" altLang="ar-SA" smtClean="0">
                <a:solidFill>
                  <a:schemeClr val="accent1"/>
                </a:solidFill>
              </a:rPr>
              <a:t>Event</a:t>
            </a:r>
            <a:r>
              <a:rPr lang="en-US" altLang="ar-SA" smtClean="0"/>
              <a:t> and Clock=‘1’;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until</a:t>
            </a:r>
            <a:r>
              <a:rPr lang="en-US" altLang="ar-SA" smtClean="0"/>
              <a:t> (not Clock`</a:t>
            </a:r>
            <a:r>
              <a:rPr lang="en-US" altLang="ar-SA" smtClean="0">
                <a:solidFill>
                  <a:schemeClr val="accent1"/>
                </a:solidFill>
              </a:rPr>
              <a:t>Stable</a:t>
            </a:r>
            <a:r>
              <a:rPr lang="en-US" altLang="ar-SA" smtClean="0"/>
              <a:t>) and Clock=‘1’;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…Flip-Flop Inference &amp; Synthesis Rules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Synthesis does not support the following Asynchronous description of set and reset signals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until</a:t>
            </a:r>
            <a:r>
              <a:rPr lang="en-US" altLang="ar-SA" smtClean="0"/>
              <a:t> (clock=‘1’) or (Reset=‘1’)</a:t>
            </a:r>
          </a:p>
          <a:p>
            <a:pPr lvl="1"/>
            <a:r>
              <a:rPr lang="en-US" altLang="ar-SA" smtClean="0">
                <a:solidFill>
                  <a:schemeClr val="accent1"/>
                </a:solidFill>
              </a:rPr>
              <a:t>Wait on</a:t>
            </a:r>
            <a:r>
              <a:rPr lang="en-US" altLang="ar-SA" smtClean="0"/>
              <a:t> Clock, Reset</a:t>
            </a:r>
          </a:p>
          <a:p>
            <a:r>
              <a:rPr lang="en-US" altLang="ar-SA" smtClean="0"/>
              <a:t>When using a synthesizable wait statement only synchronous set and reset can be used.</a:t>
            </a:r>
          </a:p>
          <a:p>
            <a:r>
              <a:rPr lang="en-US" altLang="ar-SA" smtClean="0">
                <a:solidFill>
                  <a:schemeClr val="accent1"/>
                </a:solidFill>
              </a:rPr>
              <a:t>If</a:t>
            </a:r>
            <a:r>
              <a:rPr lang="en-US" altLang="ar-SA" smtClean="0"/>
              <a:t> statement containing the VHDL attribute </a:t>
            </a:r>
            <a:r>
              <a:rPr lang="en-US" altLang="ar-SA" smtClean="0">
                <a:solidFill>
                  <a:schemeClr val="accent1"/>
                </a:solidFill>
              </a:rPr>
              <a:t>`EVENT</a:t>
            </a:r>
            <a:r>
              <a:rPr lang="en-US" altLang="ar-SA" smtClean="0"/>
              <a:t> cannot have an </a:t>
            </a:r>
            <a:r>
              <a:rPr lang="en-US" altLang="ar-SA" smtClean="0">
                <a:solidFill>
                  <a:schemeClr val="accent1"/>
                </a:solidFill>
              </a:rPr>
              <a:t>else</a:t>
            </a:r>
            <a:r>
              <a:rPr lang="en-US" altLang="ar-SA" smtClean="0"/>
              <a:t> or an </a:t>
            </a:r>
            <a:r>
              <a:rPr lang="en-US" altLang="ar-SA" smtClean="0">
                <a:solidFill>
                  <a:schemeClr val="accent1"/>
                </a:solidFill>
              </a:rPr>
              <a:t>elsif</a:t>
            </a:r>
            <a:r>
              <a:rPr lang="en-US" altLang="ar-SA" smtClean="0"/>
              <a:t> clause.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Single-Bit Comparator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Entity</a:t>
            </a:r>
            <a:r>
              <a:rPr lang="en-US" altLang="ar-SA" sz="2000" smtClean="0"/>
              <a:t> Bit_Comparator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Port</a:t>
            </a:r>
            <a:r>
              <a:rPr lang="en-US" altLang="ar-SA" sz="2000" smtClean="0"/>
              <a:t> ( a, b,			-- data inputs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       gt,			-- previous greater than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       eq,			-- previous equal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       lt: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BIT;		-- previous less than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    a_gt_b,				-- greater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    a_eq_b,			-- equal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    a_lt_b: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BIT);		-- less than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Bit_Comparator;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mtClean="0">
                <a:solidFill>
                  <a:schemeClr val="hlink"/>
                </a:solidFill>
              </a:rPr>
              <a:t>a_gt_b  = a . gt + b` . gt + a . b`</a:t>
            </a:r>
          </a:p>
          <a:p>
            <a:pPr>
              <a:buFont typeface="Monotype Sorts" pitchFamily="2" charset="2"/>
              <a:buNone/>
            </a:pPr>
            <a:r>
              <a:rPr lang="en-US" altLang="ar-SA" smtClean="0">
                <a:solidFill>
                  <a:schemeClr val="hlink"/>
                </a:solidFill>
              </a:rPr>
              <a:t>		a_eq_b = a . b . eq + a` . b` . eq</a:t>
            </a:r>
          </a:p>
          <a:p>
            <a:pPr>
              <a:buFont typeface="Monotype Sorts" pitchFamily="2" charset="2"/>
              <a:buNone/>
            </a:pPr>
            <a:r>
              <a:rPr lang="en-US" altLang="ar-SA" smtClean="0">
                <a:solidFill>
                  <a:schemeClr val="hlink"/>
                </a:solidFill>
              </a:rPr>
              <a:t>		a_lt_b  = b . lt + a` . lt + b . a`</a:t>
            </a:r>
            <a:r>
              <a:rPr lang="en-US" altLang="ar-SA" sz="2000" smtClean="0"/>
              <a:t>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Single-Bit Comparator using 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Architecture</a:t>
            </a:r>
            <a:r>
              <a:rPr lang="en-US" altLang="ar-SA" sz="2000" smtClean="0"/>
              <a:t> Functional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Bit_Comparator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fgl</a:t>
            </a:r>
            <a:r>
              <a:rPr lang="en-US" altLang="ar-SA" sz="2000" smtClean="0"/>
              <a:t> (w, x, gl: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BIT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   </a:t>
            </a: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(w </a:t>
            </a:r>
            <a:r>
              <a:rPr lang="en-US" altLang="ar-SA" sz="2000" smtClean="0">
                <a:solidFill>
                  <a:schemeClr val="tx2"/>
                </a:solidFill>
              </a:rPr>
              <a:t>AND</a:t>
            </a:r>
            <a:r>
              <a:rPr lang="en-US" altLang="ar-SA" sz="2000" smtClean="0"/>
              <a:t> gl) </a:t>
            </a:r>
            <a:r>
              <a:rPr lang="en-US" altLang="ar-SA" sz="2000" smtClean="0">
                <a:solidFill>
                  <a:schemeClr val="tx2"/>
                </a:solidFill>
              </a:rPr>
              <a:t>OR</a:t>
            </a:r>
            <a:r>
              <a:rPr lang="en-US" altLang="ar-SA" sz="2000" smtClean="0"/>
              <a:t> (</a:t>
            </a:r>
            <a:r>
              <a:rPr lang="en-US" altLang="ar-SA" sz="2000" smtClean="0">
                <a:solidFill>
                  <a:schemeClr val="tx2"/>
                </a:solidFill>
              </a:rPr>
              <a:t>NOT</a:t>
            </a:r>
            <a:r>
              <a:rPr lang="en-US" altLang="ar-SA" sz="2000" smtClean="0"/>
              <a:t> x </a:t>
            </a:r>
            <a:r>
              <a:rPr lang="en-US" altLang="ar-SA" sz="2000" smtClean="0">
                <a:solidFill>
                  <a:schemeClr val="tx2"/>
                </a:solidFill>
              </a:rPr>
              <a:t>AND</a:t>
            </a:r>
            <a:r>
              <a:rPr lang="en-US" altLang="ar-SA" sz="2000" smtClean="0"/>
              <a:t> gl) </a:t>
            </a:r>
            <a:r>
              <a:rPr lang="en-US" altLang="ar-SA" sz="2000" smtClean="0">
                <a:solidFill>
                  <a:schemeClr val="tx2"/>
                </a:solidFill>
              </a:rPr>
              <a:t>OR</a:t>
            </a:r>
            <a:r>
              <a:rPr lang="en-US" altLang="ar-SA" sz="2000" smtClean="0"/>
              <a:t> (w </a:t>
            </a:r>
            <a:r>
              <a:rPr lang="en-US" altLang="ar-SA" sz="2000" smtClean="0">
                <a:solidFill>
                  <a:schemeClr val="tx2"/>
                </a:solidFill>
              </a:rPr>
              <a:t>AND NOT</a:t>
            </a:r>
            <a:r>
              <a:rPr lang="en-US" altLang="ar-SA" sz="2000" smtClean="0"/>
              <a:t> x);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   </a:t>
            </a: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fgl</a:t>
            </a:r>
            <a:r>
              <a:rPr lang="en-US" altLang="ar-SA" sz="20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feq</a:t>
            </a:r>
            <a:r>
              <a:rPr lang="en-US" altLang="ar-SA" sz="2000" smtClean="0"/>
              <a:t> (w, x, eq: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BIT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   </a:t>
            </a: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(w </a:t>
            </a:r>
            <a:r>
              <a:rPr lang="en-US" altLang="ar-SA" sz="2000" smtClean="0">
                <a:solidFill>
                  <a:schemeClr val="tx2"/>
                </a:solidFill>
              </a:rPr>
              <a:t>AND</a:t>
            </a:r>
            <a:r>
              <a:rPr lang="en-US" altLang="ar-SA" sz="2000" smtClean="0"/>
              <a:t> x </a:t>
            </a:r>
            <a:r>
              <a:rPr lang="en-US" altLang="ar-SA" sz="2000" smtClean="0">
                <a:solidFill>
                  <a:schemeClr val="tx2"/>
                </a:solidFill>
              </a:rPr>
              <a:t>AND</a:t>
            </a:r>
            <a:r>
              <a:rPr lang="en-US" altLang="ar-SA" sz="2000" smtClean="0"/>
              <a:t> eq) </a:t>
            </a:r>
            <a:r>
              <a:rPr lang="en-US" altLang="ar-SA" sz="2000" smtClean="0">
                <a:solidFill>
                  <a:schemeClr val="tx2"/>
                </a:solidFill>
              </a:rPr>
              <a:t>OR</a:t>
            </a:r>
            <a:r>
              <a:rPr lang="en-US" altLang="ar-SA" sz="2000" smtClean="0"/>
              <a:t> (</a:t>
            </a:r>
            <a:r>
              <a:rPr lang="en-US" altLang="ar-SA" sz="2000" smtClean="0">
                <a:solidFill>
                  <a:schemeClr val="tx2"/>
                </a:solidFill>
              </a:rPr>
              <a:t>NOT</a:t>
            </a:r>
            <a:r>
              <a:rPr lang="en-US" altLang="ar-SA" sz="2000" smtClean="0"/>
              <a:t> w </a:t>
            </a:r>
            <a:r>
              <a:rPr lang="en-US" altLang="ar-SA" sz="2000" smtClean="0">
                <a:solidFill>
                  <a:schemeClr val="tx2"/>
                </a:solidFill>
              </a:rPr>
              <a:t>AND NOT</a:t>
            </a:r>
            <a:r>
              <a:rPr lang="en-US" altLang="ar-SA" sz="2000" smtClean="0"/>
              <a:t> x </a:t>
            </a:r>
            <a:r>
              <a:rPr lang="en-US" altLang="ar-SA" sz="2000" smtClean="0">
                <a:solidFill>
                  <a:schemeClr val="tx2"/>
                </a:solidFill>
              </a:rPr>
              <a:t>AND</a:t>
            </a:r>
            <a:r>
              <a:rPr lang="en-US" altLang="ar-SA" sz="2000" smtClean="0"/>
              <a:t> eq);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   </a:t>
            </a: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feq</a:t>
            </a:r>
            <a:r>
              <a:rPr lang="en-US" altLang="ar-SA" sz="20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a_gt_b &lt;= </a:t>
            </a:r>
            <a:r>
              <a:rPr lang="en-US" altLang="ar-SA" sz="2000" smtClean="0">
                <a:solidFill>
                  <a:srgbClr val="FAFD00"/>
                </a:solidFill>
              </a:rPr>
              <a:t>fgl</a:t>
            </a:r>
            <a:r>
              <a:rPr lang="en-US" altLang="ar-SA" sz="2000" smtClean="0"/>
              <a:t> (a, b, gt)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a_eq_b &lt;= </a:t>
            </a:r>
            <a:r>
              <a:rPr lang="en-US" altLang="ar-SA" sz="2000" smtClean="0">
                <a:solidFill>
                  <a:srgbClr val="FAFD00"/>
                </a:solidFill>
              </a:rPr>
              <a:t>feq</a:t>
            </a:r>
            <a:r>
              <a:rPr lang="en-US" altLang="ar-SA" sz="2000" smtClean="0"/>
              <a:t> (a, b, eq)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a_lt_b  &lt;= </a:t>
            </a:r>
            <a:r>
              <a:rPr lang="en-US" altLang="ar-SA" sz="2000" smtClean="0">
                <a:solidFill>
                  <a:srgbClr val="FAFD00"/>
                </a:solidFill>
              </a:rPr>
              <a:t>fgl</a:t>
            </a:r>
            <a:r>
              <a:rPr lang="en-US" altLang="ar-SA" sz="2000" smtClean="0"/>
              <a:t> (b, a, lt)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Functional;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to Integer Conversion 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To_Integer</a:t>
            </a:r>
            <a:r>
              <a:rPr lang="en-US" altLang="ar-SA" sz="2000" smtClean="0"/>
              <a:t> (Bin : BIT_VECTOR)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Integer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Variable</a:t>
            </a:r>
            <a:r>
              <a:rPr lang="en-US" altLang="ar-SA" sz="2000" smtClean="0"/>
              <a:t> Result: Integer;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Result := 0;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For</a:t>
            </a:r>
            <a:r>
              <a:rPr lang="en-US" altLang="ar-SA" sz="2000" smtClean="0"/>
              <a:t> I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Bin</a:t>
            </a:r>
            <a:r>
              <a:rPr lang="en-US" altLang="ar-SA" sz="2000" smtClean="0">
                <a:solidFill>
                  <a:schemeClr val="tx2"/>
                </a:solidFill>
              </a:rPr>
              <a:t>`RANGE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If</a:t>
            </a:r>
            <a:r>
              <a:rPr lang="en-US" altLang="ar-SA" sz="2000" smtClean="0"/>
              <a:t> Bin(I) = ‘1’ </a:t>
            </a:r>
            <a:r>
              <a:rPr lang="en-US" altLang="ar-SA" sz="2000" smtClean="0">
                <a:solidFill>
                  <a:schemeClr val="tx2"/>
                </a:solidFill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	Result := Result + 2**I;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End if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End Loop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>
                <a:solidFill>
                  <a:schemeClr val="accent1"/>
                </a:solidFill>
              </a:rPr>
              <a:t> </a:t>
            </a:r>
            <a:r>
              <a:rPr lang="en-US" altLang="ar-SA" sz="2000" smtClean="0"/>
              <a:t>Result;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To_Integer</a:t>
            </a:r>
            <a:r>
              <a:rPr lang="en-US" altLang="ar-SA" sz="2000" smtClean="0"/>
              <a:t>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Procedure Specification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Name of the procedure</a:t>
            </a:r>
          </a:p>
          <a:p>
            <a:r>
              <a:rPr lang="en-US" altLang="ar-SA" smtClean="0"/>
              <a:t>Formal parameters of the procedure</a:t>
            </a:r>
          </a:p>
          <a:p>
            <a:pPr lvl="1"/>
            <a:r>
              <a:rPr lang="en-US" altLang="ar-SA" smtClean="0"/>
              <a:t>Class of the parameter</a:t>
            </a:r>
          </a:p>
          <a:p>
            <a:pPr lvl="2"/>
            <a:r>
              <a:rPr lang="en-US" altLang="ar-SA" smtClean="0"/>
              <a:t>optional</a:t>
            </a:r>
          </a:p>
          <a:p>
            <a:pPr lvl="2"/>
            <a:r>
              <a:rPr lang="en-US" altLang="ar-SA" smtClean="0"/>
              <a:t>defaults to constant</a:t>
            </a:r>
          </a:p>
          <a:p>
            <a:pPr lvl="1"/>
            <a:r>
              <a:rPr lang="en-US" altLang="ar-SA" smtClean="0"/>
              <a:t>Name of the parameter</a:t>
            </a:r>
          </a:p>
          <a:p>
            <a:pPr lvl="1"/>
            <a:r>
              <a:rPr lang="en-US" altLang="ar-SA" smtClean="0"/>
              <a:t>Mode of the parameter</a:t>
            </a:r>
          </a:p>
          <a:p>
            <a:pPr lvl="2"/>
            <a:r>
              <a:rPr lang="en-US" altLang="ar-SA" smtClean="0"/>
              <a:t>optional</a:t>
            </a:r>
          </a:p>
          <a:p>
            <a:pPr lvl="2"/>
            <a:r>
              <a:rPr lang="en-US" altLang="ar-SA" smtClean="0"/>
              <a:t>defaults to </a:t>
            </a:r>
            <a:r>
              <a:rPr lang="en-US" altLang="ar-SA" smtClean="0">
                <a:solidFill>
                  <a:schemeClr val="tx2"/>
                </a:solidFill>
              </a:rPr>
              <a:t>IN</a:t>
            </a:r>
            <a:r>
              <a:rPr lang="en-US" altLang="ar-SA" smtClean="0"/>
              <a:t> </a:t>
            </a:r>
          </a:p>
          <a:p>
            <a:pPr lvl="1"/>
            <a:r>
              <a:rPr lang="en-US" altLang="ar-SA" smtClean="0"/>
              <a:t>Type of the parameter</a:t>
            </a:r>
          </a:p>
          <a:p>
            <a:r>
              <a:rPr lang="en-US" altLang="ar-SA" smtClean="0"/>
              <a:t>Local declarations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Left-Shift 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>
                <a:solidFill>
                  <a:schemeClr val="tx2"/>
                </a:solidFill>
              </a:rPr>
              <a:t>    Subtype</a:t>
            </a:r>
            <a:r>
              <a:rPr lang="en-US" altLang="ar-SA" smtClean="0">
                <a:solidFill>
                  <a:srgbClr val="FF0128"/>
                </a:solidFill>
              </a:rPr>
              <a:t> </a:t>
            </a:r>
            <a:r>
              <a:rPr lang="en-US" altLang="ar-SA" smtClean="0"/>
              <a:t>Byte is Bit_Vector (7 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>
                <a:solidFill>
                  <a:schemeClr val="accent1"/>
                </a:solidFill>
              </a:rPr>
              <a:t>	</a:t>
            </a:r>
            <a:r>
              <a:rPr lang="en-US" altLang="ar-SA" smtClean="0">
                <a:solidFill>
                  <a:schemeClr val="tx2"/>
                </a:solidFill>
              </a:rPr>
              <a:t>Procedure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hlink"/>
                </a:solidFill>
              </a:rPr>
              <a:t>SLL</a:t>
            </a:r>
            <a:r>
              <a:rPr lang="en-US" altLang="ar-SA" smtClean="0"/>
              <a:t> (</a:t>
            </a:r>
            <a:r>
              <a:rPr lang="en-US" altLang="ar-SA" smtClean="0">
                <a:solidFill>
                  <a:schemeClr val="tx2"/>
                </a:solidFill>
              </a:rPr>
              <a:t>Signal</a:t>
            </a:r>
            <a:r>
              <a:rPr lang="en-US" altLang="ar-SA" smtClean="0"/>
              <a:t> Vin : </a:t>
            </a:r>
            <a:r>
              <a:rPr lang="en-US" altLang="ar-SA" smtClean="0">
                <a:solidFill>
                  <a:schemeClr val="tx2"/>
                </a:solidFill>
              </a:rPr>
              <a:t>In </a:t>
            </a:r>
            <a:r>
              <a:rPr lang="en-US" altLang="ar-SA" smtClean="0"/>
              <a:t>Byte; </a:t>
            </a:r>
            <a:r>
              <a:rPr lang="en-US" altLang="ar-SA" smtClean="0">
                <a:solidFill>
                  <a:schemeClr val="tx2"/>
                </a:solidFill>
              </a:rPr>
              <a:t>Signal</a:t>
            </a:r>
            <a:r>
              <a:rPr lang="en-US" altLang="ar-SA" smtClean="0"/>
              <a:t> Vout :</a:t>
            </a:r>
            <a:r>
              <a:rPr lang="en-US" altLang="ar-SA" smtClean="0">
                <a:solidFill>
                  <a:schemeClr val="tx2"/>
                </a:solidFill>
              </a:rPr>
              <a:t>out</a:t>
            </a:r>
            <a:r>
              <a:rPr lang="en-US" altLang="ar-SA" smtClean="0"/>
              <a:t> Byte; N: Natural; Fill: Bit; ShiftTime: Time)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/>
              <a:t>		</a:t>
            </a:r>
            <a:r>
              <a:rPr lang="en-US" altLang="ar-SA" smtClean="0">
                <a:solidFill>
                  <a:schemeClr val="tx2"/>
                </a:solidFill>
              </a:rPr>
              <a:t>Variable</a:t>
            </a:r>
            <a:r>
              <a:rPr lang="en-US" altLang="ar-SA" smtClean="0"/>
              <a:t> Temp: Byte := Vin;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>
                <a:solidFill>
                  <a:schemeClr val="accent1"/>
                </a:solidFill>
              </a:rPr>
              <a:t>	</a:t>
            </a:r>
            <a:r>
              <a:rPr lang="en-US" altLang="ar-SA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/>
              <a:t>		</a:t>
            </a:r>
            <a:r>
              <a:rPr lang="en-US" altLang="ar-SA" smtClean="0">
                <a:solidFill>
                  <a:schemeClr val="tx2"/>
                </a:solidFill>
              </a:rPr>
              <a:t>For</a:t>
            </a:r>
            <a:r>
              <a:rPr lang="en-US" altLang="ar-SA" smtClean="0"/>
              <a:t> I </a:t>
            </a:r>
            <a:r>
              <a:rPr lang="en-US" altLang="ar-SA" smtClean="0">
                <a:solidFill>
                  <a:schemeClr val="tx2"/>
                </a:solidFill>
              </a:rPr>
              <a:t>IN</a:t>
            </a:r>
            <a:r>
              <a:rPr lang="en-US" altLang="ar-SA" smtClean="0"/>
              <a:t> 1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N </a:t>
            </a:r>
            <a:r>
              <a:rPr lang="en-US" altLang="ar-SA" smtClean="0">
                <a:solidFill>
                  <a:schemeClr val="tx2"/>
                </a:solidFill>
              </a:rPr>
              <a:t>Loop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/>
              <a:t>			Temp := Temp (6 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 0) </a:t>
            </a:r>
            <a:r>
              <a:rPr lang="en-US" altLang="ar-SA" smtClean="0">
                <a:solidFill>
                  <a:schemeClr val="tx2"/>
                </a:solidFill>
              </a:rPr>
              <a:t>&amp;</a:t>
            </a:r>
            <a:r>
              <a:rPr lang="en-US" altLang="ar-SA" smtClean="0"/>
              <a:t> Fill;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/>
              <a:t>		</a:t>
            </a:r>
            <a:r>
              <a:rPr lang="en-US" altLang="ar-SA" smtClean="0">
                <a:solidFill>
                  <a:schemeClr val="tx2"/>
                </a:solidFill>
              </a:rPr>
              <a:t>End Loop</a:t>
            </a:r>
            <a:r>
              <a:rPr lang="en-US" altLang="ar-SA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/>
              <a:t>		Vout &lt;= Temp </a:t>
            </a:r>
            <a:r>
              <a:rPr lang="en-US" altLang="ar-SA" smtClean="0">
                <a:solidFill>
                  <a:schemeClr val="tx2"/>
                </a:solidFill>
              </a:rPr>
              <a:t>after</a:t>
            </a:r>
            <a:r>
              <a:rPr lang="en-US" altLang="ar-SA" smtClean="0"/>
              <a:t> N * ShiftTime;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mtClean="0">
                <a:solidFill>
                  <a:schemeClr val="accent1"/>
                </a:solidFill>
              </a:rPr>
              <a:t>	</a:t>
            </a:r>
            <a:r>
              <a:rPr lang="en-US" altLang="ar-SA" smtClean="0">
                <a:solidFill>
                  <a:schemeClr val="tx2"/>
                </a:solidFill>
              </a:rPr>
              <a:t>End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hlink"/>
                </a:solidFill>
              </a:rPr>
              <a:t>SLL</a:t>
            </a:r>
            <a:r>
              <a:rPr lang="en-US" altLang="ar-SA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the 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tx2"/>
                </a:solidFill>
              </a:rPr>
              <a:t>Architecture</a:t>
            </a:r>
            <a:r>
              <a:rPr lang="en-US" altLang="ar-SA" sz="1800" smtClean="0"/>
              <a:t> Procedural </a:t>
            </a:r>
            <a:r>
              <a:rPr lang="en-US" altLang="ar-SA" sz="1800" smtClean="0">
                <a:solidFill>
                  <a:schemeClr val="tx2"/>
                </a:solidFill>
              </a:rPr>
              <a:t>of</a:t>
            </a:r>
            <a:r>
              <a:rPr lang="en-US" altLang="ar-SA" sz="1800" smtClean="0"/>
              <a:t> LeftShifter </a:t>
            </a:r>
            <a:r>
              <a:rPr lang="en-US" altLang="ar-SA" sz="18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Subtype</a:t>
            </a:r>
            <a:r>
              <a:rPr lang="en-US" altLang="ar-SA" sz="1800" smtClean="0">
                <a:solidFill>
                  <a:srgbClr val="FF0128"/>
                </a:solidFill>
              </a:rPr>
              <a:t> </a:t>
            </a:r>
            <a:r>
              <a:rPr lang="en-US" altLang="ar-SA" sz="1800" smtClean="0"/>
              <a:t>Byte is Bit_Vector (7 </a:t>
            </a:r>
            <a:r>
              <a:rPr lang="en-US" altLang="ar-SA" sz="1800" smtClean="0">
                <a:solidFill>
                  <a:schemeClr val="tx2"/>
                </a:solidFill>
              </a:rPr>
              <a:t>downto</a:t>
            </a:r>
            <a:r>
              <a:rPr lang="en-US" altLang="ar-SA" sz="1800" smtClean="0"/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Procedure</a:t>
            </a:r>
            <a:r>
              <a:rPr lang="en-US" altLang="ar-SA" sz="1800" smtClean="0"/>
              <a:t> </a:t>
            </a:r>
            <a:r>
              <a:rPr lang="en-US" altLang="ar-SA" sz="1800" smtClean="0">
                <a:solidFill>
                  <a:schemeClr val="hlink"/>
                </a:solidFill>
              </a:rPr>
              <a:t>SLL</a:t>
            </a:r>
            <a:r>
              <a:rPr lang="en-US" altLang="ar-SA" sz="1800" smtClean="0"/>
              <a:t> (</a:t>
            </a:r>
            <a:r>
              <a:rPr lang="en-US" altLang="ar-SA" sz="1800" smtClean="0">
                <a:solidFill>
                  <a:schemeClr val="tx2"/>
                </a:solidFill>
              </a:rPr>
              <a:t>Signal</a:t>
            </a:r>
            <a:r>
              <a:rPr lang="en-US" altLang="ar-SA" sz="1800" smtClean="0"/>
              <a:t> Vin : </a:t>
            </a:r>
            <a:r>
              <a:rPr lang="en-US" altLang="ar-SA" sz="1800" smtClean="0">
                <a:solidFill>
                  <a:schemeClr val="tx2"/>
                </a:solidFill>
              </a:rPr>
              <a:t>In </a:t>
            </a:r>
            <a:r>
              <a:rPr lang="en-US" altLang="ar-SA" sz="1800" smtClean="0"/>
              <a:t>Byte; </a:t>
            </a:r>
            <a:r>
              <a:rPr lang="en-US" altLang="ar-SA" sz="1800" smtClean="0">
                <a:solidFill>
                  <a:schemeClr val="tx2"/>
                </a:solidFill>
              </a:rPr>
              <a:t>Signal</a:t>
            </a:r>
            <a:r>
              <a:rPr lang="en-US" altLang="ar-SA" sz="1800" smtClean="0"/>
              <a:t> Vout :</a:t>
            </a:r>
            <a:r>
              <a:rPr lang="en-US" altLang="ar-SA" sz="1800" smtClean="0">
                <a:solidFill>
                  <a:schemeClr val="tx2"/>
                </a:solidFill>
              </a:rPr>
              <a:t>out</a:t>
            </a:r>
            <a:r>
              <a:rPr lang="en-US" altLang="ar-SA" sz="1800" smtClean="0"/>
              <a:t> Byte; N: Natural; Fill: Bit; ShiftTime: Time) </a:t>
            </a:r>
            <a:r>
              <a:rPr lang="en-US" altLang="ar-SA" sz="18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tx2"/>
                </a:solidFill>
              </a:rPr>
              <a:t>Variable</a:t>
            </a:r>
            <a:r>
              <a:rPr lang="en-US" altLang="ar-SA" sz="1800" smtClean="0"/>
              <a:t> Temp: Byte := Vin;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tx2"/>
                </a:solidFill>
              </a:rPr>
              <a:t>For</a:t>
            </a:r>
            <a:r>
              <a:rPr lang="en-US" altLang="ar-SA" sz="1800" smtClean="0"/>
              <a:t> I </a:t>
            </a:r>
            <a:r>
              <a:rPr lang="en-US" altLang="ar-SA" sz="1800" smtClean="0">
                <a:solidFill>
                  <a:schemeClr val="tx2"/>
                </a:solidFill>
              </a:rPr>
              <a:t>IN</a:t>
            </a:r>
            <a:r>
              <a:rPr lang="en-US" altLang="ar-SA" sz="1800" smtClean="0"/>
              <a:t> 1 </a:t>
            </a:r>
            <a:r>
              <a:rPr lang="en-US" altLang="ar-SA" sz="1800" smtClean="0">
                <a:solidFill>
                  <a:schemeClr val="tx2"/>
                </a:solidFill>
              </a:rPr>
              <a:t>To</a:t>
            </a:r>
            <a:r>
              <a:rPr lang="en-US" altLang="ar-SA" sz="1800" smtClean="0"/>
              <a:t> N </a:t>
            </a:r>
            <a:r>
              <a:rPr lang="en-US" altLang="ar-SA" sz="1800" smtClean="0">
                <a:solidFill>
                  <a:schemeClr val="tx2"/>
                </a:solidFill>
              </a:rPr>
              <a:t>Loop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	Temp := Temp (6 </a:t>
            </a:r>
            <a:r>
              <a:rPr lang="en-US" altLang="ar-SA" sz="1800" smtClean="0">
                <a:solidFill>
                  <a:schemeClr val="tx2"/>
                </a:solidFill>
              </a:rPr>
              <a:t>downto</a:t>
            </a:r>
            <a:r>
              <a:rPr lang="en-US" altLang="ar-SA" sz="1800" smtClean="0"/>
              <a:t> 0) </a:t>
            </a:r>
            <a:r>
              <a:rPr lang="en-US" altLang="ar-SA" sz="1800" smtClean="0">
                <a:solidFill>
                  <a:schemeClr val="tx2"/>
                </a:solidFill>
              </a:rPr>
              <a:t>&amp;</a:t>
            </a:r>
            <a:r>
              <a:rPr lang="en-US" altLang="ar-SA" sz="1800" smtClean="0"/>
              <a:t> Fill;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tx2"/>
                </a:solidFill>
              </a:rPr>
              <a:t>End Loop</a:t>
            </a:r>
            <a:r>
              <a:rPr lang="en-US" altLang="ar-SA" sz="18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Vout &lt;= Temp </a:t>
            </a:r>
            <a:r>
              <a:rPr lang="en-US" altLang="ar-SA" sz="1800" smtClean="0">
                <a:solidFill>
                  <a:schemeClr val="tx2"/>
                </a:solidFill>
              </a:rPr>
              <a:t>after</a:t>
            </a:r>
            <a:r>
              <a:rPr lang="en-US" altLang="ar-SA" sz="1800" smtClean="0"/>
              <a:t> N * ShiftTime;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/>
              <a:t> </a:t>
            </a:r>
            <a:r>
              <a:rPr lang="en-US" altLang="ar-SA" sz="1800" smtClean="0">
                <a:solidFill>
                  <a:schemeClr val="hlink"/>
                </a:solidFill>
              </a:rPr>
              <a:t>SLL</a:t>
            </a:r>
            <a:r>
              <a:rPr lang="en-US" altLang="ar-SA" sz="18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Process</a:t>
            </a:r>
            <a:r>
              <a:rPr lang="en-US" altLang="ar-SA" sz="1800" smtClean="0">
                <a:solidFill>
                  <a:schemeClr val="accent1"/>
                </a:solidFill>
              </a:rPr>
              <a:t> </a:t>
            </a:r>
            <a:r>
              <a:rPr lang="en-US" altLang="ar-SA" sz="1800" smtClean="0"/>
              <a:t>(Sin)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hlink"/>
                </a:solidFill>
              </a:rPr>
              <a:t>SLL</a:t>
            </a:r>
            <a:r>
              <a:rPr lang="en-US" altLang="ar-SA" sz="1800" smtClean="0"/>
              <a:t>(Sin, Sout, 1, ‘0’, 12 ns) 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End process</a:t>
            </a:r>
            <a:r>
              <a:rPr lang="en-US" altLang="ar-SA" sz="18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/>
              <a:t> Procedural;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to Integer Conversion 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Procedure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Bin2Int</a:t>
            </a:r>
            <a:r>
              <a:rPr lang="en-US" altLang="ar-SA" sz="2000" smtClean="0"/>
              <a:t> (Bin 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BIT_VECTOR;  Int: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Integer) 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Variable</a:t>
            </a:r>
            <a:r>
              <a:rPr lang="en-US" altLang="ar-SA" sz="2000" smtClean="0"/>
              <a:t> Result: Integer;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Result := 0;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For</a:t>
            </a:r>
            <a:r>
              <a:rPr lang="en-US" altLang="ar-SA" sz="2000" smtClean="0"/>
              <a:t> I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Bin</a:t>
            </a:r>
            <a:r>
              <a:rPr lang="en-US" altLang="ar-SA" sz="2000" smtClean="0">
                <a:solidFill>
                  <a:schemeClr val="tx2"/>
                </a:solidFill>
              </a:rPr>
              <a:t>`RANGE 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If</a:t>
            </a:r>
            <a:r>
              <a:rPr lang="en-US" altLang="ar-SA" sz="2000" smtClean="0"/>
              <a:t> Bin(I) = ‘1’ </a:t>
            </a:r>
            <a:r>
              <a:rPr lang="en-US" altLang="ar-SA" sz="2000" smtClean="0">
                <a:solidFill>
                  <a:schemeClr val="tx2"/>
                </a:solidFill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	Result := Result + 2**I;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End If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End Loop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Int := Result;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Bin2Int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Integer to Binary Conversion 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Procedure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Int2Bin</a:t>
            </a:r>
            <a:r>
              <a:rPr lang="en-US" altLang="ar-SA" sz="2000" smtClean="0"/>
              <a:t> (Int: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Integer; Bin 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BIT_VECTOR) 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Variable</a:t>
            </a:r>
            <a:r>
              <a:rPr lang="en-US" altLang="ar-SA" sz="2000" smtClean="0"/>
              <a:t> Tmp: Integer;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Tmp := Int;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For</a:t>
            </a:r>
            <a:r>
              <a:rPr lang="en-US" altLang="ar-SA" sz="2000" smtClean="0"/>
              <a:t> I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0 To (Bin</a:t>
            </a:r>
            <a:r>
              <a:rPr lang="en-US" altLang="ar-SA" sz="2000" smtClean="0">
                <a:solidFill>
                  <a:schemeClr val="tx2"/>
                </a:solidFill>
              </a:rPr>
              <a:t>`Length</a:t>
            </a:r>
            <a:r>
              <a:rPr lang="en-US" altLang="ar-SA" sz="2000" smtClean="0">
                <a:solidFill>
                  <a:schemeClr val="accent1"/>
                </a:solidFill>
              </a:rPr>
              <a:t> </a:t>
            </a:r>
            <a:r>
              <a:rPr lang="en-US" altLang="ar-SA" sz="2000" smtClean="0"/>
              <a:t>- 1) </a:t>
            </a:r>
            <a:r>
              <a:rPr lang="en-US" altLang="ar-SA" sz="2000" smtClean="0">
                <a:solidFill>
                  <a:schemeClr val="tx2"/>
                </a:solidFill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If</a:t>
            </a:r>
            <a:r>
              <a:rPr lang="en-US" altLang="ar-SA" sz="2000" smtClean="0"/>
              <a:t> ( Tmp </a:t>
            </a:r>
            <a:r>
              <a:rPr lang="en-US" altLang="ar-SA" sz="2000" smtClean="0">
                <a:solidFill>
                  <a:schemeClr val="tx2"/>
                </a:solidFill>
              </a:rPr>
              <a:t>MOD</a:t>
            </a:r>
            <a:r>
              <a:rPr lang="en-US" altLang="ar-SA" sz="2000" smtClean="0"/>
              <a:t> 2 = 1) </a:t>
            </a:r>
            <a:r>
              <a:rPr lang="en-US" altLang="ar-SA" sz="2000" smtClean="0">
                <a:solidFill>
                  <a:schemeClr val="tx2"/>
                </a:solidFill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	Bin(I) := ‘1’;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Else</a:t>
            </a:r>
            <a:r>
              <a:rPr lang="en-US" altLang="ar-SA" sz="2000" smtClean="0"/>
              <a:t> Bin(I) := ‘0’;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End If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Tmp := Tmp / 2;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End Loop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Int2Bin</a:t>
            </a:r>
            <a:r>
              <a:rPr lang="en-US" altLang="ar-SA" sz="2000" smtClean="0"/>
              <a:t>;</a:t>
            </a:r>
          </a:p>
          <a:p>
            <a:pPr>
              <a:buFont typeface="Monotype Sorts" pitchFamily="2" charset="2"/>
              <a:buNone/>
            </a:pP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Behavioral Modeling of ASM</a:t>
            </a:r>
          </a:p>
          <a:p>
            <a:r>
              <a:rPr lang="en-US" altLang="ar-SA" smtClean="0"/>
              <a:t>Signal attributes</a:t>
            </a:r>
          </a:p>
          <a:p>
            <a:r>
              <a:rPr lang="en-US" altLang="ar-SA" smtClean="0"/>
              <a:t>Subprograms, Packages, and Libraries</a:t>
            </a:r>
          </a:p>
          <a:p>
            <a:r>
              <a:rPr lang="en-US" altLang="ar-SA" smtClean="0"/>
              <a:t>Data types in VHDL</a:t>
            </a:r>
          </a:p>
          <a:p>
            <a:r>
              <a:rPr lang="en-US" altLang="ar-SA" smtClean="0"/>
              <a:t>FILE I/O</a:t>
            </a:r>
          </a:p>
          <a:p>
            <a:r>
              <a:rPr lang="en-US" altLang="ar-SA" smtClean="0"/>
              <a:t>VHDL coding styles for synthesis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Packages…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 package is a common storage area used to hold data to be shared among a number of entities.</a:t>
            </a:r>
          </a:p>
          <a:p>
            <a:r>
              <a:rPr lang="en-US" altLang="ar-SA" smtClean="0"/>
              <a:t>Packages can encapsulate subprograms to be shared.</a:t>
            </a:r>
          </a:p>
          <a:p>
            <a:r>
              <a:rPr lang="en-US" altLang="ar-SA" smtClean="0"/>
              <a:t>A package consists of</a:t>
            </a:r>
          </a:p>
          <a:p>
            <a:pPr lvl="1"/>
            <a:r>
              <a:rPr lang="en-US" altLang="ar-SA" smtClean="0"/>
              <a:t>Declaration section</a:t>
            </a:r>
          </a:p>
          <a:p>
            <a:pPr lvl="1"/>
            <a:r>
              <a:rPr lang="en-US" altLang="ar-SA" smtClean="0"/>
              <a:t>Body section</a:t>
            </a:r>
          </a:p>
          <a:p>
            <a:r>
              <a:rPr lang="en-US" altLang="ar-SA" smtClean="0"/>
              <a:t>The package declaration section contains subprogram declarations, not bodies.</a:t>
            </a:r>
          </a:p>
          <a:p>
            <a:r>
              <a:rPr lang="en-US" altLang="ar-SA" smtClean="0"/>
              <a:t>The package body contains the subprograms’ bodies.</a:t>
            </a:r>
          </a:p>
          <a:p>
            <a:r>
              <a:rPr lang="en-US" altLang="ar-SA" smtClean="0"/>
              <a:t>The package declaration defines the interface for the package.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…Packages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All items declared in the package declaration section are visible to any design unit that uses the package.</a:t>
            </a:r>
          </a:p>
          <a:p>
            <a:r>
              <a:rPr lang="en-US" altLang="ar-SA" smtClean="0"/>
              <a:t>A package is used by the </a:t>
            </a:r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clause.</a:t>
            </a:r>
          </a:p>
          <a:p>
            <a:r>
              <a:rPr lang="en-US" altLang="ar-SA" smtClean="0"/>
              <a:t>The interface to a package consists of any subprograms or deferred constants declared in the package declaration.</a:t>
            </a:r>
          </a:p>
          <a:p>
            <a:r>
              <a:rPr lang="en-US" altLang="ar-SA" smtClean="0"/>
              <a:t>The subprogram and deferred constant declarations must have a corresponding subprogram body and deferred constant value in the package body.</a:t>
            </a:r>
          </a:p>
          <a:p>
            <a:r>
              <a:rPr lang="en-US" altLang="ar-SA" smtClean="0"/>
              <a:t>Package body May contain other declarations needed solely within the package body.</a:t>
            </a:r>
          </a:p>
          <a:p>
            <a:pPr lvl="1"/>
            <a:r>
              <a:rPr lang="en-US" altLang="ar-SA" smtClean="0"/>
              <a:t>Not visible to external design units.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Declaration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The package declaration section can contain:</a:t>
            </a:r>
          </a:p>
          <a:p>
            <a:pPr lvl="1"/>
            <a:r>
              <a:rPr lang="en-US" altLang="ar-SA" smtClean="0"/>
              <a:t>Subprogram declaration</a:t>
            </a:r>
          </a:p>
          <a:p>
            <a:pPr lvl="1"/>
            <a:r>
              <a:rPr lang="en-US" altLang="ar-SA" smtClean="0"/>
              <a:t>Type, subtype declaration</a:t>
            </a:r>
          </a:p>
          <a:p>
            <a:pPr lvl="1"/>
            <a:r>
              <a:rPr lang="en-US" altLang="ar-SA" smtClean="0"/>
              <a:t>Constant, deferred constant declaration</a:t>
            </a:r>
          </a:p>
          <a:p>
            <a:pPr lvl="1"/>
            <a:r>
              <a:rPr lang="en-US" altLang="ar-SA" smtClean="0"/>
              <a:t>Signal declaration creates a global signal</a:t>
            </a:r>
          </a:p>
          <a:p>
            <a:pPr lvl="1"/>
            <a:r>
              <a:rPr lang="en-US" altLang="ar-SA" smtClean="0"/>
              <a:t>File declaration</a:t>
            </a:r>
          </a:p>
          <a:p>
            <a:pPr lvl="1"/>
            <a:r>
              <a:rPr lang="en-US" altLang="ar-SA" smtClean="0"/>
              <a:t>Alias declaration</a:t>
            </a:r>
          </a:p>
          <a:p>
            <a:pPr lvl="1"/>
            <a:r>
              <a:rPr lang="en-US" altLang="ar-SA" smtClean="0"/>
              <a:t>Component declaration</a:t>
            </a:r>
          </a:p>
          <a:p>
            <a:pPr lvl="1"/>
            <a:r>
              <a:rPr lang="en-US" altLang="ar-SA" smtClean="0"/>
              <a:t>Attribute declaration, a user-defined attribute</a:t>
            </a:r>
          </a:p>
          <a:p>
            <a:pPr lvl="1"/>
            <a:r>
              <a:rPr lang="en-US" altLang="ar-SA" smtClean="0"/>
              <a:t>Attribute specification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clause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Body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The package body main purpose is</a:t>
            </a:r>
          </a:p>
          <a:p>
            <a:pPr lvl="1"/>
            <a:r>
              <a:rPr lang="en-US" altLang="ar-SA" smtClean="0"/>
              <a:t>Define the values of deferred constants</a:t>
            </a:r>
          </a:p>
          <a:p>
            <a:pPr lvl="1"/>
            <a:r>
              <a:rPr lang="en-US" altLang="ar-SA" smtClean="0"/>
              <a:t>Specify the subprogram bodies for subprograms declared in the package declaration</a:t>
            </a:r>
          </a:p>
          <a:p>
            <a:r>
              <a:rPr lang="en-US" altLang="ar-SA" smtClean="0"/>
              <a:t>The package body can also contain:</a:t>
            </a:r>
          </a:p>
          <a:p>
            <a:pPr lvl="1"/>
            <a:r>
              <a:rPr lang="en-US" altLang="ar-SA" smtClean="0"/>
              <a:t>Subprogram declaration</a:t>
            </a:r>
          </a:p>
          <a:p>
            <a:pPr lvl="1"/>
            <a:r>
              <a:rPr lang="en-US" altLang="ar-SA" smtClean="0"/>
              <a:t>Subprogram body</a:t>
            </a:r>
          </a:p>
          <a:p>
            <a:pPr lvl="1"/>
            <a:r>
              <a:rPr lang="en-US" altLang="ar-SA" smtClean="0"/>
              <a:t>Type, subtype declaration</a:t>
            </a:r>
          </a:p>
          <a:p>
            <a:pPr lvl="1"/>
            <a:r>
              <a:rPr lang="en-US" altLang="ar-SA" smtClean="0"/>
              <a:t>Constant declaration, which fills in the value for deferred constants</a:t>
            </a:r>
          </a:p>
          <a:p>
            <a:pPr lvl="1"/>
            <a:r>
              <a:rPr lang="en-US" altLang="ar-SA" smtClean="0"/>
              <a:t>File declaration</a:t>
            </a:r>
          </a:p>
          <a:p>
            <a:pPr lvl="1"/>
            <a:r>
              <a:rPr lang="en-US" altLang="ar-SA" smtClean="0"/>
              <a:t>Alias declaration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clause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Existing Packages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chemeClr val="hlink"/>
                </a:solidFill>
              </a:rPr>
              <a:t>Standard Package</a:t>
            </a:r>
          </a:p>
          <a:p>
            <a:pPr lvl="1"/>
            <a:r>
              <a:rPr lang="en-US" altLang="ar-SA" smtClean="0"/>
              <a:t>Defines primitive types, subtypes, and functions.</a:t>
            </a:r>
          </a:p>
          <a:p>
            <a:pPr lvl="1"/>
            <a:r>
              <a:rPr lang="en-US" altLang="ar-SA" smtClean="0"/>
              <a:t>e.g. </a:t>
            </a: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Boolean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(false, true);</a:t>
            </a:r>
          </a:p>
          <a:p>
            <a:pPr lvl="1"/>
            <a:r>
              <a:rPr lang="en-US" altLang="ar-SA" smtClean="0"/>
              <a:t>e.g. </a:t>
            </a: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Bit is (‘0’, ‘1’);</a:t>
            </a:r>
          </a:p>
          <a:p>
            <a:r>
              <a:rPr lang="en-US" altLang="ar-SA" smtClean="0">
                <a:solidFill>
                  <a:schemeClr val="hlink"/>
                </a:solidFill>
              </a:rPr>
              <a:t>TEXTIO Package</a:t>
            </a:r>
          </a:p>
          <a:p>
            <a:pPr lvl="1"/>
            <a:r>
              <a:rPr lang="en-US" altLang="ar-SA" smtClean="0"/>
              <a:t>Defines types, procedures, and functions for standard text I/O from ASCII files.</a:t>
            </a:r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Package Example for Component Declaration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ar-SA" sz="160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Package</a:t>
            </a:r>
            <a:r>
              <a:rPr lang="en-US" altLang="ar-SA" sz="1600" smtClean="0"/>
              <a:t> simple_gates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COMPONENT</a:t>
            </a:r>
            <a:r>
              <a:rPr lang="en-US" altLang="ar-SA" sz="1600" smtClean="0"/>
              <a:t> n1 PORT (i1: IN BIT; o1: OUT BIT); </a:t>
            </a:r>
            <a:r>
              <a:rPr lang="en-US" altLang="ar-SA" sz="1600" smtClean="0">
                <a:solidFill>
                  <a:schemeClr val="tx2"/>
                </a:solidFill>
              </a:rPr>
              <a:t>END COMPONENT</a:t>
            </a:r>
            <a:r>
              <a:rPr lang="en-US" altLang="ar-SA" sz="1600" smtClean="0"/>
              <a:t> 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COMPONENT</a:t>
            </a:r>
            <a:r>
              <a:rPr lang="en-US" altLang="ar-SA" sz="1600" smtClean="0"/>
              <a:t> n2 PORT (i1,i2: IN BIT;o1:OUT BIT);</a:t>
            </a:r>
            <a:r>
              <a:rPr lang="en-US" altLang="ar-SA" sz="1600" smtClean="0">
                <a:solidFill>
                  <a:schemeClr val="tx2"/>
                </a:solidFill>
              </a:rPr>
              <a:t>END COMPONENT</a:t>
            </a:r>
            <a:r>
              <a:rPr lang="en-US" altLang="ar-SA" sz="1600" smtClean="0"/>
              <a:t>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COMPONENT</a:t>
            </a:r>
            <a:r>
              <a:rPr lang="en-US" altLang="ar-SA" sz="1600" smtClean="0"/>
              <a:t> n3 PORT (i1, i2, i3: IN BIT; o1: OUT BIT); </a:t>
            </a:r>
            <a:r>
              <a:rPr lang="en-US" altLang="ar-SA" sz="1600" smtClean="0">
                <a:solidFill>
                  <a:schemeClr val="tx2"/>
                </a:solidFill>
              </a:rPr>
              <a:t>END COMPONENT</a:t>
            </a:r>
            <a:r>
              <a:rPr lang="en-US" altLang="ar-SA" sz="1600" smtClean="0"/>
              <a:t>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simple_gates;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ar-SA" sz="1600" smtClean="0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Use</a:t>
            </a: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rgbClr val="FAFD00"/>
                </a:solidFill>
              </a:rPr>
              <a:t>work.simple_gates.all;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bit_comparator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ea typeface="Arial Unicode MS" pitchFamily="34" charset="-128"/>
              </a:rPr>
              <a:t>             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PORT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(a, b, gt,  eq,  lt :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IN</a:t>
            </a:r>
            <a:r>
              <a:rPr lang="en-US" altLang="ar-SA" sz="1600" smtClean="0">
                <a:ea typeface="Arial Unicode MS" pitchFamily="34" charset="-128"/>
              </a:rPr>
              <a:t> BIT;  a_gt_b,  a_eq_b, a_lt_b :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OUT</a:t>
            </a:r>
            <a:r>
              <a:rPr lang="en-US" altLang="ar-SA" sz="1600" smtClean="0">
                <a:ea typeface="Arial Unicode MS" pitchFamily="34" charset="-128"/>
              </a:rPr>
              <a:t> BIT); 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cs typeface="Times New Roman" panose="02020603050405020304" pitchFamily="18" charset="0"/>
              </a:rPr>
              <a:t>END</a:t>
            </a:r>
            <a:r>
              <a:rPr lang="en-US" altLang="ar-SA" sz="160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SA" sz="1600" smtClean="0">
                <a:cs typeface="Times New Roman" panose="02020603050405020304" pitchFamily="18" charset="0"/>
              </a:rPr>
              <a:t>bit_comparator</a:t>
            </a:r>
            <a:r>
              <a:rPr lang="en-US" altLang="ar-SA" sz="1600" smtClean="0"/>
              <a:t>;</a:t>
            </a:r>
            <a:endParaRPr lang="en-US" altLang="ar-SA" sz="1600" smtClean="0">
              <a:solidFill>
                <a:schemeClr val="tx2"/>
              </a:solidFill>
              <a:ea typeface="Arial Unicode MS" pitchFamily="34" charset="-128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ARCHITECTURE</a:t>
            </a:r>
            <a:r>
              <a:rPr lang="en-US" altLang="ar-SA" sz="16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gate_level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OF</a:t>
            </a:r>
            <a:r>
              <a:rPr lang="en-US" altLang="ar-SA" sz="1600" smtClean="0">
                <a:ea typeface="Arial Unicode MS" pitchFamily="34" charset="-128"/>
              </a:rPr>
              <a:t> bit_comparator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ar-SA" sz="1600" smtClean="0">
                <a:ea typeface="Arial Unicode MS" pitchFamily="34" charset="-128"/>
              </a:rPr>
              <a:t> : n1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USE</a:t>
            </a:r>
            <a:r>
              <a:rPr lang="en-US" altLang="ar-SA" sz="1600" smtClean="0">
                <a:ea typeface="Arial Unicode MS" pitchFamily="34" charset="-128"/>
              </a:rPr>
              <a:t>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WORK.inv (single_delay);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ar-SA" sz="1600" smtClean="0">
                <a:ea typeface="Arial Unicode MS" pitchFamily="34" charset="-128"/>
              </a:rPr>
              <a:t> : n2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USE</a:t>
            </a:r>
            <a:r>
              <a:rPr lang="en-US" altLang="ar-SA" sz="1600" smtClean="0">
                <a:ea typeface="Arial Unicode MS" pitchFamily="34" charset="-128"/>
              </a:rPr>
              <a:t>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ENTITY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WORK.nand2 (single_delay);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FOR ALL</a:t>
            </a:r>
            <a:r>
              <a:rPr lang="en-US" altLang="ar-SA" sz="1600" smtClean="0">
                <a:ea typeface="Arial Unicode MS" pitchFamily="34" charset="-128"/>
              </a:rPr>
              <a:t> : n3 </a:t>
            </a: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USE ENTITY</a:t>
            </a:r>
            <a:r>
              <a:rPr lang="en-US" altLang="ar-SA" sz="160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WORK.nand3 (single_delay);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i="1" smtClean="0">
                <a:ea typeface="Arial Unicode MS" pitchFamily="34" charset="-128"/>
              </a:rPr>
              <a:t>--Intermediate signals </a:t>
            </a:r>
            <a:endParaRPr lang="en-US" altLang="ar-SA" sz="1600" smtClean="0">
              <a:ea typeface="Arial Unicode MS" pitchFamily="34" charset="-128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SIGNAL</a:t>
            </a:r>
            <a:r>
              <a:rPr lang="en-US" altLang="ar-SA" sz="1600" smtClean="0">
                <a:ea typeface="Arial Unicode MS" pitchFamily="34" charset="-128"/>
              </a:rPr>
              <a:t> im1,im2, im3, im4, im5, im6, im7, im8, im9, im10 : BIT;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BEGIN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ea typeface="Arial Unicode MS" pitchFamily="34" charset="-128"/>
              </a:rPr>
              <a:t>-- description of architecture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  <a:ea typeface="Arial Unicode MS" pitchFamily="34" charset="-128"/>
              </a:rPr>
              <a:t>END</a:t>
            </a:r>
            <a:r>
              <a:rPr lang="en-US" altLang="ar-SA" sz="1600" smtClean="0">
                <a:solidFill>
                  <a:srgbClr val="0000FF"/>
                </a:solidFill>
                <a:ea typeface="Arial Unicode MS" pitchFamily="34" charset="-128"/>
              </a:rPr>
              <a:t> </a:t>
            </a:r>
            <a:r>
              <a:rPr lang="en-US" altLang="ar-SA" sz="1600" smtClean="0">
                <a:ea typeface="Arial Unicode MS" pitchFamily="34" charset="-128"/>
              </a:rPr>
              <a:t>gate_level; </a:t>
            </a:r>
            <a:endParaRPr lang="en-US" altLang="ar-SA" sz="16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Example…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Package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Shifters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Subtype</a:t>
            </a:r>
            <a:r>
              <a:rPr lang="en-US" altLang="ar-SA" sz="2000" smtClean="0"/>
              <a:t> Byte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Bit_Vector (7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SLL (V: Byte; N: Natural; Fill: Bit := ‘0’)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SRL (V: Byte; N: Natural; Fill: Bit := ‘0’)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SLA (V: Byte; N: Natural; Fill: Bit := ‘0’)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SRA (V: Byte; N: Natural)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RLL (V: Byte; N: Natural)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RRL (V: Byte; N: Natural)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Byte;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Shifters;</a:t>
            </a:r>
          </a:p>
          <a:p>
            <a:pPr>
              <a:buFont typeface="Monotype Sorts" pitchFamily="2" charset="2"/>
              <a:buNone/>
            </a:pPr>
            <a:endParaRPr lang="en-US" altLang="ar-SA" sz="2000" smtClean="0"/>
          </a:p>
          <a:p>
            <a:pPr>
              <a:buFont typeface="Monotype Sorts" pitchFamily="2" charset="2"/>
              <a:buNone/>
            </a:pP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…Package Example…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Package Body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hlink"/>
                </a:solidFill>
              </a:rPr>
              <a:t>Shifters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1600" smtClean="0">
                <a:solidFill>
                  <a:schemeClr val="tx2"/>
                </a:solidFill>
              </a:rPr>
              <a:t>Function</a:t>
            </a:r>
            <a:r>
              <a:rPr lang="en-US" altLang="ar-SA" sz="1600" smtClean="0"/>
              <a:t> SLL (V: Byte; N: Natural; Fill: Bit) </a:t>
            </a:r>
            <a:r>
              <a:rPr lang="en-US" altLang="ar-SA" sz="1600" smtClean="0">
                <a:solidFill>
                  <a:schemeClr val="tx2"/>
                </a:solidFill>
              </a:rPr>
              <a:t>Return</a:t>
            </a:r>
            <a:r>
              <a:rPr lang="en-US" altLang="ar-SA" sz="1600" smtClean="0"/>
              <a:t> Byte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Variable</a:t>
            </a:r>
            <a:r>
              <a:rPr lang="en-US" altLang="ar-SA" sz="1600" smtClean="0"/>
              <a:t> Result: Byte := V;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</a:t>
            </a:r>
            <a:r>
              <a:rPr lang="en-US" altLang="ar-SA" sz="16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If</a:t>
            </a:r>
            <a:r>
              <a:rPr lang="en-US" altLang="ar-SA" sz="1600" smtClean="0">
                <a:solidFill>
                  <a:schemeClr val="accent1"/>
                </a:solidFill>
              </a:rPr>
              <a:t> </a:t>
            </a:r>
            <a:r>
              <a:rPr lang="en-US" altLang="ar-SA" sz="1600" smtClean="0"/>
              <a:t>N &gt;= 8</a:t>
            </a:r>
            <a:r>
              <a:rPr lang="en-US" altLang="ar-SA" sz="1600" smtClean="0">
                <a:solidFill>
                  <a:schemeClr val="accent1"/>
                </a:solidFill>
              </a:rPr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	</a:t>
            </a:r>
            <a:r>
              <a:rPr lang="en-US" altLang="ar-SA" sz="1600" smtClean="0">
                <a:solidFill>
                  <a:schemeClr val="tx2"/>
                </a:solidFill>
              </a:rPr>
              <a:t>Return</a:t>
            </a:r>
            <a:r>
              <a:rPr lang="en-US" altLang="ar-SA" sz="1600" smtClean="0">
                <a:solidFill>
                  <a:schemeClr val="accent1"/>
                </a:solidFill>
              </a:rPr>
              <a:t> </a:t>
            </a:r>
            <a:r>
              <a:rPr lang="en-US" altLang="ar-SA" sz="1600" smtClean="0"/>
              <a:t>(</a:t>
            </a:r>
            <a:r>
              <a:rPr lang="en-US" altLang="ar-SA" sz="1600" smtClean="0">
                <a:solidFill>
                  <a:schemeClr val="tx2"/>
                </a:solidFill>
              </a:rPr>
              <a:t>Others</a:t>
            </a:r>
            <a:r>
              <a:rPr lang="en-US" altLang="ar-SA" sz="1600" smtClean="0"/>
              <a:t> =&gt; Fill);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End If</a:t>
            </a:r>
            <a:r>
              <a:rPr lang="en-US" altLang="ar-SA" sz="16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For</a:t>
            </a:r>
            <a:r>
              <a:rPr lang="en-US" altLang="ar-SA" sz="1600" smtClean="0"/>
              <a:t> I </a:t>
            </a:r>
            <a:r>
              <a:rPr lang="en-US" altLang="ar-SA" sz="1600" smtClean="0">
                <a:solidFill>
                  <a:schemeClr val="tx2"/>
                </a:solidFill>
              </a:rPr>
              <a:t>IN</a:t>
            </a:r>
            <a:r>
              <a:rPr lang="en-US" altLang="ar-SA" sz="1600" smtClean="0"/>
              <a:t> 1 </a:t>
            </a:r>
            <a:r>
              <a:rPr lang="en-US" altLang="ar-SA" sz="1600" smtClean="0">
                <a:solidFill>
                  <a:schemeClr val="tx2"/>
                </a:solidFill>
              </a:rPr>
              <a:t>To</a:t>
            </a:r>
            <a:r>
              <a:rPr lang="en-US" altLang="ar-SA" sz="1600" smtClean="0"/>
              <a:t> N </a:t>
            </a:r>
            <a:r>
              <a:rPr lang="en-US" altLang="ar-SA" sz="1600" smtClean="0">
                <a:solidFill>
                  <a:schemeClr val="tx2"/>
                </a:solidFill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	Result := Result (6 </a:t>
            </a:r>
            <a:r>
              <a:rPr lang="en-US" altLang="ar-SA" sz="1600" smtClean="0">
                <a:solidFill>
                  <a:schemeClr val="tx2"/>
                </a:solidFill>
              </a:rPr>
              <a:t>Downto</a:t>
            </a:r>
            <a:r>
              <a:rPr lang="en-US" altLang="ar-SA" sz="1600" smtClean="0"/>
              <a:t> 0) </a:t>
            </a:r>
            <a:r>
              <a:rPr lang="en-US" altLang="ar-SA" sz="1600" smtClean="0">
                <a:solidFill>
                  <a:schemeClr val="tx2"/>
                </a:solidFill>
              </a:rPr>
              <a:t>&amp;</a:t>
            </a:r>
            <a:r>
              <a:rPr lang="en-US" altLang="ar-SA" sz="1600" smtClean="0"/>
              <a:t> Fill;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End Loop</a:t>
            </a:r>
            <a:r>
              <a:rPr lang="en-US" altLang="ar-SA" sz="16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tx2"/>
                </a:solidFill>
              </a:rPr>
              <a:t>Return</a:t>
            </a:r>
            <a:r>
              <a:rPr lang="en-US" altLang="ar-SA" sz="1600" smtClean="0"/>
              <a:t> Result;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</a:t>
            </a: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SLL;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600" smtClean="0"/>
              <a:t>		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/>
              <a:t> Shifters;</a:t>
            </a:r>
            <a:endParaRPr lang="en-US" altLang="ar-SA" sz="20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…Package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USE</a:t>
            </a:r>
            <a:r>
              <a:rPr lang="en-US" altLang="ar-SA" sz="2000" smtClean="0">
                <a:solidFill>
                  <a:schemeClr val="accent1"/>
                </a:solidFill>
              </a:rPr>
              <a:t> </a:t>
            </a:r>
            <a:r>
              <a:rPr lang="en-US" altLang="ar-SA" sz="2000" smtClean="0"/>
              <a:t>WORK.</a:t>
            </a:r>
            <a:r>
              <a:rPr lang="en-US" altLang="ar-SA" sz="2000" smtClean="0">
                <a:solidFill>
                  <a:srgbClr val="FAFD00"/>
                </a:solidFill>
              </a:rPr>
              <a:t>Shifters</a:t>
            </a:r>
            <a:r>
              <a:rPr lang="en-US" altLang="ar-SA" sz="2000" smtClean="0"/>
              <a:t>.ALL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Architecture</a:t>
            </a:r>
            <a:r>
              <a:rPr lang="en-US" altLang="ar-SA" sz="2000" smtClean="0"/>
              <a:t> Functional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LeftShifter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Sout &lt;= </a:t>
            </a:r>
            <a:r>
              <a:rPr lang="en-US" altLang="ar-SA" sz="2000" smtClean="0">
                <a:solidFill>
                  <a:srgbClr val="FAFD00"/>
                </a:solidFill>
              </a:rPr>
              <a:t>SLL</a:t>
            </a:r>
            <a:r>
              <a:rPr lang="en-US" altLang="ar-SA" sz="2000" smtClean="0"/>
              <a:t>(Sin, 1, ‘0’)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Functional;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Another Package Example…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mtClean="0">
                <a:solidFill>
                  <a:schemeClr val="tx2"/>
                </a:solidFill>
              </a:rPr>
              <a:t>Package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hlink"/>
                </a:solidFill>
              </a:rPr>
              <a:t>Basic_Utilities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Integers </a:t>
            </a:r>
            <a:r>
              <a:rPr lang="en-US" altLang="ar-SA" sz="2000" smtClean="0">
                <a:solidFill>
                  <a:schemeClr val="tx2"/>
                </a:solidFill>
              </a:rPr>
              <a:t>IS Array</a:t>
            </a:r>
            <a:r>
              <a:rPr lang="en-US" altLang="ar-SA" sz="2000" smtClean="0"/>
              <a:t> (0 to 5)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Integer;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fgl (w, x, gl: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BIT;</a:t>
            </a:r>
            <a:endParaRPr lang="en-US" altLang="ar-SA" sz="200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feq (w, x, eq: BIT)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BIT;</a:t>
            </a:r>
            <a:endParaRPr lang="en-US" altLang="ar-SA" sz="200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Procedure</a:t>
            </a:r>
            <a:r>
              <a:rPr lang="en-US" altLang="ar-SA" sz="2000" smtClean="0"/>
              <a:t> Bin2Int (Bin 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BIT_VECTOR;  Int: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Integer);</a:t>
            </a:r>
            <a:endParaRPr lang="en-US" altLang="ar-SA" sz="200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Procedure</a:t>
            </a:r>
            <a:r>
              <a:rPr lang="en-US" altLang="ar-SA" sz="2000" smtClean="0"/>
              <a:t> Int2Bin (Int: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Integer; Bin 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BIT_VECTOR);</a:t>
            </a:r>
            <a:endParaRPr lang="en-US" altLang="ar-SA" sz="200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Procedure</a:t>
            </a:r>
            <a:r>
              <a:rPr lang="en-US" altLang="ar-SA" sz="2000" smtClean="0"/>
              <a:t> Apply_Data (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Signal</a:t>
            </a:r>
            <a:r>
              <a:rPr lang="en-US" altLang="ar-SA" sz="2000" smtClean="0"/>
              <a:t> Target: </a:t>
            </a:r>
            <a:r>
              <a:rPr lang="en-US" altLang="ar-SA" sz="2000" smtClean="0">
                <a:solidFill>
                  <a:schemeClr val="tx2"/>
                </a:solidFill>
              </a:rPr>
              <a:t>OUT</a:t>
            </a:r>
            <a:r>
              <a:rPr lang="en-US" altLang="ar-SA" sz="2000" smtClean="0"/>
              <a:t> Bit_Vector (3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Constant</a:t>
            </a:r>
            <a:r>
              <a:rPr lang="en-US" altLang="ar-SA" sz="2000" smtClean="0"/>
              <a:t> Values: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Integers;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	</a:t>
            </a:r>
            <a:r>
              <a:rPr lang="en-US" altLang="ar-SA" sz="2000" smtClean="0">
                <a:solidFill>
                  <a:schemeClr val="tx2"/>
                </a:solidFill>
              </a:rPr>
              <a:t>Constant</a:t>
            </a:r>
            <a:r>
              <a:rPr lang="en-US" altLang="ar-SA" sz="2000" smtClean="0"/>
              <a:t> Period: </a:t>
            </a:r>
            <a:r>
              <a:rPr lang="en-US" altLang="ar-SA" sz="2000" smtClean="0">
                <a:solidFill>
                  <a:schemeClr val="tx2"/>
                </a:solidFill>
              </a:rPr>
              <a:t>IN</a:t>
            </a:r>
            <a:r>
              <a:rPr lang="en-US" altLang="ar-SA" sz="2000" smtClean="0"/>
              <a:t> Time);</a:t>
            </a:r>
            <a:endParaRPr lang="en-US" altLang="ar-SA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</a:rPr>
              <a:t>	</a:t>
            </a:r>
            <a:r>
              <a:rPr lang="en-US" altLang="ar-SA" sz="2000" smtClean="0">
                <a:solidFill>
                  <a:schemeClr val="tx2"/>
                </a:solidFill>
              </a:rPr>
              <a:t>Function</a:t>
            </a:r>
            <a:r>
              <a:rPr lang="en-US" altLang="ar-SA" sz="2000" smtClean="0"/>
              <a:t> To_Integer (Bin : BIT_VECTOR) </a:t>
            </a:r>
            <a:r>
              <a:rPr lang="en-US" altLang="ar-SA" sz="2000" smtClean="0">
                <a:solidFill>
                  <a:schemeClr val="tx2"/>
                </a:solidFill>
              </a:rPr>
              <a:t>Return</a:t>
            </a:r>
            <a:r>
              <a:rPr lang="en-US" altLang="ar-SA" sz="2000" smtClean="0"/>
              <a:t> Integer;</a:t>
            </a:r>
          </a:p>
          <a:p>
            <a:pPr>
              <a:buFont typeface="Monotype Sorts" pitchFamily="2" charset="2"/>
              <a:buNone/>
            </a:pPr>
            <a:endParaRPr lang="en-US" altLang="ar-SA" sz="2000" smtClean="0"/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Basic_Utilities;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Behavioral Modeling of ASM</a:t>
            </a:r>
            <a:endParaRPr lang="en-US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1101725"/>
            <a:ext cx="33924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2773363"/>
            <a:ext cx="33655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60338" y="1133475"/>
            <a:ext cx="5408612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600" i="0" u="none">
                <a:solidFill>
                  <a:srgbClr val="FFFF00"/>
                </a:solidFill>
              </a:rPr>
              <a:t>entity Controller is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port  (Clr_P1_P0, Ld_P1_P0, Ld_R0: out bit;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En, Ld, clk, rst: in bit);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end Controller;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Architecture Behavioral of Controller is</a:t>
            </a:r>
          </a:p>
          <a:p>
            <a:r>
              <a:rPr lang="en-US" altLang="ar-SA" sz="1600" i="0" u="none">
                <a:solidFill>
                  <a:srgbClr val="FFC000"/>
                </a:solidFill>
              </a:rPr>
              <a:t>Constant S_idle: bit_vector(1 downto 0) := "00";</a:t>
            </a:r>
          </a:p>
          <a:p>
            <a:r>
              <a:rPr lang="en-US" altLang="ar-SA" sz="1600" i="0" u="none">
                <a:solidFill>
                  <a:srgbClr val="FFC000"/>
                </a:solidFill>
              </a:rPr>
              <a:t>Constant S_1: bit_vector(1 downto 0) := "01"; </a:t>
            </a:r>
          </a:p>
          <a:p>
            <a:r>
              <a:rPr lang="en-US" altLang="ar-SA" sz="1600" i="0" u="none">
                <a:solidFill>
                  <a:srgbClr val="FFC000"/>
                </a:solidFill>
              </a:rPr>
              <a:t>Constant S_full: bit_vector(1 downto 0) := "10";</a:t>
            </a:r>
          </a:p>
          <a:p>
            <a:r>
              <a:rPr lang="en-US" altLang="ar-SA" sz="1600" i="0" u="none">
                <a:solidFill>
                  <a:srgbClr val="FFC000"/>
                </a:solidFill>
              </a:rPr>
              <a:t>Constant S_wait: bit_vector(1 downto 0) := "11";</a:t>
            </a:r>
          </a:p>
          <a:p>
            <a:r>
              <a:rPr lang="en-US" altLang="ar-SA" sz="1600" i="0" u="none">
                <a:solidFill>
                  <a:srgbClr val="FFFF00"/>
                </a:solidFill>
              </a:rPr>
              <a:t>Signal state, next_state:bit_vector(1 downto 0);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begin</a:t>
            </a:r>
          </a:p>
          <a:p>
            <a:r>
              <a:rPr lang="en-US" altLang="ar-SA" sz="1600" i="0" u="none">
                <a:solidFill>
                  <a:srgbClr val="FFFF00"/>
                </a:solidFill>
              </a:rPr>
              <a:t>process(clk) begin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If (</a:t>
            </a:r>
            <a:r>
              <a:rPr lang="en-US" altLang="ar-SA" sz="1600" i="0" u="none">
                <a:solidFill>
                  <a:srgbClr val="00B0F0"/>
                </a:solidFill>
              </a:rPr>
              <a:t>Clk'EVENT and Clk = '1‘</a:t>
            </a:r>
            <a:r>
              <a:rPr lang="en-US" altLang="ar-SA" sz="1600" i="0" u="none">
                <a:solidFill>
                  <a:srgbClr val="F8F8F8"/>
                </a:solidFill>
              </a:rPr>
              <a:t>)  Then </a:t>
            </a:r>
            <a:endParaRPr lang="en-US" altLang="ar-SA" sz="1600" i="0" u="none">
              <a:solidFill>
                <a:srgbClr val="FFFF00"/>
              </a:solidFill>
            </a:endParaRP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  if (rst='1') then state &lt;= S_idle;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  else state &lt;= next_state; end if; 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end if;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End process;</a:t>
            </a:r>
          </a:p>
          <a:p>
            <a:r>
              <a:rPr lang="en-US" altLang="ar-SA" sz="1600" i="0" u="none">
                <a:solidFill>
                  <a:srgbClr val="FFFF00"/>
                </a:solidFill>
              </a:rPr>
              <a:t>process(state, En, Ld) begin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Clr_P1_P0 &lt;= '0'; Ld_P1_P0&lt;='0'; Ld_R0&lt;='0';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</a:t>
            </a:r>
            <a:r>
              <a:rPr lang="en-US" altLang="ar-SA" sz="1600" i="0" u="none">
                <a:solidFill>
                  <a:srgbClr val="FFFF00"/>
                </a:solidFill>
              </a:rPr>
              <a:t>case state is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   </a:t>
            </a:r>
            <a:r>
              <a:rPr lang="en-US" altLang="ar-SA" sz="1600" i="0" u="none">
                <a:solidFill>
                  <a:srgbClr val="FFFF00"/>
                </a:solidFill>
              </a:rPr>
              <a:t>when S_idle =&gt; 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   if (En='1')  then next_state&lt;=S_1; Ld_P1_P0&lt;='1';  </a:t>
            </a:r>
          </a:p>
          <a:p>
            <a:r>
              <a:rPr lang="en-US" altLang="ar-SA" sz="1600" i="0" u="none">
                <a:solidFill>
                  <a:srgbClr val="F8F8F8"/>
                </a:solidFill>
              </a:rPr>
              <a:t>      else next_state&lt;=S_idle; end if;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…Another Package Example…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mtClean="0">
                <a:solidFill>
                  <a:schemeClr val="tx2"/>
                </a:solidFill>
              </a:rPr>
              <a:t>Package Body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hlink"/>
                </a:solidFill>
              </a:rPr>
              <a:t>Basic_Utilities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Function</a:t>
            </a:r>
            <a:r>
              <a:rPr lang="en-US" altLang="ar-SA" sz="1800" smtClean="0"/>
              <a:t> fgl (w, x, gl: BIT) </a:t>
            </a:r>
            <a:r>
              <a:rPr lang="en-US" altLang="ar-SA" sz="1800" smtClean="0">
                <a:solidFill>
                  <a:schemeClr val="tx2"/>
                </a:solidFill>
              </a:rPr>
              <a:t>Return</a:t>
            </a:r>
            <a:r>
              <a:rPr lang="en-US" altLang="ar-SA" sz="1800" smtClean="0"/>
              <a:t> BIT </a:t>
            </a:r>
            <a:r>
              <a:rPr lang="en-US" altLang="ar-SA" sz="18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   </a:t>
            </a:r>
            <a:r>
              <a:rPr lang="en-US" altLang="ar-SA" sz="18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tx2"/>
                </a:solidFill>
              </a:rPr>
              <a:t>Return</a:t>
            </a:r>
            <a:r>
              <a:rPr lang="en-US" altLang="ar-SA" sz="1800" smtClean="0"/>
              <a:t> (w </a:t>
            </a:r>
            <a:r>
              <a:rPr lang="en-US" altLang="ar-SA" sz="1800" smtClean="0">
                <a:solidFill>
                  <a:schemeClr val="tx2"/>
                </a:solidFill>
              </a:rPr>
              <a:t>AND</a:t>
            </a:r>
            <a:r>
              <a:rPr lang="en-US" altLang="ar-SA" sz="1800" smtClean="0"/>
              <a:t> gl) </a:t>
            </a:r>
            <a:r>
              <a:rPr lang="en-US" altLang="ar-SA" sz="1800" smtClean="0">
                <a:solidFill>
                  <a:schemeClr val="tx2"/>
                </a:solidFill>
              </a:rPr>
              <a:t>OR</a:t>
            </a:r>
            <a:r>
              <a:rPr lang="en-US" altLang="ar-SA" sz="1800" smtClean="0"/>
              <a:t> (</a:t>
            </a:r>
            <a:r>
              <a:rPr lang="en-US" altLang="ar-SA" sz="1800" smtClean="0">
                <a:solidFill>
                  <a:schemeClr val="tx2"/>
                </a:solidFill>
              </a:rPr>
              <a:t>NOT</a:t>
            </a:r>
            <a:r>
              <a:rPr lang="en-US" altLang="ar-SA" sz="1800" smtClean="0"/>
              <a:t> x </a:t>
            </a:r>
            <a:r>
              <a:rPr lang="en-US" altLang="ar-SA" sz="1800" smtClean="0">
                <a:solidFill>
                  <a:schemeClr val="tx2"/>
                </a:solidFill>
              </a:rPr>
              <a:t>AND</a:t>
            </a:r>
            <a:r>
              <a:rPr lang="en-US" altLang="ar-SA" sz="1800" smtClean="0"/>
              <a:t> gl) </a:t>
            </a:r>
            <a:r>
              <a:rPr lang="en-US" altLang="ar-SA" sz="1800" smtClean="0">
                <a:solidFill>
                  <a:schemeClr val="tx2"/>
                </a:solidFill>
              </a:rPr>
              <a:t>OR</a:t>
            </a:r>
            <a:r>
              <a:rPr lang="en-US" altLang="ar-SA" sz="1800" smtClean="0"/>
              <a:t> (w </a:t>
            </a:r>
            <a:r>
              <a:rPr lang="en-US" altLang="ar-SA" sz="1800" smtClean="0">
                <a:solidFill>
                  <a:schemeClr val="tx2"/>
                </a:solidFill>
              </a:rPr>
              <a:t>AND NOT</a:t>
            </a:r>
            <a:r>
              <a:rPr lang="en-US" altLang="ar-SA" sz="1800" smtClean="0"/>
              <a:t> x);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   </a:t>
            </a: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/>
              <a:t> fgl;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tx2"/>
                </a:solidFill>
              </a:rPr>
              <a:t>Function</a:t>
            </a:r>
            <a:r>
              <a:rPr lang="en-US" altLang="ar-SA" sz="1800" smtClean="0"/>
              <a:t> feq (w, x, eq: BIT) </a:t>
            </a:r>
            <a:r>
              <a:rPr lang="en-US" altLang="ar-SA" sz="1800" smtClean="0">
                <a:solidFill>
                  <a:schemeClr val="tx2"/>
                </a:solidFill>
              </a:rPr>
              <a:t>Return</a:t>
            </a:r>
            <a:r>
              <a:rPr lang="en-US" altLang="ar-SA" sz="1800" smtClean="0"/>
              <a:t> BIT </a:t>
            </a:r>
            <a:r>
              <a:rPr lang="en-US" altLang="ar-SA" sz="18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   </a:t>
            </a:r>
            <a:r>
              <a:rPr lang="en-US" altLang="ar-SA" sz="18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tx2"/>
                </a:solidFill>
              </a:rPr>
              <a:t>Return</a:t>
            </a:r>
            <a:r>
              <a:rPr lang="en-US" altLang="ar-SA" sz="1800" smtClean="0"/>
              <a:t> (w </a:t>
            </a:r>
            <a:r>
              <a:rPr lang="en-US" altLang="ar-SA" sz="1800" smtClean="0">
                <a:solidFill>
                  <a:schemeClr val="tx2"/>
                </a:solidFill>
              </a:rPr>
              <a:t>AND</a:t>
            </a:r>
            <a:r>
              <a:rPr lang="en-US" altLang="ar-SA" sz="1800" smtClean="0"/>
              <a:t> x </a:t>
            </a:r>
            <a:r>
              <a:rPr lang="en-US" altLang="ar-SA" sz="1800" smtClean="0">
                <a:solidFill>
                  <a:schemeClr val="tx2"/>
                </a:solidFill>
              </a:rPr>
              <a:t>AND</a:t>
            </a:r>
            <a:r>
              <a:rPr lang="en-US" altLang="ar-SA" sz="1800" smtClean="0"/>
              <a:t> eq) </a:t>
            </a:r>
            <a:r>
              <a:rPr lang="en-US" altLang="ar-SA" sz="1800" smtClean="0">
                <a:solidFill>
                  <a:schemeClr val="tx2"/>
                </a:solidFill>
              </a:rPr>
              <a:t>OR</a:t>
            </a:r>
            <a:r>
              <a:rPr lang="en-US" altLang="ar-SA" sz="1800" smtClean="0"/>
              <a:t> (</a:t>
            </a:r>
            <a:r>
              <a:rPr lang="en-US" altLang="ar-SA" sz="1800" smtClean="0">
                <a:solidFill>
                  <a:schemeClr val="tx2"/>
                </a:solidFill>
              </a:rPr>
              <a:t>NOT</a:t>
            </a:r>
            <a:r>
              <a:rPr lang="en-US" altLang="ar-SA" sz="1800" smtClean="0"/>
              <a:t> w </a:t>
            </a:r>
            <a:r>
              <a:rPr lang="en-US" altLang="ar-SA" sz="1800" smtClean="0">
                <a:solidFill>
                  <a:schemeClr val="tx2"/>
                </a:solidFill>
              </a:rPr>
              <a:t>AND NOT</a:t>
            </a:r>
            <a:r>
              <a:rPr lang="en-US" altLang="ar-SA" sz="1800" smtClean="0"/>
              <a:t> x </a:t>
            </a:r>
            <a:r>
              <a:rPr lang="en-US" altLang="ar-SA" sz="1800" smtClean="0">
                <a:solidFill>
                  <a:schemeClr val="tx2"/>
                </a:solidFill>
              </a:rPr>
              <a:t>AND</a:t>
            </a:r>
            <a:r>
              <a:rPr lang="en-US" altLang="ar-SA" sz="1800" smtClean="0"/>
              <a:t> eq);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   </a:t>
            </a: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/>
              <a:t> feq;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	</a:t>
            </a:r>
            <a:r>
              <a:rPr lang="en-US" altLang="ar-SA" sz="1800" smtClean="0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.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tx2"/>
                </a:solidFill>
              </a:rPr>
              <a:t>End</a:t>
            </a:r>
            <a:r>
              <a:rPr lang="en-US" altLang="ar-SA" sz="1800" smtClean="0">
                <a:solidFill>
                  <a:schemeClr val="accent1"/>
                </a:solidFill>
              </a:rPr>
              <a:t> </a:t>
            </a:r>
            <a:r>
              <a:rPr lang="en-US" altLang="ar-SA" sz="1800" smtClean="0"/>
              <a:t>Basic_Utilities;</a:t>
            </a:r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…Another Package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mtClean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USE</a:t>
            </a:r>
            <a:r>
              <a:rPr lang="en-US" altLang="ar-SA" sz="2000" smtClean="0">
                <a:solidFill>
                  <a:schemeClr val="accent1"/>
                </a:solidFill>
              </a:rPr>
              <a:t> </a:t>
            </a:r>
            <a:r>
              <a:rPr lang="en-US" altLang="ar-SA" sz="2000" smtClean="0"/>
              <a:t>WORK.</a:t>
            </a:r>
            <a:r>
              <a:rPr lang="en-US" altLang="ar-SA" sz="2000" smtClean="0">
                <a:solidFill>
                  <a:schemeClr val="hlink"/>
                </a:solidFill>
              </a:rPr>
              <a:t>Basic_Utilities</a:t>
            </a:r>
            <a:r>
              <a:rPr lang="en-US" altLang="ar-SA" sz="2000" smtClean="0"/>
              <a:t>.ALL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Architecture</a:t>
            </a:r>
            <a:r>
              <a:rPr lang="en-US" altLang="ar-SA" sz="2000" smtClean="0"/>
              <a:t> Functional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Bit_Comparator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a_gt_b &lt;= </a:t>
            </a:r>
            <a:r>
              <a:rPr lang="en-US" altLang="ar-SA" sz="2000" smtClean="0">
                <a:solidFill>
                  <a:schemeClr val="hlink"/>
                </a:solidFill>
              </a:rPr>
              <a:t>fgl</a:t>
            </a:r>
            <a:r>
              <a:rPr lang="en-US" altLang="ar-SA" sz="2000" smtClean="0"/>
              <a:t> (a, b, gt)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a_eq_b &lt;= </a:t>
            </a:r>
            <a:r>
              <a:rPr lang="en-US" altLang="ar-SA" sz="2000" smtClean="0">
                <a:solidFill>
                  <a:schemeClr val="hlink"/>
                </a:solidFill>
              </a:rPr>
              <a:t>feq</a:t>
            </a:r>
            <a:r>
              <a:rPr lang="en-US" altLang="ar-SA" sz="2000" smtClean="0"/>
              <a:t> (a, b, eq)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/>
              <a:t>	a_lt_b  &lt;= </a:t>
            </a:r>
            <a:r>
              <a:rPr lang="en-US" altLang="ar-SA" sz="2000" smtClean="0">
                <a:solidFill>
                  <a:schemeClr val="hlink"/>
                </a:solidFill>
              </a:rPr>
              <a:t>fgl</a:t>
            </a:r>
            <a:r>
              <a:rPr lang="en-US" altLang="ar-SA" sz="2000" smtClean="0"/>
              <a:t> (b, a, lt) </a:t>
            </a:r>
            <a:r>
              <a:rPr lang="en-US" altLang="ar-SA" sz="2000" smtClean="0">
                <a:solidFill>
                  <a:schemeClr val="tx2"/>
                </a:solidFill>
              </a:rPr>
              <a:t>after</a:t>
            </a:r>
            <a:r>
              <a:rPr lang="en-US" altLang="ar-SA" sz="2000" smtClean="0"/>
              <a:t> 12 ns;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tx2"/>
                </a:solidFill>
              </a:rPr>
              <a:t>End</a:t>
            </a:r>
            <a:r>
              <a:rPr lang="en-US" altLang="ar-SA" sz="2000" smtClean="0"/>
              <a:t> Functional;</a:t>
            </a:r>
          </a:p>
          <a:p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Libraries…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VHDL supports the use of design libraries for categorizing components or utilities.</a:t>
            </a:r>
          </a:p>
          <a:p>
            <a:r>
              <a:rPr lang="en-US" altLang="ar-SA" smtClean="0"/>
              <a:t>Applications of libraries include</a:t>
            </a:r>
          </a:p>
          <a:p>
            <a:pPr lvl="1"/>
            <a:r>
              <a:rPr lang="en-US" altLang="ar-SA" smtClean="0"/>
              <a:t>Sharing of components between designers</a:t>
            </a:r>
          </a:p>
          <a:p>
            <a:pPr lvl="1"/>
            <a:r>
              <a:rPr lang="en-US" altLang="ar-SA" smtClean="0"/>
              <a:t>Grouping components of standard logic families</a:t>
            </a:r>
          </a:p>
          <a:p>
            <a:pPr lvl="1"/>
            <a:r>
              <a:rPr lang="en-US" altLang="ar-SA" smtClean="0"/>
              <a:t>Categorizing special-purpose utilities such as subprograms or types</a:t>
            </a:r>
          </a:p>
          <a:p>
            <a:r>
              <a:rPr lang="en-US" altLang="ar-SA" smtClean="0"/>
              <a:t>Two Types of Libraries</a:t>
            </a:r>
            <a:endParaRPr lang="en-US" altLang="ar-SA" u="sng" smtClean="0"/>
          </a:p>
          <a:p>
            <a:pPr lvl="1"/>
            <a:r>
              <a:rPr lang="en-US" altLang="ar-SA" u="sng" smtClean="0">
                <a:solidFill>
                  <a:schemeClr val="hlink"/>
                </a:solidFill>
              </a:rPr>
              <a:t>Working Library</a:t>
            </a:r>
            <a:r>
              <a:rPr lang="en-US" altLang="ar-SA" smtClean="0"/>
              <a:t>  (WORK) {</a:t>
            </a:r>
            <a:r>
              <a:rPr lang="en-US" altLang="ar-SA" i="1" u="sng" smtClean="0"/>
              <a:t>A Predefined</a:t>
            </a:r>
            <a:r>
              <a:rPr lang="en-US" altLang="ar-SA" smtClean="0"/>
              <a:t> </a:t>
            </a:r>
            <a:r>
              <a:rPr lang="en-US" altLang="ar-SA" i="1" smtClean="0"/>
              <a:t>library into which a Design Unit is Placed after Compilation.</a:t>
            </a:r>
            <a:r>
              <a:rPr lang="en-US" altLang="ar-SA" smtClean="0"/>
              <a:t>}, </a:t>
            </a:r>
            <a:endParaRPr lang="en-US" altLang="ar-SA" u="sng" smtClean="0"/>
          </a:p>
          <a:p>
            <a:pPr lvl="1"/>
            <a:r>
              <a:rPr lang="en-US" altLang="ar-SA" u="sng" smtClean="0">
                <a:solidFill>
                  <a:schemeClr val="hlink"/>
                </a:solidFill>
              </a:rPr>
              <a:t>Resource Libraries</a:t>
            </a:r>
            <a:r>
              <a:rPr lang="en-US" altLang="ar-SA" smtClean="0"/>
              <a:t>  {Contain design units that can be referenced within the design unit being compiled}.</a:t>
            </a:r>
            <a:r>
              <a:rPr lang="en-US" altLang="ar-SA" sz="2400" b="1" smtClean="0"/>
              <a:t> </a:t>
            </a:r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Design Libraries…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b="0" smtClean="0"/>
              <a:t>Only one library can be the </a:t>
            </a:r>
            <a:r>
              <a:rPr lang="en-US" altLang="ar-SA" smtClean="0"/>
              <a:t>Working</a:t>
            </a:r>
            <a:r>
              <a:rPr lang="en-US" altLang="ar-SA" b="0" smtClean="0"/>
              <a:t> library</a:t>
            </a:r>
          </a:p>
          <a:p>
            <a:r>
              <a:rPr lang="en-US" altLang="ar-SA" b="0" smtClean="0"/>
              <a:t>Any number of Resource Libraries may be used by a Design Entity</a:t>
            </a:r>
          </a:p>
          <a:p>
            <a:r>
              <a:rPr lang="en-US" altLang="ar-SA" b="0" smtClean="0"/>
              <a:t>There is a number of predefined Resource Libraries</a:t>
            </a:r>
          </a:p>
          <a:p>
            <a:r>
              <a:rPr lang="en-US" altLang="ar-SA" b="0" smtClean="0"/>
              <a:t>The </a:t>
            </a:r>
            <a:r>
              <a:rPr lang="en-US" altLang="ar-SA" smtClean="0">
                <a:solidFill>
                  <a:schemeClr val="tx2"/>
                </a:solidFill>
              </a:rPr>
              <a:t>Library</a:t>
            </a:r>
            <a:r>
              <a:rPr lang="en-US" altLang="ar-SA" b="0" smtClean="0"/>
              <a:t> clause is used to make a given library visible</a:t>
            </a:r>
          </a:p>
          <a:p>
            <a:r>
              <a:rPr lang="en-US" altLang="ar-SA" b="0" smtClean="0"/>
              <a:t>The </a:t>
            </a:r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</a:t>
            </a:r>
            <a:r>
              <a:rPr lang="en-US" altLang="ar-SA" b="0" smtClean="0"/>
              <a:t>clause causes Package  Declarations within a Library to be visible</a:t>
            </a:r>
          </a:p>
          <a:p>
            <a:r>
              <a:rPr lang="en-US" altLang="ar-SA" b="0" smtClean="0"/>
              <a:t>Library management tasks, e.g. Creation or Deletion, are not part of the VHDL Language Standard </a:t>
            </a:r>
            <a:r>
              <a:rPr lang="en-US" altLang="ar-SA" b="0" smtClean="0">
                <a:sym typeface="Wingdings" panose="05000000000000000000" pitchFamily="2" charset="2"/>
              </a:rPr>
              <a:t></a:t>
            </a:r>
            <a:r>
              <a:rPr lang="en-US" altLang="ar-SA" b="0" smtClean="0"/>
              <a:t> Tool Dependent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Design Libraries…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Exiting libraries</a:t>
            </a:r>
          </a:p>
          <a:p>
            <a:pPr lvl="1"/>
            <a:r>
              <a:rPr lang="en-US" altLang="ar-SA" smtClean="0"/>
              <a:t>STD Library</a:t>
            </a:r>
          </a:p>
          <a:p>
            <a:pPr lvl="2"/>
            <a:r>
              <a:rPr lang="en-US" altLang="ar-SA" smtClean="0"/>
              <a:t>Contains the </a:t>
            </a:r>
            <a:r>
              <a:rPr lang="en-US" altLang="ar-SA" b="1" smtClean="0">
                <a:solidFill>
                  <a:srgbClr val="FF0000"/>
                </a:solidFill>
              </a:rPr>
              <a:t>STANDARD</a:t>
            </a:r>
            <a:r>
              <a:rPr lang="en-US" altLang="ar-SA" smtClean="0"/>
              <a:t> and </a:t>
            </a:r>
            <a:r>
              <a:rPr lang="en-US" altLang="ar-SA" b="1" smtClean="0">
                <a:solidFill>
                  <a:srgbClr val="FF0000"/>
                </a:solidFill>
              </a:rPr>
              <a:t>TEXTIO</a:t>
            </a:r>
            <a:r>
              <a:rPr lang="en-US" altLang="ar-SA" smtClean="0"/>
              <a:t> packages </a:t>
            </a:r>
          </a:p>
          <a:p>
            <a:pPr lvl="2"/>
            <a:r>
              <a:rPr lang="en-US" altLang="ar-SA" smtClean="0"/>
              <a:t>Contains all the standard types &amp; utilities</a:t>
            </a:r>
          </a:p>
          <a:p>
            <a:pPr lvl="2"/>
            <a:r>
              <a:rPr lang="en-US" altLang="ar-SA" smtClean="0"/>
              <a:t>Visible to all designs</a:t>
            </a:r>
          </a:p>
          <a:p>
            <a:pPr lvl="1"/>
            <a:r>
              <a:rPr lang="en-US" altLang="ar-SA" smtClean="0"/>
              <a:t>WORK library</a:t>
            </a:r>
          </a:p>
          <a:p>
            <a:pPr lvl="2"/>
            <a:r>
              <a:rPr lang="en-US" altLang="ar-SA" smtClean="0"/>
              <a:t>Root library for the user</a:t>
            </a:r>
          </a:p>
          <a:p>
            <a:r>
              <a:rPr lang="en-US" altLang="ar-SA" smtClean="0"/>
              <a:t>IEEE library</a:t>
            </a:r>
          </a:p>
          <a:p>
            <a:pPr lvl="1"/>
            <a:r>
              <a:rPr lang="en-US" altLang="ar-SA" smtClean="0"/>
              <a:t>Contains VHDL-related standards</a:t>
            </a:r>
          </a:p>
          <a:p>
            <a:pPr lvl="1"/>
            <a:r>
              <a:rPr lang="en-US" altLang="ar-SA" smtClean="0"/>
              <a:t>Contains the </a:t>
            </a:r>
            <a:r>
              <a:rPr lang="en-US" altLang="ar-SA" smtClean="0">
                <a:solidFill>
                  <a:schemeClr val="hlink"/>
                </a:solidFill>
              </a:rPr>
              <a:t>std_logic_1164</a:t>
            </a:r>
            <a:r>
              <a:rPr lang="en-US" altLang="ar-SA" smtClean="0"/>
              <a:t> (IEEE 1164.1) package</a:t>
            </a:r>
          </a:p>
          <a:p>
            <a:pPr lvl="2"/>
            <a:r>
              <a:rPr lang="en-US" altLang="ar-SA" smtClean="0"/>
              <a:t>Defines a nine values logic system</a:t>
            </a:r>
          </a:p>
          <a:p>
            <a:pPr lvl="2"/>
            <a:r>
              <a:rPr lang="en-US" altLang="ar-SA" smtClean="0"/>
              <a:t>De Facto Standard for all Synthesis Tools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…Design Libraries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To make a library visible to a design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LIBRARY</a:t>
            </a:r>
            <a:r>
              <a:rPr lang="en-US" altLang="ar-SA" smtClean="0"/>
              <a:t> libname;</a:t>
            </a:r>
          </a:p>
          <a:p>
            <a:r>
              <a:rPr lang="en-US" altLang="ar-SA" smtClean="0"/>
              <a:t>The following statement is assumed by all designs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LIBRARY</a:t>
            </a:r>
            <a:r>
              <a:rPr lang="en-US" altLang="ar-SA" smtClean="0"/>
              <a:t> WORK;</a:t>
            </a:r>
          </a:p>
          <a:p>
            <a:r>
              <a:rPr lang="en-US" altLang="ar-SA" smtClean="0"/>
              <a:t>To use the std_logic_1164 package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LIBRARY</a:t>
            </a:r>
            <a:r>
              <a:rPr lang="en-US" altLang="ar-SA" smtClean="0"/>
              <a:t> IEEE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IEEE.</a:t>
            </a:r>
            <a:r>
              <a:rPr lang="en-US" altLang="ar-SA" smtClean="0">
                <a:solidFill>
                  <a:schemeClr val="hlink"/>
                </a:solidFill>
              </a:rPr>
              <a:t>std_logic_1164</a:t>
            </a:r>
            <a:r>
              <a:rPr lang="en-US" altLang="ar-SA" smtClean="0"/>
              <a:t>.ALL</a:t>
            </a:r>
          </a:p>
          <a:p>
            <a:r>
              <a:rPr lang="en-US" altLang="ar-SA" smtClean="0"/>
              <a:t>By default, every design unit is assumed to contain the following declarations: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LIBRARY</a:t>
            </a:r>
            <a:r>
              <a:rPr lang="en-US" altLang="ar-SA" smtClean="0"/>
              <a:t> 	STD , work ; 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USE</a:t>
            </a:r>
            <a:r>
              <a:rPr lang="en-US" altLang="ar-SA" smtClean="0"/>
              <a:t> 		STD.Standard.All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Arithmetic &amp; Logical Operators for std_logic : Example</a:t>
            </a:r>
          </a:p>
        </p:txBody>
      </p:sp>
      <p:sp>
        <p:nvSpPr>
          <p:cNvPr id="41987" name="AutoShape 3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library</a:t>
            </a:r>
            <a:r>
              <a:rPr lang="en-US" altLang="ar-SA" sz="1600" smtClean="0"/>
              <a:t> ieee;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use</a:t>
            </a:r>
            <a:r>
              <a:rPr lang="en-US" altLang="ar-SA" sz="1600" smtClean="0">
                <a:solidFill>
                  <a:srgbClr val="FAFD00"/>
                </a:solidFill>
              </a:rPr>
              <a:t> ieee.std_logic_1164.all</a:t>
            </a:r>
            <a:r>
              <a:rPr lang="en-US" altLang="ar-SA" sz="16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use</a:t>
            </a: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rgbClr val="FAFD00"/>
                </a:solidFill>
              </a:rPr>
              <a:t>ieee.std_logic_unsigned.all</a:t>
            </a:r>
            <a:r>
              <a:rPr lang="en-US" altLang="ar-SA" sz="16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entity</a:t>
            </a:r>
            <a:r>
              <a:rPr lang="en-US" altLang="ar-SA" sz="1600" smtClean="0"/>
              <a:t> example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port</a:t>
            </a:r>
            <a:r>
              <a:rPr lang="en-US" altLang="ar-SA" sz="1600" smtClean="0"/>
              <a:t> (a, b: IN std_logic_vector (7 downto 0));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example;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architecture</a:t>
            </a:r>
            <a:r>
              <a:rPr lang="en-US" altLang="ar-SA" sz="1600" smtClean="0"/>
              <a:t> try </a:t>
            </a:r>
            <a:r>
              <a:rPr lang="en-US" altLang="ar-SA" sz="1600" smtClean="0">
                <a:solidFill>
                  <a:schemeClr val="tx2"/>
                </a:solidFill>
              </a:rPr>
              <a:t>of</a:t>
            </a:r>
            <a:r>
              <a:rPr lang="en-US" altLang="ar-SA" sz="1600" smtClean="0"/>
              <a:t> example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signal</a:t>
            </a:r>
            <a:r>
              <a:rPr lang="en-US" altLang="ar-SA" sz="1600" smtClean="0"/>
              <a:t> x1, x2, x3, x4, x5, x6, x7, x8, x9, x10 : </a:t>
            </a:r>
            <a:r>
              <a:rPr lang="en-US" altLang="ar-SA" sz="1600" smtClean="0">
                <a:solidFill>
                  <a:schemeClr val="tx2"/>
                </a:solidFill>
              </a:rPr>
              <a:t>std_logic_vector </a:t>
            </a:r>
            <a:r>
              <a:rPr lang="en-US" altLang="ar-SA" sz="1600" smtClean="0"/>
              <a:t>(7 </a:t>
            </a:r>
            <a:r>
              <a:rPr lang="en-US" altLang="ar-SA" sz="1600" smtClean="0">
                <a:solidFill>
                  <a:schemeClr val="tx2"/>
                </a:solidFill>
              </a:rPr>
              <a:t>downto</a:t>
            </a:r>
            <a:r>
              <a:rPr lang="en-US" altLang="ar-SA" sz="1600" smtClean="0"/>
              <a:t> 0);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begin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x1 &lt;= </a:t>
            </a:r>
            <a:r>
              <a:rPr lang="en-US" altLang="ar-SA" sz="1500" smtClean="0">
                <a:solidFill>
                  <a:schemeClr val="tx2"/>
                </a:solidFill>
              </a:rPr>
              <a:t>not</a:t>
            </a:r>
            <a:r>
              <a:rPr lang="en-US" altLang="ar-SA" sz="1500" smtClean="0"/>
              <a:t> a;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x2 &lt;= a </a:t>
            </a:r>
            <a:r>
              <a:rPr lang="en-US" altLang="ar-SA" sz="1500" smtClean="0">
                <a:solidFill>
                  <a:schemeClr val="tx2"/>
                </a:solidFill>
              </a:rPr>
              <a:t>and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x3 &lt;= a </a:t>
            </a:r>
            <a:r>
              <a:rPr lang="en-US" altLang="ar-SA" sz="1500" smtClean="0">
                <a:solidFill>
                  <a:schemeClr val="tx2"/>
                </a:solidFill>
              </a:rPr>
              <a:t>nand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x4 &lt;= a </a:t>
            </a:r>
            <a:r>
              <a:rPr lang="en-US" altLang="ar-SA" sz="1500" smtClean="0">
                <a:solidFill>
                  <a:schemeClr val="tx2"/>
                </a:solidFill>
              </a:rPr>
              <a:t>or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x5 &lt;= a </a:t>
            </a:r>
            <a:r>
              <a:rPr lang="en-US" altLang="ar-SA" sz="1500" smtClean="0">
                <a:solidFill>
                  <a:schemeClr val="tx2"/>
                </a:solidFill>
              </a:rPr>
              <a:t>nor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x6 &lt;= a </a:t>
            </a:r>
            <a:r>
              <a:rPr lang="en-US" altLang="ar-SA" sz="1500" smtClean="0">
                <a:solidFill>
                  <a:schemeClr val="tx2"/>
                </a:solidFill>
              </a:rPr>
              <a:t>xor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x7 &lt;= a </a:t>
            </a:r>
            <a:r>
              <a:rPr lang="en-US" altLang="ar-SA" sz="1500" smtClean="0">
                <a:solidFill>
                  <a:schemeClr val="tx2"/>
                </a:solidFill>
              </a:rPr>
              <a:t>xnor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x8 &lt;= a </a:t>
            </a:r>
            <a:r>
              <a:rPr lang="en-US" altLang="ar-SA" sz="1500" smtClean="0">
                <a:solidFill>
                  <a:schemeClr val="tx2"/>
                </a:solidFill>
              </a:rPr>
              <a:t>+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x9 &lt;= a </a:t>
            </a:r>
            <a:r>
              <a:rPr lang="en-US" altLang="ar-SA" sz="1500" smtClean="0">
                <a:solidFill>
                  <a:schemeClr val="tx2"/>
                </a:solidFill>
              </a:rPr>
              <a:t>-</a:t>
            </a:r>
            <a:r>
              <a:rPr lang="en-US" altLang="ar-SA" sz="1500" smtClean="0"/>
              <a:t>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500" smtClean="0"/>
              <a:t>x10 &lt;= </a:t>
            </a:r>
            <a:r>
              <a:rPr lang="en-US" altLang="ar-SA" sz="1500" smtClean="0">
                <a:solidFill>
                  <a:schemeClr val="tx2"/>
                </a:solidFill>
              </a:rPr>
              <a:t>"+"</a:t>
            </a:r>
            <a:r>
              <a:rPr lang="en-US" altLang="ar-SA" sz="1500" smtClean="0"/>
              <a:t> (a, 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try;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516313" y="3217863"/>
            <a:ext cx="1968500" cy="371475"/>
            <a:chOff x="1540" y="961"/>
            <a:chExt cx="1240" cy="233"/>
          </a:xfrm>
        </p:grpSpPr>
        <p:sp>
          <p:nvSpPr>
            <p:cNvPr id="43020" name="Rectangle 3"/>
            <p:cNvSpPr>
              <a:spLocks noChangeArrowheads="1"/>
            </p:cNvSpPr>
            <p:nvPr/>
          </p:nvSpPr>
          <p:spPr bwMode="auto">
            <a:xfrm>
              <a:off x="1624" y="961"/>
              <a:ext cx="106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ar-SA" sz="1800" i="0" u="none">
                  <a:solidFill>
                    <a:srgbClr val="FF0128"/>
                  </a:solidFill>
                  <a:latin typeface="Times New Roman" panose="02020603050405020304" pitchFamily="18" charset="0"/>
                </a:rPr>
                <a:t>DATA  TYPES</a:t>
              </a:r>
            </a:p>
          </p:txBody>
        </p:sp>
        <p:sp>
          <p:nvSpPr>
            <p:cNvPr id="43021" name="Rectangle 4"/>
            <p:cNvSpPr>
              <a:spLocks noChangeArrowheads="1"/>
            </p:cNvSpPr>
            <p:nvPr/>
          </p:nvSpPr>
          <p:spPr bwMode="auto">
            <a:xfrm>
              <a:off x="1540" y="964"/>
              <a:ext cx="124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ar-SA"/>
            </a:p>
          </p:txBody>
        </p:sp>
      </p:grpSp>
      <p:sp>
        <p:nvSpPr>
          <p:cNvPr id="337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Types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 Data Type defines a set of  values  &amp;  a set of operations.</a:t>
            </a:r>
          </a:p>
          <a:p>
            <a:r>
              <a:rPr lang="en-US" altLang="ar-SA" smtClean="0"/>
              <a:t>VHDL is a </a:t>
            </a:r>
            <a:r>
              <a:rPr lang="en-US" altLang="ar-SA" smtClean="0">
                <a:solidFill>
                  <a:srgbClr val="FF0128"/>
                </a:solidFill>
              </a:rPr>
              <a:t>strongly-typed</a:t>
            </a:r>
            <a:r>
              <a:rPr lang="en-US" altLang="ar-SA" smtClean="0"/>
              <a:t> Language. Types cannot be mixed  in Expressions or in assigning values to Objects in general</a:t>
            </a:r>
          </a:p>
        </p:txBody>
      </p:sp>
      <p:grpSp>
        <p:nvGrpSpPr>
          <p:cNvPr id="43013" name="Group 7"/>
          <p:cNvGrpSpPr>
            <a:grpSpLocks/>
          </p:cNvGrpSpPr>
          <p:nvPr/>
        </p:nvGrpSpPr>
        <p:grpSpPr bwMode="auto">
          <a:xfrm>
            <a:off x="2366963" y="3592513"/>
            <a:ext cx="4268787" cy="611187"/>
            <a:chOff x="816" y="1198"/>
            <a:chExt cx="2689" cy="383"/>
          </a:xfrm>
        </p:grpSpPr>
        <p:sp>
          <p:nvSpPr>
            <p:cNvPr id="43018" name="Freeform 8"/>
            <p:cNvSpPr>
              <a:spLocks/>
            </p:cNvSpPr>
            <p:nvPr/>
          </p:nvSpPr>
          <p:spPr bwMode="auto">
            <a:xfrm>
              <a:off x="816" y="1198"/>
              <a:ext cx="1345" cy="383"/>
            </a:xfrm>
            <a:custGeom>
              <a:avLst/>
              <a:gdLst>
                <a:gd name="T0" fmla="*/ 1344 w 1345"/>
                <a:gd name="T1" fmla="*/ 0 h 383"/>
                <a:gd name="T2" fmla="*/ 1344 w 1345"/>
                <a:gd name="T3" fmla="*/ 191 h 383"/>
                <a:gd name="T4" fmla="*/ 0 w 1345"/>
                <a:gd name="T5" fmla="*/ 191 h 383"/>
                <a:gd name="T6" fmla="*/ 0 w 1345"/>
                <a:gd name="T7" fmla="*/ 382 h 3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5" h="383">
                  <a:moveTo>
                    <a:pt x="1344" y="0"/>
                  </a:moveTo>
                  <a:lnTo>
                    <a:pt x="1344" y="191"/>
                  </a:lnTo>
                  <a:lnTo>
                    <a:pt x="0" y="191"/>
                  </a:lnTo>
                  <a:lnTo>
                    <a:pt x="0" y="38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9"/>
            <p:cNvSpPr>
              <a:spLocks/>
            </p:cNvSpPr>
            <p:nvPr/>
          </p:nvSpPr>
          <p:spPr bwMode="auto">
            <a:xfrm>
              <a:off x="2160" y="1198"/>
              <a:ext cx="1345" cy="383"/>
            </a:xfrm>
            <a:custGeom>
              <a:avLst/>
              <a:gdLst>
                <a:gd name="T0" fmla="*/ 0 w 1345"/>
                <a:gd name="T1" fmla="*/ 0 h 383"/>
                <a:gd name="T2" fmla="*/ 0 w 1345"/>
                <a:gd name="T3" fmla="*/ 191 h 383"/>
                <a:gd name="T4" fmla="*/ 1344 w 1345"/>
                <a:gd name="T5" fmla="*/ 191 h 383"/>
                <a:gd name="T6" fmla="*/ 1344 w 1345"/>
                <a:gd name="T7" fmla="*/ 382 h 3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5" h="383">
                  <a:moveTo>
                    <a:pt x="0" y="0"/>
                  </a:moveTo>
                  <a:lnTo>
                    <a:pt x="0" y="191"/>
                  </a:lnTo>
                  <a:lnTo>
                    <a:pt x="1344" y="191"/>
                  </a:lnTo>
                  <a:lnTo>
                    <a:pt x="1344" y="38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4" name="Rectangle 10"/>
          <p:cNvSpPr>
            <a:spLocks noChangeArrowheads="1"/>
          </p:cNvSpPr>
          <p:nvPr/>
        </p:nvSpPr>
        <p:spPr bwMode="auto">
          <a:xfrm>
            <a:off x="3657600" y="4191000"/>
            <a:ext cx="1609725" cy="1081088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sz="1600" i="0">
                <a:solidFill>
                  <a:schemeClr val="hlink"/>
                </a:solidFill>
                <a:latin typeface="Times New Roman" panose="02020603050405020304" pitchFamily="18" charset="0"/>
              </a:rPr>
              <a:t>COMPOSITES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 Arrays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 Records</a:t>
            </a:r>
          </a:p>
        </p:txBody>
      </p:sp>
      <p:sp>
        <p:nvSpPr>
          <p:cNvPr id="43015" name="Rectangle 11"/>
          <p:cNvSpPr>
            <a:spLocks noChangeArrowheads="1"/>
          </p:cNvSpPr>
          <p:nvPr/>
        </p:nvSpPr>
        <p:spPr bwMode="auto">
          <a:xfrm>
            <a:off x="1692275" y="4191000"/>
            <a:ext cx="1533525" cy="1690688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sz="1600" i="0">
                <a:solidFill>
                  <a:schemeClr val="hlink"/>
                </a:solidFill>
                <a:latin typeface="Times New Roman" panose="02020603050405020304" pitchFamily="18" charset="0"/>
              </a:rPr>
              <a:t>SCALARS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 Numeric (Integer, Real)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 Enumerations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Physical</a:t>
            </a:r>
          </a:p>
        </p:txBody>
      </p:sp>
      <p:sp>
        <p:nvSpPr>
          <p:cNvPr id="43016" name="Line 12"/>
          <p:cNvSpPr>
            <a:spLocks noChangeShapeType="1"/>
          </p:cNvSpPr>
          <p:nvPr/>
        </p:nvSpPr>
        <p:spPr bwMode="auto">
          <a:xfrm>
            <a:off x="4500563" y="3906838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13"/>
          <p:cNvSpPr>
            <a:spLocks noChangeArrowheads="1"/>
          </p:cNvSpPr>
          <p:nvPr/>
        </p:nvSpPr>
        <p:spPr bwMode="auto">
          <a:xfrm>
            <a:off x="5654675" y="4191000"/>
            <a:ext cx="1533525" cy="1325563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sz="1600" i="0">
                <a:solidFill>
                  <a:schemeClr val="hlink"/>
                </a:solidFill>
                <a:latin typeface="Times New Roman" panose="02020603050405020304" pitchFamily="18" charset="0"/>
              </a:rPr>
              <a:t>File Type &amp;</a:t>
            </a:r>
          </a:p>
          <a:p>
            <a:pPr>
              <a:spcBef>
                <a:spcPct val="50000"/>
              </a:spcBef>
            </a:pPr>
            <a:r>
              <a:rPr lang="en-US" altLang="ar-SA" sz="1600" i="0">
                <a:solidFill>
                  <a:schemeClr val="hlink"/>
                </a:solidFill>
                <a:latin typeface="Times New Roman" panose="02020603050405020304" pitchFamily="18" charset="0"/>
              </a:rPr>
              <a:t>Access Type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1600" b="0" i="0" u="none">
                <a:latin typeface="Times New Roman" panose="02020603050405020304" pitchFamily="18" charset="0"/>
              </a:rPr>
              <a:t> Not Used for H/W Modeling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Scalar Data Types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rgbClr val="FAFD00"/>
                </a:solidFill>
              </a:rPr>
              <a:t>SYNTAX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Identifier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Type-Definition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Numeric Data Type</a:t>
            </a:r>
          </a:p>
          <a:p>
            <a:pPr lvl="1"/>
            <a:r>
              <a:rPr lang="en-US" altLang="ar-SA" smtClean="0"/>
              <a:t>Type-Definition is a  Range_Constraint as follows:</a:t>
            </a:r>
          </a:p>
          <a:p>
            <a:pPr lvl="1"/>
            <a:r>
              <a:rPr lang="en-US" altLang="ar-SA" smtClean="0"/>
              <a:t>Type-Definition :=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Initial-Value &lt;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| 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&gt;  Final-Value</a:t>
            </a:r>
          </a:p>
          <a:p>
            <a:r>
              <a:rPr lang="en-US" altLang="ar-SA" smtClean="0"/>
              <a:t>Examples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address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  0 	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	127;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index   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  7 	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   0;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voltage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-0.5 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 5.5;</a:t>
            </a:r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Number Formats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000" smtClean="0"/>
              <a:t>Integers have no Decimal Point.</a:t>
            </a:r>
          </a:p>
          <a:p>
            <a:r>
              <a:rPr lang="en-US" altLang="ar-SA" sz="2000" smtClean="0"/>
              <a:t>Integers may be Signed or Unsigned (e.g. -5, 356 )</a:t>
            </a:r>
          </a:p>
          <a:p>
            <a:r>
              <a:rPr lang="en-US" altLang="ar-SA" sz="2000" smtClean="0"/>
              <a:t>A Real number must have either a Decimal Point, a  -ive Exponent Term (Scientific Notation), or both.</a:t>
            </a:r>
          </a:p>
          <a:p>
            <a:r>
              <a:rPr lang="en-US" altLang="ar-SA" sz="2000" smtClean="0"/>
              <a:t>Real numbers may be Signed or Unsigned (e.g. -3.75, 1E-9, 1.5E-12 )</a:t>
            </a:r>
          </a:p>
          <a:p>
            <a:r>
              <a:rPr lang="en-US" altLang="ar-SA" sz="2000" smtClean="0">
                <a:solidFill>
                  <a:srgbClr val="FAFD00"/>
                </a:solidFill>
              </a:rPr>
              <a:t>Based Numbers:</a:t>
            </a:r>
          </a:p>
          <a:p>
            <a:pPr lvl="1"/>
            <a:r>
              <a:rPr lang="en-US" altLang="ar-SA" smtClean="0"/>
              <a:t>Numbers Default to Base 10 (Decimal)</a:t>
            </a:r>
          </a:p>
          <a:p>
            <a:pPr lvl="1"/>
            <a:r>
              <a:rPr lang="en-US" altLang="ar-SA" smtClean="0"/>
              <a:t>VHDL Allows Expressing Numbers Using Other Bases</a:t>
            </a:r>
          </a:p>
          <a:p>
            <a:pPr lvl="1"/>
            <a:r>
              <a:rPr lang="en-US" altLang="ar-SA" smtClean="0">
                <a:solidFill>
                  <a:schemeClr val="tx1"/>
                </a:solidFill>
              </a:rPr>
              <a:t>Syntax</a:t>
            </a:r>
          </a:p>
          <a:p>
            <a:pPr lvl="2"/>
            <a:r>
              <a:rPr lang="en-US" altLang="ar-SA" sz="1800" smtClean="0">
                <a:solidFill>
                  <a:srgbClr val="FAFD00"/>
                </a:solidFill>
              </a:rPr>
              <a:t>B#nnnn#</a:t>
            </a:r>
            <a:r>
              <a:rPr lang="en-US" altLang="ar-SA" sz="1800" smtClean="0"/>
              <a:t>     -- Number nnnn is in Base B</a:t>
            </a:r>
          </a:p>
          <a:p>
            <a:pPr lvl="1"/>
            <a:r>
              <a:rPr lang="en-US" altLang="ar-SA" smtClean="0">
                <a:solidFill>
                  <a:schemeClr val="tx1"/>
                </a:solidFill>
              </a:rPr>
              <a:t>Examples</a:t>
            </a:r>
          </a:p>
          <a:p>
            <a:pPr lvl="2"/>
            <a:r>
              <a:rPr lang="en-US" altLang="ar-SA" sz="1800" smtClean="0"/>
              <a:t>16#DF2#     -- Base 16 Integer  (HEX)</a:t>
            </a:r>
          </a:p>
          <a:p>
            <a:pPr lvl="2"/>
            <a:r>
              <a:rPr lang="en-US" altLang="ar-SA" sz="1800" smtClean="0"/>
              <a:t>8#7134#      -- Base 8 Integer  (OCTAL)</a:t>
            </a:r>
          </a:p>
          <a:p>
            <a:pPr lvl="2"/>
            <a:r>
              <a:rPr lang="en-US" altLang="ar-SA" sz="1800" smtClean="0"/>
              <a:t>2#10011#     -- Base 2 Integer  (Binary)</a:t>
            </a:r>
          </a:p>
          <a:p>
            <a:pPr lvl="2"/>
            <a:r>
              <a:rPr lang="en-US" altLang="ar-SA" sz="1800" smtClean="0"/>
              <a:t>16#65_3EB.37#     -- Base 16 REAL  (HEX)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Behavioral Modeling of ASM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8" y="1158875"/>
            <a:ext cx="34544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95263" y="1036638"/>
            <a:ext cx="55816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600" i="0" u="none">
                <a:solidFill>
                  <a:srgbClr val="FFFF00"/>
                </a:solidFill>
              </a:rPr>
              <a:t> When S_1 =&gt;  </a:t>
            </a:r>
            <a:r>
              <a:rPr lang="en-US" altLang="ar-SA" sz="1600" i="0" u="none">
                <a:solidFill>
                  <a:srgbClr val="FFFFFF"/>
                </a:solidFill>
              </a:rPr>
              <a:t>next_state&lt;=S_full; Ld_P1_P0&lt;='1';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</a:t>
            </a:r>
            <a:r>
              <a:rPr lang="en-US" altLang="ar-SA" sz="1600" i="0" u="none">
                <a:solidFill>
                  <a:srgbClr val="FFFF00"/>
                </a:solidFill>
              </a:rPr>
              <a:t>When S_full =&gt;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if (Ld='0')  then  next_state&lt;=S_wait;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else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	Ld_R0&lt;='1';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	if (En='1') then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         next_state&lt;=S_1; Ld_P1_P0&lt;='1';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     else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	     next_state&lt;=S_idle; Clr_P1_P0&lt;='1';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     end if;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end if;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</a:t>
            </a:r>
            <a:r>
              <a:rPr lang="en-US" altLang="ar-SA" sz="1600" i="0" u="none">
                <a:solidFill>
                  <a:srgbClr val="FFFF00"/>
                </a:solidFill>
              </a:rPr>
              <a:t>When S_wait =&gt;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if (Ld='0')  then next_state&lt;=S_wait;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else   Ld_R0&lt;='1';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if (En='1') then next_state&lt;=S_1; Ld_P1_P0&lt;='1';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else next_state&lt;=S_idle; Clr_P1_P0&lt;='1'; 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    end if;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      end if;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end case;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end process; </a:t>
            </a:r>
          </a:p>
          <a:p>
            <a:r>
              <a:rPr lang="en-US" altLang="ar-SA" sz="1600" i="0" u="none">
                <a:solidFill>
                  <a:srgbClr val="FFFFFF"/>
                </a:solidFill>
              </a:rPr>
              <a:t>end Behavioral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Predefined Numeric Data Types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rgbClr val="FAFD00"/>
                </a:solidFill>
              </a:rPr>
              <a:t>INTEGER</a:t>
            </a:r>
            <a:r>
              <a:rPr lang="en-US" altLang="ar-SA" smtClean="0"/>
              <a:t>  	-- Range is Machine limited but At 			       	       Least   -(2</a:t>
            </a:r>
            <a:r>
              <a:rPr lang="en-US" altLang="ar-SA" baseline="30000" smtClean="0"/>
              <a:t>31</a:t>
            </a:r>
            <a:r>
              <a:rPr lang="en-US" altLang="ar-SA" smtClean="0"/>
              <a:t> - 1)  To (2</a:t>
            </a:r>
            <a:r>
              <a:rPr lang="en-US" altLang="ar-SA" baseline="30000" smtClean="0"/>
              <a:t>31</a:t>
            </a:r>
            <a:r>
              <a:rPr lang="en-US" altLang="ar-SA" smtClean="0"/>
              <a:t> - 1) 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POSITIVE</a:t>
            </a:r>
            <a:r>
              <a:rPr lang="en-US" altLang="ar-SA" smtClean="0"/>
              <a:t>      	-- INTEGERS  &gt; 0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NATURAL</a:t>
            </a:r>
            <a:r>
              <a:rPr lang="en-US" altLang="ar-SA" smtClean="0"/>
              <a:t>      	-- INTEGERS 	&gt;= 0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REAL</a:t>
            </a:r>
            <a:r>
              <a:rPr lang="en-US" altLang="ar-SA" smtClean="0"/>
              <a:t>	  	-- Range is Machine limited </a:t>
            </a:r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Enumeration Data Type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ar-SA" smtClean="0"/>
              <a:t>Parenthesized </a:t>
            </a:r>
            <a:r>
              <a:rPr lang="en-US" altLang="ar-SA" smtClean="0">
                <a:solidFill>
                  <a:srgbClr val="FAFD00"/>
                </a:solidFill>
              </a:rPr>
              <a:t>ordered</a:t>
            </a:r>
            <a:r>
              <a:rPr lang="en-US" altLang="ar-SA" smtClean="0"/>
              <a:t> list of literals.</a:t>
            </a:r>
          </a:p>
          <a:p>
            <a:pPr lvl="1">
              <a:lnSpc>
                <a:spcPct val="80000"/>
              </a:lnSpc>
            </a:pPr>
            <a:r>
              <a:rPr lang="en-US" altLang="ar-SA" smtClean="0"/>
              <a:t>Each may be an identifier or a character literal. </a:t>
            </a:r>
          </a:p>
          <a:p>
            <a:pPr lvl="1">
              <a:lnSpc>
                <a:spcPct val="80000"/>
              </a:lnSpc>
            </a:pPr>
            <a:r>
              <a:rPr lang="en-US" altLang="ar-SA" smtClean="0"/>
              <a:t>The list elements are separated by commas</a:t>
            </a:r>
          </a:p>
          <a:p>
            <a:pPr>
              <a:lnSpc>
                <a:spcPct val="80000"/>
              </a:lnSpc>
            </a:pPr>
            <a:r>
              <a:rPr lang="en-US" altLang="ar-SA" smtClean="0"/>
              <a:t>A Position # is associated with each element in the List</a:t>
            </a:r>
          </a:p>
          <a:p>
            <a:pPr>
              <a:lnSpc>
                <a:spcPct val="80000"/>
              </a:lnSpc>
            </a:pPr>
            <a:r>
              <a:rPr lang="en-US" altLang="ar-SA" smtClean="0"/>
              <a:t>Position #`s begin with </a:t>
            </a:r>
            <a:r>
              <a:rPr lang="en-US" altLang="ar-SA" smtClean="0">
                <a:solidFill>
                  <a:srgbClr val="FAFD00"/>
                </a:solidFill>
              </a:rPr>
              <a:t>0</a:t>
            </a:r>
            <a:r>
              <a:rPr lang="en-US" altLang="ar-SA" smtClean="0"/>
              <a:t> for the Leftmost Element</a:t>
            </a:r>
          </a:p>
          <a:p>
            <a:pPr>
              <a:lnSpc>
                <a:spcPct val="80000"/>
              </a:lnSpc>
            </a:pPr>
            <a:r>
              <a:rPr lang="en-US" altLang="ar-SA" smtClean="0"/>
              <a:t>Variables &amp; Signals of type </a:t>
            </a:r>
            <a:r>
              <a:rPr lang="en-US" altLang="ar-SA" smtClean="0">
                <a:solidFill>
                  <a:srgbClr val="FAFD00"/>
                </a:solidFill>
              </a:rPr>
              <a:t>ENUMERATION</a:t>
            </a:r>
            <a:r>
              <a:rPr lang="en-US" altLang="ar-SA" smtClean="0"/>
              <a:t> will have the </a:t>
            </a:r>
            <a:r>
              <a:rPr lang="en-US" altLang="ar-SA" smtClean="0">
                <a:solidFill>
                  <a:srgbClr val="FAFD00"/>
                </a:solidFill>
              </a:rPr>
              <a:t>leftmost element</a:t>
            </a:r>
            <a:r>
              <a:rPr lang="en-US" altLang="ar-SA" smtClean="0"/>
              <a:t> as their </a:t>
            </a:r>
            <a:r>
              <a:rPr lang="en-US" altLang="ar-SA" smtClean="0">
                <a:solidFill>
                  <a:srgbClr val="FAFD00"/>
                </a:solidFill>
              </a:rPr>
              <a:t>Default (Initial) value</a:t>
            </a:r>
            <a:r>
              <a:rPr lang="en-US" altLang="ar-SA" smtClean="0"/>
              <a:t> unless, otherwise explicitly assigned.</a:t>
            </a:r>
          </a:p>
          <a:p>
            <a:pPr>
              <a:lnSpc>
                <a:spcPct val="80000"/>
              </a:lnSpc>
            </a:pPr>
            <a:r>
              <a:rPr lang="en-US" altLang="ar-SA" smtClean="0">
                <a:solidFill>
                  <a:schemeClr val="tx1"/>
                </a:solidFill>
              </a:rPr>
              <a:t>Examples</a:t>
            </a:r>
            <a:endParaRPr lang="en-US" altLang="ar-SA" smtClean="0"/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Color 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(Red, Orange, Yellow, Green, Blue, Indigo, Violet);</a:t>
            </a:r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Tri_Level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(`0`, `1`, `Z`);</a:t>
            </a:r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Bus_Kind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(Data, Address, Control);</a:t>
            </a:r>
          </a:p>
          <a:p>
            <a:pPr lvl="1">
              <a:lnSpc>
                <a:spcPct val="80000"/>
              </a:lnSpc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state 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(Init, Xmit, Receive, Wait, Terminal);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Predefined Enumerated Data Types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rgbClr val="FAFD00"/>
                </a:solidFill>
              </a:rPr>
              <a:t>BIT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( `0`  , `1`) ;</a:t>
            </a:r>
          </a:p>
          <a:p>
            <a:pPr>
              <a:lnSpc>
                <a:spcPct val="7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rgbClr val="FAFD00"/>
                </a:solidFill>
              </a:rPr>
              <a:t>BOOLEAN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( False, True) ;</a:t>
            </a:r>
          </a:p>
          <a:p>
            <a:pPr>
              <a:lnSpc>
                <a:spcPct val="7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rgbClr val="FAFD00"/>
                </a:solidFill>
              </a:rPr>
              <a:t>CHARACTER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(128 ASCII Chars......) ;</a:t>
            </a:r>
          </a:p>
          <a:p>
            <a:pPr>
              <a:lnSpc>
                <a:spcPct val="70000"/>
              </a:lnSpc>
            </a:pP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rgbClr val="FAFD00"/>
                </a:solidFill>
              </a:rPr>
              <a:t>Severity_Level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 (Note, Warning, Error, Failure) ;</a:t>
            </a:r>
          </a:p>
          <a:p>
            <a:pPr>
              <a:lnSpc>
                <a:spcPct val="7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rgbClr val="FAFD00"/>
                </a:solidFill>
              </a:rPr>
              <a:t>Std_U_Logic</a:t>
            </a:r>
            <a:r>
              <a:rPr lang="en-US" altLang="ar-SA" sz="2000" smtClean="0"/>
              <a:t> 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(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`U` ,  -- Uninitialized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`X` ,  -- Forcing Unknown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`0`  ,  -- Forcing 0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`1`  ,  -- Forcing 1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`Z`  ,  -- High Impedance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`W`  ,  -- Weak Unknown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`L`  ,  -- Weak 0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`H`  ,  -- Weak 1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`-`  ,   -- Don`t Care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/>
              <a:t>			) ;</a:t>
            </a:r>
          </a:p>
          <a:p>
            <a:pPr>
              <a:lnSpc>
                <a:spcPct val="7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SUBTYPE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AFD00"/>
                </a:solidFill>
              </a:rPr>
              <a:t> Std_Logic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rgbClr val="FFFF00"/>
                </a:solidFill>
              </a:rPr>
              <a:t>resolved</a:t>
            </a:r>
            <a:r>
              <a:rPr lang="en-US" altLang="ar-SA" sz="2000" smtClean="0"/>
              <a:t> Std_U_Logic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Physical Data Type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Specifies a </a:t>
            </a:r>
            <a:r>
              <a:rPr lang="en-US" altLang="ar-SA" smtClean="0">
                <a:solidFill>
                  <a:srgbClr val="FAFD00"/>
                </a:solidFill>
              </a:rPr>
              <a:t>Range Constraint</a:t>
            </a:r>
            <a:r>
              <a:rPr lang="en-US" altLang="ar-SA" smtClean="0"/>
              <a:t> , one </a:t>
            </a:r>
            <a:r>
              <a:rPr lang="en-US" altLang="ar-SA" smtClean="0">
                <a:solidFill>
                  <a:srgbClr val="FAFD00"/>
                </a:solidFill>
              </a:rPr>
              <a:t>Base Unit</a:t>
            </a:r>
            <a:r>
              <a:rPr lang="en-US" altLang="ar-SA" smtClean="0"/>
              <a:t>, and 0 or more  secondary units.</a:t>
            </a:r>
          </a:p>
          <a:p>
            <a:r>
              <a:rPr lang="en-US" altLang="ar-SA" smtClean="0"/>
              <a:t>Base unit is indivisible, i.e. no fractional quantities  of the Base Units are allowed.</a:t>
            </a:r>
          </a:p>
          <a:p>
            <a:r>
              <a:rPr lang="en-US" altLang="ar-SA" smtClean="0"/>
              <a:t>Secondary units must be integer multiple of the indivisible Base Unit.</a:t>
            </a:r>
          </a:p>
          <a:p>
            <a:r>
              <a:rPr lang="en-US" altLang="ar-SA" smtClean="0">
                <a:solidFill>
                  <a:schemeClr val="tx1"/>
                </a:solidFill>
              </a:rPr>
              <a:t>Examples</a:t>
            </a:r>
          </a:p>
          <a:p>
            <a:pPr lvl="1">
              <a:buFontTx/>
              <a:buNone/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rgbClr val="FAFD00"/>
                </a:solidFill>
              </a:rPr>
              <a:t>Resistance</a:t>
            </a:r>
            <a:r>
              <a:rPr lang="en-US" altLang="ar-SA" smtClean="0"/>
              <a:t>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 1 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  Integer</a:t>
            </a:r>
            <a:r>
              <a:rPr lang="en-US" altLang="ar-SA" smtClean="0">
                <a:solidFill>
                  <a:schemeClr val="tx2"/>
                </a:solidFill>
              </a:rPr>
              <a:t>’High</a:t>
            </a:r>
          </a:p>
          <a:p>
            <a:pPr lvl="1">
              <a:buFontTx/>
              <a:buNone/>
            </a:pPr>
            <a:r>
              <a:rPr lang="en-US" altLang="ar-SA" smtClean="0"/>
              <a:t>	</a:t>
            </a:r>
            <a:r>
              <a:rPr lang="en-US" altLang="ar-SA" smtClean="0">
                <a:solidFill>
                  <a:schemeClr val="tx2"/>
                </a:solidFill>
              </a:rPr>
              <a:t>Units</a:t>
            </a:r>
            <a:r>
              <a:rPr lang="en-US" altLang="ar-SA" smtClean="0"/>
              <a:t> </a:t>
            </a:r>
          </a:p>
          <a:p>
            <a:pPr lvl="1">
              <a:buFontTx/>
              <a:buNone/>
            </a:pPr>
            <a:r>
              <a:rPr lang="en-US" altLang="ar-SA" smtClean="0"/>
              <a:t>	    Ohm; 	-- Base Unit</a:t>
            </a:r>
          </a:p>
          <a:p>
            <a:pPr lvl="1">
              <a:buFontTx/>
              <a:buNone/>
            </a:pPr>
            <a:r>
              <a:rPr lang="en-US" altLang="ar-SA" smtClean="0"/>
              <a:t>	    Kohm = 1000  Ohm;	-- Secondary  Unit</a:t>
            </a:r>
          </a:p>
          <a:p>
            <a:pPr lvl="1">
              <a:buFontTx/>
              <a:buNone/>
            </a:pPr>
            <a:r>
              <a:rPr lang="en-US" altLang="ar-SA" smtClean="0"/>
              <a:t>	    Mohm = 1000  Kohm;	-- Secondary  Unit</a:t>
            </a:r>
          </a:p>
          <a:p>
            <a:pPr lvl="1">
              <a:buFontTx/>
              <a:buNone/>
            </a:pPr>
            <a:r>
              <a:rPr lang="en-US" altLang="ar-SA" smtClean="0"/>
              <a:t>	</a:t>
            </a:r>
            <a:r>
              <a:rPr lang="en-US" altLang="ar-SA" smtClean="0">
                <a:solidFill>
                  <a:schemeClr val="tx2"/>
                </a:solidFill>
              </a:rPr>
              <a:t>end  Units</a:t>
            </a:r>
            <a:r>
              <a:rPr lang="en-US" altLang="ar-SA" smtClean="0"/>
              <a:t>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Predefined Physical Data Types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rgbClr val="FAFD00"/>
                </a:solidFill>
              </a:rPr>
              <a:t>Time</a:t>
            </a:r>
            <a:r>
              <a:rPr lang="en-US" altLang="ar-SA" smtClean="0"/>
              <a:t> is the ONLY predefined Physical data type</a:t>
            </a:r>
          </a:p>
          <a:p>
            <a:endParaRPr lang="en-US" altLang="ar-SA" smtClean="0"/>
          </a:p>
          <a:p>
            <a:pPr lvl="1">
              <a:buFontTx/>
              <a:buNone/>
            </a:pPr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  </a:t>
            </a:r>
            <a:r>
              <a:rPr lang="en-US" altLang="ar-SA" smtClean="0">
                <a:solidFill>
                  <a:srgbClr val="FAFD00"/>
                </a:solidFill>
              </a:rPr>
              <a:t>Time</a:t>
            </a:r>
            <a:r>
              <a:rPr lang="en-US" altLang="ar-SA" smtClean="0"/>
              <a:t>  IS </a:t>
            </a:r>
            <a:r>
              <a:rPr lang="en-US" altLang="ar-SA" smtClean="0">
                <a:solidFill>
                  <a:schemeClr val="tx2"/>
                </a:solidFill>
              </a:rPr>
              <a:t>Range</a:t>
            </a:r>
            <a:r>
              <a:rPr lang="en-US" altLang="ar-SA" smtClean="0"/>
              <a:t> 0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 1E20</a:t>
            </a:r>
          </a:p>
          <a:p>
            <a:pPr lvl="1">
              <a:buFontTx/>
              <a:buNone/>
            </a:pPr>
            <a:r>
              <a:rPr lang="en-US" altLang="ar-SA" smtClean="0"/>
              <a:t>		</a:t>
            </a:r>
            <a:r>
              <a:rPr lang="en-US" altLang="ar-SA" smtClean="0">
                <a:solidFill>
                  <a:schemeClr val="tx2"/>
                </a:solidFill>
              </a:rPr>
              <a:t>Units</a:t>
            </a:r>
            <a:r>
              <a:rPr lang="en-US" altLang="ar-SA" smtClean="0"/>
              <a:t> </a:t>
            </a:r>
          </a:p>
          <a:p>
            <a:pPr lvl="1">
              <a:buFontTx/>
              <a:buNone/>
            </a:pPr>
            <a:r>
              <a:rPr lang="en-US" altLang="ar-SA" smtClean="0"/>
              <a:t>		    fs;    -- 	  Base Unit (Femto Second = 1E-15 Second)</a:t>
            </a:r>
          </a:p>
          <a:p>
            <a:pPr lvl="1">
              <a:buFontTx/>
              <a:buNone/>
            </a:pPr>
            <a:r>
              <a:rPr lang="en-US" altLang="ar-SA" smtClean="0"/>
              <a:t>		    ps = 1000  fs;	-- Pico_Second</a:t>
            </a:r>
          </a:p>
          <a:p>
            <a:pPr lvl="1">
              <a:buFontTx/>
              <a:buNone/>
            </a:pPr>
            <a:r>
              <a:rPr lang="en-US" altLang="ar-SA" smtClean="0"/>
              <a:t>		    ns = 1000  ps;	-- Nano_Second</a:t>
            </a:r>
          </a:p>
          <a:p>
            <a:pPr lvl="1">
              <a:buFontTx/>
              <a:buNone/>
            </a:pPr>
            <a:r>
              <a:rPr lang="en-US" altLang="ar-SA" smtClean="0"/>
              <a:t>		    us = 1000  ns;	-- Micro_Second</a:t>
            </a:r>
          </a:p>
          <a:p>
            <a:pPr lvl="1">
              <a:buFontTx/>
              <a:buNone/>
            </a:pPr>
            <a:r>
              <a:rPr lang="en-US" altLang="ar-SA" smtClean="0"/>
              <a:t>		    ms = 1000  us;	-- Milli_Second</a:t>
            </a:r>
          </a:p>
          <a:p>
            <a:pPr lvl="1">
              <a:buFontTx/>
              <a:buNone/>
            </a:pPr>
            <a:r>
              <a:rPr lang="en-US" altLang="ar-SA" smtClean="0"/>
              <a:t>		    sec = 1000  ms;	-- Second</a:t>
            </a:r>
          </a:p>
          <a:p>
            <a:pPr lvl="1">
              <a:buFontTx/>
              <a:buNone/>
            </a:pPr>
            <a:r>
              <a:rPr lang="en-US" altLang="ar-SA" smtClean="0"/>
              <a:t>		    min = 60  sec;	-- Minuite</a:t>
            </a:r>
          </a:p>
          <a:p>
            <a:pPr lvl="1">
              <a:buFontTx/>
              <a:buNone/>
            </a:pPr>
            <a:r>
              <a:rPr lang="en-US" altLang="ar-SA" smtClean="0"/>
              <a:t>		    hr   = 60  min;	-- Hour</a:t>
            </a:r>
          </a:p>
          <a:p>
            <a:pPr lvl="1">
              <a:buFontTx/>
              <a:buNone/>
            </a:pPr>
            <a:r>
              <a:rPr lang="en-US" altLang="ar-SA" smtClean="0"/>
              <a:t>		</a:t>
            </a:r>
            <a:r>
              <a:rPr lang="en-US" altLang="ar-SA" smtClean="0">
                <a:solidFill>
                  <a:schemeClr val="tx2"/>
                </a:solidFill>
              </a:rPr>
              <a:t>end  Units</a:t>
            </a:r>
            <a:r>
              <a:rPr lang="en-US" altLang="ar-SA" smtClean="0"/>
              <a:t> 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Composite Data Types: Arrays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000" smtClean="0"/>
              <a:t>Elements of an Array  have the same data type</a:t>
            </a:r>
          </a:p>
          <a:p>
            <a:r>
              <a:rPr lang="en-US" altLang="ar-SA" sz="2000" smtClean="0"/>
              <a:t>Arrays may be Single/Multi - Dimensional</a:t>
            </a:r>
          </a:p>
          <a:p>
            <a:r>
              <a:rPr lang="en-US" altLang="ar-SA" sz="2000" smtClean="0"/>
              <a:t>Array bounds may be either </a:t>
            </a:r>
            <a:r>
              <a:rPr lang="en-US" altLang="ar-SA" sz="2000" smtClean="0">
                <a:solidFill>
                  <a:schemeClr val="accent1"/>
                </a:solidFill>
              </a:rPr>
              <a:t>Constrained</a:t>
            </a:r>
            <a:r>
              <a:rPr lang="en-US" altLang="ar-SA" sz="2000" smtClean="0"/>
              <a:t> or </a:t>
            </a:r>
            <a:r>
              <a:rPr lang="en-US" altLang="ar-SA" sz="2000" smtClean="0">
                <a:solidFill>
                  <a:schemeClr val="accent1"/>
                </a:solidFill>
              </a:rPr>
              <a:t>Unconstrained</a:t>
            </a:r>
            <a:r>
              <a:rPr lang="en-US" altLang="ar-SA" sz="2000" smtClean="0"/>
              <a:t>.</a:t>
            </a:r>
          </a:p>
          <a:p>
            <a:r>
              <a:rPr lang="en-US" altLang="ar-SA" sz="2000" smtClean="0">
                <a:solidFill>
                  <a:srgbClr val="FAFD00"/>
                </a:solidFill>
              </a:rPr>
              <a:t>Constrained Arrays</a:t>
            </a:r>
          </a:p>
          <a:p>
            <a:pPr lvl="1"/>
            <a:r>
              <a:rPr lang="en-US" altLang="ar-SA" sz="2000" smtClean="0"/>
              <a:t>Array Bounds Are Specified</a:t>
            </a:r>
          </a:p>
          <a:p>
            <a:pPr lvl="1"/>
            <a:r>
              <a:rPr lang="en-US" altLang="ar-SA" sz="2000" smtClean="0"/>
              <a:t>Syntax:</a:t>
            </a:r>
          </a:p>
          <a:p>
            <a:pPr lvl="2"/>
            <a:r>
              <a:rPr lang="en-US" altLang="ar-SA" sz="1800" b="1" smtClean="0">
                <a:solidFill>
                  <a:schemeClr val="tx2"/>
                </a:solidFill>
              </a:rPr>
              <a:t>TYPE</a:t>
            </a:r>
            <a:r>
              <a:rPr lang="en-US" altLang="ar-SA" sz="1800" b="1" smtClean="0"/>
              <a:t>  id  </a:t>
            </a:r>
            <a:r>
              <a:rPr lang="en-US" altLang="ar-SA" sz="1800" b="1" smtClean="0">
                <a:solidFill>
                  <a:schemeClr val="tx2"/>
                </a:solidFill>
              </a:rPr>
              <a:t>Is</a:t>
            </a:r>
            <a:r>
              <a:rPr lang="en-US" altLang="ar-SA" sz="1800" b="1" smtClean="0"/>
              <a:t> </a:t>
            </a:r>
            <a:r>
              <a:rPr lang="en-US" altLang="ar-SA" sz="1800" b="1" smtClean="0">
                <a:solidFill>
                  <a:schemeClr val="tx2"/>
                </a:solidFill>
              </a:rPr>
              <a:t>Array</a:t>
            </a:r>
            <a:r>
              <a:rPr lang="en-US" altLang="ar-SA" sz="1800" b="1" smtClean="0"/>
              <a:t> ( Range_Constraint)   </a:t>
            </a:r>
            <a:r>
              <a:rPr lang="en-US" altLang="ar-SA" sz="1800" b="1" smtClean="0">
                <a:solidFill>
                  <a:schemeClr val="tx2"/>
                </a:solidFill>
              </a:rPr>
              <a:t>of</a:t>
            </a:r>
            <a:r>
              <a:rPr lang="en-US" altLang="ar-SA" sz="1800" b="1" smtClean="0"/>
              <a:t>   Type;</a:t>
            </a:r>
          </a:p>
          <a:p>
            <a:r>
              <a:rPr lang="en-US" altLang="ar-SA" sz="2000" smtClean="0">
                <a:solidFill>
                  <a:schemeClr val="tx1"/>
                </a:solidFill>
              </a:rPr>
              <a:t>Examples</a:t>
            </a:r>
          </a:p>
          <a:p>
            <a:pPr lvl="1"/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word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Array</a:t>
            </a:r>
            <a:r>
              <a:rPr lang="en-US" altLang="ar-SA" sz="2000" smtClean="0"/>
              <a:t> ( 0 </a:t>
            </a:r>
            <a:r>
              <a:rPr lang="en-US" altLang="ar-SA" sz="2000" smtClean="0">
                <a:solidFill>
                  <a:schemeClr val="tx2"/>
                </a:solidFill>
              </a:rPr>
              <a:t>To</a:t>
            </a:r>
            <a:r>
              <a:rPr lang="en-US" altLang="ar-SA" sz="2000" smtClean="0"/>
              <a:t> 7)  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  Bit;</a:t>
            </a:r>
          </a:p>
          <a:p>
            <a:pPr lvl="1"/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pattern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Array</a:t>
            </a:r>
            <a:r>
              <a:rPr lang="en-US" altLang="ar-SA" sz="2000" smtClean="0"/>
              <a:t> ( 31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  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  Bit;</a:t>
            </a:r>
          </a:p>
          <a:p>
            <a:pPr lvl="1"/>
            <a:r>
              <a:rPr lang="en-US" altLang="ar-SA" sz="2000" smtClean="0">
                <a:solidFill>
                  <a:srgbClr val="FAFD00"/>
                </a:solidFill>
              </a:rPr>
              <a:t>2-D Arrays</a:t>
            </a:r>
          </a:p>
          <a:p>
            <a:pPr lvl="2"/>
            <a:r>
              <a:rPr lang="en-US" altLang="ar-SA" b="1" smtClean="0">
                <a:solidFill>
                  <a:schemeClr val="tx2"/>
                </a:solidFill>
              </a:rPr>
              <a:t>TYPE</a:t>
            </a:r>
            <a:r>
              <a:rPr lang="en-US" altLang="ar-SA" b="1" smtClean="0">
                <a:solidFill>
                  <a:schemeClr val="tx1"/>
                </a:solidFill>
              </a:rPr>
              <a:t>   </a:t>
            </a:r>
            <a:r>
              <a:rPr lang="en-US" altLang="ar-SA" b="1" smtClean="0"/>
              <a:t>col</a:t>
            </a:r>
            <a:r>
              <a:rPr lang="en-US" altLang="ar-SA" b="1" smtClean="0">
                <a:solidFill>
                  <a:schemeClr val="tx1"/>
                </a:solidFill>
              </a:rPr>
              <a:t>  </a:t>
            </a:r>
            <a:r>
              <a:rPr lang="en-US" altLang="ar-SA" b="1" smtClean="0">
                <a:solidFill>
                  <a:schemeClr val="tx2"/>
                </a:solidFill>
              </a:rPr>
              <a:t>Is   Range</a:t>
            </a:r>
            <a:r>
              <a:rPr lang="en-US" altLang="ar-SA" b="1" smtClean="0">
                <a:solidFill>
                  <a:schemeClr val="tx1"/>
                </a:solidFill>
              </a:rPr>
              <a:t>  0  </a:t>
            </a:r>
            <a:r>
              <a:rPr lang="en-US" altLang="ar-SA" b="1" smtClean="0">
                <a:solidFill>
                  <a:schemeClr val="tx2"/>
                </a:solidFill>
              </a:rPr>
              <a:t>To</a:t>
            </a:r>
            <a:r>
              <a:rPr lang="en-US" altLang="ar-SA" b="1" smtClean="0">
                <a:solidFill>
                  <a:schemeClr val="tx1"/>
                </a:solidFill>
              </a:rPr>
              <a:t>  </a:t>
            </a:r>
            <a:r>
              <a:rPr lang="en-US" altLang="ar-SA" b="1" smtClean="0"/>
              <a:t>255</a:t>
            </a:r>
            <a:r>
              <a:rPr lang="en-US" altLang="ar-SA" b="1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altLang="ar-SA" b="1" smtClean="0">
                <a:solidFill>
                  <a:schemeClr val="tx2"/>
                </a:solidFill>
              </a:rPr>
              <a:t>TYPE</a:t>
            </a:r>
            <a:r>
              <a:rPr lang="en-US" altLang="ar-SA" b="1" smtClean="0">
                <a:solidFill>
                  <a:schemeClr val="tx1"/>
                </a:solidFill>
              </a:rPr>
              <a:t>  </a:t>
            </a:r>
            <a:r>
              <a:rPr lang="en-US" altLang="ar-SA" b="1" smtClean="0"/>
              <a:t>row</a:t>
            </a:r>
            <a:r>
              <a:rPr lang="en-US" altLang="ar-SA" b="1" smtClean="0">
                <a:solidFill>
                  <a:schemeClr val="tx1"/>
                </a:solidFill>
              </a:rPr>
              <a:t>  </a:t>
            </a:r>
            <a:r>
              <a:rPr lang="en-US" altLang="ar-SA" b="1" smtClean="0">
                <a:solidFill>
                  <a:schemeClr val="tx2"/>
                </a:solidFill>
              </a:rPr>
              <a:t>Is   Range</a:t>
            </a:r>
            <a:r>
              <a:rPr lang="en-US" altLang="ar-SA" b="1" smtClean="0">
                <a:solidFill>
                  <a:schemeClr val="tx1"/>
                </a:solidFill>
              </a:rPr>
              <a:t>  0  </a:t>
            </a:r>
            <a:r>
              <a:rPr lang="en-US" altLang="ar-SA" b="1" smtClean="0">
                <a:solidFill>
                  <a:schemeClr val="tx2"/>
                </a:solidFill>
              </a:rPr>
              <a:t>To</a:t>
            </a:r>
            <a:r>
              <a:rPr lang="en-US" altLang="ar-SA" b="1" smtClean="0">
                <a:solidFill>
                  <a:schemeClr val="tx1"/>
                </a:solidFill>
              </a:rPr>
              <a:t>  </a:t>
            </a:r>
            <a:r>
              <a:rPr lang="en-US" altLang="ar-SA" b="1" smtClean="0"/>
              <a:t>1023</a:t>
            </a:r>
            <a:r>
              <a:rPr lang="en-US" altLang="ar-SA" b="1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altLang="ar-SA" b="1" smtClean="0">
                <a:solidFill>
                  <a:schemeClr val="tx2"/>
                </a:solidFill>
              </a:rPr>
              <a:t>TYPE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/>
              <a:t>Mem_Array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>
                <a:solidFill>
                  <a:schemeClr val="tx2"/>
                </a:solidFill>
              </a:rPr>
              <a:t>Is Array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/>
              <a:t>(row, col)</a:t>
            </a:r>
            <a:r>
              <a:rPr lang="en-US" altLang="ar-SA" b="1" smtClean="0">
                <a:solidFill>
                  <a:schemeClr val="tx1"/>
                </a:solidFill>
              </a:rPr>
              <a:t>   </a:t>
            </a:r>
            <a:r>
              <a:rPr lang="en-US" altLang="ar-SA" b="1" smtClean="0">
                <a:solidFill>
                  <a:schemeClr val="tx2"/>
                </a:solidFill>
              </a:rPr>
              <a:t>of</a:t>
            </a:r>
            <a:r>
              <a:rPr lang="en-US" altLang="ar-SA" b="1" smtClean="0">
                <a:solidFill>
                  <a:schemeClr val="tx1"/>
                </a:solidFill>
              </a:rPr>
              <a:t>   </a:t>
            </a:r>
            <a:r>
              <a:rPr lang="en-US" altLang="ar-SA" b="1" smtClean="0"/>
              <a:t>Bit</a:t>
            </a:r>
            <a:r>
              <a:rPr lang="en-US" altLang="ar-SA" b="1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altLang="ar-SA" b="1" smtClean="0">
                <a:solidFill>
                  <a:schemeClr val="tx2"/>
                </a:solidFill>
              </a:rPr>
              <a:t>TYPE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/>
              <a:t>Memory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>
                <a:solidFill>
                  <a:schemeClr val="tx2"/>
                </a:solidFill>
              </a:rPr>
              <a:t>Is Array</a:t>
            </a:r>
            <a:r>
              <a:rPr lang="en-US" altLang="ar-SA" b="1" smtClean="0">
                <a:solidFill>
                  <a:schemeClr val="tx1"/>
                </a:solidFill>
              </a:rPr>
              <a:t> </a:t>
            </a:r>
            <a:r>
              <a:rPr lang="en-US" altLang="ar-SA" b="1" smtClean="0"/>
              <a:t>(row)</a:t>
            </a:r>
            <a:r>
              <a:rPr lang="en-US" altLang="ar-SA" b="1" smtClean="0">
                <a:solidFill>
                  <a:schemeClr val="tx1"/>
                </a:solidFill>
              </a:rPr>
              <a:t>   </a:t>
            </a:r>
            <a:r>
              <a:rPr lang="en-US" altLang="ar-SA" b="1" smtClean="0">
                <a:solidFill>
                  <a:schemeClr val="tx2"/>
                </a:solidFill>
              </a:rPr>
              <a:t>of</a:t>
            </a:r>
            <a:r>
              <a:rPr lang="en-US" altLang="ar-SA" b="1" smtClean="0">
                <a:solidFill>
                  <a:schemeClr val="tx1"/>
                </a:solidFill>
              </a:rPr>
              <a:t>   </a:t>
            </a:r>
            <a:r>
              <a:rPr lang="en-US" altLang="ar-SA" b="1" smtClean="0"/>
              <a:t>word</a:t>
            </a:r>
            <a:r>
              <a:rPr lang="en-US" altLang="ar-SA" b="1" smtClean="0">
                <a:solidFill>
                  <a:schemeClr val="tx1"/>
                </a:solidFill>
              </a:rPr>
              <a:t>;</a:t>
            </a:r>
            <a:endParaRPr lang="en-US" altLang="ar-SA" b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Unconstrained Arrays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Array Bounds not specified through using the notation </a:t>
            </a:r>
            <a:r>
              <a:rPr lang="en-US" altLang="ar-SA" smtClean="0">
                <a:solidFill>
                  <a:schemeClr val="tx2"/>
                </a:solidFill>
              </a:rPr>
              <a:t>RANGE&lt;&gt;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Type</a:t>
            </a:r>
            <a:r>
              <a:rPr lang="en-US" altLang="ar-SA" smtClean="0"/>
              <a:t> of each Dimension is specified, but the exact </a:t>
            </a:r>
            <a:r>
              <a:rPr lang="en-US" altLang="ar-SA" smtClean="0">
                <a:solidFill>
                  <a:srgbClr val="FAFD00"/>
                </a:solidFill>
              </a:rPr>
              <a:t>Range</a:t>
            </a:r>
            <a:r>
              <a:rPr lang="en-US" altLang="ar-SA" smtClean="0"/>
              <a:t> and </a:t>
            </a:r>
            <a:r>
              <a:rPr lang="en-US" altLang="ar-SA" smtClean="0">
                <a:solidFill>
                  <a:srgbClr val="FAFD00"/>
                </a:solidFill>
              </a:rPr>
              <a:t>Direction</a:t>
            </a:r>
            <a:r>
              <a:rPr lang="en-US" altLang="ar-SA" smtClean="0"/>
              <a:t> are </a:t>
            </a:r>
            <a:r>
              <a:rPr lang="en-US" altLang="ar-SA" smtClean="0">
                <a:solidFill>
                  <a:srgbClr val="FF0128"/>
                </a:solidFill>
              </a:rPr>
              <a:t>not Specified</a:t>
            </a:r>
            <a:r>
              <a:rPr lang="en-US" altLang="ar-SA" smtClean="0"/>
              <a:t>.</a:t>
            </a:r>
          </a:p>
          <a:p>
            <a:r>
              <a:rPr lang="en-US" altLang="ar-SA" smtClean="0"/>
              <a:t>Useful in Interface_Lists  </a:t>
            </a:r>
            <a:r>
              <a:rPr lang="en-US" altLang="ar-SA" smtClean="0">
                <a:sym typeface="Wingdings" panose="05000000000000000000" pitchFamily="2" charset="2"/>
              </a:rPr>
              <a:t>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rgbClr val="FAFD00"/>
                </a:solidFill>
              </a:rPr>
              <a:t>Allows Dynamic Sizing of Entities</a:t>
            </a:r>
            <a:r>
              <a:rPr lang="en-US" altLang="ar-SA" smtClean="0"/>
              <a:t>, e.g. Registers.</a:t>
            </a:r>
          </a:p>
          <a:p>
            <a:r>
              <a:rPr lang="en-US" altLang="ar-SA" smtClean="0"/>
              <a:t>Bounds of Unconstrained Arrays in such entities assume the Actual Array Sizes when wired to the Actual Signals.</a:t>
            </a:r>
          </a:p>
          <a:p>
            <a:r>
              <a:rPr lang="en-US" altLang="ar-SA" smtClean="0"/>
              <a:t>Example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Screen </a:t>
            </a:r>
            <a:r>
              <a:rPr lang="en-US" altLang="ar-SA" smtClean="0">
                <a:solidFill>
                  <a:schemeClr val="tx2"/>
                </a:solidFill>
              </a:rPr>
              <a:t>Is Array</a:t>
            </a:r>
            <a:r>
              <a:rPr lang="en-US" altLang="ar-SA" smtClean="0"/>
              <a:t> ( Integer </a:t>
            </a:r>
            <a:r>
              <a:rPr lang="en-US" altLang="ar-SA" smtClean="0">
                <a:solidFill>
                  <a:schemeClr val="tx2"/>
                </a:solidFill>
              </a:rPr>
              <a:t>Range&lt;&gt;</a:t>
            </a:r>
            <a:r>
              <a:rPr lang="en-US" altLang="ar-SA" smtClean="0"/>
              <a:t> , Integer </a:t>
            </a:r>
            <a:r>
              <a:rPr lang="en-US" altLang="ar-SA" smtClean="0">
                <a:solidFill>
                  <a:schemeClr val="tx2"/>
                </a:solidFill>
              </a:rPr>
              <a:t>Range&lt;&gt;</a:t>
            </a:r>
            <a:r>
              <a:rPr lang="en-US" altLang="ar-SA" smtClean="0"/>
              <a:t>)  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  BIT;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Predefined Array Types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Two </a:t>
            </a:r>
            <a:r>
              <a:rPr lang="en-US" altLang="ar-SA" smtClean="0">
                <a:solidFill>
                  <a:srgbClr val="FAFD00"/>
                </a:solidFill>
              </a:rPr>
              <a:t>UNCONSTRAINED</a:t>
            </a:r>
            <a:r>
              <a:rPr lang="en-US" altLang="ar-SA" smtClean="0"/>
              <a:t> Array Types are predefined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BIT_VECTOR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Bit_Vector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Array</a:t>
            </a:r>
            <a:r>
              <a:rPr lang="en-US" altLang="ar-SA" smtClean="0"/>
              <a:t> ( Natural </a:t>
            </a:r>
            <a:r>
              <a:rPr lang="en-US" altLang="ar-SA" smtClean="0">
                <a:solidFill>
                  <a:schemeClr val="tx2"/>
                </a:solidFill>
              </a:rPr>
              <a:t>Range&lt;&gt;</a:t>
            </a:r>
            <a:r>
              <a:rPr lang="en-US" altLang="ar-SA" smtClean="0"/>
              <a:t> )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Bit;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String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String  </a:t>
            </a:r>
            <a:r>
              <a:rPr lang="en-US" altLang="ar-SA" smtClean="0">
                <a:solidFill>
                  <a:schemeClr val="tx2"/>
                </a:solidFill>
              </a:rPr>
              <a:t>Is Array</a:t>
            </a:r>
            <a:r>
              <a:rPr lang="en-US" altLang="ar-SA" smtClean="0"/>
              <a:t> ( Positive  </a:t>
            </a:r>
            <a:r>
              <a:rPr lang="en-US" altLang="ar-SA" smtClean="0">
                <a:solidFill>
                  <a:schemeClr val="tx2"/>
                </a:solidFill>
              </a:rPr>
              <a:t>Range&lt;&gt;</a:t>
            </a:r>
            <a:r>
              <a:rPr lang="en-US" altLang="ar-SA" smtClean="0"/>
              <a:t> )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 Character;</a:t>
            </a:r>
          </a:p>
          <a:p>
            <a:r>
              <a:rPr lang="en-US" altLang="ar-SA" smtClean="0">
                <a:solidFill>
                  <a:schemeClr val="tx1"/>
                </a:solidFill>
              </a:rPr>
              <a:t>Example</a:t>
            </a:r>
            <a:r>
              <a:rPr lang="en-US" altLang="ar-SA" smtClean="0"/>
              <a:t> 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SUBTYPE</a:t>
            </a:r>
            <a:r>
              <a:rPr lang="en-US" altLang="ar-SA" smtClean="0"/>
              <a:t>  Pixel 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Bit_Vector (7 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 0);</a:t>
            </a:r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 of Unconstrained Arrays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924800" cy="2851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800" b="0" u="none">
                <a:solidFill>
                  <a:schemeClr val="tx2"/>
                </a:solidFill>
              </a:rPr>
              <a:t>PROCEDURE</a:t>
            </a:r>
            <a:r>
              <a:rPr lang="en-US" altLang="ar-SA" sz="1800" b="0" u="none"/>
              <a:t> apply_data (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SIGNAL</a:t>
            </a:r>
            <a:r>
              <a:rPr lang="en-US" altLang="ar-SA" sz="1800" b="0" u="none"/>
              <a:t> target : </a:t>
            </a:r>
            <a:r>
              <a:rPr lang="en-US" altLang="ar-SA" sz="1800" b="0" u="none">
                <a:solidFill>
                  <a:schemeClr val="tx2"/>
                </a:solidFill>
              </a:rPr>
              <a:t>OUT</a:t>
            </a:r>
            <a:r>
              <a:rPr lang="en-US" altLang="ar-SA" sz="1800" b="0" u="none"/>
              <a:t> BIT_VECTOR;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CONSTANT</a:t>
            </a:r>
            <a:r>
              <a:rPr lang="en-US" altLang="ar-SA" sz="1800" b="0" u="none"/>
              <a:t> values : </a:t>
            </a:r>
            <a:r>
              <a:rPr lang="en-US" altLang="ar-SA" sz="1800" b="0" u="none">
                <a:solidFill>
                  <a:schemeClr val="tx2"/>
                </a:solidFill>
              </a:rPr>
              <a:t>IN</a:t>
            </a:r>
            <a:r>
              <a:rPr lang="en-US" altLang="ar-SA" sz="1800" b="0" u="none"/>
              <a:t> integer_vector; </a:t>
            </a:r>
            <a:r>
              <a:rPr lang="en-US" altLang="ar-SA" sz="1800" b="0" u="none">
                <a:solidFill>
                  <a:schemeClr val="tx2"/>
                </a:solidFill>
              </a:rPr>
              <a:t>CONSTANT</a:t>
            </a:r>
            <a:r>
              <a:rPr lang="en-US" altLang="ar-SA" sz="1800" b="0" u="none"/>
              <a:t> period : </a:t>
            </a:r>
            <a:r>
              <a:rPr lang="en-US" altLang="ar-SA" sz="1800" b="0" u="none">
                <a:solidFill>
                  <a:schemeClr val="tx2"/>
                </a:solidFill>
              </a:rPr>
              <a:t>IN</a:t>
            </a:r>
            <a:r>
              <a:rPr lang="en-US" altLang="ar-SA" sz="1800" b="0" u="none"/>
              <a:t> TIME) </a:t>
            </a:r>
            <a:r>
              <a:rPr lang="en-US" altLang="ar-SA" sz="1800" b="0" u="none">
                <a:solidFill>
                  <a:schemeClr val="tx2"/>
                </a:solidFill>
              </a:rPr>
              <a:t>IS</a:t>
            </a:r>
            <a:r>
              <a:rPr lang="en-US" altLang="ar-SA" sz="1800" b="0" u="none"/>
              <a:t>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VARIABLE</a:t>
            </a:r>
            <a:r>
              <a:rPr lang="en-US" altLang="ar-SA" sz="1800" b="0" u="none"/>
              <a:t> buf : BIT_VECTOR (target'</a:t>
            </a:r>
            <a:r>
              <a:rPr lang="en-US" altLang="ar-SA" sz="1800" b="0" u="none">
                <a:solidFill>
                  <a:schemeClr val="tx2"/>
                </a:solidFill>
              </a:rPr>
              <a:t>RANGE</a:t>
            </a:r>
            <a:r>
              <a:rPr lang="en-US" altLang="ar-SA" sz="1800" b="0" u="none"/>
              <a:t>);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BEGIN</a:t>
            </a:r>
            <a:r>
              <a:rPr lang="en-US" altLang="ar-SA" sz="1800" b="0" u="none"/>
              <a:t>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FOR</a:t>
            </a:r>
            <a:r>
              <a:rPr lang="en-US" altLang="ar-SA" sz="1800" b="0" u="none"/>
              <a:t> i </a:t>
            </a:r>
            <a:r>
              <a:rPr lang="en-US" altLang="ar-SA" sz="1800" b="0" u="none">
                <a:solidFill>
                  <a:schemeClr val="tx2"/>
                </a:solidFill>
              </a:rPr>
              <a:t>IN</a:t>
            </a:r>
            <a:r>
              <a:rPr lang="en-US" altLang="ar-SA" sz="1800" b="0" u="none"/>
              <a:t> values'</a:t>
            </a:r>
            <a:r>
              <a:rPr lang="en-US" altLang="ar-SA" sz="1800" b="0" u="none">
                <a:solidFill>
                  <a:schemeClr val="tx2"/>
                </a:solidFill>
              </a:rPr>
              <a:t>RANGE</a:t>
            </a:r>
            <a:r>
              <a:rPr lang="en-US" altLang="ar-SA" sz="1800" b="0" u="none"/>
              <a:t> LOOP </a:t>
            </a:r>
          </a:p>
          <a:p>
            <a:r>
              <a:rPr lang="en-US" altLang="ar-SA" sz="1800" b="0" u="none">
                <a:solidFill>
                  <a:srgbClr val="FFFF00"/>
                </a:solidFill>
              </a:rPr>
              <a:t>int2bin</a:t>
            </a:r>
            <a:r>
              <a:rPr lang="en-US" altLang="ar-SA" sz="1800" b="0" u="none"/>
              <a:t> (values(i), buf); </a:t>
            </a:r>
          </a:p>
          <a:p>
            <a:r>
              <a:rPr lang="en-US" altLang="ar-SA" sz="1800" b="0" u="none"/>
              <a:t>target &lt;= </a:t>
            </a:r>
            <a:r>
              <a:rPr lang="en-US" altLang="ar-SA" sz="1800" b="0" u="none">
                <a:solidFill>
                  <a:schemeClr val="tx2"/>
                </a:solidFill>
              </a:rPr>
              <a:t>TRANSPORT</a:t>
            </a:r>
            <a:r>
              <a:rPr lang="en-US" altLang="ar-SA" sz="1800" b="0" u="none"/>
              <a:t> buf </a:t>
            </a:r>
            <a:r>
              <a:rPr lang="en-US" altLang="ar-SA" sz="1800" b="0" u="none">
                <a:solidFill>
                  <a:schemeClr val="tx2"/>
                </a:solidFill>
              </a:rPr>
              <a:t>AFTER</a:t>
            </a:r>
            <a:r>
              <a:rPr lang="en-US" altLang="ar-SA" sz="1800" b="0" u="none"/>
              <a:t> i * period;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END LOOP</a:t>
            </a:r>
            <a:r>
              <a:rPr lang="en-US" altLang="ar-SA" sz="1800" b="0" u="none"/>
              <a:t>; </a:t>
            </a:r>
          </a:p>
          <a:p>
            <a:r>
              <a:rPr lang="en-US" altLang="ar-SA" sz="1800" b="0" u="none">
                <a:solidFill>
                  <a:schemeClr val="tx2"/>
                </a:solidFill>
              </a:rPr>
              <a:t>END</a:t>
            </a:r>
            <a:r>
              <a:rPr lang="en-US" altLang="ar-SA" sz="1800" b="0" u="none"/>
              <a:t> apply_data;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914400" y="4724400"/>
            <a:ext cx="610393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ar-SA" sz="2000" b="0" u="none"/>
              <a:t>Example shows use of unconstrained arrays: </a:t>
            </a:r>
          </a:p>
          <a:p>
            <a:pPr lvl="1"/>
            <a:r>
              <a:rPr lang="en-US" altLang="ar-SA" sz="2000" b="0" u="none"/>
              <a:t>	target : BIT_VECTOR </a:t>
            </a:r>
          </a:p>
          <a:p>
            <a:pPr lvl="1"/>
            <a:r>
              <a:rPr lang="en-US" altLang="ar-SA" sz="2000" b="0" u="none"/>
              <a:t>	values : integer_vector </a:t>
            </a:r>
          </a:p>
          <a:p>
            <a:pPr>
              <a:buFontTx/>
              <a:buChar char="•"/>
            </a:pPr>
            <a:r>
              <a:rPr lang="en-US" altLang="ar-SA" sz="2000" b="0" u="none"/>
              <a:t>Use </a:t>
            </a:r>
            <a:r>
              <a:rPr lang="en-US" altLang="ar-SA" sz="2000" b="0" u="none">
                <a:solidFill>
                  <a:schemeClr val="tx2"/>
                </a:solidFill>
              </a:rPr>
              <a:t>'RANGE</a:t>
            </a:r>
            <a:r>
              <a:rPr lang="en-US" altLang="ar-SA" sz="2000" b="0" u="none"/>
              <a:t> to look up passed range </a:t>
            </a:r>
          </a:p>
          <a:p>
            <a:pPr>
              <a:buFontTx/>
              <a:buChar char="•"/>
            </a:pPr>
            <a:r>
              <a:rPr lang="en-US" altLang="ar-SA" sz="2000" b="0" u="none"/>
              <a:t>Range will be determined when procedure is called</a:t>
            </a:r>
            <a:r>
              <a:rPr lang="en-US" altLang="ar-SA" b="0" u="none"/>
              <a:t>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69925" y="1230313"/>
            <a:ext cx="817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2000" b="0" u="none">
                <a:solidFill>
                  <a:schemeClr val="tx2"/>
                </a:solidFill>
              </a:rPr>
              <a:t>TYPE</a:t>
            </a:r>
            <a:r>
              <a:rPr lang="en-US" altLang="ar-SA" sz="2000" b="0" u="none"/>
              <a:t> integer_vector </a:t>
            </a:r>
            <a:r>
              <a:rPr lang="en-US" altLang="ar-SA" sz="2000" b="0" u="none">
                <a:solidFill>
                  <a:schemeClr val="tx2"/>
                </a:solidFill>
              </a:rPr>
              <a:t>IS</a:t>
            </a:r>
            <a:r>
              <a:rPr lang="en-US" altLang="ar-SA" sz="2000" b="0" u="none"/>
              <a:t> </a:t>
            </a:r>
            <a:r>
              <a:rPr lang="en-US" altLang="ar-SA" sz="2000" b="0" u="none">
                <a:solidFill>
                  <a:schemeClr val="tx2"/>
                </a:solidFill>
              </a:rPr>
              <a:t>ARRAY</a:t>
            </a:r>
            <a:r>
              <a:rPr lang="en-US" altLang="ar-SA" sz="2000" b="0" u="none"/>
              <a:t> (</a:t>
            </a:r>
            <a:r>
              <a:rPr lang="en-US" altLang="ar-SA" sz="2000" b="0" u="none">
                <a:solidFill>
                  <a:schemeClr val="tx2"/>
                </a:solidFill>
              </a:rPr>
              <a:t>NATURAL RANGE</a:t>
            </a:r>
            <a:r>
              <a:rPr lang="en-US" altLang="ar-SA" sz="2000" b="0" u="none"/>
              <a:t> &lt;&gt;) </a:t>
            </a:r>
            <a:r>
              <a:rPr lang="en-US" altLang="ar-SA" sz="2000" b="0" u="none">
                <a:solidFill>
                  <a:schemeClr val="tx2"/>
                </a:solidFill>
              </a:rPr>
              <a:t>of</a:t>
            </a:r>
            <a:r>
              <a:rPr lang="en-US" altLang="ar-SA" sz="2000" b="0" u="none"/>
              <a:t> INTEGER;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Unconstrained Comparator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261225" cy="53562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/>
              <a:t>	</a:t>
            </a:r>
            <a:r>
              <a:rPr lang="en-US" altLang="ar-SA" sz="1600" smtClean="0">
                <a:solidFill>
                  <a:schemeClr val="tx2"/>
                </a:solidFill>
              </a:rPr>
              <a:t>ENTITY</a:t>
            </a:r>
            <a:r>
              <a:rPr lang="en-US" altLang="ar-SA" sz="1600" smtClean="0"/>
              <a:t> n_bit_comparator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PORT</a:t>
            </a:r>
            <a:r>
              <a:rPr lang="en-US" altLang="ar-SA" sz="1600" smtClean="0"/>
              <a:t> (a, b : </a:t>
            </a:r>
            <a:r>
              <a:rPr lang="en-US" altLang="ar-SA" sz="1600" smtClean="0">
                <a:solidFill>
                  <a:schemeClr val="tx2"/>
                </a:solidFill>
              </a:rPr>
              <a:t>IN</a:t>
            </a:r>
            <a:r>
              <a:rPr lang="en-US" altLang="ar-SA" sz="1600" smtClean="0"/>
              <a:t> BIT_VECTOR; gt, eq, lt : </a:t>
            </a:r>
            <a:r>
              <a:rPr lang="en-US" altLang="ar-SA" sz="1600" smtClean="0">
                <a:solidFill>
                  <a:schemeClr val="tx2"/>
                </a:solidFill>
              </a:rPr>
              <a:t>IN</a:t>
            </a:r>
            <a:r>
              <a:rPr lang="en-US" altLang="ar-SA" sz="1600" smtClean="0"/>
              <a:t> BIT; </a:t>
            </a:r>
            <a:br>
              <a:rPr lang="en-US" altLang="ar-SA" sz="1600" smtClean="0"/>
            </a:br>
            <a:r>
              <a:rPr lang="en-US" altLang="ar-SA" sz="1600" smtClean="0"/>
              <a:t>a_gt_b, a_eq_b, a_lt_b : </a:t>
            </a:r>
            <a:r>
              <a:rPr lang="en-US" altLang="ar-SA" sz="1600" smtClean="0">
                <a:solidFill>
                  <a:schemeClr val="tx2"/>
                </a:solidFill>
              </a:rPr>
              <a:t>OUT</a:t>
            </a:r>
            <a:r>
              <a:rPr lang="en-US" altLang="ar-SA" sz="1600" smtClean="0"/>
              <a:t> BIT);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n_bit_comparator; </a:t>
            </a:r>
            <a:br>
              <a:rPr lang="en-US" altLang="ar-SA" sz="1600" smtClean="0"/>
            </a:br>
            <a:r>
              <a:rPr lang="en-US" altLang="ar-SA" sz="1600" smtClean="0"/>
              <a:t>--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ARCHITECTURE</a:t>
            </a:r>
            <a:r>
              <a:rPr lang="en-US" altLang="ar-SA" sz="1600" smtClean="0"/>
              <a:t> structural </a:t>
            </a:r>
            <a:r>
              <a:rPr lang="en-US" altLang="ar-SA" sz="1600" smtClean="0">
                <a:solidFill>
                  <a:schemeClr val="tx2"/>
                </a:solidFill>
              </a:rPr>
              <a:t>OF</a:t>
            </a:r>
            <a:r>
              <a:rPr lang="en-US" altLang="ar-SA" sz="1600" smtClean="0"/>
              <a:t> n_bit_comparator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COMPONENT</a:t>
            </a:r>
            <a:r>
              <a:rPr lang="en-US" altLang="ar-SA" sz="1600" smtClean="0"/>
              <a:t> comp1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PORT</a:t>
            </a:r>
            <a:r>
              <a:rPr lang="en-US" altLang="ar-SA" sz="1600" smtClean="0"/>
              <a:t> (a, b, gt, eq, lt : </a:t>
            </a:r>
            <a:r>
              <a:rPr lang="en-US" altLang="ar-SA" sz="1600" smtClean="0">
                <a:solidFill>
                  <a:schemeClr val="tx2"/>
                </a:solidFill>
              </a:rPr>
              <a:t>IN</a:t>
            </a:r>
            <a:r>
              <a:rPr lang="en-US" altLang="ar-SA" sz="1600" smtClean="0"/>
              <a:t> BIT; a_gt_b, a_eq_b, a_lt_b : </a:t>
            </a:r>
            <a:r>
              <a:rPr lang="en-US" altLang="ar-SA" sz="1600" smtClean="0">
                <a:solidFill>
                  <a:schemeClr val="tx2"/>
                </a:solidFill>
              </a:rPr>
              <a:t>OUT</a:t>
            </a:r>
            <a:r>
              <a:rPr lang="en-US" altLang="ar-SA" sz="1600" smtClean="0"/>
              <a:t> BIT);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 COMPONENT</a:t>
            </a:r>
            <a:r>
              <a:rPr lang="en-US" altLang="ar-SA" sz="1600" smtClean="0"/>
              <a:t>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FOR ALL</a:t>
            </a:r>
            <a:r>
              <a:rPr lang="en-US" altLang="ar-SA" sz="1600" smtClean="0"/>
              <a:t> : comp1 </a:t>
            </a:r>
            <a:r>
              <a:rPr lang="en-US" altLang="ar-SA" sz="1600" smtClean="0">
                <a:solidFill>
                  <a:schemeClr val="tx2"/>
                </a:solidFill>
              </a:rPr>
              <a:t>USE ENTITY</a:t>
            </a:r>
            <a:r>
              <a:rPr lang="en-US" altLang="ar-SA" sz="1600" smtClean="0"/>
              <a:t> WORK.bit_comparator (functional);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CONSTANT</a:t>
            </a:r>
            <a:r>
              <a:rPr lang="en-US" altLang="ar-SA" sz="1600" smtClean="0"/>
              <a:t> n : INTEGER := a</a:t>
            </a:r>
            <a:r>
              <a:rPr lang="en-US" altLang="ar-SA" sz="1600" smtClean="0">
                <a:solidFill>
                  <a:schemeClr val="tx2"/>
                </a:solidFill>
              </a:rPr>
              <a:t>'LENGTH</a:t>
            </a:r>
            <a:r>
              <a:rPr lang="en-US" altLang="ar-SA" sz="1600" smtClean="0"/>
              <a:t>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SIGNAL</a:t>
            </a:r>
            <a:r>
              <a:rPr lang="en-US" altLang="ar-SA" sz="1600" smtClean="0"/>
              <a:t> im : BIT_VECTOR ( 0 TO (n-1)*3-1);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BEGIN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c_all: </a:t>
            </a:r>
            <a:r>
              <a:rPr lang="en-US" altLang="ar-SA" sz="1600" smtClean="0">
                <a:solidFill>
                  <a:schemeClr val="tx2"/>
                </a:solidFill>
              </a:rPr>
              <a:t>FOR</a:t>
            </a:r>
            <a:r>
              <a:rPr lang="en-US" altLang="ar-SA" sz="1600" smtClean="0"/>
              <a:t> i </a:t>
            </a:r>
            <a:r>
              <a:rPr lang="en-US" altLang="ar-SA" sz="1600" smtClean="0">
                <a:solidFill>
                  <a:schemeClr val="tx2"/>
                </a:solidFill>
              </a:rPr>
              <a:t>IN</a:t>
            </a:r>
            <a:r>
              <a:rPr lang="en-US" altLang="ar-SA" sz="1600" smtClean="0"/>
              <a:t> 0 TO n-1 </a:t>
            </a:r>
            <a:r>
              <a:rPr lang="en-US" altLang="ar-SA" sz="1600" smtClean="0">
                <a:solidFill>
                  <a:schemeClr val="tx2"/>
                </a:solidFill>
              </a:rPr>
              <a:t>GENERATE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l: </a:t>
            </a:r>
            <a:r>
              <a:rPr lang="en-US" altLang="ar-SA" sz="1600" smtClean="0">
                <a:solidFill>
                  <a:schemeClr val="tx2"/>
                </a:solidFill>
              </a:rPr>
              <a:t>IF</a:t>
            </a:r>
            <a:r>
              <a:rPr lang="en-US" altLang="ar-SA" sz="1600" smtClean="0"/>
              <a:t> i = 0 </a:t>
            </a:r>
            <a:r>
              <a:rPr lang="en-US" altLang="ar-SA" sz="1600" smtClean="0">
                <a:solidFill>
                  <a:schemeClr val="tx2"/>
                </a:solidFill>
              </a:rPr>
              <a:t>GENERATE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least: comp1 </a:t>
            </a:r>
            <a:r>
              <a:rPr lang="en-US" altLang="ar-SA" sz="1600" smtClean="0">
                <a:solidFill>
                  <a:schemeClr val="tx2"/>
                </a:solidFill>
              </a:rPr>
              <a:t>PORT MAP</a:t>
            </a:r>
            <a:r>
              <a:rPr lang="en-US" altLang="ar-SA" sz="1600" smtClean="0"/>
              <a:t> (a(i), b(i), gt, eq, lt, im(0), im(1), im(2) 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 GENERATE</a:t>
            </a:r>
            <a:r>
              <a:rPr lang="en-US" altLang="ar-SA" sz="1600" smtClean="0"/>
              <a:t>; </a:t>
            </a:r>
            <a:br>
              <a:rPr lang="en-US" altLang="ar-SA" sz="1600" smtClean="0"/>
            </a:br>
            <a:r>
              <a:rPr lang="en-US" altLang="ar-SA" sz="1600" smtClean="0"/>
              <a:t>m: </a:t>
            </a:r>
            <a:r>
              <a:rPr lang="en-US" altLang="ar-SA" sz="1600" smtClean="0">
                <a:solidFill>
                  <a:schemeClr val="tx2"/>
                </a:solidFill>
              </a:rPr>
              <a:t>IF</a:t>
            </a:r>
            <a:r>
              <a:rPr lang="en-US" altLang="ar-SA" sz="1600" smtClean="0"/>
              <a:t> i = n-1 </a:t>
            </a:r>
            <a:r>
              <a:rPr lang="en-US" altLang="ar-SA" sz="1600" smtClean="0">
                <a:solidFill>
                  <a:schemeClr val="tx2"/>
                </a:solidFill>
              </a:rPr>
              <a:t>GENERATE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most: comp1 </a:t>
            </a:r>
            <a:r>
              <a:rPr lang="en-US" altLang="ar-SA" sz="1600" smtClean="0">
                <a:solidFill>
                  <a:schemeClr val="tx2"/>
                </a:solidFill>
              </a:rPr>
              <a:t>PORT MAP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(a(i), b(i), im(i*3-3), im(i*3-2), im(i*3-1), a_gt_b, a_eq_b, a_lt_b);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 GENERATE</a:t>
            </a:r>
            <a:r>
              <a:rPr lang="en-US" altLang="ar-SA" sz="1600" smtClean="0"/>
              <a:t>; </a:t>
            </a:r>
            <a:br>
              <a:rPr lang="en-US" altLang="ar-SA" sz="1600" smtClean="0"/>
            </a:br>
            <a:r>
              <a:rPr lang="en-US" altLang="ar-SA" sz="1600" smtClean="0"/>
              <a:t>r: </a:t>
            </a:r>
            <a:r>
              <a:rPr lang="en-US" altLang="ar-SA" sz="1600" smtClean="0">
                <a:solidFill>
                  <a:schemeClr val="tx2"/>
                </a:solidFill>
              </a:rPr>
              <a:t>IF</a:t>
            </a:r>
            <a:r>
              <a:rPr lang="en-US" altLang="ar-SA" sz="1600" smtClean="0"/>
              <a:t> i &gt; 0 </a:t>
            </a:r>
            <a:r>
              <a:rPr lang="en-US" altLang="ar-SA" sz="1600" smtClean="0">
                <a:solidFill>
                  <a:schemeClr val="tx2"/>
                </a:solidFill>
              </a:rPr>
              <a:t>AND</a:t>
            </a:r>
            <a:r>
              <a:rPr lang="en-US" altLang="ar-SA" sz="1600" smtClean="0"/>
              <a:t> i &lt; n-1 </a:t>
            </a:r>
            <a:r>
              <a:rPr lang="en-US" altLang="ar-SA" sz="1600" smtClean="0">
                <a:solidFill>
                  <a:schemeClr val="tx2"/>
                </a:solidFill>
              </a:rPr>
              <a:t>GENERATE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rest: comp1 </a:t>
            </a:r>
            <a:r>
              <a:rPr lang="en-US" altLang="ar-SA" sz="1600" smtClean="0">
                <a:solidFill>
                  <a:schemeClr val="tx2"/>
                </a:solidFill>
              </a:rPr>
              <a:t>PORT MAP</a:t>
            </a:r>
            <a:r>
              <a:rPr lang="en-US" altLang="ar-SA" sz="1600" smtClean="0"/>
              <a:t> </a:t>
            </a:r>
            <a:br>
              <a:rPr lang="en-US" altLang="ar-SA" sz="1600" smtClean="0"/>
            </a:br>
            <a:r>
              <a:rPr lang="en-US" altLang="ar-SA" sz="1600" smtClean="0"/>
              <a:t>(a(i), b(i), im(i*3-3), im(i*3-2), im(i*3-1), im(i*3+0), im(i*3+1), im(i*3+2) );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 GENERATE; </a:t>
            </a:r>
            <a:br>
              <a:rPr lang="en-US" altLang="ar-SA" sz="1600" smtClean="0">
                <a:solidFill>
                  <a:schemeClr val="tx2"/>
                </a:solidFill>
              </a:rPr>
            </a:br>
            <a:r>
              <a:rPr lang="en-US" altLang="ar-SA" sz="1600" smtClean="0">
                <a:solidFill>
                  <a:schemeClr val="tx2"/>
                </a:solidFill>
              </a:rPr>
              <a:t>END GENERATE</a:t>
            </a:r>
            <a:r>
              <a:rPr lang="en-US" altLang="ar-SA" sz="1600" smtClean="0"/>
              <a:t>; </a:t>
            </a:r>
            <a:br>
              <a:rPr lang="en-US" altLang="ar-SA" sz="1600" smtClean="0"/>
            </a:b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structural;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315200" y="2209800"/>
            <a:ext cx="1600200" cy="285115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ar-SA" sz="1800" b="0" u="none"/>
              <a:t>Size of input vectors are not specified </a:t>
            </a:r>
          </a:p>
          <a:p>
            <a:pPr>
              <a:buFontTx/>
              <a:buChar char="•"/>
            </a:pPr>
            <a:r>
              <a:rPr lang="en-US" altLang="ar-SA" sz="1800" b="0" u="none"/>
              <a:t>Comparator length is a</a:t>
            </a:r>
            <a:r>
              <a:rPr lang="en-US" altLang="ar-SA" sz="1800" b="0" u="none">
                <a:solidFill>
                  <a:schemeClr val="tx2"/>
                </a:solidFill>
              </a:rPr>
              <a:t>'LENGTH</a:t>
            </a:r>
            <a:r>
              <a:rPr lang="en-US" altLang="ar-SA" sz="1800" b="0" u="none"/>
              <a:t> </a:t>
            </a:r>
          </a:p>
          <a:p>
            <a:pPr>
              <a:buFontTx/>
              <a:buChar char="•"/>
            </a:pPr>
            <a:r>
              <a:rPr lang="en-US" altLang="ar-SA" sz="1800" b="0" u="none"/>
              <a:t>Size will be determined when instatntiated</a:t>
            </a:r>
            <a:endParaRPr lang="en-US" altLang="ar-SA" b="0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Signal Attributes…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Attributes are named characteristics of an Object (or Type) which has a value that can be referenced.</a:t>
            </a:r>
          </a:p>
          <a:p>
            <a:r>
              <a:rPr lang="en-US" altLang="ar-SA" smtClean="0"/>
              <a:t>Signal Attributes</a:t>
            </a:r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S`Event</a:t>
            </a:r>
            <a:r>
              <a:rPr lang="en-US" altLang="ar-SA" b="1" smtClean="0"/>
              <a:t>  -- </a:t>
            </a:r>
            <a:r>
              <a:rPr lang="en-US" altLang="ar-SA" smtClean="0"/>
              <a:t>Is TRUE if Signal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smtClean="0"/>
              <a:t> has </a:t>
            </a:r>
            <a:r>
              <a:rPr lang="en-US" altLang="ar-SA" smtClean="0">
                <a:solidFill>
                  <a:srgbClr val="FF0000"/>
                </a:solidFill>
              </a:rPr>
              <a:t>changed</a:t>
            </a:r>
            <a:r>
              <a:rPr lang="en-US" altLang="ar-SA" smtClean="0"/>
              <a:t>.</a:t>
            </a:r>
            <a:endParaRPr lang="en-US" altLang="ar-SA" sz="1500" smtClean="0"/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S`Stable(t)</a:t>
            </a:r>
            <a:r>
              <a:rPr lang="en-US" altLang="ar-SA" b="1" smtClean="0"/>
              <a:t>  -- </a:t>
            </a:r>
            <a:r>
              <a:rPr lang="en-US" altLang="ar-SA" smtClean="0"/>
              <a:t>Is TRUE if Signal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smtClean="0"/>
              <a:t> has </a:t>
            </a:r>
            <a:r>
              <a:rPr lang="en-US" altLang="ar-SA" smtClean="0">
                <a:solidFill>
                  <a:srgbClr val="FF0000"/>
                </a:solidFill>
              </a:rPr>
              <a:t>not changed</a:t>
            </a:r>
            <a:r>
              <a:rPr lang="en-US" altLang="ar-SA" smtClean="0"/>
              <a:t> for the last ``</a:t>
            </a:r>
            <a:r>
              <a:rPr lang="en-US" altLang="ar-SA" b="1" smtClean="0">
                <a:solidFill>
                  <a:schemeClr val="accent1"/>
                </a:solidFill>
              </a:rPr>
              <a:t>t</a:t>
            </a:r>
            <a:r>
              <a:rPr lang="en-US" altLang="ar-SA" smtClean="0"/>
              <a:t>``  period. If </a:t>
            </a:r>
            <a:r>
              <a:rPr lang="en-US" altLang="ar-SA" smtClean="0">
                <a:solidFill>
                  <a:schemeClr val="accent1"/>
                </a:solidFill>
              </a:rPr>
              <a:t>t=0</a:t>
            </a:r>
            <a:r>
              <a:rPr lang="en-US" altLang="ar-SA" smtClean="0"/>
              <a:t>; it is written as </a:t>
            </a:r>
            <a:r>
              <a:rPr lang="en-US" altLang="ar-SA" smtClean="0">
                <a:solidFill>
                  <a:schemeClr val="hlink"/>
                </a:solidFill>
              </a:rPr>
              <a:t>S`Stable</a:t>
            </a:r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S`Last_Value</a:t>
            </a:r>
            <a:r>
              <a:rPr lang="en-US" altLang="ar-SA" b="1" smtClean="0"/>
              <a:t>  -- </a:t>
            </a:r>
            <a:r>
              <a:rPr lang="en-US" altLang="ar-SA" smtClean="0"/>
              <a:t>Returns the </a:t>
            </a:r>
            <a:r>
              <a:rPr lang="en-US" altLang="ar-SA" smtClean="0">
                <a:solidFill>
                  <a:srgbClr val="FF0000"/>
                </a:solidFill>
              </a:rPr>
              <a:t>previous value</a:t>
            </a:r>
            <a:r>
              <a:rPr lang="en-US" altLang="ar-SA" smtClean="0"/>
              <a:t> of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b="1" smtClean="0"/>
              <a:t> </a:t>
            </a:r>
            <a:r>
              <a:rPr lang="en-US" altLang="ar-SA" smtClean="0"/>
              <a:t>before the last change.</a:t>
            </a:r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S`Active</a:t>
            </a:r>
            <a:r>
              <a:rPr lang="en-US" altLang="ar-SA" b="1" smtClean="0"/>
              <a:t>  -- -- </a:t>
            </a:r>
            <a:r>
              <a:rPr lang="en-US" altLang="ar-SA" smtClean="0"/>
              <a:t>Is TRUE if Signal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smtClean="0"/>
              <a:t> has </a:t>
            </a:r>
            <a:r>
              <a:rPr lang="en-US" altLang="ar-SA" smtClean="0">
                <a:solidFill>
                  <a:srgbClr val="FF0000"/>
                </a:solidFill>
              </a:rPr>
              <a:t>had a transaction</a:t>
            </a:r>
            <a:r>
              <a:rPr lang="en-US" altLang="ar-SA" smtClean="0"/>
              <a:t> in the current simulation cycle. </a:t>
            </a:r>
            <a:endParaRPr lang="en-US" altLang="ar-SA" smtClean="0">
              <a:solidFill>
                <a:schemeClr val="hlink"/>
              </a:solidFill>
            </a:endParaRPr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S`Quiet(t)</a:t>
            </a:r>
            <a:r>
              <a:rPr lang="en-US" altLang="ar-SA" b="1" smtClean="0"/>
              <a:t>  -- -- </a:t>
            </a:r>
            <a:r>
              <a:rPr lang="en-US" altLang="ar-SA" smtClean="0"/>
              <a:t>Is TRUE if </a:t>
            </a:r>
            <a:r>
              <a:rPr lang="en-US" altLang="ar-SA" smtClean="0">
                <a:solidFill>
                  <a:srgbClr val="FF0000"/>
                </a:solidFill>
              </a:rPr>
              <a:t>no transaction</a:t>
            </a:r>
            <a:r>
              <a:rPr lang="en-US" altLang="ar-SA" smtClean="0"/>
              <a:t> has been placed on Signal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smtClean="0"/>
              <a:t> for the last ``</a:t>
            </a:r>
            <a:r>
              <a:rPr lang="en-US" altLang="ar-SA" b="1" smtClean="0">
                <a:solidFill>
                  <a:schemeClr val="accent1"/>
                </a:solidFill>
              </a:rPr>
              <a:t>t</a:t>
            </a:r>
            <a:r>
              <a:rPr lang="en-US" altLang="ar-SA" smtClean="0"/>
              <a:t>``  period. If </a:t>
            </a:r>
            <a:r>
              <a:rPr lang="en-US" altLang="ar-SA" smtClean="0">
                <a:solidFill>
                  <a:schemeClr val="accent1"/>
                </a:solidFill>
              </a:rPr>
              <a:t>t=0</a:t>
            </a:r>
            <a:r>
              <a:rPr lang="en-US" altLang="ar-SA" smtClean="0"/>
              <a:t>; it is written as </a:t>
            </a:r>
            <a:r>
              <a:rPr lang="en-US" altLang="ar-SA" smtClean="0">
                <a:solidFill>
                  <a:schemeClr val="hlink"/>
                </a:solidFill>
              </a:rPr>
              <a:t>S`Quiet</a:t>
            </a:r>
          </a:p>
          <a:p>
            <a:pPr lvl="1"/>
            <a:r>
              <a:rPr lang="en-US" altLang="ar-SA" smtClean="0">
                <a:solidFill>
                  <a:schemeClr val="hlink"/>
                </a:solidFill>
              </a:rPr>
              <a:t>S`Last_Event</a:t>
            </a:r>
            <a:r>
              <a:rPr lang="en-US" altLang="ar-SA" b="1" smtClean="0"/>
              <a:t>  -- </a:t>
            </a:r>
            <a:r>
              <a:rPr lang="en-US" altLang="ar-SA" smtClean="0"/>
              <a:t>Returns the amount of</a:t>
            </a:r>
            <a:r>
              <a:rPr lang="en-US" altLang="ar-SA" smtClean="0">
                <a:solidFill>
                  <a:srgbClr val="FF0000"/>
                </a:solidFill>
              </a:rPr>
              <a:t> time </a:t>
            </a:r>
            <a:r>
              <a:rPr lang="en-US" altLang="ar-SA" smtClean="0"/>
              <a:t>since the last value change on</a:t>
            </a:r>
            <a:r>
              <a:rPr lang="en-US" altLang="ar-SA" smtClean="0">
                <a:solidFill>
                  <a:srgbClr val="FF0000"/>
                </a:solidFill>
              </a:rPr>
              <a:t> 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hlink"/>
                </a:solidFill>
              </a:rPr>
              <a:t>S</a:t>
            </a:r>
            <a:r>
              <a:rPr lang="en-US" altLang="ar-SA" b="1" smtClean="0"/>
              <a:t>.</a:t>
            </a:r>
            <a:endParaRPr lang="en-US" altLang="ar-SA" smtClean="0"/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Unconstrained Comparator Test Bench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241425"/>
            <a:ext cx="8305800" cy="5334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ENTITY</a:t>
            </a:r>
            <a:r>
              <a:rPr lang="en-US" altLang="ar-SA" sz="1600" b="1" smtClean="0"/>
              <a:t> n_bit_comparator_test_bench IS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END</a:t>
            </a:r>
            <a:r>
              <a:rPr lang="en-US" altLang="ar-SA" sz="1600" b="1" smtClean="0"/>
              <a:t> n_bit_comparator_test_bench 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/>
              <a:t>--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USE</a:t>
            </a:r>
            <a:r>
              <a:rPr lang="en-US" altLang="ar-SA" sz="1600" b="1" smtClean="0"/>
              <a:t> WORK.basic_utilities.ALL;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rgbClr val="FAFD00"/>
                </a:solidFill>
              </a:rPr>
              <a:t>-- FROM PACKAGE USE : apply_data which uses integer_vector</a:t>
            </a:r>
            <a:r>
              <a:rPr lang="en-US" altLang="ar-SA" sz="16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ARCHITECTURE</a:t>
            </a:r>
            <a:r>
              <a:rPr lang="en-US" altLang="ar-SA" sz="1600" b="1" smtClean="0"/>
              <a:t> procedural </a:t>
            </a:r>
            <a:r>
              <a:rPr lang="en-US" altLang="ar-SA" sz="1600" b="1" smtClean="0">
                <a:solidFill>
                  <a:schemeClr val="tx2"/>
                </a:solidFill>
              </a:rPr>
              <a:t>OF</a:t>
            </a:r>
            <a:r>
              <a:rPr lang="en-US" altLang="ar-SA" sz="1600" b="1" smtClean="0"/>
              <a:t> n_bit_comparator_test_bench </a:t>
            </a:r>
            <a:r>
              <a:rPr lang="en-US" altLang="ar-SA" sz="1600" b="1" smtClean="0">
                <a:solidFill>
                  <a:schemeClr val="tx2"/>
                </a:solidFill>
              </a:rPr>
              <a:t>IS</a:t>
            </a:r>
            <a:r>
              <a:rPr lang="en-US" altLang="ar-SA" sz="16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COMPONENT</a:t>
            </a:r>
            <a:r>
              <a:rPr lang="en-US" altLang="ar-SA" sz="1600" b="1" smtClean="0"/>
              <a:t> comp_n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/>
              <a:t> </a:t>
            </a:r>
            <a:r>
              <a:rPr lang="en-US" altLang="ar-SA" sz="1600" b="1" smtClean="0">
                <a:solidFill>
                  <a:schemeClr val="tx2"/>
                </a:solidFill>
              </a:rPr>
              <a:t>PORT</a:t>
            </a:r>
            <a:r>
              <a:rPr lang="en-US" altLang="ar-SA" sz="1600" b="1" smtClean="0"/>
              <a:t> (a, b : </a:t>
            </a:r>
            <a:r>
              <a:rPr lang="en-US" altLang="ar-SA" sz="1600" b="1" smtClean="0">
                <a:solidFill>
                  <a:schemeClr val="tx2"/>
                </a:solidFill>
              </a:rPr>
              <a:t>IN</a:t>
            </a:r>
            <a:r>
              <a:rPr lang="en-US" altLang="ar-SA" sz="1600" b="1" smtClean="0"/>
              <a:t> bit_vector; gt, eq, lt : </a:t>
            </a:r>
            <a:r>
              <a:rPr lang="en-US" altLang="ar-SA" sz="1600" b="1" smtClean="0">
                <a:solidFill>
                  <a:schemeClr val="tx2"/>
                </a:solidFill>
              </a:rPr>
              <a:t>IN</a:t>
            </a:r>
            <a:r>
              <a:rPr lang="en-US" altLang="ar-SA" sz="1600" b="1" smtClean="0"/>
              <a:t> BIT; a_gt_b, a_eq_b, a_lt_b : </a:t>
            </a:r>
            <a:r>
              <a:rPr lang="en-US" altLang="ar-SA" sz="1600" b="1" smtClean="0">
                <a:solidFill>
                  <a:schemeClr val="tx2"/>
                </a:solidFill>
              </a:rPr>
              <a:t>OUT</a:t>
            </a:r>
            <a:r>
              <a:rPr lang="en-US" altLang="ar-SA" sz="1600" b="1" smtClean="0"/>
              <a:t> BIT);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END COMPONENT</a:t>
            </a:r>
            <a:r>
              <a:rPr lang="en-US" altLang="ar-SA" sz="1600" b="1" smtClean="0"/>
              <a:t>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FOR</a:t>
            </a:r>
            <a:r>
              <a:rPr lang="en-US" altLang="ar-SA" sz="1600" b="1" smtClean="0"/>
              <a:t> a1 : comp_n </a:t>
            </a:r>
            <a:r>
              <a:rPr lang="en-US" altLang="ar-SA" sz="1600" b="1" smtClean="0">
                <a:solidFill>
                  <a:schemeClr val="tx2"/>
                </a:solidFill>
              </a:rPr>
              <a:t>USE ENTITY</a:t>
            </a:r>
            <a:r>
              <a:rPr lang="en-US" altLang="ar-SA" sz="1600" b="1" smtClean="0"/>
              <a:t> WORK.n_bit_comparator(structural);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SIGNAL</a:t>
            </a:r>
            <a:r>
              <a:rPr lang="en-US" altLang="ar-SA" sz="1600" b="1" smtClean="0"/>
              <a:t> a, b : BIT_VECTOR (5 </a:t>
            </a:r>
            <a:r>
              <a:rPr lang="en-US" altLang="ar-SA" sz="1600" b="1" smtClean="0">
                <a:solidFill>
                  <a:schemeClr val="tx2"/>
                </a:solidFill>
              </a:rPr>
              <a:t>DOWNTO</a:t>
            </a:r>
            <a:r>
              <a:rPr lang="en-US" altLang="ar-SA" sz="1600" b="1" smtClean="0"/>
              <a:t> 0);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SIGNAL</a:t>
            </a:r>
            <a:r>
              <a:rPr lang="en-US" altLang="ar-SA" sz="1600" b="1" smtClean="0"/>
              <a:t> eql, lss, gtr : BIT;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SIGNAL</a:t>
            </a:r>
            <a:r>
              <a:rPr lang="en-US" altLang="ar-SA" sz="1600" b="1" smtClean="0"/>
              <a:t> vdd : BIT := '1';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SIGNAL</a:t>
            </a:r>
            <a:r>
              <a:rPr lang="en-US" altLang="ar-SA" sz="1600" b="1" smtClean="0"/>
              <a:t> gnd : BIT := '0';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BEGIN</a:t>
            </a:r>
            <a:r>
              <a:rPr lang="en-US" altLang="ar-SA" sz="16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/>
              <a:t>a1: comp_n </a:t>
            </a:r>
            <a:r>
              <a:rPr lang="en-US" altLang="ar-SA" sz="1600" b="1" smtClean="0">
                <a:solidFill>
                  <a:schemeClr val="tx2"/>
                </a:solidFill>
              </a:rPr>
              <a:t>PORT MAP</a:t>
            </a:r>
            <a:r>
              <a:rPr lang="en-US" altLang="ar-SA" sz="1600" b="1" smtClean="0"/>
              <a:t> (a, b, gnd, vdd, gnd, gtr, eql, lss);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rgbClr val="FAFD00"/>
                </a:solidFill>
              </a:rPr>
              <a:t>apply_data (a, 00&amp;15&amp;57&amp;17, 500 NS);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rgbClr val="FAFD00"/>
                </a:solidFill>
              </a:rPr>
              <a:t>apply_data (b, 00&amp;43&amp;14&amp;45&amp;11&amp;21&amp;44&amp;11, 500 NS);</a:t>
            </a:r>
            <a:r>
              <a:rPr lang="en-US" altLang="ar-SA" sz="16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600" b="1" smtClean="0">
                <a:solidFill>
                  <a:schemeClr val="tx2"/>
                </a:solidFill>
              </a:rPr>
              <a:t>END</a:t>
            </a:r>
            <a:r>
              <a:rPr lang="en-US" altLang="ar-SA" sz="1600" b="1" smtClean="0"/>
              <a:t> procedural; </a:t>
            </a:r>
            <a:endParaRPr lang="en-US" altLang="ar-SA" sz="1600" smtClean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971800" y="5334000"/>
            <a:ext cx="5035550" cy="12033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800" b="0" u="none"/>
              <a:t>SIGNAL </a:t>
            </a:r>
            <a:r>
              <a:rPr lang="en-US" altLang="ar-SA" sz="1800" b="0" u="none">
                <a:solidFill>
                  <a:srgbClr val="FFFF00"/>
                </a:solidFill>
              </a:rPr>
              <a:t>a</a:t>
            </a:r>
            <a:r>
              <a:rPr lang="en-US" altLang="ar-SA" sz="1800" b="0" u="none"/>
              <a:t> determines size of comparator </a:t>
            </a:r>
          </a:p>
          <a:p>
            <a:r>
              <a:rPr lang="en-US" altLang="ar-SA" sz="1800" b="0" u="none"/>
              <a:t>SIGNAL </a:t>
            </a:r>
            <a:r>
              <a:rPr lang="en-US" altLang="ar-SA" sz="1800" b="0" u="none">
                <a:solidFill>
                  <a:srgbClr val="FFFF00"/>
                </a:solidFill>
              </a:rPr>
              <a:t>a</a:t>
            </a:r>
            <a:r>
              <a:rPr lang="en-US" altLang="ar-SA" sz="1800" b="0" u="none"/>
              <a:t> determines target size of apply_data </a:t>
            </a:r>
          </a:p>
          <a:p>
            <a:r>
              <a:rPr lang="en-US" altLang="ar-SA" sz="1800" b="0" u="none"/>
              <a:t>SIGNAL </a:t>
            </a:r>
            <a:r>
              <a:rPr lang="en-US" altLang="ar-SA" sz="1800" b="0" u="none">
                <a:solidFill>
                  <a:srgbClr val="FFFF00"/>
                </a:solidFill>
              </a:rPr>
              <a:t>b</a:t>
            </a:r>
            <a:r>
              <a:rPr lang="en-US" altLang="ar-SA" sz="1800" b="0" u="none"/>
              <a:t> determines target size of apply_data </a:t>
            </a:r>
          </a:p>
          <a:p>
            <a:r>
              <a:rPr lang="en-US" altLang="ar-SA" sz="1800" b="0" u="none"/>
              <a:t>Concatenated integers form integer_vector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Referencing Arrays &amp; Array Elements …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ar-SA" smtClean="0"/>
              <a:t>VHDL allows referencing an Array in its </a:t>
            </a:r>
            <a:r>
              <a:rPr lang="en-US" altLang="ar-SA" i="1" smtClean="0">
                <a:solidFill>
                  <a:srgbClr val="FAFD00"/>
                </a:solidFill>
              </a:rPr>
              <a:t>Entirety</a:t>
            </a:r>
            <a:r>
              <a:rPr lang="en-US" altLang="ar-SA" smtClean="0"/>
              <a:t> or by a </a:t>
            </a:r>
            <a:r>
              <a:rPr lang="en-US" altLang="ar-SA" i="1" smtClean="0">
                <a:solidFill>
                  <a:srgbClr val="FAFD00"/>
                </a:solidFill>
              </a:rPr>
              <a:t>SLICE</a:t>
            </a:r>
            <a:r>
              <a:rPr lang="en-US" altLang="ar-SA" smtClean="0"/>
              <a:t>, or </a:t>
            </a:r>
            <a:r>
              <a:rPr lang="en-US" altLang="ar-SA" i="1" smtClean="0">
                <a:solidFill>
                  <a:srgbClr val="FAFD00"/>
                </a:solidFill>
              </a:rPr>
              <a:t>Element</a:t>
            </a:r>
            <a:r>
              <a:rPr lang="en-US" altLang="ar-SA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ar-SA" smtClean="0">
                <a:solidFill>
                  <a:schemeClr val="tx1"/>
                </a:solidFill>
              </a:rPr>
              <a:t>Examples</a:t>
            </a:r>
            <a:r>
              <a:rPr lang="en-US" altLang="ar-SA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 clock_state 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 (Low, Rising, High, Falling);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 Conversion_Array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Array</a:t>
            </a:r>
            <a:r>
              <a:rPr lang="en-US" altLang="ar-SA" sz="2000" smtClean="0"/>
              <a:t>  (Clock_state)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 Bit;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Signal</a:t>
            </a:r>
            <a:r>
              <a:rPr lang="en-US" altLang="ar-SA" sz="2000" smtClean="0"/>
              <a:t>   C_A : Conversion_Array :=  (`0` , `1`, `0`, `1`) 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/>
              <a:t>C_A &lt;= (`1`, `1`, `0`, `0`);	 </a:t>
            </a:r>
            <a:r>
              <a:rPr lang="en-US" altLang="ar-SA" sz="2000" smtClean="0">
                <a:solidFill>
                  <a:srgbClr val="FAFD00"/>
                </a:solidFill>
              </a:rPr>
              <a:t>-- Positional Association List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/>
              <a:t>C_A &lt;= (Low =&gt; `0`, Rising =&gt; `1`, High =&gt; `1`, Falling =&gt; `0`);		</a:t>
            </a:r>
            <a:r>
              <a:rPr lang="en-US" altLang="ar-SA" sz="2000" smtClean="0">
                <a:solidFill>
                  <a:srgbClr val="FAFD00"/>
                </a:solidFill>
              </a:rPr>
              <a:t>-- Named Association List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/>
              <a:t>C_A &lt;= (Low =&gt; `0`, High =&gt; `0`, OTHERS=&gt; `1`);			--   </a:t>
            </a:r>
            <a:r>
              <a:rPr lang="en-US" altLang="ar-SA" sz="2000" smtClean="0">
                <a:solidFill>
                  <a:srgbClr val="FAFD00"/>
                </a:solidFill>
              </a:rPr>
              <a:t>Alternative 3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/>
              <a:t>C_A(Low)  &lt;= `0`;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 Register4 </a:t>
            </a:r>
            <a:r>
              <a:rPr lang="en-US" altLang="ar-SA" sz="2000" smtClean="0">
                <a:solidFill>
                  <a:schemeClr val="tx2"/>
                </a:solidFill>
              </a:rPr>
              <a:t>IS</a:t>
            </a:r>
            <a:r>
              <a:rPr lang="en-US" altLang="ar-SA" sz="2000" smtClean="0"/>
              <a:t> </a:t>
            </a:r>
            <a:r>
              <a:rPr lang="en-US" altLang="ar-SA" sz="2000" smtClean="0">
                <a:solidFill>
                  <a:schemeClr val="tx2"/>
                </a:solidFill>
              </a:rPr>
              <a:t>Array</a:t>
            </a:r>
            <a:r>
              <a:rPr lang="en-US" altLang="ar-SA" sz="2000" smtClean="0"/>
              <a:t>  (3 </a:t>
            </a:r>
            <a:r>
              <a:rPr lang="en-US" altLang="ar-SA" sz="2000" smtClean="0">
                <a:solidFill>
                  <a:schemeClr val="tx2"/>
                </a:solidFill>
              </a:rPr>
              <a:t>Downto</a:t>
            </a:r>
            <a:r>
              <a:rPr lang="en-US" altLang="ar-SA" sz="2000" smtClean="0"/>
              <a:t> 0)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 Bit;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TYPE</a:t>
            </a:r>
            <a:r>
              <a:rPr lang="en-US" altLang="ar-SA" sz="2000" smtClean="0"/>
              <a:t>   Reg4        </a:t>
            </a:r>
            <a:r>
              <a:rPr lang="en-US" altLang="ar-SA" sz="2000" smtClean="0">
                <a:solidFill>
                  <a:schemeClr val="tx2"/>
                </a:solidFill>
              </a:rPr>
              <a:t>IS Array</a:t>
            </a:r>
            <a:r>
              <a:rPr lang="en-US" altLang="ar-SA" sz="2000" smtClean="0"/>
              <a:t>  (0 </a:t>
            </a:r>
            <a:r>
              <a:rPr lang="en-US" altLang="ar-SA" sz="2000" smtClean="0">
                <a:solidFill>
                  <a:schemeClr val="tx2"/>
                </a:solidFill>
              </a:rPr>
              <a:t>To</a:t>
            </a:r>
            <a:r>
              <a:rPr lang="en-US" altLang="ar-SA" sz="2000" smtClean="0"/>
              <a:t> 3)         </a:t>
            </a:r>
            <a:r>
              <a:rPr lang="en-US" altLang="ar-SA" sz="2000" smtClean="0">
                <a:solidFill>
                  <a:schemeClr val="tx2"/>
                </a:solidFill>
              </a:rPr>
              <a:t>of</a:t>
            </a:r>
            <a:r>
              <a:rPr lang="en-US" altLang="ar-SA" sz="2000" smtClean="0"/>
              <a:t>  Bit;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Signal</a:t>
            </a:r>
            <a:r>
              <a:rPr lang="en-US" altLang="ar-SA" sz="2000" smtClean="0"/>
              <a:t>   A: Register4 := (`0` , `1`, `0`, `1`) ;--A(0)=`1`, A(3)=`0`</a:t>
            </a:r>
          </a:p>
          <a:p>
            <a:pPr lvl="1">
              <a:lnSpc>
                <a:spcPct val="80000"/>
              </a:lnSpc>
            </a:pPr>
            <a:r>
              <a:rPr lang="en-US" altLang="ar-SA" sz="2000" smtClean="0">
                <a:solidFill>
                  <a:schemeClr val="tx2"/>
                </a:solidFill>
              </a:rPr>
              <a:t>Signal</a:t>
            </a:r>
            <a:r>
              <a:rPr lang="en-US" altLang="ar-SA" sz="2000" smtClean="0"/>
              <a:t>   B: Reg4 	  := (`0` , `1`, `0`, `1`) ;--B(0)=`0`, B(3)=`1`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Referencing Arrays &amp; Array Elements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rgbClr val="FAFD00"/>
                </a:solidFill>
              </a:rPr>
              <a:t>2-D Arrays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Reg32 </a:t>
            </a:r>
            <a:r>
              <a:rPr lang="en-US" altLang="ar-SA" smtClean="0">
                <a:solidFill>
                  <a:schemeClr val="tx2"/>
                </a:solidFill>
              </a:rPr>
              <a:t>Is Array</a:t>
            </a:r>
            <a:r>
              <a:rPr lang="en-US" altLang="ar-SA" smtClean="0"/>
              <a:t> (31 </a:t>
            </a:r>
            <a:r>
              <a:rPr lang="en-US" altLang="ar-SA" smtClean="0">
                <a:solidFill>
                  <a:schemeClr val="tx2"/>
                </a:solidFill>
              </a:rPr>
              <a:t>DownTo</a:t>
            </a:r>
            <a:r>
              <a:rPr lang="en-US" altLang="ar-SA" smtClean="0"/>
              <a:t> 0)  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  Bit;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ROM  </a:t>
            </a:r>
            <a:r>
              <a:rPr lang="en-US" altLang="ar-SA" smtClean="0">
                <a:solidFill>
                  <a:schemeClr val="tx2"/>
                </a:solidFill>
              </a:rPr>
              <a:t>Is Array</a:t>
            </a:r>
            <a:r>
              <a:rPr lang="en-US" altLang="ar-SA" smtClean="0"/>
              <a:t> (0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3)  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  Reg32;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ROM2 </a:t>
            </a:r>
            <a:r>
              <a:rPr lang="en-US" altLang="ar-SA" smtClean="0">
                <a:solidFill>
                  <a:schemeClr val="tx2"/>
                </a:solidFill>
              </a:rPr>
              <a:t>Is Array</a:t>
            </a:r>
            <a:r>
              <a:rPr lang="en-US" altLang="ar-SA" smtClean="0"/>
              <a:t> (0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4  ,  0 </a:t>
            </a:r>
            <a:r>
              <a:rPr lang="en-US" altLang="ar-SA" smtClean="0">
                <a:solidFill>
                  <a:schemeClr val="tx2"/>
                </a:solidFill>
              </a:rPr>
              <a:t>To</a:t>
            </a:r>
            <a:r>
              <a:rPr lang="en-US" altLang="ar-SA" smtClean="0"/>
              <a:t> 2)   of   Bit;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Signal</a:t>
            </a:r>
            <a:r>
              <a:rPr lang="en-US" altLang="ar-SA" smtClean="0"/>
              <a:t>   A: ROM := (X``2F3C_5456`` ,  X``FF32_E7B8``  ,				X``109A_BA15`` ,  X``FFFF_FFFF`` );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Signal</a:t>
            </a:r>
            <a:r>
              <a:rPr lang="en-US" altLang="ar-SA" smtClean="0"/>
              <a:t>   B:  ROM2   := 	( (`1`, `0`, `0`), </a:t>
            </a:r>
          </a:p>
          <a:p>
            <a:pPr lvl="1">
              <a:buFontTx/>
              <a:buNone/>
            </a:pPr>
            <a:r>
              <a:rPr lang="en-US" altLang="ar-SA" smtClean="0"/>
              <a:t> 						 (`0` , `1`, `0`),</a:t>
            </a:r>
          </a:p>
          <a:p>
            <a:pPr lvl="1">
              <a:buFontTx/>
              <a:buNone/>
            </a:pPr>
            <a:r>
              <a:rPr lang="en-US" altLang="ar-SA" smtClean="0"/>
              <a:t>  						 (`0` , `1`, `1`,</a:t>
            </a:r>
          </a:p>
          <a:p>
            <a:pPr lvl="1">
              <a:buFontTx/>
              <a:buNone/>
            </a:pPr>
            <a:r>
              <a:rPr lang="en-US" altLang="ar-SA" smtClean="0"/>
              <a:t>  						 (`1` , `0`, `1`),</a:t>
            </a:r>
          </a:p>
          <a:p>
            <a:pPr lvl="1">
              <a:buFontTx/>
              <a:buNone/>
            </a:pPr>
            <a:r>
              <a:rPr lang="en-US" altLang="ar-SA" smtClean="0"/>
              <a:t> 						 (`1` , `1`, `1`) ) ;</a:t>
            </a:r>
          </a:p>
          <a:p>
            <a:pPr lvl="1"/>
            <a:r>
              <a:rPr lang="en-US" altLang="ar-SA" smtClean="0"/>
              <a:t>B(1 , 2) &lt;= `0` ; -- </a:t>
            </a:r>
            <a:r>
              <a:rPr lang="en-US" altLang="ar-SA" smtClean="0">
                <a:solidFill>
                  <a:srgbClr val="FAFD00"/>
                </a:solidFill>
              </a:rPr>
              <a:t>Referencing a 2-D Array Element</a:t>
            </a:r>
          </a:p>
          <a:p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 Type &amp; External File I/O …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Specifying files is a two step process of</a:t>
            </a:r>
          </a:p>
          <a:p>
            <a:pPr lvl="1"/>
            <a:r>
              <a:rPr lang="en-US" altLang="ar-SA" smtClean="0"/>
              <a:t>File type declaration</a:t>
            </a:r>
          </a:p>
          <a:p>
            <a:pPr lvl="1"/>
            <a:r>
              <a:rPr lang="en-US" altLang="ar-SA" smtClean="0"/>
              <a:t>File declaration</a:t>
            </a:r>
          </a:p>
          <a:p>
            <a:r>
              <a:rPr lang="en-US" altLang="ar-SA" smtClean="0"/>
              <a:t>Data is associated with an identifier that is defined as a file type.</a:t>
            </a:r>
          </a:p>
          <a:p>
            <a:r>
              <a:rPr lang="en-US" altLang="ar-SA" smtClean="0"/>
              <a:t>File Type Declaration Example 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Type</a:t>
            </a:r>
            <a:r>
              <a:rPr lang="en-US" altLang="ar-SA" smtClean="0"/>
              <a:t> logic_data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FILE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of</a:t>
            </a:r>
            <a:r>
              <a:rPr lang="en-US" altLang="ar-SA" smtClean="0"/>
              <a:t> Character;</a:t>
            </a:r>
          </a:p>
          <a:p>
            <a:r>
              <a:rPr lang="en-US" altLang="ar-SA" smtClean="0"/>
              <a:t>File Declaration Examples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</a:t>
            </a:r>
            <a:r>
              <a:rPr lang="en-US" altLang="ar-SA" smtClean="0"/>
              <a:t> file1 : logic_data; -- file must be opened to be associated with a physical file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</a:t>
            </a:r>
            <a:r>
              <a:rPr lang="en-US" altLang="ar-SA" smtClean="0"/>
              <a:t> file2 : logic_data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“Input.dat”;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</a:t>
            </a:r>
            <a:r>
              <a:rPr lang="en-US" altLang="ar-SA" smtClean="0"/>
              <a:t> file3 : logic_data </a:t>
            </a:r>
            <a:r>
              <a:rPr lang="en-US" altLang="ar-SA" smtClean="0">
                <a:solidFill>
                  <a:schemeClr val="tx2"/>
                </a:solidFill>
              </a:rPr>
              <a:t>OPEN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rgbClr val="FFFF00"/>
                </a:solidFill>
              </a:rPr>
              <a:t>READ_MODE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“Input.dat”;</a:t>
            </a:r>
          </a:p>
          <a:p>
            <a:pPr lvl="2"/>
            <a:r>
              <a:rPr lang="en-US" altLang="ar-SA" smtClean="0"/>
              <a:t>File can be opened in </a:t>
            </a:r>
            <a:r>
              <a:rPr lang="en-US" altLang="ar-SA" smtClean="0">
                <a:solidFill>
                  <a:srgbClr val="FFFF00"/>
                </a:solidFill>
              </a:rPr>
              <a:t>READ_MODE</a:t>
            </a:r>
            <a:r>
              <a:rPr lang="en-US" altLang="ar-SA" smtClean="0"/>
              <a:t>, </a:t>
            </a:r>
            <a:r>
              <a:rPr lang="en-US" altLang="ar-SA" smtClean="0">
                <a:solidFill>
                  <a:srgbClr val="FFFF00"/>
                </a:solidFill>
              </a:rPr>
              <a:t>WRITE_MODE</a:t>
            </a:r>
            <a:r>
              <a:rPr lang="en-US" altLang="ar-SA" smtClean="0"/>
              <a:t>, </a:t>
            </a:r>
            <a:r>
              <a:rPr lang="en-US" altLang="ar-SA" smtClean="0">
                <a:solidFill>
                  <a:srgbClr val="FFFF00"/>
                </a:solidFill>
              </a:rPr>
              <a:t>APPEND_MODE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File Type &amp; External File I/O 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ar-SA" smtClean="0">
                <a:solidFill>
                  <a:schemeClr val="tx2"/>
                </a:solidFill>
              </a:rPr>
              <a:t>FILE</a:t>
            </a:r>
            <a:r>
              <a:rPr lang="en-US" altLang="ar-SA" smtClean="0"/>
              <a:t> file4 : logic_data </a:t>
            </a:r>
            <a:r>
              <a:rPr lang="en-US" altLang="ar-SA" smtClean="0">
                <a:solidFill>
                  <a:schemeClr val="tx2"/>
                </a:solidFill>
              </a:rPr>
              <a:t>OPEN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rgbClr val="FFFF00"/>
                </a:solidFill>
              </a:rPr>
              <a:t>WRITE_MODE</a:t>
            </a:r>
            <a:r>
              <a:rPr lang="en-US" altLang="ar-SA" smtClean="0"/>
              <a:t> </a:t>
            </a:r>
            <a:r>
              <a:rPr lang="en-US" altLang="ar-SA" smtClean="0">
                <a:solidFill>
                  <a:schemeClr val="tx2"/>
                </a:solidFill>
              </a:rPr>
              <a:t>IS</a:t>
            </a:r>
            <a:r>
              <a:rPr lang="en-US" altLang="ar-SA" smtClean="0"/>
              <a:t> “output.dat”;</a:t>
            </a:r>
          </a:p>
          <a:p>
            <a:r>
              <a:rPr lang="en-US" altLang="ar-SA" smtClean="0"/>
              <a:t>Opening and Closing Files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FILE_OPEN</a:t>
            </a:r>
            <a:r>
              <a:rPr lang="en-US" altLang="ar-SA" smtClean="0"/>
              <a:t>(file1, “input.dat”, </a:t>
            </a:r>
            <a:r>
              <a:rPr lang="en-US" altLang="ar-SA" smtClean="0">
                <a:solidFill>
                  <a:srgbClr val="FFFF00"/>
                </a:solidFill>
              </a:rPr>
              <a:t>READ_MODE</a:t>
            </a:r>
            <a:r>
              <a:rPr lang="en-US" altLang="ar-SA" smtClean="0"/>
              <a:t>);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FILE_OPEN</a:t>
            </a:r>
            <a:r>
              <a:rPr lang="en-US" altLang="ar-SA" smtClean="0"/>
              <a:t>(file1, “output.dat”, </a:t>
            </a:r>
            <a:r>
              <a:rPr lang="en-US" altLang="ar-SA" smtClean="0">
                <a:solidFill>
                  <a:srgbClr val="FFFF00"/>
                </a:solidFill>
              </a:rPr>
              <a:t>WRITE_MODE</a:t>
            </a:r>
            <a:r>
              <a:rPr lang="en-US" altLang="ar-SA" smtClean="0"/>
              <a:t>);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FILE_CLOSE</a:t>
            </a:r>
            <a:r>
              <a:rPr lang="en-US" altLang="ar-SA" smtClean="0"/>
              <a:t>(file1);</a:t>
            </a:r>
          </a:p>
          <a:p>
            <a:r>
              <a:rPr lang="en-US" altLang="ar-SA" smtClean="0"/>
              <a:t>File Read and Write Operations</a:t>
            </a:r>
          </a:p>
          <a:p>
            <a:pPr lvl="1"/>
            <a:r>
              <a:rPr lang="en-US" altLang="ar-SA" smtClean="0"/>
              <a:t>VHDL provides three operations </a:t>
            </a:r>
            <a:r>
              <a:rPr lang="en-US" altLang="ar-SA" smtClean="0">
                <a:solidFill>
                  <a:schemeClr val="tx2"/>
                </a:solidFill>
              </a:rPr>
              <a:t>READ</a:t>
            </a:r>
            <a:r>
              <a:rPr lang="en-US" altLang="ar-SA" smtClean="0"/>
              <a:t>, </a:t>
            </a:r>
            <a:r>
              <a:rPr lang="en-US" altLang="ar-SA" smtClean="0">
                <a:solidFill>
                  <a:schemeClr val="tx2"/>
                </a:solidFill>
              </a:rPr>
              <a:t>WRITE</a:t>
            </a:r>
            <a:r>
              <a:rPr lang="en-US" altLang="ar-SA" smtClean="0"/>
              <a:t> and </a:t>
            </a:r>
            <a:r>
              <a:rPr lang="en-US" altLang="ar-SA" smtClean="0">
                <a:solidFill>
                  <a:schemeClr val="tx2"/>
                </a:solidFill>
              </a:rPr>
              <a:t>ENDFILE</a:t>
            </a:r>
            <a:r>
              <a:rPr lang="en-US" altLang="ar-SA" smtClean="0"/>
              <a:t> for file types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READ</a:t>
            </a:r>
            <a:r>
              <a:rPr lang="en-US" altLang="ar-SA" smtClean="0"/>
              <a:t> takes an object of file data type as its argument, reads next data from file to its data argument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WRITE</a:t>
            </a:r>
            <a:r>
              <a:rPr lang="en-US" altLang="ar-SA" smtClean="0"/>
              <a:t> takes an object of file data type as its argument, write next data from its data argument to file</a:t>
            </a:r>
          </a:p>
          <a:p>
            <a:pPr lvl="1"/>
            <a:r>
              <a:rPr lang="en-US" altLang="ar-SA" smtClean="0">
                <a:solidFill>
                  <a:schemeClr val="tx2"/>
                </a:solidFill>
              </a:rPr>
              <a:t>ENDFILE</a:t>
            </a:r>
            <a:r>
              <a:rPr lang="en-US" altLang="ar-SA" smtClean="0"/>
              <a:t> takes an object of file data type as its argument and returns TRUE if a subsequent read cannot be done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…File Type &amp; External File I/O 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Entity</a:t>
            </a:r>
            <a:r>
              <a:rPr lang="en-US" altLang="ar-SA" sz="1600" smtClean="0"/>
              <a:t> try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try;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Architecture</a:t>
            </a:r>
            <a:r>
              <a:rPr lang="en-US" altLang="ar-SA" sz="1600" smtClean="0"/>
              <a:t> example </a:t>
            </a:r>
            <a:r>
              <a:rPr lang="en-US" altLang="ar-SA" sz="1600" smtClean="0">
                <a:solidFill>
                  <a:schemeClr val="tx2"/>
                </a:solidFill>
              </a:rPr>
              <a:t>of</a:t>
            </a:r>
            <a:r>
              <a:rPr lang="en-US" altLang="ar-SA" sz="1600" smtClean="0"/>
              <a:t> try </a:t>
            </a:r>
            <a:r>
              <a:rPr lang="en-US" altLang="ar-SA" sz="1600" smtClean="0">
                <a:solidFill>
                  <a:schemeClr val="tx2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  </a:t>
            </a:r>
            <a:r>
              <a:rPr lang="en-US" altLang="ar-SA" sz="1600" smtClean="0">
                <a:solidFill>
                  <a:schemeClr val="tx2"/>
                </a:solidFill>
              </a:rPr>
              <a:t>Type</a:t>
            </a:r>
            <a:r>
              <a:rPr lang="en-US" altLang="ar-SA" sz="1600" smtClean="0"/>
              <a:t> cfile is file </a:t>
            </a:r>
            <a:r>
              <a:rPr lang="en-US" altLang="ar-SA" sz="1600" smtClean="0">
                <a:solidFill>
                  <a:schemeClr val="tx2"/>
                </a:solidFill>
              </a:rPr>
              <a:t>of</a:t>
            </a:r>
            <a:r>
              <a:rPr lang="en-US" altLang="ar-SA" sz="1600" smtClean="0"/>
              <a:t> character;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File</a:t>
            </a:r>
            <a:r>
              <a:rPr lang="en-US" altLang="ar-SA" sz="1600" smtClean="0"/>
              <a:t> f1i, f1o : cfile;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process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variable</a:t>
            </a:r>
            <a:r>
              <a:rPr lang="en-US" altLang="ar-SA" sz="1600" smtClean="0"/>
              <a:t> char: character;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-- opening files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FILE_OPEN</a:t>
            </a:r>
            <a:r>
              <a:rPr lang="en-US" altLang="ar-SA" sz="1600" smtClean="0"/>
              <a:t> (f1i, "f1i.txt", READ_MODE);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FILE_OPEN</a:t>
            </a:r>
            <a:r>
              <a:rPr lang="en-US" altLang="ar-SA" sz="1600" smtClean="0"/>
              <a:t> (f1o, "f1o.txt", WRITE_MODE);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while</a:t>
            </a: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not</a:t>
            </a: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endfile</a:t>
            </a:r>
            <a:r>
              <a:rPr lang="en-US" altLang="ar-SA" sz="1600" smtClean="0"/>
              <a:t>(f1i) </a:t>
            </a:r>
            <a:r>
              <a:rPr lang="en-US" altLang="ar-SA" sz="1600" smtClean="0">
                <a:solidFill>
                  <a:schemeClr val="tx2"/>
                </a:solidFill>
              </a:rPr>
              <a:t>loop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  </a:t>
            </a:r>
            <a:r>
              <a:rPr lang="en-US" altLang="ar-SA" sz="1600" smtClean="0">
                <a:solidFill>
                  <a:schemeClr val="tx2"/>
                </a:solidFill>
              </a:rPr>
              <a:t>read</a:t>
            </a:r>
            <a:r>
              <a:rPr lang="en-US" altLang="ar-SA" sz="1600" smtClean="0"/>
              <a:t> (f1i, char); </a:t>
            </a:r>
            <a:r>
              <a:rPr lang="en-US" altLang="ar-SA" sz="1600" smtClean="0">
                <a:solidFill>
                  <a:schemeClr val="tx2"/>
                </a:solidFill>
              </a:rPr>
              <a:t>write</a:t>
            </a:r>
            <a:r>
              <a:rPr lang="en-US" altLang="ar-SA" sz="1600" smtClean="0"/>
              <a:t> (f1o, char);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end loop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-- closing files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FILE_CLOSE</a:t>
            </a:r>
            <a:r>
              <a:rPr lang="en-US" altLang="ar-SA" sz="1600" smtClean="0"/>
              <a:t> (f1i);  </a:t>
            </a:r>
            <a:r>
              <a:rPr lang="en-US" altLang="ar-SA" sz="1600" smtClean="0">
                <a:solidFill>
                  <a:schemeClr val="tx2"/>
                </a:solidFill>
              </a:rPr>
              <a:t>FILE_CLOSE</a:t>
            </a:r>
            <a:r>
              <a:rPr lang="en-US" altLang="ar-SA" sz="1600" smtClean="0"/>
              <a:t> (f1o);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wait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 </a:t>
            </a:r>
            <a:r>
              <a:rPr lang="en-US" altLang="ar-SA" sz="1600" smtClean="0">
                <a:solidFill>
                  <a:schemeClr val="tx2"/>
                </a:solidFill>
              </a:rPr>
              <a:t>end process</a:t>
            </a:r>
            <a:r>
              <a:rPr lang="en-US" altLang="ar-SA" sz="1600" smtClean="0"/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tx2"/>
                </a:solidFill>
              </a:rPr>
              <a:t>End</a:t>
            </a:r>
            <a:r>
              <a:rPr lang="en-US" altLang="ar-SA" sz="1600" smtClean="0"/>
              <a:t> example;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File Type &amp; External File I/O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70000"/>
              </a:lnSpc>
              <a:buFontTx/>
              <a:buNone/>
            </a:pPr>
            <a:endParaRPr lang="en-US" altLang="ar-SA" sz="1600" b="1" smtClean="0"/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rgbClr val="FAFD00"/>
                </a:solidFill>
              </a:rPr>
              <a:t>-- File Type </a:t>
            </a:r>
            <a:r>
              <a:rPr lang="en-US" altLang="ar-SA" sz="1800" b="1" i="1" smtClean="0">
                <a:solidFill>
                  <a:srgbClr val="FAFD00"/>
                </a:solidFill>
              </a:rPr>
              <a:t>logic_data </a:t>
            </a:r>
            <a:r>
              <a:rPr lang="en-US" altLang="ar-SA" sz="1800" b="1" smtClean="0">
                <a:solidFill>
                  <a:srgbClr val="FAFD00"/>
                </a:solidFill>
              </a:rPr>
              <a:t>is Visible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PROCEDURE</a:t>
            </a:r>
            <a:r>
              <a:rPr lang="en-US" altLang="ar-SA" sz="1800" b="1" smtClean="0"/>
              <a:t> assign_bits (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SIGNAL</a:t>
            </a:r>
            <a:r>
              <a:rPr lang="en-US" altLang="ar-SA" sz="1800" b="1" smtClean="0"/>
              <a:t> target : </a:t>
            </a:r>
            <a:r>
              <a:rPr lang="en-US" altLang="ar-SA" sz="1800" b="1" smtClean="0">
                <a:solidFill>
                  <a:schemeClr val="tx2"/>
                </a:solidFill>
              </a:rPr>
              <a:t>OUT</a:t>
            </a:r>
            <a:r>
              <a:rPr lang="en-US" altLang="ar-SA" sz="1800" b="1" smtClean="0"/>
              <a:t> BIT; file_name : </a:t>
            </a:r>
            <a:r>
              <a:rPr lang="en-US" altLang="ar-SA" sz="1800" b="1" smtClean="0">
                <a:solidFill>
                  <a:schemeClr val="tx2"/>
                </a:solidFill>
              </a:rPr>
              <a:t>IN</a:t>
            </a:r>
            <a:r>
              <a:rPr lang="en-US" altLang="ar-SA" sz="1800" b="1" smtClean="0"/>
              <a:t> STRING; period : </a:t>
            </a:r>
            <a:r>
              <a:rPr lang="en-US" altLang="ar-SA" sz="1800" b="1" smtClean="0">
                <a:solidFill>
                  <a:schemeClr val="tx2"/>
                </a:solidFill>
              </a:rPr>
              <a:t>IN</a:t>
            </a:r>
            <a:r>
              <a:rPr lang="en-US" altLang="ar-SA" sz="1800" b="1" smtClean="0"/>
              <a:t> TIME)  </a:t>
            </a:r>
            <a:r>
              <a:rPr lang="en-US" altLang="ar-SA" sz="1800" b="1" smtClean="0">
                <a:solidFill>
                  <a:schemeClr val="tx2"/>
                </a:solidFill>
              </a:rPr>
              <a:t>IS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VARIABLE</a:t>
            </a:r>
            <a:r>
              <a:rPr lang="en-US" altLang="ar-SA" sz="1800" b="1" smtClean="0"/>
              <a:t> char : CHARACTER;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VARIABLE</a:t>
            </a:r>
            <a:r>
              <a:rPr lang="en-US" altLang="ar-SA" sz="1800" b="1" smtClean="0"/>
              <a:t> current : TIME := 0 NS;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FILE</a:t>
            </a:r>
            <a:r>
              <a:rPr lang="en-US" altLang="ar-SA" sz="1800" b="1" smtClean="0"/>
              <a:t> input_value_file : logic_data IS  file_name;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BEGIN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WHILE</a:t>
            </a:r>
            <a:r>
              <a:rPr lang="en-US" altLang="ar-SA" sz="1800" b="1" smtClean="0"/>
              <a:t> </a:t>
            </a:r>
            <a:r>
              <a:rPr lang="en-US" altLang="ar-SA" sz="1800" b="1" smtClean="0">
                <a:solidFill>
                  <a:schemeClr val="tx2"/>
                </a:solidFill>
              </a:rPr>
              <a:t>NOT ENDFILE</a:t>
            </a:r>
            <a:r>
              <a:rPr lang="en-US" altLang="ar-SA" sz="1800" b="1" smtClean="0"/>
              <a:t> (input_value_file) </a:t>
            </a:r>
            <a:r>
              <a:rPr lang="en-US" altLang="ar-SA" sz="1800" b="1" smtClean="0">
                <a:solidFill>
                  <a:schemeClr val="tx2"/>
                </a:solidFill>
              </a:rPr>
              <a:t>LOOP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READ</a:t>
            </a:r>
            <a:r>
              <a:rPr lang="en-US" altLang="ar-SA" sz="1800" b="1" smtClean="0"/>
              <a:t> (input_value_file, char);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IF</a:t>
            </a:r>
            <a:r>
              <a:rPr lang="en-US" altLang="ar-SA" sz="1800" b="1" smtClean="0"/>
              <a:t> char = '0' </a:t>
            </a:r>
            <a:r>
              <a:rPr lang="en-US" altLang="ar-SA" sz="1800" b="1" smtClean="0">
                <a:solidFill>
                  <a:schemeClr val="tx2"/>
                </a:solidFill>
              </a:rPr>
              <a:t>OR</a:t>
            </a:r>
            <a:r>
              <a:rPr lang="en-US" altLang="ar-SA" sz="1800" b="1" smtClean="0"/>
              <a:t> char = '1' </a:t>
            </a:r>
            <a:r>
              <a:rPr lang="en-US" altLang="ar-SA" sz="1800" b="1" smtClean="0">
                <a:solidFill>
                  <a:schemeClr val="tx2"/>
                </a:solidFill>
              </a:rPr>
              <a:t>THEN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/>
              <a:t>current := current + period;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IF</a:t>
            </a:r>
            <a:r>
              <a:rPr lang="en-US" altLang="ar-SA" sz="1800" b="1" smtClean="0"/>
              <a:t> char = '0' </a:t>
            </a:r>
            <a:r>
              <a:rPr lang="en-US" altLang="ar-SA" sz="1800" b="1" smtClean="0">
                <a:solidFill>
                  <a:schemeClr val="tx2"/>
                </a:solidFill>
              </a:rPr>
              <a:t>THEN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/>
              <a:t>target &lt;= </a:t>
            </a:r>
            <a:r>
              <a:rPr lang="en-US" altLang="ar-SA" sz="1800" b="1" smtClean="0">
                <a:solidFill>
                  <a:schemeClr val="tx2"/>
                </a:solidFill>
              </a:rPr>
              <a:t>TRANSPORT</a:t>
            </a:r>
            <a:r>
              <a:rPr lang="en-US" altLang="ar-SA" sz="1800" b="1" smtClean="0"/>
              <a:t> '0' </a:t>
            </a:r>
            <a:r>
              <a:rPr lang="en-US" altLang="ar-SA" sz="1800" b="1" smtClean="0">
                <a:solidFill>
                  <a:schemeClr val="tx2"/>
                </a:solidFill>
              </a:rPr>
              <a:t>AFTER</a:t>
            </a:r>
            <a:r>
              <a:rPr lang="en-US" altLang="ar-SA" sz="1800" b="1" smtClean="0"/>
              <a:t> current;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ELSIF</a:t>
            </a:r>
            <a:r>
              <a:rPr lang="en-US" altLang="ar-SA" sz="1800" b="1" smtClean="0"/>
              <a:t> char = '1' </a:t>
            </a:r>
            <a:r>
              <a:rPr lang="en-US" altLang="ar-SA" sz="1800" b="1" smtClean="0">
                <a:solidFill>
                  <a:schemeClr val="tx2"/>
                </a:solidFill>
              </a:rPr>
              <a:t>THEN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/>
              <a:t>target &lt;= </a:t>
            </a:r>
            <a:r>
              <a:rPr lang="en-US" altLang="ar-SA" sz="1800" b="1" smtClean="0">
                <a:solidFill>
                  <a:schemeClr val="tx2"/>
                </a:solidFill>
              </a:rPr>
              <a:t>TRANSPORT</a:t>
            </a:r>
            <a:r>
              <a:rPr lang="en-US" altLang="ar-SA" sz="1800" b="1" smtClean="0"/>
              <a:t> '1' </a:t>
            </a:r>
            <a:r>
              <a:rPr lang="en-US" altLang="ar-SA" sz="1800" b="1" smtClean="0">
                <a:solidFill>
                  <a:schemeClr val="tx2"/>
                </a:solidFill>
              </a:rPr>
              <a:t>AFTER</a:t>
            </a:r>
            <a:r>
              <a:rPr lang="en-US" altLang="ar-SA" sz="1800" b="1" smtClean="0"/>
              <a:t> current;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END IF;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END IF;</a:t>
            </a:r>
            <a:r>
              <a:rPr lang="en-US" altLang="ar-SA" sz="1800" b="1" smtClean="0"/>
              <a:t>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END LOOP;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ar-SA" sz="1800" b="1" smtClean="0">
                <a:solidFill>
                  <a:schemeClr val="tx2"/>
                </a:solidFill>
              </a:rPr>
              <a:t>END</a:t>
            </a:r>
            <a:r>
              <a:rPr lang="en-US" altLang="ar-SA" sz="1800" b="1" smtClean="0"/>
              <a:t> assign_bits; </a:t>
            </a:r>
          </a:p>
          <a:p>
            <a:pPr>
              <a:lnSpc>
                <a:spcPct val="70000"/>
              </a:lnSpc>
            </a:pPr>
            <a:endParaRPr lang="en-US" altLang="ar-SA" sz="1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Formatted I/O …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solidFill>
                  <a:srgbClr val="FAFD00"/>
                </a:solidFill>
              </a:rPr>
              <a:t>USE STD.TEXTIO.ALL; </a:t>
            </a:r>
          </a:p>
          <a:p>
            <a:r>
              <a:rPr lang="en-US" altLang="ar-SA" smtClean="0"/>
              <a:t>l is LINE, f is FILE </a:t>
            </a:r>
          </a:p>
          <a:p>
            <a:r>
              <a:rPr lang="en-US" altLang="ar-SA" smtClean="0"/>
              <a:t>The following functions provided:</a:t>
            </a:r>
          </a:p>
          <a:p>
            <a:pPr lvl="1"/>
            <a:r>
              <a:rPr lang="en-US" altLang="ar-SA" smtClean="0">
                <a:solidFill>
                  <a:srgbClr val="FAFD00"/>
                </a:solidFill>
              </a:rPr>
              <a:t>READLINE</a:t>
            </a:r>
            <a:r>
              <a:rPr lang="en-US" altLang="ar-SA" smtClean="0"/>
              <a:t> (f, l) </a:t>
            </a:r>
          </a:p>
          <a:p>
            <a:pPr lvl="1"/>
            <a:r>
              <a:rPr lang="en-US" altLang="ar-SA" smtClean="0">
                <a:solidFill>
                  <a:srgbClr val="FAFD00"/>
                </a:solidFill>
              </a:rPr>
              <a:t>READ</a:t>
            </a:r>
            <a:r>
              <a:rPr lang="en-US" altLang="ar-SA" smtClean="0"/>
              <a:t> (l, v)</a:t>
            </a:r>
          </a:p>
          <a:p>
            <a:pPr lvl="1"/>
            <a:r>
              <a:rPr lang="en-US" altLang="ar-SA" smtClean="0">
                <a:solidFill>
                  <a:srgbClr val="FAFD00"/>
                </a:solidFill>
              </a:rPr>
              <a:t>WRITE</a:t>
            </a:r>
            <a:r>
              <a:rPr lang="en-US" altLang="ar-SA" smtClean="0"/>
              <a:t> (l, v), </a:t>
            </a:r>
          </a:p>
          <a:p>
            <a:pPr lvl="1"/>
            <a:r>
              <a:rPr lang="en-US" altLang="ar-SA" smtClean="0">
                <a:solidFill>
                  <a:srgbClr val="FAFD00"/>
                </a:solidFill>
              </a:rPr>
              <a:t>WRITELINE</a:t>
            </a:r>
            <a:r>
              <a:rPr lang="en-US" altLang="ar-SA" smtClean="0"/>
              <a:t> (f, l) </a:t>
            </a:r>
          </a:p>
          <a:p>
            <a:pPr lvl="1"/>
            <a:r>
              <a:rPr lang="en-US" altLang="ar-SA" smtClean="0">
                <a:solidFill>
                  <a:srgbClr val="FAFD00"/>
                </a:solidFill>
              </a:rPr>
              <a:t>ENDFILE</a:t>
            </a:r>
            <a:r>
              <a:rPr lang="en-US" altLang="ar-SA" smtClean="0"/>
              <a:t> (f) </a:t>
            </a:r>
          </a:p>
          <a:p>
            <a:r>
              <a:rPr lang="en-US" altLang="ar-SA" smtClean="0"/>
              <a:t>READ or WRITE can read values of type: </a:t>
            </a:r>
          </a:p>
          <a:p>
            <a:pPr lvl="1"/>
            <a:r>
              <a:rPr lang="en-US" altLang="ar-SA" smtClean="0"/>
              <a:t>BIT, BIT_VECTOR, BOOLEAN,  CHARACTER, INTEGER, REAL, STRING, TME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Formatted I/O …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016750" cy="369411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800" u="none">
                <a:solidFill>
                  <a:schemeClr val="tx2"/>
                </a:solidFill>
              </a:rPr>
              <a:t>USE</a:t>
            </a:r>
            <a:r>
              <a:rPr lang="en-US" altLang="ar-SA" sz="1800" u="none"/>
              <a:t> STD.TEXTIO.ALL; </a:t>
            </a:r>
            <a:endParaRPr lang="en-US" altLang="ar-SA" sz="1800" u="none">
              <a:solidFill>
                <a:schemeClr val="tx2"/>
              </a:solidFill>
            </a:endParaRPr>
          </a:p>
          <a:p>
            <a:r>
              <a:rPr lang="en-US" altLang="ar-SA" sz="1800" u="none">
                <a:solidFill>
                  <a:schemeClr val="tx2"/>
                </a:solidFill>
              </a:rPr>
              <a:t>TYPE</a:t>
            </a:r>
            <a:r>
              <a:rPr lang="en-US" altLang="ar-SA" sz="1800" u="none"/>
              <a:t> state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(reset, got1, got10, got101);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TYPE</a:t>
            </a:r>
            <a:r>
              <a:rPr lang="en-US" altLang="ar-SA" sz="1800" u="none"/>
              <a:t> state_vector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</a:t>
            </a:r>
            <a:r>
              <a:rPr lang="en-US" altLang="ar-SA" sz="1800" u="none">
                <a:solidFill>
                  <a:schemeClr val="tx2"/>
                </a:solidFill>
              </a:rPr>
              <a:t>ARRAY</a:t>
            </a:r>
            <a:r>
              <a:rPr lang="en-US" altLang="ar-SA" sz="1800" u="none"/>
              <a:t> (</a:t>
            </a:r>
            <a:r>
              <a:rPr lang="en-US" altLang="ar-SA" sz="1800" u="none">
                <a:solidFill>
                  <a:schemeClr val="tx2"/>
                </a:solidFill>
              </a:rPr>
              <a:t>NATURAL</a:t>
            </a:r>
            <a:r>
              <a:rPr lang="en-US" altLang="ar-SA" sz="1800" u="none"/>
              <a:t> </a:t>
            </a:r>
            <a:r>
              <a:rPr lang="en-US" altLang="ar-SA" sz="1800" u="none">
                <a:solidFill>
                  <a:schemeClr val="tx2"/>
                </a:solidFill>
              </a:rPr>
              <a:t>RANGE</a:t>
            </a:r>
            <a:r>
              <a:rPr lang="en-US" altLang="ar-SA" sz="1800" u="none"/>
              <a:t> &lt;&gt;) </a:t>
            </a:r>
            <a:r>
              <a:rPr lang="en-US" altLang="ar-SA" sz="1800" u="none">
                <a:solidFill>
                  <a:schemeClr val="tx2"/>
                </a:solidFill>
              </a:rPr>
              <a:t>OF</a:t>
            </a:r>
            <a:r>
              <a:rPr lang="en-US" altLang="ar-SA" sz="1800" u="none"/>
              <a:t> state;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FUNCTION</a:t>
            </a:r>
            <a:r>
              <a:rPr lang="en-US" altLang="ar-SA" sz="1800" u="none"/>
              <a:t> one_of (sources : state_vector) </a:t>
            </a:r>
            <a:r>
              <a:rPr lang="en-US" altLang="ar-SA" sz="1800" u="none">
                <a:solidFill>
                  <a:schemeClr val="tx2"/>
                </a:solidFill>
              </a:rPr>
              <a:t>RETURN</a:t>
            </a:r>
            <a:r>
              <a:rPr lang="en-US" altLang="ar-SA" sz="1800" u="none"/>
              <a:t> state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VARIABLE</a:t>
            </a:r>
            <a:r>
              <a:rPr lang="en-US" altLang="ar-SA" sz="1800" u="none"/>
              <a:t> l : LINE;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FILE</a:t>
            </a:r>
            <a:r>
              <a:rPr lang="en-US" altLang="ar-SA" sz="1800" u="none"/>
              <a:t> flush : TEXT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</a:t>
            </a:r>
            <a:r>
              <a:rPr lang="en-US" altLang="ar-SA" sz="1800" u="none">
                <a:solidFill>
                  <a:srgbClr val="FFFF00"/>
                </a:solidFill>
              </a:rPr>
              <a:t>OUT </a:t>
            </a:r>
            <a:r>
              <a:rPr lang="en-US" altLang="ar-SA" sz="1800" u="none"/>
              <a:t>"/dev/tty";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BEGIN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FOR</a:t>
            </a:r>
            <a:r>
              <a:rPr lang="en-US" altLang="ar-SA" sz="1800" u="none"/>
              <a:t> i </a:t>
            </a:r>
            <a:r>
              <a:rPr lang="en-US" altLang="ar-SA" sz="1800" u="none">
                <a:solidFill>
                  <a:schemeClr val="tx2"/>
                </a:solidFill>
              </a:rPr>
              <a:t>IN</a:t>
            </a:r>
            <a:r>
              <a:rPr lang="en-US" altLang="ar-SA" sz="1800" u="none"/>
              <a:t> sources'</a:t>
            </a:r>
            <a:r>
              <a:rPr lang="en-US" altLang="ar-SA" sz="1800" u="none">
                <a:solidFill>
                  <a:schemeClr val="tx2"/>
                </a:solidFill>
              </a:rPr>
              <a:t>RANGE</a:t>
            </a:r>
            <a:r>
              <a:rPr lang="en-US" altLang="ar-SA" sz="1800" u="none"/>
              <a:t> </a:t>
            </a:r>
            <a:r>
              <a:rPr lang="en-US" altLang="ar-SA" sz="1800" u="none">
                <a:solidFill>
                  <a:schemeClr val="tx2"/>
                </a:solidFill>
              </a:rPr>
              <a:t>LOOP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state’</a:t>
            </a:r>
            <a:r>
              <a:rPr lang="en-US" altLang="ar-SA" sz="1800" u="none">
                <a:solidFill>
                  <a:srgbClr val="FFFF00"/>
                </a:solidFill>
              </a:rPr>
              <a:t>IMAGE</a:t>
            </a:r>
            <a:r>
              <a:rPr lang="en-US" altLang="ar-SA" sz="1800" u="none"/>
              <a:t>(sources(I), </a:t>
            </a:r>
            <a:r>
              <a:rPr lang="en-US" altLang="ar-SA" sz="1800" u="none">
                <a:solidFill>
                  <a:schemeClr val="tx2"/>
                </a:solidFill>
              </a:rPr>
              <a:t>LEFT</a:t>
            </a:r>
            <a:r>
              <a:rPr lang="en-US" altLang="ar-SA" sz="1800" u="none"/>
              <a:t>, </a:t>
            </a:r>
            <a:r>
              <a:rPr lang="en-US" altLang="ar-SA" sz="1800" u="none">
                <a:solidFill>
                  <a:srgbClr val="FAFD00"/>
                </a:solidFill>
              </a:rPr>
              <a:t>7</a:t>
            </a:r>
            <a:r>
              <a:rPr lang="en-US" altLang="ar-SA" sz="1800" u="none"/>
              <a:t>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END LOOP</a:t>
            </a:r>
            <a:r>
              <a:rPr lang="en-US" altLang="ar-SA" sz="1800" u="none"/>
              <a:t>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WRITELINE</a:t>
            </a:r>
            <a:r>
              <a:rPr lang="en-US" altLang="ar-SA" sz="1800" u="none"/>
              <a:t> (flush, l);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RETURN</a:t>
            </a:r>
            <a:r>
              <a:rPr lang="en-US" altLang="ar-SA" sz="1800" u="none"/>
              <a:t> sources (sources'</a:t>
            </a:r>
            <a:r>
              <a:rPr lang="en-US" altLang="ar-SA" sz="1800" u="none">
                <a:solidFill>
                  <a:schemeClr val="tx2"/>
                </a:solidFill>
              </a:rPr>
              <a:t>LEFT</a:t>
            </a:r>
            <a:r>
              <a:rPr lang="en-US" altLang="ar-SA" sz="1800" u="none"/>
              <a:t>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END</a:t>
            </a:r>
            <a:r>
              <a:rPr lang="en-US" altLang="ar-SA" sz="1800" u="none"/>
              <a:t> one_of;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57200" y="51816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ar-SA" sz="2000" b="0" u="none"/>
              <a:t>Add screen output to resolution function </a:t>
            </a:r>
          </a:p>
          <a:p>
            <a:pPr>
              <a:buFontTx/>
              <a:buChar char="•"/>
            </a:pPr>
            <a:r>
              <a:rPr lang="en-US" altLang="ar-SA" sz="2000" b="0" u="none"/>
              <a:t>The </a:t>
            </a:r>
            <a:r>
              <a:rPr lang="en-US" altLang="ar-SA" sz="2000" b="0" u="none">
                <a:solidFill>
                  <a:schemeClr val="tx2"/>
                </a:solidFill>
              </a:rPr>
              <a:t>‘IMAGE</a:t>
            </a:r>
            <a:r>
              <a:rPr lang="en-US" altLang="ar-SA" sz="2000" b="0" u="none"/>
              <a:t> type attribute translates a state to its corresponding string</a:t>
            </a:r>
          </a:p>
          <a:p>
            <a:pPr>
              <a:buFontTx/>
              <a:buChar char="•"/>
            </a:pPr>
            <a:r>
              <a:rPr lang="en-US" altLang="ar-SA" sz="2000" b="0" u="none"/>
              <a:t>The keyword </a:t>
            </a:r>
            <a:r>
              <a:rPr lang="en-US" altLang="ar-SA" sz="2000" b="0" u="none">
                <a:solidFill>
                  <a:schemeClr val="tx2"/>
                </a:solidFill>
              </a:rPr>
              <a:t>LEFT</a:t>
            </a:r>
            <a:r>
              <a:rPr lang="en-US" altLang="ar-SA" sz="2000" b="0" u="none"/>
              <a:t> specifies left justification</a:t>
            </a:r>
          </a:p>
          <a:p>
            <a:pPr>
              <a:buFontTx/>
              <a:buChar char="•"/>
            </a:pPr>
            <a:r>
              <a:rPr lang="en-US" altLang="ar-SA" sz="2000" b="0" u="none">
                <a:solidFill>
                  <a:srgbClr val="FAFD00"/>
                </a:solidFill>
              </a:rPr>
              <a:t>7</a:t>
            </a:r>
            <a:r>
              <a:rPr lang="en-US" altLang="ar-SA" sz="2000" b="0" u="none"/>
              <a:t> specifies the string length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Formatted I/O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4724400" cy="4773613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800" u="none">
                <a:solidFill>
                  <a:schemeClr val="tx2"/>
                </a:solidFill>
              </a:rPr>
              <a:t>USE</a:t>
            </a:r>
            <a:r>
              <a:rPr lang="en-US" altLang="ar-SA" sz="1800" u="none"/>
              <a:t> STD.TEXTIO.ALL;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PROCEDURE</a:t>
            </a:r>
            <a:r>
              <a:rPr lang="en-US" altLang="ar-SA" sz="1800" u="none"/>
              <a:t> display (</a:t>
            </a:r>
            <a:r>
              <a:rPr lang="en-US" altLang="ar-SA" sz="1800" u="none">
                <a:solidFill>
                  <a:schemeClr val="tx2"/>
                </a:solidFill>
              </a:rPr>
              <a:t>SIGNAL</a:t>
            </a:r>
            <a:r>
              <a:rPr lang="en-US" altLang="ar-SA" sz="1800" u="none"/>
              <a:t> value1, value2 : BIT)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FILE</a:t>
            </a:r>
            <a:r>
              <a:rPr lang="en-US" altLang="ar-SA" sz="1800" u="none"/>
              <a:t> flush : TEXT </a:t>
            </a:r>
            <a:r>
              <a:rPr lang="en-US" altLang="ar-SA" sz="1800" u="none">
                <a:solidFill>
                  <a:schemeClr val="tx2"/>
                </a:solidFill>
              </a:rPr>
              <a:t>IS</a:t>
            </a:r>
            <a:r>
              <a:rPr lang="en-US" altLang="ar-SA" sz="1800" u="none"/>
              <a:t> </a:t>
            </a:r>
            <a:r>
              <a:rPr lang="en-US" altLang="ar-SA" sz="1800" u="none">
                <a:solidFill>
                  <a:srgbClr val="FFFF00"/>
                </a:solidFill>
              </a:rPr>
              <a:t>OUT</a:t>
            </a:r>
            <a:r>
              <a:rPr lang="en-US" altLang="ar-SA" sz="1800" u="none"/>
              <a:t> "/dev/tty;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VARIABLE</a:t>
            </a:r>
            <a:r>
              <a:rPr lang="en-US" altLang="ar-SA" sz="1800" u="none"/>
              <a:t> filler : STRING (1 TO 3) := " ..";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VARIABLE</a:t>
            </a:r>
            <a:r>
              <a:rPr lang="en-US" altLang="ar-SA" sz="1800" u="none"/>
              <a:t> l : LINE;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BEGIN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</a:t>
            </a:r>
            <a:r>
              <a:rPr lang="en-US" altLang="ar-SA" sz="1800" u="none">
                <a:solidFill>
                  <a:srgbClr val="FAFD00"/>
                </a:solidFill>
              </a:rPr>
              <a:t>NOW</a:t>
            </a:r>
            <a:r>
              <a:rPr lang="en-US" altLang="ar-SA" sz="1800" u="none"/>
              <a:t>, </a:t>
            </a:r>
            <a:r>
              <a:rPr lang="en-US" altLang="ar-SA" sz="1800" u="none">
                <a:solidFill>
                  <a:srgbClr val="FAFD00"/>
                </a:solidFill>
              </a:rPr>
              <a:t>RIGHT</a:t>
            </a:r>
            <a:r>
              <a:rPr lang="en-US" altLang="ar-SA" sz="1800" u="none"/>
              <a:t>, 8, NS);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IF</a:t>
            </a:r>
            <a:r>
              <a:rPr lang="en-US" altLang="ar-SA" sz="1800" u="none"/>
              <a:t> value1'</a:t>
            </a:r>
            <a:r>
              <a:rPr lang="en-US" altLang="ar-SA" sz="1800" u="none">
                <a:solidFill>
                  <a:schemeClr val="tx2"/>
                </a:solidFill>
              </a:rPr>
              <a:t>EVENT THEN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value1, </a:t>
            </a:r>
            <a:r>
              <a:rPr lang="en-US" altLang="ar-SA" sz="1800" u="none">
                <a:solidFill>
                  <a:srgbClr val="FAFD00"/>
                </a:solidFill>
              </a:rPr>
              <a:t>RIGHT</a:t>
            </a:r>
            <a:r>
              <a:rPr lang="en-US" altLang="ar-SA" sz="1800" u="none"/>
              <a:t>, 3);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filler, </a:t>
            </a:r>
            <a:r>
              <a:rPr lang="en-US" altLang="ar-SA" sz="1800" u="none">
                <a:solidFill>
                  <a:srgbClr val="FAFD00"/>
                </a:solidFill>
              </a:rPr>
              <a:t>LEFT</a:t>
            </a:r>
            <a:r>
              <a:rPr lang="en-US" altLang="ar-SA" sz="1800" u="none"/>
              <a:t>, 0);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ELSE</a:t>
            </a:r>
            <a:r>
              <a:rPr lang="en-US" altLang="ar-SA" sz="1800" u="none"/>
              <a:t>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filler, </a:t>
            </a:r>
            <a:r>
              <a:rPr lang="en-US" altLang="ar-SA" sz="1800" u="none">
                <a:solidFill>
                  <a:srgbClr val="FAFD00"/>
                </a:solidFill>
              </a:rPr>
              <a:t>LEFT</a:t>
            </a:r>
            <a:r>
              <a:rPr lang="en-US" altLang="ar-SA" sz="1800" u="none"/>
              <a:t>, 0);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</a:t>
            </a:r>
            <a:r>
              <a:rPr lang="en-US" altLang="ar-SA" sz="1800" u="none"/>
              <a:t> (l, value2, </a:t>
            </a:r>
            <a:r>
              <a:rPr lang="en-US" altLang="ar-SA" sz="1800" u="none">
                <a:solidFill>
                  <a:srgbClr val="FAFD00"/>
                </a:solidFill>
              </a:rPr>
              <a:t>RIGHT</a:t>
            </a:r>
            <a:r>
              <a:rPr lang="en-US" altLang="ar-SA" sz="1800" u="none"/>
              <a:t>, 3);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END IF</a:t>
            </a:r>
            <a:r>
              <a:rPr lang="en-US" altLang="ar-SA" sz="1800" u="none"/>
              <a:t>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WRITELINE</a:t>
            </a:r>
            <a:r>
              <a:rPr lang="en-US" altLang="ar-SA" sz="1800" u="none"/>
              <a:t> (flush, l); </a:t>
            </a:r>
          </a:p>
          <a:p>
            <a:r>
              <a:rPr lang="en-US" altLang="ar-SA" sz="1800" u="none">
                <a:solidFill>
                  <a:schemeClr val="tx2"/>
                </a:solidFill>
              </a:rPr>
              <a:t>END</a:t>
            </a:r>
            <a:r>
              <a:rPr lang="en-US" altLang="ar-SA" sz="1800" u="none"/>
              <a:t> display;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437188" y="1524000"/>
            <a:ext cx="370681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ar-SA" sz="1800" b="0" u="none"/>
              <a:t>An EVENT on value1 or value2 puts the following in l: </a:t>
            </a:r>
          </a:p>
          <a:p>
            <a:pPr lvl="1"/>
            <a:r>
              <a:rPr lang="en-US" altLang="ar-SA" sz="1800" b="0" u="none"/>
              <a:t>NOW </a:t>
            </a:r>
          </a:p>
          <a:p>
            <a:pPr>
              <a:buFontTx/>
              <a:buChar char="•"/>
            </a:pPr>
            <a:r>
              <a:rPr lang="en-US" altLang="ar-SA" sz="1800" b="0" u="none"/>
              <a:t>An EVENT on value1 puts the following in l: </a:t>
            </a:r>
          </a:p>
          <a:p>
            <a:pPr lvl="1"/>
            <a:r>
              <a:rPr lang="en-US" altLang="ar-SA" sz="1800" b="0" u="none"/>
              <a:t>v1 ... </a:t>
            </a:r>
          </a:p>
          <a:p>
            <a:pPr>
              <a:buFontTx/>
              <a:buChar char="•"/>
            </a:pPr>
            <a:r>
              <a:rPr lang="en-US" altLang="ar-SA" sz="1800" b="0" u="none"/>
              <a:t>An EVENT on value2 puts the following in l: </a:t>
            </a:r>
          </a:p>
          <a:p>
            <a:pPr lvl="1"/>
            <a:r>
              <a:rPr lang="en-US" altLang="ar-SA" sz="1800" b="0" u="none"/>
              <a:t>... v2 </a:t>
            </a:r>
          </a:p>
          <a:p>
            <a:pPr>
              <a:buFontTx/>
              <a:buChar char="•"/>
            </a:pPr>
            <a:r>
              <a:rPr lang="en-US" altLang="ar-SA" sz="1800" b="0" u="none"/>
              <a:t>WRITELINE writes: </a:t>
            </a:r>
          </a:p>
          <a:p>
            <a:pPr lvl="1"/>
            <a:r>
              <a:rPr lang="en-US" altLang="ar-SA" sz="1800" b="0" u="none"/>
              <a:t>time v1 ... </a:t>
            </a:r>
          </a:p>
          <a:p>
            <a:pPr lvl="1"/>
            <a:r>
              <a:rPr lang="en-US" altLang="ar-SA" sz="1800" b="0" u="none"/>
              <a:t>time ... v2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…Signal Attributes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6725" y="1166813"/>
            <a:ext cx="8066088" cy="2425700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ar-SA" sz="1600" u="none">
                <a:solidFill>
                  <a:schemeClr val="tx2"/>
                </a:solidFill>
              </a:rPr>
              <a:t>architecture</a:t>
            </a:r>
            <a:r>
              <a:rPr lang="en-US" altLang="ar-SA" sz="1600" u="none"/>
              <a:t> ex </a:t>
            </a:r>
            <a:r>
              <a:rPr lang="en-US" altLang="ar-SA" sz="1600" u="none">
                <a:solidFill>
                  <a:schemeClr val="tx2"/>
                </a:solidFill>
              </a:rPr>
              <a:t>of</a:t>
            </a:r>
            <a:r>
              <a:rPr lang="en-US" altLang="ar-SA" sz="1600" u="none"/>
              <a:t> example </a:t>
            </a:r>
            <a:r>
              <a:rPr lang="en-US" altLang="ar-SA" sz="1600" u="none">
                <a:solidFill>
                  <a:schemeClr val="tx2"/>
                </a:solidFill>
              </a:rPr>
              <a:t>is</a:t>
            </a:r>
          </a:p>
          <a:p>
            <a:r>
              <a:rPr lang="en-US" altLang="ar-SA" sz="1600" u="none">
                <a:solidFill>
                  <a:schemeClr val="tx2"/>
                </a:solidFill>
              </a:rPr>
              <a:t>signal</a:t>
            </a:r>
            <a:r>
              <a:rPr lang="en-US" altLang="ar-SA" sz="1600" u="none"/>
              <a:t> a, a4: bit; </a:t>
            </a:r>
            <a:r>
              <a:rPr lang="en-US" altLang="ar-SA" sz="1600" u="none">
                <a:solidFill>
                  <a:schemeClr val="tx2"/>
                </a:solidFill>
              </a:rPr>
              <a:t>signal</a:t>
            </a:r>
            <a:r>
              <a:rPr lang="en-US" altLang="ar-SA" u="none"/>
              <a:t> </a:t>
            </a:r>
            <a:r>
              <a:rPr lang="en-US" altLang="ar-SA" sz="1600" u="none"/>
              <a:t>a1, a2, a3 : Boolean; </a:t>
            </a:r>
          </a:p>
          <a:p>
            <a:r>
              <a:rPr lang="en-US" altLang="ar-SA" sz="1600" u="none">
                <a:solidFill>
                  <a:schemeClr val="tx2"/>
                </a:solidFill>
              </a:rPr>
              <a:t>begin</a:t>
            </a:r>
          </a:p>
          <a:p>
            <a:r>
              <a:rPr lang="en-US" altLang="ar-SA" sz="1600" u="none"/>
              <a:t>a &lt;= '0' </a:t>
            </a:r>
            <a:r>
              <a:rPr lang="en-US" altLang="ar-SA" sz="1600" u="none">
                <a:solidFill>
                  <a:schemeClr val="tx2"/>
                </a:solidFill>
              </a:rPr>
              <a:t>after</a:t>
            </a:r>
            <a:r>
              <a:rPr lang="en-US" altLang="ar-SA" sz="1600" u="none"/>
              <a:t> 5 ns, '1' </a:t>
            </a:r>
            <a:r>
              <a:rPr lang="en-US" altLang="ar-SA" sz="1600" u="none">
                <a:solidFill>
                  <a:schemeClr val="tx2"/>
                </a:solidFill>
              </a:rPr>
              <a:t>after</a:t>
            </a:r>
            <a:r>
              <a:rPr lang="en-US" altLang="ar-SA" sz="1600" u="none"/>
              <a:t> 10 ns, '1' </a:t>
            </a:r>
            <a:r>
              <a:rPr lang="en-US" altLang="ar-SA" sz="1600" u="none">
                <a:solidFill>
                  <a:schemeClr val="tx2"/>
                </a:solidFill>
              </a:rPr>
              <a:t>after</a:t>
            </a:r>
            <a:r>
              <a:rPr lang="en-US" altLang="ar-SA" sz="1600" u="none"/>
              <a:t> 15 ns, '0' </a:t>
            </a:r>
            <a:r>
              <a:rPr lang="en-US" altLang="ar-SA" sz="1600" u="none">
                <a:solidFill>
                  <a:schemeClr val="tx2"/>
                </a:solidFill>
              </a:rPr>
              <a:t>after</a:t>
            </a:r>
            <a:r>
              <a:rPr lang="en-US" altLang="ar-SA" sz="1600" u="none"/>
              <a:t> 20 ns;</a:t>
            </a:r>
          </a:p>
          <a:p>
            <a:r>
              <a:rPr lang="en-US" altLang="ar-SA" sz="1600" u="none"/>
              <a:t>a1 &lt;= a</a:t>
            </a:r>
            <a:r>
              <a:rPr lang="en-US" altLang="ar-SA" sz="1600" u="none">
                <a:solidFill>
                  <a:schemeClr val="tx2"/>
                </a:solidFill>
              </a:rPr>
              <a:t>'event</a:t>
            </a:r>
            <a:r>
              <a:rPr lang="en-US" altLang="ar-SA" sz="1600" u="none"/>
              <a:t>;</a:t>
            </a:r>
          </a:p>
          <a:p>
            <a:r>
              <a:rPr lang="en-US" altLang="ar-SA" sz="1600" u="none"/>
              <a:t>a2 &lt;= a</a:t>
            </a:r>
            <a:r>
              <a:rPr lang="en-US" altLang="ar-SA" sz="1600" u="none">
                <a:solidFill>
                  <a:schemeClr val="tx2"/>
                </a:solidFill>
              </a:rPr>
              <a:t>'stable</a:t>
            </a:r>
            <a:r>
              <a:rPr lang="en-US" altLang="ar-SA" sz="1600" u="none"/>
              <a:t>(2 ns);</a:t>
            </a:r>
          </a:p>
          <a:p>
            <a:r>
              <a:rPr lang="en-US" altLang="ar-SA" sz="1600" u="none"/>
              <a:t>a3 &lt;= a</a:t>
            </a:r>
            <a:r>
              <a:rPr lang="en-US" altLang="ar-SA" sz="1600" u="none">
                <a:solidFill>
                  <a:schemeClr val="tx2"/>
                </a:solidFill>
              </a:rPr>
              <a:t>'quiet</a:t>
            </a:r>
            <a:r>
              <a:rPr lang="en-US" altLang="ar-SA" sz="1600" u="none"/>
              <a:t>;</a:t>
            </a:r>
          </a:p>
          <a:p>
            <a:r>
              <a:rPr lang="en-US" altLang="ar-SA" sz="1600" u="none"/>
              <a:t>a4 &lt;= a</a:t>
            </a:r>
            <a:r>
              <a:rPr lang="en-US" altLang="ar-SA" sz="1600" u="none">
                <a:solidFill>
                  <a:schemeClr val="tx2"/>
                </a:solidFill>
              </a:rPr>
              <a:t>'last_value</a:t>
            </a:r>
            <a:r>
              <a:rPr lang="en-US" altLang="ar-SA" sz="1600" u="none"/>
              <a:t>;</a:t>
            </a:r>
          </a:p>
          <a:p>
            <a:r>
              <a:rPr lang="en-US" altLang="ar-SA" sz="1600" u="none"/>
              <a:t>end ex;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6188" y="3683000"/>
            <a:ext cx="6153150" cy="296227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Synthesis Subset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000" smtClean="0"/>
              <a:t>VHDL is a complex language but only a subset of it is synthesizable.</a:t>
            </a:r>
          </a:p>
          <a:p>
            <a:r>
              <a:rPr lang="en-US" altLang="ar-SA" sz="2000" smtClean="0"/>
              <a:t>Primary VDHL constructs used for synthesis:</a:t>
            </a:r>
          </a:p>
          <a:p>
            <a:pPr lvl="1"/>
            <a:r>
              <a:rPr lang="en-US" altLang="ar-SA" sz="2000" smtClean="0"/>
              <a:t>Constant definition</a:t>
            </a:r>
          </a:p>
          <a:p>
            <a:pPr lvl="1"/>
            <a:r>
              <a:rPr lang="en-US" altLang="ar-SA" sz="2000" smtClean="0"/>
              <a:t>Port map statement</a:t>
            </a:r>
          </a:p>
          <a:p>
            <a:pPr lvl="1"/>
            <a:r>
              <a:rPr lang="en-US" altLang="ar-SA" sz="2000" smtClean="0"/>
              <a:t>Signal assignment: A &lt;= B</a:t>
            </a:r>
          </a:p>
          <a:p>
            <a:pPr lvl="1"/>
            <a:r>
              <a:rPr lang="en-US" altLang="ar-SA" sz="2000" smtClean="0"/>
              <a:t>Comparisons: = (equal), /= (not equal), &gt; (greater than), &lt; (less than), &gt;= (greater than or equal), &lt;= (less than or equal)</a:t>
            </a:r>
          </a:p>
          <a:p>
            <a:pPr lvl="1"/>
            <a:r>
              <a:rPr lang="en-US" altLang="ar-SA" sz="2000" smtClean="0"/>
              <a:t>Logical operators: </a:t>
            </a:r>
            <a:r>
              <a:rPr lang="en-US" altLang="ar-SA" sz="2000" b="1" smtClean="0">
                <a:solidFill>
                  <a:schemeClr val="accent1"/>
                </a:solidFill>
              </a:rPr>
              <a:t>AND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OR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NAND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NOR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XOR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XNOR</a:t>
            </a:r>
            <a:r>
              <a:rPr lang="en-US" altLang="ar-SA" sz="2000" smtClean="0"/>
              <a:t>, </a:t>
            </a:r>
            <a:r>
              <a:rPr lang="en-US" altLang="ar-SA" sz="2000" b="1" smtClean="0">
                <a:solidFill>
                  <a:schemeClr val="accent1"/>
                </a:solidFill>
              </a:rPr>
              <a:t>NOT</a:t>
            </a:r>
          </a:p>
          <a:p>
            <a:pPr lvl="1"/>
            <a:r>
              <a:rPr lang="en-US" altLang="ar-SA" sz="2000" smtClean="0">
                <a:cs typeface="Arial" panose="020B0604020202020204" pitchFamily="34" charset="0"/>
              </a:rPr>
              <a:t>'</a:t>
            </a:r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' statement</a:t>
            </a:r>
            <a:r>
              <a:rPr lang="en-US" altLang="ar-SA" sz="2000" smtClean="0">
                <a:latin typeface="Arial Unicode MS" pitchFamily="34" charset="-128"/>
              </a:rPr>
              <a:t> </a:t>
            </a:r>
          </a:p>
          <a:p>
            <a:pPr lvl="2"/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 presentstate = CHECK_CAR ) </a:t>
            </a:r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....</a:t>
            </a:r>
          </a:p>
          <a:p>
            <a:pPr lvl="2"/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 | </a:t>
            </a:r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cs typeface="Arial" panose="020B0604020202020204" pitchFamily="34" charset="0"/>
              </a:rPr>
              <a:t>....</a:t>
            </a:r>
            <a:endParaRPr lang="en-US" altLang="ar-SA" sz="1800" smtClean="0"/>
          </a:p>
          <a:p>
            <a:pPr lvl="1"/>
            <a:r>
              <a:rPr lang="en-US" altLang="ar-SA" sz="2000" smtClean="0">
                <a:cs typeface="Arial" panose="020B0604020202020204" pitchFamily="34" charset="0"/>
              </a:rPr>
              <a:t>'</a:t>
            </a:r>
            <a:r>
              <a:rPr lang="en-US" altLang="ar-SA" sz="1800" b="1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ar-SA" sz="2000" smtClean="0">
                <a:cs typeface="Arial" panose="020B0604020202020204" pitchFamily="34" charset="0"/>
              </a:rPr>
              <a:t>' statement (used for looping in creating arrays of elements)</a:t>
            </a:r>
          </a:p>
          <a:p>
            <a:pPr lvl="1"/>
            <a:r>
              <a:rPr lang="en-US" altLang="ar-SA" sz="2000" smtClean="0">
                <a:cs typeface="Arial" panose="020B0604020202020204" pitchFamily="34" charset="0"/>
              </a:rPr>
              <a:t>Other constructs are ‘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with’</a:t>
            </a:r>
            <a:r>
              <a:rPr lang="en-US" altLang="ar-SA" sz="2000" smtClean="0">
                <a:cs typeface="Arial" panose="020B0604020202020204" pitchFamily="34" charset="0"/>
              </a:rPr>
              <a:t>, 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’when’</a:t>
            </a:r>
            <a:r>
              <a:rPr lang="en-US" altLang="ar-SA" sz="2000" smtClean="0">
                <a:cs typeface="Arial" panose="020B0604020202020204" pitchFamily="34" charset="0"/>
              </a:rPr>
              <a:t>,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'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b="1" smtClean="0">
                <a:cs typeface="Arial" panose="020B0604020202020204" pitchFamily="34" charset="0"/>
              </a:rPr>
              <a:t> 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'</a:t>
            </a:r>
            <a:r>
              <a:rPr lang="en-US" altLang="ar-SA" sz="2000" smtClean="0">
                <a:cs typeface="Arial" panose="020B0604020202020204" pitchFamily="34" charset="0"/>
              </a:rPr>
              <a:t>,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'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case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'</a:t>
            </a:r>
            <a:r>
              <a:rPr lang="en-US" altLang="ar-SA" sz="2000" smtClean="0">
                <a:cs typeface="Arial" panose="020B0604020202020204" pitchFamily="34" charset="0"/>
              </a:rPr>
              <a:t> .  Also "</a:t>
            </a:r>
            <a:r>
              <a:rPr lang="en-US" altLang="ar-SA" sz="2000" b="1" smtClean="0">
                <a:solidFill>
                  <a:schemeClr val="accent1"/>
                </a:solidFill>
                <a:cs typeface="Arial" panose="020B0604020202020204" pitchFamily="34" charset="0"/>
              </a:rPr>
              <a:t>:=</a:t>
            </a:r>
            <a:r>
              <a:rPr lang="en-US" altLang="ar-SA" sz="2000" smtClean="0">
                <a:cs typeface="Arial" panose="020B0604020202020204" pitchFamily="34" charset="0"/>
              </a:rPr>
              <a:t>" for variable assignment.</a:t>
            </a: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Constant Definition…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constant_ex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 (7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std_logic_vector (7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constant_ex;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constant_ex_a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constant_ex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constant</a:t>
            </a:r>
            <a:r>
              <a:rPr lang="en-US" altLang="ar-SA" sz="2000" smtClean="0">
                <a:cs typeface="Arial" panose="020B0604020202020204" pitchFamily="34" charset="0"/>
              </a:rPr>
              <a:t> A : std_logic_vector (7 downto 0) := "00000000";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constant</a:t>
            </a:r>
            <a:r>
              <a:rPr lang="en-US" altLang="ar-SA" sz="2000" smtClean="0">
                <a:cs typeface="Arial" panose="020B0604020202020204" pitchFamily="34" charset="0"/>
              </a:rPr>
              <a:t> B : std_logic_vector (7 downto 0) := "11111111";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constant</a:t>
            </a:r>
            <a:r>
              <a:rPr lang="en-US" altLang="ar-SA" sz="2000" smtClean="0">
                <a:cs typeface="Arial" panose="020B0604020202020204" pitchFamily="34" charset="0"/>
              </a:rPr>
              <a:t> C : std_logic_vector (7 downto 0) := "00001111";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	out1 &lt;= 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in1 = 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C;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constant_ex_a;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…Constant Definition</a:t>
            </a:r>
          </a:p>
        </p:txBody>
      </p:sp>
      <p:pic>
        <p:nvPicPr>
          <p:cNvPr id="68611" name="Picture 3" descr="con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393825"/>
            <a:ext cx="7315200" cy="5008563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Port Map Statement…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sub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(a, b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c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sub;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sub_a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sub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c &lt;= 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b;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sub_a;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…Port Map Statement…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ar-SA" sz="20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portmap_ex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in2, in3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portmap_ex;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portmap_ex_a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portmap_ex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component</a:t>
            </a:r>
            <a:r>
              <a:rPr lang="en-US" altLang="ar-SA" sz="2000" smtClean="0">
                <a:cs typeface="Arial" panose="020B0604020202020204" pitchFamily="34" charset="0"/>
              </a:rPr>
              <a:t> sub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(a, b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c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component;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temp : std_logic;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u0 : sub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 map</a:t>
            </a:r>
            <a:r>
              <a:rPr lang="en-US" altLang="ar-SA" sz="2000" smtClean="0">
                <a:cs typeface="Arial" panose="020B0604020202020204" pitchFamily="34" charset="0"/>
              </a:rPr>
              <a:t> (in1, in2, temp);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u1 : sub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 map</a:t>
            </a:r>
            <a:r>
              <a:rPr lang="en-US" altLang="ar-SA" sz="2000" smtClean="0">
                <a:cs typeface="Arial" panose="020B0604020202020204" pitchFamily="34" charset="0"/>
              </a:rPr>
              <a:t> (temp, in3, out1);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portmap_ex_a; </a:t>
            </a:r>
          </a:p>
        </p:txBody>
      </p:sp>
      <p:pic>
        <p:nvPicPr>
          <p:cNvPr id="70660" name="Picture 3" descr="port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4384675"/>
            <a:ext cx="3459162" cy="1687513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Statement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when_ex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in2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when_ex;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when_ex_a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when_ex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out1 &lt;=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in1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in2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'0';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when_ex_a; </a:t>
            </a:r>
          </a:p>
        </p:txBody>
      </p:sp>
      <p:pic>
        <p:nvPicPr>
          <p:cNvPr id="71684" name="Picture 4" descr="w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4550"/>
            <a:ext cx="4422775" cy="170973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With Statement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with_ex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in2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with_ex;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with_ex_a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with_ex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with</a:t>
            </a:r>
            <a:r>
              <a:rPr lang="en-US" altLang="ar-SA" sz="2000" smtClean="0">
                <a:cs typeface="Arial" panose="020B0604020202020204" pitchFamily="34" charset="0"/>
              </a:rPr>
              <a:t> in1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select</a:t>
            </a:r>
            <a:r>
              <a:rPr lang="en-US" altLang="ar-SA" sz="2000" smtClean="0">
                <a:cs typeface="Arial" panose="020B0604020202020204" pitchFamily="34" charset="0"/>
              </a:rPr>
              <a:t> out1 &lt;= in2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'1',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		   '0'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with_ex_a; </a:t>
            </a:r>
          </a:p>
        </p:txBody>
      </p:sp>
      <p:pic>
        <p:nvPicPr>
          <p:cNvPr id="72708" name="Picture 4" descr="w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5035550"/>
            <a:ext cx="3827463" cy="148113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Case Statement…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case_ex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 (in1, in2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out1,out2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case_ex;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case_ex_a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case_ex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b : std_logic_vector (1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(b)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 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case</a:t>
            </a:r>
            <a:r>
              <a:rPr lang="en-US" altLang="ar-SA" sz="1800" smtClean="0">
                <a:cs typeface="Arial" panose="020B0604020202020204" pitchFamily="34" charset="0"/>
              </a:rPr>
              <a:t> b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"00"|"11" =&gt; out1 &lt;= '0'; out2 &lt;= '1';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ar-SA" sz="1800" smtClean="0">
                <a:cs typeface="Arial" panose="020B0604020202020204" pitchFamily="34" charset="0"/>
              </a:rPr>
              <a:t> =&gt; out1 &lt;= '1'; out2 &lt;= '0';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case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b &lt;= in1 &amp; in2;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case_ex_a; </a:t>
            </a:r>
          </a:p>
        </p:txBody>
      </p:sp>
      <p:pic>
        <p:nvPicPr>
          <p:cNvPr id="73732" name="Picture 3" descr="c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2847975"/>
            <a:ext cx="3233737" cy="160655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Statement…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for_ex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for_ex;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for_ex_a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for_ex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(in1)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for0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ar-SA" sz="2000" smtClean="0">
                <a:cs typeface="Arial" panose="020B0604020202020204" pitchFamily="34" charset="0"/>
              </a:rPr>
              <a:t> i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0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to</a:t>
            </a:r>
            <a:r>
              <a:rPr lang="en-US" altLang="ar-SA" sz="2000" smtClean="0">
                <a:cs typeface="Arial" panose="020B0604020202020204" pitchFamily="34" charset="0"/>
              </a:rPr>
              <a:t> 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loop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out1 (i) &lt;=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not</a:t>
            </a:r>
            <a:r>
              <a:rPr lang="en-US" altLang="ar-SA" sz="2000" smtClean="0">
                <a:cs typeface="Arial" panose="020B0604020202020204" pitchFamily="34" charset="0"/>
              </a:rPr>
              <a:t> in1(i);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for_ex_a; </a:t>
            </a:r>
          </a:p>
        </p:txBody>
      </p:sp>
      <p:pic>
        <p:nvPicPr>
          <p:cNvPr id="74756" name="Picture 3" descr="f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3171825"/>
            <a:ext cx="41021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Generate Statement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ar-SA" sz="1600" smtClean="0">
                <a:latin typeface="Times New Roman" panose="02020603050405020304" pitchFamily="18" charset="0"/>
              </a:rPr>
              <a:t> A, B : BIT_VECTOR (3 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ar-SA" sz="1600" smtClean="0">
                <a:latin typeface="Times New Roman" panose="02020603050405020304" pitchFamily="18" charset="0"/>
              </a:rPr>
              <a:t> 0);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ar-SA" sz="1600" smtClean="0">
                <a:latin typeface="Times New Roman" panose="02020603050405020304" pitchFamily="18" charset="0"/>
              </a:rPr>
              <a:t> C : BIT_VECTOR (7 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ar-SA" sz="1600" smtClean="0">
                <a:latin typeface="Times New Roman" panose="02020603050405020304" pitchFamily="18" charset="0"/>
              </a:rPr>
              <a:t> 0);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signal</a:t>
            </a:r>
            <a:r>
              <a:rPr lang="en-US" altLang="ar-SA" sz="1600" smtClean="0">
                <a:latin typeface="Times New Roman" panose="02020603050405020304" pitchFamily="18" charset="0"/>
              </a:rPr>
              <a:t> X : BIT;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600" smtClean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. . .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600" smtClean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GEN_LABEL: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	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ar-SA" sz="1600" smtClean="0">
                <a:latin typeface="Times New Roman" panose="02020603050405020304" pitchFamily="18" charset="0"/>
              </a:rPr>
              <a:t> I 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in</a:t>
            </a:r>
            <a:r>
              <a:rPr lang="en-US" altLang="ar-SA" sz="1600" smtClean="0">
                <a:latin typeface="Times New Roman" panose="02020603050405020304" pitchFamily="18" charset="0"/>
              </a:rPr>
              <a:t> 3 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downto</a:t>
            </a:r>
            <a:r>
              <a:rPr lang="en-US" altLang="ar-SA" sz="1600" smtClean="0">
                <a:latin typeface="Times New Roman" panose="02020603050405020304" pitchFamily="18" charset="0"/>
              </a:rPr>
              <a:t> 0 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generate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 		 C(2*I+1) &lt;= A(I) nor X;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		 C(2*I) &lt;= B(I) nor X;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smtClean="0">
                <a:latin typeface="Times New Roman" panose="02020603050405020304" pitchFamily="18" charset="0"/>
              </a:rPr>
              <a:t>	</a:t>
            </a:r>
            <a:r>
              <a:rPr lang="en-US" altLang="ar-SA" sz="16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end generate</a:t>
            </a:r>
            <a:r>
              <a:rPr lang="en-US" altLang="ar-SA" sz="1600" smtClean="0">
                <a:latin typeface="Times New Roman" panose="02020603050405020304" pitchFamily="18" charset="0"/>
              </a:rPr>
              <a:t> GEN_LABEL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600" smtClean="0">
              <a:latin typeface="Times New Roman" panose="02020603050405020304" pitchFamily="18" charset="0"/>
            </a:endParaRPr>
          </a:p>
          <a:p>
            <a:endParaRPr lang="en-US" altLang="ar-SA" smtClean="0"/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4464050" y="1428750"/>
          <a:ext cx="4119563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Image" r:id="rId3" imgW="5400635" imgH="6163078" progId="Photoshop.Image.5">
                  <p:embed/>
                </p:oleObj>
              </mc:Choice>
              <mc:Fallback>
                <p:oleObj name="Image" r:id="rId3" imgW="5400635" imgH="6163078" progId="Photoshop.Image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1428750"/>
                        <a:ext cx="4119563" cy="44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Subprograms…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Subprograms consist of </a:t>
            </a:r>
            <a:r>
              <a:rPr lang="en-US" altLang="ar-SA" smtClean="0">
                <a:solidFill>
                  <a:schemeClr val="tx2"/>
                </a:solidFill>
              </a:rPr>
              <a:t>functions</a:t>
            </a:r>
            <a:r>
              <a:rPr lang="en-US" altLang="ar-SA" smtClean="0"/>
              <a:t> and </a:t>
            </a:r>
            <a:r>
              <a:rPr lang="en-US" altLang="ar-SA" smtClean="0">
                <a:solidFill>
                  <a:schemeClr val="tx2"/>
                </a:solidFill>
              </a:rPr>
              <a:t>procedures</a:t>
            </a:r>
            <a:r>
              <a:rPr lang="en-US" altLang="ar-SA" smtClean="0"/>
              <a:t>.</a:t>
            </a:r>
          </a:p>
          <a:p>
            <a:r>
              <a:rPr lang="en-US" altLang="ar-SA" smtClean="0"/>
              <a:t>Subprograms are used to </a:t>
            </a:r>
          </a:p>
          <a:p>
            <a:pPr lvl="1"/>
            <a:r>
              <a:rPr lang="en-US" altLang="ar-SA" smtClean="0"/>
              <a:t>Simplify coding,</a:t>
            </a:r>
          </a:p>
          <a:p>
            <a:pPr lvl="1"/>
            <a:r>
              <a:rPr lang="en-US" altLang="ar-SA" smtClean="0"/>
              <a:t>Achieve modularity,</a:t>
            </a:r>
          </a:p>
          <a:p>
            <a:pPr lvl="1"/>
            <a:r>
              <a:rPr lang="en-US" altLang="ar-SA" smtClean="0"/>
              <a:t>Improve readability.</a:t>
            </a:r>
          </a:p>
          <a:p>
            <a:r>
              <a:rPr lang="en-US" altLang="ar-SA" smtClean="0">
                <a:solidFill>
                  <a:schemeClr val="tx2"/>
                </a:solidFill>
              </a:rPr>
              <a:t>Functions</a:t>
            </a:r>
            <a:r>
              <a:rPr lang="en-US" altLang="ar-SA" smtClean="0"/>
              <a:t> return values and cannot alter values of their parameters.</a:t>
            </a:r>
          </a:p>
          <a:p>
            <a:r>
              <a:rPr lang="en-US" altLang="ar-SA" smtClean="0">
                <a:solidFill>
                  <a:schemeClr val="tx2"/>
                </a:solidFill>
              </a:rPr>
              <a:t>Procedures</a:t>
            </a:r>
            <a:r>
              <a:rPr lang="en-US" altLang="ar-SA" smtClean="0"/>
              <a:t> used as a statement and can alter values of their parameters.</a:t>
            </a:r>
          </a:p>
          <a:p>
            <a:r>
              <a:rPr lang="en-US" altLang="ar-SA" smtClean="0">
                <a:solidFill>
                  <a:srgbClr val="FAFD00"/>
                </a:solidFill>
              </a:rPr>
              <a:t>All statements inside a subprogram are sequential</a:t>
            </a:r>
            <a:r>
              <a:rPr lang="en-US" altLang="ar-SA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Statement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if_ex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in2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if_ex;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if_ex_a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if_ex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(in1, in2)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 in1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in2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2000" smtClean="0">
                <a:cs typeface="Arial" panose="020B0604020202020204" pitchFamily="34" charset="0"/>
              </a:rPr>
              <a:t> out1 &lt;= '1';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out1 &lt;= '0';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if_ex_a; </a:t>
            </a:r>
          </a:p>
        </p:txBody>
      </p:sp>
      <p:pic>
        <p:nvPicPr>
          <p:cNvPr id="76804" name="Picture 4" descr="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81600"/>
            <a:ext cx="2982913" cy="1154113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Variable Definition…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z="2000" smtClean="0"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variable_ex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 a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b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c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variable_ex;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variable_ex_a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variable_ex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(a,b)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en-US" altLang="ar-SA" sz="2000" smtClean="0">
                <a:cs typeface="Arial" panose="020B0604020202020204" pitchFamily="34" charset="0"/>
              </a:rPr>
              <a:t> carry : std_logic_vector (4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en-US" altLang="ar-SA" sz="2000" smtClean="0">
                <a:cs typeface="Arial" panose="020B0604020202020204" pitchFamily="34" charset="0"/>
              </a:rPr>
              <a:t> sum :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…Variable Definition…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mtClean="0">
                <a:latin typeface="Arial Unicode MS" pitchFamily="34" charset="-128"/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ar-SA" smtClean="0">
                <a:latin typeface="Arial Unicode MS" pitchFamily="34" charset="-128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carry (0) := '0';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ar-SA" sz="2000" smtClean="0">
                <a:cs typeface="Arial" panose="020B0604020202020204" pitchFamily="34" charset="0"/>
              </a:rPr>
              <a:t> i in 0 to 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 sum (i) := a(i)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xor</a:t>
            </a:r>
            <a:r>
              <a:rPr lang="en-US" altLang="ar-SA" sz="2000" smtClean="0">
                <a:cs typeface="Arial" panose="020B0604020202020204" pitchFamily="34" charset="0"/>
              </a:rPr>
              <a:t> b(i)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xor</a:t>
            </a:r>
            <a:r>
              <a:rPr lang="en-US" altLang="ar-SA" sz="2000" smtClean="0">
                <a:cs typeface="Arial" panose="020B0604020202020204" pitchFamily="34" charset="0"/>
              </a:rPr>
              <a:t> carry(i);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 carry (i+1) := (a(i)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b(i))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or</a:t>
            </a:r>
            <a:r>
              <a:rPr lang="en-US" altLang="ar-SA" sz="2000" smtClean="0">
                <a:cs typeface="Arial" panose="020B0604020202020204" pitchFamily="34" charset="0"/>
              </a:rPr>
              <a:t> (b(i)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carry (i))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		 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or</a:t>
            </a:r>
            <a:r>
              <a:rPr lang="en-US" altLang="ar-SA" sz="2000" smtClean="0">
                <a:cs typeface="Arial" panose="020B0604020202020204" pitchFamily="34" charset="0"/>
              </a:rPr>
              <a:t> (carry (i)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a(i));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c &lt;= sum;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variable_ex_a; </a:t>
            </a:r>
          </a:p>
          <a:p>
            <a:pPr>
              <a:buFont typeface="Monotype Sorts" pitchFamily="2" charset="2"/>
              <a:buNone/>
            </a:pPr>
            <a:endParaRPr lang="en-US" altLang="ar-SA" sz="20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Ripple Carry Adder…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adder4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(Signal  a, b: 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 Signal cin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 Signal  sum: 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std_logic_vector (3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 Signal cout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adder4;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behavior 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adder4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 c:  std_logic_vector (4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endParaRPr lang="en-US" altLang="ar-SA" smtClean="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114800" y="5562600"/>
            <a:ext cx="3505200" cy="8223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b="0" u="none">
                <a:solidFill>
                  <a:schemeClr val="hlink"/>
                </a:solidFill>
              </a:rPr>
              <a:t>C is a temporary signal to hold the carries.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…Ripple Carry Adder…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	process</a:t>
            </a:r>
            <a:r>
              <a:rPr lang="en-US" altLang="ar-SA" sz="2000" smtClean="0">
                <a:cs typeface="Arial" panose="020B0604020202020204" pitchFamily="34" charset="0"/>
              </a:rPr>
              <a:t> (a, b, cin, c)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cs typeface="Arial" panose="020B0604020202020204" pitchFamily="34" charset="0"/>
              </a:rPr>
              <a:t>c(0) &lt;= cin;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for I in 0 to 3 loop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sum(I) &lt;= a(I) xor b(I) xor c(I);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c(I+1) &lt;= (a(I) and b(I)) or (c(I) and (a(I) or b(I)));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cout &lt;= c(4);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</a:t>
            </a:r>
            <a:r>
              <a:rPr lang="en-US" altLang="ar-SA" sz="2000" smtClean="0">
                <a:cs typeface="Arial" panose="020B0604020202020204" pitchFamily="34" charset="0"/>
              </a:rPr>
              <a:t>behavior;</a:t>
            </a:r>
          </a:p>
          <a:p>
            <a:pPr>
              <a:buFont typeface="Monotype Sorts" pitchFamily="2" charset="2"/>
              <a:buNone/>
            </a:pPr>
            <a:endParaRPr lang="en-US" altLang="ar-SA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Unsigned Division</a:t>
            </a:r>
            <a:endParaRPr lang="en-US" dirty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498975" cy="5356225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pt-BR" altLang="en-US" sz="1800" smtClean="0"/>
              <a:t> ieee;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pt-BR" altLang="en-US" sz="1800" smtClean="0"/>
              <a:t> ieee.std_logic_1164.all;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pt-BR" altLang="en-US" sz="1800" smtClean="0"/>
              <a:t> ieee.std_logic_signed.all;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pt-BR" altLang="en-US" sz="1800" smtClean="0"/>
              <a:t> DIV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generic</a:t>
            </a:r>
            <a:r>
              <a:rPr lang="pt-BR" altLang="en-US" sz="1800" smtClean="0"/>
              <a:t> (N: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integer</a:t>
            </a:r>
            <a:r>
              <a:rPr lang="pt-BR" altLang="en-US" sz="1800" smtClean="0"/>
              <a:t> :=4);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pt-BR" altLang="en-US" sz="1800" smtClean="0"/>
              <a:t> (Q, R: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pt-BR" altLang="en-US" sz="1800" smtClean="0"/>
              <a:t> std_logic_vector (N-1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dividend, diviser: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pt-BR" altLang="en-US" sz="1800" smtClean="0"/>
              <a:t> std_logic_vector (N-1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0));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pt-BR" altLang="en-US" sz="1800" smtClean="0"/>
              <a:t> DIV;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pt-BR" altLang="en-US" sz="1800" smtClean="0"/>
              <a:t> iterative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pt-BR" altLang="en-US" sz="1800" smtClean="0"/>
              <a:t> DIV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pt-BR" altLang="en-US" sz="1800" smtClean="0"/>
              <a:t> (dividend, diviser) 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pt-BR" altLang="en-US" sz="1800" smtClean="0"/>
              <a:t> i: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integer</a:t>
            </a:r>
            <a:r>
              <a:rPr lang="pt-BR" altLang="en-US" sz="1800" smtClean="0"/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pt-BR" altLang="en-US" sz="1800" smtClean="0"/>
              <a:t> diff: std_logic_vector (N-1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0);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1485900"/>
            <a:ext cx="415925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Unsigned Division</a:t>
            </a:r>
            <a:endParaRPr lang="en-US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pt-BR" altLang="en-US" sz="1800" smtClean="0"/>
              <a:t> HI: std_logic_vector (N-1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0);  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variable</a:t>
            </a:r>
            <a:r>
              <a:rPr lang="pt-BR" altLang="en-US" sz="1800" smtClean="0"/>
              <a:t> LO: std_logic_vector (N-1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LO := dividend; HI := (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pt-BR" altLang="en-US" sz="1800" smtClean="0"/>
              <a:t>=&gt;'0');  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pt-BR" altLang="en-US" sz="1800" smtClean="0"/>
              <a:t> i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pt-BR" altLang="en-US" sz="1800" smtClean="0"/>
              <a:t> 0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to</a:t>
            </a:r>
            <a:r>
              <a:rPr lang="pt-BR" altLang="en-US" sz="1800" smtClean="0"/>
              <a:t> N-1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loop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    HI := HI(N-2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&amp;</a:t>
            </a:r>
            <a:r>
              <a:rPr lang="pt-BR" altLang="en-US" sz="1800" smtClean="0"/>
              <a:t> LO(N-1);  LO := LO(N-2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pt-BR" altLang="en-US" sz="1800" smtClean="0"/>
              <a:t> 0)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&amp; </a:t>
            </a:r>
            <a:r>
              <a:rPr lang="pt-BR" altLang="en-US" sz="1800" smtClean="0"/>
              <a:t>'0';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    diff := HI - diviser;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   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pt-BR" altLang="en-US" sz="1800" smtClean="0"/>
              <a:t>( diff(N-1)='0' )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        HI := diff; LO(0):= '1';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   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pt-BR" altLang="en-US" sz="1800" smtClean="0"/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   </a:t>
            </a: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pt-BR" altLang="en-US" sz="1800" smtClean="0"/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Q &lt;= LO;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/>
              <a:t>R&lt;=HI;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pt-BR" altLang="en-US" sz="1800" smtClean="0"/>
              <a:t>;</a:t>
            </a:r>
          </a:p>
          <a:p>
            <a:pPr marL="0" indent="0">
              <a:buFont typeface="Monotype Sorts" pitchFamily="2" charset="2"/>
              <a:buNone/>
            </a:pPr>
            <a:r>
              <a:rPr lang="pt-BR" altLang="en-US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pt-BR" altLang="en-US" sz="1800" smtClean="0"/>
              <a:t> iterative;</a:t>
            </a:r>
            <a:endParaRPr lang="en-US" altLang="en-US" sz="1800" smtClean="0"/>
          </a:p>
          <a:p>
            <a:pPr marL="0" indent="0">
              <a:buFont typeface="Monotype Sorts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  <p:transition>
    <p:random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Multiplexor Synthesis…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mux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in2, ctrl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mux;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mux_a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mux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(in1, in2, ctrl)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 ctrl = '0'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2000" smtClean="0">
                <a:cs typeface="Arial" panose="020B0604020202020204" pitchFamily="34" charset="0"/>
              </a:rPr>
              <a:t> out1 &lt;= in1;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out1 &lt;= in2;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mux_a; </a:t>
            </a:r>
          </a:p>
        </p:txBody>
      </p:sp>
      <p:pic>
        <p:nvPicPr>
          <p:cNvPr id="83972" name="Picture 4" descr="m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81400"/>
            <a:ext cx="3886200" cy="247015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…Multiplexor Synthesis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mux2to1_8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s</a:t>
            </a:r>
            <a:r>
              <a:rPr lang="en-US" altLang="ar-SA" sz="2000" smtClean="0">
                <a:cs typeface="Arial" panose="020B0604020202020204" pitchFamily="34" charset="0"/>
              </a:rPr>
              <a:t>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zero,one</a:t>
            </a:r>
            <a:r>
              <a:rPr lang="en-US" altLang="ar-SA" sz="2000" smtClean="0">
                <a:cs typeface="Arial" panose="020B0604020202020204" pitchFamily="34" charset="0"/>
              </a:rPr>
              <a:t>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std_logic_vector(7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: out std_logic_vector(7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 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mux2to1_8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behavior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mux2to1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 &lt;= </a:t>
            </a:r>
            <a:r>
              <a:rPr lang="en-US" altLang="ar-SA" sz="2000" i="1" smtClean="0">
                <a:cs typeface="Arial" panose="020B0604020202020204" pitchFamily="34" charset="0"/>
              </a:rPr>
              <a:t>one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(</a:t>
            </a:r>
            <a:r>
              <a:rPr lang="en-US" altLang="ar-SA" sz="2000" i="1" smtClean="0">
                <a:cs typeface="Arial" panose="020B0604020202020204" pitchFamily="34" charset="0"/>
              </a:rPr>
              <a:t>s</a:t>
            </a:r>
            <a:r>
              <a:rPr lang="en-US" altLang="ar-SA" sz="2000" smtClean="0">
                <a:cs typeface="Arial" panose="020B0604020202020204" pitchFamily="34" charset="0"/>
              </a:rPr>
              <a:t> = '1')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zero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behavior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</p:txBody>
      </p:sp>
      <p:pic>
        <p:nvPicPr>
          <p:cNvPr id="84996" name="Picture 4" descr="2by1m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7162800" cy="20478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2x1 Multiplexor using Booleans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i="1" smtClean="0">
                <a:cs typeface="Arial" panose="020B0604020202020204" pitchFamily="34" charset="0"/>
              </a:rPr>
              <a:t> boolean_mux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mux2to1_8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temp</a:t>
            </a:r>
            <a:r>
              <a:rPr lang="en-US" altLang="ar-SA" sz="2000" smtClean="0">
                <a:cs typeface="Arial" panose="020B0604020202020204" pitchFamily="34" charset="0"/>
              </a:rPr>
              <a:t>: std_logic_vector(7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 temp &lt;= (others =&gt; s);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 &lt;= (</a:t>
            </a:r>
            <a:r>
              <a:rPr lang="en-US" altLang="ar-SA" sz="2000" i="1" smtClean="0">
                <a:cs typeface="Arial" panose="020B0604020202020204" pitchFamily="34" charset="0"/>
              </a:rPr>
              <a:t>temp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one</a:t>
            </a:r>
            <a:r>
              <a:rPr lang="en-US" altLang="ar-SA" sz="2000" smtClean="0">
                <a:cs typeface="Arial" panose="020B0604020202020204" pitchFamily="34" charset="0"/>
              </a:rPr>
              <a:t>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or</a:t>
            </a:r>
            <a:r>
              <a:rPr lang="en-US" altLang="ar-SA" sz="2000" smtClean="0">
                <a:cs typeface="Arial" panose="020B0604020202020204" pitchFamily="34" charset="0"/>
              </a:rPr>
              <a:t> (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not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temp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zero</a:t>
            </a:r>
            <a:r>
              <a:rPr lang="en-US" altLang="ar-SA" sz="2000" smtClean="0">
                <a:cs typeface="Arial" panose="020B0604020202020204" pitchFamily="34" charset="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boolean_mux; 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7924800" cy="2773363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44802" dir="2272499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The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s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signal cannot be used in a Boolean operation with the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one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or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zero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signals because of type mismatch (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s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is a std_logic type,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one/zero 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are std_logic_vector types)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An internal signal of type std_logic_vector called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temp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is declared. The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temp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signal will be used in </a:t>
            </a:r>
            <a:b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</a:b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the Boolean operation against the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zero/one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signals.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Every bit of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temp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is set equal to the </a:t>
            </a:r>
            <a:r>
              <a:rPr lang="en-US" altLang="ar-SA" sz="2200" u="none">
                <a:solidFill>
                  <a:schemeClr val="hlink"/>
                </a:solidFill>
                <a:cs typeface="Arial" panose="020B0604020202020204" pitchFamily="34" charset="0"/>
              </a:rPr>
              <a:t>s</a:t>
            </a:r>
            <a:r>
              <a:rPr lang="en-US" altLang="ar-SA" sz="2200" i="0" u="none">
                <a:solidFill>
                  <a:schemeClr val="hlink"/>
                </a:solidFill>
                <a:cs typeface="Arial" panose="020B0604020202020204" pitchFamily="34" charset="0"/>
              </a:rPr>
              <a:t> signal value.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…Subprograms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Subprograms</a:t>
            </a:r>
          </a:p>
          <a:p>
            <a:pPr lvl="1"/>
            <a:r>
              <a:rPr lang="en-US" altLang="ar-SA" smtClean="0"/>
              <a:t>Concurrent</a:t>
            </a:r>
          </a:p>
          <a:p>
            <a:pPr lvl="1"/>
            <a:r>
              <a:rPr lang="en-US" altLang="ar-SA" smtClean="0"/>
              <a:t>Sequential</a:t>
            </a:r>
          </a:p>
          <a:p>
            <a:r>
              <a:rPr lang="en-US" altLang="ar-SA" smtClean="0">
                <a:solidFill>
                  <a:schemeClr val="tx2"/>
                </a:solidFill>
              </a:rPr>
              <a:t>Concurrent subprograms</a:t>
            </a:r>
            <a:r>
              <a:rPr lang="en-US" altLang="ar-SA" smtClean="0"/>
              <a:t> exist outside of a process or another subprogram.</a:t>
            </a:r>
          </a:p>
          <a:p>
            <a:r>
              <a:rPr lang="en-US" altLang="ar-SA" smtClean="0">
                <a:solidFill>
                  <a:schemeClr val="tx2"/>
                </a:solidFill>
              </a:rPr>
              <a:t>Sequential subprograms</a:t>
            </a:r>
            <a:r>
              <a:rPr lang="en-US" altLang="ar-SA" smtClean="0"/>
              <a:t> exist in a process statement or another subprogram.</a:t>
            </a:r>
          </a:p>
          <a:p>
            <a:r>
              <a:rPr lang="en-US" altLang="ar-SA" smtClean="0"/>
              <a:t>A procedure exists as a separate statement in architecture or process.</a:t>
            </a:r>
          </a:p>
          <a:p>
            <a:r>
              <a:rPr lang="en-US" altLang="ar-SA" smtClean="0"/>
              <a:t>A function usually used in assignment statement or expression.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2x1 Multiplexor using a Process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process_mux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mux2to1_8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i="1" smtClean="0">
                <a:cs typeface="Arial" panose="020B0604020202020204" pitchFamily="34" charset="0"/>
              </a:rPr>
              <a:t>comb</a:t>
            </a:r>
            <a:r>
              <a:rPr lang="en-US" altLang="ar-SA" sz="2000" smtClean="0">
                <a:cs typeface="Arial" panose="020B0604020202020204" pitchFamily="34" charset="0"/>
              </a:rPr>
              <a:t>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</a:t>
            </a:r>
            <a:r>
              <a:rPr lang="en-US" altLang="ar-SA" sz="2000" i="1" smtClean="0">
                <a:cs typeface="Arial" panose="020B0604020202020204" pitchFamily="34" charset="0"/>
              </a:rPr>
              <a:t>s</a:t>
            </a:r>
            <a:r>
              <a:rPr lang="en-US" altLang="ar-SA" sz="2000" smtClean="0">
                <a:cs typeface="Arial" panose="020B0604020202020204" pitchFamily="34" charset="0"/>
              </a:rPr>
              <a:t>, </a:t>
            </a:r>
            <a:r>
              <a:rPr lang="en-US" altLang="ar-SA" sz="2000" i="1" smtClean="0">
                <a:cs typeface="Arial" panose="020B0604020202020204" pitchFamily="34" charset="0"/>
              </a:rPr>
              <a:t>zero</a:t>
            </a:r>
            <a:r>
              <a:rPr lang="en-US" altLang="ar-SA" sz="2000" smtClean="0">
                <a:cs typeface="Arial" panose="020B0604020202020204" pitchFamily="34" charset="0"/>
              </a:rPr>
              <a:t>, </a:t>
            </a:r>
            <a:r>
              <a:rPr lang="en-US" altLang="ar-SA" sz="2000" i="1" smtClean="0">
                <a:cs typeface="Arial" panose="020B0604020202020204" pitchFamily="34" charset="0"/>
              </a:rPr>
              <a:t>one</a:t>
            </a:r>
            <a:r>
              <a:rPr lang="en-US" altLang="ar-SA" sz="2000" smtClean="0">
                <a:cs typeface="Arial" panose="020B0604020202020204" pitchFamily="34" charset="0"/>
              </a:rPr>
              <a:t>)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 &lt;=</a:t>
            </a:r>
            <a:r>
              <a:rPr lang="en-US" altLang="ar-SA" sz="2000" i="1" smtClean="0">
                <a:cs typeface="Arial" panose="020B0604020202020204" pitchFamily="34" charset="0"/>
              </a:rPr>
              <a:t> zero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 (</a:t>
            </a:r>
            <a:r>
              <a:rPr lang="en-US" altLang="ar-SA" sz="2000" i="1" smtClean="0">
                <a:cs typeface="Arial" panose="020B0604020202020204" pitchFamily="34" charset="0"/>
              </a:rPr>
              <a:t>s</a:t>
            </a:r>
            <a:r>
              <a:rPr lang="en-US" altLang="ar-SA" sz="2000" smtClean="0">
                <a:cs typeface="Arial" panose="020B0604020202020204" pitchFamily="34" charset="0"/>
              </a:rPr>
              <a:t> = '1')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    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 &lt;= </a:t>
            </a:r>
            <a:r>
              <a:rPr lang="en-US" altLang="ar-SA" sz="2000" i="1" smtClean="0">
                <a:cs typeface="Arial" panose="020B0604020202020204" pitchFamily="34" charset="0"/>
              </a:rPr>
              <a:t>one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comb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process_mux</a:t>
            </a:r>
            <a:r>
              <a:rPr lang="en-US" altLang="ar-SA" sz="2000" smtClean="0">
                <a:cs typeface="Arial" panose="020B0604020202020204" pitchFamily="34" charset="0"/>
              </a:rPr>
              <a:t> 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Decoder Synthesis…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decoder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 (in1, in2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out00, out01, out10, out11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</a:t>
            </a:r>
            <a:r>
              <a:rPr lang="en-US" altLang="ar-SA" sz="1800" smtClean="0">
                <a:cs typeface="Arial" panose="020B0604020202020204" pitchFamily="34" charset="0"/>
              </a:rPr>
              <a:t>decoder;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decoder_a of decoder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(in1, in2)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in2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out00 &lt;= '1';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out00 &lt;= '0';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in2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out01 &lt;= '1';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out01 &lt;= '0';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…Decoder Synthesis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mtClean="0"/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in2 = '0'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out10 &lt;= '1';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out10 &lt;= '0';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in1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in2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out11 &lt;= '1';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out11 &lt;= '0';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decoder_a; </a:t>
            </a:r>
          </a:p>
          <a:p>
            <a:pPr>
              <a:buFont typeface="Monotype Sorts" pitchFamily="2" charset="2"/>
              <a:buNone/>
            </a:pPr>
            <a:endParaRPr lang="en-US" altLang="ar-SA" smtClean="0"/>
          </a:p>
        </p:txBody>
      </p:sp>
      <p:pic>
        <p:nvPicPr>
          <p:cNvPr id="89092" name="Picture 4" descr="deco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4640263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3-to-8 Decoder Example…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entity</a:t>
            </a:r>
            <a:r>
              <a:rPr lang="en-US" altLang="ar-SA" sz="1600" smtClean="0"/>
              <a:t> dec3to8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</a:t>
            </a:r>
            <a:r>
              <a:rPr lang="en-US" altLang="ar-SA" sz="1600" smtClean="0">
                <a:solidFill>
                  <a:schemeClr val="accent1"/>
                </a:solidFill>
              </a:rPr>
              <a:t>port</a:t>
            </a:r>
            <a:r>
              <a:rPr lang="en-US" altLang="ar-SA" sz="1600" smtClean="0"/>
              <a:t> (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sel: </a:t>
            </a:r>
            <a:r>
              <a:rPr lang="en-US" altLang="ar-SA" sz="1600" smtClean="0">
                <a:solidFill>
                  <a:schemeClr val="accent1"/>
                </a:solidFill>
              </a:rPr>
              <a:t>in</a:t>
            </a:r>
            <a:r>
              <a:rPr lang="en-US" altLang="ar-SA" sz="1600" smtClean="0"/>
              <a:t> std_logic_vector(2 </a:t>
            </a:r>
            <a:r>
              <a:rPr lang="en-US" altLang="ar-SA" sz="1600" smtClean="0">
                <a:solidFill>
                  <a:schemeClr val="accent1"/>
                </a:solidFill>
              </a:rPr>
              <a:t>downto</a:t>
            </a:r>
            <a:r>
              <a:rPr lang="en-US" altLang="ar-SA" sz="1600" smtClean="0"/>
              <a:t> 0); 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en: </a:t>
            </a:r>
            <a:r>
              <a:rPr lang="en-US" altLang="ar-SA" sz="1600" smtClean="0">
                <a:solidFill>
                  <a:schemeClr val="accent1"/>
                </a:solidFill>
              </a:rPr>
              <a:t>in</a:t>
            </a:r>
            <a:r>
              <a:rPr lang="en-US" altLang="ar-SA" sz="1600" smtClean="0"/>
              <a:t> std_logic;	  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y: </a:t>
            </a:r>
            <a:r>
              <a:rPr lang="en-US" altLang="ar-SA" sz="1600" smtClean="0">
                <a:solidFill>
                  <a:schemeClr val="accent1"/>
                </a:solidFill>
              </a:rPr>
              <a:t>out</a:t>
            </a:r>
            <a:r>
              <a:rPr lang="en-US" altLang="ar-SA" sz="1600" smtClean="0"/>
              <a:t> std_logic_vector(7 </a:t>
            </a:r>
            <a:r>
              <a:rPr lang="en-US" altLang="ar-SA" sz="1600" smtClean="0">
                <a:solidFill>
                  <a:schemeClr val="accent1"/>
                </a:solidFill>
              </a:rPr>
              <a:t>downto</a:t>
            </a:r>
            <a:r>
              <a:rPr lang="en-US" altLang="ar-SA" sz="1600" smtClean="0"/>
              <a:t> 0))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end</a:t>
            </a:r>
            <a:r>
              <a:rPr lang="en-US" altLang="ar-SA" sz="1600" smtClean="0"/>
              <a:t> dec3to8;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architecture</a:t>
            </a:r>
            <a:r>
              <a:rPr lang="en-US" altLang="ar-SA" sz="1600" smtClean="0"/>
              <a:t> behavior </a:t>
            </a:r>
            <a:r>
              <a:rPr lang="en-US" altLang="ar-SA" sz="1600" smtClean="0">
                <a:solidFill>
                  <a:schemeClr val="accent1"/>
                </a:solidFill>
              </a:rPr>
              <a:t>of</a:t>
            </a:r>
            <a:r>
              <a:rPr lang="en-US" altLang="ar-SA" sz="1600" smtClean="0"/>
              <a:t> dec3to8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process </a:t>
            </a:r>
            <a:r>
              <a:rPr lang="en-US" altLang="ar-SA" sz="1600" smtClean="0"/>
              <a:t>(sel, en)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</a:t>
            </a:r>
            <a:r>
              <a:rPr lang="en-US" altLang="ar-SA" sz="1600" smtClean="0"/>
              <a:t>y &lt;= “00000000”;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accent1"/>
                </a:solidFill>
              </a:rPr>
              <a:t>if</a:t>
            </a:r>
            <a:r>
              <a:rPr lang="en-US" altLang="ar-SA" sz="1600" smtClean="0"/>
              <a:t> (en = ‘1’)  </a:t>
            </a:r>
            <a:r>
              <a:rPr lang="en-US" altLang="ar-SA" sz="1600" smtClean="0">
                <a:solidFill>
                  <a:schemeClr val="accent1"/>
                </a:solidFill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</a:t>
            </a:r>
            <a:r>
              <a:rPr lang="en-US" altLang="ar-SA" sz="1600" smtClean="0">
                <a:solidFill>
                  <a:schemeClr val="accent1"/>
                </a:solidFill>
              </a:rPr>
              <a:t>case</a:t>
            </a:r>
            <a:r>
              <a:rPr lang="en-US" altLang="ar-SA" sz="1600" smtClean="0"/>
              <a:t> sel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“000” =&gt; y(0)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“001” =&gt; y(1)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		when</a:t>
            </a:r>
            <a:r>
              <a:rPr lang="en-US" altLang="ar-SA" sz="1600" smtClean="0"/>
              <a:t> “010” =&gt; y(2)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“011” =&gt; y(3)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“100” =&gt; y(4)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“101” =&gt; y(5)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“110” =&gt; y(6)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“111” =&gt; y(7)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</a:t>
            </a:r>
            <a:r>
              <a:rPr lang="en-US" altLang="ar-SA" sz="1600" smtClean="0">
                <a:solidFill>
                  <a:schemeClr val="accent1"/>
                </a:solidFill>
              </a:rPr>
              <a:t>end case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accent1"/>
                </a:solidFill>
              </a:rPr>
              <a:t>end if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</a:t>
            </a:r>
            <a:r>
              <a:rPr lang="en-US" altLang="ar-SA" sz="1600" smtClean="0">
                <a:solidFill>
                  <a:schemeClr val="accent1"/>
                </a:solidFill>
              </a:rPr>
              <a:t>end process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end</a:t>
            </a:r>
            <a:r>
              <a:rPr lang="en-US" altLang="ar-SA" sz="1600" smtClean="0"/>
              <a:t> behavior;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Architecture of Generic Decoder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behavior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generic_decoder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 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</a:t>
            </a:r>
            <a:r>
              <a:rPr lang="en-US" altLang="ar-SA" sz="2000" i="1" smtClean="0">
                <a:cs typeface="Arial" panose="020B0604020202020204" pitchFamily="34" charset="0"/>
              </a:rPr>
              <a:t>sel, en</a:t>
            </a:r>
            <a:r>
              <a:rPr lang="en-US" altLang="ar-SA" sz="2000" smtClean="0">
                <a:cs typeface="Arial" panose="020B0604020202020204" pitchFamily="34" charset="0"/>
              </a:rPr>
              <a:t>)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cs typeface="Arial" panose="020B0604020202020204" pitchFamily="34" charset="0"/>
              </a:rPr>
              <a:t> &lt;= (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ar-SA" sz="2000" smtClean="0">
                <a:cs typeface="Arial" panose="020B0604020202020204" pitchFamily="34" charset="0"/>
              </a:rPr>
              <a:t> =&gt; ‘0') 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for</a:t>
            </a:r>
            <a:r>
              <a:rPr lang="en-US" altLang="ar-SA" sz="2000" i="1" smtClean="0">
                <a:cs typeface="Arial" panose="020B0604020202020204" pitchFamily="34" charset="0"/>
              </a:rPr>
              <a:t> i</a:t>
            </a:r>
            <a:r>
              <a:rPr lang="en-US" altLang="ar-SA" sz="2000" smtClean="0">
                <a:cs typeface="Arial" panose="020B0604020202020204" pitchFamily="34" charset="0"/>
              </a:rPr>
              <a:t> 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i="1" smtClean="0">
                <a:cs typeface="Arial" panose="020B0604020202020204" pitchFamily="34" charset="0"/>
              </a:rPr>
              <a:t>y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'range loop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 ( </a:t>
            </a:r>
            <a:r>
              <a:rPr lang="en-US" altLang="ar-SA" sz="2000" i="1" smtClean="0">
                <a:cs typeface="Arial" panose="020B0604020202020204" pitchFamily="34" charset="0"/>
              </a:rPr>
              <a:t>en</a:t>
            </a:r>
            <a:r>
              <a:rPr lang="en-US" altLang="ar-SA" sz="2000" smtClean="0">
                <a:cs typeface="Arial" panose="020B0604020202020204" pitchFamily="34" charset="0"/>
              </a:rPr>
              <a:t>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tx2"/>
                </a:solidFill>
                <a:cs typeface="Arial" panose="020B0604020202020204" pitchFamily="34" charset="0"/>
              </a:rPr>
              <a:t>bvtoi(</a:t>
            </a:r>
            <a:r>
              <a:rPr lang="en-US" altLang="ar-SA" sz="2000" smtClean="0">
                <a:solidFill>
                  <a:srgbClr val="FAFD00"/>
                </a:solidFill>
                <a:cs typeface="Arial" panose="020B0604020202020204" pitchFamily="34" charset="0"/>
              </a:rPr>
              <a:t>To_Bitvector</a:t>
            </a:r>
            <a:r>
              <a:rPr lang="en-US" altLang="ar-SA" sz="2000" smtClean="0">
                <a:cs typeface="Arial" panose="020B0604020202020204" pitchFamily="34" charset="0"/>
              </a:rPr>
              <a:t>(</a:t>
            </a:r>
            <a:r>
              <a:rPr lang="en-US" altLang="ar-SA" sz="2000" i="1" smtClean="0">
                <a:cs typeface="Arial" panose="020B0604020202020204" pitchFamily="34" charset="0"/>
              </a:rPr>
              <a:t>sel</a:t>
            </a:r>
            <a:r>
              <a:rPr lang="en-US" altLang="ar-SA" sz="2000" smtClean="0">
                <a:cs typeface="Arial" panose="020B0604020202020204" pitchFamily="34" charset="0"/>
              </a:rPr>
              <a:t>)</a:t>
            </a:r>
            <a:r>
              <a:rPr lang="en-US" altLang="ar-SA" sz="2000" smtClean="0">
                <a:solidFill>
                  <a:schemeClr val="tx2"/>
                </a:solidFill>
                <a:cs typeface="Arial" panose="020B0604020202020204" pitchFamily="34" charset="0"/>
              </a:rPr>
              <a:t>)</a:t>
            </a:r>
            <a:r>
              <a:rPr lang="en-US" altLang="ar-SA" sz="2000" smtClean="0">
                <a:cs typeface="Arial" panose="020B0604020202020204" pitchFamily="34" charset="0"/>
              </a:rPr>
              <a:t> = </a:t>
            </a:r>
            <a:r>
              <a:rPr lang="en-US" altLang="ar-SA" sz="2000" i="1" smtClean="0">
                <a:cs typeface="Arial" panose="020B0604020202020204" pitchFamily="34" charset="0"/>
              </a:rPr>
              <a:t>i </a:t>
            </a:r>
            <a:r>
              <a:rPr lang="en-US" altLang="ar-SA" sz="2000" smtClean="0">
                <a:cs typeface="Arial" panose="020B0604020202020204" pitchFamily="34" charset="0"/>
              </a:rPr>
              <a:t>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	y(</a:t>
            </a:r>
            <a:r>
              <a:rPr lang="en-US" altLang="ar-SA" sz="2000" i="1" smtClean="0">
                <a:cs typeface="Arial" panose="020B0604020202020204" pitchFamily="34" charset="0"/>
              </a:rPr>
              <a:t>i </a:t>
            </a:r>
            <a:r>
              <a:rPr lang="en-US" altLang="ar-SA" sz="2000" smtClean="0">
                <a:cs typeface="Arial" panose="020B0604020202020204" pitchFamily="34" charset="0"/>
              </a:rPr>
              <a:t>) &lt;= ‘1' 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2000" smtClean="0">
                <a:cs typeface="Arial" panose="020B0604020202020204" pitchFamily="34" charset="0"/>
              </a:rPr>
              <a:t> 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loop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behavior;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495800" y="4648200"/>
            <a:ext cx="4114800" cy="8223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b="0" u="none">
                <a:solidFill>
                  <a:schemeClr val="tx2"/>
                </a:solidFill>
              </a:rPr>
              <a:t>bvtoi </a:t>
            </a:r>
            <a:r>
              <a:rPr lang="en-US" altLang="ar-SA" b="0" u="none">
                <a:solidFill>
                  <a:schemeClr val="hlink"/>
                </a:solidFill>
              </a:rPr>
              <a:t>is a function to convert from bit_vector to integer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Common Error in Process Statements…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When using processes, a common error is to forget to assign an output a default value. </a:t>
            </a:r>
          </a:p>
          <a:p>
            <a:pPr lvl="1"/>
            <a:r>
              <a:rPr lang="en-US" altLang="ar-SA" smtClean="0"/>
              <a:t>ALL outputs should have DEFAULT values </a:t>
            </a:r>
          </a:p>
          <a:p>
            <a:r>
              <a:rPr lang="en-US" altLang="ar-SA" smtClean="0"/>
              <a:t>If there is a logical path in the model such that an output is not assigned any value</a:t>
            </a:r>
          </a:p>
          <a:p>
            <a:pPr lvl="1"/>
            <a:r>
              <a:rPr lang="en-US" altLang="ar-SA" smtClean="0"/>
              <a:t>the synthesizer will assume that the output must retain its current value</a:t>
            </a:r>
          </a:p>
          <a:p>
            <a:pPr lvl="1"/>
            <a:r>
              <a:rPr lang="en-US" altLang="ar-SA" smtClean="0"/>
              <a:t>a </a:t>
            </a:r>
            <a:r>
              <a:rPr lang="en-US" altLang="ar-SA" smtClean="0">
                <a:solidFill>
                  <a:srgbClr val="FFFF00"/>
                </a:solidFill>
              </a:rPr>
              <a:t>latch</a:t>
            </a:r>
            <a:r>
              <a:rPr lang="en-US" altLang="ar-SA" smtClean="0"/>
              <a:t> will be generated. </a:t>
            </a:r>
          </a:p>
          <a:p>
            <a:r>
              <a:rPr lang="en-US" altLang="ar-SA" smtClean="0">
                <a:solidFill>
                  <a:schemeClr val="tx2"/>
                </a:solidFill>
              </a:rPr>
              <a:t>Example</a:t>
            </a:r>
            <a:r>
              <a:rPr lang="en-US" altLang="ar-SA" smtClean="0"/>
              <a:t>: In</a:t>
            </a:r>
            <a:r>
              <a:rPr lang="en-US" altLang="ar-SA" i="1" smtClean="0"/>
              <a:t> </a:t>
            </a:r>
            <a:r>
              <a:rPr lang="en-US" altLang="ar-SA" i="1" smtClean="0">
                <a:solidFill>
                  <a:schemeClr val="tx2"/>
                </a:solidFill>
              </a:rPr>
              <a:t>dec3to8.vhd</a:t>
            </a:r>
            <a:r>
              <a:rPr lang="en-US" altLang="ar-SA" smtClean="0"/>
              <a:t> do not assign </a:t>
            </a:r>
            <a:r>
              <a:rPr lang="en-US" altLang="ar-SA" i="1" smtClean="0"/>
              <a:t>'y'</a:t>
            </a:r>
            <a:r>
              <a:rPr lang="en-US" altLang="ar-SA" smtClean="0"/>
              <a:t> the default value of "00000000"</a:t>
            </a:r>
          </a:p>
          <a:p>
            <a:pPr lvl="1"/>
            <a:r>
              <a:rPr lang="en-US" altLang="ar-SA" smtClean="0"/>
              <a:t>If </a:t>
            </a:r>
            <a:r>
              <a:rPr lang="en-US" altLang="ar-SA" i="1" smtClean="0"/>
              <a:t>en</a:t>
            </a:r>
            <a:r>
              <a:rPr lang="en-US" altLang="ar-SA" smtClean="0"/>
              <a:t> is 0, then 'y' will not be assigned a value </a:t>
            </a:r>
          </a:p>
          <a:p>
            <a:pPr lvl="1"/>
            <a:r>
              <a:rPr lang="en-US" altLang="ar-SA" smtClean="0"/>
              <a:t>In the new synthesized logic, all '</a:t>
            </a:r>
            <a:r>
              <a:rPr lang="en-US" altLang="ar-SA" i="1" smtClean="0"/>
              <a:t>y</a:t>
            </a:r>
            <a:r>
              <a:rPr lang="en-US" altLang="ar-SA" smtClean="0"/>
              <a:t>' outputs are latched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…A Common Error in Process Statements…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entity</a:t>
            </a:r>
            <a:r>
              <a:rPr lang="en-US" altLang="ar-SA" sz="1600" smtClean="0"/>
              <a:t> dec3to8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</a:t>
            </a:r>
            <a:r>
              <a:rPr lang="en-US" altLang="ar-SA" sz="1600" smtClean="0">
                <a:solidFill>
                  <a:schemeClr val="accent1"/>
                </a:solidFill>
              </a:rPr>
              <a:t>port</a:t>
            </a:r>
            <a:r>
              <a:rPr lang="en-US" altLang="ar-SA" sz="1600" smtClean="0"/>
              <a:t> (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sel: </a:t>
            </a:r>
            <a:r>
              <a:rPr lang="en-US" altLang="ar-SA" sz="1600" smtClean="0">
                <a:solidFill>
                  <a:schemeClr val="accent1"/>
                </a:solidFill>
              </a:rPr>
              <a:t>in</a:t>
            </a:r>
            <a:r>
              <a:rPr lang="en-US" altLang="ar-SA" sz="1600" smtClean="0"/>
              <a:t> std_logic_vector(3 </a:t>
            </a:r>
            <a:r>
              <a:rPr lang="en-US" altLang="ar-SA" sz="1600" smtClean="0">
                <a:solidFill>
                  <a:schemeClr val="accent1"/>
                </a:solidFill>
              </a:rPr>
              <a:t>downto</a:t>
            </a:r>
            <a:r>
              <a:rPr lang="en-US" altLang="ar-SA" sz="1600" smtClean="0"/>
              <a:t> 0); 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en: </a:t>
            </a:r>
            <a:r>
              <a:rPr lang="en-US" altLang="ar-SA" sz="1600" smtClean="0">
                <a:solidFill>
                  <a:schemeClr val="accent1"/>
                </a:solidFill>
              </a:rPr>
              <a:t>in</a:t>
            </a:r>
            <a:r>
              <a:rPr lang="en-US" altLang="ar-SA" sz="1600" smtClean="0"/>
              <a:t> std_logic;	  </a:t>
            </a:r>
            <a:r>
              <a:rPr lang="en-US" altLang="ar-SA" sz="1600" smtClean="0">
                <a:solidFill>
                  <a:schemeClr val="accent1"/>
                </a:solidFill>
              </a:rPr>
              <a:t>signal</a:t>
            </a:r>
            <a:r>
              <a:rPr lang="en-US" altLang="ar-SA" sz="1600" smtClean="0"/>
              <a:t> y: </a:t>
            </a:r>
            <a:r>
              <a:rPr lang="en-US" altLang="ar-SA" sz="1600" smtClean="0">
                <a:solidFill>
                  <a:schemeClr val="accent1"/>
                </a:solidFill>
              </a:rPr>
              <a:t>out</a:t>
            </a:r>
            <a:r>
              <a:rPr lang="en-US" altLang="ar-SA" sz="1600" smtClean="0"/>
              <a:t> std_logic_vector(7 </a:t>
            </a:r>
            <a:r>
              <a:rPr lang="en-US" altLang="ar-SA" sz="1600" smtClean="0">
                <a:solidFill>
                  <a:schemeClr val="accent1"/>
                </a:solidFill>
              </a:rPr>
              <a:t>downto</a:t>
            </a:r>
            <a:r>
              <a:rPr lang="en-US" altLang="ar-SA" sz="1600" smtClean="0"/>
              <a:t> 0))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end</a:t>
            </a:r>
            <a:r>
              <a:rPr lang="en-US" altLang="ar-SA" sz="1600" smtClean="0"/>
              <a:t> dec3to8;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architecture</a:t>
            </a:r>
            <a:r>
              <a:rPr lang="en-US" altLang="ar-SA" sz="1600" smtClean="0"/>
              <a:t> behavior </a:t>
            </a:r>
            <a:r>
              <a:rPr lang="en-US" altLang="ar-SA" sz="1600" smtClean="0">
                <a:solidFill>
                  <a:schemeClr val="accent1"/>
                </a:solidFill>
              </a:rPr>
              <a:t>of</a:t>
            </a:r>
            <a:r>
              <a:rPr lang="en-US" altLang="ar-SA" sz="1600" smtClean="0"/>
              <a:t> dec3to8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process </a:t>
            </a:r>
            <a:r>
              <a:rPr lang="en-US" altLang="ar-SA" sz="1600" smtClean="0"/>
              <a:t>(sel, en)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</a:t>
            </a:r>
            <a:r>
              <a:rPr lang="en-US" altLang="ar-SA" sz="1600" smtClean="0">
                <a:solidFill>
                  <a:schemeClr val="tx2"/>
                </a:solidFill>
              </a:rPr>
              <a:t>--	y &lt;= “00000000”;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if</a:t>
            </a:r>
            <a:r>
              <a:rPr lang="en-US" altLang="ar-SA" sz="1600" smtClean="0"/>
              <a:t> (en = ‘1’)  </a:t>
            </a:r>
            <a:r>
              <a:rPr lang="en-US" altLang="ar-SA" sz="1600" smtClean="0">
                <a:solidFill>
                  <a:schemeClr val="accent1"/>
                </a:solidFill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</a:t>
            </a:r>
            <a:r>
              <a:rPr lang="en-US" altLang="ar-SA" sz="1600" smtClean="0">
                <a:solidFill>
                  <a:schemeClr val="accent1"/>
                </a:solidFill>
              </a:rPr>
              <a:t>case</a:t>
            </a:r>
            <a:r>
              <a:rPr lang="en-US" altLang="ar-SA" sz="1600" smtClean="0"/>
              <a:t> sel </a:t>
            </a:r>
            <a:r>
              <a:rPr lang="en-US" altLang="ar-SA" sz="1600" smtClean="0">
                <a:solidFill>
                  <a:schemeClr val="accent1"/>
                </a:solidFill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“000” =&gt; y(0)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“001” =&gt; y(1)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				when</a:t>
            </a:r>
            <a:r>
              <a:rPr lang="en-US" altLang="ar-SA" sz="1600" smtClean="0"/>
              <a:t> “010” =&gt; y(2)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“011” =&gt; y(3)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“100” =&gt; y(4)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“101” =&gt; y(5) &lt;= ‘1’;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	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“110” =&gt; y(6) &lt;= ‘1’;     </a:t>
            </a:r>
            <a:r>
              <a:rPr lang="en-US" altLang="ar-SA" sz="1600" smtClean="0">
                <a:solidFill>
                  <a:schemeClr val="accent1"/>
                </a:solidFill>
              </a:rPr>
              <a:t>when</a:t>
            </a:r>
            <a:r>
              <a:rPr lang="en-US" altLang="ar-SA" sz="1600" smtClean="0"/>
              <a:t> “111” =&gt; y(7) &lt;= ‘01;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	</a:t>
            </a:r>
            <a:r>
              <a:rPr lang="en-US" altLang="ar-SA" sz="1600" smtClean="0">
                <a:solidFill>
                  <a:schemeClr val="accent1"/>
                </a:solidFill>
              </a:rPr>
              <a:t>end case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	</a:t>
            </a:r>
            <a:r>
              <a:rPr lang="en-US" altLang="ar-SA" sz="1600" smtClean="0">
                <a:solidFill>
                  <a:schemeClr val="accent1"/>
                </a:solidFill>
              </a:rPr>
              <a:t>end if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/>
              <a:t>	</a:t>
            </a:r>
            <a:r>
              <a:rPr lang="en-US" altLang="ar-SA" sz="1600" smtClean="0">
                <a:solidFill>
                  <a:schemeClr val="accent1"/>
                </a:solidFill>
              </a:rPr>
              <a:t>end process</a:t>
            </a:r>
            <a:r>
              <a:rPr lang="en-US" altLang="ar-SA" sz="1600" smtClean="0"/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solidFill>
                  <a:schemeClr val="accent1"/>
                </a:solidFill>
              </a:rPr>
              <a:t>end</a:t>
            </a:r>
            <a:r>
              <a:rPr lang="en-US" altLang="ar-SA" sz="1600" smtClean="0"/>
              <a:t> behavior;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648200" y="2743200"/>
            <a:ext cx="2590800" cy="8223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b="0" u="none">
                <a:solidFill>
                  <a:schemeClr val="hlink"/>
                </a:solidFill>
              </a:rPr>
              <a:t>No default value assigned to y!!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Incorrect Latch Insertion Example…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case_example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 (in1, in2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out1, out2 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</a:t>
            </a:r>
            <a:r>
              <a:rPr lang="en-US" altLang="ar-SA" sz="1800" smtClean="0">
                <a:cs typeface="Arial" panose="020B0604020202020204" pitchFamily="34" charset="0"/>
              </a:rPr>
              <a:t>case_example;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case_latch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case_example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b : std_logic_vector (1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(b)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case</a:t>
            </a:r>
            <a:r>
              <a:rPr lang="en-US" altLang="ar-SA" sz="1800" smtClean="0">
                <a:cs typeface="Arial" panose="020B0604020202020204" pitchFamily="34" charset="0"/>
              </a:rPr>
              <a:t> b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"01" =&gt; out1 &lt;= '0'; out2 &lt;= '1';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"10" =&gt; out1 &lt;= '1'; out2 &lt;= '0';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ar-SA" sz="1800" smtClean="0">
                <a:cs typeface="Arial" panose="020B0604020202020204" pitchFamily="34" charset="0"/>
              </a:rPr>
              <a:t> =&gt; </a:t>
            </a:r>
            <a:r>
              <a:rPr lang="en-US" altLang="ar-SA" sz="1800" smtClean="0">
                <a:solidFill>
                  <a:schemeClr val="tx2"/>
                </a:solidFill>
                <a:cs typeface="Arial" panose="020B0604020202020204" pitchFamily="34" charset="0"/>
              </a:rPr>
              <a:t>out1 &lt;= '1'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case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b &lt;= in1 &amp; in2;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case_latch;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876800" y="5334000"/>
            <a:ext cx="3048000" cy="118745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b="0" u="none">
                <a:solidFill>
                  <a:schemeClr val="hlink"/>
                </a:solidFill>
              </a:rPr>
              <a:t>out2 has not been assigned a value for others condition!!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…Another Incorrect Latch Insertion Example</a:t>
            </a:r>
          </a:p>
        </p:txBody>
      </p:sp>
      <p:pic>
        <p:nvPicPr>
          <p:cNvPr id="95235" name="Picture 3" descr="case_l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333500"/>
            <a:ext cx="7980362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Avoiding Incorrect Latch Insertion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case_nolatch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case_example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latin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cs typeface="Arial" panose="020B0604020202020204" pitchFamily="34" charset="0"/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	signal</a:t>
            </a:r>
            <a:r>
              <a:rPr lang="en-US" altLang="ar-SA" sz="2000" smtClean="0">
                <a:cs typeface="Arial" panose="020B0604020202020204" pitchFamily="34" charset="0"/>
              </a:rPr>
              <a:t> b : std_logic_vector (1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2000" smtClean="0">
                <a:cs typeface="Arial" panose="020B0604020202020204" pitchFamily="34" charset="0"/>
              </a:rPr>
              <a:t> 0);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(b)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case</a:t>
            </a:r>
            <a:r>
              <a:rPr lang="en-US" altLang="ar-SA" sz="2000" smtClean="0">
                <a:cs typeface="Arial" panose="020B0604020202020204" pitchFamily="34" charset="0"/>
              </a:rPr>
              <a:t> b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"01" =&gt; out1 &lt;= '0'; out2 &lt;= '1';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"10" =&gt; out1 &lt;= '1'; out2 &lt;= '0';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others</a:t>
            </a:r>
            <a:r>
              <a:rPr lang="en-US" altLang="ar-SA" sz="2000" smtClean="0">
                <a:cs typeface="Arial" panose="020B0604020202020204" pitchFamily="34" charset="0"/>
              </a:rPr>
              <a:t> =&gt; </a:t>
            </a:r>
            <a:r>
              <a:rPr lang="en-US" altLang="ar-SA" sz="2000" smtClean="0">
                <a:solidFill>
                  <a:schemeClr val="tx2"/>
                </a:solidFill>
                <a:cs typeface="Arial" panose="020B0604020202020204" pitchFamily="34" charset="0"/>
              </a:rPr>
              <a:t>out1 &lt;= '1'; out2 &lt;= '0';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case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b &lt;= in1 &amp; in2;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case_nolatch; </a:t>
            </a:r>
          </a:p>
        </p:txBody>
      </p:sp>
      <p:pic>
        <p:nvPicPr>
          <p:cNvPr id="96260" name="Picture 4" descr="case_co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53000"/>
            <a:ext cx="476567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Function specification:</a:t>
            </a:r>
          </a:p>
          <a:p>
            <a:pPr lvl="1"/>
            <a:r>
              <a:rPr lang="en-US" altLang="ar-SA" smtClean="0"/>
              <a:t>Name of the function</a:t>
            </a:r>
          </a:p>
          <a:p>
            <a:pPr lvl="1"/>
            <a:r>
              <a:rPr lang="en-US" altLang="ar-SA" smtClean="0"/>
              <a:t>Formal parameters of the function</a:t>
            </a:r>
          </a:p>
          <a:p>
            <a:pPr lvl="2"/>
            <a:r>
              <a:rPr lang="en-US" altLang="ar-SA" smtClean="0"/>
              <a:t>Class </a:t>
            </a:r>
            <a:r>
              <a:rPr lang="en-US" altLang="ar-SA" smtClean="0">
                <a:solidFill>
                  <a:schemeClr val="tx2"/>
                </a:solidFill>
              </a:rPr>
              <a:t>constant</a:t>
            </a:r>
            <a:r>
              <a:rPr lang="en-US" altLang="ar-SA" smtClean="0"/>
              <a:t> is default</a:t>
            </a:r>
          </a:p>
          <a:p>
            <a:pPr lvl="2"/>
            <a:r>
              <a:rPr lang="en-US" altLang="ar-SA" smtClean="0">
                <a:solidFill>
                  <a:srgbClr val="FAFD00"/>
                </a:solidFill>
              </a:rPr>
              <a:t>Name of the parameter</a:t>
            </a:r>
          </a:p>
          <a:p>
            <a:pPr lvl="2"/>
            <a:r>
              <a:rPr lang="en-US" altLang="ar-SA" smtClean="0"/>
              <a:t>Mode </a:t>
            </a:r>
            <a:r>
              <a:rPr lang="en-US" altLang="ar-SA" smtClean="0">
                <a:solidFill>
                  <a:schemeClr val="tx2"/>
                </a:solidFill>
              </a:rPr>
              <a:t>IN</a:t>
            </a:r>
            <a:r>
              <a:rPr lang="en-US" altLang="ar-SA" smtClean="0"/>
              <a:t> is default &amp; only allowed mode</a:t>
            </a:r>
          </a:p>
          <a:p>
            <a:pPr lvl="2"/>
            <a:r>
              <a:rPr lang="en-US" altLang="ar-SA" smtClean="0">
                <a:solidFill>
                  <a:srgbClr val="FAFD00"/>
                </a:solidFill>
              </a:rPr>
              <a:t>Type of the parameter</a:t>
            </a:r>
          </a:p>
          <a:p>
            <a:pPr lvl="1"/>
            <a:r>
              <a:rPr lang="en-US" altLang="ar-SA" smtClean="0"/>
              <a:t>Return type of the function</a:t>
            </a:r>
          </a:p>
          <a:p>
            <a:pPr lvl="1"/>
            <a:r>
              <a:rPr lang="en-US" altLang="ar-SA" smtClean="0"/>
              <a:t>Local declarations</a:t>
            </a:r>
          </a:p>
          <a:p>
            <a:r>
              <a:rPr lang="en-US" altLang="ar-SA" smtClean="0"/>
              <a:t>A function body</a:t>
            </a:r>
          </a:p>
          <a:p>
            <a:pPr lvl="1"/>
            <a:r>
              <a:rPr lang="en-US" altLang="ar-SA" smtClean="0"/>
              <a:t>Must contain at least one return statement</a:t>
            </a:r>
          </a:p>
          <a:p>
            <a:pPr lvl="1"/>
            <a:r>
              <a:rPr lang="en-US" altLang="ar-SA" smtClean="0"/>
              <a:t>May not contain a </a:t>
            </a:r>
            <a:r>
              <a:rPr lang="en-US" altLang="ar-SA" smtClean="0">
                <a:solidFill>
                  <a:schemeClr val="tx2"/>
                </a:solidFill>
              </a:rPr>
              <a:t>wait</a:t>
            </a:r>
            <a:r>
              <a:rPr lang="en-US" altLang="ar-SA" smtClean="0"/>
              <a:t> statement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Eight-Level Priority Encoder…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Entity </a:t>
            </a:r>
            <a:r>
              <a:rPr lang="en-US" altLang="ar-SA" sz="1800" smtClean="0"/>
              <a:t>priority </a:t>
            </a:r>
            <a:r>
              <a:rPr lang="en-US" altLang="ar-SA" sz="1800" smtClean="0">
                <a:solidFill>
                  <a:schemeClr val="accent1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Port</a:t>
            </a:r>
            <a:r>
              <a:rPr lang="en-US" altLang="ar-SA" sz="1800" smtClean="0"/>
              <a:t> (</a:t>
            </a:r>
            <a:r>
              <a:rPr lang="en-US" altLang="ar-SA" sz="1800" smtClean="0">
                <a:solidFill>
                  <a:schemeClr val="accent1"/>
                </a:solidFill>
              </a:rPr>
              <a:t>Signal</a:t>
            </a:r>
            <a:r>
              <a:rPr lang="en-US" altLang="ar-SA" sz="1800" smtClean="0"/>
              <a:t> y1, y2, y3, y4, y5, y6, y7: </a:t>
            </a:r>
            <a:r>
              <a:rPr lang="en-US" altLang="ar-SA" sz="1800" smtClean="0">
                <a:solidFill>
                  <a:schemeClr val="accent1"/>
                </a:solidFill>
              </a:rPr>
              <a:t>in</a:t>
            </a:r>
            <a:r>
              <a:rPr lang="en-US" altLang="ar-SA" sz="1800" smtClean="0"/>
              <a:t> std_logic;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      </a:t>
            </a:r>
            <a:r>
              <a:rPr lang="en-US" altLang="ar-SA" sz="1800" smtClean="0">
                <a:solidFill>
                  <a:schemeClr val="accent1"/>
                </a:solidFill>
              </a:rPr>
              <a:t>Signal</a:t>
            </a:r>
            <a:r>
              <a:rPr lang="en-US" altLang="ar-SA" sz="1800" smtClean="0"/>
              <a:t> vec: </a:t>
            </a:r>
            <a:r>
              <a:rPr lang="en-US" altLang="ar-SA" sz="1800" smtClean="0">
                <a:solidFill>
                  <a:schemeClr val="accent1"/>
                </a:solidFill>
              </a:rPr>
              <a:t>out</a:t>
            </a:r>
            <a:r>
              <a:rPr lang="en-US" altLang="ar-SA" sz="1800" smtClean="0"/>
              <a:t> std_logic_vector(2 </a:t>
            </a:r>
            <a:r>
              <a:rPr lang="en-US" altLang="ar-SA" sz="1800" smtClean="0">
                <a:solidFill>
                  <a:schemeClr val="accent1"/>
                </a:solidFill>
              </a:rPr>
              <a:t>downto</a:t>
            </a:r>
            <a:r>
              <a:rPr lang="en-US" altLang="ar-SA" sz="1800" smtClean="0"/>
              <a:t> 0));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End</a:t>
            </a:r>
            <a:r>
              <a:rPr lang="en-US" altLang="ar-SA" sz="1800" smtClean="0"/>
              <a:t> priority;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Architecture</a:t>
            </a:r>
            <a:r>
              <a:rPr lang="en-US" altLang="ar-SA" sz="1800" smtClean="0"/>
              <a:t> behavior </a:t>
            </a:r>
            <a:r>
              <a:rPr lang="en-US" altLang="ar-SA" sz="1800" smtClean="0">
                <a:solidFill>
                  <a:schemeClr val="accent1"/>
                </a:solidFill>
              </a:rPr>
              <a:t>of</a:t>
            </a:r>
            <a:r>
              <a:rPr lang="en-US" altLang="ar-SA" sz="1800" smtClean="0"/>
              <a:t> priority </a:t>
            </a:r>
            <a:r>
              <a:rPr lang="en-US" altLang="ar-SA" sz="1800" smtClean="0">
                <a:solidFill>
                  <a:schemeClr val="accent1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Process</a:t>
            </a:r>
            <a:r>
              <a:rPr lang="en-US" altLang="ar-SA" sz="1800" smtClean="0"/>
              <a:t>(y1, y2, y3, y4, y5, y6, y7)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(y7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“111”;  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(y6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“110”;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(y5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“101”;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(y4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“100”;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(y3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“011”;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(y2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“010”;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elsif</a:t>
            </a:r>
            <a:r>
              <a:rPr lang="en-US" altLang="ar-SA" sz="1800" smtClean="0"/>
              <a:t> (y1=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“001”;	</a:t>
            </a:r>
            <a:r>
              <a:rPr lang="en-US" altLang="ar-SA" sz="1800" smtClean="0">
                <a:solidFill>
                  <a:schemeClr val="accent1"/>
                </a:solidFill>
              </a:rPr>
              <a:t>else</a:t>
            </a:r>
            <a:r>
              <a:rPr lang="en-US" altLang="ar-SA" sz="1800" smtClean="0"/>
              <a:t> vec &lt;= “000”;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end if;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end process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End </a:t>
            </a:r>
            <a:r>
              <a:rPr lang="en-US" altLang="ar-SA" sz="1800" smtClean="0"/>
              <a:t>behavior;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Eight-Level Priority Encoder…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Architecture</a:t>
            </a:r>
            <a:r>
              <a:rPr lang="en-US" altLang="ar-SA" sz="1800" smtClean="0"/>
              <a:t> behavior2 </a:t>
            </a:r>
            <a:r>
              <a:rPr lang="en-US" altLang="ar-SA" sz="1800" smtClean="0">
                <a:solidFill>
                  <a:schemeClr val="accent1"/>
                </a:solidFill>
              </a:rPr>
              <a:t>of</a:t>
            </a:r>
            <a:r>
              <a:rPr lang="en-US" altLang="ar-SA" sz="1800" smtClean="0"/>
              <a:t> priority </a:t>
            </a:r>
            <a:r>
              <a:rPr lang="en-US" altLang="ar-SA" sz="1800" smtClean="0">
                <a:solidFill>
                  <a:schemeClr val="accent1"/>
                </a:solidFill>
              </a:rPr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Process</a:t>
            </a:r>
            <a:r>
              <a:rPr lang="en-US" altLang="ar-SA" sz="1800" smtClean="0"/>
              <a:t>(y1, y2, y3, y4, y5, y6, y7)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		</a:t>
            </a:r>
            <a:r>
              <a:rPr lang="en-US" altLang="ar-SA" sz="1800" smtClean="0"/>
              <a:t>vec &lt;= “000”;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(y1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“001”;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(y2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“010”;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(y3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“011”;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	if</a:t>
            </a:r>
            <a:r>
              <a:rPr lang="en-US" altLang="ar-SA" sz="1800" smtClean="0"/>
              <a:t> (y4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“100”;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(y5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“101”;  </a:t>
            </a:r>
            <a:r>
              <a:rPr lang="en-US" altLang="ar-SA" sz="1800" smtClean="0">
                <a:solidFill>
                  <a:schemeClr val="accent1"/>
                </a:solidFill>
              </a:rPr>
              <a:t>end 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 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(y6 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“110”;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	</a:t>
            </a:r>
            <a:r>
              <a:rPr lang="en-US" altLang="ar-SA" sz="1800" smtClean="0">
                <a:solidFill>
                  <a:schemeClr val="accent1"/>
                </a:solidFill>
              </a:rPr>
              <a:t>if</a:t>
            </a:r>
            <a:r>
              <a:rPr lang="en-US" altLang="ar-SA" sz="1800" smtClean="0"/>
              <a:t> (y7= ‘1’)  </a:t>
            </a:r>
            <a:r>
              <a:rPr lang="en-US" altLang="ar-SA" sz="1800" smtClean="0">
                <a:solidFill>
                  <a:schemeClr val="accent1"/>
                </a:solidFill>
              </a:rPr>
              <a:t>then</a:t>
            </a:r>
            <a:r>
              <a:rPr lang="en-US" altLang="ar-SA" sz="1800" smtClean="0"/>
              <a:t> vec &lt;= “111”;   </a:t>
            </a:r>
            <a:r>
              <a:rPr lang="en-US" altLang="ar-SA" sz="1800" smtClean="0">
                <a:solidFill>
                  <a:schemeClr val="accent1"/>
                </a:solidFill>
              </a:rPr>
              <a:t>end if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/>
              <a:t>	</a:t>
            </a:r>
            <a:r>
              <a:rPr lang="en-US" altLang="ar-SA" sz="1800" smtClean="0">
                <a:solidFill>
                  <a:schemeClr val="accent1"/>
                </a:solidFill>
              </a:rPr>
              <a:t>end process</a:t>
            </a:r>
            <a:r>
              <a:rPr lang="en-US" altLang="ar-SA" sz="1800" smtClean="0"/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</a:rPr>
              <a:t>End </a:t>
            </a:r>
            <a:r>
              <a:rPr lang="en-US" altLang="ar-SA" sz="1800" smtClean="0"/>
              <a:t>behavior2;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715000" y="5105400"/>
            <a:ext cx="3048000" cy="82232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ar-SA" b="0" u="none">
                <a:solidFill>
                  <a:schemeClr val="hlink"/>
                </a:solidFill>
              </a:rPr>
              <a:t>Equivalent 8-level priority encoder.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Tri-State Buffer Synthesis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tri_ex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(in1, control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tri_ex;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tri_ex_a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tri_ex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 out1 &lt;= in1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control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'Z';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tri_ex_a; </a:t>
            </a:r>
          </a:p>
        </p:txBody>
      </p:sp>
      <p:pic>
        <p:nvPicPr>
          <p:cNvPr id="99332" name="Picture 4" descr="t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4130675" cy="16002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Bi-directional Buffer Synthesis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inout_ex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port (io1, io2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inout</a:t>
            </a:r>
            <a:r>
              <a:rPr lang="en-US" altLang="ar-SA" sz="2000" smtClean="0">
                <a:cs typeface="Arial" panose="020B0604020202020204" pitchFamily="34" charset="0"/>
              </a:rPr>
              <a:t> std_logic; ctrl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std_logic);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inout_ex;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inout_ex_a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inout_ex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io1 &lt;= io2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ctrl = '1'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'Z';</a:t>
            </a:r>
            <a:endParaRPr lang="en-US" altLang="ar-SA" sz="20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io2 &lt;= io1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when</a:t>
            </a:r>
            <a:r>
              <a:rPr lang="en-US" altLang="ar-SA" sz="2000" smtClean="0">
                <a:cs typeface="Arial" panose="020B0604020202020204" pitchFamily="34" charset="0"/>
              </a:rPr>
              <a:t> ctrl = '0'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2000" smtClean="0">
                <a:cs typeface="Arial" panose="020B0604020202020204" pitchFamily="34" charset="0"/>
              </a:rPr>
              <a:t> 'Z'; </a:t>
            </a:r>
          </a:p>
          <a:p>
            <a:pPr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inout_ex_a; </a:t>
            </a:r>
          </a:p>
        </p:txBody>
      </p:sp>
      <p:pic>
        <p:nvPicPr>
          <p:cNvPr id="100356" name="Picture 4" descr="in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3978275" cy="250348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Latch Synthesis…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20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2000" smtClean="0">
                <a:cs typeface="Arial" panose="020B0604020202020204" pitchFamily="34" charset="0"/>
              </a:rPr>
              <a:t> ieee.std_logic_1164.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2000" smtClean="0">
                <a:cs typeface="Arial" panose="020B0604020202020204" pitchFamily="34" charset="0"/>
              </a:rPr>
              <a:t> latch_ex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2000" smtClean="0">
                <a:cs typeface="Arial" panose="020B0604020202020204" pitchFamily="34" charset="0"/>
              </a:rPr>
              <a:t> (clock, in1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2000" smtClean="0">
                <a:cs typeface="Arial" panose="020B0604020202020204" pitchFamily="34" charset="0"/>
              </a:rPr>
              <a:t> std_logic; out1 :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2000" smtClean="0">
                <a:cs typeface="Arial" panose="020B0604020202020204" pitchFamily="34" charset="0"/>
              </a:rPr>
              <a:t> std_logic);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latch_ex;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2000" smtClean="0">
                <a:cs typeface="Arial" panose="020B0604020202020204" pitchFamily="34" charset="0"/>
              </a:rPr>
              <a:t> latch_ex_a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2000" smtClean="0">
                <a:cs typeface="Arial" panose="020B0604020202020204" pitchFamily="34" charset="0"/>
              </a:rPr>
              <a:t> latch_ex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20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2000" smtClean="0">
                <a:cs typeface="Arial" panose="020B0604020202020204" pitchFamily="34" charset="0"/>
              </a:rPr>
              <a:t> (clock, in1)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2000" smtClean="0">
                <a:cs typeface="Arial" panose="020B0604020202020204" pitchFamily="34" charset="0"/>
              </a:rPr>
              <a:t> (clock = '1') 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	 out1 &lt;= in1;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cs typeface="Arial" panose="020B0604020202020204" pitchFamily="34" charset="0"/>
              </a:rPr>
              <a:t>	</a:t>
            </a: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2000" smtClean="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20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2000" smtClean="0">
                <a:cs typeface="Arial" panose="020B0604020202020204" pitchFamily="34" charset="0"/>
              </a:rPr>
              <a:t> latch_ex_a; </a:t>
            </a:r>
          </a:p>
        </p:txBody>
      </p:sp>
      <p:pic>
        <p:nvPicPr>
          <p:cNvPr id="101380" name="Picture 3" descr="l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3829050"/>
            <a:ext cx="4151312" cy="2005013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Flip-Flop Synthesis with Asynchronous Reset…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dff_asyn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( reset, clock, d: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q: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dff_asyn;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dff_asyn_a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dff_asyn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(reset = '1')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q &lt;= '0';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      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ar-SA" sz="1800" smtClean="0">
                <a:cs typeface="Arial" panose="020B0604020202020204" pitchFamily="34" charset="0"/>
              </a:rPr>
              <a:t> clock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clock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q &lt;= d;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      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dff_asyn_a;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632200" y="3236913"/>
            <a:ext cx="4935538" cy="10064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Note that the reset input has precedence over the clock in order to define the </a:t>
            </a:r>
            <a:br>
              <a:rPr lang="en-US" altLang="ar-SA" sz="2000" b="0" u="none">
                <a:solidFill>
                  <a:schemeClr val="hlink"/>
                </a:solidFill>
              </a:rPr>
            </a:br>
            <a:r>
              <a:rPr lang="en-US" altLang="ar-SA" sz="2000" b="0" u="none">
                <a:solidFill>
                  <a:schemeClr val="hlink"/>
                </a:solidFill>
              </a:rPr>
              <a:t>asynchronous operation. </a:t>
            </a:r>
          </a:p>
        </p:txBody>
      </p:sp>
      <p:pic>
        <p:nvPicPr>
          <p:cNvPr id="102405" name="Picture 4" descr="dff_asy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4445000"/>
            <a:ext cx="364013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Flip-Flop Synthesis with </a:t>
            </a:r>
            <a:br>
              <a:rPr lang="en-US" smtClean="0"/>
            </a:br>
            <a:r>
              <a:rPr lang="en-US" smtClean="0"/>
              <a:t>Synchronous Reset…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dff_syn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( reset, clock, d: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q: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dff_syn;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dff_syn_a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dff_syn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 </a:t>
            </a:r>
            <a:r>
              <a:rPr lang="en-US" altLang="ar-SA" sz="1800" smtClean="0">
                <a:cs typeface="Arial" panose="020B0604020202020204" pitchFamily="34" charset="0"/>
              </a:rPr>
              <a:t>clock = '1' and clock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(reset = '1')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  <a:r>
              <a:rPr lang="en-US" altLang="ar-SA" sz="1800" smtClean="0">
                <a:cs typeface="Arial" panose="020B0604020202020204" pitchFamily="34" charset="0"/>
              </a:rPr>
              <a:t> q &lt;= '0';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else</a:t>
            </a:r>
            <a:r>
              <a:rPr lang="en-US" altLang="ar-SA" sz="1800" smtClean="0">
                <a:cs typeface="Arial" panose="020B0604020202020204" pitchFamily="34" charset="0"/>
              </a:rPr>
              <a:t> q &lt;= d;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dff_syn_a; </a:t>
            </a:r>
          </a:p>
        </p:txBody>
      </p:sp>
      <p:pic>
        <p:nvPicPr>
          <p:cNvPr id="103428" name="Picture 3" descr="dff_sy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963863"/>
            <a:ext cx="3725863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8-bit Loadable Register with Asynchronous Clear…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reg8bit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( reset, clock, load: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din: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dout: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reg8bit;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behavior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reg8bit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signal n_state, p_state: std_logic_vector(7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dout &lt;= p_state;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comb: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(p_state, load, din)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cs typeface="Arial" panose="020B0604020202020204" pitchFamily="34" charset="0"/>
              </a:rPr>
              <a:t>n_state &lt;= p_state;</a:t>
            </a:r>
            <a:endParaRPr lang="en-US" altLang="ar-SA" sz="180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(load = '1')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 </a:t>
            </a:r>
            <a:r>
              <a:rPr lang="en-US" altLang="ar-SA" sz="1800" smtClean="0">
                <a:cs typeface="Arial" panose="020B0604020202020204" pitchFamily="34" charset="0"/>
              </a:rPr>
              <a:t>n_state &lt;= din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end if;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800" smtClean="0">
                <a:cs typeface="Arial" panose="020B0604020202020204" pitchFamily="34" charset="0"/>
              </a:rPr>
              <a:t>comb;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…8-bit Loadable Register with Asynchronous Clear…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mtClean="0"/>
              <a:t>	</a:t>
            </a:r>
            <a:r>
              <a:rPr lang="en-US" altLang="ar-SA" sz="1800" smtClean="0"/>
              <a:t>state:</a:t>
            </a:r>
            <a:r>
              <a:rPr lang="en-US" altLang="ar-SA" smtClean="0"/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800" smtClean="0">
                <a:cs typeface="Arial" panose="020B0604020202020204" pitchFamily="34" charset="0"/>
              </a:rPr>
              <a:t> (clk, reset)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 (reset = ‘0')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   </a:t>
            </a:r>
            <a:r>
              <a:rPr lang="en-US" altLang="ar-SA" sz="1800" smtClean="0">
                <a:cs typeface="Arial" panose="020B0604020202020204" pitchFamily="34" charset="0"/>
              </a:rPr>
              <a:t>p_state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cs typeface="Arial" panose="020B0604020202020204" pitchFamily="34" charset="0"/>
              </a:rPr>
              <a:t>  &lt;= (others =&gt; '0‘);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ar-SA" sz="1800" smtClean="0">
                <a:cs typeface="Arial" panose="020B0604020202020204" pitchFamily="34" charset="0"/>
              </a:rPr>
              <a:t> (clock = '1'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800" smtClean="0">
                <a:cs typeface="Arial" panose="020B0604020202020204" pitchFamily="34" charset="0"/>
              </a:rPr>
              <a:t> clock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'event)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	 p_state  &lt;= n_state;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	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800" smtClean="0">
                <a:cs typeface="Arial" panose="020B0604020202020204" pitchFamily="34" charset="0"/>
              </a:rPr>
              <a:t>state;</a:t>
            </a:r>
          </a:p>
          <a:p>
            <a:pPr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behavior;</a:t>
            </a:r>
          </a:p>
          <a:p>
            <a:pPr>
              <a:buFont typeface="Monotype Sorts" pitchFamily="2" charset="2"/>
              <a:buNone/>
            </a:pPr>
            <a:endParaRPr lang="en-US" altLang="ar-SA" sz="1800" smtClean="0"/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820988" y="3895725"/>
            <a:ext cx="5715000" cy="20732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A9"/>
              </a:gs>
            </a:gsLst>
            <a:path path="rect">
              <a:fillToRect r="100000" b="100000"/>
            </a:path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 The state process defines a storage element which is 8-bits wide, rising edge triggered, and </a:t>
            </a:r>
            <a:br>
              <a:rPr lang="en-US" altLang="ar-SA" sz="2000" b="0" u="none">
                <a:solidFill>
                  <a:schemeClr val="hlink"/>
                </a:solidFill>
              </a:rPr>
            </a:br>
            <a:r>
              <a:rPr lang="en-US" altLang="ar-SA" sz="2000" b="0" u="none">
                <a:solidFill>
                  <a:schemeClr val="hlink"/>
                </a:solidFill>
              </a:rPr>
              <a:t>had a low true asynchronous reset.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ar-SA" sz="2000" b="0" u="none">
                <a:solidFill>
                  <a:schemeClr val="hlink"/>
                </a:solidFill>
              </a:rPr>
              <a:t>Note that the reset input has precedence over the clock in order to define the </a:t>
            </a:r>
            <a:br>
              <a:rPr lang="en-US" altLang="ar-SA" sz="2000" b="0" u="none">
                <a:solidFill>
                  <a:schemeClr val="hlink"/>
                </a:solidFill>
              </a:rPr>
            </a:br>
            <a:r>
              <a:rPr lang="en-US" altLang="ar-SA" sz="2000" b="0" u="none">
                <a:solidFill>
                  <a:schemeClr val="hlink"/>
                </a:solidFill>
              </a:rPr>
              <a:t>asynchronous operation.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4-bit Shift Register…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library</a:t>
            </a:r>
            <a:r>
              <a:rPr lang="en-US" altLang="ar-SA" sz="1800" smtClean="0">
                <a:cs typeface="Arial" panose="020B0604020202020204" pitchFamily="34" charset="0"/>
              </a:rPr>
              <a:t> ieee;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use</a:t>
            </a:r>
            <a:r>
              <a:rPr lang="en-US" altLang="ar-SA" sz="1800" smtClean="0">
                <a:cs typeface="Arial" panose="020B0604020202020204" pitchFamily="34" charset="0"/>
              </a:rPr>
              <a:t> ieee.std_logic_1164.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all</a:t>
            </a:r>
            <a:r>
              <a:rPr lang="en-US" altLang="ar-SA" sz="18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entity</a:t>
            </a:r>
            <a:r>
              <a:rPr lang="en-US" altLang="ar-SA" sz="1800" smtClean="0">
                <a:cs typeface="Arial" panose="020B0604020202020204" pitchFamily="34" charset="0"/>
              </a:rPr>
              <a:t> shift4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port</a:t>
            </a:r>
            <a:r>
              <a:rPr lang="en-US" altLang="ar-SA" sz="1800" smtClean="0">
                <a:cs typeface="Arial" panose="020B0604020202020204" pitchFamily="34" charset="0"/>
              </a:rPr>
              <a:t>( reset, clock: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cs typeface="Arial" panose="020B0604020202020204" pitchFamily="34" charset="0"/>
              </a:rPr>
              <a:t> din: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in</a:t>
            </a:r>
            <a:r>
              <a:rPr lang="en-US" altLang="ar-SA" sz="1800" smtClean="0">
                <a:cs typeface="Arial" panose="020B0604020202020204" pitchFamily="34" charset="0"/>
              </a:rPr>
              <a:t> std_logic;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800" smtClean="0">
                <a:cs typeface="Arial" panose="020B0604020202020204" pitchFamily="34" charset="0"/>
              </a:rPr>
              <a:t> dout: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out</a:t>
            </a:r>
            <a:r>
              <a:rPr lang="en-US" altLang="ar-SA" sz="1800" smtClean="0">
                <a:cs typeface="Arial" panose="020B0604020202020204" pitchFamily="34" charset="0"/>
              </a:rPr>
              <a:t> std_logic_vector(3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0));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800" smtClean="0">
                <a:cs typeface="Arial" panose="020B0604020202020204" pitchFamily="34" charset="0"/>
              </a:rPr>
              <a:t> shift4;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architecture</a:t>
            </a:r>
            <a:r>
              <a:rPr lang="en-US" altLang="ar-SA" sz="1800" smtClean="0">
                <a:cs typeface="Arial" panose="020B0604020202020204" pitchFamily="34" charset="0"/>
              </a:rPr>
              <a:t> behavior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of</a:t>
            </a:r>
            <a:r>
              <a:rPr lang="en-US" altLang="ar-SA" sz="1800" smtClean="0">
                <a:cs typeface="Arial" panose="020B0604020202020204" pitchFamily="34" charset="0"/>
              </a:rPr>
              <a:t> shift4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is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signal</a:t>
            </a:r>
            <a:r>
              <a:rPr lang="en-US" altLang="ar-SA" sz="1800" smtClean="0">
                <a:cs typeface="Arial" panose="020B0604020202020204" pitchFamily="34" charset="0"/>
              </a:rPr>
              <a:t> n_state, p_state: std_logic_vector(3 </a:t>
            </a: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downto</a:t>
            </a:r>
            <a:r>
              <a:rPr lang="en-US" altLang="ar-SA" sz="1800" smtClean="0">
                <a:cs typeface="Arial" panose="020B0604020202020204" pitchFamily="34" charset="0"/>
              </a:rPr>
              <a:t> 0);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  <a:r>
              <a:rPr lang="en-US" altLang="ar-SA" sz="1800" smtClean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dout &lt;= p_state;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800" smtClean="0">
                <a:cs typeface="Arial" panose="020B0604020202020204" pitchFamily="34" charset="0"/>
              </a:rPr>
              <a:t>	</a:t>
            </a:r>
            <a:r>
              <a:rPr lang="en-US" altLang="ar-SA" sz="1600" smtClean="0"/>
              <a:t>state:</a:t>
            </a:r>
            <a:r>
              <a:rPr lang="en-US" altLang="ar-SA" sz="2000" smtClean="0"/>
              <a:t>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process</a:t>
            </a:r>
            <a:r>
              <a:rPr lang="en-US" altLang="ar-SA" sz="1600" smtClean="0">
                <a:cs typeface="Arial" panose="020B0604020202020204" pitchFamily="34" charset="0"/>
              </a:rPr>
              <a:t> (clock, reset)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	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600" smtClean="0">
                <a:cs typeface="Arial" panose="020B0604020202020204" pitchFamily="34" charset="0"/>
              </a:rPr>
              <a:t> (reset = ‘0')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then   </a:t>
            </a:r>
            <a:r>
              <a:rPr lang="en-US" altLang="ar-SA" sz="1600" smtClean="0">
                <a:cs typeface="Arial" panose="020B0604020202020204" pitchFamily="34" charset="0"/>
              </a:rPr>
              <a:t>p_state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n-US" altLang="ar-SA" sz="1600" smtClean="0">
                <a:cs typeface="Arial" panose="020B0604020202020204" pitchFamily="34" charset="0"/>
              </a:rPr>
              <a:t> &lt;= (others =&gt; '0‘);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	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elsif</a:t>
            </a:r>
            <a:r>
              <a:rPr lang="en-US" altLang="ar-SA" sz="1600" smtClean="0">
                <a:cs typeface="Arial" panose="020B0604020202020204" pitchFamily="34" charset="0"/>
              </a:rPr>
              <a:t> (clock = '1'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and</a:t>
            </a:r>
            <a:r>
              <a:rPr lang="en-US" altLang="ar-SA" sz="1600" smtClean="0">
                <a:cs typeface="Arial" panose="020B0604020202020204" pitchFamily="34" charset="0"/>
              </a:rPr>
              <a:t> clock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'event)</a:t>
            </a:r>
            <a:r>
              <a:rPr lang="en-US" altLang="ar-SA" sz="1600" smtClean="0">
                <a:cs typeface="Arial" panose="020B0604020202020204" pitchFamily="34" charset="0"/>
              </a:rPr>
              <a:t>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		 p_stateq &lt;= n_state;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	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end</a:t>
            </a:r>
            <a:r>
              <a:rPr lang="en-US" altLang="ar-SA" sz="1600" smtClean="0">
                <a:cs typeface="Arial" panose="020B0604020202020204" pitchFamily="34" charset="0"/>
              </a:rPr>
              <a:t> 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if</a:t>
            </a:r>
            <a:r>
              <a:rPr lang="en-US" altLang="ar-SA" sz="1600" smtClean="0"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ar-SA" sz="1600" smtClean="0">
                <a:cs typeface="Arial" panose="020B0604020202020204" pitchFamily="34" charset="0"/>
              </a:rPr>
              <a:t>	</a:t>
            </a:r>
            <a:r>
              <a:rPr lang="en-US" altLang="ar-SA" sz="1600" smtClean="0">
                <a:solidFill>
                  <a:schemeClr val="accent1"/>
                </a:solidFill>
                <a:cs typeface="Arial" panose="020B0604020202020204" pitchFamily="34" charset="0"/>
              </a:rPr>
              <a:t>end process </a:t>
            </a:r>
            <a:r>
              <a:rPr lang="en-US" altLang="ar-SA" sz="1600" smtClean="0">
                <a:cs typeface="Arial" panose="020B0604020202020204" pitchFamily="34" charset="0"/>
              </a:rPr>
              <a:t>state;</a:t>
            </a:r>
            <a:endParaRPr lang="en-US" altLang="ar-SA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3576</TotalTime>
  <Pages>20</Pages>
  <Words>5189</Words>
  <Application>Microsoft Office PowerPoint</Application>
  <PresentationFormat>On-screen Show (4:3)</PresentationFormat>
  <Paragraphs>1501</Paragraphs>
  <Slides>115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115</vt:i4>
      </vt:variant>
    </vt:vector>
  </HeadingPairs>
  <TitlesOfParts>
    <vt:vector size="124" baseType="lpstr">
      <vt:lpstr>Arial</vt:lpstr>
      <vt:lpstr>Monotype Sorts</vt:lpstr>
      <vt:lpstr>Times New Roman</vt:lpstr>
      <vt:lpstr>Bookman Old Style</vt:lpstr>
      <vt:lpstr>Arial Unicode MS</vt:lpstr>
      <vt:lpstr>Wingdings</vt:lpstr>
      <vt:lpstr>sc_template</vt:lpstr>
      <vt:lpstr>Adobe Photoshop Image</vt:lpstr>
      <vt:lpstr>VISIO 5 Drawing</vt:lpstr>
      <vt:lpstr>COE 561 Digital System Design &amp; Synthesis Introduction to VHDL: Part II</vt:lpstr>
      <vt:lpstr>Outline</vt:lpstr>
      <vt:lpstr>Behavioral Modeling of ASM</vt:lpstr>
      <vt:lpstr>Behavioral Modeling of ASM</vt:lpstr>
      <vt:lpstr>Signal Attributes…</vt:lpstr>
      <vt:lpstr>…Signal Attributes</vt:lpstr>
      <vt:lpstr>Subprograms…</vt:lpstr>
      <vt:lpstr>…Subprograms</vt:lpstr>
      <vt:lpstr>Functions</vt:lpstr>
      <vt:lpstr>A Left-Shift Function</vt:lpstr>
      <vt:lpstr>Using the Function</vt:lpstr>
      <vt:lpstr>A Single-Bit Comparator</vt:lpstr>
      <vt:lpstr>A Single-Bit Comparator using Functions</vt:lpstr>
      <vt:lpstr>Binary to Integer Conversion Function</vt:lpstr>
      <vt:lpstr>Procedure Specification</vt:lpstr>
      <vt:lpstr>A Left-Shift Procedure</vt:lpstr>
      <vt:lpstr>Using the Procedure</vt:lpstr>
      <vt:lpstr>Binary to Integer Conversion Procedure</vt:lpstr>
      <vt:lpstr>Integer to Binary Conversion Procedure</vt:lpstr>
      <vt:lpstr>Packages…</vt:lpstr>
      <vt:lpstr>…Packages</vt:lpstr>
      <vt:lpstr>Package Declaration</vt:lpstr>
      <vt:lpstr>Package Body</vt:lpstr>
      <vt:lpstr>Existing Packages</vt:lpstr>
      <vt:lpstr>Package Example for Component Declaration</vt:lpstr>
      <vt:lpstr>Package Example…</vt:lpstr>
      <vt:lpstr>…Package Example…</vt:lpstr>
      <vt:lpstr>…Package Example</vt:lpstr>
      <vt:lpstr>Another Package Example…</vt:lpstr>
      <vt:lpstr>…Another Package Example…</vt:lpstr>
      <vt:lpstr>…Another Package Example</vt:lpstr>
      <vt:lpstr>Design Libraries…</vt:lpstr>
      <vt:lpstr>… Design Libraries…</vt:lpstr>
      <vt:lpstr>… Design Libraries…</vt:lpstr>
      <vt:lpstr>…Design Libraries</vt:lpstr>
      <vt:lpstr>Arithmetic &amp; Logical Operators for std_logic : Example</vt:lpstr>
      <vt:lpstr>Data Types</vt:lpstr>
      <vt:lpstr>Scalar Data Types</vt:lpstr>
      <vt:lpstr>Number Formats</vt:lpstr>
      <vt:lpstr>Predefined Numeric Data Types</vt:lpstr>
      <vt:lpstr>Enumeration Data Type</vt:lpstr>
      <vt:lpstr>Predefined Enumerated Data Types</vt:lpstr>
      <vt:lpstr>Physical Data Type</vt:lpstr>
      <vt:lpstr>Predefined Physical Data Types</vt:lpstr>
      <vt:lpstr>Composite Data Types: Arrays</vt:lpstr>
      <vt:lpstr>Unconstrained Arrays</vt:lpstr>
      <vt:lpstr>Predefined Array Types</vt:lpstr>
      <vt:lpstr>Use of Unconstrained Arrays</vt:lpstr>
      <vt:lpstr>Unconstrained Comparator</vt:lpstr>
      <vt:lpstr>Unconstrained Comparator Test Bench</vt:lpstr>
      <vt:lpstr>Referencing Arrays &amp; Array Elements …</vt:lpstr>
      <vt:lpstr>… Referencing Arrays &amp; Array Elements</vt:lpstr>
      <vt:lpstr>File Type &amp; External File I/O …</vt:lpstr>
      <vt:lpstr>… File Type &amp; External File I/O …</vt:lpstr>
      <vt:lpstr>…File Type &amp; External File I/O …</vt:lpstr>
      <vt:lpstr>… File Type &amp; External File I/O</vt:lpstr>
      <vt:lpstr>Formatted I/O …</vt:lpstr>
      <vt:lpstr>… Formatted I/O …</vt:lpstr>
      <vt:lpstr>… Formatted I/O</vt:lpstr>
      <vt:lpstr>VHDL Synthesis Subset</vt:lpstr>
      <vt:lpstr>Constant Definition…</vt:lpstr>
      <vt:lpstr>…Constant Definition</vt:lpstr>
      <vt:lpstr>Port Map Statement…</vt:lpstr>
      <vt:lpstr>…Port Map Statement…</vt:lpstr>
      <vt:lpstr>When Statement</vt:lpstr>
      <vt:lpstr>With Statement</vt:lpstr>
      <vt:lpstr>Case Statement…</vt:lpstr>
      <vt:lpstr>For Statement…</vt:lpstr>
      <vt:lpstr>Generate Statement</vt:lpstr>
      <vt:lpstr>If Statement</vt:lpstr>
      <vt:lpstr>Variable Definition…</vt:lpstr>
      <vt:lpstr>…Variable Definition…</vt:lpstr>
      <vt:lpstr>Ripple Carry Adder…</vt:lpstr>
      <vt:lpstr>…Ripple Carry Adder…</vt:lpstr>
      <vt:lpstr>Unsigned Division</vt:lpstr>
      <vt:lpstr>Unsigned Division</vt:lpstr>
      <vt:lpstr>Multiplexor Synthesis…</vt:lpstr>
      <vt:lpstr>…Multiplexor Synthesis</vt:lpstr>
      <vt:lpstr>2x1 Multiplexor using Booleans</vt:lpstr>
      <vt:lpstr>2x1 Multiplexor using a Process</vt:lpstr>
      <vt:lpstr>Decoder Synthesis…</vt:lpstr>
      <vt:lpstr>…Decoder Synthesis</vt:lpstr>
      <vt:lpstr>3-to-8 Decoder Example…</vt:lpstr>
      <vt:lpstr>Architecture of Generic Decoder</vt:lpstr>
      <vt:lpstr>A Common Error in Process Statements…</vt:lpstr>
      <vt:lpstr>…A Common Error in Process Statements…</vt:lpstr>
      <vt:lpstr>Another Incorrect Latch Insertion Example…</vt:lpstr>
      <vt:lpstr>…Another Incorrect Latch Insertion Example</vt:lpstr>
      <vt:lpstr>Avoiding Incorrect Latch Insertion</vt:lpstr>
      <vt:lpstr>Eight-Level Priority Encoder…</vt:lpstr>
      <vt:lpstr>Eight-Level Priority Encoder…</vt:lpstr>
      <vt:lpstr>Tri-State Buffer Synthesis</vt:lpstr>
      <vt:lpstr>Bi-directional Buffer Synthesis</vt:lpstr>
      <vt:lpstr>Latch Synthesis…</vt:lpstr>
      <vt:lpstr>Flip-Flop Synthesis with Asynchronous Reset…</vt:lpstr>
      <vt:lpstr>Flip-Flop Synthesis with  Synchronous Reset…</vt:lpstr>
      <vt:lpstr>8-bit Loadable Register with Asynchronous Clear…</vt:lpstr>
      <vt:lpstr>…8-bit Loadable Register with Asynchronous Clear…</vt:lpstr>
      <vt:lpstr>4-bit Shift Register…</vt:lpstr>
      <vt:lpstr>…4-bit Shift Register…</vt:lpstr>
      <vt:lpstr>4-bit Shift Register – Version 2</vt:lpstr>
      <vt:lpstr>Register with Tri-State Output…</vt:lpstr>
      <vt:lpstr>…Register with Tri-State Output…</vt:lpstr>
      <vt:lpstr>Sequential Circuits</vt:lpstr>
      <vt:lpstr>Template Model for a Sequential Circuit</vt:lpstr>
      <vt:lpstr>Finite State Machine Synthesis…</vt:lpstr>
      <vt:lpstr>…Finite State Machine Synthesis…</vt:lpstr>
      <vt:lpstr>…Finite State Machine Synthesis…</vt:lpstr>
      <vt:lpstr>Key Synthesis Facts</vt:lpstr>
      <vt:lpstr>Synthesis Static Sensitivity Rule</vt:lpstr>
      <vt:lpstr>Latch Inference &amp; Synthesis Rules…</vt:lpstr>
      <vt:lpstr>…Latch Inference &amp; Synthesis Rules</vt:lpstr>
      <vt:lpstr>For…Loop Statement Latch Example</vt:lpstr>
      <vt:lpstr>Flip-Flop Inference &amp; Synthesis Rules…</vt:lpstr>
      <vt:lpstr>…Flip-Flop Inference &amp; Synthesis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aimane (Aiman El-Maleh)</cp:lastModifiedBy>
  <cp:revision>308</cp:revision>
  <cp:lastPrinted>1997-11-05T14:28:54Z</cp:lastPrinted>
  <dcterms:created xsi:type="dcterms:W3CDTF">1995-10-21T09:00:36Z</dcterms:created>
  <dcterms:modified xsi:type="dcterms:W3CDTF">2019-01-03T15:25:29Z</dcterms:modified>
</cp:coreProperties>
</file>