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277" r:id="rId3"/>
    <p:sldId id="499" r:id="rId4"/>
    <p:sldId id="500" r:id="rId5"/>
    <p:sldId id="543" r:id="rId6"/>
    <p:sldId id="501" r:id="rId7"/>
    <p:sldId id="502" r:id="rId8"/>
    <p:sldId id="503" r:id="rId9"/>
    <p:sldId id="504" r:id="rId10"/>
    <p:sldId id="541" r:id="rId11"/>
    <p:sldId id="515" r:id="rId12"/>
    <p:sldId id="505" r:id="rId13"/>
    <p:sldId id="542" r:id="rId14"/>
    <p:sldId id="506" r:id="rId15"/>
    <p:sldId id="507" r:id="rId16"/>
    <p:sldId id="508" r:id="rId17"/>
    <p:sldId id="534" r:id="rId18"/>
    <p:sldId id="538" r:id="rId19"/>
    <p:sldId id="535" r:id="rId20"/>
    <p:sldId id="536" r:id="rId21"/>
    <p:sldId id="537" r:id="rId22"/>
    <p:sldId id="539" r:id="rId23"/>
    <p:sldId id="540" r:id="rId24"/>
    <p:sldId id="510" r:id="rId25"/>
    <p:sldId id="455" r:id="rId26"/>
    <p:sldId id="456" r:id="rId27"/>
    <p:sldId id="457" r:id="rId28"/>
    <p:sldId id="458" r:id="rId29"/>
    <p:sldId id="517" r:id="rId30"/>
    <p:sldId id="518" r:id="rId31"/>
    <p:sldId id="492" r:id="rId32"/>
    <p:sldId id="459" r:id="rId33"/>
    <p:sldId id="451" r:id="rId34"/>
    <p:sldId id="461" r:id="rId35"/>
    <p:sldId id="453" r:id="rId36"/>
    <p:sldId id="462" r:id="rId37"/>
    <p:sldId id="519" r:id="rId38"/>
    <p:sldId id="452" r:id="rId39"/>
    <p:sldId id="487" r:id="rId40"/>
    <p:sldId id="488" r:id="rId41"/>
    <p:sldId id="489" r:id="rId42"/>
    <p:sldId id="520" r:id="rId43"/>
    <p:sldId id="521" r:id="rId44"/>
    <p:sldId id="522" r:id="rId45"/>
    <p:sldId id="529" r:id="rId46"/>
    <p:sldId id="523" r:id="rId47"/>
    <p:sldId id="524" r:id="rId48"/>
    <p:sldId id="527" r:id="rId49"/>
    <p:sldId id="525" r:id="rId50"/>
    <p:sldId id="526" r:id="rId51"/>
    <p:sldId id="463" r:id="rId52"/>
  </p:sldIdLst>
  <p:sldSz cx="9144000" cy="6858000" type="screen4x3"/>
  <p:notesSz cx="7099300" cy="10234613"/>
  <p:custDataLst>
    <p:tags r:id="rId55"/>
  </p:custDataLst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0000"/>
    <a:srgbClr val="FFCC00"/>
    <a:srgbClr val="FFFFFF"/>
    <a:srgbClr val="0000FF"/>
    <a:srgbClr val="FF9933"/>
    <a:srgbClr val="66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31" autoAdjust="0"/>
    <p:restoredTop sz="87702" autoAdjust="0"/>
  </p:normalViewPr>
  <p:slideViewPr>
    <p:cSldViewPr snapToGrid="0">
      <p:cViewPr varScale="1">
        <p:scale>
          <a:sx n="71" d="100"/>
          <a:sy n="71" d="100"/>
        </p:scale>
        <p:origin x="150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216"/>
    </p:cViewPr>
  </p:sorterViewPr>
  <p:notesViewPr>
    <p:cSldViewPr snapToGrid="0">
      <p:cViewPr varScale="1">
        <p:scale>
          <a:sx n="56" d="100"/>
          <a:sy n="56" d="100"/>
        </p:scale>
        <p:origin x="-1872" y="-7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3" Type="http://schemas.openxmlformats.org/officeDocument/2006/relationships/slide" Target="slides/slide8.xml"/><Relationship Id="rId7" Type="http://schemas.openxmlformats.org/officeDocument/2006/relationships/slide" Target="slides/slide16.xml"/><Relationship Id="rId2" Type="http://schemas.openxmlformats.org/officeDocument/2006/relationships/slide" Target="slides/slide6.xml"/><Relationship Id="rId1" Type="http://schemas.openxmlformats.org/officeDocument/2006/relationships/slide" Target="slides/slide3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9.xml"/><Relationship Id="rId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72" tIns="0" rIns="19772" bIns="0" numCol="1" anchor="t" anchorCtr="0" compatLnSpc="1">
            <a:prstTxWarp prst="textNoShape">
              <a:avLst/>
            </a:prstTxWarp>
          </a:bodyPr>
          <a:lstStyle>
            <a:lvl1pPr defTabSz="985838">
              <a:defRPr sz="10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-1588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72" tIns="0" rIns="19772" bIns="0" numCol="1" anchor="t" anchorCtr="0" compatLnSpc="1">
            <a:prstTxWarp prst="textNoShape">
              <a:avLst/>
            </a:prstTxWarp>
          </a:bodyPr>
          <a:lstStyle>
            <a:lvl1pPr algn="r" defTabSz="985838">
              <a:defRPr sz="10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72" tIns="0" rIns="19772" bIns="0" numCol="1" anchor="b" anchorCtr="0" compatLnSpc="1">
            <a:prstTxWarp prst="textNoShape">
              <a:avLst/>
            </a:prstTxWarp>
          </a:bodyPr>
          <a:lstStyle>
            <a:lvl1pPr defTabSz="985838">
              <a:defRPr sz="10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72" tIns="0" rIns="19772" bIns="0" numCol="1" anchor="b" anchorCtr="0" compatLnSpc="1">
            <a:prstTxWarp prst="textNoShape">
              <a:avLst/>
            </a:prstTxWarp>
          </a:bodyPr>
          <a:lstStyle>
            <a:lvl1pPr algn="r" defTabSz="985838">
              <a:defRPr sz="10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618288" y="9791700"/>
            <a:ext cx="411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212" tIns="49430" rIns="97212" bIns="49430" anchor="ctr">
            <a:spAutoFit/>
          </a:bodyPr>
          <a:lstStyle/>
          <a:p>
            <a:pPr algn="r" defTabSz="985838">
              <a:defRPr/>
            </a:pPr>
            <a:fld id="{3C21CF24-02A5-49D6-AEBA-55DB1BEA22D4}" type="slidenum">
              <a:rPr lang="ar-SA" sz="1500" b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defTabSz="985838">
                <a:defRPr/>
              </a:pPr>
              <a:t>‹#›</a:t>
            </a:fld>
            <a:endParaRPr lang="en-US" sz="15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023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72" tIns="0" rIns="19772" bIns="0" numCol="1" anchor="t" anchorCtr="0" compatLnSpc="1">
            <a:prstTxWarp prst="textNoShape">
              <a:avLst/>
            </a:prstTxWarp>
          </a:bodyPr>
          <a:lstStyle>
            <a:lvl1pPr defTabSz="985838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-1588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72" tIns="0" rIns="19772" bIns="0" numCol="1" anchor="t" anchorCtr="0" compatLnSpc="1">
            <a:prstTxWarp prst="textNoShape">
              <a:avLst/>
            </a:prstTxWarp>
          </a:bodyPr>
          <a:lstStyle>
            <a:lvl1pPr algn="r" defTabSz="985838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72" tIns="0" rIns="19772" bIns="0" numCol="1" anchor="b" anchorCtr="0" compatLnSpc="1">
            <a:prstTxWarp prst="textNoShape">
              <a:avLst/>
            </a:prstTxWarp>
          </a:bodyPr>
          <a:lstStyle>
            <a:lvl1pPr defTabSz="985838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72" tIns="0" rIns="19772" bIns="0" numCol="1" anchor="b" anchorCtr="0" compatLnSpc="1">
            <a:prstTxWarp prst="textNoShape">
              <a:avLst/>
            </a:prstTxWarp>
          </a:bodyPr>
          <a:lstStyle>
            <a:lvl1pPr algn="r" defTabSz="985838">
              <a:defRPr sz="10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76CF7B8-AF3D-4676-95E1-E784829297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12" tIns="49430" rIns="97212" bIns="49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3113"/>
            <a:ext cx="5099050" cy="382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618288" y="9791700"/>
            <a:ext cx="411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212" tIns="49430" rIns="97212" bIns="49430" anchor="ctr">
            <a:spAutoFit/>
          </a:bodyPr>
          <a:lstStyle/>
          <a:p>
            <a:pPr algn="r" defTabSz="985838">
              <a:defRPr/>
            </a:pPr>
            <a:fld id="{35A88F28-679E-4EC4-B88D-48D9A5283714}" type="slidenum">
              <a:rPr lang="ar-SA" sz="1500" b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defTabSz="985838">
                <a:defRPr/>
              </a:pPr>
              <a:t>‹#›</a:t>
            </a:fld>
            <a:endParaRPr lang="en-US" sz="15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9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2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B67F5-531E-468B-9FFD-50FB89B54CFC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573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15204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8"/>
          <p:cNvSpPr>
            <a:spLocks noChangeShapeType="1"/>
          </p:cNvSpPr>
          <p:nvPr/>
        </p:nvSpPr>
        <p:spPr bwMode="auto">
          <a:xfrm>
            <a:off x="573088" y="704850"/>
            <a:ext cx="83391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29"/>
          <p:cNvSpPr>
            <a:spLocks noChangeShapeType="1"/>
          </p:cNvSpPr>
          <p:nvPr/>
        </p:nvSpPr>
        <p:spPr bwMode="auto">
          <a:xfrm>
            <a:off x="547688" y="3171825"/>
            <a:ext cx="83391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0263" y="971550"/>
            <a:ext cx="7772400" cy="1981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68363" y="3467100"/>
            <a:ext cx="7696200" cy="2381250"/>
          </a:xfrm>
        </p:spPr>
        <p:txBody>
          <a:bodyPr anchor="ctr" anchorCtr="1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206375"/>
            <a:ext cx="2144713" cy="636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206375"/>
            <a:ext cx="6286500" cy="636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86237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524875" cy="53562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19200"/>
            <a:ext cx="4186237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73513"/>
            <a:ext cx="4186237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86237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24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026"/>
          <p:cNvSpPr>
            <a:spLocks noChangeShapeType="1"/>
          </p:cNvSpPr>
          <p:nvPr/>
        </p:nvSpPr>
        <p:spPr bwMode="auto">
          <a:xfrm>
            <a:off x="330200" y="993775"/>
            <a:ext cx="85058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206375"/>
            <a:ext cx="85836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85725" tIns="42862" rIns="85725" bIns="4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248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Level4-</a:t>
            </a:r>
            <a:fld id="{4270DD55-F49B-44F5-9FEB-EE272DFD3055}" type="slidenum">
              <a:rPr lang="ar-SA" smtClean="0"/>
              <a:pPr lvl="4"/>
              <a:t>‹#›</a:t>
            </a:fld>
            <a:endParaRPr lang="en-US" smtClean="0"/>
          </a:p>
          <a:p>
            <a:pPr lvl="4"/>
            <a:endParaRPr lang="en-US" smtClean="0"/>
          </a:p>
        </p:txBody>
      </p:sp>
      <p:sp>
        <p:nvSpPr>
          <p:cNvPr id="34821" name="Rectangle 1029"/>
          <p:cNvSpPr>
            <a:spLocks noChangeArrowheads="1"/>
          </p:cNvSpPr>
          <p:nvPr/>
        </p:nvSpPr>
        <p:spPr bwMode="auto">
          <a:xfrm>
            <a:off x="282575" y="6540500"/>
            <a:ext cx="368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3" name="Text Box 1031"/>
          <p:cNvSpPr txBox="1">
            <a:spLocks noChangeArrowheads="1"/>
          </p:cNvSpPr>
          <p:nvPr/>
        </p:nvSpPr>
        <p:spPr bwMode="auto">
          <a:xfrm>
            <a:off x="8004175" y="6484938"/>
            <a:ext cx="234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>
              <a:defRPr/>
            </a:pPr>
            <a:r>
              <a:rPr lang="en-US" sz="1600" i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2000" i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4" name="Text Box 1032"/>
          <p:cNvSpPr txBox="1">
            <a:spLocks noChangeArrowheads="1"/>
          </p:cNvSpPr>
          <p:nvPr userDrawn="1"/>
        </p:nvSpPr>
        <p:spPr bwMode="auto">
          <a:xfrm>
            <a:off x="8305800" y="62484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 i="0">
                <a:latin typeface="Bookman Old Style" pitchFamily="18" charset="0"/>
              </a:rPr>
              <a:t>1-</a:t>
            </a:r>
            <a:fld id="{203EB3C4-B2E2-4513-8B5B-FFFF1F081457}" type="slidenum">
              <a:rPr lang="ar-SA" sz="1800" b="0" i="0">
                <a:latin typeface="Bookman Old Style" pitchFamily="18" charset="0"/>
                <a:cs typeface="Arial" charset="0"/>
              </a:rPr>
              <a:pPr>
                <a:defRPr/>
              </a:pPr>
              <a:t>‹#›</a:t>
            </a:fld>
            <a:endParaRPr lang="en-US" b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ransition>
    <p:random/>
  </p:transition>
  <p:txStyles>
    <p:titleStyle>
      <a:lvl1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17500" indent="-317500" algn="l" defTabSz="769938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688975" indent="-25717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200">
          <a:solidFill>
            <a:srgbClr val="FFFFFF"/>
          </a:solidFill>
          <a:latin typeface="+mn-lt"/>
        </a:defRPr>
      </a:lvl2pPr>
      <a:lvl3pPr marL="1058863" indent="-211138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FFFFFF"/>
          </a:solidFill>
          <a:latin typeface="+mn-lt"/>
        </a:defRPr>
      </a:lvl3pPr>
      <a:lvl4pPr marL="1482725" indent="-211138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FFFFFF"/>
          </a:solidFill>
          <a:latin typeface="+mn-lt"/>
        </a:defRPr>
      </a:lvl4pPr>
      <a:lvl5pPr marL="19081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5pPr>
      <a:lvl6pPr marL="23653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6pPr>
      <a:lvl7pPr marL="28225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7pPr>
      <a:lvl8pPr marL="32797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8pPr>
      <a:lvl9pPr marL="37369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  <a:effectLst/>
        </p:spPr>
        <p:txBody>
          <a:bodyPr lIns="92075" tIns="46038" rIns="92075" bIns="46038"/>
          <a:lstStyle/>
          <a:p>
            <a:pPr>
              <a:defRPr/>
            </a:pPr>
            <a:r>
              <a:rPr lang="en-US" dirty="0" smtClean="0"/>
              <a:t>COE 561</a:t>
            </a:r>
            <a:br>
              <a:rPr lang="en-US" dirty="0" smtClean="0"/>
            </a:br>
            <a:r>
              <a:rPr lang="en-US" dirty="0" smtClean="0"/>
              <a:t>Digital System Design &amp; Synthesis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3898392"/>
            <a:ext cx="8074025" cy="1752600"/>
          </a:xfrm>
        </p:spPr>
        <p:txBody>
          <a:bodyPr lIns="92075" tIns="46038" rIns="92075" bIns="46038" anchor="t" anchorCtr="0"/>
          <a:lstStyle/>
          <a:p>
            <a:pPr marL="342900" indent="-342900">
              <a:defRPr/>
            </a:pPr>
            <a:endParaRPr lang="en-US" smtClean="0"/>
          </a:p>
          <a:p>
            <a:pPr marL="342900" indent="-342900">
              <a:defRPr/>
            </a:pPr>
            <a:r>
              <a:rPr lang="en-US" smtClean="0"/>
              <a:t>Dr. Aiman H. El-Maleh</a:t>
            </a:r>
          </a:p>
          <a:p>
            <a:pPr marL="342900" indent="-342900">
              <a:defRPr/>
            </a:pPr>
            <a:r>
              <a:rPr lang="en-US" smtClean="0">
                <a:solidFill>
                  <a:schemeClr val="tx1"/>
                </a:solidFill>
              </a:rPr>
              <a:t>Computer Engineering Department</a:t>
            </a:r>
          </a:p>
          <a:p>
            <a:pPr marL="342900" indent="-342900">
              <a:defRPr/>
            </a:pPr>
            <a:r>
              <a:rPr lang="en-US" smtClean="0">
                <a:solidFill>
                  <a:schemeClr val="tx1"/>
                </a:solidFill>
              </a:rPr>
              <a:t>King Fahd University of Petroleum &amp; Minerals</a:t>
            </a:r>
          </a:p>
          <a:p>
            <a:pPr marL="342900" indent="-342900">
              <a:defRPr/>
            </a:pPr>
            <a:endParaRPr lang="en-US" smtClean="0">
              <a:solidFill>
                <a:schemeClr val="tx1"/>
              </a:solidFill>
            </a:endParaRPr>
          </a:p>
          <a:p>
            <a:pPr marL="342900" indent="-342900">
              <a:defRPr/>
            </a:pPr>
            <a:r>
              <a:rPr lang="en-US" sz="1400" smtClean="0"/>
              <a:t>[Adapted from slides of Prof. G. De Micheli: Synthesis &amp; Optimization of Digital Circuits]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Microelectronics </a:t>
            </a:r>
            <a:r>
              <a:rPr lang="en-US" dirty="0" smtClean="0"/>
              <a:t>Design Technologies</a:t>
            </a:r>
            <a:endParaRPr lang="en-US" dirty="0"/>
          </a:p>
        </p:txBody>
      </p:sp>
      <p:pic>
        <p:nvPicPr>
          <p:cNvPr id="5" name="Picture 2" descr="AACXWVV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1" y="1168807"/>
            <a:ext cx="8462979" cy="493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071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Semi-Custom Design Styles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8513" y="1636713"/>
            <a:ext cx="7480300" cy="420052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Standard Cells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Cell library</a:t>
            </a:r>
          </a:p>
          <a:p>
            <a:pPr lvl="1">
              <a:defRPr/>
            </a:pPr>
            <a:r>
              <a:rPr lang="en-US" b="1" dirty="0" smtClean="0"/>
              <a:t>Cells are designed once.</a:t>
            </a:r>
          </a:p>
          <a:p>
            <a:pPr lvl="1">
              <a:defRPr/>
            </a:pPr>
            <a:r>
              <a:rPr lang="en-US" b="1" dirty="0" smtClean="0"/>
              <a:t>Cells are highly optimized.</a:t>
            </a:r>
          </a:p>
          <a:p>
            <a:pPr lvl="1">
              <a:defRPr/>
            </a:pPr>
            <a:r>
              <a:rPr lang="en-US" sz="2400" b="1" dirty="0"/>
              <a:t>Cells have standard height but vary in </a:t>
            </a:r>
            <a:r>
              <a:rPr lang="en-US" sz="2400" b="1" dirty="0" smtClean="0"/>
              <a:t>width. </a:t>
            </a:r>
            <a:endParaRPr lang="en-US" b="1" dirty="0" smtClean="0"/>
          </a:p>
          <a:p>
            <a:pPr>
              <a:defRPr/>
            </a:pPr>
            <a:r>
              <a:rPr lang="en-US" b="0" dirty="0" smtClean="0"/>
              <a:t>Layout style</a:t>
            </a:r>
          </a:p>
          <a:p>
            <a:pPr lvl="1">
              <a:defRPr/>
            </a:pPr>
            <a:r>
              <a:rPr lang="en-US" b="1" dirty="0" smtClean="0"/>
              <a:t>Cells are placed in rows.</a:t>
            </a:r>
          </a:p>
          <a:p>
            <a:pPr lvl="1">
              <a:defRPr/>
            </a:pPr>
            <a:r>
              <a:rPr lang="en-US" b="1" dirty="0" smtClean="0"/>
              <a:t>Channels are used for wiring.</a:t>
            </a:r>
          </a:p>
          <a:p>
            <a:pPr lvl="1">
              <a:defRPr/>
            </a:pPr>
            <a:r>
              <a:rPr lang="en-US" b="1" dirty="0" smtClean="0"/>
              <a:t>Over the cell routing.</a:t>
            </a:r>
          </a:p>
          <a:p>
            <a:pPr>
              <a:defRPr/>
            </a:pPr>
            <a:r>
              <a:rPr lang="en-US" b="0" dirty="0" smtClean="0"/>
              <a:t>Compatible with macro-cells (e.g. RAMs).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Cells</a:t>
            </a:r>
            <a:endParaRPr lang="en-US" dirty="0"/>
          </a:p>
        </p:txBody>
      </p:sp>
      <p:grpSp>
        <p:nvGrpSpPr>
          <p:cNvPr id="4" name="Group 304"/>
          <p:cNvGrpSpPr>
            <a:grpSpLocks/>
          </p:cNvGrpSpPr>
          <p:nvPr/>
        </p:nvGrpSpPr>
        <p:grpSpPr bwMode="auto">
          <a:xfrm>
            <a:off x="424542" y="3211285"/>
            <a:ext cx="3902075" cy="3276600"/>
            <a:chOff x="4876800" y="2667000"/>
            <a:chExt cx="3902075" cy="32766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5330825" y="2689225"/>
              <a:ext cx="3440113" cy="6397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 sz="120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5330825" y="3825875"/>
              <a:ext cx="3440113" cy="6397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 sz="120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330825" y="5176838"/>
              <a:ext cx="3440113" cy="63976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 sz="120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7234238" y="3692525"/>
              <a:ext cx="0" cy="11017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7107238" y="3479800"/>
              <a:ext cx="0" cy="1208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6978650" y="3586163"/>
              <a:ext cx="0" cy="13144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6851650" y="3692525"/>
              <a:ext cx="0" cy="889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6421438" y="4438650"/>
              <a:ext cx="0" cy="4619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8205788" y="5006975"/>
              <a:ext cx="0" cy="1079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7886700" y="5006975"/>
              <a:ext cx="0" cy="1079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7743825" y="4794250"/>
              <a:ext cx="0" cy="3206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7186613" y="4900613"/>
              <a:ext cx="0" cy="2143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7058025" y="5006975"/>
              <a:ext cx="0" cy="1079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6740525" y="4900613"/>
              <a:ext cx="0" cy="2143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6453188" y="5006975"/>
              <a:ext cx="0" cy="1079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6230938" y="4438650"/>
              <a:ext cx="0" cy="4619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038850" y="5006975"/>
              <a:ext cx="0" cy="1079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5800725" y="4438650"/>
              <a:ext cx="0" cy="5683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5418138" y="5114925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4876800" y="2667000"/>
              <a:ext cx="3878263" cy="685800"/>
              <a:chOff x="3072" y="1680"/>
              <a:chExt cx="2443" cy="432"/>
            </a:xfrm>
          </p:grpSpPr>
          <p:sp>
            <p:nvSpPr>
              <p:cNvPr id="149" name="Rectangle 24"/>
              <p:cNvSpPr>
                <a:spLocks noChangeArrowheads="1"/>
              </p:cNvSpPr>
              <p:nvPr/>
            </p:nvSpPr>
            <p:spPr bwMode="auto">
              <a:xfrm>
                <a:off x="3368" y="1716"/>
                <a:ext cx="2147" cy="3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50" name="Rectangle 25"/>
              <p:cNvSpPr>
                <a:spLocks noChangeArrowheads="1"/>
              </p:cNvSpPr>
              <p:nvPr/>
            </p:nvSpPr>
            <p:spPr bwMode="auto">
              <a:xfrm>
                <a:off x="3368" y="2041"/>
                <a:ext cx="2147" cy="33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51" name="Rectangle 2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288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pPr defTabSz="901700">
                  <a:lnSpc>
                    <a:spcPts val="1188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400" b="1">
                    <a:solidFill>
                      <a:schemeClr val="folHlink"/>
                    </a:solidFill>
                  </a:rPr>
                  <a:t>PWR</a:t>
                </a:r>
              </a:p>
            </p:txBody>
          </p:sp>
          <p:sp>
            <p:nvSpPr>
              <p:cNvPr id="152" name="Rectangle 27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288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pPr defTabSz="901700">
                  <a:lnSpc>
                    <a:spcPts val="1188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400" b="1">
                    <a:solidFill>
                      <a:schemeClr val="folHlink"/>
                    </a:solidFill>
                  </a:rPr>
                  <a:t>GND</a:t>
                </a:r>
              </a:p>
            </p:txBody>
          </p:sp>
        </p:grp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5275263" y="2852738"/>
              <a:ext cx="604837" cy="271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5816601" y="2852738"/>
              <a:ext cx="508000" cy="3476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6324601" y="2852738"/>
              <a:ext cx="457200" cy="3476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6788150" y="2852738"/>
              <a:ext cx="1019175" cy="271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4</a:t>
              </a:r>
            </a:p>
          </p:txBody>
        </p:sp>
        <p:grpSp>
          <p:nvGrpSpPr>
            <p:cNvPr id="29" name="Group 32"/>
            <p:cNvGrpSpPr>
              <a:grpSpLocks/>
            </p:cNvGrpSpPr>
            <p:nvPr/>
          </p:nvGrpSpPr>
          <p:grpSpPr bwMode="auto">
            <a:xfrm>
              <a:off x="5816600" y="2689225"/>
              <a:ext cx="2468563" cy="622300"/>
              <a:chOff x="3664" y="1694"/>
              <a:chExt cx="1555" cy="392"/>
            </a:xfrm>
          </p:grpSpPr>
          <p:sp>
            <p:nvSpPr>
              <p:cNvPr id="144" name="Line 33"/>
              <p:cNvSpPr>
                <a:spLocks noChangeShapeType="1"/>
              </p:cNvSpPr>
              <p:nvPr/>
            </p:nvSpPr>
            <p:spPr bwMode="auto">
              <a:xfrm>
                <a:off x="3664" y="1694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45" name="Line 34"/>
              <p:cNvSpPr>
                <a:spLocks noChangeShapeType="1"/>
              </p:cNvSpPr>
              <p:nvPr/>
            </p:nvSpPr>
            <p:spPr bwMode="auto">
              <a:xfrm>
                <a:off x="4005" y="1694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46" name="Line 35"/>
              <p:cNvSpPr>
                <a:spLocks noChangeShapeType="1"/>
              </p:cNvSpPr>
              <p:nvPr/>
            </p:nvSpPr>
            <p:spPr bwMode="auto">
              <a:xfrm>
                <a:off x="4276" y="1694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47" name="Line 36"/>
              <p:cNvSpPr>
                <a:spLocks noChangeShapeType="1"/>
              </p:cNvSpPr>
              <p:nvPr/>
            </p:nvSpPr>
            <p:spPr bwMode="auto">
              <a:xfrm>
                <a:off x="4908" y="1694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48" name="Line 37"/>
              <p:cNvSpPr>
                <a:spLocks noChangeShapeType="1"/>
              </p:cNvSpPr>
              <p:nvPr/>
            </p:nvSpPr>
            <p:spPr bwMode="auto">
              <a:xfrm>
                <a:off x="5219" y="1694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</p:grp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7759700" y="2852738"/>
              <a:ext cx="546100" cy="3476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8305801" y="2852738"/>
              <a:ext cx="457200" cy="4238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6324600" y="3989388"/>
              <a:ext cx="457200" cy="3540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5322889" y="3989388"/>
              <a:ext cx="696912" cy="3540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 7</a:t>
              </a:r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>
              <a:off x="7848600" y="3989388"/>
              <a:ext cx="838200" cy="3540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6781801" y="3989388"/>
              <a:ext cx="914400" cy="3540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8110538" y="5340350"/>
              <a:ext cx="668337" cy="603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16</a:t>
              </a: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7519988" y="5340350"/>
              <a:ext cx="606425" cy="603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6835775" y="5340350"/>
              <a:ext cx="700088" cy="603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 dirty="0">
                  <a:solidFill>
                    <a:srgbClr val="FF0000"/>
                  </a:solidFill>
                </a:rPr>
                <a:t>CELL</a:t>
              </a:r>
              <a:br>
                <a:rPr lang="en-US" sz="1200" b="1" dirty="0">
                  <a:solidFill>
                    <a:srgbClr val="FF0000"/>
                  </a:solidFill>
                </a:rPr>
              </a:br>
              <a:r>
                <a:rPr lang="en-US" sz="1200" b="1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5291139" y="5340350"/>
              <a:ext cx="500062" cy="374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5816600" y="5340350"/>
              <a:ext cx="557213" cy="374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1" name="Rectangle 49"/>
            <p:cNvSpPr>
              <a:spLocks noChangeArrowheads="1"/>
            </p:cNvSpPr>
            <p:nvPr/>
          </p:nvSpPr>
          <p:spPr bwMode="auto">
            <a:xfrm>
              <a:off x="6326188" y="5340350"/>
              <a:ext cx="531812" cy="603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4159" tIns="20057" rIns="14159" bIns="20057"/>
            <a:lstStyle/>
            <a:p>
              <a:pPr algn="ctr" defTabSz="901700">
                <a:lnSpc>
                  <a:spcPts val="1188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200" b="1">
                  <a:solidFill>
                    <a:srgbClr val="FF0000"/>
                  </a:solidFill>
                </a:rPr>
                <a:t>CELL</a:t>
              </a:r>
              <a:br>
                <a:rPr lang="en-US" sz="1200" b="1">
                  <a:solidFill>
                    <a:srgbClr val="FF0000"/>
                  </a:solidFill>
                </a:rPr>
              </a:br>
              <a:r>
                <a:rPr lang="en-US" sz="1200" b="1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>
              <a:off x="5370513" y="5078413"/>
              <a:ext cx="158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6070600" y="4972050"/>
              <a:ext cx="210343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5370513" y="4865688"/>
              <a:ext cx="133826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5721350" y="5114925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>
              <a:off x="5911850" y="5114925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>
              <a:off x="6262688" y="5114925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6931025" y="5114925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>
              <a:off x="7424738" y="5114925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>
              <a:off x="7616825" y="5114925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51" name="Line 59"/>
            <p:cNvSpPr>
              <a:spLocks noChangeShapeType="1"/>
            </p:cNvSpPr>
            <p:nvPr/>
          </p:nvSpPr>
          <p:spPr bwMode="auto">
            <a:xfrm>
              <a:off x="8013700" y="5114925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>
              <a:off x="8332788" y="5114925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>
              <a:off x="8667750" y="4900613"/>
              <a:ext cx="0" cy="2143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>
              <a:off x="8539163" y="4794250"/>
              <a:ext cx="0" cy="3206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55" name="Line 63"/>
            <p:cNvSpPr>
              <a:spLocks noChangeShapeType="1"/>
            </p:cNvSpPr>
            <p:nvPr/>
          </p:nvSpPr>
          <p:spPr bwMode="auto">
            <a:xfrm>
              <a:off x="5418138" y="3657600"/>
              <a:ext cx="0" cy="106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>
              <a:off x="5673725" y="3763963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57" name="Line 65"/>
            <p:cNvSpPr>
              <a:spLocks noChangeShapeType="1"/>
            </p:cNvSpPr>
            <p:nvPr/>
          </p:nvSpPr>
          <p:spPr bwMode="auto">
            <a:xfrm>
              <a:off x="6230938" y="3763963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>
              <a:off x="6661150" y="3763963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7664450" y="3763963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>
              <a:off x="8667750" y="3763963"/>
              <a:ext cx="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61" name="Line 69"/>
            <p:cNvSpPr>
              <a:spLocks noChangeShapeType="1"/>
            </p:cNvSpPr>
            <p:nvPr/>
          </p:nvSpPr>
          <p:spPr bwMode="auto">
            <a:xfrm>
              <a:off x="8110538" y="3657600"/>
              <a:ext cx="0" cy="106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>
              <a:off x="8364538" y="3657600"/>
              <a:ext cx="0" cy="106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 flipV="1">
              <a:off x="5418138" y="3302000"/>
              <a:ext cx="0" cy="141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 flipV="1">
              <a:off x="5721350" y="3302000"/>
              <a:ext cx="0" cy="141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65" name="Line 73"/>
            <p:cNvSpPr>
              <a:spLocks noChangeShapeType="1"/>
            </p:cNvSpPr>
            <p:nvPr/>
          </p:nvSpPr>
          <p:spPr bwMode="auto">
            <a:xfrm flipV="1">
              <a:off x="5911850" y="3302000"/>
              <a:ext cx="0" cy="141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 flipV="1">
              <a:off x="6038850" y="330200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 flipV="1">
              <a:off x="6262688" y="3302000"/>
              <a:ext cx="0" cy="141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 flipV="1">
              <a:off x="6453188" y="3302000"/>
              <a:ext cx="0" cy="355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69" name="Line 77"/>
            <p:cNvSpPr>
              <a:spLocks noChangeShapeType="1"/>
            </p:cNvSpPr>
            <p:nvPr/>
          </p:nvSpPr>
          <p:spPr bwMode="auto">
            <a:xfrm flipV="1">
              <a:off x="6692900" y="330200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70" name="Line 78"/>
            <p:cNvSpPr>
              <a:spLocks noChangeShapeType="1"/>
            </p:cNvSpPr>
            <p:nvPr/>
          </p:nvSpPr>
          <p:spPr bwMode="auto">
            <a:xfrm flipV="1">
              <a:off x="6883400" y="330200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71" name="Line 79"/>
            <p:cNvSpPr>
              <a:spLocks noChangeShapeType="1"/>
            </p:cNvSpPr>
            <p:nvPr/>
          </p:nvSpPr>
          <p:spPr bwMode="auto">
            <a:xfrm flipV="1">
              <a:off x="7010400" y="3302000"/>
              <a:ext cx="0" cy="141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 flipV="1">
              <a:off x="7696200" y="3302000"/>
              <a:ext cx="0" cy="141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 flipV="1">
              <a:off x="7886700" y="3302000"/>
              <a:ext cx="0" cy="355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74" name="Line 82"/>
            <p:cNvSpPr>
              <a:spLocks noChangeShapeType="1"/>
            </p:cNvSpPr>
            <p:nvPr/>
          </p:nvSpPr>
          <p:spPr bwMode="auto">
            <a:xfrm flipV="1">
              <a:off x="8189913" y="330200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 flipV="1">
              <a:off x="8061325" y="3302000"/>
              <a:ext cx="0" cy="141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76" name="Line 84"/>
            <p:cNvSpPr>
              <a:spLocks noChangeShapeType="1"/>
            </p:cNvSpPr>
            <p:nvPr/>
          </p:nvSpPr>
          <p:spPr bwMode="auto">
            <a:xfrm flipV="1">
              <a:off x="8380413" y="3302000"/>
              <a:ext cx="0" cy="141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77" name="Line 85"/>
            <p:cNvSpPr>
              <a:spLocks noChangeShapeType="1"/>
            </p:cNvSpPr>
            <p:nvPr/>
          </p:nvSpPr>
          <p:spPr bwMode="auto">
            <a:xfrm flipV="1">
              <a:off x="8667750" y="330200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78" name="Line 86"/>
            <p:cNvSpPr>
              <a:spLocks noChangeShapeType="1"/>
            </p:cNvSpPr>
            <p:nvPr/>
          </p:nvSpPr>
          <p:spPr bwMode="auto">
            <a:xfrm flipV="1">
              <a:off x="7567613" y="330200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79" name="Line 87"/>
            <p:cNvSpPr>
              <a:spLocks noChangeShapeType="1"/>
            </p:cNvSpPr>
            <p:nvPr/>
          </p:nvSpPr>
          <p:spPr bwMode="auto">
            <a:xfrm flipV="1">
              <a:off x="7440613" y="3302000"/>
              <a:ext cx="0" cy="355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80" name="Line 88"/>
            <p:cNvSpPr>
              <a:spLocks noChangeShapeType="1"/>
            </p:cNvSpPr>
            <p:nvPr/>
          </p:nvSpPr>
          <p:spPr bwMode="auto">
            <a:xfrm flipV="1">
              <a:off x="5418138" y="4438650"/>
              <a:ext cx="0" cy="1428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81" name="Line 89"/>
            <p:cNvSpPr>
              <a:spLocks noChangeShapeType="1"/>
            </p:cNvSpPr>
            <p:nvPr/>
          </p:nvSpPr>
          <p:spPr bwMode="auto">
            <a:xfrm flipV="1">
              <a:off x="5545138" y="443865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82" name="Line 90"/>
            <p:cNvSpPr>
              <a:spLocks noChangeShapeType="1"/>
            </p:cNvSpPr>
            <p:nvPr/>
          </p:nvSpPr>
          <p:spPr bwMode="auto">
            <a:xfrm flipV="1">
              <a:off x="5673725" y="4438650"/>
              <a:ext cx="0" cy="355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83" name="Line 91"/>
            <p:cNvSpPr>
              <a:spLocks noChangeShapeType="1"/>
            </p:cNvSpPr>
            <p:nvPr/>
          </p:nvSpPr>
          <p:spPr bwMode="auto">
            <a:xfrm flipV="1">
              <a:off x="6661150" y="443865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 flipV="1">
              <a:off x="7424738" y="443865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85" name="Line 93"/>
            <p:cNvSpPr>
              <a:spLocks noChangeShapeType="1"/>
            </p:cNvSpPr>
            <p:nvPr/>
          </p:nvSpPr>
          <p:spPr bwMode="auto">
            <a:xfrm flipV="1">
              <a:off x="7664450" y="4438650"/>
              <a:ext cx="0" cy="1428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 flipV="1">
              <a:off x="7854950" y="4438650"/>
              <a:ext cx="0" cy="1428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 flipV="1">
              <a:off x="7981950" y="4438650"/>
              <a:ext cx="0" cy="4619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 flipV="1">
              <a:off x="8667750" y="443865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 flipV="1">
              <a:off x="8539163" y="4438650"/>
              <a:ext cx="0" cy="1428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 flipV="1">
              <a:off x="6102350" y="443865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 flipV="1">
              <a:off x="8110538" y="4438650"/>
              <a:ext cx="0" cy="2492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2" name="Line 100"/>
            <p:cNvSpPr>
              <a:spLocks noChangeShapeType="1"/>
            </p:cNvSpPr>
            <p:nvPr/>
          </p:nvSpPr>
          <p:spPr bwMode="auto">
            <a:xfrm flipV="1">
              <a:off x="8237538" y="4438650"/>
              <a:ext cx="0" cy="355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3" name="Line 101"/>
            <p:cNvSpPr>
              <a:spLocks noChangeShapeType="1"/>
            </p:cNvSpPr>
            <p:nvPr/>
          </p:nvSpPr>
          <p:spPr bwMode="auto">
            <a:xfrm flipV="1">
              <a:off x="8364538" y="4438650"/>
              <a:ext cx="0" cy="4619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4" name="Line 102"/>
            <p:cNvSpPr>
              <a:spLocks noChangeShapeType="1"/>
            </p:cNvSpPr>
            <p:nvPr/>
          </p:nvSpPr>
          <p:spPr bwMode="auto">
            <a:xfrm>
              <a:off x="5753100" y="5078413"/>
              <a:ext cx="127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5" name="Line 103"/>
            <p:cNvSpPr>
              <a:spLocks noChangeShapeType="1"/>
            </p:cNvSpPr>
            <p:nvPr/>
          </p:nvSpPr>
          <p:spPr bwMode="auto">
            <a:xfrm>
              <a:off x="6294438" y="5078413"/>
              <a:ext cx="60483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6" name="Line 104"/>
            <p:cNvSpPr>
              <a:spLocks noChangeShapeType="1"/>
            </p:cNvSpPr>
            <p:nvPr/>
          </p:nvSpPr>
          <p:spPr bwMode="auto">
            <a:xfrm>
              <a:off x="7456488" y="5078413"/>
              <a:ext cx="1285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7" name="Line 105"/>
            <p:cNvSpPr>
              <a:spLocks noChangeShapeType="1"/>
            </p:cNvSpPr>
            <p:nvPr/>
          </p:nvSpPr>
          <p:spPr bwMode="auto">
            <a:xfrm>
              <a:off x="8045450" y="5078413"/>
              <a:ext cx="6699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8" name="Line 106"/>
            <p:cNvSpPr>
              <a:spLocks noChangeShapeType="1"/>
            </p:cNvSpPr>
            <p:nvPr/>
          </p:nvSpPr>
          <p:spPr bwMode="auto">
            <a:xfrm>
              <a:off x="7010400" y="4865688"/>
              <a:ext cx="17049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99" name="Line 107"/>
            <p:cNvSpPr>
              <a:spLocks noChangeShapeType="1"/>
            </p:cNvSpPr>
            <p:nvPr/>
          </p:nvSpPr>
          <p:spPr bwMode="auto">
            <a:xfrm>
              <a:off x="5370513" y="4972050"/>
              <a:ext cx="39846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0" name="Line 108"/>
            <p:cNvSpPr>
              <a:spLocks noChangeShapeType="1"/>
            </p:cNvSpPr>
            <p:nvPr/>
          </p:nvSpPr>
          <p:spPr bwMode="auto">
            <a:xfrm>
              <a:off x="5370513" y="4759325"/>
              <a:ext cx="27146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1" name="Line 109"/>
            <p:cNvSpPr>
              <a:spLocks noChangeShapeType="1"/>
            </p:cNvSpPr>
            <p:nvPr/>
          </p:nvSpPr>
          <p:spPr bwMode="auto">
            <a:xfrm>
              <a:off x="7265988" y="4759325"/>
              <a:ext cx="4460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2" name="Line 110"/>
            <p:cNvSpPr>
              <a:spLocks noChangeShapeType="1"/>
            </p:cNvSpPr>
            <p:nvPr/>
          </p:nvSpPr>
          <p:spPr bwMode="auto">
            <a:xfrm>
              <a:off x="8269288" y="4759325"/>
              <a:ext cx="2381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3" name="Line 111"/>
            <p:cNvSpPr>
              <a:spLocks noChangeShapeType="1"/>
            </p:cNvSpPr>
            <p:nvPr/>
          </p:nvSpPr>
          <p:spPr bwMode="auto">
            <a:xfrm flipH="1">
              <a:off x="5307013" y="4652963"/>
              <a:ext cx="2698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4" name="Line 112"/>
            <p:cNvSpPr>
              <a:spLocks noChangeShapeType="1"/>
            </p:cNvSpPr>
            <p:nvPr/>
          </p:nvSpPr>
          <p:spPr bwMode="auto">
            <a:xfrm flipH="1">
              <a:off x="6070600" y="4652963"/>
              <a:ext cx="10683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5" name="Line 113"/>
            <p:cNvSpPr>
              <a:spLocks noChangeShapeType="1"/>
            </p:cNvSpPr>
            <p:nvPr/>
          </p:nvSpPr>
          <p:spPr bwMode="auto">
            <a:xfrm flipH="1">
              <a:off x="7392988" y="4652963"/>
              <a:ext cx="7493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6" name="Line 114"/>
            <p:cNvSpPr>
              <a:spLocks noChangeShapeType="1"/>
            </p:cNvSpPr>
            <p:nvPr/>
          </p:nvSpPr>
          <p:spPr bwMode="auto">
            <a:xfrm flipH="1">
              <a:off x="8636000" y="4652963"/>
              <a:ext cx="1428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7" name="Line 115"/>
            <p:cNvSpPr>
              <a:spLocks noChangeShapeType="1"/>
            </p:cNvSpPr>
            <p:nvPr/>
          </p:nvSpPr>
          <p:spPr bwMode="auto">
            <a:xfrm flipH="1">
              <a:off x="5386388" y="4545013"/>
              <a:ext cx="25003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8" name="Line 116"/>
            <p:cNvSpPr>
              <a:spLocks noChangeShapeType="1"/>
            </p:cNvSpPr>
            <p:nvPr/>
          </p:nvSpPr>
          <p:spPr bwMode="auto">
            <a:xfrm flipH="1">
              <a:off x="8507413" y="4545013"/>
              <a:ext cx="27146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09" name="Line 117"/>
            <p:cNvSpPr>
              <a:spLocks noChangeShapeType="1"/>
            </p:cNvSpPr>
            <p:nvPr/>
          </p:nvSpPr>
          <p:spPr bwMode="auto">
            <a:xfrm flipH="1">
              <a:off x="5307013" y="3621088"/>
              <a:ext cx="11779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0" name="Line 118"/>
            <p:cNvSpPr>
              <a:spLocks noChangeShapeType="1"/>
            </p:cNvSpPr>
            <p:nvPr/>
          </p:nvSpPr>
          <p:spPr bwMode="auto">
            <a:xfrm>
              <a:off x="5370513" y="3727450"/>
              <a:ext cx="27146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1" name="Line 119"/>
            <p:cNvSpPr>
              <a:spLocks noChangeShapeType="1"/>
            </p:cNvSpPr>
            <p:nvPr/>
          </p:nvSpPr>
          <p:spPr bwMode="auto">
            <a:xfrm>
              <a:off x="6262688" y="3727450"/>
              <a:ext cx="5572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2" name="Line 120"/>
            <p:cNvSpPr>
              <a:spLocks noChangeShapeType="1"/>
            </p:cNvSpPr>
            <p:nvPr/>
          </p:nvSpPr>
          <p:spPr bwMode="auto">
            <a:xfrm>
              <a:off x="7010400" y="3621088"/>
              <a:ext cx="3984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3" name="Line 121"/>
            <p:cNvSpPr>
              <a:spLocks noChangeShapeType="1"/>
            </p:cNvSpPr>
            <p:nvPr/>
          </p:nvSpPr>
          <p:spPr bwMode="auto">
            <a:xfrm>
              <a:off x="7265988" y="3727450"/>
              <a:ext cx="13700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4" name="Line 122"/>
            <p:cNvSpPr>
              <a:spLocks noChangeShapeType="1"/>
            </p:cNvSpPr>
            <p:nvPr/>
          </p:nvSpPr>
          <p:spPr bwMode="auto">
            <a:xfrm>
              <a:off x="7918450" y="3621088"/>
              <a:ext cx="16033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5" name="Line 123"/>
            <p:cNvSpPr>
              <a:spLocks noChangeShapeType="1"/>
            </p:cNvSpPr>
            <p:nvPr/>
          </p:nvSpPr>
          <p:spPr bwMode="auto">
            <a:xfrm>
              <a:off x="8396288" y="3621088"/>
              <a:ext cx="3190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6" name="Line 124"/>
            <p:cNvSpPr>
              <a:spLocks noChangeShapeType="1"/>
            </p:cNvSpPr>
            <p:nvPr/>
          </p:nvSpPr>
          <p:spPr bwMode="auto">
            <a:xfrm>
              <a:off x="7138988" y="3514725"/>
              <a:ext cx="3968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7" name="Line 125"/>
            <p:cNvSpPr>
              <a:spLocks noChangeShapeType="1"/>
            </p:cNvSpPr>
            <p:nvPr/>
          </p:nvSpPr>
          <p:spPr bwMode="auto">
            <a:xfrm>
              <a:off x="6070600" y="3514725"/>
              <a:ext cx="7810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8" name="Line 126"/>
            <p:cNvSpPr>
              <a:spLocks noChangeShapeType="1"/>
            </p:cNvSpPr>
            <p:nvPr/>
          </p:nvSpPr>
          <p:spPr bwMode="auto">
            <a:xfrm>
              <a:off x="5370513" y="3408363"/>
              <a:ext cx="158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19" name="Line 127"/>
            <p:cNvSpPr>
              <a:spLocks noChangeShapeType="1"/>
            </p:cNvSpPr>
            <p:nvPr/>
          </p:nvSpPr>
          <p:spPr bwMode="auto">
            <a:xfrm>
              <a:off x="5753100" y="3408363"/>
              <a:ext cx="127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20" name="Line 128"/>
            <p:cNvSpPr>
              <a:spLocks noChangeShapeType="1"/>
            </p:cNvSpPr>
            <p:nvPr/>
          </p:nvSpPr>
          <p:spPr bwMode="auto">
            <a:xfrm>
              <a:off x="6294438" y="3408363"/>
              <a:ext cx="6842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21" name="Line 129"/>
            <p:cNvSpPr>
              <a:spLocks noChangeShapeType="1"/>
            </p:cNvSpPr>
            <p:nvPr/>
          </p:nvSpPr>
          <p:spPr bwMode="auto">
            <a:xfrm>
              <a:off x="7727950" y="3408363"/>
              <a:ext cx="62071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sp>
          <p:nvSpPr>
            <p:cNvPr id="122" name="Line 130"/>
            <p:cNvSpPr>
              <a:spLocks noChangeShapeType="1"/>
            </p:cNvSpPr>
            <p:nvPr/>
          </p:nvSpPr>
          <p:spPr bwMode="auto">
            <a:xfrm>
              <a:off x="8221663" y="3514725"/>
              <a:ext cx="4937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4159" tIns="20057" rIns="14159" bIns="20057"/>
            <a:lstStyle/>
            <a:p>
              <a:endParaRPr lang="en-US"/>
            </a:p>
          </p:txBody>
        </p:sp>
        <p:grpSp>
          <p:nvGrpSpPr>
            <p:cNvPr id="123" name="Group 272"/>
            <p:cNvGrpSpPr>
              <a:grpSpLocks/>
            </p:cNvGrpSpPr>
            <p:nvPr/>
          </p:nvGrpSpPr>
          <p:grpSpPr bwMode="auto">
            <a:xfrm>
              <a:off x="4876800" y="3810000"/>
              <a:ext cx="3878263" cy="685800"/>
              <a:chOff x="3072" y="1680"/>
              <a:chExt cx="2443" cy="432"/>
            </a:xfrm>
          </p:grpSpPr>
          <p:sp>
            <p:nvSpPr>
              <p:cNvPr id="140" name="Rectangle 273"/>
              <p:cNvSpPr>
                <a:spLocks noChangeArrowheads="1"/>
              </p:cNvSpPr>
              <p:nvPr/>
            </p:nvSpPr>
            <p:spPr bwMode="auto">
              <a:xfrm>
                <a:off x="3368" y="1716"/>
                <a:ext cx="2147" cy="3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41" name="Rectangle 274"/>
              <p:cNvSpPr>
                <a:spLocks noChangeArrowheads="1"/>
              </p:cNvSpPr>
              <p:nvPr/>
            </p:nvSpPr>
            <p:spPr bwMode="auto">
              <a:xfrm>
                <a:off x="3368" y="2041"/>
                <a:ext cx="2147" cy="33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42" name="Rectangle 27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288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pPr defTabSz="901700">
                  <a:lnSpc>
                    <a:spcPts val="1188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400" b="1">
                    <a:solidFill>
                      <a:schemeClr val="folHlink"/>
                    </a:solidFill>
                  </a:rPr>
                  <a:t>PWR</a:t>
                </a:r>
              </a:p>
            </p:txBody>
          </p:sp>
          <p:sp>
            <p:nvSpPr>
              <p:cNvPr id="143" name="Rectangle 276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288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pPr defTabSz="901700">
                  <a:lnSpc>
                    <a:spcPts val="1188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400" b="1">
                    <a:solidFill>
                      <a:schemeClr val="folHlink"/>
                    </a:solidFill>
                  </a:rPr>
                  <a:t>GND</a:t>
                </a:r>
              </a:p>
            </p:txBody>
          </p:sp>
        </p:grpSp>
        <p:grpSp>
          <p:nvGrpSpPr>
            <p:cNvPr id="124" name="Group 277"/>
            <p:cNvGrpSpPr>
              <a:grpSpLocks/>
            </p:cNvGrpSpPr>
            <p:nvPr/>
          </p:nvGrpSpPr>
          <p:grpSpPr bwMode="auto">
            <a:xfrm>
              <a:off x="4876800" y="5159375"/>
              <a:ext cx="3878263" cy="685800"/>
              <a:chOff x="3072" y="1680"/>
              <a:chExt cx="2443" cy="432"/>
            </a:xfrm>
          </p:grpSpPr>
          <p:sp>
            <p:nvSpPr>
              <p:cNvPr id="136" name="Rectangle 278"/>
              <p:cNvSpPr>
                <a:spLocks noChangeArrowheads="1"/>
              </p:cNvSpPr>
              <p:nvPr/>
            </p:nvSpPr>
            <p:spPr bwMode="auto">
              <a:xfrm>
                <a:off x="3368" y="1716"/>
                <a:ext cx="2147" cy="3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37" name="Rectangle 279"/>
              <p:cNvSpPr>
                <a:spLocks noChangeArrowheads="1"/>
              </p:cNvSpPr>
              <p:nvPr/>
            </p:nvSpPr>
            <p:spPr bwMode="auto">
              <a:xfrm>
                <a:off x="3368" y="2041"/>
                <a:ext cx="2147" cy="33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38" name="Rectangle 28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288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pPr defTabSz="901700">
                  <a:lnSpc>
                    <a:spcPts val="1188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400" b="1">
                    <a:solidFill>
                      <a:schemeClr val="folHlink"/>
                    </a:solidFill>
                  </a:rPr>
                  <a:t>PWR</a:t>
                </a:r>
              </a:p>
            </p:txBody>
          </p:sp>
          <p:sp>
            <p:nvSpPr>
              <p:cNvPr id="139" name="Rectangle 281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288" cy="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pPr defTabSz="901700">
                  <a:lnSpc>
                    <a:spcPts val="1188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400" b="1">
                    <a:solidFill>
                      <a:schemeClr val="folHlink"/>
                    </a:solidFill>
                  </a:rPr>
                  <a:t>GND</a:t>
                </a:r>
              </a:p>
            </p:txBody>
          </p:sp>
        </p:grpSp>
        <p:grpSp>
          <p:nvGrpSpPr>
            <p:cNvPr id="125" name="Group 282"/>
            <p:cNvGrpSpPr>
              <a:grpSpLocks/>
            </p:cNvGrpSpPr>
            <p:nvPr/>
          </p:nvGrpSpPr>
          <p:grpSpPr bwMode="auto">
            <a:xfrm>
              <a:off x="6326188" y="3825875"/>
              <a:ext cx="1433512" cy="622300"/>
              <a:chOff x="3985" y="2410"/>
              <a:chExt cx="903" cy="392"/>
            </a:xfrm>
          </p:grpSpPr>
          <p:sp>
            <p:nvSpPr>
              <p:cNvPr id="132" name="Line 283"/>
              <p:cNvSpPr>
                <a:spLocks noChangeShapeType="1"/>
              </p:cNvSpPr>
              <p:nvPr/>
            </p:nvSpPr>
            <p:spPr bwMode="auto">
              <a:xfrm>
                <a:off x="3985" y="2410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33" name="Line 284"/>
              <p:cNvSpPr>
                <a:spLocks noChangeShapeType="1"/>
              </p:cNvSpPr>
              <p:nvPr/>
            </p:nvSpPr>
            <p:spPr bwMode="auto">
              <a:xfrm>
                <a:off x="4256" y="2410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34" name="Line 285"/>
              <p:cNvSpPr>
                <a:spLocks noChangeShapeType="1"/>
              </p:cNvSpPr>
              <p:nvPr/>
            </p:nvSpPr>
            <p:spPr bwMode="auto">
              <a:xfrm>
                <a:off x="4888" y="2410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35" name="Line 286"/>
              <p:cNvSpPr>
                <a:spLocks noChangeShapeType="1"/>
              </p:cNvSpPr>
              <p:nvPr/>
            </p:nvSpPr>
            <p:spPr bwMode="auto">
              <a:xfrm>
                <a:off x="4617" y="2410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</p:grpSp>
        <p:grpSp>
          <p:nvGrpSpPr>
            <p:cNvPr id="126" name="Group 287"/>
            <p:cNvGrpSpPr>
              <a:grpSpLocks/>
            </p:cNvGrpSpPr>
            <p:nvPr/>
          </p:nvGrpSpPr>
          <p:grpSpPr bwMode="auto">
            <a:xfrm>
              <a:off x="5816600" y="5176838"/>
              <a:ext cx="2293938" cy="622300"/>
              <a:chOff x="3664" y="3261"/>
              <a:chExt cx="1445" cy="392"/>
            </a:xfrm>
          </p:grpSpPr>
          <p:sp>
            <p:nvSpPr>
              <p:cNvPr id="127" name="Line 288"/>
              <p:cNvSpPr>
                <a:spLocks noChangeShapeType="1"/>
              </p:cNvSpPr>
              <p:nvPr/>
            </p:nvSpPr>
            <p:spPr bwMode="auto">
              <a:xfrm>
                <a:off x="3664" y="3261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28" name="Line 289"/>
              <p:cNvSpPr>
                <a:spLocks noChangeShapeType="1"/>
              </p:cNvSpPr>
              <p:nvPr/>
            </p:nvSpPr>
            <p:spPr bwMode="auto">
              <a:xfrm>
                <a:off x="4005" y="3261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29" name="Line 290"/>
              <p:cNvSpPr>
                <a:spLocks noChangeShapeType="1"/>
              </p:cNvSpPr>
              <p:nvPr/>
            </p:nvSpPr>
            <p:spPr bwMode="auto">
              <a:xfrm>
                <a:off x="4306" y="3261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30" name="Line 291"/>
              <p:cNvSpPr>
                <a:spLocks noChangeShapeType="1"/>
              </p:cNvSpPr>
              <p:nvPr/>
            </p:nvSpPr>
            <p:spPr bwMode="auto">
              <a:xfrm>
                <a:off x="4737" y="3261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  <p:sp>
            <p:nvSpPr>
              <p:cNvPr id="131" name="Line 292"/>
              <p:cNvSpPr>
                <a:spLocks noChangeShapeType="1"/>
              </p:cNvSpPr>
              <p:nvPr/>
            </p:nvSpPr>
            <p:spPr bwMode="auto">
              <a:xfrm>
                <a:off x="5109" y="3261"/>
                <a:ext cx="0" cy="3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14159" tIns="20057" rIns="14159" bIns="20057"/>
              <a:lstStyle/>
              <a:p>
                <a:endParaRPr lang="en-US"/>
              </a:p>
            </p:txBody>
          </p:sp>
        </p:grpSp>
      </p:grpSp>
      <p:pic>
        <p:nvPicPr>
          <p:cNvPr id="211" name="Picture 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429" y="3274785"/>
            <a:ext cx="4305300" cy="2581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60" y="1180760"/>
            <a:ext cx="57816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176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 Cells</a:t>
            </a:r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generators</a:t>
            </a:r>
          </a:p>
          <a:p>
            <a:pPr lvl="1">
              <a:defRPr/>
            </a:pPr>
            <a:r>
              <a:rPr lang="en-US" smtClean="0"/>
              <a:t>Synthesized layout.</a:t>
            </a:r>
          </a:p>
          <a:p>
            <a:pPr lvl="1">
              <a:defRPr/>
            </a:pPr>
            <a:r>
              <a:rPr lang="en-US" smtClean="0"/>
              <a:t>Variable area and aspect-ratio.</a:t>
            </a:r>
          </a:p>
          <a:p>
            <a:pPr>
              <a:defRPr/>
            </a:pPr>
            <a:r>
              <a:rPr lang="en-US" smtClean="0"/>
              <a:t> Examples</a:t>
            </a:r>
          </a:p>
          <a:p>
            <a:pPr lvl="1">
              <a:defRPr/>
            </a:pPr>
            <a:r>
              <a:rPr lang="en-US" smtClean="0"/>
              <a:t>RAMs, ROMs, PLAs, general logic blocks.</a:t>
            </a:r>
          </a:p>
          <a:p>
            <a:pPr>
              <a:defRPr/>
            </a:pPr>
            <a:r>
              <a:rPr lang="en-US" smtClean="0"/>
              <a:t> Features</a:t>
            </a:r>
          </a:p>
          <a:p>
            <a:pPr lvl="1">
              <a:defRPr/>
            </a:pPr>
            <a:r>
              <a:rPr lang="en-US" smtClean="0"/>
              <a:t>Layout can be highly optimized.</a:t>
            </a:r>
          </a:p>
          <a:p>
            <a:pPr lvl="1">
              <a:defRPr/>
            </a:pPr>
            <a:r>
              <a:rPr lang="en-US" smtClean="0"/>
              <a:t>Structured-custom design.</a:t>
            </a:r>
          </a:p>
          <a:p>
            <a:pPr>
              <a:defRPr/>
            </a:pPr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003" y="3382055"/>
            <a:ext cx="3295650" cy="27717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Array-Based Design</a:t>
            </a: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Pre-diffused arrays</a:t>
            </a:r>
          </a:p>
          <a:p>
            <a:pPr lvl="1">
              <a:defRPr/>
            </a:pPr>
            <a:r>
              <a:rPr lang="en-US" dirty="0" smtClean="0"/>
              <a:t>Personalization by metallization/contacts.</a:t>
            </a:r>
          </a:p>
          <a:p>
            <a:pPr lvl="1">
              <a:defRPr/>
            </a:pPr>
            <a:r>
              <a:rPr lang="en-US" dirty="0" smtClean="0"/>
              <a:t>Mask-Programmable Gate-Arrays (MPGAs).</a:t>
            </a:r>
          </a:p>
          <a:p>
            <a:pPr>
              <a:defRPr/>
            </a:pPr>
            <a:r>
              <a:rPr lang="en-US" dirty="0" smtClean="0"/>
              <a:t> Pre-wired arrays</a:t>
            </a:r>
          </a:p>
          <a:p>
            <a:pPr lvl="1">
              <a:defRPr/>
            </a:pPr>
            <a:r>
              <a:rPr lang="en-US" dirty="0" smtClean="0"/>
              <a:t>Personalization on the field.</a:t>
            </a:r>
          </a:p>
          <a:p>
            <a:pPr lvl="1">
              <a:defRPr/>
            </a:pPr>
            <a:r>
              <a:rPr lang="en-US" dirty="0" smtClean="0"/>
              <a:t>Field-Programmable Gate-Arrays (FPGAs).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45" y="3784401"/>
            <a:ext cx="2962956" cy="279102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MPGAs &amp; FPGAs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hlink"/>
                </a:solidFill>
              </a:rPr>
              <a:t>MPGAs 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Array of sites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Each site is a set of transistors.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Batches of wafers can be pre-fabricated.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Few masks to personalize chip.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Lower cost than cell-based design.</a:t>
            </a:r>
          </a:p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hlink"/>
                </a:solidFill>
              </a:rPr>
              <a:t>FPGAs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Array of cells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Each cell performs a logic function.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Personalization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Soft: memory cell (e.g. Xilinx).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Hard: Anti-fuse (e.g. Actel).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Immediate turn-around (for low volumes).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Inferior performances and density.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Good for prototyping.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Semi-Custom Style Trade-off</a:t>
            </a:r>
          </a:p>
        </p:txBody>
      </p:sp>
      <p:graphicFrame>
        <p:nvGraphicFramePr>
          <p:cNvPr id="335962" name="Group 90"/>
          <p:cNvGraphicFramePr>
            <a:graphicFrameLocks noGrp="1"/>
          </p:cNvGraphicFramePr>
          <p:nvPr>
            <p:ph idx="1"/>
          </p:nvPr>
        </p:nvGraphicFramePr>
        <p:xfrm>
          <a:off x="304800" y="1400175"/>
          <a:ext cx="8524875" cy="3879853"/>
        </p:xfrm>
        <a:graphic>
          <a:graphicData uri="http://schemas.openxmlformats.org/drawingml/2006/table">
            <a:tbl>
              <a:tblPr/>
              <a:tblGrid>
                <a:gridCol w="183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0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Custom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Cell-based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Pre-Diff.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Pre-Wired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Density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Medium-Low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Performance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Medium-Low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Flexibility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Design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Very 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Man.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Cost - 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Cost - hv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Medium-High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Systems-on-a-Chip (SOC)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Technological Advances</a:t>
            </a:r>
          </a:p>
          <a:p>
            <a:pPr lvl="1"/>
            <a:r>
              <a:rPr lang="en-US" sz="2000" dirty="0" smtClean="0"/>
              <a:t>Today’s </a:t>
            </a:r>
            <a:r>
              <a:rPr lang="en-US" sz="2000" dirty="0"/>
              <a:t>chip can contains </a:t>
            </a:r>
            <a:r>
              <a:rPr lang="en-US" sz="2000" dirty="0" smtClean="0">
                <a:solidFill>
                  <a:srgbClr val="FFFF00"/>
                </a:solidFill>
              </a:rPr>
              <a:t>30 billion </a:t>
            </a:r>
            <a:r>
              <a:rPr lang="en-US" sz="2000" dirty="0" smtClean="0"/>
              <a:t>transistors.</a:t>
            </a:r>
            <a:endParaRPr lang="en-US" sz="2000" dirty="0"/>
          </a:p>
          <a:p>
            <a:pPr lvl="1"/>
            <a:r>
              <a:rPr lang="en-US" sz="2000" dirty="0" smtClean="0"/>
              <a:t>Transistor  </a:t>
            </a:r>
            <a:r>
              <a:rPr lang="en-US" sz="2000" dirty="0"/>
              <a:t>gate lengths are now in term of </a:t>
            </a:r>
            <a:r>
              <a:rPr lang="en-US" sz="2000" dirty="0" err="1"/>
              <a:t>nano</a:t>
            </a:r>
            <a:r>
              <a:rPr lang="en-US" sz="2000" dirty="0"/>
              <a:t> </a:t>
            </a:r>
            <a:r>
              <a:rPr lang="en-US" sz="2000" dirty="0" smtClean="0"/>
              <a:t>meters.  </a:t>
            </a:r>
            <a:endParaRPr lang="en-US" sz="2000" dirty="0"/>
          </a:p>
          <a:p>
            <a:pPr lvl="1"/>
            <a:r>
              <a:rPr lang="en-US" sz="2000" dirty="0" smtClean="0"/>
              <a:t>Approximately </a:t>
            </a:r>
            <a:r>
              <a:rPr lang="en-US" sz="2000" dirty="0"/>
              <a:t>every 18 months the number of transistors on a chip doubles – </a:t>
            </a:r>
            <a:r>
              <a:rPr lang="en-US" sz="2000" dirty="0">
                <a:solidFill>
                  <a:srgbClr val="FFFF00"/>
                </a:solidFill>
              </a:rPr>
              <a:t>Moore’s law </a:t>
            </a:r>
            <a:r>
              <a:rPr lang="en-US" sz="2000" dirty="0"/>
              <a:t>.</a:t>
            </a:r>
          </a:p>
          <a:p>
            <a:r>
              <a:rPr lang="en-US" sz="2000" dirty="0"/>
              <a:t>The Consequences</a:t>
            </a:r>
          </a:p>
          <a:p>
            <a:pPr lvl="1"/>
            <a:r>
              <a:rPr lang="en-US" sz="2000" dirty="0" smtClean="0"/>
              <a:t>Components </a:t>
            </a:r>
            <a:r>
              <a:rPr lang="en-US" sz="2000" dirty="0"/>
              <a:t>connected on a Printed Circuit Board can now be integrated onto single </a:t>
            </a:r>
            <a:r>
              <a:rPr lang="en-US" sz="2000" dirty="0" smtClean="0"/>
              <a:t>chip.</a:t>
            </a:r>
            <a:endParaRPr lang="en-US" sz="2000" dirty="0"/>
          </a:p>
          <a:p>
            <a:pPr lvl="1"/>
            <a:r>
              <a:rPr lang="en-US" sz="2000" dirty="0" smtClean="0"/>
              <a:t>Hence </a:t>
            </a:r>
            <a:r>
              <a:rPr lang="en-US" sz="2000" dirty="0"/>
              <a:t>the development of </a:t>
            </a:r>
            <a:r>
              <a:rPr lang="en-US" sz="2000" dirty="0">
                <a:solidFill>
                  <a:srgbClr val="FFFF00"/>
                </a:solidFill>
              </a:rPr>
              <a:t>System-On-Chip</a:t>
            </a:r>
            <a:r>
              <a:rPr lang="en-US" sz="2000" dirty="0"/>
              <a:t> </a:t>
            </a:r>
            <a:r>
              <a:rPr lang="en-US" sz="2000" dirty="0" smtClean="0"/>
              <a:t>design.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107840"/>
              </p:ext>
            </p:extLst>
          </p:nvPr>
        </p:nvGraphicFramePr>
        <p:xfrm>
          <a:off x="1017815" y="4604658"/>
          <a:ext cx="67802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Bitmap Image" r:id="rId3" imgW="8838095" imgH="2085714" progId="Paint.Picture">
                  <p:embed/>
                </p:oleObj>
              </mc:Choice>
              <mc:Fallback>
                <p:oleObj name="Bitmap Image" r:id="rId3" imgW="8838095" imgH="20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815" y="4604658"/>
                        <a:ext cx="6780213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583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Systems-on-a-Chip using </a:t>
            </a:r>
            <a:r>
              <a:rPr lang="en-US" dirty="0"/>
              <a:t>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Using “</a:t>
            </a:r>
            <a:r>
              <a:rPr lang="en-US" dirty="0">
                <a:solidFill>
                  <a:srgbClr val="FFFF00"/>
                </a:solidFill>
              </a:rPr>
              <a:t>Virtual Cores</a:t>
            </a:r>
            <a:r>
              <a:rPr lang="en-US" dirty="0"/>
              <a:t>” or “</a:t>
            </a:r>
            <a:r>
              <a:rPr lang="en-US" dirty="0" smtClean="0">
                <a:solidFill>
                  <a:srgbClr val="FFFF00"/>
                </a:solidFill>
              </a:rPr>
              <a:t>Intellectual </a:t>
            </a:r>
            <a:r>
              <a:rPr lang="en-US" dirty="0">
                <a:solidFill>
                  <a:srgbClr val="FFFF00"/>
                </a:solidFill>
              </a:rPr>
              <a:t>Property</a:t>
            </a:r>
            <a:r>
              <a:rPr lang="en-US" dirty="0"/>
              <a:t>” (</a:t>
            </a:r>
            <a:r>
              <a:rPr lang="en-US" dirty="0">
                <a:solidFill>
                  <a:srgbClr val="FFFF00"/>
                </a:solidFill>
              </a:rPr>
              <a:t>IP</a:t>
            </a:r>
            <a:r>
              <a:rPr lang="en-US" dirty="0"/>
              <a:t>) modules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83" y="2168685"/>
            <a:ext cx="5244874" cy="42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430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Outline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Microelectronics</a:t>
            </a:r>
          </a:p>
          <a:p>
            <a:pPr>
              <a:defRPr/>
            </a:pPr>
            <a:r>
              <a:rPr lang="en-US" dirty="0" smtClean="0"/>
              <a:t>Design Styles</a:t>
            </a:r>
          </a:p>
          <a:p>
            <a:pPr>
              <a:defRPr/>
            </a:pPr>
            <a:r>
              <a:rPr lang="en-US" dirty="0" smtClean="0"/>
              <a:t>Design Domains and Levels of Abstractions</a:t>
            </a:r>
          </a:p>
          <a:p>
            <a:pPr>
              <a:defRPr/>
            </a:pPr>
            <a:r>
              <a:rPr lang="en-US" dirty="0" smtClean="0"/>
              <a:t>Digital System Design</a:t>
            </a:r>
          </a:p>
          <a:p>
            <a:pPr>
              <a:defRPr/>
            </a:pPr>
            <a:r>
              <a:rPr lang="en-US" dirty="0" smtClean="0"/>
              <a:t>Synthesis Process</a:t>
            </a:r>
          </a:p>
          <a:p>
            <a:pPr>
              <a:defRPr/>
            </a:pPr>
            <a:r>
              <a:rPr lang="en-US" dirty="0" smtClean="0"/>
              <a:t>Design Optimization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Virtual Core (IP)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least 5K gates</a:t>
            </a:r>
          </a:p>
          <a:p>
            <a:r>
              <a:rPr lang="en-US" dirty="0" smtClean="0"/>
              <a:t>Pre-designed</a:t>
            </a:r>
            <a:endParaRPr lang="en-US" dirty="0"/>
          </a:p>
          <a:p>
            <a:r>
              <a:rPr lang="en-US" dirty="0" smtClean="0"/>
              <a:t>Pre-verified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solidFill>
                  <a:srgbClr val="FFFF00"/>
                </a:solidFill>
              </a:rPr>
              <a:t>re-usable</a:t>
            </a:r>
            <a:r>
              <a:rPr lang="en-US" dirty="0"/>
              <a:t>”</a:t>
            </a:r>
          </a:p>
          <a:p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/>
            <a:r>
              <a:rPr lang="en-US" sz="2000" u="sng" dirty="0"/>
              <a:t>Processor</a:t>
            </a:r>
            <a:r>
              <a:rPr lang="en-US" sz="2000" dirty="0"/>
              <a:t>: </a:t>
            </a:r>
            <a:r>
              <a:rPr lang="en-US" sz="2000" b="1" dirty="0" smtClean="0">
                <a:solidFill>
                  <a:srgbClr val="FFFF00"/>
                </a:solidFill>
              </a:rPr>
              <a:t>ARM 7-10</a:t>
            </a:r>
            <a:r>
              <a:rPr lang="en-US" sz="2000" dirty="0" smtClean="0"/>
              <a:t>, </a:t>
            </a:r>
            <a:r>
              <a:rPr lang="en-US" sz="2000" dirty="0"/>
              <a:t>NEC 85x, Motorola 680x0, IBM PPC</a:t>
            </a:r>
          </a:p>
          <a:p>
            <a:pPr lvl="1"/>
            <a:r>
              <a:rPr lang="en-US" sz="2000" u="sng" dirty="0"/>
              <a:t>DSP cores</a:t>
            </a:r>
            <a:r>
              <a:rPr lang="en-US" sz="2000" dirty="0"/>
              <a:t>: TI TMS320C54X, Pine, Oak</a:t>
            </a:r>
          </a:p>
          <a:p>
            <a:pPr lvl="1"/>
            <a:r>
              <a:rPr lang="en-US" sz="2000" u="sng" dirty="0"/>
              <a:t>Encryption</a:t>
            </a:r>
            <a:r>
              <a:rPr lang="en-US" sz="2000" dirty="0"/>
              <a:t>: </a:t>
            </a:r>
            <a:r>
              <a:rPr lang="en-US" sz="2000" dirty="0" smtClean="0"/>
              <a:t>AES</a:t>
            </a:r>
            <a:r>
              <a:rPr lang="en-US" sz="2000" dirty="0"/>
              <a:t>, DES</a:t>
            </a:r>
          </a:p>
          <a:p>
            <a:pPr lvl="1"/>
            <a:r>
              <a:rPr lang="en-US" sz="2000" u="sng" dirty="0"/>
              <a:t>Controllers</a:t>
            </a:r>
            <a:r>
              <a:rPr lang="en-US" sz="2000" dirty="0"/>
              <a:t>: USB, PCI, UART</a:t>
            </a:r>
          </a:p>
          <a:p>
            <a:pPr lvl="1"/>
            <a:r>
              <a:rPr lang="en-US" sz="2000" u="sng" dirty="0"/>
              <a:t>Multimedia</a:t>
            </a:r>
            <a:r>
              <a:rPr lang="en-US" sz="2000" dirty="0"/>
              <a:t>: JPEG comp., MPEG decoder, DAC</a:t>
            </a:r>
          </a:p>
          <a:p>
            <a:pPr lvl="1"/>
            <a:r>
              <a:rPr lang="en-US" sz="2000" u="sng" dirty="0"/>
              <a:t>Networking</a:t>
            </a:r>
            <a:r>
              <a:rPr lang="en-US" sz="2000" dirty="0"/>
              <a:t>: Ethernet, ATM SAR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096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>
                <a:solidFill>
                  <a:srgbClr val="FFFF00"/>
                </a:solidFill>
              </a:rPr>
              <a:t>Soft cores</a:t>
            </a:r>
            <a:r>
              <a:rPr lang="en-US" sz="2000" dirty="0">
                <a:solidFill>
                  <a:srgbClr val="FFFF00"/>
                </a:solidFill>
              </a:rPr>
              <a:t> (“code”)</a:t>
            </a:r>
          </a:p>
          <a:p>
            <a:pPr lvl="1"/>
            <a:r>
              <a:rPr lang="en-US" sz="1800" dirty="0"/>
              <a:t>HDL description</a:t>
            </a:r>
          </a:p>
          <a:p>
            <a:pPr lvl="1"/>
            <a:r>
              <a:rPr lang="en-US" sz="1800" dirty="0"/>
              <a:t>Flexible/Parameterized , i.e., can be changed to suit an application</a:t>
            </a:r>
          </a:p>
          <a:p>
            <a:pPr lvl="1"/>
            <a:r>
              <a:rPr lang="en-US" sz="1800" dirty="0" smtClean="0">
                <a:solidFill>
                  <a:srgbClr val="FFCC00"/>
                </a:solidFill>
              </a:rPr>
              <a:t>Technology </a:t>
            </a:r>
            <a:r>
              <a:rPr lang="en-US" sz="1800" dirty="0">
                <a:solidFill>
                  <a:srgbClr val="FFCC00"/>
                </a:solidFill>
              </a:rPr>
              <a:t>independent 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1800" dirty="0"/>
              <a:t> may be re-synthesized across processes</a:t>
            </a:r>
          </a:p>
          <a:p>
            <a:pPr lvl="1"/>
            <a:r>
              <a:rPr lang="en-US" sz="1800" dirty="0" smtClean="0"/>
              <a:t>Significant </a:t>
            </a:r>
            <a:r>
              <a:rPr lang="en-US" sz="1800" dirty="0"/>
              <a:t>IP protection risks</a:t>
            </a:r>
          </a:p>
          <a:p>
            <a:r>
              <a:rPr lang="en-US" sz="2000" u="sng" dirty="0">
                <a:solidFill>
                  <a:srgbClr val="FFFF00"/>
                </a:solidFill>
              </a:rPr>
              <a:t>Firm cores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1800" dirty="0"/>
              <a:t>gate-level </a:t>
            </a:r>
            <a:r>
              <a:rPr lang="en-US" sz="1800" dirty="0" err="1"/>
              <a:t>netlist</a:t>
            </a:r>
            <a:r>
              <a:rPr lang="en-US" sz="1800" dirty="0"/>
              <a:t> and registers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portable to different libraries </a:t>
            </a:r>
            <a:r>
              <a:rPr lang="en-US" sz="1800" dirty="0" smtClean="0">
                <a:sym typeface="Wingdings" pitchFamily="2" charset="2"/>
              </a:rPr>
              <a:t>with </a:t>
            </a:r>
            <a:r>
              <a:rPr lang="en-US" sz="1800" dirty="0">
                <a:sym typeface="Wingdings" pitchFamily="2" charset="2"/>
              </a:rPr>
              <a:t>technology mapping  </a:t>
            </a:r>
            <a:r>
              <a:rPr lang="en-US" sz="1800" dirty="0"/>
              <a:t>for placement &amp;routing</a:t>
            </a:r>
          </a:p>
          <a:p>
            <a:pPr lvl="1"/>
            <a:r>
              <a:rPr lang="en-US" sz="1800" dirty="0"/>
              <a:t>Timing depends on placement, routing and fabrication process</a:t>
            </a:r>
          </a:p>
          <a:p>
            <a:r>
              <a:rPr lang="en-US" sz="2000" u="sng" dirty="0">
                <a:solidFill>
                  <a:srgbClr val="FFFF00"/>
                </a:solidFill>
              </a:rPr>
              <a:t>Hard cores</a:t>
            </a:r>
            <a:r>
              <a:rPr lang="en-US" sz="2000" dirty="0">
                <a:solidFill>
                  <a:srgbClr val="FFFF00"/>
                </a:solidFill>
              </a:rPr>
              <a:t> (“physical”)</a:t>
            </a:r>
          </a:p>
          <a:p>
            <a:pPr lvl="1"/>
            <a:r>
              <a:rPr lang="en-US" sz="1800" dirty="0"/>
              <a:t>Defined at the mask level (layout) for a particular fabrication process </a:t>
            </a:r>
          </a:p>
          <a:p>
            <a:pPr lvl="1"/>
            <a:r>
              <a:rPr lang="en-US" sz="1800" dirty="0"/>
              <a:t>Fixed floor-plan, size and timing (</a:t>
            </a:r>
            <a:r>
              <a:rPr lang="en-US" sz="1800" dirty="0">
                <a:solidFill>
                  <a:srgbClr val="FFCC00"/>
                </a:solidFill>
              </a:rPr>
              <a:t>technology dependent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smtClean="0"/>
              <a:t>Ready </a:t>
            </a:r>
            <a:r>
              <a:rPr lang="en-US" sz="1800" dirty="0"/>
              <a:t>for “drop in”</a:t>
            </a:r>
          </a:p>
          <a:p>
            <a:pPr lvl="1"/>
            <a:r>
              <a:rPr lang="en-US" sz="1800" dirty="0"/>
              <a:t>IP is </a:t>
            </a:r>
            <a:r>
              <a:rPr lang="en-US" sz="1800" dirty="0">
                <a:solidFill>
                  <a:srgbClr val="FFFF00"/>
                </a:solidFill>
              </a:rPr>
              <a:t>easily protected</a:t>
            </a:r>
          </a:p>
          <a:p>
            <a:pPr lvl="1"/>
            <a:r>
              <a:rPr lang="en-US" sz="1800" dirty="0" smtClean="0"/>
              <a:t>Mostly </a:t>
            </a:r>
            <a:r>
              <a:rPr lang="en-US" sz="1800" dirty="0"/>
              <a:t>processors and memory</a:t>
            </a:r>
          </a:p>
          <a:p>
            <a:pPr lvl="1"/>
            <a:r>
              <a:rPr lang="en-US" sz="1800" dirty="0" smtClean="0"/>
              <a:t>Functional </a:t>
            </a:r>
            <a:r>
              <a:rPr lang="en-US" sz="1800" dirty="0"/>
              <a:t>test vectors or ATPG vectors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763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 </a:t>
            </a:r>
            <a:r>
              <a:rPr lang="en-US" dirty="0"/>
              <a:t>A</a:t>
            </a:r>
            <a:r>
              <a:rPr lang="en-US" dirty="0" smtClean="0"/>
              <a:t>mong Core Types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0743" y="1545771"/>
            <a:ext cx="7407275" cy="4587875"/>
            <a:chOff x="230" y="1008"/>
            <a:chExt cx="4666" cy="2890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rot="10800000">
              <a:off x="1200" y="1008"/>
              <a:ext cx="0" cy="2544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30" y="1591"/>
              <a:ext cx="102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FFFF00"/>
                  </a:solidFill>
                  <a:latin typeface="Arial" panose="020B0604020202020204" pitchFamily="34" charset="0"/>
                </a:rPr>
                <a:t>Resusability </a:t>
              </a:r>
            </a:p>
            <a:p>
              <a:r>
                <a:rPr lang="en-GB" sz="2000">
                  <a:solidFill>
                    <a:srgbClr val="FFFF00"/>
                  </a:solidFill>
                  <a:latin typeface="Arial" panose="020B0604020202020204" pitchFamily="34" charset="0"/>
                </a:rPr>
                <a:t>portability</a:t>
              </a:r>
            </a:p>
            <a:p>
              <a:r>
                <a:rPr lang="en-GB" sz="2000">
                  <a:solidFill>
                    <a:srgbClr val="FFFF00"/>
                  </a:solidFill>
                  <a:latin typeface="Arial" panose="020B0604020202020204" pitchFamily="34" charset="0"/>
                </a:rPr>
                <a:t>flexibility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200" y="3552"/>
              <a:ext cx="36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44" y="3648"/>
              <a:ext cx="3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2000">
                  <a:solidFill>
                    <a:srgbClr val="FFFF00"/>
                  </a:solidFill>
                  <a:latin typeface="Arial" panose="020B0604020202020204" pitchFamily="34" charset="0"/>
                </a:rPr>
                <a:t>Predictability, performance, time to market</a:t>
              </a: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44" y="1008"/>
              <a:ext cx="2976" cy="2400"/>
            </a:xfrm>
            <a:custGeom>
              <a:avLst/>
              <a:gdLst>
                <a:gd name="T0" fmla="*/ 0 w 2976"/>
                <a:gd name="T1" fmla="*/ 0 h 2400"/>
                <a:gd name="T2" fmla="*/ 672 w 2976"/>
                <a:gd name="T3" fmla="*/ 1728 h 2400"/>
                <a:gd name="T4" fmla="*/ 2976 w 2976"/>
                <a:gd name="T5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76" h="2400">
                  <a:moveTo>
                    <a:pt x="0" y="0"/>
                  </a:moveTo>
                  <a:cubicBezTo>
                    <a:pt x="88" y="664"/>
                    <a:pt x="176" y="1328"/>
                    <a:pt x="672" y="1728"/>
                  </a:cubicBezTo>
                  <a:cubicBezTo>
                    <a:pt x="1168" y="2128"/>
                    <a:pt x="2072" y="2264"/>
                    <a:pt x="2976" y="2400"/>
                  </a:cubicBezTo>
                </a:path>
              </a:pathLst>
            </a:custGeom>
            <a:noFill/>
            <a:ln w="31750" cap="flat" cmpd="sng">
              <a:solidFill>
                <a:srgbClr val="FFFF00"/>
              </a:solidFill>
              <a:prstDash val="lgDash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36" y="1008"/>
              <a:ext cx="912" cy="1056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accent2"/>
                  </a:solidFill>
                  <a:latin typeface="Arial" panose="020B0604020202020204" pitchFamily="34" charset="0"/>
                </a:rPr>
                <a:t>Soft</a:t>
              </a:r>
            </a:p>
            <a:p>
              <a:pPr algn="ctr"/>
              <a:r>
                <a:rPr lang="en-GB">
                  <a:solidFill>
                    <a:schemeClr val="accent2"/>
                  </a:solidFill>
                  <a:latin typeface="Arial" panose="020B0604020202020204" pitchFamily="34" charset="0"/>
                </a:rPr>
                <a:t>core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44" y="1776"/>
              <a:ext cx="912" cy="1056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accent2"/>
                  </a:solidFill>
                  <a:latin typeface="Arial" panose="020B0604020202020204" pitchFamily="34" charset="0"/>
                </a:rPr>
                <a:t>Firm</a:t>
              </a:r>
            </a:p>
            <a:p>
              <a:pPr algn="ctr"/>
              <a:r>
                <a:rPr lang="en-GB">
                  <a:solidFill>
                    <a:schemeClr val="accent2"/>
                  </a:solidFill>
                  <a:latin typeface="Arial" panose="020B0604020202020204" pitchFamily="34" charset="0"/>
                </a:rPr>
                <a:t>core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792" y="2304"/>
              <a:ext cx="912" cy="1056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accent2"/>
                  </a:solidFill>
                  <a:latin typeface="Arial" panose="020B0604020202020204" pitchFamily="34" charset="0"/>
                </a:rPr>
                <a:t>Hard</a:t>
              </a:r>
            </a:p>
            <a:p>
              <a:pPr algn="ctr"/>
              <a:r>
                <a:rPr lang="en-GB">
                  <a:solidFill>
                    <a:schemeClr val="accent2"/>
                  </a:solidFill>
                  <a:latin typeface="Arial" panose="020B0604020202020204" pitchFamily="34" charset="0"/>
                </a:rPr>
                <a:t>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5953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Different IP Formats</a:t>
            </a:r>
            <a:endParaRPr 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5943"/>
              </p:ext>
            </p:extLst>
          </p:nvPr>
        </p:nvGraphicFramePr>
        <p:xfrm>
          <a:off x="152400" y="1955800"/>
          <a:ext cx="8915400" cy="28448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IP Format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Representation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Optimization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Reusability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Hard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GDSII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Technology Dependent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Soft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RTL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Technology Independent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Firm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Target Netlist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Technology Generic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1534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Microelectronic Circuit Design and</a:t>
            </a:r>
            <a:br>
              <a:rPr lang="en-US" sz="3200" smtClean="0"/>
            </a:br>
            <a:r>
              <a:rPr lang="en-US" sz="3200" smtClean="0"/>
              <a:t>Production</a:t>
            </a:r>
          </a:p>
        </p:txBody>
      </p:sp>
      <p:pic>
        <p:nvPicPr>
          <p:cNvPr id="2969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0563" y="1206500"/>
            <a:ext cx="7915275" cy="503237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How to </a:t>
            </a:r>
            <a:r>
              <a:rPr lang="en-US" smtClean="0"/>
              <a:t>D</a:t>
            </a:r>
            <a:r>
              <a:rPr lang="tr-TR" smtClean="0"/>
              <a:t>eal with </a:t>
            </a:r>
            <a:r>
              <a:rPr lang="en-US" smtClean="0"/>
              <a:t>Design</a:t>
            </a:r>
            <a:r>
              <a:rPr lang="tr-TR" smtClean="0"/>
              <a:t> </a:t>
            </a:r>
            <a:r>
              <a:rPr lang="en-US" smtClean="0"/>
              <a:t>C</a:t>
            </a:r>
            <a:r>
              <a:rPr lang="tr-TR" smtClean="0"/>
              <a:t>omplexity?</a:t>
            </a:r>
            <a:endParaRPr lang="en-US" smtClean="0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Moore’s Law: </a:t>
            </a:r>
            <a:r>
              <a:rPr lang="tr-TR" dirty="0" smtClean="0"/>
              <a:t>Number of transistors that can be packed on a chip doubles every 18 months while the price stays the same.</a:t>
            </a:r>
          </a:p>
          <a:p>
            <a:pPr>
              <a:defRPr/>
            </a:pPr>
            <a:r>
              <a:rPr lang="tr-TR" dirty="0" smtClean="0">
                <a:solidFill>
                  <a:srgbClr val="FF9933"/>
                </a:solidFill>
              </a:rPr>
              <a:t>Hierarchy</a:t>
            </a:r>
            <a:r>
              <a:rPr lang="tr-TR" dirty="0" smtClean="0"/>
              <a:t>: structure of a design at different levels of description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defRPr/>
            </a:pPr>
            <a:r>
              <a:rPr lang="tr-TR" dirty="0" smtClean="0">
                <a:solidFill>
                  <a:srgbClr val="FF9933"/>
                </a:solidFill>
              </a:rPr>
              <a:t>Abstraction</a:t>
            </a:r>
            <a:r>
              <a:rPr lang="tr-TR" dirty="0" smtClean="0"/>
              <a:t>: hiding the lower level details.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Hierarchy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534988" y="1241425"/>
            <a:ext cx="8161337" cy="4933950"/>
            <a:chOff x="619" y="240"/>
            <a:chExt cx="5141" cy="3902"/>
          </a:xfrm>
        </p:grpSpPr>
        <p:pic>
          <p:nvPicPr>
            <p:cNvPr id="31748" name="Picture 5" descr="part3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9" y="240"/>
              <a:ext cx="5141" cy="390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749" name="Line 6"/>
            <p:cNvSpPr>
              <a:spLocks noChangeShapeType="1"/>
            </p:cNvSpPr>
            <p:nvPr/>
          </p:nvSpPr>
          <p:spPr bwMode="auto">
            <a:xfrm>
              <a:off x="5232" y="1056"/>
              <a:ext cx="0" cy="2736"/>
            </a:xfrm>
            <a:prstGeom prst="line">
              <a:avLst/>
            </a:prstGeom>
            <a:noFill/>
            <a:ln w="38100">
              <a:solidFill>
                <a:srgbClr val="5236FA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0" name="Text Box 7"/>
            <p:cNvSpPr txBox="1">
              <a:spLocks noChangeArrowheads="1"/>
            </p:cNvSpPr>
            <p:nvPr/>
          </p:nvSpPr>
          <p:spPr bwMode="auto">
            <a:xfrm>
              <a:off x="4464" y="3312"/>
              <a:ext cx="624" cy="5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i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Top </a:t>
              </a:r>
            </a:p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</a:pPr>
              <a:r>
                <a:rPr lang="en-US" sz="1800" i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</a:p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</a:pPr>
              <a:r>
                <a:rPr lang="en-US" sz="1800" i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Down</a:t>
              </a:r>
            </a:p>
          </p:txBody>
        </p:sp>
        <p:sp>
          <p:nvSpPr>
            <p:cNvPr id="31751" name="Line 8"/>
            <p:cNvSpPr>
              <a:spLocks noChangeShapeType="1"/>
            </p:cNvSpPr>
            <p:nvPr/>
          </p:nvSpPr>
          <p:spPr bwMode="auto">
            <a:xfrm flipV="1">
              <a:off x="5472" y="816"/>
              <a:ext cx="0" cy="2640"/>
            </a:xfrm>
            <a:prstGeom prst="line">
              <a:avLst/>
            </a:prstGeom>
            <a:noFill/>
            <a:ln w="38100">
              <a:solidFill>
                <a:srgbClr val="FD1D4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2" name="Text Box 9"/>
            <p:cNvSpPr txBox="1">
              <a:spLocks noChangeArrowheads="1"/>
            </p:cNvSpPr>
            <p:nvPr/>
          </p:nvSpPr>
          <p:spPr bwMode="auto">
            <a:xfrm>
              <a:off x="5136" y="335"/>
              <a:ext cx="624" cy="5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i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Bottom </a:t>
              </a:r>
            </a:p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</a:pPr>
              <a:r>
                <a:rPr lang="en-US" sz="1800" i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</a:p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</a:pPr>
              <a:r>
                <a:rPr lang="en-US" sz="1800" i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UP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Abstractions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</a:t>
            </a:r>
            <a:r>
              <a:rPr lang="en-US" i="1" u="sng" dirty="0" smtClean="0">
                <a:solidFill>
                  <a:srgbClr val="FFFF00"/>
                </a:solidFill>
              </a:rPr>
              <a:t>Abstraction</a:t>
            </a:r>
            <a:r>
              <a:rPr lang="en-US" dirty="0" smtClean="0"/>
              <a:t> is a simplified model of some Entity which </a:t>
            </a:r>
            <a:r>
              <a:rPr lang="en-US" i="1" dirty="0" smtClean="0">
                <a:solidFill>
                  <a:srgbClr val="FF9933"/>
                </a:solidFill>
              </a:rPr>
              <a:t>hides certain amount of the internal details of this Entity.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Lower Level </a:t>
            </a:r>
            <a:r>
              <a:rPr lang="en-US" dirty="0" smtClean="0"/>
              <a:t>abstractions give </a:t>
            </a:r>
            <a:r>
              <a:rPr lang="en-US" dirty="0" smtClean="0">
                <a:solidFill>
                  <a:srgbClr val="FFFF00"/>
                </a:solidFill>
              </a:rPr>
              <a:t>more details </a:t>
            </a:r>
            <a:r>
              <a:rPr lang="en-US" dirty="0" smtClean="0"/>
              <a:t>of the modeled Entity.</a:t>
            </a:r>
          </a:p>
          <a:p>
            <a:pPr>
              <a:defRPr/>
            </a:pPr>
            <a:r>
              <a:rPr lang="en-US" dirty="0" smtClean="0"/>
              <a:t>Several levels of abstractions (</a:t>
            </a:r>
            <a:r>
              <a:rPr lang="en-US" i="1" dirty="0" smtClean="0">
                <a:solidFill>
                  <a:srgbClr val="FF9933"/>
                </a:solidFill>
              </a:rPr>
              <a:t>details</a:t>
            </a:r>
            <a:r>
              <a:rPr lang="en-US" dirty="0" smtClean="0"/>
              <a:t>) are commonly used:</a:t>
            </a:r>
          </a:p>
          <a:p>
            <a:pPr lvl="1">
              <a:defRPr/>
            </a:pPr>
            <a:r>
              <a:rPr lang="en-US" dirty="0" smtClean="0"/>
              <a:t>System Level</a:t>
            </a:r>
          </a:p>
          <a:p>
            <a:pPr lvl="1">
              <a:defRPr/>
            </a:pPr>
            <a:r>
              <a:rPr lang="en-US" dirty="0" smtClean="0"/>
              <a:t>Chip Level</a:t>
            </a:r>
          </a:p>
          <a:p>
            <a:pPr lvl="1">
              <a:defRPr/>
            </a:pPr>
            <a:r>
              <a:rPr lang="en-US" dirty="0" smtClean="0"/>
              <a:t>Register Level</a:t>
            </a:r>
          </a:p>
          <a:p>
            <a:pPr lvl="1">
              <a:defRPr/>
            </a:pPr>
            <a:r>
              <a:rPr lang="en-US" dirty="0" smtClean="0"/>
              <a:t>Gate Level</a:t>
            </a:r>
          </a:p>
          <a:p>
            <a:pPr lvl="1">
              <a:defRPr/>
            </a:pPr>
            <a:r>
              <a:rPr lang="en-US" dirty="0" smtClean="0"/>
              <a:t>Circuit (Transistor) Level</a:t>
            </a:r>
          </a:p>
          <a:p>
            <a:pPr lvl="1">
              <a:defRPr/>
            </a:pPr>
            <a:r>
              <a:rPr lang="en-US" dirty="0" smtClean="0"/>
              <a:t>Layout (Geometric) Level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207000" y="3963988"/>
            <a:ext cx="457200" cy="2286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645150" y="4370388"/>
            <a:ext cx="2357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More Details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i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(Less Abstract)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Domains &amp; Levels of Abstraction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Designs can be expressed / viewed in one of </a:t>
            </a:r>
            <a:r>
              <a:rPr lang="en-US" u="sng" dirty="0" smtClean="0">
                <a:solidFill>
                  <a:srgbClr val="FF9933"/>
                </a:solidFill>
              </a:rPr>
              <a:t>three</a:t>
            </a:r>
            <a:r>
              <a:rPr lang="en-US" dirty="0" smtClean="0"/>
              <a:t> possible domains</a:t>
            </a:r>
          </a:p>
          <a:p>
            <a:pPr lvl="1">
              <a:defRPr/>
            </a:pPr>
            <a:r>
              <a:rPr lang="en-US" dirty="0" smtClean="0"/>
              <a:t>Behavioral Domain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b="1" i="1" dirty="0" smtClean="0">
                <a:solidFill>
                  <a:srgbClr val="FFFF00"/>
                </a:solidFill>
              </a:rPr>
              <a:t>Behavioral  View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>
              <a:defRPr/>
            </a:pPr>
            <a:r>
              <a:rPr lang="en-US" dirty="0" smtClean="0"/>
              <a:t>Structural/Component Domain 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b="1" i="1" dirty="0" smtClean="0">
                <a:solidFill>
                  <a:srgbClr val="FFFF00"/>
                </a:solidFill>
              </a:rPr>
              <a:t>Structural  View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>
              <a:defRPr/>
            </a:pPr>
            <a:r>
              <a:rPr lang="en-US" dirty="0" smtClean="0"/>
              <a:t>Physical Domain   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b="1" i="1" dirty="0" smtClean="0">
                <a:solidFill>
                  <a:srgbClr val="FFFF00"/>
                </a:solidFill>
              </a:rPr>
              <a:t>Physical  View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defRPr/>
            </a:pPr>
            <a:r>
              <a:rPr lang="en-US" dirty="0" smtClean="0"/>
              <a:t>A design modeled in a given domain can be represented at several levels of abstraction (</a:t>
            </a:r>
            <a:r>
              <a:rPr lang="en-US" i="1" dirty="0" smtClean="0">
                <a:solidFill>
                  <a:srgbClr val="FF9933"/>
                </a:solidFill>
              </a:rPr>
              <a:t>Details</a:t>
            </a:r>
            <a:r>
              <a:rPr lang="en-US" dirty="0" smtClean="0"/>
              <a:t>).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Modeling Views</a:t>
            </a: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Behavioral view</a:t>
            </a:r>
          </a:p>
          <a:p>
            <a:pPr lvl="1">
              <a:defRPr/>
            </a:pPr>
            <a:r>
              <a:rPr lang="en-US" smtClean="0"/>
              <a:t>Abstract function.</a:t>
            </a:r>
          </a:p>
          <a:p>
            <a:pPr>
              <a:defRPr/>
            </a:pPr>
            <a:r>
              <a:rPr lang="en-US" b="0" smtClean="0"/>
              <a:t>Structural view</a:t>
            </a:r>
          </a:p>
          <a:p>
            <a:pPr lvl="1">
              <a:defRPr/>
            </a:pPr>
            <a:r>
              <a:rPr lang="en-US" smtClean="0"/>
              <a:t>An interconnection of parts.</a:t>
            </a:r>
          </a:p>
          <a:p>
            <a:pPr>
              <a:defRPr/>
            </a:pPr>
            <a:r>
              <a:rPr lang="en-US" b="0" smtClean="0"/>
              <a:t>Physical view</a:t>
            </a:r>
          </a:p>
          <a:p>
            <a:pPr lvl="1">
              <a:defRPr/>
            </a:pPr>
            <a:r>
              <a:rPr lang="en-US" smtClean="0"/>
              <a:t>Physical objects with size </a:t>
            </a:r>
          </a:p>
          <a:p>
            <a:pPr lvl="1">
              <a:buFontTx/>
              <a:buNone/>
              <a:defRPr/>
            </a:pPr>
            <a:r>
              <a:rPr lang="en-US" smtClean="0"/>
              <a:t>   and positions.</a:t>
            </a:r>
          </a:p>
          <a:p>
            <a:pPr>
              <a:defRPr/>
            </a:pPr>
            <a:endParaRPr lang="en-US" b="0" smtClean="0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0013" y="1408113"/>
            <a:ext cx="3311525" cy="409416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Microelectronics</a:t>
            </a: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mtClean="0"/>
              <a:t>Enabling and strategic technology for development of hardware and software.</a:t>
            </a:r>
          </a:p>
          <a:p>
            <a:pPr>
              <a:lnSpc>
                <a:spcPct val="80000"/>
              </a:lnSpc>
              <a:defRPr/>
            </a:pPr>
            <a:r>
              <a:rPr lang="en-US" smtClean="0"/>
              <a:t>Primary markets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Information systems.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Telecommunications.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Consumer.</a:t>
            </a:r>
          </a:p>
          <a:p>
            <a:pPr>
              <a:lnSpc>
                <a:spcPct val="80000"/>
              </a:lnSpc>
              <a:defRPr/>
            </a:pPr>
            <a:r>
              <a:rPr lang="en-US" smtClean="0"/>
              <a:t>Trends in microelectronics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Improvements in device technology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Smaller circuits.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Higher performance.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More devices on a chip.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Higher degree of integration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More complex systems.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Lower cost in packaging and interconnect.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Higher performance.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Higher reliability.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Levels of Abstractions &amp; Corresponding Views</a:t>
            </a:r>
          </a:p>
        </p:txBody>
      </p:sp>
      <p:pic>
        <p:nvPicPr>
          <p:cNvPr id="35843" name="Picture 4" descr="view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1200" y="1344613"/>
            <a:ext cx="7666038" cy="479266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Gajski and Kuhn's Y Chart</a:t>
            </a:r>
          </a:p>
        </p:txBody>
      </p:sp>
      <p:pic>
        <p:nvPicPr>
          <p:cNvPr id="36867" name="Picture 4" descr="y-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057275"/>
            <a:ext cx="714375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Domains &amp; Levels of Abstraction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63538" y="1373188"/>
          <a:ext cx="7297737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7353038" imgH="4858321" progId="Word.Document.8">
                  <p:embed/>
                </p:oleObj>
              </mc:Choice>
              <mc:Fallback>
                <p:oleObj name="Document" r:id="rId3" imgW="7353038" imgH="485832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373188"/>
                        <a:ext cx="7297737" cy="493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System</a:t>
            </a:r>
            <a:r>
              <a:rPr lang="tr-TR" smtClean="0"/>
              <a:t> Design</a:t>
            </a:r>
            <a:endParaRPr lang="en-US" smtClean="0"/>
          </a:p>
        </p:txBody>
      </p:sp>
      <p:sp>
        <p:nvSpPr>
          <p:cNvPr id="2140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smtClean="0"/>
              <a:t>Realization of a specification</a:t>
            </a:r>
            <a:r>
              <a:rPr lang="en-US" smtClean="0"/>
              <a:t> subject to the o</a:t>
            </a:r>
            <a:r>
              <a:rPr lang="tr-TR" smtClean="0"/>
              <a:t>ptimization of</a:t>
            </a:r>
          </a:p>
          <a:p>
            <a:pPr lvl="1">
              <a:lnSpc>
                <a:spcPct val="80000"/>
              </a:lnSpc>
              <a:defRPr/>
            </a:pPr>
            <a:r>
              <a:rPr lang="tr-TR" smtClean="0">
                <a:solidFill>
                  <a:schemeClr val="hlink"/>
                </a:solidFill>
              </a:rPr>
              <a:t>Area</a:t>
            </a:r>
            <a:r>
              <a:rPr lang="en-US" smtClean="0"/>
              <a:t> (Chip, PCB)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Lower manufacturing cost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Increase manufacturing yield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Reduce packaging cost</a:t>
            </a:r>
            <a:endParaRPr lang="tr-TR" smtClean="0"/>
          </a:p>
          <a:p>
            <a:pPr lvl="1">
              <a:lnSpc>
                <a:spcPct val="80000"/>
              </a:lnSpc>
              <a:defRPr/>
            </a:pPr>
            <a:r>
              <a:rPr lang="en-US" smtClean="0">
                <a:solidFill>
                  <a:schemeClr val="hlink"/>
                </a:solidFill>
              </a:rPr>
              <a:t>Performance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Propagation delay (combinational circuits)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Cycle time and latency (sequential circuits)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Throughput (pipelined circuits)</a:t>
            </a:r>
          </a:p>
          <a:p>
            <a:pPr lvl="1">
              <a:lnSpc>
                <a:spcPct val="80000"/>
              </a:lnSpc>
              <a:defRPr/>
            </a:pPr>
            <a:r>
              <a:rPr lang="tr-TR" smtClean="0">
                <a:solidFill>
                  <a:schemeClr val="hlink"/>
                </a:solidFill>
              </a:rPr>
              <a:t>Power dissipation</a:t>
            </a:r>
          </a:p>
          <a:p>
            <a:pPr lvl="1">
              <a:lnSpc>
                <a:spcPct val="80000"/>
              </a:lnSpc>
              <a:defRPr/>
            </a:pPr>
            <a:r>
              <a:rPr lang="tr-TR" smtClean="0">
                <a:solidFill>
                  <a:schemeClr val="hlink"/>
                </a:solidFill>
              </a:rPr>
              <a:t>Testability</a:t>
            </a:r>
            <a:endParaRPr lang="en-US" smtClean="0">
              <a:solidFill>
                <a:schemeClr val="hlink"/>
              </a:solidFill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Earlier detection of manufacturing defects lowers overall cost</a:t>
            </a:r>
          </a:p>
          <a:p>
            <a:pPr lvl="1">
              <a:lnSpc>
                <a:spcPct val="80000"/>
              </a:lnSpc>
              <a:defRPr/>
            </a:pPr>
            <a:r>
              <a:rPr lang="tr-TR" smtClean="0">
                <a:solidFill>
                  <a:schemeClr val="hlink"/>
                </a:solidFill>
              </a:rPr>
              <a:t>Design time</a:t>
            </a:r>
            <a:r>
              <a:rPr lang="en-US" smtClean="0"/>
              <a:t> (time-to-market)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Cost reduction</a:t>
            </a:r>
          </a:p>
          <a:p>
            <a:pPr lvl="2">
              <a:lnSpc>
                <a:spcPct val="80000"/>
              </a:lnSpc>
              <a:defRPr/>
            </a:pPr>
            <a:r>
              <a:rPr lang="en-US" smtClean="0"/>
              <a:t>Be competitive</a:t>
            </a:r>
            <a:endParaRPr lang="tr-TR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vs. Synthesis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Design</a:t>
            </a:r>
            <a:endParaRPr lang="en-US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dirty="0" smtClean="0"/>
              <a:t>A sequence of synthesis steps down to a level of abstraction which is </a:t>
            </a:r>
            <a:r>
              <a:rPr lang="en-US" dirty="0" err="1" smtClean="0">
                <a:solidFill>
                  <a:srgbClr val="FF9933"/>
                </a:solidFill>
              </a:rPr>
              <a:t>manufacturable</a:t>
            </a:r>
            <a:r>
              <a:rPr lang="en-US" dirty="0" smtClean="0">
                <a:solidFill>
                  <a:srgbClr val="FF9933"/>
                </a:solidFill>
              </a:rPr>
              <a:t>.</a:t>
            </a:r>
          </a:p>
          <a:p>
            <a:pPr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Synthesis</a:t>
            </a:r>
            <a:endParaRPr lang="en-US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dirty="0" smtClean="0"/>
              <a:t>Process of transforming H/W from one level of abstraction to a </a:t>
            </a:r>
            <a:r>
              <a:rPr lang="en-US" b="1" i="1" u="sng" dirty="0" smtClean="0">
                <a:solidFill>
                  <a:srgbClr val="FF9933"/>
                </a:solidFill>
              </a:rPr>
              <a:t>lower</a:t>
            </a:r>
            <a:r>
              <a:rPr lang="en-US" dirty="0" smtClean="0">
                <a:solidFill>
                  <a:srgbClr val="FF9933"/>
                </a:solidFill>
              </a:rPr>
              <a:t> </a:t>
            </a:r>
            <a:r>
              <a:rPr lang="en-US" dirty="0" smtClean="0"/>
              <a:t>one.</a:t>
            </a:r>
          </a:p>
          <a:p>
            <a:pPr>
              <a:defRPr/>
            </a:pPr>
            <a:r>
              <a:rPr lang="en-US" dirty="0" smtClean="0"/>
              <a:t>Synthesis may occur at many different levels of abstraction</a:t>
            </a:r>
          </a:p>
          <a:p>
            <a:pPr lvl="1">
              <a:defRPr/>
            </a:pPr>
            <a:r>
              <a:rPr lang="en-US" dirty="0" smtClean="0"/>
              <a:t>Behavioral or High-level synthesis</a:t>
            </a:r>
          </a:p>
          <a:p>
            <a:pPr lvl="1">
              <a:defRPr/>
            </a:pPr>
            <a:r>
              <a:rPr lang="en-US" dirty="0" smtClean="0"/>
              <a:t>Logic synthesis</a:t>
            </a:r>
          </a:p>
          <a:p>
            <a:pPr lvl="1">
              <a:defRPr/>
            </a:pPr>
            <a:r>
              <a:rPr lang="en-US" dirty="0" smtClean="0"/>
              <a:t>Layout synthesis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System</a:t>
            </a:r>
            <a:r>
              <a:rPr lang="tr-TR" smtClean="0"/>
              <a:t> Design Cycle</a:t>
            </a:r>
            <a:endParaRPr lang="en-US" smtClean="0"/>
          </a:p>
        </p:txBody>
      </p:sp>
      <p:sp>
        <p:nvSpPr>
          <p:cNvPr id="39939" name="AutoShape 1029"/>
          <p:cNvSpPr>
            <a:spLocks noChangeArrowheads="1"/>
          </p:cNvSpPr>
          <p:nvPr/>
        </p:nvSpPr>
        <p:spPr bwMode="auto">
          <a:xfrm>
            <a:off x="152400" y="1447800"/>
            <a:ext cx="4724400" cy="4572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0" i="0">
                <a:solidFill>
                  <a:srgbClr val="0000FF"/>
                </a:solidFill>
                <a:latin typeface="Times New Roman" pitchFamily="18" charset="0"/>
              </a:rPr>
              <a:t>Design Idea </a:t>
            </a:r>
            <a:r>
              <a:rPr lang="en-US" b="0" i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tr-TR" b="0" i="0">
                <a:solidFill>
                  <a:srgbClr val="0000FF"/>
                </a:solidFill>
                <a:latin typeface="Times New Roman" pitchFamily="18" charset="0"/>
              </a:rPr>
              <a:t>System Specification</a:t>
            </a:r>
            <a:endParaRPr lang="en-US" b="0" i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40" name="AutoShape 1030"/>
          <p:cNvSpPr>
            <a:spLocks noChangeArrowheads="1"/>
          </p:cNvSpPr>
          <p:nvPr/>
        </p:nvSpPr>
        <p:spPr bwMode="auto">
          <a:xfrm>
            <a:off x="533400" y="2286000"/>
            <a:ext cx="3962400" cy="3810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0" i="0">
                <a:solidFill>
                  <a:srgbClr val="0000FF"/>
                </a:solidFill>
                <a:latin typeface="Times New Roman" pitchFamily="18" charset="0"/>
              </a:rPr>
              <a:t>Behavioral (</a:t>
            </a:r>
            <a:r>
              <a:rPr lang="tr-TR" b="0" i="0">
                <a:solidFill>
                  <a:srgbClr val="0000FF"/>
                </a:solidFill>
                <a:latin typeface="Times New Roman" pitchFamily="18" charset="0"/>
              </a:rPr>
              <a:t>Functional</a:t>
            </a:r>
            <a:r>
              <a:rPr lang="en-US" b="0" i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tr-TR" b="0" i="0">
                <a:solidFill>
                  <a:srgbClr val="0000FF"/>
                </a:solidFill>
                <a:latin typeface="Times New Roman" pitchFamily="18" charset="0"/>
              </a:rPr>
              <a:t> Design</a:t>
            </a:r>
            <a:endParaRPr lang="en-US" b="0" i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41" name="AutoShape 1031"/>
          <p:cNvSpPr>
            <a:spLocks noChangeArrowheads="1"/>
          </p:cNvSpPr>
          <p:nvPr/>
        </p:nvSpPr>
        <p:spPr bwMode="auto">
          <a:xfrm>
            <a:off x="1066800" y="3657600"/>
            <a:ext cx="2895600" cy="3810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b="0" i="0">
                <a:solidFill>
                  <a:srgbClr val="0000FF"/>
                </a:solidFill>
                <a:latin typeface="Times New Roman" pitchFamily="18" charset="0"/>
              </a:rPr>
              <a:t>Logic Design</a:t>
            </a:r>
            <a:endParaRPr lang="en-US" b="0" i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42" name="AutoShape 1032"/>
          <p:cNvSpPr>
            <a:spLocks noChangeArrowheads="1"/>
          </p:cNvSpPr>
          <p:nvPr/>
        </p:nvSpPr>
        <p:spPr bwMode="auto">
          <a:xfrm>
            <a:off x="1066800" y="4343400"/>
            <a:ext cx="2895600" cy="3810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b="0" i="0">
                <a:solidFill>
                  <a:srgbClr val="0000FF"/>
                </a:solidFill>
                <a:latin typeface="Times New Roman" pitchFamily="18" charset="0"/>
              </a:rPr>
              <a:t>Circuit Design</a:t>
            </a:r>
            <a:endParaRPr lang="en-US" b="0" i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43" name="AutoShape 1033"/>
          <p:cNvSpPr>
            <a:spLocks noChangeArrowheads="1"/>
          </p:cNvSpPr>
          <p:nvPr/>
        </p:nvSpPr>
        <p:spPr bwMode="auto">
          <a:xfrm>
            <a:off x="1066800" y="4953000"/>
            <a:ext cx="2895600" cy="5334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b="0" i="0">
                <a:solidFill>
                  <a:srgbClr val="0000FF"/>
                </a:solidFill>
                <a:latin typeface="Times New Roman" pitchFamily="18" charset="0"/>
              </a:rPr>
              <a:t>Physical Design</a:t>
            </a:r>
            <a:endParaRPr lang="en-US" b="0" i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44" name="AutoShape 1034"/>
          <p:cNvSpPr>
            <a:spLocks noChangeArrowheads="1"/>
          </p:cNvSpPr>
          <p:nvPr/>
        </p:nvSpPr>
        <p:spPr bwMode="auto">
          <a:xfrm>
            <a:off x="762000" y="5715000"/>
            <a:ext cx="3505200" cy="3810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b="0" i="0">
                <a:solidFill>
                  <a:srgbClr val="0000FF"/>
                </a:solidFill>
                <a:latin typeface="Times New Roman" pitchFamily="18" charset="0"/>
              </a:rPr>
              <a:t>Fabrication &amp; Packaging</a:t>
            </a:r>
            <a:endParaRPr lang="en-US" b="0" i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39945" name="AutoShape 1035"/>
          <p:cNvCxnSpPr>
            <a:cxnSpLocks noChangeShapeType="1"/>
            <a:stCxn id="39939" idx="2"/>
            <a:endCxn id="39940" idx="0"/>
          </p:cNvCxnSpPr>
          <p:nvPr/>
        </p:nvCxnSpPr>
        <p:spPr bwMode="auto">
          <a:xfrm>
            <a:off x="2514600" y="1905000"/>
            <a:ext cx="0" cy="3810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9946" name="AutoShape 1036"/>
          <p:cNvCxnSpPr>
            <a:cxnSpLocks noChangeShapeType="1"/>
            <a:stCxn id="39941" idx="2"/>
            <a:endCxn id="39942" idx="0"/>
          </p:cNvCxnSpPr>
          <p:nvPr/>
        </p:nvCxnSpPr>
        <p:spPr bwMode="auto">
          <a:xfrm>
            <a:off x="2514600" y="4038600"/>
            <a:ext cx="0" cy="3048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9947" name="AutoShape 1037"/>
          <p:cNvCxnSpPr>
            <a:cxnSpLocks noChangeShapeType="1"/>
            <a:stCxn id="39942" idx="2"/>
            <a:endCxn id="39943" idx="0"/>
          </p:cNvCxnSpPr>
          <p:nvPr/>
        </p:nvCxnSpPr>
        <p:spPr bwMode="auto">
          <a:xfrm>
            <a:off x="2514600" y="4724400"/>
            <a:ext cx="0" cy="2286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9948" name="AutoShape 1038"/>
          <p:cNvCxnSpPr>
            <a:cxnSpLocks noChangeShapeType="1"/>
            <a:stCxn id="39943" idx="2"/>
            <a:endCxn id="39944" idx="0"/>
          </p:cNvCxnSpPr>
          <p:nvPr/>
        </p:nvCxnSpPr>
        <p:spPr bwMode="auto">
          <a:xfrm>
            <a:off x="2514600" y="5486400"/>
            <a:ext cx="0" cy="2286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9949" name="AutoShape 1039"/>
          <p:cNvCxnSpPr>
            <a:cxnSpLocks noChangeShapeType="1"/>
            <a:endCxn id="39941" idx="0"/>
          </p:cNvCxnSpPr>
          <p:nvPr/>
        </p:nvCxnSpPr>
        <p:spPr bwMode="auto">
          <a:xfrm>
            <a:off x="2514600" y="3276600"/>
            <a:ext cx="0" cy="3810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39950" name="AutoShape 1040"/>
          <p:cNvSpPr>
            <a:spLocks noChangeArrowheads="1"/>
          </p:cNvSpPr>
          <p:nvPr/>
        </p:nvSpPr>
        <p:spPr bwMode="auto">
          <a:xfrm>
            <a:off x="1066800" y="2971800"/>
            <a:ext cx="2895600" cy="3810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0" i="0">
                <a:solidFill>
                  <a:srgbClr val="0000FF"/>
                </a:solidFill>
                <a:latin typeface="Times New Roman" pitchFamily="18" charset="0"/>
              </a:rPr>
              <a:t>Architecture</a:t>
            </a:r>
            <a:r>
              <a:rPr lang="tr-TR" b="0" i="0">
                <a:solidFill>
                  <a:srgbClr val="0000FF"/>
                </a:solidFill>
                <a:latin typeface="Times New Roman" pitchFamily="18" charset="0"/>
              </a:rPr>
              <a:t> Design</a:t>
            </a:r>
            <a:endParaRPr lang="en-US" b="0" i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39951" name="AutoShape 1041"/>
          <p:cNvCxnSpPr>
            <a:cxnSpLocks noChangeShapeType="1"/>
            <a:stCxn id="39940" idx="2"/>
            <a:endCxn id="39950" idx="0"/>
          </p:cNvCxnSpPr>
          <p:nvPr/>
        </p:nvCxnSpPr>
        <p:spPr bwMode="auto">
          <a:xfrm>
            <a:off x="2514600" y="2667000"/>
            <a:ext cx="0" cy="3048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39952" name="AutoShape 1042"/>
          <p:cNvSpPr>
            <a:spLocks noChangeArrowheads="1"/>
          </p:cNvSpPr>
          <p:nvPr/>
        </p:nvSpPr>
        <p:spPr bwMode="auto">
          <a:xfrm>
            <a:off x="5791200" y="2286000"/>
            <a:ext cx="2895600" cy="304800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0">
                <a:solidFill>
                  <a:srgbClr val="5236FA"/>
                </a:solidFill>
                <a:latin typeface="Times New Roman" pitchFamily="18" charset="0"/>
              </a:rPr>
              <a:t>Pseudo Code, Flow Charts</a:t>
            </a:r>
          </a:p>
        </p:txBody>
      </p:sp>
      <p:cxnSp>
        <p:nvCxnSpPr>
          <p:cNvPr id="39953" name="AutoShape 1043"/>
          <p:cNvCxnSpPr>
            <a:cxnSpLocks noChangeShapeType="1"/>
          </p:cNvCxnSpPr>
          <p:nvPr/>
        </p:nvCxnSpPr>
        <p:spPr bwMode="auto">
          <a:xfrm>
            <a:off x="4648200" y="2438400"/>
            <a:ext cx="990600" cy="0"/>
          </a:xfrm>
          <a:prstGeom prst="straightConnector1">
            <a:avLst/>
          </a:prstGeom>
          <a:noFill/>
          <a:ln w="38100">
            <a:solidFill>
              <a:srgbClr val="FAFD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39954" name="AutoShape 1044"/>
          <p:cNvSpPr>
            <a:spLocks noChangeArrowheads="1"/>
          </p:cNvSpPr>
          <p:nvPr/>
        </p:nvSpPr>
        <p:spPr bwMode="auto">
          <a:xfrm>
            <a:off x="5791200" y="2971800"/>
            <a:ext cx="2895600" cy="304800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0">
                <a:solidFill>
                  <a:srgbClr val="5236FA"/>
                </a:solidFill>
                <a:latin typeface="Times New Roman" pitchFamily="18" charset="0"/>
              </a:rPr>
              <a:t>Bus &amp; Register Structure</a:t>
            </a:r>
          </a:p>
        </p:txBody>
      </p:sp>
      <p:cxnSp>
        <p:nvCxnSpPr>
          <p:cNvPr id="39955" name="AutoShape 1045"/>
          <p:cNvCxnSpPr>
            <a:cxnSpLocks noChangeShapeType="1"/>
          </p:cNvCxnSpPr>
          <p:nvPr/>
        </p:nvCxnSpPr>
        <p:spPr bwMode="auto">
          <a:xfrm>
            <a:off x="4648200" y="3124200"/>
            <a:ext cx="990600" cy="0"/>
          </a:xfrm>
          <a:prstGeom prst="straightConnector1">
            <a:avLst/>
          </a:prstGeom>
          <a:noFill/>
          <a:ln w="38100">
            <a:solidFill>
              <a:srgbClr val="FAFD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39956" name="AutoShape 1046"/>
          <p:cNvSpPr>
            <a:spLocks noChangeArrowheads="1"/>
          </p:cNvSpPr>
          <p:nvPr/>
        </p:nvSpPr>
        <p:spPr bwMode="auto">
          <a:xfrm>
            <a:off x="5791200" y="3733800"/>
            <a:ext cx="2895600" cy="304800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0">
                <a:solidFill>
                  <a:srgbClr val="5236FA"/>
                </a:solidFill>
                <a:latin typeface="Times New Roman" pitchFamily="18" charset="0"/>
              </a:rPr>
              <a:t>Netlist (Gate &amp; Wire Lists)</a:t>
            </a:r>
          </a:p>
        </p:txBody>
      </p:sp>
      <p:cxnSp>
        <p:nvCxnSpPr>
          <p:cNvPr id="39957" name="AutoShape 1047"/>
          <p:cNvCxnSpPr>
            <a:cxnSpLocks noChangeShapeType="1"/>
          </p:cNvCxnSpPr>
          <p:nvPr/>
        </p:nvCxnSpPr>
        <p:spPr bwMode="auto">
          <a:xfrm>
            <a:off x="4648200" y="3886200"/>
            <a:ext cx="990600" cy="0"/>
          </a:xfrm>
          <a:prstGeom prst="straightConnector1">
            <a:avLst/>
          </a:prstGeom>
          <a:noFill/>
          <a:ln w="38100">
            <a:solidFill>
              <a:srgbClr val="FAFD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39958" name="AutoShape 1048"/>
          <p:cNvSpPr>
            <a:spLocks noChangeArrowheads="1"/>
          </p:cNvSpPr>
          <p:nvPr/>
        </p:nvSpPr>
        <p:spPr bwMode="auto">
          <a:xfrm>
            <a:off x="5791200" y="4343400"/>
            <a:ext cx="2895600" cy="304800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0">
                <a:solidFill>
                  <a:srgbClr val="5236FA"/>
                </a:solidFill>
                <a:latin typeface="Times New Roman" pitchFamily="18" charset="0"/>
              </a:rPr>
              <a:t>Transistor List</a:t>
            </a:r>
          </a:p>
        </p:txBody>
      </p:sp>
      <p:cxnSp>
        <p:nvCxnSpPr>
          <p:cNvPr id="39959" name="AutoShape 1049"/>
          <p:cNvCxnSpPr>
            <a:cxnSpLocks noChangeShapeType="1"/>
          </p:cNvCxnSpPr>
          <p:nvPr/>
        </p:nvCxnSpPr>
        <p:spPr bwMode="auto">
          <a:xfrm>
            <a:off x="4648200" y="4495800"/>
            <a:ext cx="990600" cy="0"/>
          </a:xfrm>
          <a:prstGeom prst="straightConnector1">
            <a:avLst/>
          </a:prstGeom>
          <a:noFill/>
          <a:ln w="38100">
            <a:solidFill>
              <a:srgbClr val="FAFD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39960" name="AutoShape 1050"/>
          <p:cNvSpPr>
            <a:spLocks noChangeArrowheads="1"/>
          </p:cNvSpPr>
          <p:nvPr/>
        </p:nvSpPr>
        <p:spPr bwMode="auto">
          <a:xfrm>
            <a:off x="5791200" y="4953000"/>
            <a:ext cx="2895600" cy="304800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0">
                <a:solidFill>
                  <a:srgbClr val="5236FA"/>
                </a:solidFill>
                <a:latin typeface="Times New Roman" pitchFamily="18" charset="0"/>
              </a:rPr>
              <a:t>VLSI / PCB Layout</a:t>
            </a:r>
          </a:p>
        </p:txBody>
      </p:sp>
      <p:cxnSp>
        <p:nvCxnSpPr>
          <p:cNvPr id="39961" name="AutoShape 1051"/>
          <p:cNvCxnSpPr>
            <a:cxnSpLocks noChangeShapeType="1"/>
          </p:cNvCxnSpPr>
          <p:nvPr/>
        </p:nvCxnSpPr>
        <p:spPr bwMode="auto">
          <a:xfrm>
            <a:off x="4648200" y="5105400"/>
            <a:ext cx="990600" cy="0"/>
          </a:xfrm>
          <a:prstGeom prst="straightConnector1">
            <a:avLst/>
          </a:prstGeom>
          <a:noFill/>
          <a:ln w="38100">
            <a:solidFill>
              <a:srgbClr val="FAFD00"/>
            </a:solidFill>
            <a:prstDash val="dash"/>
            <a:round/>
            <a:headEnd/>
            <a:tailEnd type="triangle" w="med" len="med"/>
          </a:ln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Synthesis Process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3838" y="1471613"/>
          <a:ext cx="86868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VISIO" r:id="rId3" imgW="10814760" imgH="5294520" progId="Visio.Drawing.11">
                  <p:embed/>
                </p:oleObj>
              </mc:Choice>
              <mc:Fallback>
                <p:oleObj name="VISIO" r:id="rId3" imgW="10814760" imgH="529452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471613"/>
                        <a:ext cx="8686800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Circuit Synthesis</a:t>
            </a:r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hlink"/>
                </a:solidFill>
              </a:rPr>
              <a:t>Archit</a:t>
            </a:r>
            <a:r>
              <a:rPr lang="en-US" dirty="0" smtClean="0">
                <a:solidFill>
                  <a:srgbClr val="FFFF00"/>
                </a:solidFill>
              </a:rPr>
              <a:t>ectural-level synthesis</a:t>
            </a:r>
          </a:p>
          <a:p>
            <a:pPr lvl="1">
              <a:defRPr/>
            </a:pPr>
            <a:r>
              <a:rPr lang="en-US" dirty="0" smtClean="0"/>
              <a:t>Determine the </a:t>
            </a:r>
            <a:r>
              <a:rPr lang="en-US" b="1" i="1" dirty="0" smtClean="0">
                <a:solidFill>
                  <a:srgbClr val="FFFF00"/>
                </a:solidFill>
              </a:rPr>
              <a:t>macroscopic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structure</a:t>
            </a:r>
          </a:p>
          <a:p>
            <a:pPr lvl="2">
              <a:defRPr/>
            </a:pPr>
            <a:r>
              <a:rPr lang="en-US" dirty="0" smtClean="0"/>
              <a:t>Interconnection of major building blocks.</a:t>
            </a:r>
          </a:p>
          <a:p>
            <a:pPr>
              <a:defRPr/>
            </a:pPr>
            <a:r>
              <a:rPr lang="en-US" dirty="0" smtClean="0">
                <a:solidFill>
                  <a:schemeClr val="hlink"/>
                </a:solidFill>
              </a:rPr>
              <a:t>Logic-level synthesis</a:t>
            </a:r>
          </a:p>
          <a:p>
            <a:pPr lvl="1">
              <a:defRPr/>
            </a:pPr>
            <a:r>
              <a:rPr lang="en-US" dirty="0" smtClean="0"/>
              <a:t>Determine the </a:t>
            </a:r>
            <a:r>
              <a:rPr lang="en-US" b="1" i="1" dirty="0" smtClean="0">
                <a:solidFill>
                  <a:srgbClr val="FFFF00"/>
                </a:solidFill>
              </a:rPr>
              <a:t>microscopic</a:t>
            </a:r>
            <a:r>
              <a:rPr lang="en-US" dirty="0" smtClean="0"/>
              <a:t> structure</a:t>
            </a:r>
          </a:p>
          <a:p>
            <a:pPr lvl="2">
              <a:defRPr/>
            </a:pPr>
            <a:r>
              <a:rPr lang="en-US" dirty="0" smtClean="0"/>
              <a:t>Interconnection of logic gates.</a:t>
            </a:r>
          </a:p>
          <a:p>
            <a:pPr>
              <a:defRPr/>
            </a:pPr>
            <a:r>
              <a:rPr lang="en-US" dirty="0" smtClean="0">
                <a:solidFill>
                  <a:schemeClr val="hlink"/>
                </a:solidFill>
              </a:rPr>
              <a:t>Geometrical-level synthesis (Physical design)</a:t>
            </a:r>
          </a:p>
          <a:p>
            <a:pPr lvl="1">
              <a:defRPr/>
            </a:pPr>
            <a:r>
              <a:rPr lang="en-US" dirty="0" smtClean="0"/>
              <a:t>Placement and routing.</a:t>
            </a:r>
          </a:p>
          <a:p>
            <a:pPr lvl="1">
              <a:defRPr/>
            </a:pPr>
            <a:r>
              <a:rPr lang="en-US" dirty="0" smtClean="0"/>
              <a:t>Determine positions and connections.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Architecture</a:t>
            </a:r>
            <a:r>
              <a:rPr lang="tr-TR" smtClean="0"/>
              <a:t> Design</a:t>
            </a:r>
            <a:endParaRPr lang="en-US" smtClean="0"/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877888" y="1225550"/>
          <a:ext cx="7035800" cy="449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Visio" r:id="rId3" imgW="5695714" imgH="3621260" progId="Visio.Drawing.11">
                  <p:embed/>
                </p:oleObj>
              </mc:Choice>
              <mc:Fallback>
                <p:oleObj name="Visio" r:id="rId3" imgW="5695714" imgH="3621260" progId="Visio.Drawing.11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1225550"/>
                        <a:ext cx="7035800" cy="449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Behavioral or High-Level Synthesis</a:t>
            </a:r>
          </a:p>
        </p:txBody>
      </p:sp>
      <p:sp>
        <p:nvSpPr>
          <p:cNvPr id="251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automatic generation of data path and control unit is known as </a:t>
            </a:r>
            <a:r>
              <a:rPr lang="en-US" i="1" dirty="0" smtClean="0">
                <a:solidFill>
                  <a:schemeClr val="hlink"/>
                </a:solidFill>
              </a:rPr>
              <a:t>high-level synthesis.</a:t>
            </a:r>
          </a:p>
          <a:p>
            <a:pPr>
              <a:defRPr/>
            </a:pPr>
            <a:r>
              <a:rPr lang="en-US" dirty="0" smtClean="0">
                <a:latin typeface="CG Times" pitchFamily="18" charset="0"/>
              </a:rPr>
              <a:t>Tasks involved in HLS</a:t>
            </a:r>
            <a:r>
              <a:rPr lang="en-US" dirty="0" smtClean="0"/>
              <a:t> </a:t>
            </a:r>
            <a:r>
              <a:rPr lang="en-US" dirty="0" smtClean="0">
                <a:latin typeface="CG Times" pitchFamily="18" charset="0"/>
              </a:rPr>
              <a:t>are</a:t>
            </a:r>
            <a:r>
              <a:rPr lang="en-US" dirty="0" smtClean="0">
                <a:solidFill>
                  <a:schemeClr val="hlink"/>
                </a:solidFill>
                <a:latin typeface="CG Times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G Times" pitchFamily="18" charset="0"/>
              </a:rPr>
              <a:t>scheduling</a:t>
            </a:r>
            <a:r>
              <a:rPr lang="en-US" dirty="0" smtClean="0">
                <a:solidFill>
                  <a:schemeClr val="hlink"/>
                </a:solidFill>
                <a:latin typeface="CG Times" pitchFamily="18" charset="0"/>
              </a:rPr>
              <a:t> </a:t>
            </a:r>
            <a:r>
              <a:rPr lang="en-US" dirty="0" smtClean="0">
                <a:latin typeface="CG Times" pitchFamily="18" charset="0"/>
              </a:rPr>
              <a:t>and</a:t>
            </a:r>
            <a:r>
              <a:rPr lang="en-US" dirty="0" smtClean="0">
                <a:solidFill>
                  <a:schemeClr val="hlink"/>
                </a:solidFill>
                <a:latin typeface="CG Times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G Times" pitchFamily="18" charset="0"/>
              </a:rPr>
              <a:t>allocation.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CG Times" pitchFamily="18" charset="0"/>
              </a:rPr>
              <a:t>Scheduling</a:t>
            </a:r>
            <a:r>
              <a:rPr lang="en-US" dirty="0" smtClean="0">
                <a:solidFill>
                  <a:schemeClr val="hlink"/>
                </a:solidFill>
                <a:latin typeface="CG Times" pitchFamily="18" charset="0"/>
              </a:rPr>
              <a:t>  </a:t>
            </a:r>
            <a:r>
              <a:rPr lang="en-US" dirty="0" smtClean="0">
                <a:latin typeface="CG Times" pitchFamily="18" charset="0"/>
              </a:rPr>
              <a:t>distributes the execution of operations throughout time steps.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CG Times" pitchFamily="18" charset="0"/>
              </a:rPr>
              <a:t>Allocation</a:t>
            </a:r>
            <a:r>
              <a:rPr lang="en-US" dirty="0" smtClean="0">
                <a:solidFill>
                  <a:schemeClr val="hlink"/>
                </a:solidFill>
                <a:latin typeface="CG Times" pitchFamily="18" charset="0"/>
              </a:rPr>
              <a:t> </a:t>
            </a:r>
            <a:r>
              <a:rPr lang="en-US" dirty="0" smtClean="0">
                <a:latin typeface="CG Times" pitchFamily="18" charset="0"/>
              </a:rPr>
              <a:t>assigns hardware to operations and values.  </a:t>
            </a:r>
          </a:p>
          <a:p>
            <a:pPr lvl="2">
              <a:defRPr/>
            </a:pPr>
            <a:r>
              <a:rPr lang="en-US" sz="2400" dirty="0" smtClean="0">
                <a:latin typeface="CG Times" pitchFamily="18" charset="0"/>
              </a:rPr>
              <a:t>Allocation of hardware cells includes functional unit allocation, register allocation and bus allocation.  </a:t>
            </a:r>
          </a:p>
          <a:p>
            <a:pPr lvl="2">
              <a:defRPr/>
            </a:pPr>
            <a:r>
              <a:rPr lang="en-US" sz="2400" dirty="0" smtClean="0">
                <a:latin typeface="CG Times" pitchFamily="18" charset="0"/>
              </a:rPr>
              <a:t>Allocation determines the interconnections required</a:t>
            </a:r>
            <a:r>
              <a:rPr lang="en-US" dirty="0" smtClean="0">
                <a:latin typeface="CG Times" pitchFamily="18" charset="0"/>
              </a:rPr>
              <a:t>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Technology Scaling</a:t>
            </a:r>
            <a:endParaRPr lang="en-US" dirty="0"/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performance of an IC, including the number components on it, doubles every 18-24 months with the same chip price ... - Gordon Moore - 1960</a:t>
            </a:r>
            <a:r>
              <a:rPr lang="en-US" sz="2000" dirty="0" smtClean="0"/>
              <a:t>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5" y="2166710"/>
            <a:ext cx="8251371" cy="404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Behavioral Description and its Control Data Flow Graph (CDFG)</a:t>
            </a:r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768350" y="1428750"/>
            <a:ext cx="7162800" cy="4954588"/>
            <a:chOff x="672" y="1017"/>
            <a:chExt cx="4512" cy="3121"/>
          </a:xfrm>
        </p:grpSpPr>
        <p:grpSp>
          <p:nvGrpSpPr>
            <p:cNvPr id="43012" name="Group 5"/>
            <p:cNvGrpSpPr>
              <a:grpSpLocks/>
            </p:cNvGrpSpPr>
            <p:nvPr/>
          </p:nvGrpSpPr>
          <p:grpSpPr bwMode="auto">
            <a:xfrm>
              <a:off x="672" y="1056"/>
              <a:ext cx="1440" cy="2832"/>
              <a:chOff x="528" y="1152"/>
              <a:chExt cx="1440" cy="2832"/>
            </a:xfrm>
          </p:grpSpPr>
          <p:sp>
            <p:nvSpPr>
              <p:cNvPr id="43071" name="Rectangle 6"/>
              <p:cNvSpPr>
                <a:spLocks noChangeArrowheads="1"/>
              </p:cNvSpPr>
              <p:nvPr/>
            </p:nvSpPr>
            <p:spPr bwMode="auto">
              <a:xfrm>
                <a:off x="576" y="1152"/>
                <a:ext cx="1392" cy="384"/>
              </a:xfrm>
              <a:prstGeom prst="rect">
                <a:avLst/>
              </a:prstGeom>
              <a:solidFill>
                <a:srgbClr val="B2B2B2"/>
              </a:solidFill>
              <a:ln w="12700">
                <a:solidFill>
                  <a:srgbClr val="96969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r>
                  <a:rPr lang="en-US" sz="1600" i="0">
                    <a:solidFill>
                      <a:srgbClr val="000000"/>
                    </a:solidFill>
                    <a:latin typeface="Times New Roman" pitchFamily="18" charset="0"/>
                  </a:rPr>
                  <a:t>X = W + ( S * T )</a:t>
                </a:r>
              </a:p>
              <a:p>
                <a:r>
                  <a:rPr lang="en-US" sz="1600" i="0">
                    <a:solidFill>
                      <a:srgbClr val="000000"/>
                    </a:solidFill>
                    <a:latin typeface="Times New Roman" pitchFamily="18" charset="0"/>
                  </a:rPr>
                  <a:t>Y = ( S * T ) + ( U * V ) </a:t>
                </a:r>
              </a:p>
            </p:txBody>
          </p:sp>
          <p:grpSp>
            <p:nvGrpSpPr>
              <p:cNvPr id="43072" name="Group 7"/>
              <p:cNvGrpSpPr>
                <a:grpSpLocks/>
              </p:cNvGrpSpPr>
              <p:nvPr/>
            </p:nvGrpSpPr>
            <p:grpSpPr bwMode="auto">
              <a:xfrm>
                <a:off x="528" y="2160"/>
                <a:ext cx="1440" cy="1824"/>
                <a:chOff x="576" y="1920"/>
                <a:chExt cx="1440" cy="1824"/>
              </a:xfrm>
            </p:grpSpPr>
            <p:sp>
              <p:nvSpPr>
                <p:cNvPr id="43074" name="Rectangle 8"/>
                <p:cNvSpPr>
                  <a:spLocks noChangeArrowheads="1"/>
                </p:cNvSpPr>
                <p:nvPr/>
              </p:nvSpPr>
              <p:spPr bwMode="auto">
                <a:xfrm>
                  <a:off x="576" y="1920"/>
                  <a:ext cx="1440" cy="182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969696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en-US" sz="1600" i="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075" name="Oval 9"/>
                <p:cNvSpPr>
                  <a:spLocks noChangeArrowheads="1"/>
                </p:cNvSpPr>
                <p:nvPr/>
              </p:nvSpPr>
              <p:spPr bwMode="auto">
                <a:xfrm>
                  <a:off x="912" y="2352"/>
                  <a:ext cx="288" cy="28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3600" i="0">
                      <a:solidFill>
                        <a:srgbClr val="000000"/>
                      </a:solidFill>
                      <a:latin typeface="Times New Roman" pitchFamily="18" charset="0"/>
                    </a:rPr>
                    <a:t>*</a:t>
                  </a:r>
                </a:p>
              </p:txBody>
            </p:sp>
            <p:sp>
              <p:nvSpPr>
                <p:cNvPr id="43076" name="Oval 10"/>
                <p:cNvSpPr>
                  <a:spLocks noChangeArrowheads="1"/>
                </p:cNvSpPr>
                <p:nvPr/>
              </p:nvSpPr>
              <p:spPr bwMode="auto">
                <a:xfrm>
                  <a:off x="768" y="2928"/>
                  <a:ext cx="288" cy="28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i="0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43077" name="Oval 11"/>
                <p:cNvSpPr>
                  <a:spLocks noChangeArrowheads="1"/>
                </p:cNvSpPr>
                <p:nvPr/>
              </p:nvSpPr>
              <p:spPr bwMode="auto">
                <a:xfrm>
                  <a:off x="1440" y="2352"/>
                  <a:ext cx="288" cy="28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3600" i="0">
                      <a:solidFill>
                        <a:srgbClr val="000000"/>
                      </a:solidFill>
                      <a:latin typeface="Times New Roman" pitchFamily="18" charset="0"/>
                    </a:rPr>
                    <a:t>*</a:t>
                  </a:r>
                </a:p>
              </p:txBody>
            </p:sp>
            <p:sp>
              <p:nvSpPr>
                <p:cNvPr id="43078" name="Oval 12"/>
                <p:cNvSpPr>
                  <a:spLocks noChangeArrowheads="1"/>
                </p:cNvSpPr>
                <p:nvPr/>
              </p:nvSpPr>
              <p:spPr bwMode="auto">
                <a:xfrm>
                  <a:off x="1344" y="2928"/>
                  <a:ext cx="288" cy="28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i="0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4307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960" y="2640"/>
                  <a:ext cx="96" cy="288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0" name="Line 14"/>
                <p:cNvSpPr>
                  <a:spLocks noChangeShapeType="1"/>
                </p:cNvSpPr>
                <p:nvPr/>
              </p:nvSpPr>
              <p:spPr bwMode="auto">
                <a:xfrm>
                  <a:off x="1152" y="2592"/>
                  <a:ext cx="240" cy="38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536" y="2640"/>
                  <a:ext cx="48" cy="288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2" name="Line 16"/>
                <p:cNvSpPr>
                  <a:spLocks noChangeShapeType="1"/>
                </p:cNvSpPr>
                <p:nvPr/>
              </p:nvSpPr>
              <p:spPr bwMode="auto">
                <a:xfrm>
                  <a:off x="912" y="2208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3" name="Line 17"/>
                <p:cNvSpPr>
                  <a:spLocks noChangeShapeType="1"/>
                </p:cNvSpPr>
                <p:nvPr/>
              </p:nvSpPr>
              <p:spPr bwMode="auto">
                <a:xfrm>
                  <a:off x="1440" y="2208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152" y="2208"/>
                  <a:ext cx="96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680" y="2208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6" name="Line 20"/>
                <p:cNvSpPr>
                  <a:spLocks noChangeShapeType="1"/>
                </p:cNvSpPr>
                <p:nvPr/>
              </p:nvSpPr>
              <p:spPr bwMode="auto">
                <a:xfrm>
                  <a:off x="720" y="2208"/>
                  <a:ext cx="144" cy="72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7" name="Line 21"/>
                <p:cNvSpPr>
                  <a:spLocks noChangeShapeType="1"/>
                </p:cNvSpPr>
                <p:nvPr/>
              </p:nvSpPr>
              <p:spPr bwMode="auto">
                <a:xfrm>
                  <a:off x="912" y="3216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8" name="Line 22"/>
                <p:cNvSpPr>
                  <a:spLocks noChangeShapeType="1"/>
                </p:cNvSpPr>
                <p:nvPr/>
              </p:nvSpPr>
              <p:spPr bwMode="auto">
                <a:xfrm>
                  <a:off x="1488" y="3216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8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98" y="1959"/>
                  <a:ext cx="1352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1600" i="0">
                      <a:solidFill>
                        <a:srgbClr val="000000"/>
                      </a:solidFill>
                      <a:latin typeface="Times New Roman" pitchFamily="18" charset="0"/>
                    </a:rPr>
                    <a:t>W   S         T  U          V</a:t>
                  </a:r>
                </a:p>
              </p:txBody>
            </p:sp>
            <p:sp>
              <p:nvSpPr>
                <p:cNvPr id="4309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06" y="3447"/>
                  <a:ext cx="812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i="0">
                      <a:solidFill>
                        <a:srgbClr val="000000"/>
                      </a:solidFill>
                      <a:latin typeface="Times New Roman" pitchFamily="18" charset="0"/>
                    </a:rPr>
                    <a:t>X                Y</a:t>
                  </a:r>
                </a:p>
              </p:txBody>
            </p:sp>
          </p:grpSp>
          <p:sp>
            <p:nvSpPr>
              <p:cNvPr id="43073" name="Text Box 25"/>
              <p:cNvSpPr txBox="1">
                <a:spLocks noChangeArrowheads="1"/>
              </p:cNvSpPr>
              <p:nvPr/>
            </p:nvSpPr>
            <p:spPr bwMode="auto">
              <a:xfrm>
                <a:off x="912" y="1584"/>
                <a:ext cx="570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i="0">
                    <a:solidFill>
                      <a:srgbClr val="FFFF00"/>
                    </a:solidFill>
                    <a:latin typeface="Times New Roman" pitchFamily="18" charset="0"/>
                  </a:rPr>
                  <a:t>(a)</a:t>
                </a:r>
              </a:p>
              <a:p>
                <a:pPr algn="ctr"/>
                <a:endParaRPr lang="en-US" sz="1400" i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US" sz="2000" i="0">
                    <a:solidFill>
                      <a:srgbClr val="FFFF00"/>
                    </a:solidFill>
                    <a:latin typeface="Times New Roman" pitchFamily="18" charset="0"/>
                  </a:rPr>
                  <a:t>CDFG</a:t>
                </a:r>
              </a:p>
            </p:txBody>
          </p:sp>
        </p:grpSp>
        <p:sp>
          <p:nvSpPr>
            <p:cNvPr id="43013" name="Text Box 26"/>
            <p:cNvSpPr txBox="1">
              <a:spLocks noChangeArrowheads="1"/>
            </p:cNvSpPr>
            <p:nvPr/>
          </p:nvSpPr>
          <p:spPr bwMode="auto">
            <a:xfrm>
              <a:off x="1143" y="3849"/>
              <a:ext cx="31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0">
                  <a:solidFill>
                    <a:srgbClr val="FFFF00"/>
                  </a:solidFill>
                  <a:latin typeface="Times New Roman" pitchFamily="18" charset="0"/>
                </a:rPr>
                <a:t>(b)</a:t>
              </a:r>
            </a:p>
          </p:txBody>
        </p:sp>
        <p:grpSp>
          <p:nvGrpSpPr>
            <p:cNvPr id="43014" name="Group 27"/>
            <p:cNvGrpSpPr>
              <a:grpSpLocks/>
            </p:cNvGrpSpPr>
            <p:nvPr/>
          </p:nvGrpSpPr>
          <p:grpSpPr bwMode="auto">
            <a:xfrm>
              <a:off x="3072" y="1296"/>
              <a:ext cx="2112" cy="2655"/>
              <a:chOff x="2928" y="1056"/>
              <a:chExt cx="2112" cy="2963"/>
            </a:xfrm>
          </p:grpSpPr>
          <p:sp>
            <p:nvSpPr>
              <p:cNvPr id="43017" name="Rectangle 28"/>
              <p:cNvSpPr>
                <a:spLocks noChangeArrowheads="1"/>
              </p:cNvSpPr>
              <p:nvPr/>
            </p:nvSpPr>
            <p:spPr bwMode="auto">
              <a:xfrm>
                <a:off x="2928" y="1056"/>
                <a:ext cx="2112" cy="2928"/>
              </a:xfrm>
              <a:prstGeom prst="rect">
                <a:avLst/>
              </a:prstGeom>
              <a:solidFill>
                <a:srgbClr val="B2B2B2"/>
              </a:solidFill>
              <a:ln w="12700">
                <a:solidFill>
                  <a:srgbClr val="96969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600" i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3018" name="Group 29"/>
              <p:cNvGrpSpPr>
                <a:grpSpLocks/>
              </p:cNvGrpSpPr>
              <p:nvPr/>
            </p:nvGrpSpPr>
            <p:grpSpPr bwMode="auto">
              <a:xfrm>
                <a:off x="3120" y="1392"/>
                <a:ext cx="1872" cy="2400"/>
                <a:chOff x="3120" y="1392"/>
                <a:chExt cx="1872" cy="2448"/>
              </a:xfrm>
            </p:grpSpPr>
            <p:sp>
              <p:nvSpPr>
                <p:cNvPr id="43024" name="Oval 30"/>
                <p:cNvSpPr>
                  <a:spLocks noChangeArrowheads="1"/>
                </p:cNvSpPr>
                <p:nvPr/>
              </p:nvSpPr>
              <p:spPr bwMode="auto">
                <a:xfrm>
                  <a:off x="3696" y="1776"/>
                  <a:ext cx="288" cy="28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3200" i="0">
                      <a:solidFill>
                        <a:srgbClr val="000000"/>
                      </a:solidFill>
                      <a:latin typeface="Times New Roman" pitchFamily="18" charset="0"/>
                    </a:rPr>
                    <a:t>*</a:t>
                  </a:r>
                </a:p>
              </p:txBody>
            </p:sp>
            <p:grpSp>
              <p:nvGrpSpPr>
                <p:cNvPr id="43025" name="Group 31"/>
                <p:cNvGrpSpPr>
                  <a:grpSpLocks/>
                </p:cNvGrpSpPr>
                <p:nvPr/>
              </p:nvGrpSpPr>
              <p:grpSpPr bwMode="auto">
                <a:xfrm>
                  <a:off x="3120" y="1488"/>
                  <a:ext cx="1872" cy="96"/>
                  <a:chOff x="3120" y="1392"/>
                  <a:chExt cx="1872" cy="96"/>
                </a:xfrm>
              </p:grpSpPr>
              <p:sp>
                <p:nvSpPr>
                  <p:cNvPr id="43065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392"/>
                    <a:ext cx="96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600" i="0">
                      <a:solidFill>
                        <a:schemeClr val="tx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3066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392"/>
                    <a:ext cx="96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600" i="0">
                      <a:solidFill>
                        <a:schemeClr val="tx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3067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1392"/>
                    <a:ext cx="96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600" i="0">
                      <a:solidFill>
                        <a:schemeClr val="tx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3068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1392"/>
                    <a:ext cx="96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600" i="0">
                      <a:solidFill>
                        <a:schemeClr val="tx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3069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392"/>
                    <a:ext cx="96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969696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600" i="0">
                      <a:solidFill>
                        <a:schemeClr val="tx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307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1440"/>
                    <a:ext cx="18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26" name="Line 38"/>
                <p:cNvSpPr>
                  <a:spLocks noChangeShapeType="1"/>
                </p:cNvSpPr>
                <p:nvPr/>
              </p:nvSpPr>
              <p:spPr bwMode="auto">
                <a:xfrm>
                  <a:off x="3264" y="1392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27" name="Line 39"/>
                <p:cNvSpPr>
                  <a:spLocks noChangeShapeType="1"/>
                </p:cNvSpPr>
                <p:nvPr/>
              </p:nvSpPr>
              <p:spPr bwMode="auto">
                <a:xfrm>
                  <a:off x="3648" y="1392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2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984" y="1392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29" name="Line 41"/>
                <p:cNvSpPr>
                  <a:spLocks noChangeShapeType="1"/>
                </p:cNvSpPr>
                <p:nvPr/>
              </p:nvSpPr>
              <p:spPr bwMode="auto">
                <a:xfrm>
                  <a:off x="4320" y="13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0" name="Line 42"/>
                <p:cNvSpPr>
                  <a:spLocks noChangeShapeType="1"/>
                </p:cNvSpPr>
                <p:nvPr/>
              </p:nvSpPr>
              <p:spPr bwMode="auto">
                <a:xfrm>
                  <a:off x="4752" y="13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1" name="Line 43"/>
                <p:cNvSpPr>
                  <a:spLocks noChangeShapeType="1"/>
                </p:cNvSpPr>
                <p:nvPr/>
              </p:nvSpPr>
              <p:spPr bwMode="auto">
                <a:xfrm>
                  <a:off x="3744" y="1584"/>
                  <a:ext cx="48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888" y="1584"/>
                  <a:ext cx="48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3" name="Oval 45"/>
                <p:cNvSpPr>
                  <a:spLocks noChangeArrowheads="1"/>
                </p:cNvSpPr>
                <p:nvPr/>
              </p:nvSpPr>
              <p:spPr bwMode="auto">
                <a:xfrm>
                  <a:off x="3456" y="2208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4" name="Oval 46"/>
                <p:cNvSpPr>
                  <a:spLocks noChangeArrowheads="1"/>
                </p:cNvSpPr>
                <p:nvPr/>
              </p:nvSpPr>
              <p:spPr bwMode="auto">
                <a:xfrm>
                  <a:off x="3888" y="2208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5" name="Oval 47"/>
                <p:cNvSpPr>
                  <a:spLocks noChangeArrowheads="1"/>
                </p:cNvSpPr>
                <p:nvPr/>
              </p:nvSpPr>
              <p:spPr bwMode="auto">
                <a:xfrm>
                  <a:off x="4320" y="2208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6" name="Oval 48"/>
                <p:cNvSpPr>
                  <a:spLocks noChangeArrowheads="1"/>
                </p:cNvSpPr>
                <p:nvPr/>
              </p:nvSpPr>
              <p:spPr bwMode="auto">
                <a:xfrm>
                  <a:off x="4704" y="2208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7" name="Line 49"/>
                <p:cNvSpPr>
                  <a:spLocks noChangeShapeType="1"/>
                </p:cNvSpPr>
                <p:nvPr/>
              </p:nvSpPr>
              <p:spPr bwMode="auto">
                <a:xfrm>
                  <a:off x="3216" y="2256"/>
                  <a:ext cx="1776" cy="0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8" name="Line 50"/>
                <p:cNvSpPr>
                  <a:spLocks noChangeShapeType="1"/>
                </p:cNvSpPr>
                <p:nvPr/>
              </p:nvSpPr>
              <p:spPr bwMode="auto">
                <a:xfrm>
                  <a:off x="3360" y="1584"/>
                  <a:ext cx="144" cy="62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9" name="Line 51"/>
                <p:cNvSpPr>
                  <a:spLocks noChangeShapeType="1"/>
                </p:cNvSpPr>
                <p:nvPr/>
              </p:nvSpPr>
              <p:spPr bwMode="auto">
                <a:xfrm>
                  <a:off x="3840" y="2064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0" name="Line 52"/>
                <p:cNvSpPr>
                  <a:spLocks noChangeShapeType="1"/>
                </p:cNvSpPr>
                <p:nvPr/>
              </p:nvSpPr>
              <p:spPr bwMode="auto">
                <a:xfrm>
                  <a:off x="4320" y="1584"/>
                  <a:ext cx="48" cy="62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1" name="Line 53"/>
                <p:cNvSpPr>
                  <a:spLocks noChangeShapeType="1"/>
                </p:cNvSpPr>
                <p:nvPr/>
              </p:nvSpPr>
              <p:spPr bwMode="auto">
                <a:xfrm>
                  <a:off x="4752" y="1584"/>
                  <a:ext cx="0" cy="62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2" name="Oval 54"/>
                <p:cNvSpPr>
                  <a:spLocks noChangeArrowheads="1"/>
                </p:cNvSpPr>
                <p:nvPr/>
              </p:nvSpPr>
              <p:spPr bwMode="auto">
                <a:xfrm>
                  <a:off x="4416" y="2592"/>
                  <a:ext cx="288" cy="28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3200" i="0">
                      <a:solidFill>
                        <a:srgbClr val="000000"/>
                      </a:solidFill>
                      <a:latin typeface="Times New Roman" pitchFamily="18" charset="0"/>
                    </a:rPr>
                    <a:t>*</a:t>
                  </a:r>
                </a:p>
              </p:txBody>
            </p:sp>
            <p:sp>
              <p:nvSpPr>
                <p:cNvPr id="43043" name="Oval 55"/>
                <p:cNvSpPr>
                  <a:spLocks noChangeArrowheads="1"/>
                </p:cNvSpPr>
                <p:nvPr/>
              </p:nvSpPr>
              <p:spPr bwMode="auto">
                <a:xfrm>
                  <a:off x="3552" y="2592"/>
                  <a:ext cx="288" cy="28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i="0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43044" name="Oval 56"/>
                <p:cNvSpPr>
                  <a:spLocks noChangeArrowheads="1"/>
                </p:cNvSpPr>
                <p:nvPr/>
              </p:nvSpPr>
              <p:spPr bwMode="auto">
                <a:xfrm>
                  <a:off x="4224" y="3216"/>
                  <a:ext cx="288" cy="28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i="0">
                      <a:solidFill>
                        <a:srgbClr val="000000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43045" name="Line 57"/>
                <p:cNvSpPr>
                  <a:spLocks noChangeShapeType="1"/>
                </p:cNvSpPr>
                <p:nvPr/>
              </p:nvSpPr>
              <p:spPr bwMode="auto">
                <a:xfrm>
                  <a:off x="3504" y="2304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744" y="2304"/>
                  <a:ext cx="192" cy="288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7" name="Line 59"/>
                <p:cNvSpPr>
                  <a:spLocks noChangeShapeType="1"/>
                </p:cNvSpPr>
                <p:nvPr/>
              </p:nvSpPr>
              <p:spPr bwMode="auto">
                <a:xfrm>
                  <a:off x="4368" y="2304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4608" y="2304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9" name="Oval 61"/>
                <p:cNvSpPr>
                  <a:spLocks noChangeArrowheads="1"/>
                </p:cNvSpPr>
                <p:nvPr/>
              </p:nvSpPr>
              <p:spPr bwMode="auto">
                <a:xfrm>
                  <a:off x="3648" y="3072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en-US" sz="1600" i="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050" name="Oval 62"/>
                <p:cNvSpPr>
                  <a:spLocks noChangeArrowheads="1"/>
                </p:cNvSpPr>
                <p:nvPr/>
              </p:nvSpPr>
              <p:spPr bwMode="auto">
                <a:xfrm>
                  <a:off x="4080" y="3072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1" name="Oval 63"/>
                <p:cNvSpPr>
                  <a:spLocks noChangeArrowheads="1"/>
                </p:cNvSpPr>
                <p:nvPr/>
              </p:nvSpPr>
              <p:spPr bwMode="auto">
                <a:xfrm>
                  <a:off x="4512" y="3072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2" name="Oval 64"/>
                <p:cNvSpPr>
                  <a:spLocks noChangeArrowheads="1"/>
                </p:cNvSpPr>
                <p:nvPr/>
              </p:nvSpPr>
              <p:spPr bwMode="auto">
                <a:xfrm>
                  <a:off x="3648" y="3648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en-US" sz="1600" i="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053" name="Oval 65"/>
                <p:cNvSpPr>
                  <a:spLocks noChangeArrowheads="1"/>
                </p:cNvSpPr>
                <p:nvPr/>
              </p:nvSpPr>
              <p:spPr bwMode="auto">
                <a:xfrm>
                  <a:off x="4320" y="3648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96969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en-US" sz="1600" i="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054" name="Line 66"/>
                <p:cNvSpPr>
                  <a:spLocks noChangeShapeType="1"/>
                </p:cNvSpPr>
                <p:nvPr/>
              </p:nvSpPr>
              <p:spPr bwMode="auto">
                <a:xfrm>
                  <a:off x="3264" y="3120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5" name="Line 67"/>
                <p:cNvSpPr>
                  <a:spLocks noChangeShapeType="1"/>
                </p:cNvSpPr>
                <p:nvPr/>
              </p:nvSpPr>
              <p:spPr bwMode="auto">
                <a:xfrm>
                  <a:off x="3696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6" name="Line 68"/>
                <p:cNvSpPr>
                  <a:spLocks noChangeShapeType="1"/>
                </p:cNvSpPr>
                <p:nvPr/>
              </p:nvSpPr>
              <p:spPr bwMode="auto">
                <a:xfrm>
                  <a:off x="3936" y="2304"/>
                  <a:ext cx="192" cy="768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7" name="Line 69"/>
                <p:cNvSpPr>
                  <a:spLocks noChangeShapeType="1"/>
                </p:cNvSpPr>
                <p:nvPr/>
              </p:nvSpPr>
              <p:spPr bwMode="auto">
                <a:xfrm>
                  <a:off x="456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8" name="Line 70"/>
                <p:cNvSpPr>
                  <a:spLocks noChangeShapeType="1"/>
                </p:cNvSpPr>
                <p:nvPr/>
              </p:nvSpPr>
              <p:spPr bwMode="auto">
                <a:xfrm>
                  <a:off x="4176" y="3168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9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4464" y="3168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60" name="Line 72"/>
                <p:cNvSpPr>
                  <a:spLocks noChangeShapeType="1"/>
                </p:cNvSpPr>
                <p:nvPr/>
              </p:nvSpPr>
              <p:spPr bwMode="auto">
                <a:xfrm>
                  <a:off x="3312" y="3696"/>
                  <a:ext cx="1632" cy="0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61" name="Line 73"/>
                <p:cNvSpPr>
                  <a:spLocks noChangeShapeType="1"/>
                </p:cNvSpPr>
                <p:nvPr/>
              </p:nvSpPr>
              <p:spPr bwMode="auto">
                <a:xfrm>
                  <a:off x="3696" y="3168"/>
                  <a:ext cx="0" cy="48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62" name="Line 74"/>
                <p:cNvSpPr>
                  <a:spLocks noChangeShapeType="1"/>
                </p:cNvSpPr>
                <p:nvPr/>
              </p:nvSpPr>
              <p:spPr bwMode="auto">
                <a:xfrm>
                  <a:off x="4368" y="350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63" name="Line 75"/>
                <p:cNvSpPr>
                  <a:spLocks noChangeShapeType="1"/>
                </p:cNvSpPr>
                <p:nvPr/>
              </p:nvSpPr>
              <p:spPr bwMode="auto">
                <a:xfrm>
                  <a:off x="3696" y="374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64" name="Line 76"/>
                <p:cNvSpPr>
                  <a:spLocks noChangeShapeType="1"/>
                </p:cNvSpPr>
                <p:nvPr/>
              </p:nvSpPr>
              <p:spPr bwMode="auto">
                <a:xfrm>
                  <a:off x="4368" y="374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019" name="Text Box 77"/>
              <p:cNvSpPr txBox="1">
                <a:spLocks noChangeArrowheads="1"/>
              </p:cNvSpPr>
              <p:nvPr/>
            </p:nvSpPr>
            <p:spPr bwMode="auto">
              <a:xfrm>
                <a:off x="3142" y="1143"/>
                <a:ext cx="1736" cy="23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0">
                    <a:solidFill>
                      <a:srgbClr val="000000"/>
                    </a:solidFill>
                    <a:latin typeface="Times New Roman" pitchFamily="18" charset="0"/>
                  </a:rPr>
                  <a:t>W         S          T       U          V</a:t>
                </a:r>
              </a:p>
            </p:txBody>
          </p:sp>
          <p:sp>
            <p:nvSpPr>
              <p:cNvPr id="43020" name="Text Box 78"/>
              <p:cNvSpPr txBox="1">
                <a:spLocks noChangeArrowheads="1"/>
              </p:cNvSpPr>
              <p:nvPr/>
            </p:nvSpPr>
            <p:spPr bwMode="auto">
              <a:xfrm>
                <a:off x="3638" y="3783"/>
                <a:ext cx="876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0">
                    <a:solidFill>
                      <a:srgbClr val="000000"/>
                    </a:solidFill>
                    <a:latin typeface="Times New Roman" pitchFamily="18" charset="0"/>
                  </a:rPr>
                  <a:t>X                  Y</a:t>
                </a:r>
              </a:p>
            </p:txBody>
          </p:sp>
          <p:sp>
            <p:nvSpPr>
              <p:cNvPr id="43021" name="Text Box 79"/>
              <p:cNvSpPr txBox="1">
                <a:spLocks noChangeArrowheads="1"/>
              </p:cNvSpPr>
              <p:nvPr/>
            </p:nvSpPr>
            <p:spPr bwMode="auto">
              <a:xfrm>
                <a:off x="3126" y="1767"/>
                <a:ext cx="180" cy="23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43022" name="Text Box 80"/>
              <p:cNvSpPr txBox="1">
                <a:spLocks noChangeArrowheads="1"/>
              </p:cNvSpPr>
              <p:nvPr/>
            </p:nvSpPr>
            <p:spPr bwMode="auto">
              <a:xfrm>
                <a:off x="3126" y="2583"/>
                <a:ext cx="180" cy="23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43023" name="Text Box 81"/>
              <p:cNvSpPr txBox="1">
                <a:spLocks noChangeArrowheads="1"/>
              </p:cNvSpPr>
              <p:nvPr/>
            </p:nvSpPr>
            <p:spPr bwMode="auto">
              <a:xfrm>
                <a:off x="3120" y="3264"/>
                <a:ext cx="180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3015" name="Text Box 82"/>
            <p:cNvSpPr txBox="1">
              <a:spLocks noChangeArrowheads="1"/>
            </p:cNvSpPr>
            <p:nvPr/>
          </p:nvSpPr>
          <p:spPr bwMode="auto">
            <a:xfrm>
              <a:off x="3945" y="3888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0">
                  <a:solidFill>
                    <a:srgbClr val="FFFF00"/>
                  </a:solidFill>
                  <a:latin typeface="Times New Roman" pitchFamily="18" charset="0"/>
                </a:rPr>
                <a:t>(c)</a:t>
              </a:r>
            </a:p>
          </p:txBody>
        </p:sp>
        <p:sp>
          <p:nvSpPr>
            <p:cNvPr id="43016" name="Text Box 83"/>
            <p:cNvSpPr txBox="1">
              <a:spLocks noChangeArrowheads="1"/>
            </p:cNvSpPr>
            <p:nvPr/>
          </p:nvSpPr>
          <p:spPr bwMode="auto">
            <a:xfrm>
              <a:off x="3542" y="1017"/>
              <a:ext cx="131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0">
                  <a:solidFill>
                    <a:srgbClr val="FFFF00"/>
                  </a:solidFill>
                  <a:latin typeface="Times New Roman" pitchFamily="18" charset="0"/>
                </a:rPr>
                <a:t>Scheduled CDFG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Resulting Architecture Design</a:t>
            </a:r>
          </a:p>
        </p:txBody>
      </p:sp>
      <p:grpSp>
        <p:nvGrpSpPr>
          <p:cNvPr id="44035" name="Group 5"/>
          <p:cNvGrpSpPr>
            <a:grpSpLocks/>
          </p:cNvGrpSpPr>
          <p:nvPr/>
        </p:nvGrpSpPr>
        <p:grpSpPr bwMode="auto">
          <a:xfrm>
            <a:off x="1143000" y="1589088"/>
            <a:ext cx="6781800" cy="3886200"/>
            <a:chOff x="720" y="1200"/>
            <a:chExt cx="4272" cy="2448"/>
          </a:xfrm>
        </p:grpSpPr>
        <p:sp>
          <p:nvSpPr>
            <p:cNvPr id="44036" name="Rectangle 6"/>
            <p:cNvSpPr>
              <a:spLocks noChangeArrowheads="1"/>
            </p:cNvSpPr>
            <p:nvPr/>
          </p:nvSpPr>
          <p:spPr bwMode="auto">
            <a:xfrm>
              <a:off x="720" y="1200"/>
              <a:ext cx="4272" cy="2448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 i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4037" name="Rectangle 7"/>
            <p:cNvSpPr>
              <a:spLocks noChangeArrowheads="1"/>
            </p:cNvSpPr>
            <p:nvPr/>
          </p:nvSpPr>
          <p:spPr bwMode="auto">
            <a:xfrm>
              <a:off x="1584" y="1584"/>
              <a:ext cx="1152" cy="9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AutoShape 8"/>
            <p:cNvSpPr>
              <a:spLocks noChangeArrowheads="1"/>
            </p:cNvSpPr>
            <p:nvPr/>
          </p:nvSpPr>
          <p:spPr bwMode="auto">
            <a:xfrm>
              <a:off x="1632" y="2304"/>
              <a:ext cx="57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MUX</a:t>
              </a:r>
            </a:p>
          </p:txBody>
        </p:sp>
        <p:sp>
          <p:nvSpPr>
            <p:cNvPr id="44039" name="Rectangle 9"/>
            <p:cNvSpPr>
              <a:spLocks noChangeArrowheads="1"/>
            </p:cNvSpPr>
            <p:nvPr/>
          </p:nvSpPr>
          <p:spPr bwMode="auto">
            <a:xfrm>
              <a:off x="1008" y="1920"/>
              <a:ext cx="192" cy="24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4040" name="Rectangle 10"/>
            <p:cNvSpPr>
              <a:spLocks noChangeArrowheads="1"/>
            </p:cNvSpPr>
            <p:nvPr/>
          </p:nvSpPr>
          <p:spPr bwMode="auto">
            <a:xfrm>
              <a:off x="1584" y="1920"/>
              <a:ext cx="240" cy="24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4041" name="Rectangle 11"/>
            <p:cNvSpPr>
              <a:spLocks noChangeArrowheads="1"/>
            </p:cNvSpPr>
            <p:nvPr/>
          </p:nvSpPr>
          <p:spPr bwMode="auto">
            <a:xfrm>
              <a:off x="2016" y="1920"/>
              <a:ext cx="192" cy="24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44042" name="Freeform 12"/>
            <p:cNvSpPr>
              <a:spLocks/>
            </p:cNvSpPr>
            <p:nvPr/>
          </p:nvSpPr>
          <p:spPr bwMode="auto">
            <a:xfrm>
              <a:off x="1632" y="2880"/>
              <a:ext cx="1056" cy="336"/>
            </a:xfrm>
            <a:custGeom>
              <a:avLst/>
              <a:gdLst>
                <a:gd name="T0" fmla="*/ 232 w 624"/>
                <a:gd name="T1" fmla="*/ 0 h 288"/>
                <a:gd name="T2" fmla="*/ 1163 w 624"/>
                <a:gd name="T3" fmla="*/ 0 h 288"/>
                <a:gd name="T4" fmla="*/ 1630 w 624"/>
                <a:gd name="T5" fmla="*/ 229 h 288"/>
                <a:gd name="T6" fmla="*/ 2093 w 624"/>
                <a:gd name="T7" fmla="*/ 0 h 288"/>
                <a:gd name="T8" fmla="*/ 3024 w 624"/>
                <a:gd name="T9" fmla="*/ 0 h 288"/>
                <a:gd name="T10" fmla="*/ 2325 w 624"/>
                <a:gd name="T11" fmla="*/ 457 h 288"/>
                <a:gd name="T12" fmla="*/ 699 w 624"/>
                <a:gd name="T13" fmla="*/ 457 h 288"/>
                <a:gd name="T14" fmla="*/ 0 w 624"/>
                <a:gd name="T15" fmla="*/ 0 h 288"/>
                <a:gd name="T16" fmla="*/ 232 w 624"/>
                <a:gd name="T17" fmla="*/ 0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4"/>
                <a:gd name="T28" fmla="*/ 0 h 288"/>
                <a:gd name="T29" fmla="*/ 624 w 624"/>
                <a:gd name="T30" fmla="*/ 288 h 2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4" h="288">
                  <a:moveTo>
                    <a:pt x="48" y="0"/>
                  </a:moveTo>
                  <a:lnTo>
                    <a:pt x="240" y="0"/>
                  </a:lnTo>
                  <a:lnTo>
                    <a:pt x="336" y="144"/>
                  </a:lnTo>
                  <a:lnTo>
                    <a:pt x="432" y="0"/>
                  </a:lnTo>
                  <a:lnTo>
                    <a:pt x="624" y="0"/>
                  </a:lnTo>
                  <a:lnTo>
                    <a:pt x="480" y="288"/>
                  </a:lnTo>
                  <a:lnTo>
                    <a:pt x="144" y="28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Text Box 13"/>
            <p:cNvSpPr txBox="1">
              <a:spLocks noChangeArrowheads="1"/>
            </p:cNvSpPr>
            <p:nvPr/>
          </p:nvSpPr>
          <p:spPr bwMode="auto">
            <a:xfrm>
              <a:off x="2112" y="2995"/>
              <a:ext cx="207" cy="22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bIns="0" anchor="b">
              <a:spAutoFit/>
            </a:bodyPr>
            <a:lstStyle/>
            <a:p>
              <a:pPr algn="ctr"/>
              <a:r>
                <a:rPr lang="en-US" sz="2000" i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4044" name="Oval 14"/>
            <p:cNvSpPr>
              <a:spLocks noChangeArrowheads="1"/>
            </p:cNvSpPr>
            <p:nvPr/>
          </p:nvSpPr>
          <p:spPr bwMode="auto">
            <a:xfrm>
              <a:off x="1056" y="1344"/>
              <a:ext cx="96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4045" name="AutoShape 15"/>
            <p:cNvCxnSpPr>
              <a:cxnSpLocks noChangeShapeType="1"/>
              <a:stCxn id="44043" idx="2"/>
              <a:endCxn id="44044" idx="2"/>
            </p:cNvCxnSpPr>
            <p:nvPr/>
          </p:nvCxnSpPr>
          <p:spPr bwMode="auto">
            <a:xfrm rot="16200000" flipV="1">
              <a:off x="724" y="1724"/>
              <a:ext cx="1824" cy="1160"/>
            </a:xfrm>
            <a:prstGeom prst="bentConnector4">
              <a:avLst>
                <a:gd name="adj1" fmla="val -7894"/>
                <a:gd name="adj2" fmla="val 112412"/>
              </a:avLst>
            </a:prstGeom>
            <a:noFill/>
            <a:ln w="1905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</p:cxnSp>
        <p:cxnSp>
          <p:nvCxnSpPr>
            <p:cNvPr id="44046" name="AutoShape 16"/>
            <p:cNvCxnSpPr>
              <a:cxnSpLocks noChangeShapeType="1"/>
              <a:stCxn id="44044" idx="4"/>
              <a:endCxn id="44039" idx="0"/>
            </p:cNvCxnSpPr>
            <p:nvPr/>
          </p:nvCxnSpPr>
          <p:spPr bwMode="auto">
            <a:xfrm>
              <a:off x="1104" y="1440"/>
              <a:ext cx="0" cy="48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44047" name="Line 17"/>
            <p:cNvSpPr>
              <a:spLocks noChangeShapeType="1"/>
            </p:cNvSpPr>
            <p:nvPr/>
          </p:nvSpPr>
          <p:spPr bwMode="auto">
            <a:xfrm>
              <a:off x="1152" y="1392"/>
              <a:ext cx="57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Line 18"/>
            <p:cNvSpPr>
              <a:spLocks noChangeShapeType="1"/>
            </p:cNvSpPr>
            <p:nvPr/>
          </p:nvSpPr>
          <p:spPr bwMode="auto">
            <a:xfrm>
              <a:off x="1728" y="1392"/>
              <a:ext cx="0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Line 19"/>
            <p:cNvSpPr>
              <a:spLocks noChangeShapeType="1"/>
            </p:cNvSpPr>
            <p:nvPr/>
          </p:nvSpPr>
          <p:spPr bwMode="auto">
            <a:xfrm>
              <a:off x="1728" y="1680"/>
              <a:ext cx="0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Line 20"/>
            <p:cNvSpPr>
              <a:spLocks noChangeShapeType="1"/>
            </p:cNvSpPr>
            <p:nvPr/>
          </p:nvSpPr>
          <p:spPr bwMode="auto">
            <a:xfrm>
              <a:off x="2112" y="1680"/>
              <a:ext cx="0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Line 21"/>
            <p:cNvSpPr>
              <a:spLocks noChangeShapeType="1"/>
            </p:cNvSpPr>
            <p:nvPr/>
          </p:nvSpPr>
          <p:spPr bwMode="auto">
            <a:xfrm>
              <a:off x="1728" y="2160"/>
              <a:ext cx="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Line 22"/>
            <p:cNvSpPr>
              <a:spLocks noChangeShapeType="1"/>
            </p:cNvSpPr>
            <p:nvPr/>
          </p:nvSpPr>
          <p:spPr bwMode="auto">
            <a:xfrm>
              <a:off x="2112" y="2160"/>
              <a:ext cx="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Line 23"/>
            <p:cNvSpPr>
              <a:spLocks noChangeShapeType="1"/>
            </p:cNvSpPr>
            <p:nvPr/>
          </p:nvSpPr>
          <p:spPr bwMode="auto">
            <a:xfrm>
              <a:off x="1920" y="2496"/>
              <a:ext cx="0" cy="3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Rectangle 24"/>
            <p:cNvSpPr>
              <a:spLocks noChangeArrowheads="1"/>
            </p:cNvSpPr>
            <p:nvPr/>
          </p:nvSpPr>
          <p:spPr bwMode="auto">
            <a:xfrm>
              <a:off x="2448" y="2256"/>
              <a:ext cx="192" cy="24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4055" name="Line 25"/>
            <p:cNvSpPr>
              <a:spLocks noChangeShapeType="1"/>
            </p:cNvSpPr>
            <p:nvPr/>
          </p:nvSpPr>
          <p:spPr bwMode="auto">
            <a:xfrm>
              <a:off x="2544" y="1680"/>
              <a:ext cx="0" cy="57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6"/>
            <p:cNvSpPr>
              <a:spLocks noChangeShapeType="1"/>
            </p:cNvSpPr>
            <p:nvPr/>
          </p:nvSpPr>
          <p:spPr bwMode="auto">
            <a:xfrm>
              <a:off x="2544" y="2496"/>
              <a:ext cx="0" cy="3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Freeform 27"/>
            <p:cNvSpPr>
              <a:spLocks/>
            </p:cNvSpPr>
            <p:nvPr/>
          </p:nvSpPr>
          <p:spPr bwMode="auto">
            <a:xfrm>
              <a:off x="3264" y="2880"/>
              <a:ext cx="1056" cy="336"/>
            </a:xfrm>
            <a:custGeom>
              <a:avLst/>
              <a:gdLst>
                <a:gd name="T0" fmla="*/ 232 w 624"/>
                <a:gd name="T1" fmla="*/ 0 h 288"/>
                <a:gd name="T2" fmla="*/ 1163 w 624"/>
                <a:gd name="T3" fmla="*/ 0 h 288"/>
                <a:gd name="T4" fmla="*/ 1630 w 624"/>
                <a:gd name="T5" fmla="*/ 229 h 288"/>
                <a:gd name="T6" fmla="*/ 2093 w 624"/>
                <a:gd name="T7" fmla="*/ 0 h 288"/>
                <a:gd name="T8" fmla="*/ 3024 w 624"/>
                <a:gd name="T9" fmla="*/ 0 h 288"/>
                <a:gd name="T10" fmla="*/ 2325 w 624"/>
                <a:gd name="T11" fmla="*/ 457 h 288"/>
                <a:gd name="T12" fmla="*/ 699 w 624"/>
                <a:gd name="T13" fmla="*/ 457 h 288"/>
                <a:gd name="T14" fmla="*/ 0 w 624"/>
                <a:gd name="T15" fmla="*/ 0 h 288"/>
                <a:gd name="T16" fmla="*/ 232 w 624"/>
                <a:gd name="T17" fmla="*/ 0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4"/>
                <a:gd name="T28" fmla="*/ 0 h 288"/>
                <a:gd name="T29" fmla="*/ 624 w 624"/>
                <a:gd name="T30" fmla="*/ 288 h 2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4" h="288">
                  <a:moveTo>
                    <a:pt x="48" y="0"/>
                  </a:moveTo>
                  <a:lnTo>
                    <a:pt x="240" y="0"/>
                  </a:lnTo>
                  <a:lnTo>
                    <a:pt x="336" y="144"/>
                  </a:lnTo>
                  <a:lnTo>
                    <a:pt x="432" y="0"/>
                  </a:lnTo>
                  <a:lnTo>
                    <a:pt x="624" y="0"/>
                  </a:lnTo>
                  <a:lnTo>
                    <a:pt x="480" y="288"/>
                  </a:lnTo>
                  <a:lnTo>
                    <a:pt x="144" y="28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8" name="AutoShape 28"/>
            <p:cNvSpPr>
              <a:spLocks noChangeArrowheads="1"/>
            </p:cNvSpPr>
            <p:nvPr/>
          </p:nvSpPr>
          <p:spPr bwMode="auto">
            <a:xfrm>
              <a:off x="3936" y="2304"/>
              <a:ext cx="57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MUX</a:t>
              </a:r>
            </a:p>
          </p:txBody>
        </p:sp>
        <p:sp>
          <p:nvSpPr>
            <p:cNvPr id="44059" name="AutoShape 29"/>
            <p:cNvSpPr>
              <a:spLocks noChangeArrowheads="1"/>
            </p:cNvSpPr>
            <p:nvPr/>
          </p:nvSpPr>
          <p:spPr bwMode="auto">
            <a:xfrm>
              <a:off x="3120" y="2304"/>
              <a:ext cx="57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MUX</a:t>
              </a:r>
            </a:p>
          </p:txBody>
        </p:sp>
        <p:sp>
          <p:nvSpPr>
            <p:cNvPr id="44060" name="Text Box 30"/>
            <p:cNvSpPr txBox="1">
              <a:spLocks noChangeArrowheads="1"/>
            </p:cNvSpPr>
            <p:nvPr/>
          </p:nvSpPr>
          <p:spPr bwMode="auto">
            <a:xfrm>
              <a:off x="3744" y="2976"/>
              <a:ext cx="207" cy="22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bIns="0" anchor="b">
              <a:spAutoFit/>
            </a:bodyPr>
            <a:lstStyle/>
            <a:p>
              <a:pPr algn="ctr"/>
              <a:r>
                <a:rPr lang="en-US" sz="2000" i="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44061" name="Rectangle 31"/>
            <p:cNvSpPr>
              <a:spLocks noChangeArrowheads="1"/>
            </p:cNvSpPr>
            <p:nvPr/>
          </p:nvSpPr>
          <p:spPr bwMode="auto">
            <a:xfrm>
              <a:off x="3072" y="1872"/>
              <a:ext cx="192" cy="24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4062" name="Rectangle 32"/>
            <p:cNvSpPr>
              <a:spLocks noChangeArrowheads="1"/>
            </p:cNvSpPr>
            <p:nvPr/>
          </p:nvSpPr>
          <p:spPr bwMode="auto">
            <a:xfrm>
              <a:off x="3504" y="1872"/>
              <a:ext cx="192" cy="24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44063" name="Rectangle 33"/>
            <p:cNvSpPr>
              <a:spLocks noChangeArrowheads="1"/>
            </p:cNvSpPr>
            <p:nvPr/>
          </p:nvSpPr>
          <p:spPr bwMode="auto">
            <a:xfrm>
              <a:off x="3888" y="1872"/>
              <a:ext cx="192" cy="24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44064" name="Rectangle 34"/>
            <p:cNvSpPr>
              <a:spLocks noChangeArrowheads="1"/>
            </p:cNvSpPr>
            <p:nvPr/>
          </p:nvSpPr>
          <p:spPr bwMode="auto">
            <a:xfrm>
              <a:off x="4320" y="1872"/>
              <a:ext cx="192" cy="24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 i="0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44065" name="Line 35"/>
            <p:cNvSpPr>
              <a:spLocks noChangeShapeType="1"/>
            </p:cNvSpPr>
            <p:nvPr/>
          </p:nvSpPr>
          <p:spPr bwMode="auto">
            <a:xfrm>
              <a:off x="3408" y="2496"/>
              <a:ext cx="0" cy="3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Line 36"/>
            <p:cNvSpPr>
              <a:spLocks noChangeShapeType="1"/>
            </p:cNvSpPr>
            <p:nvPr/>
          </p:nvSpPr>
          <p:spPr bwMode="auto">
            <a:xfrm>
              <a:off x="4176" y="2496"/>
              <a:ext cx="0" cy="3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Line 37"/>
            <p:cNvSpPr>
              <a:spLocks noChangeShapeType="1"/>
            </p:cNvSpPr>
            <p:nvPr/>
          </p:nvSpPr>
          <p:spPr bwMode="auto">
            <a:xfrm>
              <a:off x="3168" y="2112"/>
              <a:ext cx="0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Line 38"/>
            <p:cNvSpPr>
              <a:spLocks noChangeShapeType="1"/>
            </p:cNvSpPr>
            <p:nvPr/>
          </p:nvSpPr>
          <p:spPr bwMode="auto">
            <a:xfrm>
              <a:off x="3600" y="2112"/>
              <a:ext cx="0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39"/>
            <p:cNvSpPr>
              <a:spLocks noChangeShapeType="1"/>
            </p:cNvSpPr>
            <p:nvPr/>
          </p:nvSpPr>
          <p:spPr bwMode="auto">
            <a:xfrm>
              <a:off x="4416" y="2112"/>
              <a:ext cx="0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40"/>
            <p:cNvSpPr>
              <a:spLocks noChangeShapeType="1"/>
            </p:cNvSpPr>
            <p:nvPr/>
          </p:nvSpPr>
          <p:spPr bwMode="auto">
            <a:xfrm>
              <a:off x="3984" y="2112"/>
              <a:ext cx="0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Line 41"/>
            <p:cNvSpPr>
              <a:spLocks noChangeShapeType="1"/>
            </p:cNvSpPr>
            <p:nvPr/>
          </p:nvSpPr>
          <p:spPr bwMode="auto">
            <a:xfrm>
              <a:off x="3840" y="3216"/>
              <a:ext cx="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Line 42"/>
            <p:cNvSpPr>
              <a:spLocks noChangeShapeType="1"/>
            </p:cNvSpPr>
            <p:nvPr/>
          </p:nvSpPr>
          <p:spPr bwMode="auto">
            <a:xfrm flipH="1">
              <a:off x="2928" y="3360"/>
              <a:ext cx="9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Line 43"/>
            <p:cNvSpPr>
              <a:spLocks noChangeShapeType="1"/>
            </p:cNvSpPr>
            <p:nvPr/>
          </p:nvSpPr>
          <p:spPr bwMode="auto">
            <a:xfrm flipV="1">
              <a:off x="2928" y="1392"/>
              <a:ext cx="0" cy="196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Line 44"/>
            <p:cNvSpPr>
              <a:spLocks noChangeShapeType="1"/>
            </p:cNvSpPr>
            <p:nvPr/>
          </p:nvSpPr>
          <p:spPr bwMode="auto">
            <a:xfrm flipH="1">
              <a:off x="2496" y="1392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5" name="Line 45"/>
            <p:cNvSpPr>
              <a:spLocks noChangeShapeType="1"/>
            </p:cNvSpPr>
            <p:nvPr/>
          </p:nvSpPr>
          <p:spPr bwMode="auto">
            <a:xfrm>
              <a:off x="2496" y="1392"/>
              <a:ext cx="0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6" name="Text Box 46"/>
            <p:cNvSpPr txBox="1">
              <a:spLocks noChangeArrowheads="1"/>
            </p:cNvSpPr>
            <p:nvPr/>
          </p:nvSpPr>
          <p:spPr bwMode="auto">
            <a:xfrm>
              <a:off x="1837" y="1320"/>
              <a:ext cx="45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>
                  <a:solidFill>
                    <a:srgbClr val="000000"/>
                  </a:solidFill>
                  <a:latin typeface="Times New Roman" pitchFamily="18" charset="0"/>
                </a:rPr>
                <a:t>Bus 1</a:t>
              </a:r>
            </a:p>
          </p:txBody>
        </p:sp>
        <p:sp>
          <p:nvSpPr>
            <p:cNvPr id="44077" name="Text Box 47"/>
            <p:cNvSpPr txBox="1">
              <a:spLocks noChangeArrowheads="1"/>
            </p:cNvSpPr>
            <p:nvPr/>
          </p:nvSpPr>
          <p:spPr bwMode="auto">
            <a:xfrm>
              <a:off x="3906" y="1320"/>
              <a:ext cx="73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0">
                  <a:solidFill>
                    <a:srgbClr val="000000"/>
                  </a:solidFill>
                  <a:latin typeface="Times New Roman" pitchFamily="18" charset="0"/>
                </a:rPr>
                <a:t>Data Path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Design Space and Evaluation Space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200" smtClean="0">
                <a:solidFill>
                  <a:schemeClr val="hlink"/>
                </a:solidFill>
              </a:rPr>
              <a:t>Design space</a:t>
            </a:r>
            <a:r>
              <a:rPr lang="en-US" sz="2200" smtClean="0"/>
              <a:t>: All feasible implementations of a circuit.</a:t>
            </a:r>
          </a:p>
          <a:p>
            <a:pPr>
              <a:defRPr/>
            </a:pPr>
            <a:r>
              <a:rPr lang="en-US" sz="2200" smtClean="0"/>
              <a:t>Each design point has values for objective evaluation functions e.g. area.</a:t>
            </a:r>
          </a:p>
          <a:p>
            <a:pPr>
              <a:defRPr/>
            </a:pPr>
            <a:r>
              <a:rPr lang="en-US" sz="2200" smtClean="0"/>
              <a:t>The multidimensional space spanned by the different objectives is called </a:t>
            </a:r>
            <a:r>
              <a:rPr lang="en-US" sz="2200" smtClean="0">
                <a:solidFill>
                  <a:schemeClr val="hlink"/>
                </a:solidFill>
              </a:rPr>
              <a:t>design evaluation space.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93875"/>
            <a:ext cx="4186237" cy="349408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Optimization Trade-Off in Combinational</a:t>
            </a:r>
            <a:br>
              <a:rPr lang="en-US" sz="3200" smtClean="0"/>
            </a:br>
            <a:r>
              <a:rPr lang="en-US" sz="3200" smtClean="0"/>
              <a:t>Circuits</a:t>
            </a:r>
          </a:p>
        </p:txBody>
      </p:sp>
      <p:pic>
        <p:nvPicPr>
          <p:cNvPr id="4608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9113" y="1581150"/>
            <a:ext cx="5529262" cy="424021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Optimization Trade-Off in Sequential</a:t>
            </a:r>
            <a:br>
              <a:rPr lang="en-US" sz="3200" smtClean="0"/>
            </a:br>
            <a:r>
              <a:rPr lang="en-US" sz="3200" smtClean="0"/>
              <a:t>Circuits</a:t>
            </a:r>
          </a:p>
        </p:txBody>
      </p:sp>
      <p:pic>
        <p:nvPicPr>
          <p:cNvPr id="4710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7188" y="1336675"/>
            <a:ext cx="5849937" cy="473392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Pareto Optimality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13725" cy="535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point of a design is called a </a:t>
            </a:r>
            <a:r>
              <a:rPr lang="en-US" i="1" dirty="0" smtClean="0">
                <a:solidFill>
                  <a:schemeClr val="hlink"/>
                </a:solidFill>
              </a:rPr>
              <a:t>Pareto Point</a:t>
            </a:r>
            <a:r>
              <a:rPr lang="en-US" dirty="0" smtClean="0"/>
              <a:t> if there is no other point in the design space with all objectives having lower value.</a:t>
            </a:r>
          </a:p>
          <a:p>
            <a:pPr>
              <a:defRPr/>
            </a:pPr>
            <a:r>
              <a:rPr lang="en-US" dirty="0" smtClean="0"/>
              <a:t>Pareto points represent the set of solutions where there are no other solutions for which simultaneous improvements in all objectives can occur.</a:t>
            </a:r>
          </a:p>
          <a:p>
            <a:pPr>
              <a:defRPr/>
            </a:pPr>
            <a:r>
              <a:rPr lang="en-US" dirty="0" smtClean="0"/>
              <a:t>Pareto points represent the set of solutions that are not dominated by any other solution. </a:t>
            </a:r>
          </a:p>
          <a:p>
            <a:pPr>
              <a:defRPr/>
            </a:pPr>
            <a:r>
              <a:rPr lang="en-US" dirty="0" smtClean="0"/>
              <a:t>A solution is selected from the set of </a:t>
            </a:r>
            <a:r>
              <a:rPr lang="en-US" dirty="0" err="1" smtClean="0"/>
              <a:t>pareto</a:t>
            </a:r>
            <a:r>
              <a:rPr lang="en-US" dirty="0" smtClean="0"/>
              <a:t> points.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Combinational Circuit Design Space Example</a:t>
            </a: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51838" cy="5356225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Implement </a:t>
            </a:r>
            <a:r>
              <a:rPr lang="en-US" sz="2200" i="1" dirty="0" smtClean="0">
                <a:solidFill>
                  <a:schemeClr val="hlink"/>
                </a:solidFill>
              </a:rPr>
              <a:t>f = p q r s</a:t>
            </a:r>
            <a:r>
              <a:rPr lang="en-US" sz="2200" dirty="0" smtClean="0"/>
              <a:t> with </a:t>
            </a:r>
            <a:r>
              <a:rPr lang="en-US" sz="2200" dirty="0" smtClean="0">
                <a:solidFill>
                  <a:srgbClr val="FFFF00"/>
                </a:solidFill>
              </a:rPr>
              <a:t>2-input</a:t>
            </a:r>
            <a:r>
              <a:rPr lang="en-US" sz="2200" dirty="0" smtClean="0"/>
              <a:t> or </a:t>
            </a:r>
            <a:r>
              <a:rPr lang="en-US" sz="2200" dirty="0" smtClean="0">
                <a:solidFill>
                  <a:srgbClr val="FFFF00"/>
                </a:solidFill>
              </a:rPr>
              <a:t>3-input AND </a:t>
            </a:r>
            <a:r>
              <a:rPr lang="en-US" sz="2200" dirty="0" smtClean="0"/>
              <a:t>gates.</a:t>
            </a:r>
          </a:p>
          <a:p>
            <a:pPr>
              <a:defRPr/>
            </a:pPr>
            <a:r>
              <a:rPr lang="en-US" sz="2200" dirty="0" smtClean="0"/>
              <a:t>Area and delay proportional to number of inputs.</a:t>
            </a:r>
          </a:p>
          <a:p>
            <a:pPr>
              <a:defRPr/>
            </a:pPr>
            <a:endParaRPr lang="en-US" sz="2200" dirty="0" smtClean="0"/>
          </a:p>
        </p:txBody>
      </p:sp>
      <p:pic>
        <p:nvPicPr>
          <p:cNvPr id="4813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2438" y="2430463"/>
            <a:ext cx="4044950" cy="3529012"/>
          </a:xfrm>
        </p:spPr>
      </p:pic>
      <p:pic>
        <p:nvPicPr>
          <p:cNvPr id="48133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11725" y="2436813"/>
            <a:ext cx="3735388" cy="35433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Architectural Design Space Example …</a:t>
            </a:r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375" y="1146175"/>
            <a:ext cx="4186238" cy="2249488"/>
          </a:xfrm>
        </p:spPr>
      </p:pic>
      <p:pic>
        <p:nvPicPr>
          <p:cNvPr id="4915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1127125"/>
            <a:ext cx="3919537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15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825" y="2601913"/>
            <a:ext cx="3878263" cy="351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15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7975" y="3559175"/>
            <a:ext cx="4206875" cy="269557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… Architectural Design Space Example …</a:t>
            </a:r>
          </a:p>
        </p:txBody>
      </p:sp>
      <p:pic>
        <p:nvPicPr>
          <p:cNvPr id="50179" name="Picture 4" descr="sch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750" y="1306513"/>
            <a:ext cx="3868738" cy="4470400"/>
          </a:xfrm>
        </p:spPr>
      </p:pic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671513" y="5856288"/>
            <a:ext cx="30083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Multiplier , 1 ALU </a:t>
            </a:r>
          </a:p>
        </p:txBody>
      </p:sp>
      <p:pic>
        <p:nvPicPr>
          <p:cNvPr id="5018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41838" y="1276350"/>
            <a:ext cx="4186237" cy="4529138"/>
          </a:xfrm>
        </p:spPr>
      </p:pic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5064125" y="5886450"/>
            <a:ext cx="3179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Multipliers, 2 ALUs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… Architectural Design Space </a:t>
            </a:r>
            <a:r>
              <a:rPr lang="en-US" sz="3200" dirty="0" smtClean="0"/>
              <a:t>Example</a:t>
            </a:r>
            <a:endParaRPr lang="en-US" sz="3200" dirty="0" smtClean="0"/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0463" y="1673225"/>
            <a:ext cx="6811962" cy="444817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Productivity Gap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501776"/>
            <a:ext cx="8583613" cy="43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228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Area vs. Latency Tradeoffs</a:t>
            </a:r>
          </a:p>
        </p:txBody>
      </p:sp>
      <p:pic>
        <p:nvPicPr>
          <p:cNvPr id="532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25850" y="1462088"/>
            <a:ext cx="5103813" cy="4141787"/>
          </a:xfrm>
        </p:spPr>
      </p:pic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301625" y="1400175"/>
            <a:ext cx="2925763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Multiplier Area: 5</a:t>
            </a:r>
          </a:p>
          <a:p>
            <a:r>
              <a:rPr lang="en-US">
                <a:solidFill>
                  <a:srgbClr val="FFFF00"/>
                </a:solidFill>
              </a:rPr>
              <a:t>Adder Area: 1</a:t>
            </a:r>
          </a:p>
          <a:p>
            <a:r>
              <a:rPr lang="en-US">
                <a:solidFill>
                  <a:srgbClr val="00CCFF"/>
                </a:solidFill>
              </a:rPr>
              <a:t>Other logic Area: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</a:t>
            </a:r>
            <a:r>
              <a:rPr lang="tr-TR" smtClean="0"/>
              <a:t>Automation</a:t>
            </a:r>
            <a:r>
              <a:rPr lang="en-US" smtClean="0"/>
              <a:t> &amp; </a:t>
            </a:r>
            <a:r>
              <a:rPr lang="tr-TR" smtClean="0"/>
              <a:t>CAD Tools</a:t>
            </a:r>
            <a:endParaRPr lang="en-US" smtClean="0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Entry (Description) Tools</a:t>
            </a:r>
          </a:p>
          <a:p>
            <a:pPr lvl="1">
              <a:defRPr/>
            </a:pPr>
            <a:r>
              <a:rPr lang="en-US" smtClean="0"/>
              <a:t>Schematic Capture</a:t>
            </a:r>
          </a:p>
          <a:p>
            <a:pPr lvl="1">
              <a:defRPr/>
            </a:pPr>
            <a:r>
              <a:rPr lang="en-US" smtClean="0"/>
              <a:t>Hardware Description Language (HDL)</a:t>
            </a:r>
          </a:p>
          <a:p>
            <a:pPr>
              <a:defRPr/>
            </a:pPr>
            <a:r>
              <a:rPr lang="en-US" smtClean="0"/>
              <a:t>Simulation (Design Verification) Tools</a:t>
            </a:r>
          </a:p>
          <a:p>
            <a:pPr lvl="1">
              <a:defRPr/>
            </a:pPr>
            <a:r>
              <a:rPr lang="en-US" smtClean="0"/>
              <a:t>Simulators (Logic level, Transistor Level, High Level Language “HLL”)</a:t>
            </a:r>
          </a:p>
          <a:p>
            <a:pPr>
              <a:defRPr/>
            </a:pPr>
            <a:r>
              <a:rPr lang="en-US" smtClean="0"/>
              <a:t>Synthesis Tools (logic level synthesis, high-level synthesis, layout synthesis)</a:t>
            </a:r>
          </a:p>
          <a:p>
            <a:pPr>
              <a:defRPr/>
            </a:pPr>
            <a:r>
              <a:rPr lang="en-US" smtClean="0"/>
              <a:t>Formal Verification Tools </a:t>
            </a:r>
          </a:p>
          <a:p>
            <a:pPr>
              <a:defRPr/>
            </a:pPr>
            <a:r>
              <a:rPr lang="en-US" smtClean="0"/>
              <a:t>Design for Testability Tools</a:t>
            </a:r>
          </a:p>
          <a:p>
            <a:pPr>
              <a:defRPr/>
            </a:pPr>
            <a:r>
              <a:rPr lang="en-US" smtClean="0"/>
              <a:t>Test Vector Generation Tools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Microelectronic Design Problems</a:t>
            </a:r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hlink"/>
                </a:solidFill>
              </a:rPr>
              <a:t>Use most recent technologies</a:t>
            </a:r>
            <a:r>
              <a:rPr lang="en-US" smtClean="0"/>
              <a:t>: to be competitive in performance.</a:t>
            </a:r>
          </a:p>
          <a:p>
            <a:pPr>
              <a:defRPr/>
            </a:pPr>
            <a:r>
              <a:rPr lang="en-US" smtClean="0">
                <a:solidFill>
                  <a:schemeClr val="hlink"/>
                </a:solidFill>
              </a:rPr>
              <a:t>Reduce design cost</a:t>
            </a:r>
            <a:r>
              <a:rPr lang="en-US" smtClean="0"/>
              <a:t>: to be competitive in price.</a:t>
            </a:r>
          </a:p>
          <a:p>
            <a:pPr>
              <a:defRPr/>
            </a:pPr>
            <a:r>
              <a:rPr lang="en-US" smtClean="0">
                <a:solidFill>
                  <a:schemeClr val="hlink"/>
                </a:solidFill>
              </a:rPr>
              <a:t>Speed-up design time</a:t>
            </a:r>
            <a:r>
              <a:rPr lang="en-US" smtClean="0"/>
              <a:t>: Time-to-market is critical.</a:t>
            </a:r>
          </a:p>
          <a:p>
            <a:pPr>
              <a:defRPr/>
            </a:pPr>
            <a:r>
              <a:rPr lang="en-US" smtClean="0"/>
              <a:t>Design Cost</a:t>
            </a:r>
          </a:p>
          <a:p>
            <a:pPr lvl="1">
              <a:defRPr/>
            </a:pPr>
            <a:r>
              <a:rPr lang="en-US" smtClean="0"/>
              <a:t>Design time and fabrication cost.</a:t>
            </a:r>
          </a:p>
          <a:p>
            <a:pPr lvl="1">
              <a:defRPr/>
            </a:pPr>
            <a:r>
              <a:rPr lang="en-US" smtClean="0"/>
              <a:t>Large capital investment on refining manufacturing process.</a:t>
            </a:r>
          </a:p>
          <a:p>
            <a:pPr lvl="1">
              <a:defRPr/>
            </a:pPr>
            <a:r>
              <a:rPr lang="en-US" smtClean="0"/>
              <a:t>Near impossibility to repair integrated circuits.</a:t>
            </a:r>
          </a:p>
          <a:p>
            <a:pPr>
              <a:defRPr/>
            </a:pPr>
            <a:r>
              <a:rPr lang="en-US" smtClean="0"/>
              <a:t>Recapture costs</a:t>
            </a:r>
          </a:p>
          <a:p>
            <a:pPr lvl="1">
              <a:defRPr/>
            </a:pPr>
            <a:r>
              <a:rPr lang="en-US" smtClean="0"/>
              <a:t>Large volume production is beneficial.</a:t>
            </a:r>
          </a:p>
          <a:p>
            <a:pPr lvl="1">
              <a:defRPr/>
            </a:pPr>
            <a:r>
              <a:rPr lang="en-US" smtClean="0"/>
              <a:t>Zero-defect designs are essential.</a:t>
            </a:r>
          </a:p>
          <a:p>
            <a:pPr lvl="1">
              <a:buFontTx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Microelectronic Circuits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General-purpose processors</a:t>
            </a:r>
          </a:p>
          <a:p>
            <a:pPr lvl="1">
              <a:defRPr/>
            </a:pPr>
            <a:r>
              <a:rPr lang="en-US" b="1" smtClean="0"/>
              <a:t>High-volume sales.</a:t>
            </a:r>
          </a:p>
          <a:p>
            <a:pPr lvl="1">
              <a:defRPr/>
            </a:pPr>
            <a:r>
              <a:rPr lang="en-US" b="1" smtClean="0"/>
              <a:t>High performance.</a:t>
            </a:r>
          </a:p>
          <a:p>
            <a:pPr>
              <a:defRPr/>
            </a:pPr>
            <a:r>
              <a:rPr lang="en-US" b="0" smtClean="0"/>
              <a:t>Application-Specific Integrated Circuits (ASICs)</a:t>
            </a:r>
          </a:p>
          <a:p>
            <a:pPr lvl="1">
              <a:defRPr/>
            </a:pPr>
            <a:r>
              <a:rPr lang="en-US" b="1" smtClean="0"/>
              <a:t>Varying volumes and performances.</a:t>
            </a:r>
          </a:p>
          <a:p>
            <a:pPr lvl="1">
              <a:defRPr/>
            </a:pPr>
            <a:r>
              <a:rPr lang="en-US" b="1" smtClean="0"/>
              <a:t>Large market share.</a:t>
            </a:r>
          </a:p>
          <a:p>
            <a:pPr>
              <a:defRPr/>
            </a:pPr>
            <a:r>
              <a:rPr lang="en-US" b="0" smtClean="0"/>
              <a:t>Prototypes.</a:t>
            </a:r>
          </a:p>
          <a:p>
            <a:pPr>
              <a:defRPr/>
            </a:pPr>
            <a:r>
              <a:rPr lang="en-US" b="0" smtClean="0"/>
              <a:t>Special applications (e.g. space).</a:t>
            </a:r>
          </a:p>
          <a:p>
            <a:pPr>
              <a:defRPr/>
            </a:pPr>
            <a:endParaRPr lang="en-US" b="0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Computer-Aided Design</a:t>
            </a: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Enabling design methodology.</a:t>
            </a:r>
          </a:p>
          <a:p>
            <a:pPr>
              <a:defRPr/>
            </a:pPr>
            <a:r>
              <a:rPr lang="en-US" smtClean="0"/>
              <a:t>Makes electronic design possible</a:t>
            </a:r>
          </a:p>
          <a:p>
            <a:pPr lvl="1">
              <a:defRPr/>
            </a:pPr>
            <a:r>
              <a:rPr lang="en-US" smtClean="0"/>
              <a:t>Large scale design management.</a:t>
            </a:r>
          </a:p>
          <a:p>
            <a:pPr lvl="1">
              <a:defRPr/>
            </a:pPr>
            <a:r>
              <a:rPr lang="en-US" smtClean="0"/>
              <a:t>Design optimization</a:t>
            </a:r>
          </a:p>
          <a:p>
            <a:pPr lvl="2">
              <a:defRPr/>
            </a:pPr>
            <a:r>
              <a:rPr lang="en-US" smtClean="0"/>
              <a:t>Feasible implementation choices grow rapidly with circuit size.</a:t>
            </a:r>
          </a:p>
          <a:p>
            <a:pPr lvl="1">
              <a:defRPr/>
            </a:pPr>
            <a:r>
              <a:rPr lang="en-US" smtClean="0"/>
              <a:t>Reduced design time.</a:t>
            </a:r>
          </a:p>
          <a:p>
            <a:pPr>
              <a:defRPr/>
            </a:pPr>
            <a:r>
              <a:rPr lang="en-US" smtClean="0"/>
              <a:t>CAD tools have reached good level of maturity.</a:t>
            </a:r>
          </a:p>
          <a:p>
            <a:pPr>
              <a:defRPr/>
            </a:pPr>
            <a:r>
              <a:rPr lang="en-US" smtClean="0"/>
              <a:t>Continuous growth in circuit size and advances in technology requires CAD tools with increased capability. </a:t>
            </a:r>
          </a:p>
          <a:p>
            <a:pPr>
              <a:defRPr/>
            </a:pPr>
            <a:r>
              <a:rPr lang="en-US" smtClean="0"/>
              <a:t>CAD tools affected by</a:t>
            </a:r>
          </a:p>
          <a:p>
            <a:pPr lvl="1">
              <a:defRPr/>
            </a:pPr>
            <a:r>
              <a:rPr lang="en-US" smtClean="0"/>
              <a:t>Semiconductor technology</a:t>
            </a:r>
          </a:p>
          <a:p>
            <a:pPr lvl="1">
              <a:defRPr/>
            </a:pPr>
            <a:r>
              <a:rPr lang="en-US" smtClean="0"/>
              <a:t>Circuit type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Microelectronics Design Styles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075613" cy="53562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200" b="0" dirty="0" smtClean="0"/>
              <a:t>Adapt circuit design style to market requirements.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0" dirty="0" smtClean="0"/>
              <a:t>Parameters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 smtClean="0"/>
              <a:t>Cost.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 smtClean="0"/>
              <a:t>Performance.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 smtClean="0"/>
              <a:t>Volume.</a:t>
            </a:r>
          </a:p>
          <a:p>
            <a:pPr>
              <a:lnSpc>
                <a:spcPct val="80000"/>
              </a:lnSpc>
              <a:defRPr/>
            </a:pPr>
            <a:r>
              <a:rPr lang="tr-TR" sz="2200" dirty="0" smtClean="0"/>
              <a:t>Full custom</a:t>
            </a:r>
          </a:p>
          <a:p>
            <a:pPr lvl="1">
              <a:lnSpc>
                <a:spcPct val="80000"/>
              </a:lnSpc>
              <a:defRPr/>
            </a:pPr>
            <a:r>
              <a:rPr lang="tr-TR" sz="2000" dirty="0" smtClean="0"/>
              <a:t>Maximal freedom</a:t>
            </a:r>
          </a:p>
          <a:p>
            <a:pPr lvl="1">
              <a:lnSpc>
                <a:spcPct val="80000"/>
              </a:lnSpc>
              <a:defRPr/>
            </a:pPr>
            <a:r>
              <a:rPr lang="tr-TR" sz="2000" dirty="0" smtClean="0"/>
              <a:t>High performance blocks</a:t>
            </a:r>
          </a:p>
          <a:p>
            <a:pPr lvl="1">
              <a:lnSpc>
                <a:spcPct val="80000"/>
              </a:lnSpc>
              <a:defRPr/>
            </a:pPr>
            <a:r>
              <a:rPr lang="tr-TR" sz="2000" dirty="0" smtClean="0"/>
              <a:t>Slow </a:t>
            </a:r>
            <a:r>
              <a:rPr lang="en-US" sz="2000" dirty="0" smtClean="0"/>
              <a:t>design time</a:t>
            </a:r>
            <a:endParaRPr lang="tr-TR" sz="2000" dirty="0" smtClean="0"/>
          </a:p>
          <a:p>
            <a:pPr>
              <a:lnSpc>
                <a:spcPct val="80000"/>
              </a:lnSpc>
              <a:defRPr/>
            </a:pPr>
            <a:r>
              <a:rPr lang="tr-TR" sz="2200" dirty="0" smtClean="0"/>
              <a:t>Semi-custom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S</a:t>
            </a:r>
            <a:r>
              <a:rPr lang="tr-TR" sz="2000" dirty="0" smtClean="0"/>
              <a:t>tandard </a:t>
            </a:r>
            <a:r>
              <a:rPr lang="en-US" sz="2000" dirty="0" smtClean="0"/>
              <a:t>C</a:t>
            </a:r>
            <a:r>
              <a:rPr lang="tr-TR" sz="2000" dirty="0" smtClean="0"/>
              <a:t>ells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G</a:t>
            </a:r>
            <a:r>
              <a:rPr lang="tr-TR" sz="2000" dirty="0" smtClean="0"/>
              <a:t>ate </a:t>
            </a:r>
            <a:r>
              <a:rPr lang="en-US" sz="2000" dirty="0" smtClean="0"/>
              <a:t>A</a:t>
            </a:r>
            <a:r>
              <a:rPr lang="tr-TR" sz="2000" dirty="0" smtClean="0"/>
              <a:t>rrays </a:t>
            </a:r>
            <a:endParaRPr lang="en-US" sz="2000" dirty="0" smtClean="0"/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/>
              <a:t>M</a:t>
            </a:r>
            <a:r>
              <a:rPr lang="tr-TR" sz="1800" dirty="0" smtClean="0"/>
              <a:t>ask </a:t>
            </a:r>
            <a:r>
              <a:rPr lang="en-US" sz="1800" dirty="0" smtClean="0"/>
              <a:t>Programmable (MPGAs)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/>
              <a:t>F</a:t>
            </a:r>
            <a:r>
              <a:rPr lang="tr-TR" sz="1800" dirty="0" smtClean="0"/>
              <a:t>ield </a:t>
            </a:r>
            <a:r>
              <a:rPr lang="en-US" sz="1800" dirty="0" smtClean="0"/>
              <a:t>P</a:t>
            </a:r>
            <a:r>
              <a:rPr lang="tr-TR" sz="1800" dirty="0" smtClean="0"/>
              <a:t>rogrammable</a:t>
            </a:r>
            <a:r>
              <a:rPr lang="en-US" sz="1800" dirty="0" smtClean="0"/>
              <a:t> (FPGAs)</a:t>
            </a:r>
            <a:endParaRPr lang="tr-TR" sz="1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Silicon Compilers &amp; P</a:t>
            </a:r>
            <a:r>
              <a:rPr lang="tr-TR" sz="2000" dirty="0" smtClean="0"/>
              <a:t>arametrizable </a:t>
            </a:r>
            <a:r>
              <a:rPr lang="en-US" sz="2000" dirty="0" smtClean="0"/>
              <a:t>M</a:t>
            </a:r>
            <a:r>
              <a:rPr lang="tr-TR" sz="2000" dirty="0" smtClean="0"/>
              <a:t>odules (adder, multiplier, memories)</a:t>
            </a:r>
            <a:endParaRPr lang="en-US" sz="2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c_template">
  <a:themeElements>
    <a:clrScheme name="">
      <a:dk1>
        <a:srgbClr val="000000"/>
      </a:dk1>
      <a:lt1>
        <a:srgbClr val="CDFFE6"/>
      </a:lt1>
      <a:dk2>
        <a:srgbClr val="006000"/>
      </a:dk2>
      <a:lt2>
        <a:srgbClr val="FF8200"/>
      </a:lt2>
      <a:accent1>
        <a:srgbClr val="00FFFF"/>
      </a:accent1>
      <a:accent2>
        <a:srgbClr val="C80000"/>
      </a:accent2>
      <a:accent3>
        <a:srgbClr val="AAB6AA"/>
      </a:accent3>
      <a:accent4>
        <a:srgbClr val="AFDAC4"/>
      </a:accent4>
      <a:accent5>
        <a:srgbClr val="AAFFFF"/>
      </a:accent5>
      <a:accent6>
        <a:srgbClr val="B50000"/>
      </a:accent6>
      <a:hlink>
        <a:srgbClr val="F0F000"/>
      </a:hlink>
      <a:folHlink>
        <a:srgbClr val="66FF33"/>
      </a:folHlink>
    </a:clrScheme>
    <a:fontScheme name="s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_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_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Documents\COE390\991\sc_template.ppt</Template>
  <TotalTime>2922</TotalTime>
  <Pages>20</Pages>
  <Words>1836</Words>
  <Application>Microsoft Office PowerPoint</Application>
  <PresentationFormat>On-screen Show (4:3)</PresentationFormat>
  <Paragraphs>429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Bookman Old Style</vt:lpstr>
      <vt:lpstr>CG Times</vt:lpstr>
      <vt:lpstr>Monotype Sorts</vt:lpstr>
      <vt:lpstr>Times New Roman</vt:lpstr>
      <vt:lpstr>Wingdings</vt:lpstr>
      <vt:lpstr>sc_template</vt:lpstr>
      <vt:lpstr>Bitmap Image</vt:lpstr>
      <vt:lpstr>Document</vt:lpstr>
      <vt:lpstr>VISIO</vt:lpstr>
      <vt:lpstr>Visio</vt:lpstr>
      <vt:lpstr>COE 561 Digital System Design &amp; Synthesis Introduction</vt:lpstr>
      <vt:lpstr>Outline</vt:lpstr>
      <vt:lpstr>Microelectronics</vt:lpstr>
      <vt:lpstr>Moore’s Law and Technology Scaling</vt:lpstr>
      <vt:lpstr>The Productivity Gap</vt:lpstr>
      <vt:lpstr>Microelectronic Design Problems</vt:lpstr>
      <vt:lpstr>Microelectronic Circuits</vt:lpstr>
      <vt:lpstr>Computer-Aided Design</vt:lpstr>
      <vt:lpstr>Microelectronics Design Styles</vt:lpstr>
      <vt:lpstr>Microelectronics Design Technologies</vt:lpstr>
      <vt:lpstr>Semi-Custom Design Styles</vt:lpstr>
      <vt:lpstr>Standard Cells</vt:lpstr>
      <vt:lpstr>Standard Cells</vt:lpstr>
      <vt:lpstr>Macro Cells</vt:lpstr>
      <vt:lpstr>Array-Based Design</vt:lpstr>
      <vt:lpstr>MPGAs &amp; FPGAs</vt:lpstr>
      <vt:lpstr>Semi-Custom Style Trade-off</vt:lpstr>
      <vt:lpstr>Systems-on-a-Chip (SOC) Design</vt:lpstr>
      <vt:lpstr>Systems-on-a-Chip using Cores</vt:lpstr>
      <vt:lpstr>What Is A Virtual Core (IP) Cell?</vt:lpstr>
      <vt:lpstr>Core Types</vt:lpstr>
      <vt:lpstr>Trade-Offs Among Core Types</vt:lpstr>
      <vt:lpstr>Comparison of Different IP Formats</vt:lpstr>
      <vt:lpstr>Microelectronic Circuit Design and Production</vt:lpstr>
      <vt:lpstr>How to Deal with Design Complexity?</vt:lpstr>
      <vt:lpstr>Design Hierarchy</vt:lpstr>
      <vt:lpstr>Abstractions</vt:lpstr>
      <vt:lpstr>Design Domains &amp; Levels of Abstraction</vt:lpstr>
      <vt:lpstr>Modeling Views</vt:lpstr>
      <vt:lpstr>Levels of Abstractions &amp; Corresponding Views</vt:lpstr>
      <vt:lpstr>Gajski and Kuhn's Y Chart</vt:lpstr>
      <vt:lpstr>Design Domains &amp; Levels of Abstraction</vt:lpstr>
      <vt:lpstr>Digital System Design</vt:lpstr>
      <vt:lpstr>Design vs. Synthesis</vt:lpstr>
      <vt:lpstr>Digital System Design Cycle</vt:lpstr>
      <vt:lpstr>Synthesis Process</vt:lpstr>
      <vt:lpstr>Circuit Synthesis</vt:lpstr>
      <vt:lpstr>Architecture Design</vt:lpstr>
      <vt:lpstr>Behavioral or High-Level Synthesis</vt:lpstr>
      <vt:lpstr>Behavioral Description and its Control Data Flow Graph (CDFG)</vt:lpstr>
      <vt:lpstr>Resulting Architecture Design</vt:lpstr>
      <vt:lpstr>Design Space and Evaluation Space</vt:lpstr>
      <vt:lpstr>Optimization Trade-Off in Combinational Circuits</vt:lpstr>
      <vt:lpstr>Optimization Trade-Off in Sequential Circuits</vt:lpstr>
      <vt:lpstr>Pareto Optimality</vt:lpstr>
      <vt:lpstr>Combinational Circuit Design Space Example</vt:lpstr>
      <vt:lpstr>Architectural Design Space Example …</vt:lpstr>
      <vt:lpstr>… Architectural Design Space Example …</vt:lpstr>
      <vt:lpstr>… Architectural Design Space Example</vt:lpstr>
      <vt:lpstr>Area vs. Latency Tradeoffs</vt:lpstr>
      <vt:lpstr>Design Automation &amp; CAD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Maintenance</dc:title>
  <dc:subject/>
  <dc:creator>Dr. Aiman El-Maleh</dc:creator>
  <cp:keywords/>
  <dc:description/>
  <cp:lastModifiedBy>aimane (Aiman El-Maleh)</cp:lastModifiedBy>
  <cp:revision>268</cp:revision>
  <cp:lastPrinted>2002-09-17T21:22:29Z</cp:lastPrinted>
  <dcterms:created xsi:type="dcterms:W3CDTF">1995-10-21T09:00:36Z</dcterms:created>
  <dcterms:modified xsi:type="dcterms:W3CDTF">2019-01-08T09:00:05Z</dcterms:modified>
</cp:coreProperties>
</file>