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handoutMasterIdLst>
    <p:handoutMasterId r:id="rId116"/>
  </p:handoutMasterIdLst>
  <p:sldIdLst>
    <p:sldId id="344" r:id="rId2"/>
    <p:sldId id="457" r:id="rId3"/>
    <p:sldId id="458" r:id="rId4"/>
    <p:sldId id="469" r:id="rId5"/>
    <p:sldId id="459" r:id="rId6"/>
    <p:sldId id="467" r:id="rId7"/>
    <p:sldId id="468" r:id="rId8"/>
    <p:sldId id="470" r:id="rId9"/>
    <p:sldId id="471" r:id="rId10"/>
    <p:sldId id="472" r:id="rId11"/>
    <p:sldId id="473" r:id="rId12"/>
    <p:sldId id="477" r:id="rId13"/>
    <p:sldId id="489" r:id="rId14"/>
    <p:sldId id="474" r:id="rId15"/>
    <p:sldId id="475" r:id="rId16"/>
    <p:sldId id="476" r:id="rId17"/>
    <p:sldId id="460" r:id="rId18"/>
    <p:sldId id="461" r:id="rId19"/>
    <p:sldId id="479" r:id="rId20"/>
    <p:sldId id="480" r:id="rId21"/>
    <p:sldId id="481" r:id="rId22"/>
    <p:sldId id="478" r:id="rId23"/>
    <p:sldId id="482" r:id="rId24"/>
    <p:sldId id="483" r:id="rId25"/>
    <p:sldId id="484" r:id="rId26"/>
    <p:sldId id="485" r:id="rId27"/>
    <p:sldId id="487" r:id="rId28"/>
    <p:sldId id="488" r:id="rId29"/>
    <p:sldId id="583" r:id="rId30"/>
    <p:sldId id="584" r:id="rId31"/>
    <p:sldId id="576" r:id="rId32"/>
    <p:sldId id="577" r:id="rId33"/>
    <p:sldId id="578" r:id="rId34"/>
    <p:sldId id="580" r:id="rId35"/>
    <p:sldId id="579" r:id="rId36"/>
    <p:sldId id="581" r:id="rId37"/>
    <p:sldId id="582" r:id="rId38"/>
    <p:sldId id="495" r:id="rId39"/>
    <p:sldId id="496" r:id="rId40"/>
    <p:sldId id="497" r:id="rId41"/>
    <p:sldId id="498" r:id="rId42"/>
    <p:sldId id="499" r:id="rId43"/>
    <p:sldId id="500" r:id="rId44"/>
    <p:sldId id="501" r:id="rId45"/>
    <p:sldId id="524" r:id="rId46"/>
    <p:sldId id="502" r:id="rId47"/>
    <p:sldId id="503" r:id="rId48"/>
    <p:sldId id="504" r:id="rId49"/>
    <p:sldId id="505" r:id="rId50"/>
    <p:sldId id="506" r:id="rId51"/>
    <p:sldId id="507" r:id="rId52"/>
    <p:sldId id="508" r:id="rId53"/>
    <p:sldId id="509" r:id="rId54"/>
    <p:sldId id="518" r:id="rId55"/>
    <p:sldId id="519" r:id="rId56"/>
    <p:sldId id="510" r:id="rId57"/>
    <p:sldId id="517" r:id="rId58"/>
    <p:sldId id="511" r:id="rId59"/>
    <p:sldId id="512" r:id="rId60"/>
    <p:sldId id="513" r:id="rId61"/>
    <p:sldId id="514" r:id="rId62"/>
    <p:sldId id="515" r:id="rId63"/>
    <p:sldId id="516" r:id="rId64"/>
    <p:sldId id="520" r:id="rId65"/>
    <p:sldId id="523" r:id="rId66"/>
    <p:sldId id="525" r:id="rId67"/>
    <p:sldId id="526" r:id="rId68"/>
    <p:sldId id="527" r:id="rId69"/>
    <p:sldId id="528" r:id="rId70"/>
    <p:sldId id="529" r:id="rId71"/>
    <p:sldId id="530" r:id="rId72"/>
    <p:sldId id="531" r:id="rId73"/>
    <p:sldId id="521" r:id="rId74"/>
    <p:sldId id="533" r:id="rId75"/>
    <p:sldId id="538" r:id="rId76"/>
    <p:sldId id="532" r:id="rId77"/>
    <p:sldId id="534" r:id="rId78"/>
    <p:sldId id="522" r:id="rId79"/>
    <p:sldId id="539" r:id="rId80"/>
    <p:sldId id="542" r:id="rId81"/>
    <p:sldId id="543" r:id="rId82"/>
    <p:sldId id="544" r:id="rId83"/>
    <p:sldId id="545" r:id="rId84"/>
    <p:sldId id="574" r:id="rId85"/>
    <p:sldId id="547" r:id="rId86"/>
    <p:sldId id="548" r:id="rId87"/>
    <p:sldId id="549" r:id="rId88"/>
    <p:sldId id="550" r:id="rId89"/>
    <p:sldId id="551" r:id="rId90"/>
    <p:sldId id="552" r:id="rId91"/>
    <p:sldId id="575" r:id="rId92"/>
    <p:sldId id="557" r:id="rId93"/>
    <p:sldId id="559" r:id="rId94"/>
    <p:sldId id="560" r:id="rId95"/>
    <p:sldId id="561" r:id="rId96"/>
    <p:sldId id="553" r:id="rId97"/>
    <p:sldId id="554" r:id="rId98"/>
    <p:sldId id="555" r:id="rId99"/>
    <p:sldId id="556" r:id="rId100"/>
    <p:sldId id="562" r:id="rId101"/>
    <p:sldId id="563" r:id="rId102"/>
    <p:sldId id="564" r:id="rId103"/>
    <p:sldId id="565" r:id="rId104"/>
    <p:sldId id="566" r:id="rId105"/>
    <p:sldId id="567" r:id="rId106"/>
    <p:sldId id="568" r:id="rId107"/>
    <p:sldId id="569" r:id="rId108"/>
    <p:sldId id="570" r:id="rId109"/>
    <p:sldId id="571" r:id="rId110"/>
    <p:sldId id="572" r:id="rId111"/>
    <p:sldId id="585" r:id="rId112"/>
    <p:sldId id="573" r:id="rId113"/>
    <p:sldId id="586" r:id="rId114"/>
  </p:sldIdLst>
  <p:sldSz cx="9144000" cy="6858000" type="screen4x3"/>
  <p:notesSz cx="7099300" cy="10234613"/>
  <p:custShowLst>
    <p:custShow name="Shl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FF99"/>
    <a:srgbClr val="FF99CC"/>
    <a:srgbClr val="FF0000"/>
    <a:srgbClr val="CCFFFF"/>
    <a:srgbClr val="FFAE5D"/>
    <a:srgbClr val="FF9900"/>
    <a:srgbClr val="FFFF99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1" autoAdjust="0"/>
    <p:restoredTop sz="94660"/>
  </p:normalViewPr>
  <p:slideViewPr>
    <p:cSldViewPr>
      <p:cViewPr varScale="1">
        <p:scale>
          <a:sx n="69" d="100"/>
          <a:sy n="69" d="100"/>
        </p:scale>
        <p:origin x="132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988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6C9471D-44B9-4BA7-B363-B36C98D147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0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79DB2B-2252-4115-86AC-120986FEB8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4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5"/>
            <a:ext cx="8229600" cy="2552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8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8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7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0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 smtClean="0"/>
              <a:t>Asynchronous and Synchronous Serial Communication</a:t>
            </a:r>
            <a:r>
              <a:rPr lang="en-US" alt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COE 306– Introduction to Embedded System– KFUPM                  	slide </a:t>
            </a:r>
            <a:fld id="{A8E5003E-9D95-43EC-B3F8-1685FE381A46}" type="slidenum">
              <a:rPr lang="ar-SA" altLang="en-US" sz="1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²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1775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1138" indent="-222250" algn="l" rtl="0" eaLnBrk="0" fontAlgn="base" hangingPunct="0">
        <a:spcBef>
          <a:spcPct val="4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33363" algn="l" rtl="0" eaLnBrk="0" fontAlgn="base" hangingPunct="0">
        <a:spcBef>
          <a:spcPct val="4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s://exploreembedded.com/wiki/LPC1768:_UART_Programming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Logic_lev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github.com/una1veritas/LPCxpresso/tree/master/workspace/i2c/src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file:///C:\Alan\units\Desktop\Asynchronous%20Serial%20Transmission_files\Asynchronous%20Serial%20Transmission_files\ASCII.gi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file:///C:\Alan\units\Desktop\Asynchronous%20Serial%20Transmission_files\Asynchronous%20Serial%20Transmission_files\ASCII.gi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Asynchronous and Synchronous </a:t>
            </a:r>
            <a:r>
              <a:rPr lang="en-US" dirty="0"/>
              <a:t>S</a:t>
            </a:r>
            <a:r>
              <a:rPr lang="en-US" dirty="0" smtClean="0"/>
              <a:t>erial </a:t>
            </a:r>
            <a:r>
              <a:rPr lang="en-US" dirty="0"/>
              <a:t>C</a:t>
            </a:r>
            <a:r>
              <a:rPr lang="en-US" dirty="0" smtClean="0"/>
              <a:t>ommunication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COE 306: Introduction to Embedded Systems </a:t>
            </a:r>
          </a:p>
          <a:p>
            <a:r>
              <a:rPr lang="en-US" altLang="en-US" smtClean="0"/>
              <a:t>Dr. Aiman El-Maleh</a:t>
            </a:r>
          </a:p>
          <a:p>
            <a:r>
              <a:rPr lang="en-US" smtClean="0"/>
              <a:t>Computer Engineering Department</a:t>
            </a:r>
            <a:endParaRPr lang="en-US" altLang="en-US" smtClean="0"/>
          </a:p>
          <a:p>
            <a:r>
              <a:rPr lang="en-US" altLang="en-US" smtClean="0"/>
              <a:t>College of Computer Sciences and Engineering</a:t>
            </a:r>
          </a:p>
          <a:p>
            <a:r>
              <a:rPr lang="en-US" altLang="en-US" smtClean="0"/>
              <a:t>King Fahd University of Petroleum and Minerals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Transmission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183017"/>
            <a:ext cx="3540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character is its own complete timer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Corruption will not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Good for irregular interval character generation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Keyboards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195618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Dependence on recognition of start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bits are used only for control purpose and carry no useful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Limits transmission speed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6300" y="5813762"/>
            <a:ext cx="7391400" cy="609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Used for speeds up to 3000 bits/second with only simple single-character error detection</a:t>
            </a:r>
          </a:p>
        </p:txBody>
      </p:sp>
      <p:pic>
        <p:nvPicPr>
          <p:cNvPr id="2050" name="Picture 2" descr="Asynchronous Trans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143000"/>
            <a:ext cx="7497762" cy="19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UARTn</a:t>
            </a:r>
            <a:r>
              <a:rPr lang="en-US" sz="2200" dirty="0" smtClean="0">
                <a:solidFill>
                  <a:srgbClr val="FF0000"/>
                </a:solidFill>
              </a:rPr>
              <a:t> Interrupt Enable Register (U0IER, U2IER, U3IER)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5576"/>
            <a:ext cx="8229600" cy="46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>
                <a:solidFill>
                  <a:srgbClr val="FF0000"/>
                </a:solidFill>
              </a:rPr>
              <a:t>UARTn</a:t>
            </a:r>
            <a:r>
              <a:rPr lang="en-US" sz="2200" dirty="0">
                <a:solidFill>
                  <a:srgbClr val="FF0000"/>
                </a:solidFill>
              </a:rPr>
              <a:t> Interrupt Identification Register (U0IIR, U2IIR, U3IIR)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97" y="1619250"/>
            <a:ext cx="8223803" cy="457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UARTn</a:t>
            </a:r>
            <a:r>
              <a:rPr lang="en-US" dirty="0">
                <a:solidFill>
                  <a:srgbClr val="FF0000"/>
                </a:solidFill>
              </a:rPr>
              <a:t> RLS interrupt (</a:t>
            </a:r>
            <a:r>
              <a:rPr lang="en-US" dirty="0" err="1">
                <a:solidFill>
                  <a:srgbClr val="FF0000"/>
                </a:solidFill>
              </a:rPr>
              <a:t>UnIIR</a:t>
            </a:r>
            <a:r>
              <a:rPr lang="en-US" dirty="0">
                <a:solidFill>
                  <a:srgbClr val="FF0000"/>
                </a:solidFill>
              </a:rPr>
              <a:t>[3:1] = 011)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highest </a:t>
            </a:r>
            <a:r>
              <a:rPr lang="en-US" dirty="0"/>
              <a:t>priority </a:t>
            </a:r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set whenever </a:t>
            </a:r>
            <a:r>
              <a:rPr lang="en-US" dirty="0"/>
              <a:t>any one of four error conditions occur on </a:t>
            </a:r>
            <a:r>
              <a:rPr lang="en-US" dirty="0" err="1" smtClean="0"/>
              <a:t>UARTn</a:t>
            </a:r>
            <a:r>
              <a:rPr lang="en-US" dirty="0" smtClean="0"/>
              <a:t> </a:t>
            </a:r>
            <a:r>
              <a:rPr lang="en-US" dirty="0"/>
              <a:t>Rx input: </a:t>
            </a:r>
            <a:r>
              <a:rPr lang="en-US" dirty="0">
                <a:solidFill>
                  <a:srgbClr val="FF0000"/>
                </a:solidFill>
              </a:rPr>
              <a:t>overrun </a:t>
            </a:r>
            <a:r>
              <a:rPr lang="en-US" dirty="0" smtClean="0">
                <a:solidFill>
                  <a:srgbClr val="FF0000"/>
                </a:solidFill>
              </a:rPr>
              <a:t>error </a:t>
            </a:r>
            <a:r>
              <a:rPr lang="en-US" dirty="0" smtClean="0"/>
              <a:t>(OE</a:t>
            </a:r>
            <a:r>
              <a:rPr lang="en-US" dirty="0"/>
              <a:t>), </a:t>
            </a:r>
            <a:r>
              <a:rPr lang="en-US" dirty="0">
                <a:solidFill>
                  <a:srgbClr val="FF0000"/>
                </a:solidFill>
              </a:rPr>
              <a:t>parity error </a:t>
            </a:r>
            <a:r>
              <a:rPr lang="en-US" dirty="0"/>
              <a:t>(PE), </a:t>
            </a:r>
            <a:r>
              <a:rPr lang="en-US" dirty="0">
                <a:solidFill>
                  <a:srgbClr val="FF0000"/>
                </a:solidFill>
              </a:rPr>
              <a:t>framing error </a:t>
            </a:r>
            <a:r>
              <a:rPr lang="en-US" dirty="0"/>
              <a:t>(FE) and </a:t>
            </a:r>
            <a:r>
              <a:rPr lang="en-US" dirty="0">
                <a:solidFill>
                  <a:srgbClr val="FF0000"/>
                </a:solidFill>
              </a:rPr>
              <a:t>break interrupt </a:t>
            </a:r>
            <a:r>
              <a:rPr lang="en-US" dirty="0"/>
              <a:t>(BI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UARTn</a:t>
            </a:r>
            <a:r>
              <a:rPr lang="en-US" dirty="0" smtClean="0"/>
              <a:t> </a:t>
            </a:r>
            <a:r>
              <a:rPr lang="en-US" dirty="0"/>
              <a:t>Rx </a:t>
            </a:r>
            <a:r>
              <a:rPr lang="en-US" dirty="0" smtClean="0"/>
              <a:t>error condition </a:t>
            </a:r>
            <a:r>
              <a:rPr lang="en-US" dirty="0"/>
              <a:t>that </a:t>
            </a:r>
            <a:r>
              <a:rPr lang="en-US" dirty="0" smtClean="0"/>
              <a:t>sets </a:t>
            </a:r>
            <a:r>
              <a:rPr lang="en-US" dirty="0"/>
              <a:t>the interrupt can be observed via </a:t>
            </a:r>
            <a:r>
              <a:rPr lang="en-US" dirty="0" err="1"/>
              <a:t>UnLSR</a:t>
            </a:r>
            <a:r>
              <a:rPr lang="en-US" dirty="0"/>
              <a:t>[4:1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interrupt is </a:t>
            </a:r>
            <a:r>
              <a:rPr lang="en-US" dirty="0" smtClean="0"/>
              <a:t>cleared upon </a:t>
            </a:r>
            <a:r>
              <a:rPr lang="en-US" dirty="0"/>
              <a:t>an </a:t>
            </a:r>
            <a:r>
              <a:rPr lang="en-US" dirty="0" err="1"/>
              <a:t>UnLSR</a:t>
            </a:r>
            <a:r>
              <a:rPr lang="en-US" dirty="0"/>
              <a:t> </a:t>
            </a:r>
            <a:r>
              <a:rPr lang="en-US" dirty="0" smtClean="0"/>
              <a:t>read</a:t>
            </a:r>
          </a:p>
          <a:p>
            <a:r>
              <a:rPr lang="en-US" dirty="0">
                <a:solidFill>
                  <a:srgbClr val="FF0000"/>
                </a:solidFill>
              </a:rPr>
              <a:t>The CTI interrupt (</a:t>
            </a:r>
            <a:r>
              <a:rPr lang="en-US" dirty="0" err="1">
                <a:solidFill>
                  <a:srgbClr val="FF0000"/>
                </a:solidFill>
              </a:rPr>
              <a:t>UnIIR</a:t>
            </a:r>
            <a:r>
              <a:rPr lang="en-US" dirty="0">
                <a:solidFill>
                  <a:srgbClr val="FF0000"/>
                </a:solidFill>
              </a:rPr>
              <a:t>[3:1] = 110)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dirty="0"/>
              <a:t>second level interrupt </a:t>
            </a:r>
            <a:endParaRPr lang="en-US" dirty="0" smtClean="0"/>
          </a:p>
          <a:p>
            <a:pPr lvl="1"/>
            <a:r>
              <a:rPr lang="en-US" dirty="0" smtClean="0"/>
              <a:t>set </a:t>
            </a:r>
            <a:r>
              <a:rPr lang="en-US" dirty="0"/>
              <a:t>when the </a:t>
            </a:r>
            <a:r>
              <a:rPr lang="en-US" dirty="0" err="1" smtClean="0"/>
              <a:t>UARTn</a:t>
            </a:r>
            <a:r>
              <a:rPr lang="en-US" dirty="0"/>
              <a:t> </a:t>
            </a:r>
            <a:r>
              <a:rPr lang="en-US" dirty="0" smtClean="0"/>
              <a:t>Rx </a:t>
            </a:r>
            <a:r>
              <a:rPr lang="en-US" dirty="0"/>
              <a:t>FIFO contains at least one character and no </a:t>
            </a:r>
            <a:r>
              <a:rPr lang="en-US" dirty="0" err="1"/>
              <a:t>UARTn</a:t>
            </a:r>
            <a:r>
              <a:rPr lang="en-US" dirty="0"/>
              <a:t> Rx FIFO activity has occurred </a:t>
            </a:r>
            <a:r>
              <a:rPr lang="en-US" dirty="0" smtClean="0"/>
              <a:t>in 3.5 </a:t>
            </a:r>
            <a:r>
              <a:rPr lang="en-US" dirty="0"/>
              <a:t>to 4.5 character </a:t>
            </a:r>
            <a:r>
              <a:rPr lang="en-US" dirty="0" smtClean="0"/>
              <a:t>times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Any </a:t>
            </a:r>
            <a:r>
              <a:rPr lang="en-US" dirty="0" err="1"/>
              <a:t>UARTn</a:t>
            </a:r>
            <a:r>
              <a:rPr lang="en-US" dirty="0"/>
              <a:t> Rx FIFO activity (read or write of </a:t>
            </a:r>
            <a:r>
              <a:rPr lang="en-US" dirty="0" err="1"/>
              <a:t>UARTn</a:t>
            </a:r>
            <a:r>
              <a:rPr lang="en-US" dirty="0"/>
              <a:t> </a:t>
            </a:r>
            <a:r>
              <a:rPr lang="en-US" dirty="0" smtClean="0"/>
              <a:t>LSR</a:t>
            </a:r>
            <a:r>
              <a:rPr lang="en-US" dirty="0"/>
              <a:t>) will clear the interrupt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UARTn</a:t>
            </a:r>
            <a:r>
              <a:rPr lang="en-US" dirty="0">
                <a:solidFill>
                  <a:srgbClr val="FF0000"/>
                </a:solidFill>
              </a:rPr>
              <a:t> RDA interrupt (</a:t>
            </a:r>
            <a:r>
              <a:rPr lang="en-US" dirty="0" err="1">
                <a:solidFill>
                  <a:srgbClr val="FF0000"/>
                </a:solidFill>
              </a:rPr>
              <a:t>UnIIR</a:t>
            </a:r>
            <a:r>
              <a:rPr lang="en-US" dirty="0">
                <a:solidFill>
                  <a:srgbClr val="FF0000"/>
                </a:solidFill>
              </a:rPr>
              <a:t>[3:1] = 010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shares second </a:t>
            </a:r>
            <a:r>
              <a:rPr lang="en-US" dirty="0"/>
              <a:t>level priority with the CTI interrupt (</a:t>
            </a:r>
            <a:r>
              <a:rPr lang="en-US" dirty="0" err="1"/>
              <a:t>UnIIR</a:t>
            </a:r>
            <a:r>
              <a:rPr lang="en-US" dirty="0"/>
              <a:t>[3:1] = 110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activated </a:t>
            </a:r>
            <a:r>
              <a:rPr lang="en-US" dirty="0"/>
              <a:t>when the </a:t>
            </a:r>
            <a:r>
              <a:rPr lang="en-US" dirty="0" err="1"/>
              <a:t>UARTn</a:t>
            </a:r>
            <a:r>
              <a:rPr lang="en-US" dirty="0"/>
              <a:t> Rx FIFO reaches the trigger level defined in </a:t>
            </a:r>
            <a:r>
              <a:rPr lang="en-US" dirty="0" err="1"/>
              <a:t>UnFCR</a:t>
            </a:r>
            <a:r>
              <a:rPr lang="en-US" dirty="0"/>
              <a:t>[7:6] </a:t>
            </a:r>
            <a:endParaRPr lang="en-US" dirty="0" smtClean="0"/>
          </a:p>
          <a:p>
            <a:pPr lvl="1"/>
            <a:r>
              <a:rPr lang="en-US" dirty="0" smtClean="0"/>
              <a:t>reset </a:t>
            </a:r>
            <a:r>
              <a:rPr lang="en-US" dirty="0"/>
              <a:t>when the </a:t>
            </a:r>
            <a:r>
              <a:rPr lang="en-US" dirty="0" err="1"/>
              <a:t>UARTn</a:t>
            </a:r>
            <a:r>
              <a:rPr lang="en-US" dirty="0"/>
              <a:t> Rx FIFO depth falls below the trigger </a:t>
            </a:r>
            <a:r>
              <a:rPr lang="en-US" dirty="0" smtClean="0"/>
              <a:t>level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UARTn</a:t>
            </a:r>
            <a:r>
              <a:rPr lang="en-US" dirty="0">
                <a:solidFill>
                  <a:srgbClr val="FF0000"/>
                </a:solidFill>
              </a:rPr>
              <a:t> THRE interrupt (</a:t>
            </a:r>
            <a:r>
              <a:rPr lang="en-US" dirty="0" err="1">
                <a:solidFill>
                  <a:srgbClr val="FF0000"/>
                </a:solidFill>
              </a:rPr>
              <a:t>UnIIR</a:t>
            </a:r>
            <a:r>
              <a:rPr lang="en-US" dirty="0">
                <a:solidFill>
                  <a:srgbClr val="FF0000"/>
                </a:solidFill>
              </a:rPr>
              <a:t>[3:1] = 001)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dirty="0"/>
              <a:t>third level interrupt </a:t>
            </a:r>
            <a:endParaRPr lang="en-US" dirty="0" smtClean="0"/>
          </a:p>
          <a:p>
            <a:pPr lvl="1"/>
            <a:r>
              <a:rPr lang="en-US" dirty="0" smtClean="0"/>
              <a:t>activated when </a:t>
            </a:r>
            <a:r>
              <a:rPr lang="en-US" dirty="0"/>
              <a:t>the </a:t>
            </a:r>
            <a:r>
              <a:rPr lang="en-US" dirty="0" err="1"/>
              <a:t>UARTn</a:t>
            </a:r>
            <a:r>
              <a:rPr lang="en-US" dirty="0"/>
              <a:t> THR FIFO is empty provided certain initialization conditions have </a:t>
            </a:r>
            <a:r>
              <a:rPr lang="en-US" dirty="0" smtClean="0"/>
              <a:t>been 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UARTn</a:t>
            </a:r>
            <a:r>
              <a:rPr lang="en-US" sz="2200" dirty="0" smtClean="0">
                <a:solidFill>
                  <a:srgbClr val="FF0000"/>
                </a:solidFill>
              </a:rPr>
              <a:t> FIFO Control Register (U0FCR, U2FCR, U3FCR)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3183"/>
            <a:ext cx="8229600" cy="46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UARTn</a:t>
            </a:r>
            <a:r>
              <a:rPr lang="en-US" dirty="0" smtClean="0">
                <a:solidFill>
                  <a:srgbClr val="FF0000"/>
                </a:solidFill>
              </a:rPr>
              <a:t> Line Control Register (U0LCR, U2LCR, U3LCR)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790"/>
            <a:ext cx="8229600" cy="45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UARTn</a:t>
            </a:r>
            <a:r>
              <a:rPr lang="en-US" dirty="0" smtClean="0">
                <a:solidFill>
                  <a:srgbClr val="FF0000"/>
                </a:solidFill>
              </a:rPr>
              <a:t> Line Status Register (U0LSR, U2LSR, U3LSR)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00790"/>
            <a:ext cx="8229600" cy="45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7541"/>
            <a:ext cx="8229600" cy="3422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77801"/>
            <a:ext cx="8229600" cy="11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UARTn</a:t>
            </a:r>
            <a:r>
              <a:rPr lang="en-US" sz="2200" dirty="0" smtClean="0">
                <a:solidFill>
                  <a:srgbClr val="FF0000"/>
                </a:solidFill>
              </a:rPr>
              <a:t> Divisor Latch LSB register (U0DLL, U2DLL, U3DLL)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200" dirty="0" err="1" smtClean="0">
                <a:solidFill>
                  <a:srgbClr val="FF0000"/>
                </a:solidFill>
              </a:rPr>
              <a:t>UARTn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Divisor Latch </a:t>
            </a:r>
            <a:r>
              <a:rPr lang="en-US" sz="2200" dirty="0" smtClean="0">
                <a:solidFill>
                  <a:srgbClr val="FF0000"/>
                </a:solidFill>
              </a:rPr>
              <a:t>MSB </a:t>
            </a:r>
            <a:r>
              <a:rPr lang="en-US" sz="2200" dirty="0">
                <a:solidFill>
                  <a:srgbClr val="FF0000"/>
                </a:solidFill>
              </a:rPr>
              <a:t>register (</a:t>
            </a:r>
            <a:r>
              <a:rPr lang="en-US" sz="2200" dirty="0" smtClean="0">
                <a:solidFill>
                  <a:srgbClr val="FF0000"/>
                </a:solidFill>
              </a:rPr>
              <a:t>U0DLM, U2DLM,U3DLM)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8397"/>
            <a:ext cx="8229600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93105"/>
            <a:ext cx="8229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>
                <a:solidFill>
                  <a:srgbClr val="FF0000"/>
                </a:solidFill>
              </a:rPr>
              <a:t>UARTn</a:t>
            </a:r>
            <a:r>
              <a:rPr lang="en-US" sz="2200" dirty="0">
                <a:solidFill>
                  <a:srgbClr val="FF0000"/>
                </a:solidFill>
              </a:rPr>
              <a:t> Fractional Divider Register (U0FDR, U2FDR, U3FDR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</a:p>
          <a:p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UART0/2/3 baud rate can be calculated as: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8" y="1758397"/>
            <a:ext cx="8226422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4753961"/>
            <a:ext cx="68484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Word and Control Bits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5100" y="295352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Asynchronous Serial Transmission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544907"/>
            <a:ext cx="628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Start 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Signals start of transmission of data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Transition from logic 1 to logic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547413"/>
            <a:ext cx="628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C000"/>
                </a:solidFill>
              </a:rPr>
              <a:t>Data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Typically 7 data bits (not including parity bit)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Least significant bit is transmitted and received first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" y="5563076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Stop 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Signals end of data word = 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169372"/>
            <a:ext cx="7248525" cy="1681576"/>
          </a:xfrm>
          <a:prstGeom prst="rect">
            <a:avLst/>
          </a:prstGeom>
        </p:spPr>
      </p:pic>
      <p:pic>
        <p:nvPicPr>
          <p:cNvPr id="1026" name="Picture 2" descr="Start and stop 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26" y="3544907"/>
            <a:ext cx="32670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8820" y="5563076"/>
            <a:ext cx="4698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Parity B</a:t>
            </a:r>
            <a:r>
              <a:rPr lang="en-US" b="1" u="sng" dirty="0" smtClean="0">
                <a:solidFill>
                  <a:srgbClr val="FF0000"/>
                </a:solidFill>
              </a:rPr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Even or Odd; used for error detection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28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for Configuring UART0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are the steps for configuring the UART0:</a:t>
            </a:r>
          </a:p>
          <a:p>
            <a:pPr lvl="1"/>
            <a:r>
              <a:rPr lang="en-US" dirty="0" smtClean="0"/>
              <a:t>Step1: Configure GPIO pin for UART0 function using PINSEL register (TXD0=P0.02, RXD0=P0.03)</a:t>
            </a:r>
          </a:p>
          <a:p>
            <a:pPr lvl="1"/>
            <a:r>
              <a:rPr lang="en-US" dirty="0" smtClean="0"/>
              <a:t>Step2: Configure FCR for enabling FIFO and Reset both Rx/</a:t>
            </a:r>
            <a:r>
              <a:rPr lang="en-US" dirty="0" err="1" smtClean="0"/>
              <a:t>Tx</a:t>
            </a:r>
            <a:r>
              <a:rPr lang="en-US" dirty="0" smtClean="0"/>
              <a:t> FIFOs</a:t>
            </a:r>
          </a:p>
          <a:p>
            <a:pPr lvl="1"/>
            <a:r>
              <a:rPr lang="en-US" dirty="0" smtClean="0"/>
              <a:t>Step3: Configure LCR for 8-data bits, 1 Stop bit, Disable Parity and Enable DLAB</a:t>
            </a:r>
          </a:p>
          <a:p>
            <a:pPr lvl="1"/>
            <a:r>
              <a:rPr lang="en-US" dirty="0" smtClean="0"/>
              <a:t>Step4: Get PCLK from </a:t>
            </a:r>
            <a:r>
              <a:rPr lang="en-US" dirty="0" err="1" smtClean="0"/>
              <a:t>PCLKSELx</a:t>
            </a:r>
            <a:r>
              <a:rPr lang="en-US" dirty="0" smtClean="0"/>
              <a:t> register 7-6 bits</a:t>
            </a:r>
          </a:p>
          <a:p>
            <a:pPr lvl="1"/>
            <a:r>
              <a:rPr lang="en-US" dirty="0" smtClean="0"/>
              <a:t>Step5: Calculate DLM,DLL values for required </a:t>
            </a:r>
            <a:r>
              <a:rPr lang="en-US" dirty="0" err="1" smtClean="0"/>
              <a:t>baudrate</a:t>
            </a:r>
            <a:r>
              <a:rPr lang="en-US" dirty="0" smtClean="0"/>
              <a:t> from PCLK</a:t>
            </a:r>
          </a:p>
          <a:p>
            <a:pPr lvl="1"/>
            <a:r>
              <a:rPr lang="en-US" dirty="0" smtClean="0"/>
              <a:t>Step6: Update DLM,DLL with calculated values</a:t>
            </a:r>
          </a:p>
          <a:p>
            <a:pPr lvl="1"/>
            <a:r>
              <a:rPr lang="en-US" dirty="0" smtClean="0"/>
              <a:t>Step7: Finally clear DLAB to disable access to DLM,DLL</a:t>
            </a:r>
          </a:p>
          <a:p>
            <a:r>
              <a:rPr lang="en-US" dirty="0" smtClean="0"/>
              <a:t>After this UART will be ready to Transmit/Receive Data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Initialization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782" y="1239934"/>
            <a:ext cx="842833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 </a:t>
            </a:r>
            <a:r>
              <a:rPr lang="en-US" b="1" dirty="0" err="1"/>
              <a:t>init_UART</a:t>
            </a:r>
            <a:r>
              <a:rPr lang="en-US" b="1" dirty="0"/>
              <a:t>(uint32_t </a:t>
            </a:r>
            <a:r>
              <a:rPr lang="en-US" b="1" dirty="0" err="1"/>
              <a:t>baud_rate</a:t>
            </a:r>
            <a:r>
              <a:rPr lang="en-US" b="1" dirty="0"/>
              <a:t>) {</a:t>
            </a:r>
          </a:p>
          <a:p>
            <a:r>
              <a:rPr lang="en-US" dirty="0"/>
              <a:t>LPC_PINCON-&gt;PINSEL0 |= (1 &lt;&lt; 4) | (1 &lt;&lt; 6); // Pin 0.2 is TX, Pin 0.3 is RX</a:t>
            </a:r>
          </a:p>
          <a:p>
            <a:r>
              <a:rPr lang="en-US" dirty="0"/>
              <a:t>LPC_UART0-&gt;FCR |= (1 &lt;&lt; 0) | (1 &lt;&lt; 1) | (1 &lt;&lt; 2); // Enable FIFO, </a:t>
            </a:r>
            <a:endParaRPr lang="en-US" dirty="0" smtClean="0"/>
          </a:p>
          <a:p>
            <a:r>
              <a:rPr lang="en-US" dirty="0" smtClean="0"/>
              <a:t>reset </a:t>
            </a:r>
            <a:r>
              <a:rPr lang="en-US" dirty="0"/>
              <a:t>RX FIFO, and reset TX FIFO</a:t>
            </a:r>
          </a:p>
          <a:p>
            <a:r>
              <a:rPr lang="en-US" dirty="0"/>
              <a:t>LPC_UART0-&gt;LCR |= (1 &lt;&lt; 0) | (1 &lt;&lt; 1); // 8-bit word</a:t>
            </a:r>
          </a:p>
          <a:p>
            <a:r>
              <a:rPr lang="en-US" dirty="0"/>
              <a:t>uint32_t </a:t>
            </a:r>
            <a:r>
              <a:rPr lang="en-US" dirty="0" err="1"/>
              <a:t>pclk_value</a:t>
            </a:r>
            <a:r>
              <a:rPr lang="en-US" dirty="0"/>
              <a:t>, temp;</a:t>
            </a:r>
          </a:p>
          <a:p>
            <a:r>
              <a:rPr lang="en-US" dirty="0" err="1"/>
              <a:t>pclk_value</a:t>
            </a:r>
            <a:r>
              <a:rPr lang="en-US" dirty="0"/>
              <a:t> = 25E6; // PCLK is 25 MHz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LPC_UART0-&gt;LCR |= (1 &lt;&lt; 7); // Enable Access to Divisor Latches</a:t>
            </a:r>
          </a:p>
          <a:p>
            <a:r>
              <a:rPr lang="en-US" dirty="0"/>
              <a:t>// The Equation</a:t>
            </a:r>
          </a:p>
          <a:p>
            <a:r>
              <a:rPr lang="en-US" dirty="0"/>
              <a:t>// </a:t>
            </a:r>
            <a:r>
              <a:rPr lang="en-US" dirty="0" err="1"/>
              <a:t>baud_rate</a:t>
            </a:r>
            <a:r>
              <a:rPr lang="en-US" dirty="0"/>
              <a:t> = (</a:t>
            </a:r>
            <a:r>
              <a:rPr lang="en-US" dirty="0" err="1"/>
              <a:t>pclk_value</a:t>
            </a:r>
            <a:r>
              <a:rPr lang="en-US" dirty="0"/>
              <a:t>) / (16 * ((256 * DLM) + DLL) * (1+(</a:t>
            </a:r>
            <a:r>
              <a:rPr lang="en-US" dirty="0" err="1"/>
              <a:t>DivAddVal</a:t>
            </a:r>
            <a:r>
              <a:rPr lang="en-US" dirty="0"/>
              <a:t>/</a:t>
            </a:r>
            <a:r>
              <a:rPr lang="en-US" dirty="0" err="1"/>
              <a:t>MulVal</a:t>
            </a:r>
            <a:r>
              <a:rPr lang="en-US" dirty="0"/>
              <a:t>)))</a:t>
            </a:r>
          </a:p>
          <a:p>
            <a:r>
              <a:rPr lang="en-US" dirty="0"/>
              <a:t>// Assuming (</a:t>
            </a:r>
            <a:r>
              <a:rPr lang="en-US" dirty="0" err="1"/>
              <a:t>DivAddVal</a:t>
            </a:r>
            <a:r>
              <a:rPr lang="en-US" dirty="0"/>
              <a:t>/</a:t>
            </a:r>
            <a:r>
              <a:rPr lang="en-US" dirty="0" err="1"/>
              <a:t>MulVal</a:t>
            </a:r>
            <a:r>
              <a:rPr lang="en-US" dirty="0"/>
              <a:t>) is equal to 0</a:t>
            </a:r>
          </a:p>
          <a:p>
            <a:r>
              <a:rPr lang="en-US" dirty="0"/>
              <a:t>temp = (</a:t>
            </a:r>
            <a:r>
              <a:rPr lang="en-US" dirty="0" err="1"/>
              <a:t>pclk_value</a:t>
            </a:r>
            <a:r>
              <a:rPr lang="en-US" dirty="0"/>
              <a:t> / (16 * </a:t>
            </a:r>
            <a:r>
              <a:rPr lang="en-US" dirty="0" err="1"/>
              <a:t>baud_rate</a:t>
            </a:r>
            <a:r>
              <a:rPr lang="en-US" dirty="0"/>
              <a:t>));</a:t>
            </a:r>
          </a:p>
          <a:p>
            <a:r>
              <a:rPr lang="en-US" dirty="0"/>
              <a:t>LPC_UART0-&gt;DLL = temp &amp; 0xFF;</a:t>
            </a:r>
          </a:p>
          <a:p>
            <a:r>
              <a:rPr lang="en-US" dirty="0"/>
              <a:t>LPC_UART0-&gt;DLM = (temp &gt;&gt; 0x08) &amp; 0xFF;</a:t>
            </a:r>
          </a:p>
          <a:p>
            <a:r>
              <a:rPr lang="en-US" dirty="0"/>
              <a:t>LPC_UART0-&gt;LCR &amp;= ~(1 &lt;&lt; 7); // Clear Access to Divisor Latches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6906567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UART0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Steps for </a:t>
            </a:r>
            <a:r>
              <a:rPr lang="en-US" dirty="0" smtClean="0">
                <a:solidFill>
                  <a:srgbClr val="FF0000"/>
                </a:solidFill>
              </a:rPr>
              <a:t>Transmitting </a:t>
            </a:r>
            <a:r>
              <a:rPr lang="en-US" dirty="0">
                <a:solidFill>
                  <a:srgbClr val="FF0000"/>
                </a:solidFill>
              </a:rPr>
              <a:t>a char</a:t>
            </a:r>
          </a:p>
          <a:p>
            <a:pPr lvl="1"/>
            <a:r>
              <a:rPr lang="en-US" dirty="0"/>
              <a:t>Step1: Wait till </a:t>
            </a:r>
            <a:r>
              <a:rPr lang="en-US" dirty="0" smtClean="0"/>
              <a:t>previous </a:t>
            </a:r>
            <a:r>
              <a:rPr lang="en-US" dirty="0"/>
              <a:t>char is transmitted </a:t>
            </a:r>
            <a:r>
              <a:rPr lang="en-US" dirty="0" smtClean="0"/>
              <a:t>i.e</a:t>
            </a:r>
            <a:r>
              <a:rPr lang="en-US" dirty="0"/>
              <a:t>. till </a:t>
            </a:r>
            <a:r>
              <a:rPr lang="en-US" dirty="0">
                <a:solidFill>
                  <a:srgbClr val="FF0000"/>
                </a:solidFill>
              </a:rPr>
              <a:t>THRE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LSR</a:t>
            </a:r>
            <a:r>
              <a:rPr lang="en-US" dirty="0" smtClean="0"/>
              <a:t> becomes high</a:t>
            </a:r>
            <a:endParaRPr lang="en-US" dirty="0"/>
          </a:p>
          <a:p>
            <a:pPr lvl="1"/>
            <a:r>
              <a:rPr lang="en-US" dirty="0"/>
              <a:t>Step2: Load the new char to be transmitted into </a:t>
            </a:r>
            <a:r>
              <a:rPr lang="en-US" dirty="0" smtClean="0">
                <a:solidFill>
                  <a:srgbClr val="FF0000"/>
                </a:solidFill>
              </a:rPr>
              <a:t>THR</a:t>
            </a:r>
          </a:p>
          <a:p>
            <a:r>
              <a:rPr lang="en-US" dirty="0">
                <a:solidFill>
                  <a:srgbClr val="FF0000"/>
                </a:solidFill>
              </a:rPr>
              <a:t>Steps for Receiving a char</a:t>
            </a:r>
          </a:p>
          <a:p>
            <a:pPr lvl="1"/>
            <a:r>
              <a:rPr lang="en-US" dirty="0"/>
              <a:t>Step1: Wait till </a:t>
            </a:r>
            <a:r>
              <a:rPr lang="en-US" dirty="0" smtClean="0"/>
              <a:t>a </a:t>
            </a:r>
            <a:r>
              <a:rPr lang="en-US" dirty="0"/>
              <a:t>char is received </a:t>
            </a:r>
            <a:r>
              <a:rPr lang="en-US" dirty="0" smtClean="0"/>
              <a:t>i.e</a:t>
            </a:r>
            <a:r>
              <a:rPr lang="en-US" dirty="0"/>
              <a:t>. till </a:t>
            </a:r>
            <a:r>
              <a:rPr lang="en-US" dirty="0" smtClean="0">
                <a:solidFill>
                  <a:srgbClr val="FF0000"/>
                </a:solidFill>
              </a:rPr>
              <a:t>RDR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LSR</a:t>
            </a:r>
            <a:r>
              <a:rPr lang="en-US" dirty="0" smtClean="0"/>
              <a:t> </a:t>
            </a:r>
            <a:r>
              <a:rPr lang="en-US" dirty="0"/>
              <a:t>becomes </a:t>
            </a:r>
            <a:r>
              <a:rPr lang="en-US" dirty="0" smtClean="0"/>
              <a:t>high</a:t>
            </a:r>
            <a:endParaRPr lang="en-US" dirty="0"/>
          </a:p>
          <a:p>
            <a:pPr lvl="1"/>
            <a:r>
              <a:rPr lang="en-US" dirty="0"/>
              <a:t>Step2: Copy the received data from receive </a:t>
            </a:r>
            <a:r>
              <a:rPr lang="en-US" dirty="0" smtClean="0"/>
              <a:t>buffer (</a:t>
            </a:r>
            <a:r>
              <a:rPr lang="en-US" dirty="0">
                <a:solidFill>
                  <a:srgbClr val="FF0000"/>
                </a:solidFill>
              </a:rPr>
              <a:t>RBR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C code examples: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https://exploreembedded.com/wiki/LPC1768:_</a:t>
            </a:r>
            <a:r>
              <a:rPr lang="en-US" dirty="0" smtClean="0">
                <a:hlinkClick r:id="rId2"/>
              </a:rPr>
              <a:t>UART_Programming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Send &amp; Receive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331" y="3717035"/>
            <a:ext cx="63337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uint8_t </a:t>
            </a:r>
            <a:r>
              <a:rPr lang="en-US" b="1" dirty="0" err="1"/>
              <a:t>getByte</a:t>
            </a:r>
            <a:r>
              <a:rPr lang="en-US" b="1" dirty="0"/>
              <a:t>() {</a:t>
            </a:r>
          </a:p>
          <a:p>
            <a:endParaRPr lang="en-US" dirty="0"/>
          </a:p>
          <a:p>
            <a:r>
              <a:rPr lang="en-US" b="1" dirty="0"/>
              <a:t>volatile uint8_t </a:t>
            </a:r>
            <a:r>
              <a:rPr lang="en-US" b="1" dirty="0" err="1"/>
              <a:t>ch</a:t>
            </a:r>
            <a:r>
              <a:rPr lang="en-US" b="1" dirty="0"/>
              <a:t>;</a:t>
            </a:r>
          </a:p>
          <a:p>
            <a:r>
              <a:rPr lang="en-US" b="1" dirty="0"/>
              <a:t>while (!(LPC_UART0-&gt;LSR &amp; 1</a:t>
            </a:r>
            <a:r>
              <a:rPr lang="en-US" b="1" dirty="0" smtClean="0"/>
              <a:t>)) </a:t>
            </a:r>
            <a:r>
              <a:rPr lang="en-US" dirty="0" smtClean="0"/>
              <a:t>; </a:t>
            </a:r>
            <a:r>
              <a:rPr lang="en-US" dirty="0"/>
              <a:t>// wait until data is ready</a:t>
            </a:r>
          </a:p>
          <a:p>
            <a:r>
              <a:rPr lang="en-US" dirty="0" err="1"/>
              <a:t>ch</a:t>
            </a:r>
            <a:r>
              <a:rPr lang="en-US" dirty="0"/>
              <a:t> = LPC_UART0-&gt;RBR;</a:t>
            </a:r>
          </a:p>
          <a:p>
            <a:r>
              <a:rPr lang="en-US" b="1" dirty="0"/>
              <a:t>return </a:t>
            </a:r>
            <a:r>
              <a:rPr lang="en-US" b="1" dirty="0" err="1"/>
              <a:t>ch</a:t>
            </a:r>
            <a:r>
              <a:rPr lang="en-US" b="1" dirty="0"/>
              <a:t>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331" y="1585576"/>
            <a:ext cx="83215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 </a:t>
            </a:r>
            <a:r>
              <a:rPr lang="en-US" b="1" dirty="0" err="1"/>
              <a:t>sendByte</a:t>
            </a:r>
            <a:r>
              <a:rPr lang="en-US" b="1" dirty="0"/>
              <a:t>(uint8_t </a:t>
            </a:r>
            <a:r>
              <a:rPr lang="en-US" b="1" dirty="0" err="1"/>
              <a:t>ch</a:t>
            </a:r>
            <a:r>
              <a:rPr lang="en-US" b="1" dirty="0"/>
              <a:t>) {</a:t>
            </a:r>
          </a:p>
          <a:p>
            <a:r>
              <a:rPr lang="en-US" b="1" dirty="0"/>
              <a:t>while (!(LPC_UART0-&gt;LSR &amp; (1 &lt;&lt; 5</a:t>
            </a:r>
            <a:r>
              <a:rPr lang="en-US" b="1" dirty="0" smtClean="0"/>
              <a:t>)))</a:t>
            </a:r>
            <a:r>
              <a:rPr lang="en-US" dirty="0" smtClean="0"/>
              <a:t>; </a:t>
            </a:r>
            <a:r>
              <a:rPr lang="en-US" dirty="0"/>
              <a:t>// wait until transmit signal is available</a:t>
            </a:r>
          </a:p>
          <a:p>
            <a:endParaRPr lang="en-US" dirty="0"/>
          </a:p>
          <a:p>
            <a:r>
              <a:rPr lang="en-US" dirty="0"/>
              <a:t>LPC_UART0-&gt;THR = </a:t>
            </a:r>
            <a:r>
              <a:rPr lang="en-US" dirty="0" err="1"/>
              <a:t>ch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22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Sending character ‘A’ with one </a:t>
            </a:r>
            <a:r>
              <a:rPr lang="en-US" dirty="0">
                <a:solidFill>
                  <a:srgbClr val="FF0000"/>
                </a:solidFill>
              </a:rPr>
              <a:t>start </a:t>
            </a:r>
            <a:r>
              <a:rPr lang="en-US" dirty="0"/>
              <a:t>bit, one </a:t>
            </a:r>
            <a:r>
              <a:rPr lang="en-US" dirty="0">
                <a:solidFill>
                  <a:srgbClr val="00B0F0"/>
                </a:solidFill>
              </a:rPr>
              <a:t>stop</a:t>
            </a:r>
            <a:r>
              <a:rPr lang="en-US" dirty="0"/>
              <a:t> bit, </a:t>
            </a:r>
            <a:r>
              <a:rPr lang="en-US" dirty="0">
                <a:solidFill>
                  <a:srgbClr val="00B050"/>
                </a:solidFill>
              </a:rPr>
              <a:t>even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parity</a:t>
            </a:r>
            <a:r>
              <a:rPr lang="en-US" dirty="0"/>
              <a:t>, and 8 bit data</a:t>
            </a:r>
          </a:p>
          <a:p>
            <a:pPr lvl="1"/>
            <a:r>
              <a:rPr lang="en-US" dirty="0"/>
              <a:t>Binary </a:t>
            </a:r>
            <a:r>
              <a:rPr lang="en-US" dirty="0" smtClean="0"/>
              <a:t>Data is </a:t>
            </a:r>
            <a:r>
              <a:rPr lang="en-US" dirty="0"/>
              <a:t>0100 0001</a:t>
            </a:r>
          </a:p>
          <a:p>
            <a:pPr lvl="1"/>
            <a:r>
              <a:rPr lang="en-US" dirty="0"/>
              <a:t>Parity Bit is 0 : as number of 1’s is even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83341" y="5499583"/>
            <a:ext cx="708660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42882" y="351838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85682" y="35183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00082" y="351838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57282" y="351838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00082" y="35183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572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144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716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288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43282" y="351203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860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43282" y="35183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004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14882" y="351203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576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14882" y="35183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42882" y="44327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11823" y="39760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9023" y="39760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262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83423" y="39755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406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3978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550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122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69423" y="39760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33882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1082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3504" y="4561725"/>
            <a:ext cx="9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Bit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6269" y="4552523"/>
            <a:ext cx="95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Stop Bit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0187" y="3120736"/>
            <a:ext cx="10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Parity Bit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2741" y="455686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Bits</a:t>
            </a:r>
          </a:p>
        </p:txBody>
      </p:sp>
      <p:cxnSp>
        <p:nvCxnSpPr>
          <p:cNvPr id="37" name="Straight Connector 36"/>
          <p:cNvCxnSpPr>
            <a:endCxn id="36" idx="1"/>
          </p:cNvCxnSpPr>
          <p:nvPr/>
        </p:nvCxnSpPr>
        <p:spPr>
          <a:xfrm>
            <a:off x="2728682" y="4741534"/>
            <a:ext cx="107405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6" idx="3"/>
          </p:cNvCxnSpPr>
          <p:nvPr/>
        </p:nvCxnSpPr>
        <p:spPr>
          <a:xfrm flipH="1">
            <a:off x="4893104" y="4741534"/>
            <a:ext cx="11221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06304" y="5651983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Direction of Transmission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702361" y="351203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vs Duplex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Simplex</a:t>
            </a:r>
          </a:p>
          <a:p>
            <a:pPr lvl="1"/>
            <a:r>
              <a:rPr lang="en-US" dirty="0" smtClean="0"/>
              <a:t>Data flow in only one direction</a:t>
            </a:r>
          </a:p>
          <a:p>
            <a:pPr lvl="2"/>
            <a:r>
              <a:rPr lang="en-US" dirty="0" smtClean="0"/>
              <a:t>Such as from a PC to its peripheral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Full duplex</a:t>
            </a:r>
          </a:p>
          <a:p>
            <a:pPr lvl="1"/>
            <a:r>
              <a:rPr lang="en-US" dirty="0" smtClean="0"/>
              <a:t>Data flow in both directions simultaneously</a:t>
            </a:r>
          </a:p>
          <a:p>
            <a:pPr lvl="2"/>
            <a:r>
              <a:rPr lang="en-US" dirty="0" smtClean="0"/>
              <a:t>Such as a telephone conversation or communication via a modem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Half duplex</a:t>
            </a:r>
          </a:p>
          <a:p>
            <a:pPr lvl="1"/>
            <a:r>
              <a:rPr lang="en-US" dirty="0" smtClean="0"/>
              <a:t>Data flow in both directions, only one direction at a time</a:t>
            </a:r>
          </a:p>
          <a:p>
            <a:pPr lvl="2"/>
            <a:r>
              <a:rPr lang="en-US" dirty="0" smtClean="0"/>
              <a:t>Such as a conversation over a CB radio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BAUD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Baud Rate</a:t>
            </a:r>
            <a:r>
              <a:rPr lang="en-US" dirty="0" smtClean="0"/>
              <a:t>: the rate at which symbols are sent</a:t>
            </a:r>
          </a:p>
          <a:p>
            <a:r>
              <a:rPr lang="en-US" dirty="0" smtClean="0"/>
              <a:t>Measured in symbols per second (</a:t>
            </a:r>
            <a:r>
              <a:rPr lang="en-US" dirty="0" err="1" smtClean="0"/>
              <a:t>Bd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Also known as baud or modulation rate</a:t>
            </a:r>
          </a:p>
          <a:p>
            <a:r>
              <a:rPr lang="en-US" dirty="0" smtClean="0"/>
              <a:t>Often incorrectly referred to as bits per second</a:t>
            </a:r>
          </a:p>
          <a:p>
            <a:r>
              <a:rPr lang="en-US" dirty="0" smtClean="0"/>
              <a:t>Important Baud Variables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Bd</a:t>
            </a:r>
            <a:r>
              <a:rPr lang="en-US" dirty="0" smtClean="0"/>
              <a:t> – Baud rate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/>
              <a:t> – Number of symbols used (voltages, tones, etc.)</a:t>
            </a:r>
          </a:p>
          <a:p>
            <a:pPr lvl="2"/>
            <a:r>
              <a:rPr lang="en-US" dirty="0" smtClean="0"/>
              <a:t>Number of symbols used (M) = 2</a:t>
            </a:r>
            <a:r>
              <a:rPr lang="en-US" baseline="30000" dirty="0" smtClean="0"/>
              <a:t>N</a:t>
            </a:r>
            <a:r>
              <a:rPr lang="en-US" dirty="0" smtClean="0"/>
              <a:t> where N = bits / symbol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/>
              <a:t> – Bits per symbol (binary = 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Bit Rate</a:t>
            </a:r>
            <a:r>
              <a:rPr lang="en-US" dirty="0" smtClean="0"/>
              <a:t>: the rate at which bits are transmitted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Bit Rate = Baud * Bits / Symbol</a:t>
            </a:r>
          </a:p>
          <a:p>
            <a:r>
              <a:rPr lang="en-US" dirty="0" smtClean="0"/>
              <a:t>Measured in bits per second (bps) NOT bytes per second (Bps)</a:t>
            </a:r>
          </a:p>
          <a:p>
            <a:r>
              <a:rPr lang="en-US" dirty="0" smtClean="0"/>
              <a:t>Often incorrectly referred to as data rate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Gross Bit Rate </a:t>
            </a:r>
            <a:r>
              <a:rPr lang="en-US" dirty="0" smtClean="0"/>
              <a:t>– total number of bits transmitted per second</a:t>
            </a:r>
          </a:p>
          <a:p>
            <a:pPr lvl="1"/>
            <a:r>
              <a:rPr lang="en-US" dirty="0" smtClean="0"/>
              <a:t>Includes protocol overhead bits and data bits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Rb</a:t>
            </a:r>
            <a:r>
              <a:rPr lang="en-US" dirty="0" smtClean="0">
                <a:solidFill>
                  <a:srgbClr val="FF0000"/>
                </a:solidFill>
              </a:rPr>
              <a:t> = 1 / Tb </a:t>
            </a:r>
            <a:r>
              <a:rPr lang="en-US" dirty="0" smtClean="0"/>
              <a:t>where Tb is the bit transmission time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Symbol Rate ≤ Gross Bit Rate</a:t>
            </a:r>
          </a:p>
          <a:p>
            <a:pPr lvl="2"/>
            <a:r>
              <a:rPr lang="en-US" dirty="0" smtClean="0"/>
              <a:t>Only equal when 1 bit per symbol (binary)</a:t>
            </a:r>
          </a:p>
        </p:txBody>
      </p:sp>
    </p:spTree>
    <p:extLst>
      <p:ext uri="{BB962C8B-B14F-4D97-AF65-F5344CB8AC3E}">
        <p14:creationId xmlns:p14="http://schemas.microsoft.com/office/powerpoint/2010/main" val="15839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Information Rate </a:t>
            </a:r>
            <a:r>
              <a:rPr lang="en-US" dirty="0"/>
              <a:t>– rate at which useful data is transmitted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Information rate ≤ Gross Bit </a:t>
            </a:r>
            <a:r>
              <a:rPr lang="en-US" dirty="0" smtClean="0">
                <a:solidFill>
                  <a:schemeClr val="accent6"/>
                </a:solidFill>
              </a:rPr>
              <a:t>Rate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baseline="-2500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* Data Bit Number / Total Bit </a:t>
            </a:r>
            <a:r>
              <a:rPr lang="en-US" dirty="0" smtClean="0">
                <a:solidFill>
                  <a:srgbClr val="FF0000"/>
                </a:solidFill>
              </a:rPr>
              <a:t>Number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Bit </a:t>
            </a:r>
            <a:r>
              <a:rPr lang="en-US" dirty="0"/>
              <a:t>Rate</a:t>
            </a:r>
          </a:p>
          <a:p>
            <a:pPr lvl="2"/>
            <a:r>
              <a:rPr lang="en-US" dirty="0"/>
              <a:t>At 9,600 Baud with </a:t>
            </a:r>
            <a:r>
              <a:rPr lang="en-US" dirty="0" smtClean="0"/>
              <a:t>4 </a:t>
            </a:r>
            <a:r>
              <a:rPr lang="en-US" dirty="0"/>
              <a:t>voltage levels what is the </a:t>
            </a:r>
            <a:r>
              <a:rPr lang="en-US" dirty="0" smtClean="0"/>
              <a:t>bit rate?</a:t>
            </a:r>
            <a:endParaRPr lang="en-US" dirty="0"/>
          </a:p>
          <a:p>
            <a:pPr lvl="2"/>
            <a:r>
              <a:rPr lang="en-US" dirty="0" smtClean="0"/>
              <a:t>Bit Rate= </a:t>
            </a:r>
            <a:r>
              <a:rPr lang="en-US" dirty="0"/>
              <a:t>9,600 * </a:t>
            </a:r>
            <a:r>
              <a:rPr lang="en-US" dirty="0" smtClean="0"/>
              <a:t>2 </a:t>
            </a:r>
            <a:r>
              <a:rPr lang="en-US" dirty="0"/>
              <a:t>= </a:t>
            </a:r>
            <a:r>
              <a:rPr lang="en-US" dirty="0" smtClean="0"/>
              <a:t>19,200 bps</a:t>
            </a:r>
          </a:p>
          <a:p>
            <a:pPr lvl="1"/>
            <a:r>
              <a:rPr lang="en-US" dirty="0"/>
              <a:t>Information Rate </a:t>
            </a:r>
          </a:p>
          <a:p>
            <a:pPr lvl="2"/>
            <a:r>
              <a:rPr lang="en-US" dirty="0"/>
              <a:t>Given a protocol with 3 bits of protocol, 8 bits of data, 9600 baud, and 1 bit per symbol (binary) what is the I</a:t>
            </a:r>
            <a:r>
              <a:rPr lang="en-US" baseline="-25000" dirty="0"/>
              <a:t>R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I</a:t>
            </a:r>
            <a:r>
              <a:rPr lang="en-US" baseline="-25000" dirty="0"/>
              <a:t>R</a:t>
            </a:r>
            <a:r>
              <a:rPr lang="en-US" dirty="0"/>
              <a:t> = 9600 * </a:t>
            </a:r>
            <a:r>
              <a:rPr lang="en-US" dirty="0" smtClean="0"/>
              <a:t>1 </a:t>
            </a:r>
            <a:r>
              <a:rPr lang="en-US" dirty="0"/>
              <a:t>* 8/11 = 6981 data bits per second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Transmission Interfaces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Synchronous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Serial Peripheral Interface (SPI)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Inter-Integrated Circuit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(I²C)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Asynchronous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Universal Asynchronous Receiver Transmitter (UART)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Serial Peripheral Interface (SPI)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 </a:t>
            </a:r>
            <a:r>
              <a:rPr lang="en-US" dirty="0" smtClean="0">
                <a:solidFill>
                  <a:srgbClr val="FF0000"/>
                </a:solidFill>
              </a:rPr>
              <a:t>Serial </a:t>
            </a:r>
            <a:r>
              <a:rPr lang="en-US" dirty="0">
                <a:solidFill>
                  <a:srgbClr val="FF0000"/>
                </a:solidFill>
              </a:rPr>
              <a:t>Peripheral Interface (SPI) </a:t>
            </a:r>
            <a:r>
              <a:rPr lang="en-US" dirty="0"/>
              <a:t>bus 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4-wire</a:t>
            </a:r>
            <a:r>
              <a:rPr lang="en-US" dirty="0" smtClean="0"/>
              <a:t> synchronous serial </a:t>
            </a:r>
            <a:r>
              <a:rPr lang="en-US" dirty="0"/>
              <a:t>communication interface </a:t>
            </a:r>
            <a:r>
              <a:rPr lang="en-US" dirty="0" smtClean="0"/>
              <a:t>used </a:t>
            </a:r>
            <a:r>
              <a:rPr lang="en-US" dirty="0"/>
              <a:t>for short distance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Developed </a:t>
            </a:r>
            <a:r>
              <a:rPr lang="en-US" dirty="0"/>
              <a:t>by Motorola in the late eighties and has become a </a:t>
            </a:r>
            <a:r>
              <a:rPr lang="en-US" i="1" dirty="0"/>
              <a:t>de facto</a:t>
            </a:r>
            <a:r>
              <a:rPr lang="en-US" dirty="0"/>
              <a:t> </a:t>
            </a:r>
            <a:r>
              <a:rPr lang="en-US" dirty="0" smtClean="0"/>
              <a:t>standard</a:t>
            </a:r>
          </a:p>
          <a:p>
            <a:r>
              <a:rPr lang="en-US" dirty="0"/>
              <a:t>SPI devices communicate in </a:t>
            </a:r>
            <a:r>
              <a:rPr lang="en-US" dirty="0">
                <a:solidFill>
                  <a:srgbClr val="FF0000"/>
                </a:solidFill>
              </a:rPr>
              <a:t>full duplex</a:t>
            </a:r>
            <a:r>
              <a:rPr lang="en-US" dirty="0"/>
              <a:t> mode using a master-slave architecture with </a:t>
            </a:r>
            <a:r>
              <a:rPr lang="en-US" dirty="0">
                <a:solidFill>
                  <a:srgbClr val="FF0000"/>
                </a:solidFill>
              </a:rPr>
              <a:t>a single </a:t>
            </a:r>
            <a:r>
              <a:rPr lang="en-US" dirty="0" smtClean="0">
                <a:solidFill>
                  <a:srgbClr val="FF0000"/>
                </a:solidFill>
              </a:rPr>
              <a:t>master</a:t>
            </a:r>
          </a:p>
          <a:p>
            <a:r>
              <a:rPr lang="en-US" dirty="0"/>
              <a:t>Multiple slave devices are supported through selection with individual slave select (SS) </a:t>
            </a:r>
            <a:r>
              <a:rPr lang="en-US" dirty="0" smtClean="0"/>
              <a:t>lines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27" y="5041996"/>
            <a:ext cx="4705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SPI bus specifies four logic signals: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SCLK</a:t>
            </a:r>
            <a:r>
              <a:rPr lang="en-US" dirty="0"/>
              <a:t> : Serial Clock (output from master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MOSI</a:t>
            </a:r>
            <a:r>
              <a:rPr lang="en-US" dirty="0"/>
              <a:t> : Master Output, Slave Input (output from master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MISO</a:t>
            </a:r>
            <a:r>
              <a:rPr lang="en-US" dirty="0"/>
              <a:t> : Master Input, Slave Output (output from slave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SS</a:t>
            </a:r>
            <a:r>
              <a:rPr lang="en-US" dirty="0"/>
              <a:t> : Slave Select (</a:t>
            </a:r>
            <a:r>
              <a:rPr lang="en-US" dirty="0">
                <a:hlinkClick r:id="rId2" tooltip="Logic level"/>
              </a:rPr>
              <a:t>active low</a:t>
            </a:r>
            <a:r>
              <a:rPr lang="en-US" dirty="0"/>
              <a:t>, output from master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64" y="3947463"/>
            <a:ext cx="4705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Next . . 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Data Transmission</a:t>
            </a:r>
          </a:p>
          <a:p>
            <a:r>
              <a:rPr lang="en-US" dirty="0"/>
              <a:t>Serial </a:t>
            </a:r>
            <a:r>
              <a:rPr lang="en-US" dirty="0" smtClean="0"/>
              <a:t>Transmission</a:t>
            </a:r>
          </a:p>
          <a:p>
            <a:r>
              <a:rPr lang="en-US" dirty="0" smtClean="0"/>
              <a:t>Synchronous vs. Asynchronous Transmission</a:t>
            </a:r>
          </a:p>
          <a:p>
            <a:r>
              <a:rPr lang="en-US" dirty="0" smtClean="0"/>
              <a:t>Serial Peripheral Interface (SPI)</a:t>
            </a:r>
          </a:p>
          <a:p>
            <a:r>
              <a:rPr lang="en-US" dirty="0" smtClean="0"/>
              <a:t>Inter Integrated Circuit (I</a:t>
            </a:r>
            <a:r>
              <a:rPr lang="en-US" baseline="30000" dirty="0" smtClean="0"/>
              <a:t>2</a:t>
            </a:r>
            <a:r>
              <a:rPr lang="en-US" dirty="0" smtClean="0"/>
              <a:t>C) </a:t>
            </a:r>
          </a:p>
          <a:p>
            <a:r>
              <a:rPr lang="en-US" dirty="0" smtClean="0"/>
              <a:t>Universal Asynchronous Receiver Transmitter (UART)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begin communication, the bus master configures the clock, using a frequency supported by the slave device, typically up to a few </a:t>
            </a:r>
            <a:r>
              <a:rPr lang="en-US" dirty="0" smtClean="0"/>
              <a:t>MHz</a:t>
            </a:r>
          </a:p>
          <a:p>
            <a:r>
              <a:rPr lang="en-US" dirty="0"/>
              <a:t>The master then selects the slave device with a logic level 0 on the select </a:t>
            </a:r>
            <a:r>
              <a:rPr lang="en-US" dirty="0" smtClean="0"/>
              <a:t>line</a:t>
            </a:r>
          </a:p>
          <a:p>
            <a:r>
              <a:rPr lang="en-US" dirty="0"/>
              <a:t>During each SPI clock cycle, a full duplex data transmission </a:t>
            </a:r>
            <a:r>
              <a:rPr lang="en-US" dirty="0" smtClean="0"/>
              <a:t>occurs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master sends a bit on the MOSI line and the slave reads </a:t>
            </a:r>
            <a:r>
              <a:rPr lang="en-US" dirty="0" smtClean="0"/>
              <a:t>it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slave sends a bit on the MISO line and the master reads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sequence is maintained even when only one-directional data transfer is intended.</a:t>
            </a:r>
          </a:p>
        </p:txBody>
      </p:sp>
    </p:spTree>
    <p:extLst>
      <p:ext uri="{BB962C8B-B14F-4D97-AF65-F5344CB8AC3E}">
        <p14:creationId xmlns:p14="http://schemas.microsoft.com/office/powerpoint/2010/main" val="34144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involves </a:t>
            </a:r>
            <a:r>
              <a:rPr lang="en-US" dirty="0"/>
              <a:t>two shift </a:t>
            </a:r>
            <a:r>
              <a:rPr lang="en-US" dirty="0" smtClean="0"/>
              <a:t>registers </a:t>
            </a:r>
            <a:r>
              <a:rPr lang="en-US" dirty="0"/>
              <a:t>one in </a:t>
            </a:r>
            <a:r>
              <a:rPr lang="en-US" dirty="0" smtClean="0"/>
              <a:t>master </a:t>
            </a:r>
            <a:r>
              <a:rPr lang="en-US" dirty="0"/>
              <a:t>and one in </a:t>
            </a:r>
            <a:r>
              <a:rPr lang="en-US" dirty="0" smtClean="0"/>
              <a:t>slave connected </a:t>
            </a:r>
            <a:r>
              <a:rPr lang="en-US" dirty="0"/>
              <a:t>in a virtual ring </a:t>
            </a:r>
            <a:r>
              <a:rPr lang="en-US" dirty="0" smtClean="0"/>
              <a:t>topology</a:t>
            </a:r>
          </a:p>
          <a:p>
            <a:pPr lvl="1"/>
            <a:r>
              <a:rPr lang="en-US" dirty="0"/>
              <a:t>Data is usually shifted out with </a:t>
            </a:r>
            <a:r>
              <a:rPr lang="en-US" dirty="0" smtClean="0">
                <a:solidFill>
                  <a:srgbClr val="FF0000"/>
                </a:solidFill>
              </a:rPr>
              <a:t>most-significant bit first</a:t>
            </a:r>
            <a:r>
              <a:rPr lang="en-US" dirty="0"/>
              <a:t>, while shifting a new </a:t>
            </a:r>
            <a:r>
              <a:rPr lang="en-US" dirty="0" smtClean="0"/>
              <a:t>least-significant bit into same register</a:t>
            </a:r>
          </a:p>
          <a:p>
            <a:pPr lvl="1"/>
            <a:r>
              <a:rPr lang="en-US" dirty="0"/>
              <a:t>After </a:t>
            </a:r>
            <a:r>
              <a:rPr lang="en-US" dirty="0" smtClean="0"/>
              <a:t>register </a:t>
            </a:r>
            <a:r>
              <a:rPr lang="en-US" dirty="0"/>
              <a:t>bits have been shifted out and in, </a:t>
            </a:r>
            <a:r>
              <a:rPr lang="en-US" dirty="0" smtClean="0"/>
              <a:t>master </a:t>
            </a:r>
            <a:r>
              <a:rPr lang="en-US" dirty="0"/>
              <a:t>and slave have exchanged register </a:t>
            </a:r>
            <a:r>
              <a:rPr lang="en-US" dirty="0" smtClean="0"/>
              <a:t>values</a:t>
            </a:r>
          </a:p>
          <a:p>
            <a:pPr lvl="1"/>
            <a:r>
              <a:rPr lang="en-US" dirty="0"/>
              <a:t>If more data needs to be exchanged, the shift registers are reloaded and the process </a:t>
            </a:r>
            <a:r>
              <a:rPr lang="en-US" dirty="0" smtClean="0"/>
              <a:t>repeats</a:t>
            </a:r>
          </a:p>
          <a:p>
            <a:pPr lvl="1"/>
            <a:r>
              <a:rPr lang="en-US" dirty="0"/>
              <a:t>When complete, </a:t>
            </a:r>
            <a:r>
              <a:rPr lang="en-US" dirty="0" smtClean="0"/>
              <a:t>master </a:t>
            </a:r>
            <a:r>
              <a:rPr lang="en-US" dirty="0"/>
              <a:t>stops toggling </a:t>
            </a:r>
            <a:r>
              <a:rPr lang="en-US" dirty="0" smtClean="0"/>
              <a:t>clock signal</a:t>
            </a:r>
            <a:endParaRPr lang="en-US" dirty="0"/>
          </a:p>
        </p:txBody>
      </p:sp>
      <p:pic>
        <p:nvPicPr>
          <p:cNvPr id="1026" name="Picture 2" descr="https://upload.wikimedia.org/wikipedia/commons/thumb/b/bb/SPI_8-bit_circular_transfer.svg/400px-SPI_8-bit_circular_transf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32" y="4638747"/>
            <a:ext cx="604873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Clock Polarity and Phase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setting </a:t>
            </a:r>
            <a:r>
              <a:rPr lang="en-US" dirty="0" smtClean="0"/>
              <a:t>clock </a:t>
            </a:r>
            <a:r>
              <a:rPr lang="en-US" dirty="0"/>
              <a:t>frequency, </a:t>
            </a:r>
            <a:r>
              <a:rPr lang="en-US" dirty="0" smtClean="0"/>
              <a:t>master </a:t>
            </a:r>
            <a:r>
              <a:rPr lang="en-US" dirty="0"/>
              <a:t>must also configure </a:t>
            </a:r>
            <a:r>
              <a:rPr lang="en-US" dirty="0" smtClean="0">
                <a:solidFill>
                  <a:srgbClr val="FF0000"/>
                </a:solidFill>
              </a:rPr>
              <a:t>clock polarity (CPOL)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phase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(CPHA) </a:t>
            </a:r>
          </a:p>
          <a:p>
            <a:pPr lvl="1"/>
            <a:r>
              <a:rPr lang="en-US" dirty="0" smtClean="0"/>
              <a:t>At </a:t>
            </a:r>
            <a:r>
              <a:rPr lang="en-US" dirty="0">
                <a:solidFill>
                  <a:srgbClr val="FF0000"/>
                </a:solidFill>
              </a:rPr>
              <a:t>CPOL=0</a:t>
            </a:r>
            <a:r>
              <a:rPr lang="en-US" dirty="0"/>
              <a:t> the base value of the clock is zero, i.e. the idle state is 0 and active state is </a:t>
            </a:r>
            <a:r>
              <a:rPr lang="en-US" dirty="0" smtClean="0"/>
              <a:t>1</a:t>
            </a:r>
            <a:endParaRPr lang="en-US" dirty="0"/>
          </a:p>
          <a:p>
            <a:pPr lvl="2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CPHA=0</a:t>
            </a:r>
            <a:r>
              <a:rPr lang="en-US" dirty="0"/>
              <a:t>, data are captured on the clock's rising edge (</a:t>
            </a:r>
            <a:r>
              <a:rPr lang="en-US" dirty="0" err="1"/>
              <a:t>low→high</a:t>
            </a:r>
            <a:r>
              <a:rPr lang="en-US" dirty="0"/>
              <a:t> transition) and data is output on a falling edge (</a:t>
            </a:r>
            <a:r>
              <a:rPr lang="en-US" dirty="0" err="1"/>
              <a:t>high→low</a:t>
            </a:r>
            <a:r>
              <a:rPr lang="en-US" dirty="0"/>
              <a:t> clock transition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CPHA=1</a:t>
            </a:r>
            <a:r>
              <a:rPr lang="en-US" dirty="0"/>
              <a:t>, data are captured on the clock's falling edge and data is output on a rising </a:t>
            </a:r>
            <a:r>
              <a:rPr lang="en-US" dirty="0" smtClean="0"/>
              <a:t>edge</a:t>
            </a:r>
            <a:endParaRPr lang="en-US" dirty="0"/>
          </a:p>
          <a:p>
            <a:pPr lvl="1"/>
            <a:r>
              <a:rPr lang="en-US" dirty="0"/>
              <a:t>At </a:t>
            </a:r>
            <a:r>
              <a:rPr lang="en-US" dirty="0">
                <a:solidFill>
                  <a:srgbClr val="FF0000"/>
                </a:solidFill>
              </a:rPr>
              <a:t>CPOL=1</a:t>
            </a:r>
            <a:r>
              <a:rPr lang="en-US" dirty="0"/>
              <a:t> the base value of the clock is one (inversion of CPOL=0), i.e. the idle state is 1 and active state is </a:t>
            </a:r>
            <a:r>
              <a:rPr lang="en-US" dirty="0" smtClean="0"/>
              <a:t>0</a:t>
            </a:r>
            <a:endParaRPr lang="en-US" dirty="0"/>
          </a:p>
          <a:p>
            <a:pPr lvl="2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CPHA=0</a:t>
            </a:r>
            <a:r>
              <a:rPr lang="en-US" dirty="0"/>
              <a:t>, data are captured on clock's falling edge and data is output on a rising </a:t>
            </a:r>
            <a:r>
              <a:rPr lang="en-US" dirty="0" smtClean="0"/>
              <a:t>edge</a:t>
            </a:r>
            <a:endParaRPr lang="en-US" dirty="0"/>
          </a:p>
          <a:p>
            <a:pPr lvl="2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CPHA=1</a:t>
            </a:r>
            <a:r>
              <a:rPr lang="en-US" dirty="0"/>
              <a:t>, data are captured on clock's rising edge and data is output on a falling </a:t>
            </a:r>
            <a:r>
              <a:rPr lang="en-US" dirty="0" smtClean="0"/>
              <a:t>edge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Clock Polarity and Phase</a:t>
            </a:r>
          </a:p>
        </p:txBody>
      </p:sp>
      <p:pic>
        <p:nvPicPr>
          <p:cNvPr id="2050" name="Picture 2" descr="https://upload.wikimedia.org/wikipedia/commons/thumb/6/6b/SPI_timing_diagram2.svg/400px-SPI_timing_diagram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4" y="1067113"/>
            <a:ext cx="8229600" cy="432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32" y="5374611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>
                <a:solidFill>
                  <a:srgbClr val="FF0000"/>
                </a:solidFill>
              </a:rPr>
              <a:t>vertical line represents </a:t>
            </a:r>
            <a:r>
              <a:rPr lang="en-US" dirty="0" smtClean="0">
                <a:solidFill>
                  <a:srgbClr val="FF0000"/>
                </a:solidFill>
              </a:rPr>
              <a:t>CPHA=0; </a:t>
            </a:r>
            <a:r>
              <a:rPr lang="en-US" dirty="0" smtClean="0">
                <a:solidFill>
                  <a:srgbClr val="0070C0"/>
                </a:solidFill>
              </a:rPr>
              <a:t>blue </a:t>
            </a:r>
            <a:r>
              <a:rPr lang="en-US" dirty="0">
                <a:solidFill>
                  <a:srgbClr val="0070C0"/>
                </a:solidFill>
              </a:rPr>
              <a:t>vertical line represents CPHA=1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32" y="5771758"/>
            <a:ext cx="774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CPHA=0 </a:t>
            </a:r>
            <a:r>
              <a:rPr lang="en-US" dirty="0" smtClean="0">
                <a:solidFill>
                  <a:srgbClr val="FF0000"/>
                </a:solidFill>
              </a:rPr>
              <a:t>sampling </a:t>
            </a:r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clock edge; </a:t>
            </a:r>
            <a:r>
              <a:rPr lang="en-US" dirty="0" smtClean="0">
                <a:solidFill>
                  <a:srgbClr val="0070C0"/>
                </a:solidFill>
              </a:rPr>
              <a:t>CPHA=1 sampling </a:t>
            </a:r>
            <a:r>
              <a:rPr lang="en-US" dirty="0">
                <a:solidFill>
                  <a:srgbClr val="0070C0"/>
                </a:solidFill>
              </a:rPr>
              <a:t>on 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baseline="30000" dirty="0" smtClean="0">
                <a:solidFill>
                  <a:srgbClr val="0070C0"/>
                </a:solidFill>
              </a:rPr>
              <a:t>nd</a:t>
            </a:r>
            <a:r>
              <a:rPr lang="en-US" dirty="0" smtClean="0">
                <a:solidFill>
                  <a:srgbClr val="0070C0"/>
                </a:solidFill>
              </a:rPr>
              <a:t> clock </a:t>
            </a:r>
            <a:r>
              <a:rPr lang="en-US" dirty="0">
                <a:solidFill>
                  <a:srgbClr val="0070C0"/>
                </a:solidFill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16636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Slave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78905" cy="51435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Independent slave configuration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an independent chip select line for each </a:t>
            </a:r>
            <a:r>
              <a:rPr lang="en-US" dirty="0" smtClean="0"/>
              <a:t>slave</a:t>
            </a:r>
          </a:p>
          <a:p>
            <a:pPr lvl="1"/>
            <a:r>
              <a:rPr lang="en-US" dirty="0" smtClean="0"/>
              <a:t>Slaves not selected should have high-impedance in MISO pins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Daisy chain configuration</a:t>
            </a:r>
          </a:p>
          <a:p>
            <a:pPr lvl="1"/>
            <a:r>
              <a:rPr lang="en-US" dirty="0"/>
              <a:t>Some products that implement SPI may be connected in a daisy chain </a:t>
            </a:r>
            <a:r>
              <a:rPr lang="en-US" dirty="0" smtClean="0"/>
              <a:t>configuration</a:t>
            </a:r>
          </a:p>
          <a:p>
            <a:pPr lvl="1"/>
            <a:r>
              <a:rPr lang="en-US" dirty="0"/>
              <a:t>The whole chain acts as a communication shift </a:t>
            </a:r>
            <a:r>
              <a:rPr lang="en-US" dirty="0" smtClean="0"/>
              <a:t>register</a:t>
            </a:r>
          </a:p>
          <a:p>
            <a:pPr lvl="1"/>
            <a:r>
              <a:rPr lang="en-US" dirty="0"/>
              <a:t>Can be used to propagate commands through a string of slaves; reduces HW cost</a:t>
            </a:r>
          </a:p>
          <a:p>
            <a:endParaRPr lang="en-US" dirty="0"/>
          </a:p>
        </p:txBody>
      </p:sp>
      <p:pic>
        <p:nvPicPr>
          <p:cNvPr id="3074" name="Picture 2" descr="https://upload.wikimedia.org/wikipedia/commons/thumb/f/fc/SPI_three_slaves.svg/350px-SPI_three_slav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19" y="1142999"/>
            <a:ext cx="33337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9/97/SPI_three_slaves_daisy_chained.svg/350px-SPI_three_slaves_daisy_chaine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63" y="3652053"/>
            <a:ext cx="33337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 is used to talk to a variety of peripherals, such as</a:t>
            </a:r>
            <a:endParaRPr lang="en-US" dirty="0" smtClean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Sensors</a:t>
            </a:r>
            <a:r>
              <a:rPr lang="en-US" dirty="0"/>
              <a:t>: temperature, pressure, </a:t>
            </a:r>
            <a:r>
              <a:rPr lang="en-US" dirty="0" smtClean="0"/>
              <a:t> touchscreens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Control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devices</a:t>
            </a:r>
            <a:r>
              <a:rPr lang="en-US" dirty="0"/>
              <a:t>: audio codecs, </a:t>
            </a:r>
            <a:r>
              <a:rPr lang="en-US" dirty="0" smtClean="0"/>
              <a:t>digital potentiometers</a:t>
            </a:r>
            <a:r>
              <a:rPr lang="en-US" dirty="0"/>
              <a:t>, DAC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Camera lenses</a:t>
            </a:r>
            <a:r>
              <a:rPr lang="en-US" dirty="0"/>
              <a:t>: Canon EF lens mount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Memory</a:t>
            </a:r>
            <a:r>
              <a:rPr lang="en-US" dirty="0"/>
              <a:t>: flash and EEPROM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Real-time clocks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LCD</a:t>
            </a:r>
            <a:r>
              <a:rPr lang="en-US" dirty="0"/>
              <a:t>, sometimes even for managing image data</a:t>
            </a:r>
          </a:p>
          <a:p>
            <a:pPr lvl="1"/>
            <a:r>
              <a:rPr lang="en-US" dirty="0"/>
              <a:t>Any </a:t>
            </a:r>
            <a:r>
              <a:rPr lang="en-US" dirty="0" smtClean="0">
                <a:solidFill>
                  <a:schemeClr val="accent6"/>
                </a:solidFill>
              </a:rPr>
              <a:t>MMC</a:t>
            </a:r>
            <a:r>
              <a:rPr lang="en-US" dirty="0"/>
              <a:t> or </a:t>
            </a:r>
            <a:r>
              <a:rPr lang="en-US" dirty="0">
                <a:solidFill>
                  <a:schemeClr val="accent6"/>
                </a:solidFill>
              </a:rPr>
              <a:t>SD </a:t>
            </a:r>
            <a:r>
              <a:rPr lang="en-US" dirty="0" smtClean="0"/>
              <a:t>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duplex </a:t>
            </a:r>
            <a:r>
              <a:rPr lang="en-US" dirty="0" smtClean="0"/>
              <a:t>communication</a:t>
            </a:r>
            <a:endParaRPr lang="en-US" dirty="0"/>
          </a:p>
          <a:p>
            <a:r>
              <a:rPr lang="en-US" dirty="0" smtClean="0"/>
              <a:t>Higher</a:t>
            </a:r>
            <a:r>
              <a:rPr lang="en-US" dirty="0"/>
              <a:t> throughput than I²C or SMBus</a:t>
            </a:r>
          </a:p>
          <a:p>
            <a:r>
              <a:rPr lang="en-US" dirty="0"/>
              <a:t>Complete protocol flexibility for the bits transferred</a:t>
            </a:r>
          </a:p>
          <a:p>
            <a:r>
              <a:rPr lang="en-US" dirty="0" smtClean="0"/>
              <a:t>Extremely </a:t>
            </a:r>
            <a:r>
              <a:rPr lang="en-US" dirty="0"/>
              <a:t>simple hardware interfacing</a:t>
            </a:r>
          </a:p>
          <a:p>
            <a:r>
              <a:rPr lang="en-US" dirty="0" smtClean="0"/>
              <a:t>Uses </a:t>
            </a:r>
            <a:r>
              <a:rPr lang="en-US" dirty="0"/>
              <a:t>only four pins on IC </a:t>
            </a:r>
            <a:r>
              <a:rPr lang="en-US" dirty="0" smtClean="0"/>
              <a:t>packages</a:t>
            </a:r>
          </a:p>
          <a:p>
            <a:r>
              <a:rPr lang="en-US" dirty="0" smtClean="0"/>
              <a:t>At </a:t>
            </a:r>
            <a:r>
              <a:rPr lang="en-US" dirty="0"/>
              <a:t>most one unique bus signal per device (chip select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Not </a:t>
            </a:r>
            <a:r>
              <a:rPr lang="en-US" dirty="0"/>
              <a:t>limited to any maximum clock speed, enabling potentially high speed</a:t>
            </a:r>
          </a:p>
          <a:p>
            <a:r>
              <a:rPr lang="en-US" dirty="0"/>
              <a:t>Simple software implementation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</a:t>
            </a:r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more pins on IC packages than </a:t>
            </a:r>
            <a:r>
              <a:rPr lang="en-US" dirty="0" smtClean="0"/>
              <a:t>I²C</a:t>
            </a:r>
          </a:p>
          <a:p>
            <a:r>
              <a:rPr lang="en-US" dirty="0"/>
              <a:t>No hardware flow control by the slave (but the master can delay the next clock edge to slow the transfer rate</a:t>
            </a:r>
            <a:r>
              <a:rPr lang="en-US" dirty="0" smtClean="0"/>
              <a:t>)</a:t>
            </a:r>
          </a:p>
          <a:p>
            <a:r>
              <a:rPr lang="en-US" dirty="0"/>
              <a:t>No hardware slave acknowledgment (the master could be transmitting to nowhere and not know it)</a:t>
            </a:r>
          </a:p>
          <a:p>
            <a:r>
              <a:rPr lang="en-US" dirty="0"/>
              <a:t>Typically supports only one master device (depends on device's hardware implementation)</a:t>
            </a:r>
          </a:p>
          <a:p>
            <a:r>
              <a:rPr lang="en-US" dirty="0"/>
              <a:t>No error-checking protocol is defined</a:t>
            </a:r>
          </a:p>
          <a:p>
            <a:r>
              <a:rPr lang="en-US" dirty="0"/>
              <a:t>Only handles short distances compared to RS-232, RS-485, or </a:t>
            </a:r>
            <a:r>
              <a:rPr lang="en-US" dirty="0" smtClean="0"/>
              <a:t>CAN-bus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SPI Interface </a:t>
            </a:r>
            <a:r>
              <a:rPr lang="en-US" dirty="0"/>
              <a:t>(SSP0/1)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SSP is a </a:t>
            </a:r>
            <a:r>
              <a:rPr lang="en-US" dirty="0">
                <a:solidFill>
                  <a:srgbClr val="FF0000"/>
                </a:solidFill>
              </a:rPr>
              <a:t>Synchronous Serial Port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SSP</a:t>
            </a:r>
            <a:r>
              <a:rPr lang="en-US" dirty="0"/>
              <a:t>) controller capable of operation on a </a:t>
            </a:r>
            <a:r>
              <a:rPr lang="en-US" dirty="0" smtClean="0">
                <a:solidFill>
                  <a:srgbClr val="FF0000"/>
                </a:solidFill>
              </a:rPr>
              <a:t>SPI</a:t>
            </a:r>
            <a:r>
              <a:rPr lang="en-US" dirty="0" smtClean="0"/>
              <a:t>, 4-wire </a:t>
            </a:r>
            <a:r>
              <a:rPr lang="en-US" dirty="0"/>
              <a:t>SSI, or </a:t>
            </a:r>
            <a:r>
              <a:rPr lang="en-US" dirty="0" err="1"/>
              <a:t>Microwire</a:t>
            </a:r>
            <a:r>
              <a:rPr lang="en-US" dirty="0"/>
              <a:t> bus</a:t>
            </a:r>
            <a:r>
              <a:rPr lang="en-US" dirty="0" smtClean="0"/>
              <a:t>.</a:t>
            </a:r>
          </a:p>
          <a:p>
            <a:r>
              <a:rPr lang="en-US" dirty="0"/>
              <a:t>It can interact with multiple masters and slaves on </a:t>
            </a:r>
            <a:r>
              <a:rPr lang="en-US" dirty="0" smtClean="0"/>
              <a:t>bus.</a:t>
            </a:r>
          </a:p>
          <a:p>
            <a:r>
              <a:rPr lang="en-US" dirty="0"/>
              <a:t>Only a single master and a single slave </a:t>
            </a:r>
            <a:r>
              <a:rPr lang="en-US" dirty="0" smtClean="0"/>
              <a:t>can communicate </a:t>
            </a:r>
            <a:r>
              <a:rPr lang="en-US" dirty="0"/>
              <a:t>on the bus during a given </a:t>
            </a:r>
            <a:r>
              <a:rPr lang="en-US" dirty="0" smtClean="0"/>
              <a:t>data transfer.</a:t>
            </a:r>
          </a:p>
          <a:p>
            <a:r>
              <a:rPr lang="en-US" dirty="0"/>
              <a:t>Data transfers are in principle full duplex, with frames of </a:t>
            </a:r>
            <a:r>
              <a:rPr lang="en-US" dirty="0">
                <a:solidFill>
                  <a:srgbClr val="FF0000"/>
                </a:solidFill>
              </a:rPr>
              <a:t>4 to 16 </a:t>
            </a:r>
            <a:r>
              <a:rPr lang="en-US" dirty="0"/>
              <a:t>bits of </a:t>
            </a:r>
            <a:r>
              <a:rPr lang="en-US" dirty="0" smtClean="0"/>
              <a:t>data flowing </a:t>
            </a:r>
            <a:r>
              <a:rPr lang="en-US" dirty="0"/>
              <a:t>from the master to the slave and from the slave to the master. </a:t>
            </a:r>
            <a:endParaRPr lang="en-US" dirty="0" smtClean="0"/>
          </a:p>
          <a:p>
            <a:r>
              <a:rPr lang="en-US" dirty="0"/>
              <a:t>Maximum data bit rate of one eighth of the peripheral clock rate.</a:t>
            </a:r>
            <a:endParaRPr lang="en-US" dirty="0" smtClean="0"/>
          </a:p>
          <a:p>
            <a:r>
              <a:rPr lang="en-US" dirty="0"/>
              <a:t>8 frame FIFOs for both transmit and </a:t>
            </a:r>
            <a:r>
              <a:rPr lang="en-US" dirty="0" smtClean="0"/>
              <a:t>receive.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Polarity (CPOL) and Phase (CPHA) 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CPOL clock polarity control bit is 0, it produces a steady state low value on </a:t>
            </a:r>
            <a:r>
              <a:rPr lang="en-US" dirty="0" smtClean="0"/>
              <a:t>the SCK </a:t>
            </a:r>
            <a:r>
              <a:rPr lang="en-US" dirty="0"/>
              <a:t>pin.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CPOL clock polarity control bit is 1, a steady state high value is placed </a:t>
            </a:r>
            <a:r>
              <a:rPr lang="en-US" dirty="0" smtClean="0"/>
              <a:t>on the </a:t>
            </a:r>
            <a:r>
              <a:rPr lang="en-US" dirty="0"/>
              <a:t>CLK pin when data is not being </a:t>
            </a:r>
            <a:r>
              <a:rPr lang="en-US" dirty="0" smtClean="0"/>
              <a:t>transferred.</a:t>
            </a:r>
          </a:p>
          <a:p>
            <a:r>
              <a:rPr lang="en-US" dirty="0"/>
              <a:t>The CPHA control bit selects the clock edge that captures data and allows it to </a:t>
            </a:r>
            <a:r>
              <a:rPr lang="en-US" dirty="0" smtClean="0"/>
              <a:t>change state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When the CPHA phase control bit is </a:t>
            </a:r>
            <a:r>
              <a:rPr lang="en-US" dirty="0" smtClean="0"/>
              <a:t>0, data </a:t>
            </a:r>
            <a:r>
              <a:rPr lang="en-US" dirty="0"/>
              <a:t>is captured on the first clock edge transition.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CPHA clock phase control bit is </a:t>
            </a:r>
            <a:r>
              <a:rPr lang="en-US" dirty="0" smtClean="0"/>
              <a:t>1, data </a:t>
            </a:r>
            <a:r>
              <a:rPr lang="en-US" dirty="0"/>
              <a:t>is captured on the second clock edge transition.</a:t>
            </a:r>
          </a:p>
        </p:txBody>
      </p:sp>
    </p:spTree>
    <p:extLst>
      <p:ext uri="{BB962C8B-B14F-4D97-AF65-F5344CB8AC3E}">
        <p14:creationId xmlns:p14="http://schemas.microsoft.com/office/powerpoint/2010/main" val="27258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 Transmission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12192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Bernard MT Condensed" panose="02050806060905020404" pitchFamily="18" charset="0"/>
              </a:rPr>
              <a:t>Serial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Receiver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19200" y="5943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Transmitter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29200" y="12192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Bernard MT Condensed" panose="02050806060905020404" pitchFamily="18" charset="0"/>
              </a:rPr>
              <a:t>Parallel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43600" y="1905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Receiver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43600" y="5943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Transmitter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21336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59436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62484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65532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8580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71628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74676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77724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80772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19812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1981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1981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19812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19812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19812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1981200" y="3733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1981200" y="3429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57912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6096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64008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67056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70104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73152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7620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79248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57912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60960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64008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67056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70104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73152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41"/>
          <p:cNvSpPr>
            <a:spLocks noChangeArrowheads="1"/>
          </p:cNvSpPr>
          <p:nvPr/>
        </p:nvSpPr>
        <p:spPr bwMode="auto">
          <a:xfrm>
            <a:off x="76200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2"/>
          <p:cNvSpPr>
            <a:spLocks noChangeArrowheads="1"/>
          </p:cNvSpPr>
          <p:nvPr/>
        </p:nvSpPr>
        <p:spPr bwMode="auto">
          <a:xfrm>
            <a:off x="79248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457200" y="2590800"/>
            <a:ext cx="11430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bit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900"/>
          </a:p>
          <a:p>
            <a:pPr>
              <a:spcBef>
                <a:spcPct val="50000"/>
              </a:spcBef>
            </a:pPr>
            <a:r>
              <a:rPr lang="en-US"/>
              <a:t>1 word</a:t>
            </a: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1066800" y="2819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AutoShape 45"/>
          <p:cNvSpPr>
            <a:spLocks/>
          </p:cNvSpPr>
          <p:nvPr/>
        </p:nvSpPr>
        <p:spPr bwMode="auto">
          <a:xfrm>
            <a:off x="1371600" y="3429000"/>
            <a:ext cx="457200" cy="24384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format with CPOL=0,CPHA=0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2327"/>
            <a:ext cx="8229600" cy="49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description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5148"/>
            <a:ext cx="8229600" cy="46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SSPn</a:t>
            </a:r>
            <a:r>
              <a:rPr lang="en-US" dirty="0" smtClean="0"/>
              <a:t> Control Register 0 (SSP0CR0)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15" y="2286489"/>
            <a:ext cx="8229600" cy="3389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92188"/>
            <a:ext cx="8229600" cy="1084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689" y="5848494"/>
            <a:ext cx="804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LPC_SSP0 -&gt; CR0 |= 0x0707; // 8-bit transfer; </a:t>
            </a:r>
            <a:r>
              <a:rPr lang="en-US" u="sng" dirty="0" err="1">
                <a:solidFill>
                  <a:srgbClr val="FF0000"/>
                </a:solidFill>
              </a:rPr>
              <a:t>clk</a:t>
            </a:r>
            <a:r>
              <a:rPr lang="en-US" u="sng" dirty="0">
                <a:solidFill>
                  <a:srgbClr val="FF0000"/>
                </a:solidFill>
              </a:rPr>
              <a:t> frequency divided by (7+1)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SSPn</a:t>
            </a:r>
            <a:r>
              <a:rPr lang="en-US" dirty="0"/>
              <a:t> Control Register </a:t>
            </a:r>
            <a:r>
              <a:rPr lang="en-US" dirty="0" smtClean="0"/>
              <a:t>1 </a:t>
            </a:r>
            <a:r>
              <a:rPr lang="en-US" dirty="0"/>
              <a:t>(</a:t>
            </a:r>
            <a:r>
              <a:rPr lang="en-US" dirty="0" smtClean="0"/>
              <a:t>SSP0CR1)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10" y="1239933"/>
            <a:ext cx="8229600" cy="4469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573" y="5824804"/>
            <a:ext cx="771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LPC_SSP0 -&gt; CR1 |= (1 &lt;&lt; 1); //SSP Enable</a:t>
            </a:r>
          </a:p>
        </p:txBody>
      </p:sp>
    </p:spTree>
    <p:extLst>
      <p:ext uri="{BB962C8B-B14F-4D97-AF65-F5344CB8AC3E}">
        <p14:creationId xmlns:p14="http://schemas.microsoft.com/office/powerpoint/2010/main" val="38660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SSPn</a:t>
            </a:r>
            <a:r>
              <a:rPr lang="en-US" dirty="0" smtClean="0"/>
              <a:t> Status Register (SSP0SR)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5148"/>
            <a:ext cx="8229600" cy="44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SSPn</a:t>
            </a:r>
            <a:r>
              <a:rPr lang="en-US" dirty="0" smtClean="0"/>
              <a:t> Data Register (SSP0DR)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9935"/>
            <a:ext cx="8229599" cy="35082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199" y="5041996"/>
            <a:ext cx="7704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LPC_SSP0 </a:t>
            </a:r>
            <a:r>
              <a:rPr lang="en-US" dirty="0">
                <a:solidFill>
                  <a:srgbClr val="FF0000"/>
                </a:solidFill>
              </a:rPr>
              <a:t>-&gt; </a:t>
            </a:r>
            <a:r>
              <a:rPr lang="en-US" dirty="0" smtClean="0">
                <a:solidFill>
                  <a:srgbClr val="FF0000"/>
                </a:solidFill>
              </a:rPr>
              <a:t>DR=0;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while </a:t>
            </a:r>
            <a:r>
              <a:rPr lang="en-US" b="1" dirty="0">
                <a:solidFill>
                  <a:srgbClr val="FF0000"/>
                </a:solidFill>
              </a:rPr>
              <a:t>( (LPC_SSP0 -&gt; SR &amp; (1&lt;&lt;4)) 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</a:t>
            </a:r>
            <a:r>
              <a:rPr lang="en-US" dirty="0">
                <a:solidFill>
                  <a:srgbClr val="FF0000"/>
                </a:solidFill>
              </a:rPr>
              <a:t>= LPC_SSP0-&gt;DR;</a:t>
            </a:r>
          </a:p>
        </p:txBody>
      </p:sp>
    </p:spTree>
    <p:extLst>
      <p:ext uri="{BB962C8B-B14F-4D97-AF65-F5344CB8AC3E}">
        <p14:creationId xmlns:p14="http://schemas.microsoft.com/office/powerpoint/2010/main" val="33541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SSPn Clock Prescale Register (SSP0CPSR)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register controls the factor by which the </a:t>
            </a:r>
            <a:r>
              <a:rPr lang="en-US" dirty="0" err="1"/>
              <a:t>Prescaler</a:t>
            </a:r>
            <a:r>
              <a:rPr lang="en-US" dirty="0"/>
              <a:t> divides the SSP peripheral </a:t>
            </a:r>
            <a:r>
              <a:rPr lang="en-US" dirty="0" smtClean="0"/>
              <a:t>clock SSP_PCLK </a:t>
            </a:r>
            <a:r>
              <a:rPr lang="en-US" dirty="0"/>
              <a:t>to yield the </a:t>
            </a:r>
            <a:r>
              <a:rPr lang="en-US" dirty="0" err="1"/>
              <a:t>prescaler</a:t>
            </a:r>
            <a:r>
              <a:rPr lang="en-US" dirty="0"/>
              <a:t> clock that is, in turn, divided by the SCR factor </a:t>
            </a:r>
            <a:r>
              <a:rPr lang="en-US" dirty="0" smtClean="0"/>
              <a:t>in SSPnCR0</a:t>
            </a:r>
            <a:r>
              <a:rPr lang="en-US" dirty="0"/>
              <a:t>, to determine the </a:t>
            </a:r>
            <a:r>
              <a:rPr lang="en-US" dirty="0" smtClean="0"/>
              <a:t>clock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0" y="2914157"/>
            <a:ext cx="8147290" cy="1601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2087" y="5041996"/>
            <a:ext cx="771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LPC_SSP0 -&gt; CPSR |= 0x5E</a:t>
            </a:r>
            <a:r>
              <a:rPr lang="en-US" dirty="0" smtClean="0">
                <a:solidFill>
                  <a:srgbClr val="FF0000"/>
                </a:solidFill>
              </a:rPr>
              <a:t>; // slave dependent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0" y="5554133"/>
            <a:ext cx="5400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SSP Initialization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689" y="1182327"/>
            <a:ext cx="878798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LPC_SC </a:t>
            </a:r>
            <a:r>
              <a:rPr lang="en-US" dirty="0"/>
              <a:t>-&gt; PCONP |= 1 &lt;&lt; 21</a:t>
            </a:r>
            <a:r>
              <a:rPr lang="en-US" dirty="0" smtClean="0"/>
              <a:t>; </a:t>
            </a:r>
            <a:r>
              <a:rPr lang="en-US" dirty="0">
                <a:solidFill>
                  <a:srgbClr val="FF0000"/>
                </a:solidFill>
              </a:rPr>
              <a:t>//SSP0 interface power/clock control bit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LPC_SC </a:t>
            </a:r>
            <a:r>
              <a:rPr lang="en-US" dirty="0"/>
              <a:t>-&gt; PCLKSEL1 |= (1 &lt;&lt; 10) | (1&lt;&lt;11</a:t>
            </a:r>
            <a:r>
              <a:rPr lang="en-US" dirty="0" smtClean="0"/>
              <a:t>); </a:t>
            </a:r>
            <a:r>
              <a:rPr lang="en-US" dirty="0">
                <a:solidFill>
                  <a:srgbClr val="FF0000"/>
                </a:solidFill>
              </a:rPr>
              <a:t>//Peripheral clock selection for SSP0.</a:t>
            </a:r>
          </a:p>
          <a:p>
            <a:endParaRPr lang="en-US" dirty="0" smtClean="0"/>
          </a:p>
          <a:p>
            <a:r>
              <a:rPr lang="en-US" dirty="0" smtClean="0"/>
              <a:t>LPC_PINCON </a:t>
            </a:r>
            <a:r>
              <a:rPr lang="en-US" dirty="0"/>
              <a:t>-&gt; PINSEL0 |= 1 &lt;&lt; 31</a:t>
            </a:r>
            <a:r>
              <a:rPr lang="en-US" dirty="0" smtClean="0"/>
              <a:t>; </a:t>
            </a:r>
            <a:r>
              <a:rPr lang="en-US" dirty="0">
                <a:solidFill>
                  <a:srgbClr val="FF0000"/>
                </a:solidFill>
              </a:rPr>
              <a:t>//Configure P0.15 to SPP0 CLK </a:t>
            </a:r>
            <a:r>
              <a:rPr lang="en-US" dirty="0" smtClean="0">
                <a:solidFill>
                  <a:srgbClr val="FF0000"/>
                </a:solidFill>
              </a:rPr>
              <a:t>pin</a:t>
            </a:r>
            <a:endParaRPr lang="en-US" dirty="0"/>
          </a:p>
          <a:p>
            <a:r>
              <a:rPr lang="en-US" dirty="0" smtClean="0"/>
              <a:t>LPC_GPIO0 </a:t>
            </a:r>
            <a:r>
              <a:rPr lang="en-US" dirty="0"/>
              <a:t>-&gt; FIODIR |= 1 &lt;&lt; 16</a:t>
            </a:r>
            <a:r>
              <a:rPr lang="en-US" dirty="0" smtClean="0"/>
              <a:t>;    </a:t>
            </a:r>
            <a:r>
              <a:rPr lang="en-US" dirty="0" smtClean="0">
                <a:solidFill>
                  <a:srgbClr val="FF0000"/>
                </a:solidFill>
              </a:rPr>
              <a:t>// </a:t>
            </a:r>
            <a:r>
              <a:rPr lang="en-US" dirty="0">
                <a:solidFill>
                  <a:srgbClr val="FF0000"/>
                </a:solidFill>
              </a:rPr>
              <a:t>Configure P0.16 to SSEL   </a:t>
            </a:r>
          </a:p>
          <a:p>
            <a:r>
              <a:rPr lang="en-US" dirty="0" smtClean="0"/>
              <a:t>LPC_PINCON </a:t>
            </a:r>
            <a:r>
              <a:rPr lang="en-US" dirty="0"/>
              <a:t>-&gt; PINSEL1 |= 1 &lt;&lt; 3</a:t>
            </a:r>
            <a:r>
              <a:rPr lang="en-US" dirty="0" smtClean="0"/>
              <a:t>; </a:t>
            </a:r>
            <a:r>
              <a:rPr lang="en-US" dirty="0">
                <a:solidFill>
                  <a:srgbClr val="FF0000"/>
                </a:solidFill>
              </a:rPr>
              <a:t>//Configure P0.17 to </a:t>
            </a:r>
            <a:r>
              <a:rPr lang="en-US" dirty="0" smtClean="0">
                <a:solidFill>
                  <a:srgbClr val="FF0000"/>
                </a:solidFill>
              </a:rPr>
              <a:t>MISO0</a:t>
            </a:r>
            <a:endParaRPr lang="en-US" dirty="0"/>
          </a:p>
          <a:p>
            <a:r>
              <a:rPr lang="en-US" dirty="0" smtClean="0"/>
              <a:t>LPC_PINCON </a:t>
            </a:r>
            <a:r>
              <a:rPr lang="en-US" dirty="0"/>
              <a:t>-&gt; PINSEL1 |= 1 &lt;&lt; 5</a:t>
            </a:r>
            <a:r>
              <a:rPr lang="en-US" dirty="0" smtClean="0"/>
              <a:t>; </a:t>
            </a:r>
            <a:r>
              <a:rPr lang="en-US" dirty="0">
                <a:solidFill>
                  <a:srgbClr val="FF0000"/>
                </a:solidFill>
              </a:rPr>
              <a:t>//Configure P0.18 to MOSI0</a:t>
            </a:r>
          </a:p>
          <a:p>
            <a:endParaRPr lang="en-US" dirty="0"/>
          </a:p>
          <a:p>
            <a:r>
              <a:rPr lang="en-US" dirty="0" smtClean="0"/>
              <a:t>//</a:t>
            </a:r>
            <a:r>
              <a:rPr lang="en-US" dirty="0"/>
              <a:t>ENABLING PULL DOWN </a:t>
            </a:r>
            <a:r>
              <a:rPr lang="en-US" dirty="0" smtClean="0"/>
              <a:t>RESISTORS</a:t>
            </a:r>
          </a:p>
          <a:p>
            <a:r>
              <a:rPr lang="en-US" dirty="0" smtClean="0"/>
              <a:t>LPC_PINCON </a:t>
            </a:r>
            <a:r>
              <a:rPr lang="en-US" dirty="0"/>
              <a:t>-&gt; PINMODE0 |= 0x3 &lt;&lt; 30;      // P0.15</a:t>
            </a:r>
          </a:p>
          <a:p>
            <a:r>
              <a:rPr lang="en-US" dirty="0" smtClean="0"/>
              <a:t>LPC_PINCON </a:t>
            </a:r>
            <a:r>
              <a:rPr lang="en-US" dirty="0"/>
              <a:t>-&gt; PINMODE1 |= (0x3) | (0x3 &lt;&lt; 2) | (0x3&lt;&lt;4); // P0.16, P0.17, P0.18</a:t>
            </a:r>
          </a:p>
          <a:p>
            <a:endParaRPr lang="en-US" dirty="0"/>
          </a:p>
          <a:p>
            <a:r>
              <a:rPr lang="en-US" dirty="0" smtClean="0"/>
              <a:t>LPC_SSP0 </a:t>
            </a:r>
            <a:r>
              <a:rPr lang="en-US" dirty="0"/>
              <a:t>-&gt; CR1 |= (1 &lt;&lt; 1); //</a:t>
            </a:r>
            <a:r>
              <a:rPr lang="en-US" dirty="0">
                <a:solidFill>
                  <a:srgbClr val="FF0000"/>
                </a:solidFill>
              </a:rPr>
              <a:t>SSP Enable</a:t>
            </a:r>
          </a:p>
          <a:p>
            <a:r>
              <a:rPr lang="en-US" dirty="0" smtClean="0"/>
              <a:t>LPC_SSP0 </a:t>
            </a:r>
            <a:r>
              <a:rPr lang="en-US" dirty="0"/>
              <a:t>-&gt; CR0 |= 0x</a:t>
            </a:r>
            <a:r>
              <a:rPr lang="en-US" dirty="0">
                <a:solidFill>
                  <a:srgbClr val="00B0F0"/>
                </a:solidFill>
              </a:rPr>
              <a:t>07</a:t>
            </a:r>
            <a:r>
              <a:rPr lang="en-US" dirty="0">
                <a:solidFill>
                  <a:srgbClr val="FF0000"/>
                </a:solidFill>
              </a:rPr>
              <a:t>07</a:t>
            </a:r>
            <a:r>
              <a:rPr lang="en-US" dirty="0"/>
              <a:t>; // </a:t>
            </a:r>
            <a:r>
              <a:rPr lang="en-US" dirty="0">
                <a:solidFill>
                  <a:srgbClr val="FF0000"/>
                </a:solidFill>
              </a:rPr>
              <a:t>8-bit transfer</a:t>
            </a:r>
            <a:r>
              <a:rPr lang="en-US" dirty="0"/>
              <a:t>; </a:t>
            </a:r>
            <a:r>
              <a:rPr lang="en-US" u="sng" dirty="0" err="1">
                <a:solidFill>
                  <a:srgbClr val="00B0F0"/>
                </a:solidFill>
              </a:rPr>
              <a:t>clk</a:t>
            </a:r>
            <a:r>
              <a:rPr lang="en-US" u="sng" dirty="0">
                <a:solidFill>
                  <a:srgbClr val="00B0F0"/>
                </a:solidFill>
              </a:rPr>
              <a:t> frequency divided by (7+1)</a:t>
            </a:r>
          </a:p>
          <a:p>
            <a:r>
              <a:rPr lang="en-US" dirty="0" smtClean="0"/>
              <a:t>LPC_SSP0 </a:t>
            </a:r>
            <a:r>
              <a:rPr lang="en-US" dirty="0"/>
              <a:t>-&gt; CPSR |= 0x5E</a:t>
            </a:r>
            <a:r>
              <a:rPr lang="en-US" dirty="0" smtClean="0"/>
              <a:t>; // depends on the slave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Inter-Integrated Circuit (I</a:t>
            </a:r>
            <a:r>
              <a:rPr lang="en-GB" baseline="30000" dirty="0" smtClean="0"/>
              <a:t>2</a:t>
            </a:r>
            <a:r>
              <a:rPr lang="en-GB" dirty="0" smtClean="0"/>
              <a:t>C)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I²C (Inter-Integrated Circuit), is a multi-master, multi-slave, </a:t>
            </a:r>
            <a:r>
              <a:rPr lang="en-US" dirty="0" smtClean="0">
                <a:solidFill>
                  <a:srgbClr val="FF0000"/>
                </a:solidFill>
              </a:rPr>
              <a:t>synchronous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serial</a:t>
            </a:r>
            <a:r>
              <a:rPr lang="en-US" dirty="0" smtClean="0"/>
              <a:t> bus</a:t>
            </a:r>
          </a:p>
          <a:p>
            <a:pPr lvl="1"/>
            <a:r>
              <a:rPr lang="en-US" dirty="0" smtClean="0"/>
              <a:t> invented in 1982 by Philips Semiconductor (now NXP Semiconductors) </a:t>
            </a:r>
          </a:p>
          <a:p>
            <a:r>
              <a:rPr lang="en-GB" dirty="0" smtClean="0"/>
              <a:t>Originally intended for operation on single board / PCB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Two wires </a:t>
            </a:r>
            <a:r>
              <a:rPr lang="en-GB" dirty="0" smtClean="0"/>
              <a:t>carry information between  a number of devices </a:t>
            </a:r>
          </a:p>
          <a:p>
            <a:pPr lvl="2"/>
            <a:r>
              <a:rPr lang="en-GB" dirty="0" smtClean="0"/>
              <a:t>One wire used for the data (</a:t>
            </a:r>
            <a:r>
              <a:rPr lang="en-GB" dirty="0" smtClean="0">
                <a:solidFill>
                  <a:srgbClr val="FF0000"/>
                </a:solidFill>
              </a:rPr>
              <a:t>SDA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One wire used for the clock (</a:t>
            </a:r>
            <a:r>
              <a:rPr lang="en-GB" dirty="0" smtClean="0">
                <a:solidFill>
                  <a:srgbClr val="FF0000"/>
                </a:solidFill>
              </a:rPr>
              <a:t>SCL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Half-Duplex</a:t>
            </a:r>
            <a:r>
              <a:rPr lang="en-GB" dirty="0" smtClean="0"/>
              <a:t>; </a:t>
            </a:r>
            <a:r>
              <a:rPr lang="en-US" dirty="0"/>
              <a:t>The speed grades (standard mode: 100 </a:t>
            </a:r>
            <a:r>
              <a:rPr lang="en-US" b="1" dirty="0"/>
              <a:t>K</a:t>
            </a:r>
            <a:r>
              <a:rPr lang="en-US" b="1" dirty="0" smtClean="0"/>
              <a:t>bit</a:t>
            </a:r>
            <a:r>
              <a:rPr lang="en-US" dirty="0" smtClean="0"/>
              <a:t>/s</a:t>
            </a:r>
            <a:r>
              <a:rPr lang="en-US" dirty="0"/>
              <a:t>, full speed: 400 </a:t>
            </a:r>
            <a:r>
              <a:rPr lang="en-US" b="1" dirty="0"/>
              <a:t>K</a:t>
            </a:r>
            <a:r>
              <a:rPr lang="en-US" b="1" dirty="0" smtClean="0"/>
              <a:t>bit</a:t>
            </a:r>
            <a:r>
              <a:rPr lang="en-US" dirty="0" smtClean="0"/>
              <a:t>/s</a:t>
            </a:r>
            <a:r>
              <a:rPr lang="en-US" dirty="0"/>
              <a:t>, fast mode: </a:t>
            </a:r>
            <a:r>
              <a:rPr lang="en-US" dirty="0" smtClean="0"/>
              <a:t>1</a:t>
            </a:r>
            <a:r>
              <a:rPr lang="en-US" b="1" dirty="0"/>
              <a:t>M</a:t>
            </a:r>
            <a:r>
              <a:rPr lang="en-US" b="1" dirty="0" smtClean="0"/>
              <a:t>bit</a:t>
            </a:r>
            <a:r>
              <a:rPr lang="en-US" dirty="0" smtClean="0"/>
              <a:t>/s</a:t>
            </a:r>
            <a:r>
              <a:rPr lang="en-US" dirty="0"/>
              <a:t>, high speed: </a:t>
            </a:r>
            <a:r>
              <a:rPr lang="en-US" dirty="0" smtClean="0"/>
              <a:t>3.2</a:t>
            </a:r>
            <a:r>
              <a:rPr lang="en-US" dirty="0"/>
              <a:t> </a:t>
            </a:r>
            <a:r>
              <a:rPr lang="en-US" b="1" dirty="0"/>
              <a:t>M</a:t>
            </a:r>
            <a:r>
              <a:rPr lang="en-US" b="1" dirty="0" smtClean="0"/>
              <a:t>bit</a:t>
            </a:r>
            <a:r>
              <a:rPr lang="en-US" dirty="0" smtClean="0"/>
              <a:t>/s).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GB" dirty="0" smtClean="0"/>
              <a:t>Variety of devices are available with I</a:t>
            </a:r>
            <a:r>
              <a:rPr lang="en-GB" baseline="30000" dirty="0" smtClean="0"/>
              <a:t>2</a:t>
            </a:r>
            <a:r>
              <a:rPr lang="en-GB" dirty="0" smtClean="0"/>
              <a:t>C Interfaces </a:t>
            </a:r>
          </a:p>
          <a:p>
            <a:pPr lvl="2"/>
            <a:r>
              <a:rPr lang="en-GB" dirty="0" smtClean="0"/>
              <a:t>Microcontroller, EEPROM, Real-Timer, interface chips, LCD driver, A/D converter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11" y="1643183"/>
            <a:ext cx="862750" cy="86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</a:t>
            </a:r>
            <a:r>
              <a:rPr lang="en-GB" dirty="0" smtClean="0"/>
              <a:t> Bus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I²C uses only two bidirectional </a:t>
            </a:r>
            <a:r>
              <a:rPr lang="en-US" dirty="0" smtClean="0">
                <a:solidFill>
                  <a:srgbClr val="FF0000"/>
                </a:solidFill>
              </a:rPr>
              <a:t>open-drain lines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Serial Data Line (SDA)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Serial Clock Line (SCL)</a:t>
            </a:r>
            <a:r>
              <a:rPr lang="en-US" dirty="0" smtClean="0"/>
              <a:t>, pulled up with resistors</a:t>
            </a:r>
          </a:p>
          <a:p>
            <a:r>
              <a:rPr lang="en-GB" dirty="0" smtClean="0"/>
              <a:t>Unique start and stop condition </a:t>
            </a:r>
          </a:p>
          <a:p>
            <a:r>
              <a:rPr lang="en-GB" dirty="0" smtClean="0"/>
              <a:t>Slave selection protocol uses a </a:t>
            </a:r>
            <a:r>
              <a:rPr lang="en-GB" dirty="0" smtClean="0">
                <a:solidFill>
                  <a:srgbClr val="FF0000"/>
                </a:solidFill>
              </a:rPr>
              <a:t>7-Bit slave address </a:t>
            </a:r>
          </a:p>
          <a:p>
            <a:pPr lvl="1"/>
            <a:r>
              <a:rPr lang="en-GB" dirty="0" smtClean="0"/>
              <a:t>The bus specification allows an extension to 10 bits </a:t>
            </a:r>
          </a:p>
          <a:p>
            <a:r>
              <a:rPr lang="en-GB" dirty="0" smtClean="0"/>
              <a:t>Acknowledgement after each transferred byte </a:t>
            </a:r>
          </a:p>
          <a:p>
            <a:r>
              <a:rPr lang="en-GB" dirty="0" smtClean="0"/>
              <a:t>No fixed length of transfer </a:t>
            </a:r>
          </a:p>
          <a:p>
            <a:r>
              <a:rPr lang="en-GB" dirty="0" smtClean="0"/>
              <a:t>Max. line capacitance of 400pF, approximately 4 meters (12 feet) </a:t>
            </a:r>
          </a:p>
          <a:p>
            <a:r>
              <a:rPr lang="en-GB" dirty="0" smtClean="0"/>
              <a:t>True </a:t>
            </a:r>
            <a:r>
              <a:rPr lang="en-GB" dirty="0" smtClean="0">
                <a:solidFill>
                  <a:srgbClr val="FF0000"/>
                </a:solidFill>
              </a:rPr>
              <a:t>multi-master</a:t>
            </a:r>
            <a:r>
              <a:rPr lang="en-GB" dirty="0" smtClean="0"/>
              <a:t> capability:  Clock synch., Arbitration </a:t>
            </a:r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Does not Send </a:t>
            </a:r>
            <a:r>
              <a:rPr lang="en-US" dirty="0"/>
              <a:t>D</a:t>
            </a:r>
            <a:r>
              <a:rPr lang="en-US" dirty="0" smtClean="0"/>
              <a:t>ata in a Serial </a:t>
            </a:r>
            <a:r>
              <a:rPr lang="en-US" dirty="0"/>
              <a:t>S</a:t>
            </a:r>
            <a:r>
              <a:rPr lang="en-US" dirty="0" smtClean="0"/>
              <a:t>tream?</a:t>
            </a:r>
            <a:endParaRPr lang="en-US" dirty="0"/>
          </a:p>
        </p:txBody>
      </p:sp>
      <p:pic>
        <p:nvPicPr>
          <p:cNvPr id="6" name="Picture 2" descr="http://www.vjsmag.com/wp-content/uploads/2013/06/ethernet-cable-photo-wyrls-e13466866876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r="20998" b="10177"/>
          <a:stretch/>
        </p:blipFill>
        <p:spPr bwMode="auto">
          <a:xfrm>
            <a:off x="117476" y="1535668"/>
            <a:ext cx="2708274" cy="20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413" y="3505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  <p:pic>
        <p:nvPicPr>
          <p:cNvPr id="8" name="Picture 12" descr="File:Type A USB Connecter a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52" y="1752600"/>
            <a:ext cx="2192148" cy="16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65500" y="3429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USB</a:t>
            </a:r>
            <a:endParaRPr lang="en-US" dirty="0"/>
          </a:p>
        </p:txBody>
      </p:sp>
      <p:pic>
        <p:nvPicPr>
          <p:cNvPr id="10" name="Picture 14" descr="http://upload.wikimedia.org/wikipedia/commons/thumb/e/ea/Serial_port.jpg/250px-Serial_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114800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7350" y="596368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Serial Port</a:t>
            </a:r>
            <a:endParaRPr lang="en-US" dirty="0"/>
          </a:p>
        </p:txBody>
      </p:sp>
      <p:pic>
        <p:nvPicPr>
          <p:cNvPr id="12" name="Picture 16" descr="http://www.snowball.co.za/blog/wp-content/uploads/Fiber-optic-internet-cab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2" b="13102"/>
          <a:stretch/>
        </p:blipFill>
        <p:spPr bwMode="auto">
          <a:xfrm>
            <a:off x="6372122" y="1752600"/>
            <a:ext cx="2009878" cy="16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48400" y="3440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Fiber Optic Cable</a:t>
            </a:r>
            <a:endParaRPr lang="en-US" dirty="0"/>
          </a:p>
        </p:txBody>
      </p:sp>
      <p:pic>
        <p:nvPicPr>
          <p:cNvPr id="14" name="Picture 20" descr="http://www.konecable.com/images/hdmi_0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7153"/>
          <a:stretch/>
        </p:blipFill>
        <p:spPr bwMode="auto">
          <a:xfrm>
            <a:off x="6248399" y="4101105"/>
            <a:ext cx="2418523" cy="19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72200" y="5955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HDMI</a:t>
            </a:r>
            <a:endParaRPr lang="en-US" dirty="0"/>
          </a:p>
        </p:txBody>
      </p:sp>
      <p:pic>
        <p:nvPicPr>
          <p:cNvPr id="16" name="Picture 2" descr="http://2.bp.blogspot.com/-8lzO3mM8-WU/TeLlb3auwaI/AAAAAAAAAKs/6jSYApklTho/s1600/parallel%2Bpo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48692"/>
            <a:ext cx="2438400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44849" y="594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Parallel Port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400" y="3733800"/>
            <a:ext cx="2806700" cy="2743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</a:t>
            </a:r>
            <a:r>
              <a:rPr lang="en-GB" dirty="0" smtClean="0"/>
              <a:t> Bus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Master</a:t>
            </a:r>
          </a:p>
          <a:p>
            <a:pPr lvl="1"/>
            <a:r>
              <a:rPr lang="en-GB" dirty="0" smtClean="0"/>
              <a:t>Initiates a transfer by generating  </a:t>
            </a:r>
            <a:br>
              <a:rPr lang="en-GB" dirty="0" smtClean="0"/>
            </a:br>
            <a:r>
              <a:rPr lang="en-GB" dirty="0" smtClean="0"/>
              <a:t>start and stop conditions </a:t>
            </a:r>
          </a:p>
          <a:p>
            <a:pPr lvl="1"/>
            <a:r>
              <a:rPr lang="en-GB" dirty="0" smtClean="0"/>
              <a:t>Generates the clock </a:t>
            </a:r>
          </a:p>
          <a:p>
            <a:pPr lvl="1"/>
            <a:r>
              <a:rPr lang="en-GB" dirty="0" smtClean="0"/>
              <a:t>Transmits the slave address </a:t>
            </a:r>
          </a:p>
          <a:p>
            <a:pPr lvl="1"/>
            <a:r>
              <a:rPr lang="en-GB" dirty="0" smtClean="0"/>
              <a:t>Determines data transfer direction 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Slave</a:t>
            </a:r>
          </a:p>
          <a:p>
            <a:pPr lvl="1"/>
            <a:r>
              <a:rPr lang="en-GB" dirty="0" smtClean="0"/>
              <a:t>Responds only when addressed </a:t>
            </a:r>
          </a:p>
          <a:p>
            <a:pPr lvl="1"/>
            <a:r>
              <a:rPr lang="en-GB" dirty="0" smtClean="0"/>
              <a:t>Timing is controlled by the clock line</a:t>
            </a:r>
          </a:p>
          <a:p>
            <a:r>
              <a:rPr lang="en-GB" dirty="0" smtClean="0"/>
              <a:t>Bus State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Quiescent (Idle), </a:t>
            </a:r>
            <a:r>
              <a:rPr lang="en-GB" dirty="0" smtClean="0"/>
              <a:t>or in </a:t>
            </a:r>
            <a:r>
              <a:rPr lang="en-GB" dirty="0"/>
              <a:t>Master transmit mode or </a:t>
            </a:r>
            <a:r>
              <a:rPr lang="en-GB" dirty="0" smtClean="0"/>
              <a:t>in Master </a:t>
            </a:r>
            <a:r>
              <a:rPr lang="en-GB" dirty="0"/>
              <a:t>receive </a:t>
            </a:r>
            <a:r>
              <a:rPr lang="en-GB" dirty="0" smtClean="0"/>
              <a:t>mode</a:t>
            </a:r>
            <a:endParaRPr lang="en-GB" dirty="0"/>
          </a:p>
          <a:p>
            <a:pPr marL="461963" lvl="1" indent="0">
              <a:buNone/>
            </a:pPr>
            <a:r>
              <a:rPr lang="en-GB" dirty="0" smtClean="0"/>
              <a:t> </a:t>
            </a:r>
          </a:p>
          <a:p>
            <a:endParaRPr lang="en-US" dirty="0"/>
          </a:p>
        </p:txBody>
      </p:sp>
      <p:pic>
        <p:nvPicPr>
          <p:cNvPr id="3074" name="Picture 2" descr="http://www.allaboutcircuits.com/uploads/articles/I2C_diagr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47" y="1142999"/>
            <a:ext cx="2905054" cy="392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Bus Configuration Example 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9" t="28407" r="3380" b="16090"/>
          <a:stretch>
            <a:fillRect/>
          </a:stretch>
        </p:blipFill>
        <p:spPr>
          <a:xfrm>
            <a:off x="1115580" y="1355148"/>
            <a:ext cx="7127874" cy="4680754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Electrical Aspects 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3" y="1125538"/>
            <a:ext cx="7958137" cy="4454525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1000366" y="5580063"/>
            <a:ext cx="768643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 I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C </a:t>
            </a:r>
            <a:r>
              <a:rPr lang="en-GB" b="1" dirty="0">
                <a:solidFill>
                  <a:srgbClr val="FF0000"/>
                </a:solidFill>
              </a:rPr>
              <a:t>devices are wire </a:t>
            </a:r>
            <a:r>
              <a:rPr lang="en-GB" b="1" dirty="0" err="1">
                <a:solidFill>
                  <a:srgbClr val="FF0000"/>
                </a:solidFill>
              </a:rPr>
              <a:t>ANDed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together</a:t>
            </a:r>
            <a:endParaRPr lang="en-GB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b="1" dirty="0">
                <a:solidFill>
                  <a:srgbClr val="FF0000"/>
                </a:solidFill>
              </a:rPr>
              <a:t> If any single node writes a zero, the entire line is zero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0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Bit Transfer on the I</a:t>
            </a:r>
            <a:r>
              <a:rPr lang="en-GB" baseline="30000" dirty="0"/>
              <a:t>2</a:t>
            </a:r>
            <a:r>
              <a:rPr lang="en-GB" dirty="0"/>
              <a:t>C Bus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normal data transfer, the data line only changes state when the clock is low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b="35378"/>
          <a:stretch>
            <a:fillRect/>
          </a:stretch>
        </p:blipFill>
        <p:spPr>
          <a:xfrm>
            <a:off x="1443038" y="2564895"/>
            <a:ext cx="7488237" cy="1873250"/>
          </a:xfrm>
          <a:prstGeom prst="rect">
            <a:avLst/>
          </a:prstGeom>
          <a:noFill/>
          <a:ln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8000" y="2853820"/>
            <a:ext cx="777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SDA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8000" y="4077782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SCL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32075" y="4365120"/>
            <a:ext cx="2106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Data line stable; Data valid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795838" y="4365120"/>
            <a:ext cx="1092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Change of data allowed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36900" y="4601657"/>
            <a:ext cx="200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613025" y="4293682"/>
            <a:ext cx="0" cy="1081088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5888038" y="4293682"/>
            <a:ext cx="0" cy="1081088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4719638" y="4293682"/>
            <a:ext cx="0" cy="1081088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and Stop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A transition of the data line while the clock line is high  is defined as either a start or a stop condition.</a:t>
            </a:r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tart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rgbClr val="FF0000"/>
                </a:solidFill>
              </a:rPr>
              <a:t>Stop</a:t>
            </a:r>
            <a:r>
              <a:rPr lang="en-GB" dirty="0" smtClean="0"/>
              <a:t> </a:t>
            </a:r>
            <a:r>
              <a:rPr lang="en-GB" dirty="0"/>
              <a:t>conditions are generated by </a:t>
            </a:r>
            <a:r>
              <a:rPr lang="en-GB" dirty="0" smtClean="0"/>
              <a:t>bus </a:t>
            </a:r>
            <a:r>
              <a:rPr lang="en-GB" dirty="0"/>
              <a:t>master </a:t>
            </a:r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The bus is considered busy after a start condition, until a stop condition occurs</a:t>
            </a:r>
            <a:r>
              <a:rPr lang="en-GB" sz="2000" dirty="0"/>
              <a:t> </a:t>
            </a:r>
          </a:p>
          <a:p>
            <a:endParaRPr lang="en-US" dirty="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93868" y="3831551"/>
            <a:ext cx="8812212" cy="2298700"/>
            <a:chOff x="431" y="2341"/>
            <a:chExt cx="5124" cy="144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156" y="3385"/>
              <a:ext cx="8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Start Condition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195" y="3385"/>
              <a:ext cx="8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Stop Condition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76" y="2931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SCL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057" y="2931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SCL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5057" y="2341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SDA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31" y="2387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SDA</a:t>
              </a:r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009" r="5383" b="17197"/>
          <a:stretch>
            <a:fillRect/>
          </a:stretch>
        </p:blipFill>
        <p:spPr bwMode="auto">
          <a:xfrm>
            <a:off x="885152" y="3544214"/>
            <a:ext cx="72859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9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en-GB" baseline="30000" dirty="0" smtClean="0"/>
              <a:t>2</a:t>
            </a:r>
            <a:r>
              <a:rPr lang="en-GB" dirty="0" smtClean="0"/>
              <a:t>C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node has a unique </a:t>
            </a:r>
            <a:r>
              <a:rPr lang="en-GB" dirty="0" smtClean="0">
                <a:solidFill>
                  <a:srgbClr val="FF0000"/>
                </a:solidFill>
              </a:rPr>
              <a:t>7 (or 10) bit address </a:t>
            </a:r>
          </a:p>
          <a:p>
            <a:r>
              <a:rPr lang="en-GB" dirty="0" smtClean="0"/>
              <a:t>Peripherals often have fixed and programmable  address portions </a:t>
            </a:r>
          </a:p>
          <a:p>
            <a:r>
              <a:rPr lang="en-GB" dirty="0" smtClean="0"/>
              <a:t>Addresses starting with 0000 or 1111 have special functions:- </a:t>
            </a:r>
          </a:p>
          <a:p>
            <a:pPr lvl="1"/>
            <a:r>
              <a:rPr lang="en-GB" dirty="0" smtClean="0"/>
              <a:t> 0000000 is a </a:t>
            </a:r>
            <a:r>
              <a:rPr lang="en-GB" dirty="0" smtClean="0">
                <a:solidFill>
                  <a:srgbClr val="FF0000"/>
                </a:solidFill>
              </a:rPr>
              <a:t>General Call Address (addresses all slaves)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US" dirty="0" smtClean="0"/>
              <a:t>11110XX 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10-bit </a:t>
            </a:r>
            <a:r>
              <a:rPr lang="en-US" dirty="0">
                <a:solidFill>
                  <a:srgbClr val="FF0000"/>
                </a:solidFill>
              </a:rPr>
              <a:t>Slave Addressing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5" y="5011208"/>
            <a:ext cx="25908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59" y="4830233"/>
            <a:ext cx="4840503" cy="1133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6553" y="4465926"/>
            <a:ext cx="2023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7-bit Addressing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3734" y="4526672"/>
            <a:ext cx="2166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10-bit Addressing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1st </a:t>
            </a:r>
            <a:r>
              <a:rPr lang="en-GB" dirty="0"/>
              <a:t>Byte in Data Transfer on </a:t>
            </a:r>
            <a:r>
              <a:rPr lang="en-GB" dirty="0" smtClean="0"/>
              <a:t>I</a:t>
            </a:r>
            <a:r>
              <a:rPr lang="en-GB" baseline="30000" dirty="0" smtClean="0"/>
              <a:t>2</a:t>
            </a:r>
            <a:r>
              <a:rPr lang="en-GB" dirty="0" smtClean="0"/>
              <a:t>C </a:t>
            </a:r>
            <a:r>
              <a:rPr lang="en-GB" dirty="0"/>
              <a:t>Bus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node has a unique 7 (or 10) bit address </a:t>
            </a:r>
          </a:p>
          <a:p>
            <a:endParaRPr lang="en-US" dirty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41363" y="1878013"/>
            <a:ext cx="7631112" cy="1754336"/>
            <a:chOff x="431" y="1162"/>
            <a:chExt cx="4437" cy="1236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431" y="1162"/>
            <a:ext cx="4437" cy="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9" name="Picture" r:id="rId3" imgW="3314880" imgH="1828800" progId="Word.Picture.8">
                    <p:embed/>
                  </p:oleObj>
                </mc:Choice>
                <mc:Fallback>
                  <p:oleObj name="Picture" r:id="rId3" imgW="3314880" imgH="182880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59232"/>
                        <a:stretch>
                          <a:fillRect/>
                        </a:stretch>
                      </p:blipFill>
                      <p:spPr bwMode="auto">
                        <a:xfrm>
                          <a:off x="431" y="1162"/>
                          <a:ext cx="4437" cy="9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76" y="1162"/>
              <a:ext cx="45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MSB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32" y="2115"/>
              <a:ext cx="408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/>
                <a:t>ACK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833" y="1207"/>
              <a:ext cx="408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LSB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452" y="2133"/>
              <a:ext cx="1383" cy="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7 – Bit Slave Address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521" y="2251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787" y="1706"/>
              <a:ext cx="54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1" dirty="0"/>
                <a:t>R / </a:t>
              </a:r>
              <a:r>
                <a:rPr lang="en-GB" sz="1600" b="1" dirty="0" smtClean="0"/>
                <a:t>W</a:t>
              </a:r>
              <a:endParaRPr lang="en-GB" sz="1600" b="1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835" y="2251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030" y="1706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819150" y="4005263"/>
            <a:ext cx="756602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 smtClean="0">
                <a:solidFill>
                  <a:srgbClr val="FF0000"/>
                </a:solidFill>
              </a:rPr>
              <a:t>R/W’</a:t>
            </a:r>
            <a:r>
              <a:rPr lang="en-GB" dirty="0" smtClean="0"/>
              <a:t> </a:t>
            </a:r>
            <a:endParaRPr lang="en-GB" dirty="0"/>
          </a:p>
          <a:p>
            <a:pPr algn="l">
              <a:spcBef>
                <a:spcPct val="50000"/>
              </a:spcBef>
            </a:pPr>
            <a:r>
              <a:rPr lang="en-GB" dirty="0"/>
              <a:t>	0 – Slave written to by Master</a:t>
            </a:r>
          </a:p>
          <a:p>
            <a:pPr algn="l">
              <a:spcBef>
                <a:spcPct val="50000"/>
              </a:spcBef>
            </a:pPr>
            <a:r>
              <a:rPr lang="en-GB" dirty="0"/>
              <a:t>	1 – Slave read by </a:t>
            </a:r>
            <a:r>
              <a:rPr lang="en-GB" dirty="0" smtClean="0"/>
              <a:t>Master</a:t>
            </a:r>
            <a:endParaRPr lang="en-GB" dirty="0"/>
          </a:p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ACK</a:t>
            </a:r>
            <a:r>
              <a:rPr lang="en-GB" dirty="0"/>
              <a:t> – Generated by the slave whose address has been </a:t>
            </a:r>
            <a:r>
              <a:rPr lang="en-GB" dirty="0" smtClean="0"/>
              <a:t>output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0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Master/slave receivers pull data line low for one clock pulse after reception of a byte </a:t>
            </a:r>
          </a:p>
          <a:p>
            <a:pPr>
              <a:lnSpc>
                <a:spcPct val="90000"/>
              </a:lnSpc>
            </a:pPr>
            <a:r>
              <a:rPr lang="en-GB" dirty="0"/>
              <a:t>Master receiver leaves data line high after receipt of the last byte requested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61988" y="3083358"/>
            <a:ext cx="8024812" cy="2652015"/>
            <a:chOff x="385" y="2387"/>
            <a:chExt cx="5375" cy="185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432"/>
              <a:ext cx="3992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332" y="3113"/>
              <a:ext cx="1315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dirty="0">
                  <a:solidFill>
                    <a:srgbClr val="FF0000"/>
                  </a:solidFill>
                </a:rPr>
                <a:t>Acknowledgement from receiver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332" y="2387"/>
              <a:ext cx="1428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dirty="0">
                  <a:solidFill>
                    <a:srgbClr val="FF0000"/>
                  </a:solidFill>
                </a:rPr>
                <a:t>Transmitter releases SDA line during 9</a:t>
              </a:r>
              <a:r>
                <a:rPr lang="en-GB" sz="1600" baseline="30000" dirty="0">
                  <a:solidFill>
                    <a:srgbClr val="FF0000"/>
                  </a:solidFill>
                </a:rPr>
                <a:t>th</a:t>
              </a:r>
              <a:r>
                <a:rPr lang="en-GB" sz="1600" dirty="0">
                  <a:solidFill>
                    <a:srgbClr val="FF0000"/>
                  </a:solidFill>
                </a:rPr>
                <a:t> clock pulse.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152" y="2931"/>
              <a:ext cx="72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656" y="2942"/>
              <a:ext cx="56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032" y="4057"/>
              <a:ext cx="56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57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Negative Acknowledge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NACK</a:t>
            </a:r>
            <a:r>
              <a:rPr lang="en-GB" dirty="0" smtClean="0"/>
              <a:t>: Receiver leaves data line high for one clock pulse after reception of a byte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From Slave to Master Transmitter </a:t>
            </a:r>
          </a:p>
          <a:p>
            <a:pPr lvl="1"/>
            <a:r>
              <a:rPr lang="en-GB" dirty="0" smtClean="0"/>
              <a:t> After address not received correctly </a:t>
            </a:r>
          </a:p>
          <a:p>
            <a:pPr lvl="1"/>
            <a:r>
              <a:rPr lang="en-GB" dirty="0" smtClean="0"/>
              <a:t> After data byte not received correctly </a:t>
            </a:r>
          </a:p>
          <a:p>
            <a:pPr lvl="1"/>
            <a:r>
              <a:rPr lang="en-GB" dirty="0" smtClean="0"/>
              <a:t> Slave is not connected to the bus </a:t>
            </a:r>
          </a:p>
          <a:p>
            <a:endParaRPr lang="en-GB" dirty="0" smtClean="0"/>
          </a:p>
          <a:p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06092" y="3832249"/>
            <a:ext cx="8077656" cy="2592315"/>
            <a:chOff x="159" y="2200"/>
            <a:chExt cx="5428" cy="1842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087" y="2200"/>
              <a:ext cx="1500" cy="1044"/>
              <a:chOff x="4087" y="2200"/>
              <a:chExt cx="1500" cy="1044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4087" y="2878"/>
                <a:ext cx="150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600" dirty="0">
                    <a:solidFill>
                      <a:srgbClr val="FF0000"/>
                    </a:solidFill>
                  </a:rPr>
                  <a:t>Not acknowledgement (NACK) from receiver</a:t>
                </a: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4141" y="2200"/>
                <a:ext cx="1428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600" dirty="0">
                    <a:solidFill>
                      <a:srgbClr val="FF0000"/>
                    </a:solidFill>
                  </a:rPr>
                  <a:t>Transmitter releases SDA line during 9</a:t>
                </a:r>
                <a:r>
                  <a:rPr lang="en-GB" sz="1600" baseline="30000" dirty="0">
                    <a:solidFill>
                      <a:srgbClr val="FF0000"/>
                    </a:solidFill>
                  </a:rPr>
                  <a:t>th</a:t>
                </a:r>
                <a:r>
                  <a:rPr lang="en-GB" sz="1600" dirty="0">
                    <a:solidFill>
                      <a:srgbClr val="FF0000"/>
                    </a:solidFill>
                  </a:rPr>
                  <a:t> clock </a:t>
                </a:r>
                <a:r>
                  <a:rPr lang="en-GB" sz="1600" dirty="0" smtClean="0">
                    <a:solidFill>
                      <a:srgbClr val="FF0000"/>
                    </a:solidFill>
                  </a:rPr>
                  <a:t>pulse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235"/>
              <a:ext cx="3992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052" y="2927"/>
              <a:ext cx="1028" cy="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806" y="3860"/>
              <a:ext cx="56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76205" y="2017473"/>
            <a:ext cx="3567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FF0000"/>
                </a:solidFill>
                <a:latin typeface="+mn-lt"/>
                <a:cs typeface="+mn-cs"/>
              </a:rPr>
              <a:t>From Master Receiver </a:t>
            </a:r>
            <a:r>
              <a:rPr lang="en-GB" sz="2400" dirty="0" smtClean="0">
                <a:solidFill>
                  <a:srgbClr val="FF0000"/>
                </a:solidFill>
                <a:latin typeface="+mn-lt"/>
                <a:cs typeface="+mn-cs"/>
              </a:rPr>
              <a:t>to Slave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n-lt"/>
                <a:cs typeface="+mn-cs"/>
              </a:rPr>
              <a:t>After </a:t>
            </a:r>
            <a:r>
              <a:rPr lang="en-GB" sz="2000" dirty="0">
                <a:latin typeface="+mn-lt"/>
                <a:cs typeface="+mn-cs"/>
              </a:rPr>
              <a:t>last data byte received </a:t>
            </a:r>
            <a:r>
              <a:rPr lang="en-GB" sz="2000" dirty="0" smtClean="0">
                <a:latin typeface="+mn-lt"/>
                <a:cs typeface="+mn-cs"/>
              </a:rPr>
              <a:t>correctly</a:t>
            </a:r>
            <a:endParaRPr lang="en-GB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Transfer on the I</a:t>
            </a:r>
            <a:r>
              <a:rPr lang="en-GB" baseline="30000" dirty="0" smtClean="0"/>
              <a:t>2</a:t>
            </a:r>
            <a:r>
              <a:rPr lang="en-GB" dirty="0" smtClean="0"/>
              <a:t>C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Start Condition </a:t>
            </a:r>
          </a:p>
          <a:p>
            <a:r>
              <a:rPr lang="en-GB" dirty="0" smtClean="0"/>
              <a:t>Slave address + R/W </a:t>
            </a:r>
          </a:p>
          <a:p>
            <a:pPr lvl="1"/>
            <a:r>
              <a:rPr lang="en-GB" dirty="0" smtClean="0"/>
              <a:t>Slave acknowledges with ACK </a:t>
            </a:r>
          </a:p>
          <a:p>
            <a:r>
              <a:rPr lang="en-GB" dirty="0" smtClean="0"/>
              <a:t>All data bytes </a:t>
            </a:r>
          </a:p>
          <a:p>
            <a:pPr lvl="1"/>
            <a:r>
              <a:rPr lang="en-GB" dirty="0" smtClean="0"/>
              <a:t>Each followed by ACK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Stop Condition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4062676"/>
            <a:ext cx="7905750" cy="22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</a:t>
            </a:r>
            <a:r>
              <a:rPr lang="en-US" dirty="0" smtClean="0"/>
              <a:t>Type Should </a:t>
            </a:r>
            <a:r>
              <a:rPr lang="en-US" dirty="0"/>
              <a:t>I </a:t>
            </a:r>
            <a:r>
              <a:rPr lang="en-US" dirty="0" smtClean="0"/>
              <a:t>Use</a:t>
            </a:r>
            <a:r>
              <a:rPr lang="en-US" dirty="0"/>
              <a:t>?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953000" y="14478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3200" u="sng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Parallel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00200" y="14478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Bernard MT Condensed" panose="02050806060905020404" pitchFamily="18" charset="0"/>
              </a:rPr>
              <a:t>Serial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17526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Cost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Speed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Transmission Amount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TransmissionLines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TransmissionDistance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Example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0" y="2133600"/>
            <a:ext cx="24384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Cheap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Slow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Single bit                       </a:t>
            </a:r>
          </a:p>
          <a:p>
            <a:pPr>
              <a:spcBef>
                <a:spcPct val="50000"/>
              </a:spcBef>
            </a:pPr>
            <a:endParaRPr lang="en-US" sz="1300"/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One line to transmit one to receive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Long distance</a:t>
            </a:r>
          </a:p>
          <a:p>
            <a:pPr>
              <a:spcBef>
                <a:spcPct val="50000"/>
              </a:spcBef>
            </a:pPr>
            <a:endParaRPr lang="en-US" sz="1300"/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Modem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67400" y="2133600"/>
            <a:ext cx="29718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Expensive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Fast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8 bits (8 data lines)         Transmitter &amp; Receiver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8 lines for simultaneous transmission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Short distance (synchronization)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Printer Connection</a:t>
            </a:r>
          </a:p>
        </p:txBody>
      </p:sp>
    </p:spTree>
    <p:extLst>
      <p:ext uri="{BB962C8B-B14F-4D97-AF65-F5344CB8AC3E}">
        <p14:creationId xmlns:p14="http://schemas.microsoft.com/office/powerpoint/2010/main" val="10542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Master Writing to a Slave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0" y="1877940"/>
            <a:ext cx="79533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Master Reading from a Slave </a:t>
            </a:r>
          </a:p>
          <a:p>
            <a:pPr lvl="1"/>
            <a:r>
              <a:rPr lang="en-GB" dirty="0" smtClean="0"/>
              <a:t>Master is Receiver of data and Slave is Transmitter of data</a:t>
            </a:r>
          </a:p>
          <a:p>
            <a:endParaRPr lang="en-US" dirty="0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046163" y="4061667"/>
            <a:ext cx="6802437" cy="1797050"/>
            <a:chOff x="608" y="2726"/>
            <a:chExt cx="3956" cy="1132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12"/>
            <a:stretch>
              <a:fillRect/>
            </a:stretch>
          </p:blipFill>
          <p:spPr bwMode="auto">
            <a:xfrm>
              <a:off x="608" y="2726"/>
              <a:ext cx="3956" cy="1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778" y="3523"/>
              <a:ext cx="399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919163" y="2334467"/>
            <a:ext cx="7591425" cy="1638300"/>
            <a:chOff x="534" y="1638"/>
            <a:chExt cx="4415" cy="103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70" r="-8611" b="17667"/>
            <a:stretch>
              <a:fillRect/>
            </a:stretch>
          </p:blipFill>
          <p:spPr bwMode="auto">
            <a:xfrm>
              <a:off x="534" y="1653"/>
              <a:ext cx="4415" cy="1017"/>
            </a:xfrm>
            <a:prstGeom prst="rect">
              <a:avLst/>
            </a:prstGeom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007" y="2394"/>
              <a:ext cx="1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1</a:t>
              </a:r>
            </a:p>
          </p:txBody>
        </p: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3078" y="1638"/>
              <a:ext cx="155" cy="117"/>
              <a:chOff x="3112" y="1883"/>
              <a:chExt cx="155" cy="117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H="1">
                <a:off x="3112" y="1883"/>
                <a:ext cx="87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3180" y="1890"/>
                <a:ext cx="87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678" y="2426"/>
              <a:ext cx="399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3050" y="2014"/>
              <a:ext cx="155" cy="117"/>
              <a:chOff x="3112" y="1883"/>
              <a:chExt cx="155" cy="117"/>
            </a:xfrm>
          </p:grpSpPr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flipH="1">
                <a:off x="3112" y="1883"/>
                <a:ext cx="87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 flipH="1">
                <a:off x="3180" y="1890"/>
                <a:ext cx="87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3104" y="2072"/>
              <a:ext cx="47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3129" y="1701"/>
              <a:ext cx="47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97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Combined Format</a:t>
            </a:r>
            <a:r>
              <a:rPr lang="en-GB" dirty="0" smtClean="0"/>
              <a:t>: </a:t>
            </a:r>
            <a:r>
              <a:rPr lang="en-US" dirty="0" smtClean="0"/>
              <a:t>a </a:t>
            </a:r>
            <a:r>
              <a:rPr lang="en-US" dirty="0"/>
              <a:t>master issues at least two reads and/or writes to one or more slaves</a:t>
            </a:r>
            <a:endParaRPr lang="en-GB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2" y="2046432"/>
            <a:ext cx="8125498" cy="2955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302" y="5331633"/>
            <a:ext cx="769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</a:t>
            </a:r>
            <a:r>
              <a:rPr lang="en-GB" b="1" dirty="0">
                <a:solidFill>
                  <a:srgbClr val="FF0000"/>
                </a:solidFill>
              </a:rPr>
              <a:t>repeated start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avoids releasing the bus and therefore prevents </a:t>
            </a:r>
            <a:r>
              <a:rPr lang="en-GB" dirty="0" smtClean="0"/>
              <a:t>another</a:t>
            </a:r>
          </a:p>
          <a:p>
            <a:r>
              <a:rPr lang="en-GB" dirty="0" smtClean="0"/>
              <a:t> </a:t>
            </a:r>
            <a:r>
              <a:rPr lang="en-GB" dirty="0"/>
              <a:t>master from taking over the 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Format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Read example using device address 1100000 and reading register number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58" y="2161646"/>
            <a:ext cx="82677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Multi-Master </a:t>
            </a:r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master monitors </a:t>
            </a:r>
            <a:r>
              <a:rPr lang="en-US" dirty="0" smtClean="0"/>
              <a:t>the bus </a:t>
            </a:r>
            <a:r>
              <a:rPr lang="en-US" dirty="0"/>
              <a:t>for start and stop bits, and does not start a message while another master is keeping the bus </a:t>
            </a:r>
            <a:r>
              <a:rPr lang="en-US" dirty="0" smtClean="0"/>
              <a:t>busy</a:t>
            </a:r>
          </a:p>
          <a:p>
            <a:r>
              <a:rPr lang="en-US" dirty="0" smtClean="0"/>
              <a:t>However</a:t>
            </a:r>
            <a:r>
              <a:rPr lang="en-US" dirty="0"/>
              <a:t>, two masters may start transmission at about the same time; in this case, </a:t>
            </a:r>
            <a:r>
              <a:rPr lang="en-US" dirty="0">
                <a:solidFill>
                  <a:srgbClr val="FF0000"/>
                </a:solidFill>
              </a:rPr>
              <a:t>arbitration</a:t>
            </a:r>
            <a:r>
              <a:rPr lang="en-US" dirty="0"/>
              <a:t> </a:t>
            </a:r>
            <a:r>
              <a:rPr lang="en-US" dirty="0" smtClean="0"/>
              <a:t>occurs</a:t>
            </a:r>
          </a:p>
          <a:p>
            <a:r>
              <a:rPr lang="en-US" dirty="0"/>
              <a:t>Each </a:t>
            </a:r>
            <a:r>
              <a:rPr lang="en-US" dirty="0" smtClean="0"/>
              <a:t>transmitter checks </a:t>
            </a:r>
            <a:r>
              <a:rPr lang="en-US" dirty="0"/>
              <a:t>the level of the data line (SDA) and compares it with the levels it expects; if they do not match, that transmitter has lost arbitration, and drops out of this protocol </a:t>
            </a:r>
            <a:r>
              <a:rPr lang="en-US" dirty="0" smtClean="0"/>
              <a:t>interaction</a:t>
            </a:r>
          </a:p>
          <a:p>
            <a:r>
              <a:rPr lang="en-US" dirty="0"/>
              <a:t>If </a:t>
            </a:r>
            <a:r>
              <a:rPr lang="en-US" dirty="0" smtClean="0"/>
              <a:t>two </a:t>
            </a:r>
            <a:r>
              <a:rPr lang="en-US" dirty="0"/>
              <a:t>masters are sending a message to two different slaves, the one sending </a:t>
            </a:r>
            <a:r>
              <a:rPr lang="en-US" dirty="0" smtClean="0"/>
              <a:t>lower </a:t>
            </a:r>
            <a:r>
              <a:rPr lang="en-US" dirty="0"/>
              <a:t>slave address always "wins" arbitration in the address stage</a:t>
            </a:r>
          </a:p>
        </p:txBody>
      </p:sp>
    </p:spTree>
    <p:extLst>
      <p:ext uri="{BB962C8B-B14F-4D97-AF65-F5344CB8AC3E}">
        <p14:creationId xmlns:p14="http://schemas.microsoft.com/office/powerpoint/2010/main" val="14915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Arbitration Between Two Masters</a:t>
            </a:r>
            <a:endParaRPr lang="en-US" dirty="0"/>
          </a:p>
        </p:txBody>
      </p:sp>
      <p:sp>
        <p:nvSpPr>
          <p:cNvPr id="4" name="AutoShape 3"/>
          <p:cNvSpPr txBox="1">
            <a:spLocks noChangeAspect="1" noChangeArrowheads="1"/>
          </p:cNvSpPr>
          <p:nvPr/>
        </p:nvSpPr>
        <p:spPr bwMode="auto">
          <a:xfrm>
            <a:off x="495300" y="5175250"/>
            <a:ext cx="8963025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As the data line is like a wired AND, a 0 address bit overwrites a 1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The node detecting that it has been overwritten stops transmitting and waits for the Stop Condition before it retries to arbitrate the bus</a:t>
            </a:r>
            <a:r>
              <a:rPr lang="en-GB" sz="1800" dirty="0" smtClean="0"/>
              <a:t> 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3" y="1196975"/>
            <a:ext cx="6832600" cy="386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0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</a:t>
            </a:r>
            <a:r>
              <a:rPr lang="en-GB" dirty="0" smtClean="0"/>
              <a:t>Bus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Simple </a:t>
            </a:r>
            <a:r>
              <a:rPr lang="en-GB" dirty="0"/>
              <a:t>2-wire serial I</a:t>
            </a:r>
            <a:r>
              <a:rPr lang="en-GB" baseline="30000" dirty="0"/>
              <a:t>2</a:t>
            </a:r>
            <a:r>
              <a:rPr lang="en-GB" dirty="0"/>
              <a:t>C-bus minimizes </a:t>
            </a:r>
            <a:r>
              <a:rPr lang="en-GB" dirty="0" smtClean="0"/>
              <a:t>interconnections</a:t>
            </a:r>
          </a:p>
          <a:p>
            <a:r>
              <a:rPr lang="en-GB" dirty="0"/>
              <a:t>ICs can be added to or removed from a system without affecting any other circuits on the bus</a:t>
            </a:r>
          </a:p>
          <a:p>
            <a:r>
              <a:rPr lang="en-GB" dirty="0"/>
              <a:t>The multi-master capability of the I</a:t>
            </a:r>
            <a:r>
              <a:rPr lang="en-GB" baseline="30000" dirty="0"/>
              <a:t>2</a:t>
            </a:r>
            <a:r>
              <a:rPr lang="en-GB" dirty="0"/>
              <a:t>C-bus allows rapid testing/alignment of end-user equipment via external connections to an </a:t>
            </a:r>
            <a:r>
              <a:rPr lang="en-GB" dirty="0" smtClean="0"/>
              <a:t>assembly-line</a:t>
            </a:r>
          </a:p>
          <a:p>
            <a:r>
              <a:rPr lang="en-US" dirty="0" smtClean="0"/>
              <a:t>Incorporates </a:t>
            </a:r>
            <a:r>
              <a:rPr lang="en-US" dirty="0"/>
              <a:t>ACK/NACK functionality for improved error handling</a:t>
            </a:r>
            <a:endParaRPr lang="en-GB" dirty="0" smtClean="0"/>
          </a:p>
          <a:p>
            <a:r>
              <a:rPr lang="en-GB" dirty="0"/>
              <a:t>The I</a:t>
            </a:r>
            <a:r>
              <a:rPr lang="en-GB" baseline="30000" dirty="0"/>
              <a:t>2</a:t>
            </a:r>
            <a:r>
              <a:rPr lang="en-GB" dirty="0"/>
              <a:t>C-bus is a de facto world standard that is implemented in over 1000 different ICs (Philips has &gt; 400) and licensed to more than 70 companies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Bus </a:t>
            </a:r>
            <a:r>
              <a:rPr lang="en-GB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assignment of slave addresses is one weakness of </a:t>
            </a:r>
            <a:r>
              <a:rPr lang="en-US" dirty="0" smtClean="0"/>
              <a:t>I²C</a:t>
            </a:r>
          </a:p>
          <a:p>
            <a:r>
              <a:rPr lang="en-US" dirty="0"/>
              <a:t>I</a:t>
            </a:r>
            <a:r>
              <a:rPr lang="en-US" dirty="0" smtClean="0"/>
              <a:t>mposes </a:t>
            </a:r>
            <a:r>
              <a:rPr lang="en-US" dirty="0"/>
              <a:t>protocol overhead that reduces </a:t>
            </a:r>
            <a:r>
              <a:rPr lang="en-US" dirty="0" smtClean="0"/>
              <a:t>throughput</a:t>
            </a:r>
          </a:p>
          <a:p>
            <a:r>
              <a:rPr lang="en-US" dirty="0" smtClean="0"/>
              <a:t>Because </a:t>
            </a:r>
            <a:r>
              <a:rPr lang="en-US" dirty="0"/>
              <a:t>I²C is a shared bus, there is the potential for any device to have a fault and hang the entire </a:t>
            </a:r>
            <a:r>
              <a:rPr lang="en-US" dirty="0" smtClean="0"/>
              <a:t>bus</a:t>
            </a:r>
          </a:p>
          <a:p>
            <a:r>
              <a:rPr lang="en-US" dirty="0"/>
              <a:t>I²C supports a limited range of </a:t>
            </a:r>
            <a:r>
              <a:rPr lang="en-US" dirty="0" smtClean="0"/>
              <a:t>speeds</a:t>
            </a:r>
          </a:p>
          <a:p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pull-up resistors, </a:t>
            </a:r>
            <a:r>
              <a:rPr lang="en-US" dirty="0" smtClean="0"/>
              <a:t>which </a:t>
            </a:r>
          </a:p>
          <a:p>
            <a:pPr lvl="1"/>
            <a:r>
              <a:rPr lang="en-US" dirty="0" smtClean="0"/>
              <a:t>limit </a:t>
            </a:r>
            <a:r>
              <a:rPr lang="en-US" dirty="0"/>
              <a:t>clock speed</a:t>
            </a:r>
          </a:p>
          <a:p>
            <a:pPr lvl="1"/>
            <a:r>
              <a:rPr lang="en-US" dirty="0"/>
              <a:t>consume valuable PCB real estate in extremely space-constrained systems</a:t>
            </a:r>
          </a:p>
          <a:p>
            <a:pPr lvl="1"/>
            <a:r>
              <a:rPr lang="en-US" dirty="0"/>
              <a:t>increase power dissipation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 – EEPROM (Part 24WC32)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1650" y="1341438"/>
            <a:ext cx="47228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b="1" dirty="0" smtClean="0"/>
              <a:t>400 KHz I</a:t>
            </a:r>
            <a:r>
              <a:rPr lang="en-GB" sz="2000" b="1" baseline="30000" dirty="0" smtClean="0"/>
              <a:t>2</a:t>
            </a:r>
            <a:r>
              <a:rPr lang="en-GB" sz="2000" b="1" dirty="0" smtClean="0"/>
              <a:t>C Bus Compatible*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1.8 to 6 Volt Read and Write Operation</a:t>
            </a:r>
          </a:p>
          <a:p>
            <a:pPr>
              <a:lnSpc>
                <a:spcPct val="80000"/>
              </a:lnSpc>
            </a:pPr>
            <a:r>
              <a:rPr lang="en-GB" sz="2000" b="1" dirty="0" err="1" smtClean="0"/>
              <a:t>Cascadable</a:t>
            </a:r>
            <a:r>
              <a:rPr lang="en-GB" sz="2000" b="1" dirty="0" smtClean="0"/>
              <a:t> for up to Eight Devices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32-Byte Page Write Buffer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Self-Timed Write Cycle with Auto-Clear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Zero Standby Current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Commercial, Industrial and Automotive Temperature Ranges</a:t>
            </a:r>
          </a:p>
          <a:p>
            <a:pPr>
              <a:lnSpc>
                <a:spcPct val="80000"/>
              </a:lnSpc>
            </a:pPr>
            <a:endParaRPr lang="en-GB" sz="2000" b="1" dirty="0" smtClean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1800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250" y="5016500"/>
            <a:ext cx="2252663" cy="1173163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433" y="3325473"/>
            <a:ext cx="3479367" cy="2336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4917642" y="1404031"/>
            <a:ext cx="3897313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15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b="1" dirty="0"/>
              <a:t>Write Protection– Entire Array Protected When WP at VIH</a:t>
            </a:r>
          </a:p>
          <a:p>
            <a:pPr>
              <a:lnSpc>
                <a:spcPct val="80000"/>
              </a:lnSpc>
            </a:pPr>
            <a:r>
              <a:rPr lang="en-GB" sz="2000" b="1" dirty="0"/>
              <a:t>1,000,000 Program/Erase Cycles</a:t>
            </a:r>
          </a:p>
          <a:p>
            <a:pPr>
              <a:lnSpc>
                <a:spcPct val="80000"/>
              </a:lnSpc>
            </a:pPr>
            <a:r>
              <a:rPr lang="en-GB" sz="2000" b="1" dirty="0"/>
              <a:t>100 Year Data Retention</a:t>
            </a:r>
          </a:p>
        </p:txBody>
      </p:sp>
    </p:spTree>
    <p:extLst>
      <p:ext uri="{BB962C8B-B14F-4D97-AF65-F5344CB8AC3E}">
        <p14:creationId xmlns:p14="http://schemas.microsoft.com/office/powerpoint/2010/main" val="6669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24WC32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32KBit memory organised as 4K x 8bit </a:t>
            </a:r>
          </a:p>
          <a:p>
            <a:r>
              <a:rPr lang="en-GB" dirty="0" smtClean="0"/>
              <a:t>12 address bits (2^12 = 4K)</a:t>
            </a:r>
          </a:p>
          <a:p>
            <a:r>
              <a:rPr lang="en-GB" dirty="0" smtClean="0"/>
              <a:t>Device Address 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Writing</a:t>
            </a:r>
          </a:p>
          <a:p>
            <a:pPr lvl="1"/>
            <a:r>
              <a:rPr lang="en-GB" dirty="0" smtClean="0"/>
              <a:t>Byte Write</a:t>
            </a:r>
          </a:p>
          <a:p>
            <a:pPr lvl="1"/>
            <a:r>
              <a:rPr lang="en-GB" dirty="0" smtClean="0"/>
              <a:t>Page Write</a:t>
            </a:r>
          </a:p>
          <a:p>
            <a:pPr lvl="1"/>
            <a:r>
              <a:rPr lang="en-GB" dirty="0" smtClean="0"/>
              <a:t>Write time 10ms maximum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Reading</a:t>
            </a:r>
          </a:p>
          <a:p>
            <a:pPr lvl="1"/>
            <a:r>
              <a:rPr lang="en-GB" dirty="0" smtClean="0"/>
              <a:t>Immediate/Current address reading</a:t>
            </a:r>
          </a:p>
          <a:p>
            <a:pPr lvl="1"/>
            <a:r>
              <a:rPr lang="en-GB" dirty="0" smtClean="0"/>
              <a:t>Selective/Random Read, Sequential Read</a:t>
            </a:r>
          </a:p>
          <a:p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8113" y="2176463"/>
            <a:ext cx="4110037" cy="46513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6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</a:t>
            </a:r>
            <a:r>
              <a:rPr lang="en-US" dirty="0"/>
              <a:t>P</a:t>
            </a:r>
            <a:r>
              <a:rPr lang="en-US" dirty="0" smtClean="0"/>
              <a:t>arallel Transmission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Inter-symbol interference (ISI)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noise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cause corruption over long 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data is carried over multiple lines (parallel) it is possible that the data may arrive at different times at the receiver (skew); problem increases with higher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Bandwidth </a:t>
            </a:r>
            <a:r>
              <a:rPr lang="en-US" dirty="0"/>
              <a:t>of parallel wires is much lower than bandwidth of serial </a:t>
            </a:r>
            <a:r>
              <a:rPr lang="en-US" dirty="0" smtClean="0"/>
              <a:t>wires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Parallel communication is faster than serial for short 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Writing a Single Data Byte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After the STOP bit is received the device internally programs the EEPROM with the received data byte</a:t>
            </a:r>
          </a:p>
          <a:p>
            <a:r>
              <a:rPr lang="en-GB" dirty="0" smtClean="0"/>
              <a:t>The programming can take up to 10ms (max.). The device will be busy during this period and will not respond to its slave address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55148"/>
            <a:ext cx="7720013" cy="19494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4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Writing Multiple Bytes (Page Write)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bytes are received by the device and stored internally in a buffer before being programmed into the EEPROM</a:t>
            </a:r>
          </a:p>
          <a:p>
            <a:r>
              <a:rPr lang="en-GB" dirty="0" smtClean="0"/>
              <a:t> A maximum of 32 bytes (one page = 32 bytes) may be written at one time for the 24WC32 device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4" y="3486607"/>
            <a:ext cx="8086941" cy="217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9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EEPROM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636168"/>
            <a:ext cx="8229600" cy="21796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72100" y="24003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Read current location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89100" y="5560459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Read specified location – Note repeated start to prevent loss of bus during read process.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17" y="1524786"/>
            <a:ext cx="4429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Reading EEPROM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Sequential Read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4039"/>
            <a:ext cx="8229600" cy="236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6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</a:t>
            </a:r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I</a:t>
            </a:r>
            <a:r>
              <a:rPr lang="en-US" baseline="30000" dirty="0"/>
              <a:t>2</a:t>
            </a:r>
            <a:r>
              <a:rPr lang="en-US" dirty="0" smtClean="0"/>
              <a:t>C interfaces are provided: I</a:t>
            </a:r>
            <a:r>
              <a:rPr lang="en-US" baseline="30000" dirty="0" smtClean="0"/>
              <a:t>2</a:t>
            </a:r>
            <a:r>
              <a:rPr lang="en-US" dirty="0" smtClean="0"/>
              <a:t>C0, I</a:t>
            </a:r>
            <a:r>
              <a:rPr lang="en-US" baseline="30000" dirty="0"/>
              <a:t>2</a:t>
            </a:r>
            <a:r>
              <a:rPr lang="en-US" dirty="0" smtClean="0"/>
              <a:t>C1, I</a:t>
            </a:r>
            <a:r>
              <a:rPr lang="en-US" baseline="30000" dirty="0" smtClean="0"/>
              <a:t>2</a:t>
            </a:r>
            <a:r>
              <a:rPr lang="en-US" dirty="0" smtClean="0"/>
              <a:t>C2</a:t>
            </a:r>
          </a:p>
          <a:p>
            <a:r>
              <a:rPr lang="en-US" dirty="0"/>
              <a:t>Standard I</a:t>
            </a:r>
            <a:r>
              <a:rPr lang="en-US" baseline="30000" dirty="0"/>
              <a:t>2</a:t>
            </a:r>
            <a:r>
              <a:rPr lang="en-US" dirty="0"/>
              <a:t>C compliant bus interfaces may be configured as Master, Slave, </a:t>
            </a:r>
            <a:r>
              <a:rPr lang="en-US" dirty="0" smtClean="0"/>
              <a:t>or Master/Slave</a:t>
            </a:r>
            <a:endParaRPr lang="en-US" dirty="0"/>
          </a:p>
          <a:p>
            <a:r>
              <a:rPr lang="en-US" dirty="0"/>
              <a:t>Arbitration is handled between simultaneously transmitting masters without </a:t>
            </a:r>
            <a:r>
              <a:rPr lang="en-US" dirty="0" smtClean="0"/>
              <a:t>corruption of data </a:t>
            </a:r>
            <a:r>
              <a:rPr lang="en-US" dirty="0"/>
              <a:t>on </a:t>
            </a:r>
            <a:r>
              <a:rPr lang="en-US" dirty="0" smtClean="0"/>
              <a:t>bus</a:t>
            </a:r>
          </a:p>
          <a:p>
            <a:r>
              <a:rPr lang="en-US" dirty="0" smtClean="0"/>
              <a:t>Program. </a:t>
            </a:r>
            <a:r>
              <a:rPr lang="en-US" dirty="0"/>
              <a:t>clock allows adjustment of I</a:t>
            </a:r>
            <a:r>
              <a:rPr lang="en-US" baseline="30000" dirty="0"/>
              <a:t>2</a:t>
            </a:r>
            <a:r>
              <a:rPr lang="en-US" dirty="0"/>
              <a:t>C transfer </a:t>
            </a:r>
            <a:r>
              <a:rPr lang="en-US" dirty="0" smtClean="0"/>
              <a:t>rates</a:t>
            </a:r>
          </a:p>
          <a:p>
            <a:r>
              <a:rPr lang="fr-FR" dirty="0"/>
              <a:t>Supports </a:t>
            </a:r>
            <a:r>
              <a:rPr lang="fr-FR" dirty="0" err="1"/>
              <a:t>Fast</a:t>
            </a:r>
            <a:r>
              <a:rPr lang="fr-FR" dirty="0"/>
              <a:t> Mode Plus (I</a:t>
            </a:r>
            <a:r>
              <a:rPr lang="fr-FR" baseline="30000" dirty="0"/>
              <a:t>2</a:t>
            </a:r>
            <a:r>
              <a:rPr lang="fr-FR" dirty="0"/>
              <a:t>C0 </a:t>
            </a:r>
            <a:r>
              <a:rPr lang="fr-FR" dirty="0" err="1"/>
              <a:t>only</a:t>
            </a:r>
            <a:r>
              <a:rPr lang="fr-FR" dirty="0" smtClean="0"/>
              <a:t>)</a:t>
            </a:r>
          </a:p>
          <a:p>
            <a:r>
              <a:rPr lang="en-US" dirty="0"/>
              <a:t>Optional recognition of up to 4 distinct slave </a:t>
            </a:r>
            <a:r>
              <a:rPr lang="en-US" dirty="0" smtClean="0"/>
              <a:t>addresses</a:t>
            </a:r>
          </a:p>
          <a:p>
            <a:r>
              <a:rPr lang="en-US" dirty="0"/>
              <a:t>Monitor mode allows observing all I</a:t>
            </a:r>
            <a:r>
              <a:rPr lang="en-US" baseline="30000" dirty="0"/>
              <a:t>2</a:t>
            </a:r>
            <a:r>
              <a:rPr lang="en-US" dirty="0"/>
              <a:t>C-bus traffic, regardless of slave address, </a:t>
            </a:r>
            <a:r>
              <a:rPr lang="en-US" dirty="0" smtClean="0"/>
              <a:t>without affecting actual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C-bus traffic</a:t>
            </a:r>
          </a:p>
        </p:txBody>
      </p:sp>
    </p:spTree>
    <p:extLst>
      <p:ext uri="{BB962C8B-B14F-4D97-AF65-F5344CB8AC3E}">
        <p14:creationId xmlns:p14="http://schemas.microsoft.com/office/powerpoint/2010/main" val="35033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I</a:t>
            </a:r>
            <a:r>
              <a:rPr lang="en-US" baseline="30000" dirty="0" smtClean="0"/>
              <a:t>2</a:t>
            </a:r>
            <a:r>
              <a:rPr lang="en-US" dirty="0" smtClean="0"/>
              <a:t>C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</a:t>
            </a:r>
            <a:r>
              <a:rPr lang="en-US" baseline="30000" dirty="0"/>
              <a:t>2</a:t>
            </a:r>
            <a:r>
              <a:rPr lang="en-US" dirty="0"/>
              <a:t>C interface contains 16 registers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Address Registers, I2ADR0 to I2ADR3</a:t>
            </a:r>
          </a:p>
          <a:p>
            <a:pPr lvl="1"/>
            <a:r>
              <a:rPr lang="en-US" dirty="0" smtClean="0"/>
              <a:t>These registers may be loaded with the 7-bit slave address (7 most significant bits)</a:t>
            </a:r>
          </a:p>
          <a:p>
            <a:pPr lvl="1"/>
            <a:r>
              <a:rPr lang="en-US" dirty="0" smtClean="0"/>
              <a:t>The LSB (GC) is used to enable General Call address (0x00)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Address mask registers, I2MASK0 to I2MASK3</a:t>
            </a:r>
          </a:p>
          <a:p>
            <a:pPr lvl="1"/>
            <a:r>
              <a:rPr lang="en-US" dirty="0"/>
              <a:t>The four mask registers each contain seven active bits (7:1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Any bit in these </a:t>
            </a:r>
            <a:r>
              <a:rPr lang="en-US" dirty="0" smtClean="0"/>
              <a:t>registers set </a:t>
            </a:r>
            <a:r>
              <a:rPr lang="en-US" dirty="0"/>
              <a:t>to ‘1’ will cause an automatic compare on the corresponding bit of </a:t>
            </a:r>
            <a:r>
              <a:rPr lang="en-US" dirty="0" smtClean="0"/>
              <a:t>the received </a:t>
            </a:r>
            <a:r>
              <a:rPr lang="en-US" dirty="0"/>
              <a:t>address </a:t>
            </a:r>
            <a:r>
              <a:rPr lang="en-US" dirty="0" smtClean="0"/>
              <a:t>with  I2ADRn register</a:t>
            </a:r>
          </a:p>
          <a:p>
            <a:pPr lvl="1"/>
            <a:r>
              <a:rPr lang="en-US" dirty="0"/>
              <a:t>When an address-match interrupt occurs, the processor will have to read the 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register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I2DAT</a:t>
            </a:r>
            <a:r>
              <a:rPr lang="en-US" dirty="0"/>
              <a:t>) to determine which received address actually caused the match</a:t>
            </a:r>
          </a:p>
        </p:txBody>
      </p:sp>
    </p:spTree>
    <p:extLst>
      <p:ext uri="{BB962C8B-B14F-4D97-AF65-F5344CB8AC3E}">
        <p14:creationId xmlns:p14="http://schemas.microsoft.com/office/powerpoint/2010/main" val="4245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</a:t>
            </a:r>
            <a:r>
              <a:rPr lang="en-US" dirty="0" smtClean="0"/>
              <a:t>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I2C Control Set register: I2C0CONSET, I2C1CONSET, I2C2CONSET</a:t>
            </a:r>
          </a:p>
          <a:p>
            <a:pPr lvl="1"/>
            <a:r>
              <a:rPr lang="en-US" dirty="0" smtClean="0"/>
              <a:t>Writing </a:t>
            </a:r>
            <a:r>
              <a:rPr lang="en-US" dirty="0"/>
              <a:t>a </a:t>
            </a:r>
            <a:r>
              <a:rPr lang="en-US" dirty="0" smtClean="0"/>
              <a:t>1 </a:t>
            </a:r>
            <a:r>
              <a:rPr lang="en-US" dirty="0"/>
              <a:t>to a bit of this register causes </a:t>
            </a:r>
            <a:r>
              <a:rPr lang="en-US" dirty="0" smtClean="0"/>
              <a:t>the corresponding </a:t>
            </a:r>
            <a:r>
              <a:rPr lang="en-US" dirty="0"/>
              <a:t>bit in the I</a:t>
            </a:r>
            <a:r>
              <a:rPr lang="en-US" sz="800" dirty="0"/>
              <a:t>2</a:t>
            </a:r>
            <a:r>
              <a:rPr lang="en-US" dirty="0"/>
              <a:t>C control register to be set. Writing a </a:t>
            </a:r>
            <a:r>
              <a:rPr lang="en-US" dirty="0" smtClean="0"/>
              <a:t>0 has </a:t>
            </a:r>
            <a:r>
              <a:rPr lang="en-US" dirty="0"/>
              <a:t>no effect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2852931"/>
            <a:ext cx="7431303" cy="34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I2EN</a:t>
            </a:r>
            <a:r>
              <a:rPr lang="en-US" b="1" dirty="0"/>
              <a:t>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 </a:t>
            </a:r>
            <a:r>
              <a:rPr lang="en-US" dirty="0">
                <a:solidFill>
                  <a:srgbClr val="FF0000"/>
                </a:solidFill>
              </a:rPr>
              <a:t>Interface Enable</a:t>
            </a:r>
            <a:r>
              <a:rPr lang="en-US" dirty="0"/>
              <a:t>. When I2EN is 1, the I2C interface is </a:t>
            </a:r>
            <a:r>
              <a:rPr lang="en-US" dirty="0" smtClean="0"/>
              <a:t>enabled</a:t>
            </a:r>
          </a:p>
          <a:p>
            <a:r>
              <a:rPr lang="en-US" b="1" dirty="0">
                <a:solidFill>
                  <a:srgbClr val="FF0000"/>
                </a:solidFill>
              </a:rPr>
              <a:t>STA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dirty="0" smtClean="0">
                <a:solidFill>
                  <a:srgbClr val="FF0000"/>
                </a:solidFill>
              </a:rPr>
              <a:t>START</a:t>
            </a:r>
            <a:r>
              <a:rPr lang="en-US" dirty="0" smtClean="0"/>
              <a:t> </a:t>
            </a:r>
            <a:r>
              <a:rPr lang="en-US" dirty="0"/>
              <a:t>flag. Setting this bit causes the I2C interface to enter master mode </a:t>
            </a:r>
            <a:r>
              <a:rPr lang="en-US" dirty="0" smtClean="0"/>
              <a:t>and transmit </a:t>
            </a:r>
            <a:r>
              <a:rPr lang="en-US" dirty="0"/>
              <a:t>a START condition or transmit a repeated START condition </a:t>
            </a:r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STO</a:t>
            </a:r>
            <a:r>
              <a:rPr lang="en-US" b="1" dirty="0" smtClean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STOP</a:t>
            </a:r>
            <a:r>
              <a:rPr lang="en-US" dirty="0"/>
              <a:t> flag. Setting this bit causes the I2C interface to transmit a </a:t>
            </a:r>
            <a:r>
              <a:rPr lang="en-US" dirty="0" smtClean="0"/>
              <a:t>STOP condition </a:t>
            </a:r>
            <a:r>
              <a:rPr lang="en-US" dirty="0"/>
              <a:t>in master </a:t>
            </a:r>
            <a:r>
              <a:rPr lang="en-US" dirty="0" smtClean="0"/>
              <a:t>mode </a:t>
            </a:r>
            <a:r>
              <a:rPr lang="en-US" dirty="0"/>
              <a:t>or recover from an error condition in slave </a:t>
            </a:r>
            <a:r>
              <a:rPr lang="en-US" dirty="0" smtClean="0"/>
              <a:t>mode</a:t>
            </a:r>
          </a:p>
          <a:p>
            <a:r>
              <a:rPr lang="en-US" b="1" dirty="0">
                <a:solidFill>
                  <a:srgbClr val="FF0000"/>
                </a:solidFill>
              </a:rPr>
              <a:t>SI</a:t>
            </a:r>
            <a:r>
              <a:rPr lang="en-US" b="1" dirty="0"/>
              <a:t> </a:t>
            </a:r>
            <a:r>
              <a:rPr lang="en-US" dirty="0"/>
              <a:t>is the I2C </a:t>
            </a:r>
            <a:r>
              <a:rPr lang="en-US" dirty="0">
                <a:solidFill>
                  <a:srgbClr val="FF0000"/>
                </a:solidFill>
              </a:rPr>
              <a:t>Interrupt </a:t>
            </a:r>
            <a:r>
              <a:rPr lang="en-US" dirty="0" smtClean="0">
                <a:solidFill>
                  <a:srgbClr val="FF0000"/>
                </a:solidFill>
              </a:rPr>
              <a:t>Flag </a:t>
            </a:r>
            <a:r>
              <a:rPr lang="en-US" dirty="0"/>
              <a:t>(set when </a:t>
            </a:r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changes state)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AA</a:t>
            </a:r>
            <a:r>
              <a:rPr lang="en-US" b="1" dirty="0" smtClean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Assert Acknowledge Flag</a:t>
            </a:r>
            <a:r>
              <a:rPr lang="en-US" dirty="0"/>
              <a:t>. When set to 1, an acknowledge (low level to </a:t>
            </a:r>
            <a:r>
              <a:rPr lang="en-US" dirty="0" smtClean="0"/>
              <a:t>SDA) will </a:t>
            </a:r>
            <a:r>
              <a:rPr lang="en-US" dirty="0"/>
              <a:t>be returned during the acknowledge clock pulse</a:t>
            </a:r>
          </a:p>
        </p:txBody>
      </p:sp>
    </p:spTree>
    <p:extLst>
      <p:ext uri="{BB962C8B-B14F-4D97-AF65-F5344CB8AC3E}">
        <p14:creationId xmlns:p14="http://schemas.microsoft.com/office/powerpoint/2010/main" val="40964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I2C Control </a:t>
            </a:r>
            <a:r>
              <a:rPr lang="en-US" dirty="0" smtClean="0">
                <a:solidFill>
                  <a:srgbClr val="FF0000"/>
                </a:solidFill>
              </a:rPr>
              <a:t>Clear register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I2C0CONCLR, I2C1CONCLR, I2C2CONCLR</a:t>
            </a:r>
          </a:p>
          <a:p>
            <a:pPr lvl="1"/>
            <a:r>
              <a:rPr lang="en-US" dirty="0"/>
              <a:t>Writing a </a:t>
            </a:r>
            <a:r>
              <a:rPr lang="en-US" dirty="0" smtClean="0"/>
              <a:t>1 to </a:t>
            </a:r>
            <a:r>
              <a:rPr lang="en-US" dirty="0"/>
              <a:t>a bit of this register causes </a:t>
            </a:r>
            <a:r>
              <a:rPr lang="en-US" dirty="0" smtClean="0"/>
              <a:t>the corresponding </a:t>
            </a:r>
            <a:r>
              <a:rPr lang="en-US" dirty="0"/>
              <a:t>bit in the I</a:t>
            </a:r>
            <a:r>
              <a:rPr lang="en-US" sz="800" dirty="0"/>
              <a:t>2</a:t>
            </a:r>
            <a:r>
              <a:rPr lang="en-US" dirty="0"/>
              <a:t>C control register to be cleared. Writing a </a:t>
            </a:r>
            <a:r>
              <a:rPr lang="en-US" dirty="0" smtClean="0"/>
              <a:t>0 has </a:t>
            </a:r>
            <a:r>
              <a:rPr lang="en-US" dirty="0"/>
              <a:t>no effect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8" y="2933700"/>
            <a:ext cx="7604124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19" y="4638747"/>
            <a:ext cx="7609443" cy="15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I2C </a:t>
            </a:r>
            <a:r>
              <a:rPr lang="en-US" dirty="0" smtClean="0">
                <a:solidFill>
                  <a:srgbClr val="FF0000"/>
                </a:solidFill>
              </a:rPr>
              <a:t>Status register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I2C0STAT, I2C1STAT, I2C2STAT</a:t>
            </a:r>
          </a:p>
          <a:p>
            <a:pPr lvl="1"/>
            <a:r>
              <a:rPr lang="en-US" dirty="0" smtClean="0"/>
              <a:t>I</a:t>
            </a:r>
            <a:r>
              <a:rPr lang="en-US" sz="400" dirty="0" smtClean="0"/>
              <a:t>2</a:t>
            </a:r>
            <a:r>
              <a:rPr lang="en-US" dirty="0" smtClean="0"/>
              <a:t>C Status </a:t>
            </a:r>
            <a:r>
              <a:rPr lang="en-US" dirty="0"/>
              <a:t>register is read-only.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three least significant bits are always </a:t>
            </a:r>
            <a:r>
              <a:rPr lang="en-US" dirty="0" smtClean="0"/>
              <a:t>0</a:t>
            </a:r>
          </a:p>
          <a:p>
            <a:pPr lvl="1"/>
            <a:r>
              <a:rPr lang="en-US" dirty="0"/>
              <a:t>Taken as a byte, the status register </a:t>
            </a:r>
            <a:r>
              <a:rPr lang="en-US" dirty="0" smtClean="0"/>
              <a:t>contents represent </a:t>
            </a:r>
            <a:r>
              <a:rPr lang="en-US" dirty="0"/>
              <a:t>a status code. There are </a:t>
            </a:r>
            <a:r>
              <a:rPr lang="en-US" dirty="0">
                <a:solidFill>
                  <a:srgbClr val="FF0000"/>
                </a:solidFill>
              </a:rPr>
              <a:t>26 possible status </a:t>
            </a:r>
            <a:r>
              <a:rPr lang="en-US" dirty="0" smtClean="0">
                <a:solidFill>
                  <a:srgbClr val="FF0000"/>
                </a:solidFill>
              </a:rPr>
              <a:t>codes</a:t>
            </a:r>
          </a:p>
          <a:p>
            <a:pPr lvl="1"/>
            <a:r>
              <a:rPr lang="en-US" dirty="0" smtClean="0"/>
              <a:t>Status codes </a:t>
            </a:r>
            <a:r>
              <a:rPr lang="en-US" dirty="0"/>
              <a:t>correspond to defined I</a:t>
            </a:r>
            <a:r>
              <a:rPr lang="en-US" sz="400" dirty="0"/>
              <a:t>2</a:t>
            </a:r>
            <a:r>
              <a:rPr lang="en-US" dirty="0"/>
              <a:t>C states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90" y="3947463"/>
            <a:ext cx="7571220" cy="20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 Transmission for Long Distances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Differential signals are used to increase power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Double the signal to noise ratio (SNR</a:t>
            </a:r>
            <a:r>
              <a:rPr lang="en-US" b="1" dirty="0" smtClean="0">
                <a:solidFill>
                  <a:srgbClr val="00B050"/>
                </a:solidFill>
              </a:rPr>
              <a:t>): </a:t>
            </a:r>
            <a:r>
              <a:rPr lang="en-US" dirty="0"/>
              <a:t> it takes twice as much noise to cause an error with the differential system as with the single-ended </a:t>
            </a:r>
            <a:r>
              <a:rPr lang="en-US" dirty="0" smtClean="0"/>
              <a:t>system</a:t>
            </a:r>
            <a:endParaRPr lang="en-US" b="1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Reach higher bitrate without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USB 2.0 is capable of 480Mbits/sec! </a:t>
            </a:r>
          </a:p>
          <a:p>
            <a:endParaRPr lang="en-US" dirty="0"/>
          </a:p>
        </p:txBody>
      </p:sp>
      <p:pic>
        <p:nvPicPr>
          <p:cNvPr id="8" name="Picture 4" descr="File:DiffSigna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36" y="3444284"/>
            <a:ext cx="5357451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3146" y="589226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Differential Signal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2078" y="553676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5603" y="547675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2Vs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I2C </a:t>
            </a:r>
            <a:r>
              <a:rPr lang="en-US" dirty="0" smtClean="0">
                <a:solidFill>
                  <a:srgbClr val="FF0000"/>
                </a:solidFill>
              </a:rPr>
              <a:t>Data register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I2C0DAT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I2C1DAT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I2C2DAT</a:t>
            </a:r>
          </a:p>
          <a:p>
            <a:pPr lvl="1"/>
            <a:r>
              <a:rPr lang="en-US" dirty="0"/>
              <a:t>This register contains the data to be transmitted or the data just </a:t>
            </a:r>
            <a:r>
              <a:rPr lang="en-US" dirty="0" smtClean="0"/>
              <a:t>received</a:t>
            </a:r>
          </a:p>
          <a:p>
            <a:pPr lvl="1"/>
            <a:r>
              <a:rPr lang="en-US" dirty="0"/>
              <a:t>The CPU </a:t>
            </a:r>
            <a:r>
              <a:rPr lang="en-US" dirty="0" smtClean="0"/>
              <a:t>can read </a:t>
            </a:r>
            <a:r>
              <a:rPr lang="en-US" dirty="0"/>
              <a:t>and write to this register only while it is not in the process of shifting a byte, </a:t>
            </a:r>
            <a:r>
              <a:rPr lang="en-US" dirty="0" smtClean="0"/>
              <a:t>i.e., </a:t>
            </a:r>
            <a:r>
              <a:rPr lang="en-US" dirty="0" smtClean="0">
                <a:solidFill>
                  <a:srgbClr val="FF0000"/>
                </a:solidFill>
              </a:rPr>
              <a:t>when the SI </a:t>
            </a:r>
            <a:r>
              <a:rPr lang="en-US" dirty="0">
                <a:solidFill>
                  <a:srgbClr val="FF0000"/>
                </a:solidFill>
              </a:rPr>
              <a:t>bit is </a:t>
            </a:r>
            <a:r>
              <a:rPr lang="en-US" dirty="0" smtClean="0">
                <a:solidFill>
                  <a:srgbClr val="FF0000"/>
                </a:solidFill>
              </a:rPr>
              <a:t>set</a:t>
            </a:r>
          </a:p>
          <a:p>
            <a:pPr lvl="1"/>
            <a:r>
              <a:rPr lang="en-US" dirty="0"/>
              <a:t>Data in I2DAT remains stable as long as the SI bit is </a:t>
            </a:r>
            <a:r>
              <a:rPr lang="en-US" dirty="0" smtClean="0"/>
              <a:t>set</a:t>
            </a:r>
          </a:p>
          <a:p>
            <a:pPr lvl="1"/>
            <a:r>
              <a:rPr lang="en-US" dirty="0"/>
              <a:t>Data in I2DAT </a:t>
            </a:r>
            <a:r>
              <a:rPr lang="en-US" dirty="0" smtClean="0"/>
              <a:t>is always </a:t>
            </a:r>
            <a:r>
              <a:rPr lang="en-US" dirty="0"/>
              <a:t>shifted from right to left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4" y="4005070"/>
            <a:ext cx="77769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I2C SCL HIGH duty cycle register: </a:t>
            </a:r>
            <a:r>
              <a:rPr lang="en-US" dirty="0" smtClean="0">
                <a:solidFill>
                  <a:srgbClr val="FF0000"/>
                </a:solidFill>
              </a:rPr>
              <a:t>I2C0</a:t>
            </a:r>
            <a:r>
              <a:rPr lang="en-US" dirty="0">
                <a:solidFill>
                  <a:srgbClr val="FF0000"/>
                </a:solidFill>
              </a:rPr>
              <a:t>SCLH</a:t>
            </a:r>
            <a:r>
              <a:rPr lang="en-US" dirty="0" smtClean="0">
                <a:solidFill>
                  <a:srgbClr val="FF0000"/>
                </a:solidFill>
              </a:rPr>
              <a:t>, I2C1SCLH, I2C2SCLH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I2C SCL </a:t>
            </a:r>
            <a:r>
              <a:rPr lang="en-US" dirty="0" smtClean="0">
                <a:solidFill>
                  <a:srgbClr val="FF0000"/>
                </a:solidFill>
              </a:rPr>
              <a:t>LOW duty </a:t>
            </a:r>
            <a:r>
              <a:rPr lang="en-US" dirty="0">
                <a:solidFill>
                  <a:srgbClr val="FF0000"/>
                </a:solidFill>
              </a:rPr>
              <a:t>cycle register: </a:t>
            </a:r>
            <a:r>
              <a:rPr lang="en-US" dirty="0" smtClean="0">
                <a:solidFill>
                  <a:srgbClr val="FF0000"/>
                </a:solidFill>
              </a:rPr>
              <a:t>I2C0SCLL, I2C1SCLL, I2C2SCLL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3" y="2104039"/>
            <a:ext cx="7801648" cy="1267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62" y="4581139"/>
            <a:ext cx="7828738" cy="12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I2C Data </a:t>
            </a:r>
            <a:r>
              <a:rPr lang="en-US" dirty="0"/>
              <a:t>R</a:t>
            </a:r>
            <a:r>
              <a:rPr lang="en-US" dirty="0" smtClean="0"/>
              <a:t>ate and Duty </a:t>
            </a:r>
            <a:r>
              <a:rPr lang="en-US" dirty="0"/>
              <a:t>C</a:t>
            </a:r>
            <a:r>
              <a:rPr lang="en-US" dirty="0" smtClean="0"/>
              <a:t>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must set values for the registers I2SCLH and I2SCLL to select the </a:t>
            </a:r>
            <a:r>
              <a:rPr lang="en-US" dirty="0" smtClean="0"/>
              <a:t>appropriate data </a:t>
            </a:r>
            <a:r>
              <a:rPr lang="en-US" dirty="0"/>
              <a:t>rate and duty </a:t>
            </a:r>
            <a:r>
              <a:rPr lang="en-US" dirty="0" smtClean="0"/>
              <a:t>cycle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PCLK_I2C is the frequency of </a:t>
            </a:r>
            <a:r>
              <a:rPr lang="en-US" dirty="0" smtClean="0"/>
              <a:t>the peripheral </a:t>
            </a:r>
            <a:r>
              <a:rPr lang="en-US" dirty="0"/>
              <a:t>bus APB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2" y="1988825"/>
            <a:ext cx="4171950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0" y="3544214"/>
            <a:ext cx="8147290" cy="25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I</a:t>
            </a:r>
            <a:r>
              <a:rPr lang="en-US" baseline="30000" dirty="0"/>
              <a:t>2</a:t>
            </a:r>
            <a:r>
              <a:rPr lang="en-US" dirty="0" smtClean="0"/>
              <a:t>C Operating Modes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Master Transmitter Mode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number of data bytes are transmitted to a slave </a:t>
            </a:r>
            <a:r>
              <a:rPr lang="en-US" dirty="0" smtClean="0"/>
              <a:t>receiver</a:t>
            </a:r>
          </a:p>
          <a:p>
            <a:pPr lvl="1"/>
            <a:r>
              <a:rPr lang="en-US" dirty="0"/>
              <a:t>Before the master transmitter mode can be entered, I2CON must </a:t>
            </a:r>
            <a:r>
              <a:rPr lang="en-US" dirty="0" smtClean="0"/>
              <a:t>be initialized </a:t>
            </a:r>
            <a:r>
              <a:rPr lang="en-US" dirty="0"/>
              <a:t>as follows: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1643183"/>
            <a:ext cx="7974469" cy="20162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09" y="4926782"/>
            <a:ext cx="7340792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</a:t>
            </a:r>
            <a:r>
              <a:rPr lang="en-US" dirty="0" smtClean="0"/>
              <a:t>aster </a:t>
            </a:r>
            <a:r>
              <a:rPr lang="en-US" dirty="0"/>
              <a:t>transmitter mode may now be entered by setting </a:t>
            </a:r>
            <a:r>
              <a:rPr lang="en-US" dirty="0" smtClean="0">
                <a:solidFill>
                  <a:srgbClr val="FF0000"/>
                </a:solidFill>
              </a:rPr>
              <a:t>STA</a:t>
            </a:r>
            <a:r>
              <a:rPr lang="en-US" dirty="0" smtClean="0"/>
              <a:t> bit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I2C logic </a:t>
            </a:r>
            <a:r>
              <a:rPr lang="en-US" dirty="0" smtClean="0"/>
              <a:t>will now </a:t>
            </a:r>
            <a:r>
              <a:rPr lang="en-US" dirty="0"/>
              <a:t>test the I2C-bus and generate a START condition as soon as the bus becomes </a:t>
            </a:r>
            <a:r>
              <a:rPr lang="en-US" dirty="0" smtClean="0"/>
              <a:t>free</a:t>
            </a:r>
            <a:endParaRPr lang="en-US" dirty="0"/>
          </a:p>
          <a:p>
            <a:pPr lvl="1"/>
            <a:r>
              <a:rPr lang="en-US" dirty="0"/>
              <a:t>When a START condition is transmitted, </a:t>
            </a:r>
            <a:r>
              <a:rPr lang="en-US" dirty="0" smtClean="0"/>
              <a:t>serial </a:t>
            </a:r>
            <a:r>
              <a:rPr lang="en-US" dirty="0"/>
              <a:t>interrupt flag (</a:t>
            </a:r>
            <a:r>
              <a:rPr lang="en-US" dirty="0">
                <a:solidFill>
                  <a:srgbClr val="FF0000"/>
                </a:solidFill>
              </a:rPr>
              <a:t>SI</a:t>
            </a:r>
            <a:r>
              <a:rPr lang="en-US" dirty="0"/>
              <a:t>) is set, and </a:t>
            </a:r>
            <a:r>
              <a:rPr lang="en-US" dirty="0" smtClean="0"/>
              <a:t>status code </a:t>
            </a:r>
            <a:r>
              <a:rPr lang="en-US" dirty="0"/>
              <a:t>in </a:t>
            </a:r>
            <a:r>
              <a:rPr lang="en-US" dirty="0" smtClean="0"/>
              <a:t>status </a:t>
            </a:r>
            <a:r>
              <a:rPr lang="en-US" dirty="0"/>
              <a:t>register (I2STAT) will be </a:t>
            </a:r>
            <a:r>
              <a:rPr lang="en-US" dirty="0" smtClean="0">
                <a:solidFill>
                  <a:srgbClr val="FF0000"/>
                </a:solidFill>
              </a:rPr>
              <a:t>0x08</a:t>
            </a:r>
          </a:p>
          <a:p>
            <a:pPr lvl="1"/>
            <a:r>
              <a:rPr lang="en-US" dirty="0"/>
              <a:t>This status code is used by the </a:t>
            </a:r>
            <a:r>
              <a:rPr lang="en-US" dirty="0" smtClean="0"/>
              <a:t>interrupt service </a:t>
            </a:r>
            <a:r>
              <a:rPr lang="en-US" dirty="0"/>
              <a:t>routine to enter the appropriate state service routine that loads I2DAT with </a:t>
            </a:r>
            <a:r>
              <a:rPr lang="en-US" dirty="0" smtClean="0"/>
              <a:t>the slave </a:t>
            </a:r>
            <a:r>
              <a:rPr lang="en-US" dirty="0"/>
              <a:t>address and the data direction bit (SLA+W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</a:t>
            </a:r>
            <a:r>
              <a:rPr lang="en-US" dirty="0" smtClean="0"/>
              <a:t> </a:t>
            </a:r>
            <a:r>
              <a:rPr lang="en-US" dirty="0"/>
              <a:t>bit in I2CON </a:t>
            </a:r>
            <a:r>
              <a:rPr lang="en-US" dirty="0">
                <a:solidFill>
                  <a:srgbClr val="FF0000"/>
                </a:solidFill>
              </a:rPr>
              <a:t>must </a:t>
            </a:r>
            <a:r>
              <a:rPr lang="en-US" dirty="0" smtClean="0">
                <a:solidFill>
                  <a:srgbClr val="FF0000"/>
                </a:solidFill>
              </a:rPr>
              <a:t>be reset </a:t>
            </a:r>
            <a:r>
              <a:rPr lang="en-US" dirty="0" smtClean="0"/>
              <a:t>before serial </a:t>
            </a:r>
            <a:r>
              <a:rPr lang="en-US" dirty="0"/>
              <a:t>transfer can </a:t>
            </a:r>
            <a:r>
              <a:rPr lang="en-US" dirty="0" smtClean="0"/>
              <a:t>continue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slave </a:t>
            </a:r>
            <a:r>
              <a:rPr lang="en-US" dirty="0"/>
              <a:t>address and </a:t>
            </a:r>
            <a:r>
              <a:rPr lang="en-US" dirty="0" smtClean="0"/>
              <a:t>direction </a:t>
            </a:r>
            <a:r>
              <a:rPr lang="en-US" dirty="0"/>
              <a:t>bit have been transmitted and </a:t>
            </a:r>
            <a:r>
              <a:rPr lang="en-US" dirty="0" smtClean="0"/>
              <a:t>an acknowledgment </a:t>
            </a:r>
            <a:r>
              <a:rPr lang="en-US" dirty="0"/>
              <a:t>bit has been received, </a:t>
            </a:r>
            <a:r>
              <a:rPr lang="en-US" dirty="0" smtClean="0"/>
              <a:t>serial </a:t>
            </a:r>
            <a:r>
              <a:rPr lang="en-US" dirty="0"/>
              <a:t>interrupt flag (</a:t>
            </a:r>
            <a:r>
              <a:rPr lang="en-US" dirty="0">
                <a:solidFill>
                  <a:srgbClr val="FF0000"/>
                </a:solidFill>
              </a:rPr>
              <a:t>SI</a:t>
            </a:r>
            <a:r>
              <a:rPr lang="en-US" dirty="0"/>
              <a:t>) is </a:t>
            </a:r>
            <a:r>
              <a:rPr lang="en-US" dirty="0" smtClean="0"/>
              <a:t>set, </a:t>
            </a:r>
            <a:r>
              <a:rPr lang="en-US" dirty="0"/>
              <a:t>and </a:t>
            </a:r>
            <a:r>
              <a:rPr lang="en-US" dirty="0" smtClean="0"/>
              <a:t>a number </a:t>
            </a:r>
            <a:r>
              <a:rPr lang="en-US" dirty="0"/>
              <a:t>of status codes in I2STAT are </a:t>
            </a:r>
            <a:r>
              <a:rPr lang="en-US" dirty="0" smtClean="0"/>
              <a:t>possible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0x18, 0x20</a:t>
            </a:r>
            <a:r>
              <a:rPr lang="en-US" dirty="0">
                <a:solidFill>
                  <a:srgbClr val="FF0000"/>
                </a:solidFill>
              </a:rPr>
              <a:t>, or 0x38 </a:t>
            </a:r>
            <a:r>
              <a:rPr lang="en-US" dirty="0"/>
              <a:t>for the master </a:t>
            </a:r>
            <a:r>
              <a:rPr lang="en-US" dirty="0" smtClean="0"/>
              <a:t>mode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0x68, 0x78, or 0xB0 </a:t>
            </a:r>
            <a:r>
              <a:rPr lang="en-US" dirty="0"/>
              <a:t>if the slave mode was </a:t>
            </a:r>
            <a:r>
              <a:rPr lang="en-US" dirty="0" smtClean="0"/>
              <a:t>enabled (AA=1)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39935"/>
            <a:ext cx="8229601" cy="4954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17" y="5790887"/>
            <a:ext cx="1787766" cy="48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Master Receiver </a:t>
            </a:r>
            <a:r>
              <a:rPr lang="en-US" dirty="0" smtClean="0">
                <a:solidFill>
                  <a:srgbClr val="FF0000"/>
                </a:solidFill>
              </a:rPr>
              <a:t>Mode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is received from a slave </a:t>
            </a:r>
            <a:r>
              <a:rPr lang="en-US" dirty="0" smtClean="0"/>
              <a:t>transmitter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ransfer is initiated </a:t>
            </a:r>
            <a:r>
              <a:rPr lang="en-US" dirty="0"/>
              <a:t>in the same way as in the master transmitter </a:t>
            </a:r>
            <a:r>
              <a:rPr lang="en-US" dirty="0" smtClean="0"/>
              <a:t>mode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START condition is transmitted</a:t>
            </a:r>
            <a:r>
              <a:rPr lang="en-US" dirty="0"/>
              <a:t>, </a:t>
            </a:r>
            <a:r>
              <a:rPr lang="en-US" dirty="0" smtClean="0"/>
              <a:t>ISR must </a:t>
            </a:r>
            <a:r>
              <a:rPr lang="en-US" dirty="0"/>
              <a:t>load </a:t>
            </a:r>
            <a:r>
              <a:rPr lang="en-US" dirty="0" smtClean="0"/>
              <a:t>slave </a:t>
            </a:r>
            <a:r>
              <a:rPr lang="en-US" dirty="0"/>
              <a:t>address and </a:t>
            </a:r>
            <a:r>
              <a:rPr lang="en-US" dirty="0" smtClean="0"/>
              <a:t>data </a:t>
            </a:r>
            <a:r>
              <a:rPr lang="en-US" dirty="0"/>
              <a:t>direction bit to </a:t>
            </a:r>
            <a:r>
              <a:rPr lang="en-US" dirty="0" smtClean="0"/>
              <a:t>I</a:t>
            </a:r>
            <a:r>
              <a:rPr lang="en-US" sz="800" dirty="0" smtClean="0"/>
              <a:t>2</a:t>
            </a:r>
            <a:r>
              <a:rPr lang="en-US" dirty="0" smtClean="0"/>
              <a:t>C </a:t>
            </a:r>
            <a:r>
              <a:rPr lang="en-US" dirty="0"/>
              <a:t>Data register (I2DAT</a:t>
            </a:r>
            <a:r>
              <a:rPr lang="en-US" dirty="0" smtClean="0"/>
              <a:t>) </a:t>
            </a:r>
            <a:r>
              <a:rPr lang="en-US" dirty="0"/>
              <a:t>and then clear the SI </a:t>
            </a:r>
            <a:r>
              <a:rPr lang="en-US" dirty="0" smtClean="0"/>
              <a:t>bit.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direction bit (R/W) should be 1 to indicate a read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95" y="1700790"/>
            <a:ext cx="7974469" cy="18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When the slave address and data direction bit have been transmitted and </a:t>
            </a:r>
            <a:r>
              <a:rPr lang="en-US" dirty="0" smtClean="0"/>
              <a:t>an acknowledge </a:t>
            </a:r>
            <a:r>
              <a:rPr lang="en-US" dirty="0"/>
              <a:t>bit has been received, the SI bit is set, and the Status Register will show </a:t>
            </a:r>
            <a:r>
              <a:rPr lang="en-US" dirty="0" smtClean="0"/>
              <a:t>the status code</a:t>
            </a:r>
          </a:p>
          <a:p>
            <a:pPr lvl="2"/>
            <a:r>
              <a:rPr lang="en-US" dirty="0"/>
              <a:t>For master mode, the possible status codes are </a:t>
            </a:r>
            <a:r>
              <a:rPr lang="en-US" dirty="0">
                <a:solidFill>
                  <a:srgbClr val="FF0000"/>
                </a:solidFill>
              </a:rPr>
              <a:t>0x40, 0x48, or </a:t>
            </a:r>
            <a:r>
              <a:rPr lang="en-US" dirty="0" smtClean="0">
                <a:solidFill>
                  <a:srgbClr val="FF0000"/>
                </a:solidFill>
              </a:rPr>
              <a:t>0x38</a:t>
            </a:r>
          </a:p>
          <a:p>
            <a:pPr lvl="2"/>
            <a:r>
              <a:rPr lang="en-US" dirty="0" smtClean="0"/>
              <a:t>For slave </a:t>
            </a:r>
            <a:r>
              <a:rPr lang="en-US" dirty="0"/>
              <a:t>mode, the possible status codes are </a:t>
            </a:r>
            <a:r>
              <a:rPr lang="en-US" dirty="0">
                <a:solidFill>
                  <a:srgbClr val="FF0000"/>
                </a:solidFill>
              </a:rPr>
              <a:t>0x68, 0x78, or </a:t>
            </a:r>
            <a:r>
              <a:rPr lang="en-US" dirty="0" smtClean="0">
                <a:solidFill>
                  <a:srgbClr val="FF0000"/>
                </a:solidFill>
              </a:rPr>
              <a:t>0xB0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LPC176x/5x </a:t>
            </a:r>
            <a:r>
              <a:rPr lang="en-US" dirty="0"/>
              <a:t>needs to </a:t>
            </a:r>
            <a:r>
              <a:rPr lang="en-US" dirty="0">
                <a:solidFill>
                  <a:srgbClr val="FF0000"/>
                </a:solidFill>
              </a:rPr>
              <a:t>acknowledge</a:t>
            </a:r>
            <a:r>
              <a:rPr lang="en-US" dirty="0"/>
              <a:t> a received byte, 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/>
              <a:t> </a:t>
            </a:r>
            <a:r>
              <a:rPr lang="en-US" dirty="0"/>
              <a:t>bit needs to be </a:t>
            </a:r>
            <a:r>
              <a:rPr lang="en-US" dirty="0" smtClean="0"/>
              <a:t>set prior </a:t>
            </a:r>
            <a:r>
              <a:rPr lang="en-US" dirty="0"/>
              <a:t>to clearing </a:t>
            </a:r>
            <a:r>
              <a:rPr lang="en-US" dirty="0" smtClean="0">
                <a:solidFill>
                  <a:srgbClr val="FF0000"/>
                </a:solidFill>
              </a:rPr>
              <a:t>SI</a:t>
            </a:r>
            <a:r>
              <a:rPr lang="en-US" dirty="0" smtClean="0"/>
              <a:t> </a:t>
            </a:r>
            <a:r>
              <a:rPr lang="en-US" dirty="0"/>
              <a:t>bit and initiating </a:t>
            </a:r>
            <a:r>
              <a:rPr lang="en-US" dirty="0" smtClean="0"/>
              <a:t>byte read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LPC176x/5x needs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not acknowledge </a:t>
            </a:r>
            <a:r>
              <a:rPr lang="en-US" dirty="0"/>
              <a:t>a received byte, 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/>
              <a:t> </a:t>
            </a:r>
            <a:r>
              <a:rPr lang="en-US" dirty="0"/>
              <a:t>bit needs to be cleared prior to </a:t>
            </a:r>
            <a:r>
              <a:rPr lang="en-US" dirty="0" smtClean="0"/>
              <a:t>clearing </a:t>
            </a:r>
            <a:r>
              <a:rPr lang="en-US" dirty="0" smtClean="0">
                <a:solidFill>
                  <a:srgbClr val="FF0000"/>
                </a:solidFill>
              </a:rPr>
              <a:t>SI</a:t>
            </a:r>
            <a:r>
              <a:rPr lang="en-US" dirty="0" smtClean="0"/>
              <a:t> </a:t>
            </a:r>
            <a:r>
              <a:rPr lang="en-US" dirty="0"/>
              <a:t>bit and initiating </a:t>
            </a:r>
            <a:r>
              <a:rPr lang="en-US" dirty="0" smtClean="0"/>
              <a:t>byte read</a:t>
            </a:r>
          </a:p>
          <a:p>
            <a:pPr lvl="1"/>
            <a:r>
              <a:rPr lang="en-US" dirty="0"/>
              <a:t>Note that </a:t>
            </a:r>
            <a:r>
              <a:rPr lang="en-US" dirty="0" smtClean="0"/>
              <a:t>last </a:t>
            </a:r>
            <a:r>
              <a:rPr lang="en-US" dirty="0"/>
              <a:t>received byte is always followed by a "Not Acknowledge" from </a:t>
            </a:r>
            <a:r>
              <a:rPr lang="en-US" dirty="0" smtClean="0"/>
              <a:t>the LPC176x/5x </a:t>
            </a:r>
            <a:r>
              <a:rPr lang="en-US" dirty="0"/>
              <a:t>so that </a:t>
            </a:r>
            <a:r>
              <a:rPr lang="en-US" dirty="0" smtClean="0"/>
              <a:t>master </a:t>
            </a:r>
            <a:r>
              <a:rPr lang="en-US" dirty="0"/>
              <a:t>can signal </a:t>
            </a:r>
            <a:r>
              <a:rPr lang="en-US" dirty="0" smtClean="0"/>
              <a:t>slave </a:t>
            </a:r>
            <a:r>
              <a:rPr lang="en-US" dirty="0"/>
              <a:t>that </a:t>
            </a:r>
            <a:r>
              <a:rPr lang="en-US" dirty="0" smtClean="0"/>
              <a:t>reading </a:t>
            </a:r>
            <a:r>
              <a:rPr lang="en-US" dirty="0"/>
              <a:t>sequence is </a:t>
            </a:r>
            <a:r>
              <a:rPr lang="en-US" dirty="0" smtClean="0"/>
              <a:t>finished and </a:t>
            </a:r>
            <a:r>
              <a:rPr lang="en-US" dirty="0"/>
              <a:t>that it needs to issue a STOP or repeated START </a:t>
            </a:r>
            <a:r>
              <a:rPr lang="en-US" dirty="0" smtClean="0"/>
              <a:t>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 repeated START condition, I</a:t>
            </a:r>
            <a:r>
              <a:rPr lang="en-US" baseline="30000" dirty="0"/>
              <a:t>2</a:t>
            </a:r>
            <a:r>
              <a:rPr lang="en-US" dirty="0"/>
              <a:t>C may switch to the master transmitter mode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32" y="2161646"/>
            <a:ext cx="7871768" cy="21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39934"/>
            <a:ext cx="8229601" cy="4936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66" y="5320084"/>
            <a:ext cx="1787766" cy="8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vs. Asynchronous Transmission</a:t>
            </a:r>
            <a:endParaRPr lang="en-US" dirty="0"/>
          </a:p>
        </p:txBody>
      </p:sp>
      <p:pic>
        <p:nvPicPr>
          <p:cNvPr id="7" name="Picture 2" descr="http://www.oocities.org/ernestwu/networking/gifs/sy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5"/>
          <a:stretch/>
        </p:blipFill>
        <p:spPr bwMode="auto">
          <a:xfrm>
            <a:off x="289560" y="1804410"/>
            <a:ext cx="4206240" cy="11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1" y="321478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Synchronous Serial Transmission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6576" y="322268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Asynchronous Serial Transmission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025524"/>
            <a:ext cx="4033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Stream of </a:t>
            </a:r>
            <a:r>
              <a:rPr lang="en-US" b="1" dirty="0" smtClean="0">
                <a:solidFill>
                  <a:srgbClr val="00B050"/>
                </a:solidFill>
              </a:rPr>
              <a:t>data is encoded in chunks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Various bytes at the beginning of the data provide an embedded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data stream can also be synchronized by an external clock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9339" y="3967917"/>
            <a:ext cx="4033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Data transmitted one character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character contains its own clock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bits and stop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Resynchronizes with each character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619" y="1398566"/>
            <a:ext cx="4229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LPC176x/5x I</a:t>
            </a:r>
            <a:r>
              <a:rPr lang="en-US" baseline="30000" dirty="0" smtClean="0"/>
              <a:t>2</a:t>
            </a:r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Initialization</a:t>
            </a:r>
          </a:p>
          <a:p>
            <a:pPr lvl="1"/>
            <a:r>
              <a:rPr lang="en-US" dirty="0"/>
              <a:t>Example to initialize I</a:t>
            </a:r>
            <a:r>
              <a:rPr lang="en-US" baseline="30000" dirty="0"/>
              <a:t>2</a:t>
            </a:r>
            <a:r>
              <a:rPr lang="en-US" dirty="0"/>
              <a:t>C Interface as a Slave and/or </a:t>
            </a:r>
            <a:r>
              <a:rPr lang="en-US" dirty="0" smtClean="0"/>
              <a:t>Master</a:t>
            </a:r>
          </a:p>
          <a:p>
            <a:pPr lvl="2"/>
            <a:r>
              <a:rPr lang="en-US" dirty="0"/>
              <a:t>Load the </a:t>
            </a:r>
            <a:r>
              <a:rPr lang="en-US" dirty="0">
                <a:solidFill>
                  <a:srgbClr val="FF0000"/>
                </a:solidFill>
              </a:rPr>
              <a:t>I2ADR</a:t>
            </a:r>
            <a:r>
              <a:rPr lang="en-US" dirty="0"/>
              <a:t> registers and </a:t>
            </a:r>
            <a:r>
              <a:rPr lang="en-US" dirty="0">
                <a:solidFill>
                  <a:srgbClr val="FF0000"/>
                </a:solidFill>
              </a:rPr>
              <a:t>I2MASK</a:t>
            </a:r>
            <a:r>
              <a:rPr lang="en-US" dirty="0"/>
              <a:t> registers with values to configure the </a:t>
            </a:r>
            <a:r>
              <a:rPr lang="en-US" dirty="0" smtClean="0"/>
              <a:t>own Slave </a:t>
            </a:r>
            <a:r>
              <a:rPr lang="en-US" dirty="0"/>
              <a:t>Address, enable General Call recognition if </a:t>
            </a:r>
            <a:r>
              <a:rPr lang="en-US" dirty="0" smtClean="0"/>
              <a:t>needed</a:t>
            </a:r>
            <a:endParaRPr lang="en-US" dirty="0"/>
          </a:p>
          <a:p>
            <a:pPr lvl="2"/>
            <a:r>
              <a:rPr lang="en-US" dirty="0" smtClean="0"/>
              <a:t>Enable </a:t>
            </a:r>
            <a:r>
              <a:rPr lang="en-US" dirty="0"/>
              <a:t>I</a:t>
            </a:r>
            <a:r>
              <a:rPr lang="en-US" sz="200" dirty="0"/>
              <a:t>2</a:t>
            </a:r>
            <a:r>
              <a:rPr lang="en-US" dirty="0"/>
              <a:t>C </a:t>
            </a:r>
            <a:r>
              <a:rPr lang="en-US" dirty="0" smtClean="0"/>
              <a:t>interrupt</a:t>
            </a:r>
            <a:endParaRPr lang="en-US" dirty="0"/>
          </a:p>
          <a:p>
            <a:pPr lvl="2"/>
            <a:r>
              <a:rPr lang="en-US" dirty="0" smtClean="0"/>
              <a:t>Write </a:t>
            </a:r>
            <a:r>
              <a:rPr lang="en-US" dirty="0">
                <a:solidFill>
                  <a:srgbClr val="FF0000"/>
                </a:solidFill>
              </a:rPr>
              <a:t>0x44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I2CONSET</a:t>
            </a:r>
            <a:r>
              <a:rPr lang="en-US" dirty="0"/>
              <a:t> to set the </a:t>
            </a:r>
            <a:r>
              <a:rPr lang="en-US" dirty="0">
                <a:solidFill>
                  <a:srgbClr val="FF0000"/>
                </a:solidFill>
              </a:rPr>
              <a:t>I2EN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AA</a:t>
            </a:r>
            <a:r>
              <a:rPr lang="en-US" dirty="0"/>
              <a:t> bits, enabling </a:t>
            </a:r>
            <a:r>
              <a:rPr lang="en-US" dirty="0">
                <a:solidFill>
                  <a:srgbClr val="FF0000"/>
                </a:solidFill>
              </a:rPr>
              <a:t>Slave functions</a:t>
            </a:r>
            <a:r>
              <a:rPr lang="en-US" dirty="0"/>
              <a:t>. For </a:t>
            </a:r>
            <a:r>
              <a:rPr lang="en-US" dirty="0">
                <a:solidFill>
                  <a:srgbClr val="FF0000"/>
                </a:solidFill>
              </a:rPr>
              <a:t>Master only functions</a:t>
            </a:r>
            <a:r>
              <a:rPr lang="en-US" dirty="0"/>
              <a:t>, write </a:t>
            </a:r>
            <a:r>
              <a:rPr lang="en-US" dirty="0">
                <a:solidFill>
                  <a:srgbClr val="FF0000"/>
                </a:solidFill>
              </a:rPr>
              <a:t>0x40</a:t>
            </a:r>
            <a:r>
              <a:rPr lang="en-US" dirty="0"/>
              <a:t> to </a:t>
            </a:r>
            <a:r>
              <a:rPr lang="en-US" dirty="0" smtClean="0">
                <a:solidFill>
                  <a:srgbClr val="FF0000"/>
                </a:solidFill>
              </a:rPr>
              <a:t>I2CONSET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The </a:t>
            </a:r>
            <a:r>
              <a:rPr lang="en-US" dirty="0"/>
              <a:t>serial clock frequency (for master modes) is defined by loading the </a:t>
            </a:r>
            <a:r>
              <a:rPr lang="en-US" sz="2000" dirty="0">
                <a:solidFill>
                  <a:srgbClr val="FF0000"/>
                </a:solidFill>
              </a:rPr>
              <a:t>I2SCLH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dirty="0">
                <a:solidFill>
                  <a:srgbClr val="FF0000"/>
                </a:solidFill>
              </a:rPr>
              <a:t>I2SCLL</a:t>
            </a:r>
            <a:r>
              <a:rPr lang="en-US" sz="2000" dirty="0"/>
              <a:t> </a:t>
            </a:r>
            <a:r>
              <a:rPr lang="en-US" sz="2000" dirty="0" smtClean="0"/>
              <a:t>registers</a:t>
            </a:r>
            <a:endParaRPr lang="en-US" sz="2000" dirty="0"/>
          </a:p>
          <a:p>
            <a:pPr lvl="1"/>
            <a:r>
              <a:rPr lang="en-US" dirty="0"/>
              <a:t>The I2C hardware now begins checking the I2C-bus for its own slave </a:t>
            </a:r>
            <a:r>
              <a:rPr lang="en-US" dirty="0" smtClean="0"/>
              <a:t>address and if detected </a:t>
            </a:r>
            <a:r>
              <a:rPr lang="en-US" dirty="0"/>
              <a:t>an interrupt is </a:t>
            </a:r>
            <a:r>
              <a:rPr lang="en-US" dirty="0" smtClean="0"/>
              <a:t>requested and </a:t>
            </a:r>
            <a:r>
              <a:rPr lang="en-US" dirty="0"/>
              <a:t>I2STAT is loaded with the appropriate state information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LPC176x/5x I</a:t>
            </a:r>
            <a:r>
              <a:rPr lang="en-US" baseline="30000" dirty="0" smtClean="0"/>
              <a:t>2</a:t>
            </a:r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C interrupt service</a:t>
            </a:r>
          </a:p>
          <a:p>
            <a:pPr lvl="1"/>
            <a:r>
              <a:rPr lang="en-US" dirty="0"/>
              <a:t>When the I</a:t>
            </a:r>
            <a:r>
              <a:rPr lang="en-US" sz="400" dirty="0"/>
              <a:t>2</a:t>
            </a:r>
            <a:r>
              <a:rPr lang="en-US" dirty="0"/>
              <a:t>C interrupt is entered, I2STAT contains a status code which identifies one </a:t>
            </a:r>
            <a:r>
              <a:rPr lang="en-US" dirty="0" smtClean="0"/>
              <a:t>of the </a:t>
            </a:r>
            <a:r>
              <a:rPr lang="en-US" dirty="0"/>
              <a:t>26 state services to be </a:t>
            </a:r>
            <a:r>
              <a:rPr lang="en-US" dirty="0" smtClean="0"/>
              <a:t>executed</a:t>
            </a:r>
          </a:p>
          <a:p>
            <a:pPr lvl="2"/>
            <a:r>
              <a:rPr lang="en-US" dirty="0"/>
              <a:t>Read the I2C status from </a:t>
            </a:r>
            <a:r>
              <a:rPr lang="en-US" dirty="0" smtClean="0"/>
              <a:t>I2STA</a:t>
            </a:r>
            <a:endParaRPr lang="en-US" dirty="0"/>
          </a:p>
          <a:p>
            <a:pPr lvl="2"/>
            <a:r>
              <a:rPr lang="en-US" dirty="0"/>
              <a:t>Use the status value to branch to one of 26 possible state routines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Start </a:t>
            </a:r>
            <a:r>
              <a:rPr lang="en-US" dirty="0">
                <a:solidFill>
                  <a:srgbClr val="FF0000"/>
                </a:solidFill>
              </a:rPr>
              <a:t>Master Transmit </a:t>
            </a:r>
            <a:r>
              <a:rPr lang="en-US" dirty="0" smtClean="0">
                <a:solidFill>
                  <a:srgbClr val="FF0000"/>
                </a:solidFill>
              </a:rPr>
              <a:t>function</a:t>
            </a:r>
          </a:p>
          <a:p>
            <a:pPr lvl="1"/>
            <a:r>
              <a:rPr lang="en-US" dirty="0"/>
              <a:t>Begin a Master Transmit operation by setting up the buffer, pointer, and data count, </a:t>
            </a:r>
            <a:r>
              <a:rPr lang="en-US" dirty="0" smtClean="0"/>
              <a:t>then initiating </a:t>
            </a:r>
            <a:r>
              <a:rPr lang="en-US" dirty="0"/>
              <a:t>a </a:t>
            </a:r>
            <a:r>
              <a:rPr lang="en-US" dirty="0" smtClean="0"/>
              <a:t>START</a:t>
            </a:r>
          </a:p>
          <a:p>
            <a:pPr lvl="2"/>
            <a:r>
              <a:rPr lang="en-US" dirty="0" smtClean="0"/>
              <a:t>Set </a:t>
            </a:r>
            <a:r>
              <a:rPr lang="en-US" dirty="0"/>
              <a:t>up </a:t>
            </a:r>
            <a:r>
              <a:rPr lang="en-US" dirty="0" smtClean="0"/>
              <a:t>Slave </a:t>
            </a:r>
            <a:r>
              <a:rPr lang="en-US" dirty="0"/>
              <a:t>Address to which data will be transmitted, </a:t>
            </a:r>
            <a:r>
              <a:rPr lang="en-US" dirty="0" smtClean="0"/>
              <a:t>add Write bit</a:t>
            </a:r>
            <a:endParaRPr lang="en-US" dirty="0"/>
          </a:p>
          <a:p>
            <a:pPr lvl="2"/>
            <a:r>
              <a:rPr lang="en-US" dirty="0" smtClean="0"/>
              <a:t>Set </a:t>
            </a:r>
            <a:r>
              <a:rPr lang="en-US" dirty="0"/>
              <a:t>up data to be transmitted in Master Transmit </a:t>
            </a:r>
            <a:r>
              <a:rPr lang="en-US" dirty="0" smtClean="0"/>
              <a:t>buffer</a:t>
            </a:r>
            <a:endParaRPr lang="en-US" dirty="0"/>
          </a:p>
          <a:p>
            <a:pPr lvl="2"/>
            <a:r>
              <a:rPr lang="en-US" dirty="0" smtClean="0"/>
              <a:t>Initialize </a:t>
            </a:r>
            <a:r>
              <a:rPr lang="en-US" dirty="0"/>
              <a:t>the Master data counter to match the length of the message being </a:t>
            </a:r>
            <a:r>
              <a:rPr lang="en-US" dirty="0" smtClean="0"/>
              <a:t>sent</a:t>
            </a:r>
          </a:p>
          <a:p>
            <a:pPr lvl="2"/>
            <a:r>
              <a:rPr lang="en-US" dirty="0"/>
              <a:t>Write 0x20 to I2CONSET to set the STA bit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LPC176x/5x I</a:t>
            </a:r>
            <a:r>
              <a:rPr lang="en-US" baseline="30000" dirty="0"/>
              <a:t>2</a:t>
            </a:r>
            <a:r>
              <a:rPr lang="en-US" dirty="0"/>
              <a:t>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Start Master Receive </a:t>
            </a:r>
            <a:r>
              <a:rPr lang="en-US" dirty="0" smtClean="0">
                <a:solidFill>
                  <a:srgbClr val="FF0000"/>
                </a:solidFill>
              </a:rPr>
              <a:t>function</a:t>
            </a:r>
          </a:p>
          <a:p>
            <a:pPr lvl="1"/>
            <a:r>
              <a:rPr lang="en-US" dirty="0"/>
              <a:t>Begin a Master Receive operation by setting up the buffer, pointer, and data count, </a:t>
            </a:r>
            <a:r>
              <a:rPr lang="en-US" dirty="0" smtClean="0"/>
              <a:t>then initiating </a:t>
            </a:r>
            <a:r>
              <a:rPr lang="en-US" dirty="0"/>
              <a:t>a </a:t>
            </a:r>
            <a:r>
              <a:rPr lang="en-US" dirty="0" smtClean="0"/>
              <a:t>START</a:t>
            </a:r>
          </a:p>
          <a:p>
            <a:pPr lvl="2"/>
            <a:r>
              <a:rPr lang="en-US" dirty="0"/>
              <a:t>Set up the Slave Address to which data will be transmitted, </a:t>
            </a:r>
            <a:r>
              <a:rPr lang="en-US" dirty="0" smtClean="0"/>
              <a:t>and add Read bit</a:t>
            </a:r>
            <a:endParaRPr lang="en-US" dirty="0"/>
          </a:p>
          <a:p>
            <a:pPr lvl="2"/>
            <a:r>
              <a:rPr lang="en-US" dirty="0" smtClean="0"/>
              <a:t>Set </a:t>
            </a:r>
            <a:r>
              <a:rPr lang="en-US" dirty="0"/>
              <a:t>up the Master Receive buffer.</a:t>
            </a:r>
          </a:p>
          <a:p>
            <a:pPr lvl="2"/>
            <a:r>
              <a:rPr lang="en-US" dirty="0" smtClean="0"/>
              <a:t>Initialize </a:t>
            </a:r>
            <a:r>
              <a:rPr lang="en-US" dirty="0"/>
              <a:t>the Master data counter to match the length of the message to be </a:t>
            </a:r>
            <a:r>
              <a:rPr lang="en-US" dirty="0" smtClean="0"/>
              <a:t>received</a:t>
            </a:r>
          </a:p>
          <a:p>
            <a:pPr lvl="2"/>
            <a:r>
              <a:rPr lang="en-US" dirty="0"/>
              <a:t>Write 0x20 to I2CONSET to set the STA </a:t>
            </a:r>
            <a:r>
              <a:rPr lang="en-US" dirty="0" smtClean="0"/>
              <a:t>bit</a:t>
            </a:r>
          </a:p>
          <a:p>
            <a:r>
              <a:rPr lang="en-US" dirty="0">
                <a:solidFill>
                  <a:srgbClr val="FF0000"/>
                </a:solidFill>
              </a:rPr>
              <a:t>State: </a:t>
            </a:r>
            <a:r>
              <a:rPr lang="en-US" dirty="0" smtClean="0">
                <a:solidFill>
                  <a:srgbClr val="FF0000"/>
                </a:solidFill>
              </a:rPr>
              <a:t>0x08</a:t>
            </a:r>
          </a:p>
          <a:p>
            <a:pPr lvl="1"/>
            <a:r>
              <a:rPr lang="en-US" dirty="0"/>
              <a:t>Write Slave Address with R/W bit to </a:t>
            </a:r>
            <a:r>
              <a:rPr lang="en-US" dirty="0" smtClean="0"/>
              <a:t>I2DAT</a:t>
            </a:r>
          </a:p>
          <a:p>
            <a:pPr lvl="1"/>
            <a:r>
              <a:rPr lang="en-US" dirty="0" smtClean="0"/>
              <a:t>Write (1&lt;&lt;3)|(1&lt;&lt;5) </a:t>
            </a:r>
            <a:r>
              <a:rPr lang="en-US" dirty="0"/>
              <a:t>to I2CONCLR to clear the SI </a:t>
            </a:r>
            <a:r>
              <a:rPr lang="en-US" dirty="0" smtClean="0"/>
              <a:t>flag &amp; Start flag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96" y="4177891"/>
            <a:ext cx="28289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LPC176x/5x I</a:t>
            </a:r>
            <a:r>
              <a:rPr lang="en-US" baseline="30000" dirty="0"/>
              <a:t>2</a:t>
            </a:r>
            <a:r>
              <a:rPr lang="en-US" dirty="0"/>
              <a:t>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State: </a:t>
            </a:r>
            <a:r>
              <a:rPr lang="en-US" dirty="0" smtClean="0">
                <a:solidFill>
                  <a:srgbClr val="FF0000"/>
                </a:solidFill>
              </a:rPr>
              <a:t>0x18</a:t>
            </a:r>
          </a:p>
          <a:p>
            <a:pPr lvl="1"/>
            <a:r>
              <a:rPr lang="en-US" dirty="0"/>
              <a:t>Previous state was State 0x08 or State 0x10, Slave Address + Write has </a:t>
            </a:r>
            <a:r>
              <a:rPr lang="en-US" dirty="0" smtClean="0"/>
              <a:t>been transmitted</a:t>
            </a:r>
            <a:r>
              <a:rPr lang="en-US" dirty="0"/>
              <a:t>, ACK has been received. The first data byte will be </a:t>
            </a:r>
            <a:r>
              <a:rPr lang="en-US" dirty="0" smtClean="0"/>
              <a:t>transmitted</a:t>
            </a:r>
          </a:p>
          <a:p>
            <a:pPr lvl="2"/>
            <a:r>
              <a:rPr lang="en-US" dirty="0"/>
              <a:t>Load I2DAT with first data byte from Master Transmit </a:t>
            </a:r>
            <a:r>
              <a:rPr lang="en-US" dirty="0" smtClean="0"/>
              <a:t>buffer</a:t>
            </a:r>
            <a:endParaRPr lang="en-US" dirty="0"/>
          </a:p>
          <a:p>
            <a:pPr lvl="2"/>
            <a:r>
              <a:rPr lang="en-US" dirty="0" smtClean="0"/>
              <a:t>Increment Master </a:t>
            </a:r>
            <a:r>
              <a:rPr lang="en-US" dirty="0"/>
              <a:t>Transmit buffer </a:t>
            </a:r>
            <a:r>
              <a:rPr lang="en-US" dirty="0" smtClean="0"/>
              <a:t>pointer</a:t>
            </a:r>
          </a:p>
          <a:p>
            <a:pPr lvl="2"/>
            <a:r>
              <a:rPr lang="en-US" dirty="0"/>
              <a:t>Write 0x08 to I2CONCLR to clear the SI </a:t>
            </a:r>
            <a:r>
              <a:rPr lang="en-US" dirty="0" smtClean="0"/>
              <a:t>flag</a:t>
            </a:r>
          </a:p>
          <a:p>
            <a:r>
              <a:rPr lang="en-US" dirty="0">
                <a:solidFill>
                  <a:srgbClr val="FF0000"/>
                </a:solidFill>
              </a:rPr>
              <a:t>State: </a:t>
            </a:r>
            <a:r>
              <a:rPr lang="en-US" dirty="0" smtClean="0">
                <a:solidFill>
                  <a:srgbClr val="FF0000"/>
                </a:solidFill>
              </a:rPr>
              <a:t>0x28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If there is still data to be written</a:t>
            </a:r>
          </a:p>
          <a:p>
            <a:pPr lvl="2"/>
            <a:r>
              <a:rPr lang="en-US" dirty="0" smtClean="0"/>
              <a:t>Load </a:t>
            </a:r>
            <a:r>
              <a:rPr lang="en-US" dirty="0"/>
              <a:t>I2DAT with </a:t>
            </a:r>
            <a:r>
              <a:rPr lang="en-US" dirty="0" smtClean="0"/>
              <a:t>next </a:t>
            </a:r>
            <a:r>
              <a:rPr lang="en-US" dirty="0"/>
              <a:t>data byte from Master Transmit buffer</a:t>
            </a:r>
          </a:p>
          <a:p>
            <a:pPr lvl="2"/>
            <a:r>
              <a:rPr lang="en-US" dirty="0" smtClean="0"/>
              <a:t>Increment </a:t>
            </a:r>
            <a:r>
              <a:rPr lang="en-US" dirty="0"/>
              <a:t>Master Transmit buffer </a:t>
            </a:r>
            <a:r>
              <a:rPr lang="en-US" dirty="0" smtClean="0"/>
              <a:t>pointer</a:t>
            </a:r>
          </a:p>
          <a:p>
            <a:pPr lvl="2"/>
            <a:r>
              <a:rPr lang="en-US" dirty="0"/>
              <a:t>Write 0x08 to I2CONCLR to clear the SI flag</a:t>
            </a:r>
          </a:p>
          <a:p>
            <a:pPr lvl="2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638" y="3025751"/>
            <a:ext cx="2361887" cy="1267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50" y="5099218"/>
            <a:ext cx="24669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LPC176x/5x I</a:t>
            </a:r>
            <a:r>
              <a:rPr lang="en-US" baseline="30000" dirty="0"/>
              <a:t>2</a:t>
            </a:r>
            <a:r>
              <a:rPr lang="en-US" dirty="0"/>
              <a:t>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If there is no data to be written and there is data to be read </a:t>
            </a:r>
          </a:p>
          <a:p>
            <a:pPr lvl="2"/>
            <a:r>
              <a:rPr lang="en-US" dirty="0"/>
              <a:t>Write 0x20 to I2CONSET to set the STA </a:t>
            </a:r>
            <a:r>
              <a:rPr lang="en-US" dirty="0" smtClean="0"/>
              <a:t>bit</a:t>
            </a:r>
          </a:p>
          <a:p>
            <a:pPr lvl="2"/>
            <a:r>
              <a:rPr lang="en-US" dirty="0"/>
              <a:t>Write 0x08 to I2CONCLR to clear the SI flag</a:t>
            </a:r>
          </a:p>
          <a:p>
            <a:pPr lvl="1"/>
            <a:r>
              <a:rPr lang="en-US" dirty="0" smtClean="0"/>
              <a:t>Otherwise</a:t>
            </a:r>
          </a:p>
          <a:p>
            <a:pPr lvl="2"/>
            <a:r>
              <a:rPr lang="en-US" dirty="0"/>
              <a:t>Write </a:t>
            </a:r>
            <a:r>
              <a:rPr lang="en-US" dirty="0" smtClean="0"/>
              <a:t>0x10 </a:t>
            </a:r>
            <a:r>
              <a:rPr lang="en-US" dirty="0"/>
              <a:t>to I2CONSET to set the </a:t>
            </a:r>
            <a:r>
              <a:rPr lang="en-US" dirty="0" smtClean="0"/>
              <a:t>STOP bit</a:t>
            </a:r>
          </a:p>
          <a:p>
            <a:pPr lvl="2"/>
            <a:r>
              <a:rPr lang="en-US" dirty="0"/>
              <a:t>Write 0x08 to I2CONCLR to clear the SI flag</a:t>
            </a:r>
          </a:p>
          <a:p>
            <a:pPr marL="461963" lvl="1" indent="0">
              <a:buNone/>
            </a:pPr>
            <a:endParaRPr lang="en-US" dirty="0" smtClean="0"/>
          </a:p>
          <a:p>
            <a:r>
              <a:rPr lang="en-US" dirty="0" smtClean="0"/>
              <a:t>For C code example: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github.com/una1veritas/LPCxpresso/tree/master/workspace/i2c/src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165" y="1643183"/>
            <a:ext cx="14573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Asynchronous Receiver Transmitter (UART)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 universal asynchronous receiver/transmitter (UART) is a  device for </a:t>
            </a:r>
            <a:r>
              <a:rPr lang="en-US" dirty="0" smtClean="0">
                <a:solidFill>
                  <a:srgbClr val="FF0000"/>
                </a:solidFill>
              </a:rPr>
              <a:t>asynchronous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serial communication</a:t>
            </a:r>
            <a:r>
              <a:rPr lang="en-US" dirty="0" smtClean="0"/>
              <a:t> with </a:t>
            </a:r>
            <a:r>
              <a:rPr lang="en-US" dirty="0"/>
              <a:t>configurable </a:t>
            </a:r>
            <a:r>
              <a:rPr lang="en-US" dirty="0" smtClean="0"/>
              <a:t>data format and transmission speeds</a:t>
            </a:r>
          </a:p>
          <a:p>
            <a:r>
              <a:rPr lang="en-US" dirty="0"/>
              <a:t>The electric signaling levels and methods (such as differential signaling, etc.) are handled by a driver circuit external to the UART</a:t>
            </a:r>
            <a:endParaRPr lang="en-US" dirty="0" smtClean="0"/>
          </a:p>
          <a:p>
            <a:r>
              <a:rPr lang="en-US" dirty="0" smtClean="0"/>
              <a:t>UARTs </a:t>
            </a:r>
            <a:r>
              <a:rPr lang="en-US" dirty="0"/>
              <a:t>are commonly used </a:t>
            </a:r>
            <a:r>
              <a:rPr lang="en-US" dirty="0" smtClean="0"/>
              <a:t>with </a:t>
            </a:r>
            <a:r>
              <a:rPr lang="en-US" dirty="0"/>
              <a:t>communication standards </a:t>
            </a:r>
            <a:r>
              <a:rPr lang="en-US" dirty="0" smtClean="0"/>
              <a:t>such as</a:t>
            </a:r>
            <a:r>
              <a:rPr lang="en-US" dirty="0"/>
              <a:t> TIA (formerly EIA) RS-232, RS-422 or </a:t>
            </a:r>
            <a:r>
              <a:rPr lang="en-US" dirty="0" smtClean="0"/>
              <a:t>RS-485</a:t>
            </a:r>
          </a:p>
          <a:p>
            <a:r>
              <a:rPr lang="en-US" dirty="0"/>
              <a:t>Communication may be </a:t>
            </a:r>
            <a:r>
              <a:rPr lang="en-US" dirty="0" smtClean="0"/>
              <a:t>simplex,</a:t>
            </a:r>
            <a:r>
              <a:rPr lang="en-US" dirty="0"/>
              <a:t> </a:t>
            </a:r>
            <a:r>
              <a:rPr lang="en-US" dirty="0" smtClean="0"/>
              <a:t>full </a:t>
            </a:r>
            <a:r>
              <a:rPr lang="en-US" dirty="0"/>
              <a:t>duplex </a:t>
            </a:r>
            <a:r>
              <a:rPr lang="en-US" dirty="0" smtClean="0"/>
              <a:t>or</a:t>
            </a:r>
            <a:r>
              <a:rPr lang="en-US" dirty="0"/>
              <a:t> half duplex </a:t>
            </a:r>
          </a:p>
        </p:txBody>
      </p:sp>
    </p:spTree>
    <p:extLst>
      <p:ext uri="{BB962C8B-B14F-4D97-AF65-F5344CB8AC3E}">
        <p14:creationId xmlns:p14="http://schemas.microsoft.com/office/powerpoint/2010/main" val="37905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Asynchronous Receiver Transmitter (UART)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Based around shift registers and a clock </a:t>
            </a:r>
            <a:r>
              <a:rPr lang="en-GB" dirty="0" smtClean="0"/>
              <a:t>signal</a:t>
            </a:r>
            <a:endParaRPr lang="en-GB" dirty="0"/>
          </a:p>
          <a:p>
            <a:pPr eaLnBrk="1" hangingPunct="1">
              <a:lnSpc>
                <a:spcPct val="90000"/>
              </a:lnSpc>
            </a:pPr>
            <a:r>
              <a:rPr lang="en-GB" dirty="0"/>
              <a:t>UART clock determines baud rate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UART frames the data bits with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start bit </a:t>
            </a:r>
            <a:r>
              <a:rPr lang="en-GB" dirty="0"/>
              <a:t>to provide synchronisation to the receiver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one or more (usually one) </a:t>
            </a:r>
            <a:r>
              <a:rPr lang="en-GB" dirty="0">
                <a:solidFill>
                  <a:srgbClr val="FF0000"/>
                </a:solidFill>
              </a:rPr>
              <a:t>stop bits </a:t>
            </a:r>
            <a:r>
              <a:rPr lang="en-GB" dirty="0"/>
              <a:t>to signal end of data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Most UARTs can also optionally generate </a:t>
            </a:r>
            <a:r>
              <a:rPr lang="en-GB" dirty="0">
                <a:solidFill>
                  <a:srgbClr val="FF0000"/>
                </a:solidFill>
              </a:rPr>
              <a:t>parity bits </a:t>
            </a:r>
            <a:r>
              <a:rPr lang="en-GB" dirty="0"/>
              <a:t>on transmission and parity checking on reception to provide simple error </a:t>
            </a:r>
            <a:r>
              <a:rPr lang="en-GB" dirty="0" smtClean="0"/>
              <a:t>detection</a:t>
            </a:r>
            <a:endParaRPr lang="en-GB" dirty="0"/>
          </a:p>
          <a:p>
            <a:pPr eaLnBrk="1" hangingPunct="1">
              <a:lnSpc>
                <a:spcPct val="90000"/>
              </a:lnSpc>
            </a:pPr>
            <a:r>
              <a:rPr lang="en-GB" dirty="0"/>
              <a:t>UARTs often have receive and transmit </a:t>
            </a:r>
            <a:r>
              <a:rPr lang="en-GB" dirty="0" smtClean="0"/>
              <a:t>buffers (</a:t>
            </a:r>
            <a:r>
              <a:rPr lang="en-GB" dirty="0"/>
              <a:t>FIFO's) as well as the serial shift </a:t>
            </a:r>
            <a:r>
              <a:rPr lang="en-GB" dirty="0" smtClean="0"/>
              <a:t>registers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This allows </a:t>
            </a:r>
            <a:r>
              <a:rPr lang="en-US" dirty="0" smtClean="0"/>
              <a:t>host </a:t>
            </a:r>
            <a:r>
              <a:rPr lang="en-US" dirty="0"/>
              <a:t>processor </a:t>
            </a:r>
            <a:r>
              <a:rPr lang="en-US" dirty="0" smtClean="0"/>
              <a:t>more </a:t>
            </a:r>
            <a:r>
              <a:rPr lang="en-US" dirty="0"/>
              <a:t>time to handle an interrupt from the UART and prevents loss of received data at high rates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UART - Transmitter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20"/>
            <a:ext cx="8229600" cy="5143500"/>
          </a:xfrm>
        </p:spPr>
        <p:txBody>
          <a:bodyPr/>
          <a:lstStyle/>
          <a:p>
            <a:pPr eaLnBrk="1" hangingPunct="1"/>
            <a:r>
              <a:rPr lang="en-GB" dirty="0"/>
              <a:t>Transmitter (</a:t>
            </a:r>
            <a:r>
              <a:rPr lang="en-GB" dirty="0" err="1"/>
              <a:t>Tx</a:t>
            </a:r>
            <a:r>
              <a:rPr lang="en-GB" dirty="0"/>
              <a:t>) - converts data from parallel to serial format</a:t>
            </a:r>
          </a:p>
          <a:p>
            <a:pPr lvl="1" eaLnBrk="1" hangingPunct="1"/>
            <a:r>
              <a:rPr lang="en-GB" dirty="0"/>
              <a:t>inserts start and stop bits </a:t>
            </a:r>
          </a:p>
          <a:p>
            <a:pPr lvl="1" eaLnBrk="1" hangingPunct="1"/>
            <a:r>
              <a:rPr lang="en-GB" dirty="0"/>
              <a:t>calculates and inserts parity bit if required</a:t>
            </a:r>
          </a:p>
          <a:p>
            <a:pPr lvl="1" eaLnBrk="1" hangingPunct="1"/>
            <a:r>
              <a:rPr lang="en-GB" dirty="0"/>
              <a:t>output bit rate is determined by the UART clock </a:t>
            </a:r>
          </a:p>
          <a:p>
            <a:endParaRPr lang="en-US" dirty="0"/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640676" y="3659428"/>
            <a:ext cx="7848600" cy="2475693"/>
            <a:chOff x="288" y="2304"/>
            <a:chExt cx="4944" cy="17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112" y="2688"/>
              <a:ext cx="816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928" y="3600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024" y="3296"/>
              <a:ext cx="12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Serial output</a:t>
              </a:r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4368" y="3408"/>
              <a:ext cx="864" cy="192"/>
              <a:chOff x="4656" y="3456"/>
              <a:chExt cx="864" cy="192"/>
            </a:xfrm>
          </p:grpSpPr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4656" y="36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V="1">
                <a:off x="4800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4800" y="34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4944" y="36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>
                <a:off x="5088" y="34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>
                <a:off x="5232" y="34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>
                <a:off x="5376" y="36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 flipV="1">
                <a:off x="4944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 flipV="1">
                <a:off x="5088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 flipV="1">
                <a:off x="5376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V="1">
                <a:off x="5520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Line 44"/>
            <p:cNvSpPr>
              <a:spLocks noChangeShapeType="1"/>
            </p:cNvSpPr>
            <p:nvPr/>
          </p:nvSpPr>
          <p:spPr bwMode="auto">
            <a:xfrm>
              <a:off x="1296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46"/>
            <p:cNvSpPr>
              <a:spLocks noChangeShapeType="1"/>
            </p:cNvSpPr>
            <p:nvPr/>
          </p:nvSpPr>
          <p:spPr bwMode="auto">
            <a:xfrm>
              <a:off x="1296" y="297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Line 47"/>
            <p:cNvSpPr>
              <a:spLocks noChangeShapeType="1"/>
            </p:cNvSpPr>
            <p:nvPr/>
          </p:nvSpPr>
          <p:spPr bwMode="auto">
            <a:xfrm>
              <a:off x="1296" y="30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" name="Line 48"/>
            <p:cNvSpPr>
              <a:spLocks noChangeShapeType="1"/>
            </p:cNvSpPr>
            <p:nvPr/>
          </p:nvSpPr>
          <p:spPr bwMode="auto">
            <a:xfrm>
              <a:off x="129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49"/>
            <p:cNvSpPr>
              <a:spLocks noChangeShapeType="1"/>
            </p:cNvSpPr>
            <p:nvPr/>
          </p:nvSpPr>
          <p:spPr bwMode="auto">
            <a:xfrm>
              <a:off x="1296" y="326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1296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51"/>
            <p:cNvSpPr>
              <a:spLocks noChangeShapeType="1"/>
            </p:cNvSpPr>
            <p:nvPr/>
          </p:nvSpPr>
          <p:spPr bwMode="auto">
            <a:xfrm>
              <a:off x="1296" y="345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 flipV="1">
              <a:off x="2496" y="38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54"/>
            <p:cNvSpPr>
              <a:spLocks noChangeShapeType="1"/>
            </p:cNvSpPr>
            <p:nvPr/>
          </p:nvSpPr>
          <p:spPr bwMode="auto">
            <a:xfrm flipH="1">
              <a:off x="1296" y="408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Text Box 55"/>
            <p:cNvSpPr txBox="1">
              <a:spLocks noChangeArrowheads="1"/>
            </p:cNvSpPr>
            <p:nvPr/>
          </p:nvSpPr>
          <p:spPr bwMode="auto">
            <a:xfrm>
              <a:off x="336" y="2924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Parallel data</a:t>
              </a:r>
            </a:p>
          </p:txBody>
        </p: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288" y="3585"/>
              <a:ext cx="18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UART Clock from </a:t>
              </a:r>
              <a:br>
                <a:rPr lang="en-GB" dirty="0"/>
              </a:br>
              <a:r>
                <a:rPr lang="en-GB" dirty="0"/>
                <a:t>baud rate generator</a:t>
              </a:r>
            </a:p>
          </p:txBody>
        </p:sp>
        <p:sp>
          <p:nvSpPr>
            <p:cNvPr id="20" name="Line 57"/>
            <p:cNvSpPr>
              <a:spLocks noChangeShapeType="1"/>
            </p:cNvSpPr>
            <p:nvPr/>
          </p:nvSpPr>
          <p:spPr bwMode="auto">
            <a:xfrm flipH="1">
              <a:off x="1296" y="254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58"/>
            <p:cNvSpPr>
              <a:spLocks noChangeShapeType="1"/>
            </p:cNvSpPr>
            <p:nvPr/>
          </p:nvSpPr>
          <p:spPr bwMode="auto">
            <a:xfrm>
              <a:off x="2544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Text Box 59"/>
            <p:cNvSpPr txBox="1">
              <a:spLocks noChangeArrowheads="1"/>
            </p:cNvSpPr>
            <p:nvPr/>
          </p:nvSpPr>
          <p:spPr bwMode="auto">
            <a:xfrm>
              <a:off x="912" y="2304"/>
              <a:ext cx="19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Status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9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 panose="02020603050405020304" pitchFamily="18" charset="0"/>
              </a:rPr>
              <a:t>Asynchronous </a:t>
            </a:r>
            <a:r>
              <a:rPr lang="en-GB" dirty="0" smtClean="0">
                <a:cs typeface="Times New Roman" panose="02020603050405020304" pitchFamily="18" charset="0"/>
              </a:rPr>
              <a:t>Serial Transmission</a:t>
            </a:r>
            <a:endParaRPr lang="en-US" dirty="0"/>
          </a:p>
        </p:txBody>
      </p:sp>
      <p:pic>
        <p:nvPicPr>
          <p:cNvPr id="4" name="Picture 4" descr="ASCII.gif (693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2814"/>
            <a:ext cx="82296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39929" y="1182327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9929" y="1825264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50574" y="3539764"/>
            <a:ext cx="857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Serial transmission is </a:t>
            </a:r>
            <a:r>
              <a:rPr lang="en-GB">
                <a:solidFill>
                  <a:srgbClr val="FF0000"/>
                </a:solidFill>
              </a:rPr>
              <a:t>little endian </a:t>
            </a:r>
            <a:r>
              <a:rPr lang="en-GB"/>
              <a:t>(least significant bit first)</a:t>
            </a:r>
          </a:p>
        </p:txBody>
      </p:sp>
    </p:spTree>
    <p:extLst>
      <p:ext uri="{BB962C8B-B14F-4D97-AF65-F5344CB8AC3E}">
        <p14:creationId xmlns:p14="http://schemas.microsoft.com/office/powerpoint/2010/main" val="17771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UART - The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S</a:t>
            </a:r>
            <a:r>
              <a:rPr lang="en-GB" dirty="0" smtClean="0"/>
              <a:t>ynchronises with transmitter using falling edge of start bit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amples input data line at a clock rate that is normally a  multiple of baud rate, typically 16 times the baud rate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eads each bit in middle of bit period (many modern UARTs use a majority decision of the several samples to determine the bit value)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emoves start and stop bits, optionally calculates and checks parity bit. Presents received data value in parallel form</a:t>
            </a:r>
          </a:p>
          <a:p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576436" y="4062677"/>
            <a:ext cx="7010400" cy="2066994"/>
            <a:chOff x="912" y="2160"/>
            <a:chExt cx="4416" cy="1776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2928" y="283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072" y="2506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Serial input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4320" y="2640"/>
              <a:ext cx="1008" cy="192"/>
              <a:chOff x="4320" y="2640"/>
              <a:chExt cx="1008" cy="192"/>
            </a:xfrm>
          </p:grpSpPr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 flipV="1">
                <a:off x="4464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>
                <a:off x="4464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 flipV="1">
                <a:off x="4608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>
                <a:off x="4608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4752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>
                <a:off x="4896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5040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>
                <a:off x="5184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flipV="1">
                <a:off x="4752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Line 17"/>
              <p:cNvSpPr>
                <a:spLocks noChangeShapeType="1"/>
              </p:cNvSpPr>
              <p:nvPr/>
            </p:nvSpPr>
            <p:spPr bwMode="auto">
              <a:xfrm flipV="1">
                <a:off x="5040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Line 18"/>
              <p:cNvSpPr>
                <a:spLocks noChangeShapeType="1"/>
              </p:cNvSpPr>
              <p:nvPr/>
            </p:nvSpPr>
            <p:spPr bwMode="auto">
              <a:xfrm flipV="1">
                <a:off x="5184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19"/>
              <p:cNvSpPr>
                <a:spLocks noChangeShapeType="1"/>
              </p:cNvSpPr>
              <p:nvPr/>
            </p:nvSpPr>
            <p:spPr bwMode="auto">
              <a:xfrm flipV="1">
                <a:off x="5328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20"/>
              <p:cNvSpPr>
                <a:spLocks noChangeShapeType="1"/>
              </p:cNvSpPr>
              <p:nvPr/>
            </p:nvSpPr>
            <p:spPr bwMode="auto">
              <a:xfrm>
                <a:off x="4320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5184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2112" y="2544"/>
              <a:ext cx="816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V="1">
              <a:off x="2496" y="37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H="1">
              <a:off x="1296" y="3936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 flipH="1">
              <a:off x="1296" y="240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2544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912" y="2160"/>
              <a:ext cx="19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/>
                <a:t>Status information</a:t>
              </a: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H="1">
              <a:off x="1296" y="268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H="1">
              <a:off x="1296" y="27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H="1">
              <a:off x="1296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H="1">
              <a:off x="1296" y="297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 flipH="1">
              <a:off x="1296" y="30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 flipH="1">
              <a:off x="129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H="1">
              <a:off x="1296" y="326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 flipH="1">
              <a:off x="1296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539799" y="4753585"/>
            <a:ext cx="2895600" cy="1267431"/>
            <a:chOff x="259" y="2750"/>
            <a:chExt cx="1824" cy="1089"/>
          </a:xfrm>
        </p:grpSpPr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336" y="2750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Parallel data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259" y="3397"/>
              <a:ext cx="18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UART Clock from </a:t>
              </a:r>
              <a:br>
                <a:rPr lang="en-GB" dirty="0"/>
              </a:br>
              <a:r>
                <a:rPr lang="en-GB" dirty="0"/>
                <a:t>baud rate generator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Transmission</a:t>
            </a:r>
            <a:endParaRPr lang="en-US" dirty="0"/>
          </a:p>
        </p:txBody>
      </p:sp>
      <p:pic>
        <p:nvPicPr>
          <p:cNvPr id="4" name="Picture 2" descr="http://www.oocities.org/ernestwu/networking/gifs/sy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5"/>
          <a:stretch/>
        </p:blipFill>
        <p:spPr bwMode="auto">
          <a:xfrm>
            <a:off x="2286000" y="1355148"/>
            <a:ext cx="4338461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252251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Synchronous Serial Transmission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239631"/>
            <a:ext cx="3540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Amount of overhead information restricted to few characters for each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be used at higher speeds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2766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error were to occur, whole block of data is lost (100+characters)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User cannot transmit characters instantaneously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Requires storage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0830" y="5790887"/>
            <a:ext cx="8229600" cy="415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Synchronous used for high-speed communication between computers</a:t>
            </a:r>
          </a:p>
        </p:txBody>
      </p:sp>
      <p:pic>
        <p:nvPicPr>
          <p:cNvPr id="9" name="Picture 2" descr="http://www.vjsmag.com/wp-content/uploads/2013/06/ethernet-cable-photo-wyrls-e13466866876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r="20998" b="10177"/>
          <a:stretch/>
        </p:blipFill>
        <p:spPr bwMode="auto">
          <a:xfrm>
            <a:off x="6743048" y="1424690"/>
            <a:ext cx="1257952" cy="9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5862"/>
            <a:ext cx="1000712" cy="9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 panose="02020603050405020304" pitchFamily="18" charset="0"/>
              </a:rPr>
              <a:t>Asynchronous </a:t>
            </a:r>
            <a:r>
              <a:rPr lang="en-GB" dirty="0" smtClean="0">
                <a:cs typeface="Times New Roman" panose="02020603050405020304" pitchFamily="18" charset="0"/>
              </a:rPr>
              <a:t>Serial Reception</a:t>
            </a:r>
            <a:endParaRPr lang="en-US" dirty="0"/>
          </a:p>
        </p:txBody>
      </p:sp>
      <p:pic>
        <p:nvPicPr>
          <p:cNvPr id="77" name="Picture 4" descr="ASCII.gif (693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7"/>
          <a:stretch>
            <a:fillRect/>
          </a:stretch>
        </p:blipFill>
        <p:spPr bwMode="auto">
          <a:xfrm>
            <a:off x="457200" y="1295400"/>
            <a:ext cx="8229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Line 5"/>
          <p:cNvSpPr>
            <a:spLocks noChangeShapeType="1"/>
          </p:cNvSpPr>
          <p:nvPr/>
        </p:nvSpPr>
        <p:spPr bwMode="auto">
          <a:xfrm>
            <a:off x="309082" y="41910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" name="Line 6"/>
          <p:cNvSpPr>
            <a:spLocks noChangeShapeType="1"/>
          </p:cNvSpPr>
          <p:nvPr/>
        </p:nvSpPr>
        <p:spPr bwMode="auto">
          <a:xfrm>
            <a:off x="2366482" y="4953000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 flipV="1">
            <a:off x="461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" name="Line 8"/>
          <p:cNvSpPr>
            <a:spLocks noChangeShapeType="1"/>
          </p:cNvSpPr>
          <p:nvPr/>
        </p:nvSpPr>
        <p:spPr bwMode="auto">
          <a:xfrm flipV="1">
            <a:off x="613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flipV="1">
            <a:off x="766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 flipV="1">
            <a:off x="918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 flipV="1">
            <a:off x="1071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" name="Line 12"/>
          <p:cNvSpPr>
            <a:spLocks noChangeShapeType="1"/>
          </p:cNvSpPr>
          <p:nvPr/>
        </p:nvSpPr>
        <p:spPr bwMode="auto">
          <a:xfrm flipV="1">
            <a:off x="1223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" name="Line 13"/>
          <p:cNvSpPr>
            <a:spLocks noChangeShapeType="1"/>
          </p:cNvSpPr>
          <p:nvPr/>
        </p:nvSpPr>
        <p:spPr bwMode="auto">
          <a:xfrm flipV="1">
            <a:off x="1375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" name="Line 15"/>
          <p:cNvSpPr>
            <a:spLocks noChangeShapeType="1"/>
          </p:cNvSpPr>
          <p:nvPr/>
        </p:nvSpPr>
        <p:spPr bwMode="auto">
          <a:xfrm flipV="1">
            <a:off x="2595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 flipV="1">
            <a:off x="1375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" name="Line 24"/>
          <p:cNvSpPr>
            <a:spLocks noChangeShapeType="1"/>
          </p:cNvSpPr>
          <p:nvPr/>
        </p:nvSpPr>
        <p:spPr bwMode="auto">
          <a:xfrm flipV="1">
            <a:off x="1528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 flipV="1">
            <a:off x="1680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 flipV="1">
            <a:off x="1833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 flipV="1">
            <a:off x="1985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 flipV="1">
            <a:off x="2137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" name="Line 29"/>
          <p:cNvSpPr>
            <a:spLocks noChangeShapeType="1"/>
          </p:cNvSpPr>
          <p:nvPr/>
        </p:nvSpPr>
        <p:spPr bwMode="auto">
          <a:xfrm flipV="1">
            <a:off x="2290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" name="Text Box 30"/>
          <p:cNvSpPr txBox="1">
            <a:spLocks noChangeArrowheads="1"/>
          </p:cNvSpPr>
          <p:nvPr/>
        </p:nvSpPr>
        <p:spPr bwMode="auto">
          <a:xfrm>
            <a:off x="309082" y="3810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Idle</a:t>
            </a:r>
          </a:p>
        </p:txBody>
      </p:sp>
      <p:sp>
        <p:nvSpPr>
          <p:cNvPr id="96" name="Line 31"/>
          <p:cNvSpPr>
            <a:spLocks noChangeShapeType="1"/>
          </p:cNvSpPr>
          <p:nvPr/>
        </p:nvSpPr>
        <p:spPr bwMode="auto">
          <a:xfrm>
            <a:off x="23664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" name="Line 32"/>
          <p:cNvSpPr>
            <a:spLocks noChangeShapeType="1"/>
          </p:cNvSpPr>
          <p:nvPr/>
        </p:nvSpPr>
        <p:spPr bwMode="auto">
          <a:xfrm flipV="1">
            <a:off x="2747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" name="Line 33"/>
          <p:cNvSpPr>
            <a:spLocks noChangeShapeType="1"/>
          </p:cNvSpPr>
          <p:nvPr/>
        </p:nvSpPr>
        <p:spPr bwMode="auto">
          <a:xfrm flipV="1">
            <a:off x="28998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" name="Line 34"/>
          <p:cNvSpPr>
            <a:spLocks noChangeShapeType="1"/>
          </p:cNvSpPr>
          <p:nvPr/>
        </p:nvSpPr>
        <p:spPr bwMode="auto">
          <a:xfrm flipV="1">
            <a:off x="30522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" name="Line 35"/>
          <p:cNvSpPr>
            <a:spLocks noChangeShapeType="1"/>
          </p:cNvSpPr>
          <p:nvPr/>
        </p:nvSpPr>
        <p:spPr bwMode="auto">
          <a:xfrm flipV="1">
            <a:off x="32046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" name="Line 40"/>
          <p:cNvSpPr>
            <a:spLocks noChangeShapeType="1"/>
          </p:cNvSpPr>
          <p:nvPr/>
        </p:nvSpPr>
        <p:spPr bwMode="auto">
          <a:xfrm flipV="1">
            <a:off x="38142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Line 41"/>
          <p:cNvSpPr>
            <a:spLocks noChangeShapeType="1"/>
          </p:cNvSpPr>
          <p:nvPr/>
        </p:nvSpPr>
        <p:spPr bwMode="auto">
          <a:xfrm flipV="1">
            <a:off x="39666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Line 42"/>
          <p:cNvSpPr>
            <a:spLocks noChangeShapeType="1"/>
          </p:cNvSpPr>
          <p:nvPr/>
        </p:nvSpPr>
        <p:spPr bwMode="auto">
          <a:xfrm flipV="1">
            <a:off x="4119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Line 43"/>
          <p:cNvSpPr>
            <a:spLocks noChangeShapeType="1"/>
          </p:cNvSpPr>
          <p:nvPr/>
        </p:nvSpPr>
        <p:spPr bwMode="auto">
          <a:xfrm flipV="1">
            <a:off x="4271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 flipV="1">
            <a:off x="44238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6" name="Line 45"/>
          <p:cNvSpPr>
            <a:spLocks noChangeShapeType="1"/>
          </p:cNvSpPr>
          <p:nvPr/>
        </p:nvSpPr>
        <p:spPr bwMode="auto">
          <a:xfrm flipV="1">
            <a:off x="2442682" y="49530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" name="Line 47"/>
          <p:cNvSpPr>
            <a:spLocks noChangeShapeType="1"/>
          </p:cNvSpPr>
          <p:nvPr/>
        </p:nvSpPr>
        <p:spPr bwMode="auto">
          <a:xfrm flipV="1">
            <a:off x="45762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8" name="Line 48"/>
          <p:cNvSpPr>
            <a:spLocks noChangeShapeType="1"/>
          </p:cNvSpPr>
          <p:nvPr/>
        </p:nvSpPr>
        <p:spPr bwMode="auto">
          <a:xfrm flipV="1">
            <a:off x="47286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" name="Text Box 49"/>
          <p:cNvSpPr txBox="1">
            <a:spLocks noChangeArrowheads="1"/>
          </p:cNvSpPr>
          <p:nvPr/>
        </p:nvSpPr>
        <p:spPr bwMode="auto">
          <a:xfrm>
            <a:off x="385282" y="47244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waiting for start bit</a:t>
            </a:r>
          </a:p>
        </p:txBody>
      </p:sp>
      <p:sp>
        <p:nvSpPr>
          <p:cNvPr id="110" name="Text Box 50"/>
          <p:cNvSpPr txBox="1">
            <a:spLocks noChangeArrowheads="1"/>
          </p:cNvSpPr>
          <p:nvPr/>
        </p:nvSpPr>
        <p:spPr bwMode="auto">
          <a:xfrm>
            <a:off x="2595082" y="44958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Start bit</a:t>
            </a:r>
          </a:p>
        </p:txBody>
      </p:sp>
      <p:sp>
        <p:nvSpPr>
          <p:cNvPr id="111" name="Line 51"/>
          <p:cNvSpPr>
            <a:spLocks noChangeShapeType="1"/>
          </p:cNvSpPr>
          <p:nvPr/>
        </p:nvSpPr>
        <p:spPr bwMode="auto">
          <a:xfrm>
            <a:off x="48048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" name="Line 52"/>
          <p:cNvSpPr>
            <a:spLocks noChangeShapeType="1"/>
          </p:cNvSpPr>
          <p:nvPr/>
        </p:nvSpPr>
        <p:spPr bwMode="auto">
          <a:xfrm>
            <a:off x="4804882" y="4191000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" name="Line 53"/>
          <p:cNvSpPr>
            <a:spLocks noChangeShapeType="1"/>
          </p:cNvSpPr>
          <p:nvPr/>
        </p:nvSpPr>
        <p:spPr bwMode="auto">
          <a:xfrm flipV="1">
            <a:off x="4881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4" name="Line 54"/>
          <p:cNvSpPr>
            <a:spLocks noChangeShapeType="1"/>
          </p:cNvSpPr>
          <p:nvPr/>
        </p:nvSpPr>
        <p:spPr bwMode="auto">
          <a:xfrm flipV="1">
            <a:off x="5033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5" name="Line 55"/>
          <p:cNvSpPr>
            <a:spLocks noChangeShapeType="1"/>
          </p:cNvSpPr>
          <p:nvPr/>
        </p:nvSpPr>
        <p:spPr bwMode="auto">
          <a:xfrm flipV="1">
            <a:off x="5185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6" name="Line 56"/>
          <p:cNvSpPr>
            <a:spLocks noChangeShapeType="1"/>
          </p:cNvSpPr>
          <p:nvPr/>
        </p:nvSpPr>
        <p:spPr bwMode="auto">
          <a:xfrm flipV="1">
            <a:off x="5338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" name="Line 57"/>
          <p:cNvSpPr>
            <a:spLocks noChangeShapeType="1"/>
          </p:cNvSpPr>
          <p:nvPr/>
        </p:nvSpPr>
        <p:spPr bwMode="auto">
          <a:xfrm flipV="1">
            <a:off x="5490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8" name="Line 58"/>
          <p:cNvSpPr>
            <a:spLocks noChangeShapeType="1"/>
          </p:cNvSpPr>
          <p:nvPr/>
        </p:nvSpPr>
        <p:spPr bwMode="auto">
          <a:xfrm flipV="1">
            <a:off x="5643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9" name="Line 59"/>
          <p:cNvSpPr>
            <a:spLocks noChangeShapeType="1"/>
          </p:cNvSpPr>
          <p:nvPr/>
        </p:nvSpPr>
        <p:spPr bwMode="auto">
          <a:xfrm flipV="1">
            <a:off x="57954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0" name="Line 60"/>
          <p:cNvSpPr>
            <a:spLocks noChangeShapeType="1"/>
          </p:cNvSpPr>
          <p:nvPr/>
        </p:nvSpPr>
        <p:spPr bwMode="auto">
          <a:xfrm flipV="1">
            <a:off x="6252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1" name="Line 61"/>
          <p:cNvSpPr>
            <a:spLocks noChangeShapeType="1"/>
          </p:cNvSpPr>
          <p:nvPr/>
        </p:nvSpPr>
        <p:spPr bwMode="auto">
          <a:xfrm flipV="1">
            <a:off x="6405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" name="Line 62"/>
          <p:cNvSpPr>
            <a:spLocks noChangeShapeType="1"/>
          </p:cNvSpPr>
          <p:nvPr/>
        </p:nvSpPr>
        <p:spPr bwMode="auto">
          <a:xfrm flipV="1">
            <a:off x="6557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" name="Line 63"/>
          <p:cNvSpPr>
            <a:spLocks noChangeShapeType="1"/>
          </p:cNvSpPr>
          <p:nvPr/>
        </p:nvSpPr>
        <p:spPr bwMode="auto">
          <a:xfrm flipV="1">
            <a:off x="6709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" name="Line 64"/>
          <p:cNvSpPr>
            <a:spLocks noChangeShapeType="1"/>
          </p:cNvSpPr>
          <p:nvPr/>
        </p:nvSpPr>
        <p:spPr bwMode="auto">
          <a:xfrm flipV="1">
            <a:off x="6862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" name="Line 65"/>
          <p:cNvSpPr>
            <a:spLocks noChangeShapeType="1"/>
          </p:cNvSpPr>
          <p:nvPr/>
        </p:nvSpPr>
        <p:spPr bwMode="auto">
          <a:xfrm flipV="1">
            <a:off x="5947882" y="41910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" name="Line 66"/>
          <p:cNvSpPr>
            <a:spLocks noChangeShapeType="1"/>
          </p:cNvSpPr>
          <p:nvPr/>
        </p:nvSpPr>
        <p:spPr bwMode="auto">
          <a:xfrm flipV="1">
            <a:off x="61002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 flipV="1">
            <a:off x="7014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8" name="Line 68"/>
          <p:cNvSpPr>
            <a:spLocks noChangeShapeType="1"/>
          </p:cNvSpPr>
          <p:nvPr/>
        </p:nvSpPr>
        <p:spPr bwMode="auto">
          <a:xfrm flipV="1">
            <a:off x="7167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9" name="Text Box 69"/>
          <p:cNvSpPr txBox="1">
            <a:spLocks noChangeArrowheads="1"/>
          </p:cNvSpPr>
          <p:nvPr/>
        </p:nvSpPr>
        <p:spPr bwMode="auto">
          <a:xfrm>
            <a:off x="4881082" y="525780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1</a:t>
            </a:r>
          </a:p>
          <a:p>
            <a:pPr eaLnBrk="1" hangingPunct="1"/>
            <a:r>
              <a:rPr lang="en-GB" dirty="0">
                <a:solidFill>
                  <a:srgbClr val="FF0000"/>
                </a:solidFill>
              </a:rPr>
              <a:t>First data bit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7471882" y="44196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etc.</a:t>
            </a:r>
          </a:p>
        </p:txBody>
      </p:sp>
      <p:sp>
        <p:nvSpPr>
          <p:cNvPr id="131" name="Line 71"/>
          <p:cNvSpPr>
            <a:spLocks noChangeShapeType="1"/>
          </p:cNvSpPr>
          <p:nvPr/>
        </p:nvSpPr>
        <p:spPr bwMode="auto">
          <a:xfrm>
            <a:off x="72432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" name="Line 72"/>
          <p:cNvSpPr>
            <a:spLocks noChangeShapeType="1"/>
          </p:cNvSpPr>
          <p:nvPr/>
        </p:nvSpPr>
        <p:spPr bwMode="auto">
          <a:xfrm>
            <a:off x="7243282" y="49530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" name="Line 73"/>
          <p:cNvSpPr>
            <a:spLocks noChangeShapeType="1"/>
          </p:cNvSpPr>
          <p:nvPr/>
        </p:nvSpPr>
        <p:spPr bwMode="auto">
          <a:xfrm flipV="1">
            <a:off x="7319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" name="Line 74"/>
          <p:cNvSpPr>
            <a:spLocks noChangeShapeType="1"/>
          </p:cNvSpPr>
          <p:nvPr/>
        </p:nvSpPr>
        <p:spPr bwMode="auto">
          <a:xfrm flipV="1">
            <a:off x="74718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" name="Line 75"/>
          <p:cNvSpPr>
            <a:spLocks noChangeShapeType="1"/>
          </p:cNvSpPr>
          <p:nvPr/>
        </p:nvSpPr>
        <p:spPr bwMode="auto">
          <a:xfrm flipV="1">
            <a:off x="76242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6" name="Line 76"/>
          <p:cNvSpPr>
            <a:spLocks noChangeShapeType="1"/>
          </p:cNvSpPr>
          <p:nvPr/>
        </p:nvSpPr>
        <p:spPr bwMode="auto">
          <a:xfrm flipV="1">
            <a:off x="77766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" name="Line 77"/>
          <p:cNvSpPr>
            <a:spLocks noChangeShapeType="1"/>
          </p:cNvSpPr>
          <p:nvPr/>
        </p:nvSpPr>
        <p:spPr bwMode="auto">
          <a:xfrm flipV="1">
            <a:off x="7929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" name="Line 78"/>
          <p:cNvSpPr>
            <a:spLocks noChangeShapeType="1"/>
          </p:cNvSpPr>
          <p:nvPr/>
        </p:nvSpPr>
        <p:spPr bwMode="auto">
          <a:xfrm flipV="1">
            <a:off x="8081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9" name="Line 79"/>
          <p:cNvSpPr>
            <a:spLocks noChangeShapeType="1"/>
          </p:cNvSpPr>
          <p:nvPr/>
        </p:nvSpPr>
        <p:spPr bwMode="auto">
          <a:xfrm flipV="1">
            <a:off x="8233882" y="4953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" name="Line 80"/>
          <p:cNvSpPr>
            <a:spLocks noChangeShapeType="1"/>
          </p:cNvSpPr>
          <p:nvPr/>
        </p:nvSpPr>
        <p:spPr bwMode="auto">
          <a:xfrm flipV="1">
            <a:off x="8691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1" name="Line 85"/>
          <p:cNvSpPr>
            <a:spLocks noChangeShapeType="1"/>
          </p:cNvSpPr>
          <p:nvPr/>
        </p:nvSpPr>
        <p:spPr bwMode="auto">
          <a:xfrm flipV="1">
            <a:off x="8386282" y="49530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2" name="Line 86"/>
          <p:cNvSpPr>
            <a:spLocks noChangeShapeType="1"/>
          </p:cNvSpPr>
          <p:nvPr/>
        </p:nvSpPr>
        <p:spPr bwMode="auto">
          <a:xfrm flipV="1">
            <a:off x="8538682" y="4953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" name="Text Box 89"/>
          <p:cNvSpPr txBox="1">
            <a:spLocks noChangeArrowheads="1"/>
          </p:cNvSpPr>
          <p:nvPr/>
        </p:nvSpPr>
        <p:spPr bwMode="auto">
          <a:xfrm>
            <a:off x="8157682" y="5867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0</a:t>
            </a:r>
          </a:p>
        </p:txBody>
      </p:sp>
      <p:sp>
        <p:nvSpPr>
          <p:cNvPr id="144" name="Text Box 90"/>
          <p:cNvSpPr txBox="1">
            <a:spLocks noChangeArrowheads="1"/>
          </p:cNvSpPr>
          <p:nvPr/>
        </p:nvSpPr>
        <p:spPr bwMode="auto">
          <a:xfrm>
            <a:off x="1299682" y="5618066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Start detected</a:t>
            </a:r>
          </a:p>
        </p:txBody>
      </p:sp>
      <p:sp>
        <p:nvSpPr>
          <p:cNvPr id="145" name="Line 91"/>
          <p:cNvSpPr>
            <a:spLocks noChangeShapeType="1"/>
          </p:cNvSpPr>
          <p:nvPr/>
        </p:nvSpPr>
        <p:spPr bwMode="auto">
          <a:xfrm flipV="1">
            <a:off x="3357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6" name="Line 92"/>
          <p:cNvSpPr>
            <a:spLocks noChangeShapeType="1"/>
          </p:cNvSpPr>
          <p:nvPr/>
        </p:nvSpPr>
        <p:spPr bwMode="auto">
          <a:xfrm flipV="1">
            <a:off x="3509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7" name="Line 93"/>
          <p:cNvSpPr>
            <a:spLocks noChangeShapeType="1"/>
          </p:cNvSpPr>
          <p:nvPr/>
        </p:nvSpPr>
        <p:spPr bwMode="auto">
          <a:xfrm flipV="1">
            <a:off x="36618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8" name="Line 94"/>
          <p:cNvSpPr>
            <a:spLocks noChangeShapeType="1"/>
          </p:cNvSpPr>
          <p:nvPr/>
        </p:nvSpPr>
        <p:spPr bwMode="auto">
          <a:xfrm flipH="1">
            <a:off x="1071082" y="2057400"/>
            <a:ext cx="681518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9" name="Line 95"/>
          <p:cNvSpPr>
            <a:spLocks noChangeShapeType="1"/>
          </p:cNvSpPr>
          <p:nvPr/>
        </p:nvSpPr>
        <p:spPr bwMode="auto">
          <a:xfrm>
            <a:off x="3814281" y="2680109"/>
            <a:ext cx="4267201" cy="18156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Error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Overrun </a:t>
            </a:r>
            <a:r>
              <a:rPr lang="en-US" dirty="0" smtClean="0">
                <a:solidFill>
                  <a:srgbClr val="FF0000"/>
                </a:solidFill>
              </a:rPr>
              <a:t>Error</a:t>
            </a:r>
            <a:r>
              <a:rPr lang="en-US" dirty="0" smtClean="0"/>
              <a:t>: When a new character is assembled while the receiver buffer or FIFO is full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Parity Error</a:t>
            </a:r>
            <a:r>
              <a:rPr lang="en-US" dirty="0" smtClean="0"/>
              <a:t>: When the parity bit of a received character is in the wrong state, a parity error occurs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Framing Error</a:t>
            </a:r>
            <a:r>
              <a:rPr lang="en-US" dirty="0" smtClean="0"/>
              <a:t>: </a:t>
            </a:r>
            <a:r>
              <a:rPr lang="en-US" dirty="0"/>
              <a:t>When the stop bit of a received character is a logic 0, a framing error occurs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Break Condition</a:t>
            </a:r>
            <a:r>
              <a:rPr lang="en-US" dirty="0" smtClean="0"/>
              <a:t>: </a:t>
            </a:r>
            <a:r>
              <a:rPr lang="en-US" dirty="0"/>
              <a:t>When </a:t>
            </a:r>
            <a:r>
              <a:rPr lang="en-US" dirty="0" smtClean="0"/>
              <a:t>Rx </a:t>
            </a:r>
            <a:r>
              <a:rPr lang="en-US" dirty="0"/>
              <a:t>is held in the spacing state (all zeroes) for one full </a:t>
            </a:r>
            <a:r>
              <a:rPr lang="en-US" dirty="0" smtClean="0"/>
              <a:t>character transmission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DCE and DTE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5324547" cy="5143500"/>
          </a:xfrm>
        </p:spPr>
        <p:txBody>
          <a:bodyPr/>
          <a:lstStyle/>
          <a:p>
            <a:r>
              <a:rPr lang="en-US" sz="2200" dirty="0"/>
              <a:t>Original purpose of </a:t>
            </a:r>
            <a:r>
              <a:rPr lang="en-US" sz="2200" dirty="0" smtClean="0"/>
              <a:t>UART </a:t>
            </a:r>
            <a:r>
              <a:rPr lang="en-US" sz="2200" dirty="0"/>
              <a:t>was for PCs to communicate via </a:t>
            </a:r>
            <a:r>
              <a:rPr lang="en-US" sz="2200" dirty="0" smtClean="0"/>
              <a:t>telephone </a:t>
            </a:r>
            <a:r>
              <a:rPr lang="en-US" sz="2200" dirty="0"/>
              <a:t>network</a:t>
            </a:r>
          </a:p>
          <a:p>
            <a:r>
              <a:rPr lang="en-US" sz="2200" dirty="0"/>
              <a:t>Telephones were for voice communication (analog signals) whereas computers need </a:t>
            </a:r>
            <a:r>
              <a:rPr lang="en-US" sz="2200" dirty="0" smtClean="0"/>
              <a:t>to </a:t>
            </a:r>
            <a:r>
              <a:rPr lang="en-US" sz="2200" dirty="0"/>
              <a:t>exchange discrete data (digital signals)</a:t>
            </a:r>
          </a:p>
          <a:p>
            <a:r>
              <a:rPr lang="en-US" sz="2200" dirty="0"/>
              <a:t>Special ‘communication equipment’ was  needed for doing </a:t>
            </a:r>
            <a:r>
              <a:rPr lang="en-US" sz="2200" dirty="0" smtClean="0"/>
              <a:t>signal </a:t>
            </a:r>
            <a:r>
              <a:rPr lang="en-US" sz="2200" dirty="0"/>
              <a:t>conversions (</a:t>
            </a:r>
            <a:r>
              <a:rPr lang="en-US" sz="2200" dirty="0" smtClean="0"/>
              <a:t>i.e., modulator/demodulator</a:t>
            </a:r>
            <a:r>
              <a:rPr lang="en-US" sz="2200" dirty="0"/>
              <a:t>, or </a:t>
            </a:r>
            <a:r>
              <a:rPr lang="en-US" sz="2200" b="1" dirty="0"/>
              <a:t>modem</a:t>
            </a:r>
            <a:r>
              <a:rPr lang="en-US" sz="2200" dirty="0"/>
              <a:t>)  </a:t>
            </a:r>
          </a:p>
          <a:p>
            <a:endParaRPr lang="en-US" dirty="0"/>
          </a:p>
        </p:txBody>
      </p:sp>
      <p:pic>
        <p:nvPicPr>
          <p:cNvPr id="4" name="Picture 4" descr="C11-F17-DS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4985832"/>
            <a:ext cx="7772400" cy="12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61" y="1160720"/>
            <a:ext cx="2942767" cy="35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</a:t>
            </a:r>
            <a:r>
              <a:rPr lang="en-US" dirty="0" smtClean="0"/>
              <a:t>9-Wire Serial Cable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6200000">
            <a:off x="5562600" y="2611534"/>
            <a:ext cx="3352800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5400000" flipH="1">
            <a:off x="0" y="2459134"/>
            <a:ext cx="3352800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1828800" y="20781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828800" y="25353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1828800" y="29925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1828800" y="34497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1828800" y="39069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7086600" y="21543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7086600" y="26115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7086600" y="30687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7086600" y="35259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7086600" y="39831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6"/>
          <p:cNvSpPr>
            <a:spLocks noChangeArrowheads="1"/>
          </p:cNvSpPr>
          <p:nvPr/>
        </p:nvSpPr>
        <p:spPr bwMode="auto">
          <a:xfrm>
            <a:off x="7315200" y="23829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7"/>
          <p:cNvSpPr>
            <a:spLocks noChangeArrowheads="1"/>
          </p:cNvSpPr>
          <p:nvPr/>
        </p:nvSpPr>
        <p:spPr bwMode="auto">
          <a:xfrm>
            <a:off x="7315200" y="28401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7315200" y="32973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7315200" y="37545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0"/>
          <p:cNvSpPr>
            <a:spLocks noChangeArrowheads="1"/>
          </p:cNvSpPr>
          <p:nvPr/>
        </p:nvSpPr>
        <p:spPr bwMode="auto">
          <a:xfrm>
            <a:off x="1524000" y="23067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31"/>
          <p:cNvSpPr>
            <a:spLocks noChangeArrowheads="1"/>
          </p:cNvSpPr>
          <p:nvPr/>
        </p:nvSpPr>
        <p:spPr bwMode="auto">
          <a:xfrm>
            <a:off x="1524000" y="27639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1524000" y="32211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1524000" y="36783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1905000" y="21543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>
            <a:off x="1905000" y="26115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1905000" y="30687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>
            <a:off x="1905000" y="35259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1905000" y="39831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>
            <a:off x="1600200" y="2382934"/>
            <a:ext cx="579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>
            <a:off x="1524000" y="2840134"/>
            <a:ext cx="579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>
            <a:off x="1600200" y="3297334"/>
            <a:ext cx="579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>
            <a:off x="1600200" y="3754534"/>
            <a:ext cx="579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1752600" y="18495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7010400" y="39831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5</a:t>
            </a:r>
          </a:p>
        </p:txBody>
      </p: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1371600" y="20781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6</a:t>
            </a:r>
          </a:p>
        </p:txBody>
      </p:sp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1371600" y="36783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9</a:t>
            </a:r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7010400" y="19257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7239000" y="2154334"/>
            <a:ext cx="420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6</a:t>
            </a:r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7239000" y="37545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9</a:t>
            </a: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2209800" y="1925734"/>
            <a:ext cx="1187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Carrier Detect</a:t>
            </a:r>
          </a:p>
        </p:txBody>
      </p:sp>
      <p:sp>
        <p:nvSpPr>
          <p:cNvPr id="41" name="Text Box 54"/>
          <p:cNvSpPr txBox="1">
            <a:spLocks noChangeArrowheads="1"/>
          </p:cNvSpPr>
          <p:nvPr/>
        </p:nvSpPr>
        <p:spPr bwMode="auto">
          <a:xfrm>
            <a:off x="2286000" y="2382934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Rx data</a:t>
            </a: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2286000" y="2840134"/>
            <a:ext cx="717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Tx data</a:t>
            </a:r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2286000" y="3297334"/>
            <a:ext cx="1689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Data Terminal Ready</a:t>
            </a:r>
          </a:p>
        </p:txBody>
      </p:sp>
      <p:sp>
        <p:nvSpPr>
          <p:cNvPr id="44" name="Text Box 57"/>
          <p:cNvSpPr txBox="1">
            <a:spLocks noChangeArrowheads="1"/>
          </p:cNvSpPr>
          <p:nvPr/>
        </p:nvSpPr>
        <p:spPr bwMode="auto">
          <a:xfrm>
            <a:off x="3810000" y="3830734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Signal Ground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5410200" y="2230534"/>
            <a:ext cx="1290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Data Set Ready</a:t>
            </a:r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5257800" y="2687734"/>
            <a:ext cx="1430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Request To Send</a:t>
            </a: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5486400" y="3144934"/>
            <a:ext cx="1209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Clear To Send</a:t>
            </a:r>
          </a:p>
        </p:txBody>
      </p:sp>
      <p:sp>
        <p:nvSpPr>
          <p:cNvPr id="48" name="Text Box 61"/>
          <p:cNvSpPr txBox="1">
            <a:spLocks noChangeArrowheads="1"/>
          </p:cNvSpPr>
          <p:nvPr/>
        </p:nvSpPr>
        <p:spPr bwMode="auto">
          <a:xfrm>
            <a:off x="5486400" y="3602134"/>
            <a:ext cx="1211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Ring Indicator</a:t>
            </a:r>
          </a:p>
        </p:txBody>
      </p:sp>
      <p:sp>
        <p:nvSpPr>
          <p:cNvPr id="49" name="Text Box 62"/>
          <p:cNvSpPr txBox="1">
            <a:spLocks noChangeArrowheads="1"/>
          </p:cNvSpPr>
          <p:nvPr/>
        </p:nvSpPr>
        <p:spPr bwMode="auto">
          <a:xfrm>
            <a:off x="1752600" y="39831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5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550" y="4465926"/>
            <a:ext cx="19812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CD (Carrier Detect): </a:t>
            </a:r>
            <a:r>
              <a:rPr lang="en-US" dirty="0"/>
              <a:t>modem has established a </a:t>
            </a:r>
            <a:r>
              <a:rPr lang="en-US" dirty="0" smtClean="0"/>
              <a:t>communication link and </a:t>
            </a:r>
            <a:r>
              <a:rPr lang="en-US" dirty="0"/>
              <a:t>data may be exchanged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RI (Ring Indicator): </a:t>
            </a:r>
            <a:r>
              <a:rPr lang="en-US" dirty="0"/>
              <a:t>a telephone ringing signal has been detected by </a:t>
            </a:r>
            <a:r>
              <a:rPr lang="en-US" dirty="0" smtClean="0"/>
              <a:t>modem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DSR (Data </a:t>
            </a:r>
            <a:r>
              <a:rPr lang="en-US" dirty="0">
                <a:solidFill>
                  <a:srgbClr val="FF0000"/>
                </a:solidFill>
              </a:rPr>
              <a:t>Set </a:t>
            </a:r>
            <a:r>
              <a:rPr lang="en-US" dirty="0" smtClean="0">
                <a:solidFill>
                  <a:srgbClr val="FF0000"/>
                </a:solidFill>
              </a:rPr>
              <a:t>Ready): </a:t>
            </a:r>
            <a:r>
              <a:rPr lang="en-US" dirty="0"/>
              <a:t>modem is ready to establish a </a:t>
            </a:r>
            <a:r>
              <a:rPr lang="en-US" dirty="0" smtClean="0"/>
              <a:t>communications link </a:t>
            </a:r>
            <a:r>
              <a:rPr lang="en-US" dirty="0"/>
              <a:t>with </a:t>
            </a:r>
            <a:r>
              <a:rPr lang="en-US" dirty="0" smtClean="0"/>
              <a:t>PC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DTR (Data </a:t>
            </a:r>
            <a:r>
              <a:rPr lang="en-US" dirty="0">
                <a:solidFill>
                  <a:srgbClr val="FF0000"/>
                </a:solidFill>
              </a:rPr>
              <a:t>Terminal </a:t>
            </a:r>
            <a:r>
              <a:rPr lang="en-US" dirty="0" smtClean="0">
                <a:solidFill>
                  <a:srgbClr val="FF0000"/>
                </a:solidFill>
              </a:rPr>
              <a:t>Ready):  </a:t>
            </a:r>
            <a:r>
              <a:rPr lang="en-US" dirty="0" smtClean="0"/>
              <a:t>PC is </a:t>
            </a:r>
            <a:r>
              <a:rPr lang="en-US" dirty="0"/>
              <a:t>ready to establish connection </a:t>
            </a:r>
            <a:r>
              <a:rPr lang="en-US" dirty="0" smtClean="0"/>
              <a:t>with modem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RTS (Request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Send):</a:t>
            </a:r>
            <a:r>
              <a:rPr lang="en-US" dirty="0" smtClean="0"/>
              <a:t> PC would </a:t>
            </a:r>
            <a:r>
              <a:rPr lang="en-US" dirty="0"/>
              <a:t>like to transmit data to </a:t>
            </a:r>
            <a:r>
              <a:rPr lang="en-US" dirty="0" smtClean="0"/>
              <a:t>modem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CTS (Clear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Send): </a:t>
            </a:r>
            <a:r>
              <a:rPr lang="en-US" dirty="0"/>
              <a:t>modem is ready to accept </a:t>
            </a:r>
            <a:r>
              <a:rPr lang="en-US" dirty="0" smtClean="0"/>
              <a:t>data from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</a:t>
            </a:r>
            <a:r>
              <a:rPr lang="en-US" dirty="0" smtClean="0"/>
              <a:t>Use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UARTs can be used to interface to a wide variety of other peripherals </a:t>
            </a:r>
            <a:endParaRPr lang="en-US" dirty="0" smtClean="0"/>
          </a:p>
          <a:p>
            <a:pPr lvl="1"/>
            <a:r>
              <a:rPr lang="en-US" dirty="0" smtClean="0"/>
              <a:t>Widely </a:t>
            </a:r>
            <a:r>
              <a:rPr lang="en-US" dirty="0"/>
              <a:t>available GSM/GPRS cell phone modems </a:t>
            </a:r>
            <a:endParaRPr lang="en-US" dirty="0" smtClean="0"/>
          </a:p>
          <a:p>
            <a:pPr lvl="1"/>
            <a:r>
              <a:rPr lang="en-US" dirty="0" smtClean="0"/>
              <a:t>Bluetooth </a:t>
            </a:r>
            <a:r>
              <a:rPr lang="en-US" dirty="0"/>
              <a:t>modems can be interfaced to a microcontroller UART </a:t>
            </a:r>
            <a:endParaRPr lang="en-US" dirty="0" smtClean="0"/>
          </a:p>
          <a:p>
            <a:pPr lvl="1"/>
            <a:r>
              <a:rPr lang="en-US" dirty="0" smtClean="0"/>
              <a:t>GPS </a:t>
            </a:r>
            <a:r>
              <a:rPr lang="en-US" dirty="0"/>
              <a:t>receivers frequently support UART interfaces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371393"/>
            <a:ext cx="77343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UARTs: </a:t>
            </a:r>
            <a:r>
              <a:rPr lang="en-US" dirty="0" smtClean="0">
                <a:solidFill>
                  <a:srgbClr val="FF0000"/>
                </a:solidFill>
              </a:rPr>
              <a:t>UART0/2/3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UART1 (modem interface)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Data sizes </a:t>
            </a:r>
            <a:r>
              <a:rPr lang="en-US" dirty="0"/>
              <a:t>of 5, 6, 7, and 8 </a:t>
            </a:r>
            <a:r>
              <a:rPr lang="en-US" dirty="0" smtClean="0"/>
              <a:t>bits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Parity</a:t>
            </a:r>
            <a:r>
              <a:rPr lang="en-US" dirty="0" smtClean="0"/>
              <a:t> </a:t>
            </a:r>
            <a:r>
              <a:rPr lang="en-US" dirty="0"/>
              <a:t>generation and checking: odd, </a:t>
            </a:r>
            <a:r>
              <a:rPr lang="en-US" dirty="0" smtClean="0"/>
              <a:t>even, </a:t>
            </a:r>
            <a:r>
              <a:rPr lang="en-US" dirty="0"/>
              <a:t>mark, space or </a:t>
            </a:r>
            <a:r>
              <a:rPr lang="en-US" dirty="0" smtClean="0"/>
              <a:t>none</a:t>
            </a:r>
            <a:endParaRPr lang="en-US" dirty="0"/>
          </a:p>
          <a:p>
            <a:pPr lvl="1"/>
            <a:r>
              <a:rPr lang="en-US" dirty="0" smtClean="0"/>
              <a:t>One </a:t>
            </a:r>
            <a:r>
              <a:rPr lang="en-US" dirty="0"/>
              <a:t>or two </a:t>
            </a:r>
            <a:r>
              <a:rPr lang="en-US" dirty="0">
                <a:solidFill>
                  <a:srgbClr val="FF0000"/>
                </a:solidFill>
              </a:rPr>
              <a:t>stop</a:t>
            </a:r>
            <a:r>
              <a:rPr lang="en-US" dirty="0"/>
              <a:t> </a:t>
            </a:r>
            <a:r>
              <a:rPr lang="en-US" dirty="0" smtClean="0"/>
              <a:t>bits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en-US" dirty="0">
                <a:solidFill>
                  <a:srgbClr val="FF0000"/>
                </a:solidFill>
              </a:rPr>
              <a:t>byte </a:t>
            </a:r>
            <a:r>
              <a:rPr lang="en-US" dirty="0"/>
              <a:t>Receive and Transmit </a:t>
            </a:r>
            <a:r>
              <a:rPr lang="en-US" dirty="0" smtClean="0">
                <a:solidFill>
                  <a:srgbClr val="FF0000"/>
                </a:solidFill>
              </a:rPr>
              <a:t>FIFOs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Built-in </a:t>
            </a:r>
            <a:r>
              <a:rPr lang="en-US" dirty="0"/>
              <a:t>baud rate generator, including a fractional rate divider for great </a:t>
            </a:r>
            <a:r>
              <a:rPr lang="en-US" dirty="0" smtClean="0"/>
              <a:t>versatility; </a:t>
            </a:r>
            <a:r>
              <a:rPr lang="en-US" dirty="0"/>
              <a:t>Auto-baud capability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>
                <a:solidFill>
                  <a:srgbClr val="FF0000"/>
                </a:solidFill>
              </a:rPr>
              <a:t>DMA</a:t>
            </a:r>
            <a:r>
              <a:rPr lang="en-US" dirty="0"/>
              <a:t> for both transmit and </a:t>
            </a:r>
            <a:r>
              <a:rPr lang="en-US" dirty="0" smtClean="0"/>
              <a:t>receive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IrDA</a:t>
            </a:r>
            <a:r>
              <a:rPr lang="en-US" dirty="0" smtClean="0"/>
              <a:t> </a:t>
            </a:r>
            <a:r>
              <a:rPr lang="en-US" dirty="0"/>
              <a:t>mode to support infrared </a:t>
            </a:r>
            <a:r>
              <a:rPr lang="en-US" dirty="0" smtClean="0"/>
              <a:t>communication</a:t>
            </a:r>
          </a:p>
          <a:p>
            <a:pPr lvl="1"/>
            <a:r>
              <a:rPr lang="en-GB" dirty="0"/>
              <a:t>Either software or hardware flow control can be </a:t>
            </a:r>
            <a:r>
              <a:rPr lang="en-GB" dirty="0" smtClean="0"/>
              <a:t>implemented</a:t>
            </a:r>
          </a:p>
          <a:p>
            <a:pPr lvl="1"/>
            <a:r>
              <a:rPr lang="en-GB" dirty="0"/>
              <a:t>Standard modem interface signals included (CTS, DCD, </a:t>
            </a:r>
            <a:r>
              <a:rPr lang="en-GB" dirty="0" smtClean="0"/>
              <a:t>DSR, </a:t>
            </a:r>
            <a:r>
              <a:rPr lang="en-GB" dirty="0"/>
              <a:t>DTR, RI, RTS</a:t>
            </a:r>
            <a:r>
              <a:rPr lang="en-GB" dirty="0" smtClean="0"/>
              <a:t>) in UART1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</a:t>
            </a:r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71" y="1124720"/>
            <a:ext cx="5843347" cy="51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UARTn</a:t>
            </a:r>
            <a:r>
              <a:rPr lang="en-US" dirty="0" smtClean="0">
                <a:solidFill>
                  <a:srgbClr val="FF0000"/>
                </a:solidFill>
              </a:rPr>
              <a:t> Pin description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UARTn</a:t>
            </a:r>
            <a:r>
              <a:rPr lang="en-US" dirty="0" smtClean="0">
                <a:solidFill>
                  <a:srgbClr val="FF0000"/>
                </a:solidFill>
              </a:rPr>
              <a:t> registers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2" y="1816004"/>
            <a:ext cx="5876925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8" y="3721902"/>
            <a:ext cx="7916862" cy="1924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74" y="5783209"/>
            <a:ext cx="867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RBR is the top byte of RX FIFO (oldest char); THR is top byte of TX FIFO (newest)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82327"/>
            <a:ext cx="82296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671637"/>
            <a:ext cx="8032075" cy="3370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96" y="5041996"/>
            <a:ext cx="8032076" cy="12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56835</TotalTime>
  <Words>5912</Words>
  <Application>Microsoft Office PowerPoint</Application>
  <PresentationFormat>On-screen Show (4:3)</PresentationFormat>
  <Paragraphs>816</Paragraphs>
  <Slides>113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113</vt:i4>
      </vt:variant>
      <vt:variant>
        <vt:lpstr>Custom Shows</vt:lpstr>
      </vt:variant>
      <vt:variant>
        <vt:i4>1</vt:i4>
      </vt:variant>
    </vt:vector>
  </HeadingPairs>
  <TitlesOfParts>
    <vt:vector size="121" baseType="lpstr">
      <vt:lpstr>Arial</vt:lpstr>
      <vt:lpstr>Bernard MT Condensed</vt:lpstr>
      <vt:lpstr>Comic Sans MS</vt:lpstr>
      <vt:lpstr>Times New Roman</vt:lpstr>
      <vt:lpstr>Wingdings</vt:lpstr>
      <vt:lpstr>Default Design</vt:lpstr>
      <vt:lpstr>Picture</vt:lpstr>
      <vt:lpstr>  Asynchronous and Synchronous Serial Communication</vt:lpstr>
      <vt:lpstr>Next . . .</vt:lpstr>
      <vt:lpstr>Types of Data Transmission</vt:lpstr>
      <vt:lpstr>Which of these Does not Send Data in a Serial Stream?</vt:lpstr>
      <vt:lpstr>Which Type Should I Use?</vt:lpstr>
      <vt:lpstr>Issues with Parallel Transmission</vt:lpstr>
      <vt:lpstr>Serial Transmission for Long Distances</vt:lpstr>
      <vt:lpstr>Synchronous vs. Asynchronous Transmission</vt:lpstr>
      <vt:lpstr>Synchronous Transmission</vt:lpstr>
      <vt:lpstr>Asynchronous Transmission</vt:lpstr>
      <vt:lpstr>Data Word and Control Bits</vt:lpstr>
      <vt:lpstr>Example</vt:lpstr>
      <vt:lpstr>Simplex vs Duplex</vt:lpstr>
      <vt:lpstr>BAUD Rates</vt:lpstr>
      <vt:lpstr>Bit Rates</vt:lpstr>
      <vt:lpstr>Bit Rates</vt:lpstr>
      <vt:lpstr>Serial Transmission Interfaces</vt:lpstr>
      <vt:lpstr>Serial Peripheral Interface (SPI)</vt:lpstr>
      <vt:lpstr>SPI Interface</vt:lpstr>
      <vt:lpstr>SPI Operation</vt:lpstr>
      <vt:lpstr>SPI Operation</vt:lpstr>
      <vt:lpstr>SPI Clock Polarity and Phase</vt:lpstr>
      <vt:lpstr>SPI Clock Polarity and Phase</vt:lpstr>
      <vt:lpstr>SPI Slave Configurations</vt:lpstr>
      <vt:lpstr>SPI Applications</vt:lpstr>
      <vt:lpstr>SPI Advantages</vt:lpstr>
      <vt:lpstr>SPI Disadvantages</vt:lpstr>
      <vt:lpstr>LPC176x/5x SPI Interface (SSP0/1)</vt:lpstr>
      <vt:lpstr>Clock Polarity (CPOL) and Phase (CPHA) control</vt:lpstr>
      <vt:lpstr>SPI format with CPOL=0,CPHA=0</vt:lpstr>
      <vt:lpstr>Register description</vt:lpstr>
      <vt:lpstr>SSPn Control Register 0 (SSP0CR0)</vt:lpstr>
      <vt:lpstr>SSPn Control Register 1 (SSP0CR1)</vt:lpstr>
      <vt:lpstr>SSPn Status Register (SSP0SR)</vt:lpstr>
      <vt:lpstr>SSPn Data Register (SSP0DR)</vt:lpstr>
      <vt:lpstr>SSPn Clock Prescale Register (SSP0CPSR)</vt:lpstr>
      <vt:lpstr>SSP Initialization</vt:lpstr>
      <vt:lpstr>Inter-Integrated Circuit (I2C) Bus</vt:lpstr>
      <vt:lpstr>I2C Bus Characteristics</vt:lpstr>
      <vt:lpstr>I2C Bus Definitions</vt:lpstr>
      <vt:lpstr>I2C Bus Configuration Example </vt:lpstr>
      <vt:lpstr>I2C Electrical Aspects </vt:lpstr>
      <vt:lpstr>Bit Transfer on the I2C Bus </vt:lpstr>
      <vt:lpstr>Start and Stop Conditions</vt:lpstr>
      <vt:lpstr>I2C Addressing</vt:lpstr>
      <vt:lpstr>1st Byte in Data Transfer on I2C Bus </vt:lpstr>
      <vt:lpstr>Acknowledgements</vt:lpstr>
      <vt:lpstr>Negative Acknowledge</vt:lpstr>
      <vt:lpstr>Data Transfer on the I2C Bus</vt:lpstr>
      <vt:lpstr>Data Formats</vt:lpstr>
      <vt:lpstr>Data Formats</vt:lpstr>
      <vt:lpstr>Data Formats</vt:lpstr>
      <vt:lpstr>Combined Format Example</vt:lpstr>
      <vt:lpstr>Multi-Master I2C Systems</vt:lpstr>
      <vt:lpstr>Arbitration Between Two Masters</vt:lpstr>
      <vt:lpstr>I2C Bus Advantages</vt:lpstr>
      <vt:lpstr>I2C Bus Disadvantages</vt:lpstr>
      <vt:lpstr>Example – EEPROM (Part 24WC32)</vt:lpstr>
      <vt:lpstr>24WC32 Characteristics</vt:lpstr>
      <vt:lpstr>Writing a Single Data Byte</vt:lpstr>
      <vt:lpstr>Writing Multiple Bytes (Page Write)</vt:lpstr>
      <vt:lpstr>Reading EEPROM</vt:lpstr>
      <vt:lpstr>Reading EEPROM</vt:lpstr>
      <vt:lpstr>LPC176x/5x I2C Interface</vt:lpstr>
      <vt:lpstr>LPC176x/5x I2C Registers</vt:lpstr>
      <vt:lpstr>LPC176x/5x I2C Registers</vt:lpstr>
      <vt:lpstr>LPC176x/5x I2C Registers</vt:lpstr>
      <vt:lpstr>LPC176x/5x I2C Registers</vt:lpstr>
      <vt:lpstr>LPC176x/5x I2C Registers</vt:lpstr>
      <vt:lpstr>LPC176x/5x I2C Registers</vt:lpstr>
      <vt:lpstr>LPC176x/5x I2C Registers</vt:lpstr>
      <vt:lpstr>I2C Data Rate and Duty Cycle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Using LPC176x/5x I2C </vt:lpstr>
      <vt:lpstr>Using LPC176x/5x I2C </vt:lpstr>
      <vt:lpstr>Using LPC176x/5x I2C </vt:lpstr>
      <vt:lpstr>Using LPC176x/5x I2C </vt:lpstr>
      <vt:lpstr>Using LPC176x/5x I2C </vt:lpstr>
      <vt:lpstr>Universal Asynchronous Receiver Transmitter (UART)</vt:lpstr>
      <vt:lpstr>Universal Asynchronous Receiver Transmitter (UART)</vt:lpstr>
      <vt:lpstr>UART - Transmitter</vt:lpstr>
      <vt:lpstr>Asynchronous Serial Transmission</vt:lpstr>
      <vt:lpstr>UART - The Receiver</vt:lpstr>
      <vt:lpstr>Asynchronous Serial Reception</vt:lpstr>
      <vt:lpstr>UART Error Conditions</vt:lpstr>
      <vt:lpstr>DCE and DTE</vt:lpstr>
      <vt:lpstr>Normal 9-Wire Serial Cable</vt:lpstr>
      <vt:lpstr>Signal Functions</vt:lpstr>
      <vt:lpstr>UART Use Examples</vt:lpstr>
      <vt:lpstr>LPC176x/5x UART Interface</vt:lpstr>
      <vt:lpstr>LPC176x/5x UART Block Diagram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Steps for Configuring UART0</vt:lpstr>
      <vt:lpstr>UART Initialization Example</vt:lpstr>
      <vt:lpstr>Using UART0</vt:lpstr>
      <vt:lpstr>UART Send &amp; Receive Examples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Muhamed Mudawar</dc:creator>
  <cp:lastModifiedBy>aimane (Aiman El-Maleh)</cp:lastModifiedBy>
  <cp:revision>1234</cp:revision>
  <dcterms:created xsi:type="dcterms:W3CDTF">2004-09-12T13:54:39Z</dcterms:created>
  <dcterms:modified xsi:type="dcterms:W3CDTF">2019-12-24T12:12:13Z</dcterms:modified>
</cp:coreProperties>
</file>