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2"/>
  </p:notesMasterIdLst>
  <p:handoutMasterIdLst>
    <p:handoutMasterId r:id="rId83"/>
  </p:handoutMasterIdLst>
  <p:sldIdLst>
    <p:sldId id="344" r:id="rId2"/>
    <p:sldId id="457" r:id="rId3"/>
    <p:sldId id="458" r:id="rId4"/>
    <p:sldId id="459" r:id="rId5"/>
    <p:sldId id="461" r:id="rId6"/>
    <p:sldId id="462" r:id="rId7"/>
    <p:sldId id="460" r:id="rId8"/>
    <p:sldId id="521" r:id="rId9"/>
    <p:sldId id="522" r:id="rId10"/>
    <p:sldId id="463" r:id="rId11"/>
    <p:sldId id="464" r:id="rId12"/>
    <p:sldId id="465" r:id="rId13"/>
    <p:sldId id="466" r:id="rId14"/>
    <p:sldId id="467" r:id="rId15"/>
    <p:sldId id="468" r:id="rId16"/>
    <p:sldId id="469" r:id="rId17"/>
    <p:sldId id="470" r:id="rId18"/>
    <p:sldId id="471" r:id="rId19"/>
    <p:sldId id="472" r:id="rId20"/>
    <p:sldId id="473" r:id="rId21"/>
    <p:sldId id="474" r:id="rId22"/>
    <p:sldId id="482" r:id="rId23"/>
    <p:sldId id="475" r:id="rId24"/>
    <p:sldId id="476" r:id="rId25"/>
    <p:sldId id="490" r:id="rId26"/>
    <p:sldId id="496" r:id="rId27"/>
    <p:sldId id="518" r:id="rId28"/>
    <p:sldId id="519" r:id="rId29"/>
    <p:sldId id="491" r:id="rId30"/>
    <p:sldId id="492" r:id="rId31"/>
    <p:sldId id="494" r:id="rId32"/>
    <p:sldId id="495" r:id="rId33"/>
    <p:sldId id="500" r:id="rId34"/>
    <p:sldId id="493" r:id="rId35"/>
    <p:sldId id="497" r:id="rId36"/>
    <p:sldId id="499" r:id="rId37"/>
    <p:sldId id="529" r:id="rId38"/>
    <p:sldId id="523" r:id="rId39"/>
    <p:sldId id="524" r:id="rId40"/>
    <p:sldId id="525" r:id="rId41"/>
    <p:sldId id="527" r:id="rId42"/>
    <p:sldId id="526" r:id="rId43"/>
    <p:sldId id="501" r:id="rId44"/>
    <p:sldId id="530" r:id="rId45"/>
    <p:sldId id="503" r:id="rId46"/>
    <p:sldId id="502" r:id="rId47"/>
    <p:sldId id="504" r:id="rId48"/>
    <p:sldId id="483" r:id="rId49"/>
    <p:sldId id="484" r:id="rId50"/>
    <p:sldId id="485" r:id="rId51"/>
    <p:sldId id="486" r:id="rId52"/>
    <p:sldId id="528" r:id="rId53"/>
    <p:sldId id="487" r:id="rId54"/>
    <p:sldId id="488" r:id="rId55"/>
    <p:sldId id="489" r:id="rId56"/>
    <p:sldId id="477" r:id="rId57"/>
    <p:sldId id="478" r:id="rId58"/>
    <p:sldId id="479" r:id="rId59"/>
    <p:sldId id="480" r:id="rId60"/>
    <p:sldId id="481" r:id="rId61"/>
    <p:sldId id="505" r:id="rId62"/>
    <p:sldId id="506" r:id="rId63"/>
    <p:sldId id="507" r:id="rId64"/>
    <p:sldId id="508" r:id="rId65"/>
    <p:sldId id="509" r:id="rId66"/>
    <p:sldId id="520" r:id="rId67"/>
    <p:sldId id="510" r:id="rId68"/>
    <p:sldId id="511" r:id="rId69"/>
    <p:sldId id="512" r:id="rId70"/>
    <p:sldId id="513" r:id="rId71"/>
    <p:sldId id="514" r:id="rId72"/>
    <p:sldId id="515" r:id="rId73"/>
    <p:sldId id="516" r:id="rId74"/>
    <p:sldId id="517" r:id="rId75"/>
    <p:sldId id="531" r:id="rId76"/>
    <p:sldId id="532" r:id="rId77"/>
    <p:sldId id="534" r:id="rId78"/>
    <p:sldId id="535" r:id="rId79"/>
    <p:sldId id="536" r:id="rId80"/>
    <p:sldId id="537" r:id="rId81"/>
  </p:sldIdLst>
  <p:sldSz cx="9144000" cy="6858000" type="screen4x3"/>
  <p:notesSz cx="7099300" cy="10234613"/>
  <p:custShowLst>
    <p:custShow name="Shl" id="0">
      <p:sldLst/>
    </p:custShow>
  </p:custShow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9900"/>
    <a:srgbClr val="FFAE5D"/>
    <a:srgbClr val="FFFF99"/>
    <a:srgbClr val="99FF99"/>
    <a:srgbClr val="CCFFCC"/>
    <a:srgbClr val="CCFFFF"/>
    <a:srgbClr val="FFFFCC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96" autoAdjust="0"/>
    <p:restoredTop sz="94136" autoAdjust="0"/>
  </p:normalViewPr>
  <p:slideViewPr>
    <p:cSldViewPr>
      <p:cViewPr varScale="1">
        <p:scale>
          <a:sx n="65" d="100"/>
          <a:sy n="65" d="100"/>
        </p:scale>
        <p:origin x="144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6378"/>
    </p:cViewPr>
  </p:sorterViewPr>
  <p:gridSpacing cx="57607" cy="57607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32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16C9471D-44B9-4BA7-B363-B36C98D147A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50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29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29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279DB2B-2252-4115-86AC-120986FEB86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43481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860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698875"/>
            <a:ext cx="8229600" cy="25527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en-US" noProof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078922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004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60118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60118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595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14300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90950"/>
            <a:ext cx="4038600" cy="24955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116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32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985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43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63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9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03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663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10747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2206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92162"/>
          </a:xfrm>
          <a:prstGeom prst="rect">
            <a:avLst/>
          </a:prstGeom>
          <a:solidFill>
            <a:srgbClr val="CC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457200" y="6324600"/>
            <a:ext cx="8229600" cy="246221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943350" algn="ctr"/>
                <a:tab pos="80502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sz="1000" dirty="0" smtClean="0"/>
              <a:t>Computing Platforms </a:t>
            </a:r>
            <a:r>
              <a:rPr lang="en-US" altLang="en-US" sz="1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                                   COE 306– Introduction to Embedded System– KFUPM                  	slide </a:t>
            </a:r>
            <a:fld id="{A8E5003E-9D95-43EC-B3F8-1685FE381A46}" type="slidenum">
              <a:rPr lang="ar-SA" altLang="en-US" sz="10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en-US" sz="10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0000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99"/>
          </a:solidFill>
          <a:latin typeface="Comic Sans MS" panose="030F0702030302020204" pitchFamily="66" charset="0"/>
          <a:cs typeface="Arial" panose="020B0604020202020204" pitchFamily="34" charset="0"/>
        </a:defRPr>
      </a:lvl9pPr>
    </p:titleStyle>
    <p:bodyStyle>
      <a:lvl1pPr marL="347663" indent="-347663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v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98513" indent="-336550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²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588" indent="-231775" algn="l" rtl="0" eaLnBrk="0" fontAlgn="base" hangingPunct="0">
        <a:spcBef>
          <a:spcPct val="40000"/>
        </a:spcBef>
        <a:spcAft>
          <a:spcPct val="0"/>
        </a:spcAft>
        <a:buFont typeface="Wingdings" panose="05000000000000000000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81138" indent="-222250" algn="l" rtl="0" eaLnBrk="0" fontAlgn="base" hangingPunct="0">
        <a:spcBef>
          <a:spcPct val="40000"/>
        </a:spcBef>
        <a:spcAft>
          <a:spcPct val="0"/>
        </a:spcAft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33363" algn="l" rtl="0" eaLnBrk="0" fontAlgn="base" hangingPunct="0">
        <a:spcBef>
          <a:spcPct val="4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://arduino.cc/" TargetMode="Externa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hyperlink" Target="http://beagleboard.org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://www.lpcware.com/LPCXPRESSO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0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10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800100"/>
            <a:ext cx="8229600" cy="2632075"/>
          </a:xfrm>
        </p:spPr>
        <p:txBody>
          <a:bodyPr/>
          <a:lstStyle/>
          <a:p>
            <a:pPr eaLnBrk="1" hangingPunct="1">
              <a:lnSpc>
                <a:spcPct val="160000"/>
              </a:lnSpc>
            </a:pPr>
            <a:r>
              <a:rPr lang="en-US" sz="4400" dirty="0" smtClean="0"/>
              <a:t>Computing Platforms</a:t>
            </a:r>
            <a:br>
              <a:rPr lang="en-US" sz="4400" dirty="0" smtClean="0"/>
            </a:br>
            <a:r>
              <a:rPr lang="en-US" sz="4400" dirty="0" smtClean="0"/>
              <a:t>Chapter 4</a:t>
            </a:r>
            <a:endParaRPr lang="en-US" altLang="en-US" sz="4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3544888"/>
            <a:ext cx="8229600" cy="2879725"/>
          </a:xfrm>
        </p:spPr>
        <p:txBody>
          <a:bodyPr/>
          <a:lstStyle/>
          <a:p>
            <a:r>
              <a:rPr lang="en-US" dirty="0"/>
              <a:t>COE 306: Introduction to Embedded Systems </a:t>
            </a:r>
            <a:endParaRPr lang="en-US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dirty="0" smtClean="0"/>
              <a:t>Dr. Aiman El-Maleh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sz="2000" dirty="0"/>
              <a:t>Computer Engineering Department</a:t>
            </a:r>
            <a:endParaRPr lang="en-US" altLang="en-US" sz="2000" dirty="0" smtClean="0"/>
          </a:p>
          <a:p>
            <a:pPr eaLnBrk="1" hangingPunct="1">
              <a:lnSpc>
                <a:spcPct val="90000"/>
              </a:lnSpc>
              <a:spcBef>
                <a:spcPct val="100000"/>
              </a:spcBef>
            </a:pPr>
            <a:r>
              <a:rPr lang="en-US" altLang="en-US" sz="2000" dirty="0" smtClean="0"/>
              <a:t>College of Computer Sciences and Engineering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000" dirty="0" smtClean="0"/>
              <a:t>King Fahd University of Petroleum and Minerals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CPU bus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CPU </a:t>
            </a:r>
            <a:r>
              <a:rPr lang="en-US" dirty="0" smtClean="0"/>
              <a:t>Bus is </a:t>
            </a:r>
            <a:r>
              <a:rPr lang="en-US" dirty="0"/>
              <a:t>collection of wires, and the protocol, by which the </a:t>
            </a:r>
            <a:r>
              <a:rPr lang="en-US" dirty="0" smtClean="0"/>
              <a:t>CPU communicates </a:t>
            </a:r>
            <a:r>
              <a:rPr lang="en-US" dirty="0"/>
              <a:t>with memory and </a:t>
            </a:r>
            <a:r>
              <a:rPr lang="en-US" dirty="0" smtClean="0"/>
              <a:t>devices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/>
              <a:t>The CPU is the bus master: it initiates all transfers</a:t>
            </a:r>
          </a:p>
          <a:p>
            <a:r>
              <a:rPr lang="en-US" dirty="0" smtClean="0"/>
              <a:t>Control</a:t>
            </a:r>
            <a:r>
              <a:rPr lang="en-US" dirty="0"/>
              <a:t>: e.g. data ready, read/write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4" y="2161646"/>
            <a:ext cx="7892159" cy="2707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3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Protocols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Bus protocol determines how devices communicate</a:t>
            </a:r>
          </a:p>
          <a:p>
            <a:r>
              <a:rPr lang="en-US" dirty="0" smtClean="0"/>
              <a:t>The basic building block of most bus protocols is the </a:t>
            </a:r>
            <a:r>
              <a:rPr lang="en-US" dirty="0" smtClean="0">
                <a:solidFill>
                  <a:srgbClr val="FF0000"/>
                </a:solidFill>
              </a:rPr>
              <a:t>four-cycle handshake</a:t>
            </a:r>
          </a:p>
          <a:p>
            <a:pPr marL="450850" lvl="1" indent="0">
              <a:buNone/>
            </a:pPr>
            <a:r>
              <a:rPr lang="en-US" dirty="0" smtClean="0"/>
              <a:t>1. Device </a:t>
            </a:r>
            <a:r>
              <a:rPr lang="en-US" dirty="0"/>
              <a:t>1 raises </a:t>
            </a:r>
            <a:r>
              <a:rPr lang="en-US" dirty="0" err="1" smtClean="0">
                <a:solidFill>
                  <a:srgbClr val="FF0000"/>
                </a:solidFill>
              </a:rPr>
              <a:t>enq</a:t>
            </a:r>
            <a:endParaRPr lang="en-US" dirty="0"/>
          </a:p>
          <a:p>
            <a:pPr marL="450850" lvl="1" indent="0">
              <a:buNone/>
            </a:pPr>
            <a:r>
              <a:rPr lang="en-US" dirty="0" smtClean="0"/>
              <a:t>2. Device </a:t>
            </a:r>
            <a:r>
              <a:rPr lang="en-US" dirty="0"/>
              <a:t>2 responds with </a:t>
            </a:r>
            <a:r>
              <a:rPr lang="en-US" dirty="0" err="1" smtClean="0">
                <a:solidFill>
                  <a:srgbClr val="FF0000"/>
                </a:solidFill>
              </a:rPr>
              <a:t>ack</a:t>
            </a:r>
            <a:endParaRPr lang="en-US" dirty="0">
              <a:solidFill>
                <a:srgbClr val="FF0000"/>
              </a:solidFill>
            </a:endParaRPr>
          </a:p>
          <a:p>
            <a:pPr marL="450850" lvl="1" indent="0">
              <a:buNone/>
            </a:pPr>
            <a:r>
              <a:rPr lang="en-US" dirty="0" smtClean="0"/>
              <a:t>3. Device </a:t>
            </a:r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/>
              <a:t>lowers </a:t>
            </a:r>
            <a:r>
              <a:rPr lang="en-US" dirty="0" err="1" smtClean="0">
                <a:solidFill>
                  <a:srgbClr val="FF0000"/>
                </a:solidFill>
              </a:rPr>
              <a:t>enq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once </a:t>
            </a:r>
            <a:r>
              <a:rPr lang="en-US" dirty="0"/>
              <a:t>it </a:t>
            </a:r>
            <a:endParaRPr lang="en-US" dirty="0" smtClean="0"/>
          </a:p>
          <a:p>
            <a:pPr marL="450850" lvl="1" indent="0">
              <a:buNone/>
            </a:pPr>
            <a:r>
              <a:rPr lang="en-US" dirty="0" smtClean="0"/>
              <a:t>    has finished.</a:t>
            </a:r>
          </a:p>
          <a:p>
            <a:pPr marL="450850" lvl="1" indent="0">
              <a:buNone/>
            </a:pPr>
            <a:r>
              <a:rPr lang="en-US" dirty="0" smtClean="0"/>
              <a:t>4. Device 2 </a:t>
            </a:r>
            <a:r>
              <a:rPr lang="en-US" dirty="0"/>
              <a:t>lowers </a:t>
            </a:r>
            <a:r>
              <a:rPr lang="en-US" dirty="0" err="1" smtClean="0">
                <a:solidFill>
                  <a:srgbClr val="FF0000"/>
                </a:solidFill>
              </a:rPr>
              <a:t>ack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70" y="2276860"/>
            <a:ext cx="2886075" cy="904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0118" y="3639260"/>
            <a:ext cx="3884372" cy="2189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281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Timing Diagrams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ehavior of a bus is most often specified as a </a:t>
            </a:r>
            <a:r>
              <a:rPr lang="en-US" dirty="0" smtClean="0">
                <a:solidFill>
                  <a:srgbClr val="FF0000"/>
                </a:solidFill>
              </a:rPr>
              <a:t>timing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diagram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637" y="2219253"/>
            <a:ext cx="8086725" cy="40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02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 Followed by Write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97541"/>
            <a:ext cx="8229600" cy="48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25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Reading From A Slow Device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17" y="1412755"/>
            <a:ext cx="7855994" cy="4758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Burst Read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27631"/>
            <a:ext cx="8229600" cy="4808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23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Memory Access (DMA)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Direct Memory </a:t>
            </a:r>
            <a:r>
              <a:rPr lang="en-US" dirty="0" smtClean="0"/>
              <a:t>Access </a:t>
            </a:r>
            <a:r>
              <a:rPr lang="en-US" dirty="0"/>
              <a:t>performs data transfers without executing </a:t>
            </a:r>
            <a:r>
              <a:rPr lang="en-US" dirty="0" smtClean="0"/>
              <a:t>instructions</a:t>
            </a:r>
          </a:p>
          <a:p>
            <a:pPr lvl="1"/>
            <a:r>
              <a:rPr lang="en-US" dirty="0"/>
              <a:t>CPU sets up </a:t>
            </a:r>
            <a:r>
              <a:rPr lang="en-US" dirty="0" smtClean="0"/>
              <a:t>transfer</a:t>
            </a:r>
            <a:endParaRPr lang="en-US" dirty="0"/>
          </a:p>
          <a:p>
            <a:pPr lvl="1"/>
            <a:r>
              <a:rPr lang="en-US" dirty="0"/>
              <a:t>DMA </a:t>
            </a:r>
            <a:r>
              <a:rPr lang="en-US" dirty="0" smtClean="0"/>
              <a:t>controller fetches</a:t>
            </a:r>
            <a:r>
              <a:rPr lang="en-US" dirty="0"/>
              <a:t>, writes</a:t>
            </a:r>
            <a:endParaRPr lang="en-US" dirty="0" smtClean="0"/>
          </a:p>
          <a:p>
            <a:r>
              <a:rPr lang="en-US" dirty="0" smtClean="0"/>
              <a:t>Allows hardware subsystems to access main memory without </a:t>
            </a:r>
            <a:r>
              <a:rPr lang="en-US" dirty="0"/>
              <a:t>involving the CPU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724" y="3867006"/>
            <a:ext cx="7801648" cy="241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8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</a:t>
            </a:r>
            <a:r>
              <a:rPr lang="en-US" dirty="0" smtClean="0"/>
              <a:t>Controller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CPU controls the DMA controller by setting </a:t>
            </a:r>
            <a:r>
              <a:rPr lang="en-US" dirty="0" smtClean="0"/>
              <a:t>3 registers</a:t>
            </a:r>
            <a:r>
              <a:rPr lang="en-US" dirty="0"/>
              <a:t>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Starting </a:t>
            </a:r>
            <a:r>
              <a:rPr lang="en-US" dirty="0">
                <a:solidFill>
                  <a:srgbClr val="FF0000"/>
                </a:solidFill>
              </a:rPr>
              <a:t>address</a:t>
            </a:r>
            <a:r>
              <a:rPr lang="en-US" dirty="0"/>
              <a:t>: where the transfer begins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Length</a:t>
            </a:r>
            <a:r>
              <a:rPr lang="en-US" dirty="0"/>
              <a:t>: number of words to be transferred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Status</a:t>
            </a:r>
            <a:r>
              <a:rPr lang="en-US" dirty="0"/>
              <a:t>: to operate the DMA controller</a:t>
            </a:r>
          </a:p>
          <a:p>
            <a:r>
              <a:rPr lang="en-US" dirty="0" smtClean="0"/>
              <a:t>To </a:t>
            </a:r>
            <a:r>
              <a:rPr lang="en-US" dirty="0"/>
              <a:t>start a transfer, the CPU sets the 3 registers</a:t>
            </a:r>
          </a:p>
          <a:p>
            <a:r>
              <a:rPr lang="en-US" dirty="0" smtClean="0"/>
              <a:t>Once </a:t>
            </a:r>
            <a:r>
              <a:rPr lang="en-US" dirty="0"/>
              <a:t>done, the DMA controller interrupts the CPU</a:t>
            </a:r>
          </a:p>
          <a:p>
            <a:r>
              <a:rPr lang="en-US" dirty="0" smtClean="0"/>
              <a:t>During </a:t>
            </a:r>
            <a:r>
              <a:rPr lang="en-US" dirty="0"/>
              <a:t>a DMA transfer, the CPU cannot use the bus</a:t>
            </a:r>
          </a:p>
          <a:p>
            <a:pPr lvl="1"/>
            <a:r>
              <a:rPr lang="en-US" dirty="0" smtClean="0"/>
              <a:t>It </a:t>
            </a:r>
            <a:r>
              <a:rPr lang="en-US" dirty="0"/>
              <a:t>can still use the cache and its </a:t>
            </a:r>
            <a:r>
              <a:rPr lang="en-US" dirty="0" smtClean="0"/>
              <a:t>registers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17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DMA 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DMA is bus master, it transfers </a:t>
            </a:r>
            <a:r>
              <a:rPr lang="en-US" dirty="0" smtClean="0"/>
              <a:t>automatically</a:t>
            </a:r>
            <a:endParaRPr lang="en-US" dirty="0"/>
          </a:p>
          <a:p>
            <a:pPr lvl="1"/>
            <a:r>
              <a:rPr lang="en-US" dirty="0"/>
              <a:t>May run continuously until </a:t>
            </a:r>
            <a:r>
              <a:rPr lang="en-US" dirty="0" smtClean="0"/>
              <a:t>complete</a:t>
            </a:r>
            <a:endParaRPr lang="en-US" dirty="0"/>
          </a:p>
          <a:p>
            <a:pPr lvl="1"/>
            <a:r>
              <a:rPr lang="en-US" dirty="0"/>
              <a:t>May use every n</a:t>
            </a:r>
            <a:r>
              <a:rPr lang="en-US" baseline="30000" dirty="0"/>
              <a:t>th</a:t>
            </a:r>
            <a:r>
              <a:rPr lang="en-US" dirty="0"/>
              <a:t> bus </a:t>
            </a:r>
            <a:r>
              <a:rPr lang="en-US" dirty="0" smtClean="0"/>
              <a:t>cycle</a:t>
            </a:r>
          </a:p>
          <a:p>
            <a:r>
              <a:rPr lang="en-US" dirty="0"/>
              <a:t>To prevent the CPU from idling for too long, m</a:t>
            </a:r>
            <a:r>
              <a:rPr lang="en-US" dirty="0" smtClean="0"/>
              <a:t>ost </a:t>
            </a:r>
            <a:r>
              <a:rPr lang="en-US" dirty="0"/>
              <a:t>DMA controllers return control to the CPU after transferring a preset number of words, e.g. 4, 8, or 16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832" y="3889856"/>
            <a:ext cx="7405016" cy="2304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276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Bus Configurations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microprocessor system often has more than one </a:t>
            </a:r>
            <a:r>
              <a:rPr lang="en-US" dirty="0" smtClean="0"/>
              <a:t>bus</a:t>
            </a:r>
            <a:endParaRPr lang="en-US" dirty="0"/>
          </a:p>
          <a:p>
            <a:pPr lvl="1"/>
            <a:r>
              <a:rPr lang="en-US" dirty="0" smtClean="0"/>
              <a:t>High-speed </a:t>
            </a:r>
            <a:r>
              <a:rPr lang="en-US" dirty="0"/>
              <a:t>devices </a:t>
            </a:r>
            <a:r>
              <a:rPr lang="en-US" dirty="0" smtClean="0"/>
              <a:t>connected </a:t>
            </a:r>
            <a:r>
              <a:rPr lang="en-US" dirty="0"/>
              <a:t>to a high-performance </a:t>
            </a:r>
            <a:r>
              <a:rPr lang="en-US" dirty="0" smtClean="0"/>
              <a:t>bus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ower-speed </a:t>
            </a:r>
            <a:r>
              <a:rPr lang="en-US" dirty="0"/>
              <a:t>devices are connected to a different bus </a:t>
            </a:r>
            <a:endParaRPr lang="en-US" dirty="0" smtClean="0"/>
          </a:p>
          <a:p>
            <a:pPr lvl="1"/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bridge</a:t>
            </a:r>
            <a:r>
              <a:rPr lang="en-US" b="1" dirty="0"/>
              <a:t> </a:t>
            </a:r>
            <a:r>
              <a:rPr lang="en-US" dirty="0"/>
              <a:t>allows the buses to connect to each other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899" y="3083358"/>
            <a:ext cx="4838988" cy="3161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174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Next . . 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5825" y="1239838"/>
            <a:ext cx="7373938" cy="4378325"/>
          </a:xfrm>
        </p:spPr>
        <p:txBody>
          <a:bodyPr/>
          <a:lstStyle/>
          <a:p>
            <a:r>
              <a:rPr lang="en-US" dirty="0" smtClean="0"/>
              <a:t>Basic Computing Platforms</a:t>
            </a:r>
          </a:p>
          <a:p>
            <a:r>
              <a:rPr lang="en-US" dirty="0"/>
              <a:t>The CPU </a:t>
            </a:r>
            <a:r>
              <a:rPr lang="en-US" dirty="0" smtClean="0"/>
              <a:t>bus</a:t>
            </a:r>
          </a:p>
          <a:p>
            <a:r>
              <a:rPr lang="en-US" dirty="0"/>
              <a:t>Direct Memory Access (DMA)</a:t>
            </a:r>
            <a:r>
              <a:rPr lang="en-US" dirty="0" smtClean="0"/>
              <a:t>  </a:t>
            </a:r>
          </a:p>
          <a:p>
            <a:r>
              <a:rPr lang="en-US" dirty="0"/>
              <a:t>System Bus Configurations </a:t>
            </a:r>
            <a:endParaRPr lang="en-US" dirty="0" smtClean="0"/>
          </a:p>
          <a:p>
            <a:r>
              <a:rPr lang="en-US" dirty="0"/>
              <a:t>ARM Bus: AMBA 2.0</a:t>
            </a:r>
            <a:endParaRPr lang="en-US" dirty="0" smtClean="0"/>
          </a:p>
          <a:p>
            <a:r>
              <a:rPr lang="en-US" dirty="0"/>
              <a:t>Memory </a:t>
            </a:r>
            <a:r>
              <a:rPr lang="en-US" dirty="0" smtClean="0"/>
              <a:t>Components</a:t>
            </a:r>
          </a:p>
          <a:p>
            <a:r>
              <a:rPr lang="en-US" dirty="0" smtClean="0"/>
              <a:t>Embedded Platforms</a:t>
            </a:r>
          </a:p>
          <a:p>
            <a:r>
              <a:rPr lang="en-US" dirty="0" smtClean="0"/>
              <a:t>Platform-Level Performance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Multiple Buses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Reasons for using multiple system buses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Higher-speed buses may use wider data connections</a:t>
            </a:r>
          </a:p>
          <a:p>
            <a:pPr lvl="1"/>
            <a:r>
              <a:rPr lang="en-US" dirty="0" smtClean="0"/>
              <a:t>Higher-speed </a:t>
            </a:r>
            <a:r>
              <a:rPr lang="en-US" dirty="0"/>
              <a:t>buses require more expensive circuits </a:t>
            </a:r>
            <a:r>
              <a:rPr lang="en-US" dirty="0" smtClean="0"/>
              <a:t>and connectors</a:t>
            </a:r>
            <a:endParaRPr lang="en-US" dirty="0"/>
          </a:p>
          <a:p>
            <a:pPr lvl="1"/>
            <a:r>
              <a:rPr lang="en-US" dirty="0" smtClean="0"/>
              <a:t>Lower-speed </a:t>
            </a:r>
            <a:r>
              <a:rPr lang="en-US" dirty="0"/>
              <a:t>devices can use lower-speed circuits </a:t>
            </a:r>
            <a:r>
              <a:rPr lang="en-US" dirty="0" smtClean="0"/>
              <a:t>and connectors</a:t>
            </a:r>
            <a:r>
              <a:rPr lang="en-US" dirty="0"/>
              <a:t>, lowering their prices</a:t>
            </a:r>
          </a:p>
          <a:p>
            <a:pPr lvl="1"/>
            <a:r>
              <a:rPr lang="en-US" dirty="0" smtClean="0"/>
              <a:t>Bridges </a:t>
            </a:r>
            <a:r>
              <a:rPr lang="en-US" dirty="0"/>
              <a:t>connecting two buses may allow them to </a:t>
            </a:r>
            <a:r>
              <a:rPr lang="en-US" dirty="0" smtClean="0"/>
              <a:t>operate independently</a:t>
            </a:r>
            <a:endParaRPr lang="en-US" dirty="0"/>
          </a:p>
          <a:p>
            <a:pPr lvl="2"/>
            <a:r>
              <a:rPr lang="en-US" dirty="0" smtClean="0"/>
              <a:t>I/O </a:t>
            </a:r>
            <a:r>
              <a:rPr lang="en-US" dirty="0"/>
              <a:t>parallelism</a:t>
            </a:r>
          </a:p>
        </p:txBody>
      </p:sp>
    </p:spTree>
    <p:extLst>
      <p:ext uri="{BB962C8B-B14F-4D97-AF65-F5344CB8AC3E}">
        <p14:creationId xmlns:p14="http://schemas.microsoft.com/office/powerpoint/2010/main" val="934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Bridge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Slave on the fast bus</a:t>
            </a:r>
          </a:p>
          <a:p>
            <a:r>
              <a:rPr lang="en-US" dirty="0" smtClean="0"/>
              <a:t>Master </a:t>
            </a:r>
            <a:r>
              <a:rPr lang="en-US" dirty="0"/>
              <a:t>on the slow bus</a:t>
            </a:r>
          </a:p>
          <a:p>
            <a:r>
              <a:rPr lang="en-US" dirty="0" smtClean="0"/>
              <a:t>Protocol </a:t>
            </a:r>
            <a:r>
              <a:rPr lang="en-US" dirty="0"/>
              <a:t>translator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5" y="3001361"/>
            <a:ext cx="7478316" cy="296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79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 Bus Architectures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AMBA </a:t>
            </a:r>
            <a:r>
              <a:rPr lang="en-US" dirty="0" smtClean="0"/>
              <a:t>(</a:t>
            </a:r>
            <a:r>
              <a:rPr lang="en-US" dirty="0"/>
              <a:t>ARM)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CoreConnect</a:t>
            </a:r>
            <a:r>
              <a:rPr lang="en-US" dirty="0"/>
              <a:t> (IBM)</a:t>
            </a:r>
          </a:p>
          <a:p>
            <a:pPr>
              <a:lnSpc>
                <a:spcPct val="90000"/>
              </a:lnSpc>
            </a:pPr>
            <a:r>
              <a:rPr lang="en-US" dirty="0"/>
              <a:t>Sonics Smart Interconnect (Sonics)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STBus</a:t>
            </a:r>
            <a:r>
              <a:rPr lang="en-US" dirty="0"/>
              <a:t> (STMicroelectronics)</a:t>
            </a:r>
          </a:p>
          <a:p>
            <a:pPr>
              <a:lnSpc>
                <a:spcPct val="90000"/>
              </a:lnSpc>
            </a:pPr>
            <a:r>
              <a:rPr lang="en-US" dirty="0"/>
              <a:t>Wishbone (</a:t>
            </a:r>
            <a:r>
              <a:rPr lang="en-US" dirty="0" err="1"/>
              <a:t>Opencores</a:t>
            </a:r>
            <a:r>
              <a:rPr lang="en-US" dirty="0"/>
              <a:t>)</a:t>
            </a:r>
          </a:p>
          <a:p>
            <a:pPr>
              <a:lnSpc>
                <a:spcPct val="90000"/>
              </a:lnSpc>
            </a:pPr>
            <a:r>
              <a:rPr lang="en-US" dirty="0"/>
              <a:t>Avalon (Altera)</a:t>
            </a:r>
          </a:p>
          <a:p>
            <a:pPr>
              <a:lnSpc>
                <a:spcPct val="90000"/>
              </a:lnSpc>
            </a:pPr>
            <a:r>
              <a:rPr lang="en-US" dirty="0"/>
              <a:t>PI Bus (OMI)</a:t>
            </a:r>
          </a:p>
          <a:p>
            <a:pPr>
              <a:lnSpc>
                <a:spcPct val="90000"/>
              </a:lnSpc>
            </a:pPr>
            <a:r>
              <a:rPr lang="en-US" dirty="0"/>
              <a:t>MARBLE (Univ. of Manchester)</a:t>
            </a:r>
          </a:p>
          <a:p>
            <a:pPr>
              <a:lnSpc>
                <a:spcPct val="90000"/>
              </a:lnSpc>
            </a:pPr>
            <a:r>
              <a:rPr lang="en-US" dirty="0" err="1"/>
              <a:t>CoreFrame</a:t>
            </a:r>
            <a:r>
              <a:rPr lang="en-US" dirty="0"/>
              <a:t> (</a:t>
            </a:r>
            <a:r>
              <a:rPr lang="en-US" dirty="0" err="1"/>
              <a:t>PalmChip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106708" y="1934874"/>
            <a:ext cx="1779588" cy="457200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dirty="0">
                <a:latin typeface="Arial" panose="020B0604020202020204" pitchFamily="34" charset="0"/>
              </a:rPr>
              <a:t>widely used</a:t>
            </a:r>
          </a:p>
        </p:txBody>
      </p:sp>
      <p:sp>
        <p:nvSpPr>
          <p:cNvPr id="5" name="AutoShape 4"/>
          <p:cNvSpPr>
            <a:spLocks/>
          </p:cNvSpPr>
          <p:nvPr/>
        </p:nvSpPr>
        <p:spPr bwMode="auto">
          <a:xfrm>
            <a:off x="6542088" y="1303314"/>
            <a:ext cx="381000" cy="1722437"/>
          </a:xfrm>
          <a:prstGeom prst="rightBrace">
            <a:avLst>
              <a:gd name="adj1" fmla="val 43618"/>
              <a:gd name="adj2" fmla="val 50000"/>
            </a:avLst>
          </a:prstGeom>
          <a:noFill/>
          <a:ln w="44450">
            <a:solidFill>
              <a:srgbClr val="0000C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ts val="550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C32D2E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4AA33"/>
              </a:buClr>
              <a:buFont typeface="Wingdings 2" panose="05020102010507070707" pitchFamily="18" charset="2"/>
              <a:buChar char="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18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454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Bus: AMBA 2.0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Advanced Microcontroller Bus Architecture (AMBA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</a:p>
          <a:p>
            <a:pPr lvl="1"/>
            <a:r>
              <a:rPr lang="en-US" dirty="0" smtClean="0"/>
              <a:t>Open standard </a:t>
            </a:r>
            <a:r>
              <a:rPr lang="en-US" dirty="0"/>
              <a:t>specification for the connection and management </a:t>
            </a:r>
            <a:r>
              <a:rPr lang="en-US" dirty="0" smtClean="0"/>
              <a:t>of functional </a:t>
            </a:r>
            <a:r>
              <a:rPr lang="en-US" dirty="0"/>
              <a:t>blocks in a System-on-Chip (</a:t>
            </a:r>
            <a:r>
              <a:rPr lang="en-US" dirty="0" err="1"/>
              <a:t>SoC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Supports </a:t>
            </a:r>
            <a:r>
              <a:rPr lang="en-US" dirty="0"/>
              <a:t>CPUs, memories, and peripherals in a </a:t>
            </a:r>
            <a:r>
              <a:rPr lang="en-US" dirty="0" err="1"/>
              <a:t>SoC</a:t>
            </a:r>
            <a:endParaRPr lang="en-US" dirty="0"/>
          </a:p>
          <a:p>
            <a:pPr lvl="1"/>
            <a:r>
              <a:rPr lang="en-US" dirty="0" smtClean="0"/>
              <a:t>Defines </a:t>
            </a:r>
            <a:r>
              <a:rPr lang="en-US" dirty="0"/>
              <a:t>multiple buses, e.g. </a:t>
            </a:r>
            <a:r>
              <a:rPr lang="en-US" dirty="0" smtClean="0"/>
              <a:t>AHB, ASB, APB</a:t>
            </a:r>
            <a:r>
              <a:rPr lang="en-US" dirty="0"/>
              <a:t>, . . . </a:t>
            </a:r>
            <a:r>
              <a:rPr lang="en-US" dirty="0" smtClean="0"/>
              <a:t>etc.</a:t>
            </a:r>
            <a:endParaRPr lang="en-US" dirty="0"/>
          </a:p>
          <a:p>
            <a:pPr lvl="1"/>
            <a:r>
              <a:rPr lang="en-US" dirty="0" smtClean="0"/>
              <a:t>Features</a:t>
            </a:r>
            <a:r>
              <a:rPr lang="en-US" dirty="0"/>
              <a:t>: pipelining, burst transfers, split </a:t>
            </a:r>
            <a:r>
              <a:rPr lang="en-US" dirty="0" smtClean="0"/>
              <a:t>transactions, multiple </a:t>
            </a:r>
            <a:r>
              <a:rPr lang="en-US" dirty="0"/>
              <a:t>masters, . . . e</a:t>
            </a:r>
            <a:r>
              <a:rPr lang="en-US" dirty="0" smtClean="0"/>
              <a:t>tc.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6506" y="3947462"/>
            <a:ext cx="6461486" cy="2339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37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AMBA </a:t>
            </a:r>
            <a:r>
              <a:rPr lang="en-US" dirty="0" smtClean="0"/>
              <a:t>Example: LPC1768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1182327"/>
            <a:ext cx="7719338" cy="518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0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Advanced High-Performance Bus (AHB)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performance, pipelined operation, burst transfers, multiple bus masters, split transactions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2" y="2105097"/>
            <a:ext cx="7719338" cy="420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19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AHB Arbitration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Arbitration protocol is specified, but not the arbitration policy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01" y="2161646"/>
            <a:ext cx="6949618" cy="398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6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AHB Signals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2327"/>
            <a:ext cx="8229599" cy="506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AHB Signals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48027"/>
            <a:ext cx="8229600" cy="510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35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Overview of AMBA AHB operation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transfer consists of</a:t>
            </a:r>
          </a:p>
          <a:p>
            <a:pPr lvl="1"/>
            <a:r>
              <a:rPr lang="en-US" dirty="0" smtClean="0"/>
              <a:t>an address and control cycle</a:t>
            </a:r>
          </a:p>
          <a:p>
            <a:pPr lvl="1"/>
            <a:r>
              <a:rPr lang="en-US" dirty="0" smtClean="0"/>
              <a:t>one or more cycles for the data</a:t>
            </a:r>
          </a:p>
          <a:p>
            <a:r>
              <a:rPr lang="en-US" dirty="0" smtClean="0"/>
              <a:t>The data </a:t>
            </a:r>
            <a:r>
              <a:rPr lang="en-US" dirty="0"/>
              <a:t>can be extended using the </a:t>
            </a:r>
            <a:r>
              <a:rPr lang="en-US" b="1" dirty="0"/>
              <a:t>HREADY </a:t>
            </a:r>
            <a:r>
              <a:rPr lang="en-US" dirty="0" smtClean="0"/>
              <a:t>signal </a:t>
            </a:r>
          </a:p>
          <a:p>
            <a:pPr lvl="1"/>
            <a:r>
              <a:rPr lang="en-US" dirty="0" smtClean="0"/>
              <a:t>When </a:t>
            </a:r>
            <a:r>
              <a:rPr lang="en-US" dirty="0" smtClean="0">
                <a:solidFill>
                  <a:srgbClr val="FF0000"/>
                </a:solidFill>
              </a:rPr>
              <a:t>LOW</a:t>
            </a:r>
            <a:r>
              <a:rPr lang="en-US" dirty="0" smtClean="0"/>
              <a:t> this </a:t>
            </a:r>
            <a:r>
              <a:rPr lang="en-US" dirty="0"/>
              <a:t>signal causes wait states to be inserted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/>
              <a:t>a transfer the slave shows the status using the response signals, </a:t>
            </a:r>
            <a:r>
              <a:rPr lang="en-US" b="1" dirty="0"/>
              <a:t>HRESP[1:0</a:t>
            </a:r>
            <a:r>
              <a:rPr lang="en-US" b="1" dirty="0" smtClean="0"/>
              <a:t>]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OKAY</a:t>
            </a:r>
            <a:r>
              <a:rPr lang="en-US" dirty="0" smtClean="0"/>
              <a:t>: </a:t>
            </a:r>
            <a:r>
              <a:rPr lang="en-US" dirty="0"/>
              <a:t>transfer </a:t>
            </a:r>
            <a:r>
              <a:rPr lang="en-US" dirty="0" smtClean="0"/>
              <a:t>is progressing normally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ERROR</a:t>
            </a:r>
            <a:r>
              <a:rPr lang="en-US" dirty="0" smtClean="0"/>
              <a:t>: </a:t>
            </a:r>
            <a:r>
              <a:rPr lang="en-US" dirty="0"/>
              <a:t>indicates that a transfer error has </a:t>
            </a:r>
            <a:r>
              <a:rPr lang="en-US" dirty="0" smtClean="0"/>
              <a:t>occurred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RETRY</a:t>
            </a:r>
            <a:r>
              <a:rPr lang="en-US" dirty="0"/>
              <a:t> and </a:t>
            </a:r>
            <a:r>
              <a:rPr lang="en-US" dirty="0" smtClean="0">
                <a:solidFill>
                  <a:srgbClr val="FF0000"/>
                </a:solidFill>
              </a:rPr>
              <a:t>SPLIT</a:t>
            </a:r>
            <a:r>
              <a:rPr lang="en-US" dirty="0" smtClean="0"/>
              <a:t>: </a:t>
            </a:r>
            <a:r>
              <a:rPr lang="en-US" dirty="0"/>
              <a:t>indicate that </a:t>
            </a:r>
            <a:r>
              <a:rPr lang="en-US" dirty="0" smtClean="0"/>
              <a:t>the transfer </a:t>
            </a:r>
            <a:r>
              <a:rPr lang="en-US" dirty="0"/>
              <a:t>cannot complete </a:t>
            </a:r>
            <a:r>
              <a:rPr lang="en-US" dirty="0" smtClean="0"/>
              <a:t>immediately </a:t>
            </a:r>
            <a:r>
              <a:rPr lang="en-US" dirty="0"/>
              <a:t>but </a:t>
            </a:r>
            <a:r>
              <a:rPr lang="en-US" dirty="0" smtClean="0"/>
              <a:t>bus </a:t>
            </a:r>
            <a:r>
              <a:rPr lang="en-US" dirty="0"/>
              <a:t>master </a:t>
            </a:r>
            <a:r>
              <a:rPr lang="en-US" dirty="0" smtClean="0"/>
              <a:t>should continue </a:t>
            </a:r>
            <a:r>
              <a:rPr lang="en-US" dirty="0"/>
              <a:t>to attempt </a:t>
            </a:r>
            <a:r>
              <a:rPr lang="en-US" dirty="0" smtClean="0"/>
              <a:t>transfer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0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Computing Platforms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platforms are created using microprocessors, I/O devices, and memory components </a:t>
            </a:r>
          </a:p>
          <a:p>
            <a:r>
              <a:rPr lang="en-US" dirty="0"/>
              <a:t>A CPU bus is required to connect the CPU to other </a:t>
            </a:r>
            <a:r>
              <a:rPr lang="en-US" dirty="0" smtClean="0"/>
              <a:t>devices</a:t>
            </a:r>
          </a:p>
          <a:p>
            <a:r>
              <a:rPr lang="en-US" dirty="0"/>
              <a:t>Software is required to implement an application</a:t>
            </a:r>
          </a:p>
          <a:p>
            <a:r>
              <a:rPr lang="en-US" dirty="0" smtClean="0"/>
              <a:t>Embedded </a:t>
            </a:r>
            <a:r>
              <a:rPr lang="en-US" dirty="0"/>
              <a:t>system software is closely tied to the hardware</a:t>
            </a:r>
          </a:p>
          <a:p>
            <a:r>
              <a:rPr lang="en-US" dirty="0" smtClean="0"/>
              <a:t>Computing Platform</a:t>
            </a:r>
            <a:r>
              <a:rPr lang="en-US" dirty="0"/>
              <a:t>: hardware and software</a:t>
            </a:r>
          </a:p>
        </p:txBody>
      </p:sp>
    </p:spTree>
    <p:extLst>
      <p:ext uri="{BB962C8B-B14F-4D97-AF65-F5344CB8AC3E}">
        <p14:creationId xmlns:p14="http://schemas.microsoft.com/office/powerpoint/2010/main" val="163868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AHB Basic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AHB transfer consists of two distinct sections:</a:t>
            </a:r>
          </a:p>
          <a:p>
            <a:pPr lvl="1"/>
            <a:r>
              <a:rPr lang="en-US" dirty="0" smtClean="0"/>
              <a:t> </a:t>
            </a: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address phase</a:t>
            </a:r>
            <a:r>
              <a:rPr lang="en-US" dirty="0"/>
              <a:t>, which lasts only a single </a:t>
            </a:r>
            <a:r>
              <a:rPr lang="en-US" dirty="0" smtClean="0"/>
              <a:t>cycle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>
                <a:solidFill>
                  <a:srgbClr val="FF0000"/>
                </a:solidFill>
              </a:rPr>
              <a:t>data phase</a:t>
            </a:r>
            <a:r>
              <a:rPr lang="en-US" dirty="0"/>
              <a:t>, which may require several cycles. This is achieved using </a:t>
            </a:r>
            <a:r>
              <a:rPr lang="en-US" dirty="0" smtClean="0"/>
              <a:t>the </a:t>
            </a:r>
            <a:r>
              <a:rPr lang="en-US" b="1" dirty="0" smtClean="0"/>
              <a:t>HREADY </a:t>
            </a:r>
            <a:r>
              <a:rPr lang="en-US" dirty="0" smtClean="0"/>
              <a:t>signal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2852930"/>
            <a:ext cx="7085661" cy="3390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6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AHB Basic Transfer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transfer with slave wait states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877" y="1806358"/>
            <a:ext cx="7569185" cy="4330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AHB Pipelining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Transaction pipelining increases bus bandwidth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31218"/>
            <a:ext cx="8229600" cy="4102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88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of Arbitration in AHB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944185"/>
            <a:ext cx="8229599" cy="43362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81903" y="1182327"/>
            <a:ext cx="8204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 master gains ownership of the </a:t>
            </a:r>
            <a:r>
              <a:rPr lang="en-US" dirty="0" smtClean="0"/>
              <a:t>address bus </a:t>
            </a:r>
            <a:r>
              <a:rPr lang="en-US" dirty="0"/>
              <a:t>when </a:t>
            </a:r>
            <a:r>
              <a:rPr lang="en-US" b="1" dirty="0" err="1"/>
              <a:t>HGRANTx</a:t>
            </a:r>
            <a:r>
              <a:rPr lang="en-US" b="1" dirty="0"/>
              <a:t> </a:t>
            </a:r>
            <a:r>
              <a:rPr lang="en-US" dirty="0" smtClean="0"/>
              <a:t>is HIGH </a:t>
            </a:r>
            <a:r>
              <a:rPr lang="en-US" dirty="0"/>
              <a:t>and </a:t>
            </a:r>
            <a:r>
              <a:rPr lang="en-US" b="1" dirty="0"/>
              <a:t>HREADY </a:t>
            </a:r>
            <a:r>
              <a:rPr lang="en-US" dirty="0"/>
              <a:t>is HIGH at the rising edge of </a:t>
            </a:r>
            <a:r>
              <a:rPr lang="en-US" b="1" dirty="0"/>
              <a:t>HCLK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8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AHB Pipelined Burst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Bursts cut down on arbitration, handshaking time, improving performance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8" y="2104039"/>
            <a:ext cx="7744041" cy="412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7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AHB Burst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200" dirty="0"/>
              <a:t>Incremental bursts access sequential locations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e.g. 0x64, 0x68, 0x6C, 0x70 for INCR4, transferring 4 byte data</a:t>
            </a:r>
          </a:p>
          <a:p>
            <a:pPr eaLnBrk="1" hangingPunct="1">
              <a:lnSpc>
                <a:spcPct val="80000"/>
              </a:lnSpc>
            </a:pPr>
            <a:r>
              <a:rPr lang="en-US" sz="2200" dirty="0"/>
              <a:t>Wrapping bursts “wrap around” address if starting address is not aligned to total no. of bytes in transfer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/>
              <a:t>e.g.  0x64, 0x68, 0x6C, 0x60 for WRAP4, transferring 4 byte data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118" y="2910537"/>
            <a:ext cx="7892158" cy="328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67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AHB Control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Transfer direction</a:t>
            </a:r>
          </a:p>
          <a:p>
            <a:pPr lvl="1"/>
            <a:r>
              <a:rPr lang="en-US" dirty="0" smtClean="0"/>
              <a:t>HWRITE – write transfer when high, read transfer when low</a:t>
            </a:r>
          </a:p>
          <a:p>
            <a:r>
              <a:rPr lang="en-US" dirty="0" smtClean="0"/>
              <a:t>Transfer size</a:t>
            </a:r>
          </a:p>
          <a:p>
            <a:pPr lvl="1"/>
            <a:r>
              <a:rPr lang="en-US" dirty="0" smtClean="0"/>
              <a:t>HSIZE[2:0] indicates the size of the transfer</a:t>
            </a:r>
          </a:p>
          <a:p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170" y="3091632"/>
            <a:ext cx="7085660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7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AHB Transfer </a:t>
            </a:r>
            <a:r>
              <a:rPr lang="en-US" dirty="0" smtClean="0"/>
              <a:t>Type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214436"/>
            <a:ext cx="8229600" cy="509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89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Transfer Types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355148"/>
            <a:ext cx="8229601" cy="476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26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Undefined-Length Bursts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297541"/>
            <a:ext cx="8229600" cy="4822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03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Platform Hardware Components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43500"/>
          </a:xfrm>
        </p:spPr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marL="461963" lvl="1" indent="0">
              <a:buNone/>
            </a:pPr>
            <a:endParaRPr lang="en-US" dirty="0" smtClean="0"/>
          </a:p>
          <a:p>
            <a:pPr marL="461963" lvl="1" indent="0">
              <a:buNone/>
            </a:pPr>
            <a:endParaRPr lang="en-US" dirty="0" smtClean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DMA</a:t>
            </a:r>
            <a:r>
              <a:rPr lang="en-US" dirty="0" smtClean="0"/>
              <a:t> </a:t>
            </a:r>
            <a:r>
              <a:rPr lang="en-US" dirty="0"/>
              <a:t>controller provides direct memory </a:t>
            </a:r>
            <a:r>
              <a:rPr lang="en-US" dirty="0" smtClean="0"/>
              <a:t>access</a:t>
            </a:r>
            <a:endParaRPr lang="en-US" dirty="0"/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Timers</a:t>
            </a:r>
            <a:r>
              <a:rPr lang="en-US" dirty="0" smtClean="0"/>
              <a:t> </a:t>
            </a:r>
            <a:r>
              <a:rPr lang="en-US" dirty="0"/>
              <a:t>are used by </a:t>
            </a:r>
            <a:r>
              <a:rPr lang="en-US" dirty="0" smtClean="0"/>
              <a:t>operating system </a:t>
            </a:r>
          </a:p>
          <a:p>
            <a:pPr lvl="1"/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high-speed bus</a:t>
            </a:r>
            <a:r>
              <a:rPr lang="en-US" dirty="0"/>
              <a:t>, connected to </a:t>
            </a:r>
            <a:r>
              <a:rPr lang="en-US" dirty="0" smtClean="0"/>
              <a:t>CPU </a:t>
            </a:r>
            <a:r>
              <a:rPr lang="en-US" dirty="0"/>
              <a:t>bus through a </a:t>
            </a:r>
            <a:r>
              <a:rPr lang="en-US" dirty="0">
                <a:solidFill>
                  <a:srgbClr val="FF0000"/>
                </a:solidFill>
              </a:rPr>
              <a:t>bridge</a:t>
            </a:r>
            <a:r>
              <a:rPr lang="en-US" dirty="0"/>
              <a:t>, allows fast devices to communicate </a:t>
            </a:r>
            <a:r>
              <a:rPr lang="en-US" dirty="0" smtClean="0"/>
              <a:t>efficiently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low-speed bus </a:t>
            </a:r>
            <a:r>
              <a:rPr lang="en-US" dirty="0"/>
              <a:t>provides an inexpensive way to connect simpler </a:t>
            </a:r>
            <a:r>
              <a:rPr lang="en-US" dirty="0" smtClean="0"/>
              <a:t>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7973" y="1124719"/>
            <a:ext cx="6855233" cy="2822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99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AHB </a:t>
            </a:r>
            <a:r>
              <a:rPr lang="en-US" dirty="0" smtClean="0"/>
              <a:t>Transfer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1" y="1182327"/>
            <a:ext cx="8229600" cy="506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204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AHP Transfer with </a:t>
            </a:r>
            <a:r>
              <a:rPr lang="en-US" dirty="0" smtClean="0"/>
              <a:t>Error </a:t>
            </a:r>
            <a:r>
              <a:rPr lang="en-US" dirty="0"/>
              <a:t>Response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1148"/>
            <a:ext cx="8229600" cy="509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057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AHP Transfer with Retry Response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811" y="1239934"/>
            <a:ext cx="8221989" cy="495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7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" y="2046432"/>
            <a:ext cx="7391400" cy="4240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AHB Split Transfers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SPLIT </a:t>
            </a:r>
            <a:r>
              <a:rPr lang="en-US" dirty="0" smtClean="0"/>
              <a:t>response provides </a:t>
            </a:r>
            <a:r>
              <a:rPr lang="en-US" dirty="0"/>
              <a:t>a mechanism for slaves to release the </a:t>
            </a:r>
            <a:r>
              <a:rPr lang="en-US" dirty="0" smtClean="0"/>
              <a:t>bus when </a:t>
            </a:r>
            <a:r>
              <a:rPr lang="en-US" dirty="0"/>
              <a:t>they are unable to supply data for a </a:t>
            </a:r>
            <a:r>
              <a:rPr lang="en-US" dirty="0" smtClean="0"/>
              <a:t>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67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Retry and Split Transfers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SPLIT and RETRY response combinations allow slaves to delay the completion </a:t>
            </a:r>
            <a:r>
              <a:rPr lang="en-US" dirty="0" smtClean="0"/>
              <a:t>of a </a:t>
            </a:r>
            <a:r>
              <a:rPr lang="en-US" dirty="0"/>
              <a:t>transfer, but free up the bus for use by other masters.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RETRY the arbiter will continue to use the normal priority scheme </a:t>
            </a:r>
            <a:r>
              <a:rPr lang="en-US" dirty="0" smtClean="0"/>
              <a:t>and therefore </a:t>
            </a:r>
            <a:r>
              <a:rPr lang="en-US" dirty="0"/>
              <a:t>only masters having a higher priority will gain access to the </a:t>
            </a:r>
            <a:r>
              <a:rPr lang="en-US" dirty="0" smtClean="0"/>
              <a:t>bus.</a:t>
            </a:r>
          </a:p>
          <a:p>
            <a:r>
              <a:rPr lang="en-US" dirty="0"/>
              <a:t>For a SPLIT transfer the arbiter will adjust the priority scheme so that any </a:t>
            </a:r>
            <a:r>
              <a:rPr lang="en-US" dirty="0" smtClean="0"/>
              <a:t>other master </a:t>
            </a:r>
            <a:r>
              <a:rPr lang="en-US" dirty="0"/>
              <a:t>requesting the bus will get access, even if it is a lower priority. </a:t>
            </a:r>
            <a:endParaRPr lang="en-US" dirty="0" smtClean="0"/>
          </a:p>
          <a:p>
            <a:r>
              <a:rPr lang="en-US" dirty="0" smtClean="0"/>
              <a:t>In order for </a:t>
            </a:r>
            <a:r>
              <a:rPr lang="en-US" dirty="0"/>
              <a:t>a SPLIT transfer to complete the arbiter must be informed when the slave </a:t>
            </a:r>
            <a:r>
              <a:rPr lang="en-US" dirty="0" smtClean="0"/>
              <a:t>has the </a:t>
            </a:r>
            <a:r>
              <a:rPr lang="en-US" dirty="0"/>
              <a:t>data </a:t>
            </a:r>
            <a:r>
              <a:rPr lang="en-US" dirty="0" smtClean="0"/>
              <a:t>available.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21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AHB </a:t>
            </a:r>
            <a:r>
              <a:rPr lang="en-US" dirty="0"/>
              <a:t>B</a:t>
            </a:r>
            <a:r>
              <a:rPr lang="en-US" dirty="0" smtClean="0"/>
              <a:t>us </a:t>
            </a:r>
            <a:r>
              <a:rPr lang="en-US" dirty="0"/>
              <a:t>M</a:t>
            </a:r>
            <a:r>
              <a:rPr lang="en-US" dirty="0" smtClean="0"/>
              <a:t>aster </a:t>
            </a:r>
            <a:r>
              <a:rPr lang="en-US" dirty="0"/>
              <a:t>I</a:t>
            </a:r>
            <a:r>
              <a:rPr lang="en-US" dirty="0" smtClean="0"/>
              <a:t>nterface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1" y="1355148"/>
            <a:ext cx="7768758" cy="459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604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AHB Bus Slave Interface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912" y="1412755"/>
            <a:ext cx="7496175" cy="465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35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AHB Arbiter </a:t>
            </a:r>
            <a:r>
              <a:rPr lang="en-US" dirty="0"/>
              <a:t>I</a:t>
            </a:r>
            <a:r>
              <a:rPr lang="en-US" dirty="0" smtClean="0"/>
              <a:t>nterface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2759" y="1355148"/>
            <a:ext cx="7373697" cy="466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96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AMBA Advanced Peripheral Bus (APB)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6085114" cy="5143500"/>
          </a:xfrm>
        </p:spPr>
        <p:txBody>
          <a:bodyPr/>
          <a:lstStyle/>
          <a:p>
            <a:r>
              <a:rPr lang="en-US" dirty="0" smtClean="0"/>
              <a:t>Low power, latched </a:t>
            </a:r>
            <a:r>
              <a:rPr lang="en-US" dirty="0"/>
              <a:t>address and </a:t>
            </a:r>
            <a:r>
              <a:rPr lang="en-US" dirty="0" smtClean="0"/>
              <a:t>control, simple interface, suitable </a:t>
            </a:r>
            <a:r>
              <a:rPr lang="en-US" dirty="0"/>
              <a:t>for many </a:t>
            </a:r>
            <a:r>
              <a:rPr lang="en-US" dirty="0" smtClean="0"/>
              <a:t>peripherals</a:t>
            </a:r>
          </a:p>
          <a:p>
            <a:r>
              <a:rPr lang="en-US" dirty="0" smtClean="0"/>
              <a:t>No </a:t>
            </a:r>
            <a:r>
              <a:rPr lang="en-US" dirty="0"/>
              <a:t>(multi-cycle) bursts, </a:t>
            </a:r>
            <a:r>
              <a:rPr lang="en-US" dirty="0" smtClean="0"/>
              <a:t>no pipelined transfers</a:t>
            </a:r>
          </a:p>
          <a:p>
            <a:r>
              <a:rPr lang="en-US" dirty="0" smtClean="0"/>
              <a:t>Bus activity described by a state diagram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IDLE:</a:t>
            </a:r>
            <a:r>
              <a:rPr lang="en-US" dirty="0" smtClean="0"/>
              <a:t> </a:t>
            </a:r>
            <a:r>
              <a:rPr lang="en-US" dirty="0"/>
              <a:t>The default state for </a:t>
            </a:r>
            <a:r>
              <a:rPr lang="en-US" dirty="0" smtClean="0"/>
              <a:t>peripheral bus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SETUP</a:t>
            </a:r>
            <a:r>
              <a:rPr lang="en-US" dirty="0" smtClean="0"/>
              <a:t>: </a:t>
            </a:r>
            <a:r>
              <a:rPr lang="en-US" dirty="0"/>
              <a:t>When a transfer is </a:t>
            </a:r>
            <a:r>
              <a:rPr lang="en-US" dirty="0" smtClean="0"/>
              <a:t>required, bus </a:t>
            </a:r>
            <a:r>
              <a:rPr lang="en-US" dirty="0"/>
              <a:t>moves into </a:t>
            </a:r>
            <a:r>
              <a:rPr lang="en-US" dirty="0" smtClean="0"/>
              <a:t>SETUP state, </a:t>
            </a:r>
            <a:r>
              <a:rPr lang="en-US" b="1" dirty="0" err="1"/>
              <a:t>PSELx</a:t>
            </a:r>
            <a:r>
              <a:rPr lang="en-US" dirty="0"/>
              <a:t>, is </a:t>
            </a:r>
            <a:r>
              <a:rPr lang="en-US" dirty="0" smtClean="0"/>
              <a:t>asserted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ENABLE</a:t>
            </a:r>
            <a:r>
              <a:rPr lang="en-US" dirty="0" smtClean="0"/>
              <a:t>: </a:t>
            </a:r>
            <a:r>
              <a:rPr lang="en-US" b="1" dirty="0"/>
              <a:t>PENABLE </a:t>
            </a:r>
            <a:r>
              <a:rPr lang="en-US" dirty="0"/>
              <a:t>is </a:t>
            </a:r>
            <a:r>
              <a:rPr lang="en-US" dirty="0" smtClean="0"/>
              <a:t>asserted, address</a:t>
            </a:r>
            <a:r>
              <a:rPr lang="en-US" dirty="0"/>
              <a:t>, write and select signals </a:t>
            </a:r>
            <a:r>
              <a:rPr lang="en-US" dirty="0" smtClean="0"/>
              <a:t>remain </a:t>
            </a:r>
            <a:r>
              <a:rPr lang="en-US" dirty="0"/>
              <a:t>stable during </a:t>
            </a:r>
            <a:r>
              <a:rPr lang="en-US" dirty="0" smtClean="0"/>
              <a:t>transition </a:t>
            </a:r>
            <a:r>
              <a:rPr lang="en-US" dirty="0"/>
              <a:t>from </a:t>
            </a:r>
            <a:r>
              <a:rPr lang="en-US" dirty="0" smtClean="0"/>
              <a:t>SETUP </a:t>
            </a:r>
            <a:r>
              <a:rPr lang="en-US" dirty="0"/>
              <a:t>to ENABLE state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0638" y="1355148"/>
            <a:ext cx="2361887" cy="453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3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APB Write Transfer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o </a:t>
            </a:r>
            <a:r>
              <a:rPr lang="en-US" dirty="0"/>
              <a:t>reduce power </a:t>
            </a:r>
            <a:r>
              <a:rPr lang="en-US" dirty="0" smtClean="0"/>
              <a:t>consumption, address and write signals </a:t>
            </a:r>
            <a:r>
              <a:rPr lang="en-US" dirty="0"/>
              <a:t>will </a:t>
            </a:r>
            <a:r>
              <a:rPr lang="en-US" dirty="0" smtClean="0"/>
              <a:t>not change </a:t>
            </a:r>
            <a:r>
              <a:rPr lang="en-US" dirty="0"/>
              <a:t>after a transfer until the next access occurs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45" y="2334467"/>
            <a:ext cx="7488910" cy="366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79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Example: PIC16F882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Harvard architecture---flash memory separately programmed.</a:t>
            </a:r>
          </a:p>
          <a:p>
            <a:r>
              <a:rPr lang="en-US" smtClean="0"/>
              <a:t>Multiple I/O devices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0830" y="2449681"/>
            <a:ext cx="8230555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12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APB </a:t>
            </a:r>
            <a:r>
              <a:rPr lang="en-US" dirty="0" smtClean="0"/>
              <a:t>Read Transfer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712" y="1401233"/>
            <a:ext cx="6886575" cy="4562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63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70" y="1470362"/>
            <a:ext cx="3816552" cy="443573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AHB-APB Bridge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43000"/>
            <a:ext cx="5151726" cy="5143500"/>
          </a:xfrm>
        </p:spPr>
        <p:txBody>
          <a:bodyPr/>
          <a:lstStyle/>
          <a:p>
            <a:r>
              <a:rPr lang="en-US" dirty="0"/>
              <a:t>The bridge </a:t>
            </a:r>
            <a:r>
              <a:rPr lang="en-US" dirty="0" smtClean="0"/>
              <a:t>converts </a:t>
            </a:r>
            <a:r>
              <a:rPr lang="en-US" dirty="0"/>
              <a:t>system bus transfers into APB transfers and performs </a:t>
            </a:r>
            <a:r>
              <a:rPr lang="en-US" dirty="0" smtClean="0"/>
              <a:t>the following </a:t>
            </a:r>
            <a:r>
              <a:rPr lang="en-US" dirty="0"/>
              <a:t>functions:</a:t>
            </a:r>
          </a:p>
          <a:p>
            <a:pPr lvl="1"/>
            <a:r>
              <a:rPr lang="en-US" dirty="0" smtClean="0"/>
              <a:t>Latches </a:t>
            </a:r>
            <a:r>
              <a:rPr lang="en-US" dirty="0"/>
              <a:t>the address and holds it valid throughout the </a:t>
            </a:r>
            <a:r>
              <a:rPr lang="en-US" dirty="0" smtClean="0"/>
              <a:t>transfer</a:t>
            </a:r>
            <a:endParaRPr lang="en-US" dirty="0"/>
          </a:p>
          <a:p>
            <a:pPr lvl="1"/>
            <a:r>
              <a:rPr lang="en-US" dirty="0" smtClean="0"/>
              <a:t>Decodes </a:t>
            </a:r>
            <a:r>
              <a:rPr lang="en-US" dirty="0"/>
              <a:t>the address and generates a peripheral select, </a:t>
            </a:r>
            <a:r>
              <a:rPr lang="en-US" b="1" dirty="0" err="1" smtClean="0"/>
              <a:t>PSELx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Drives </a:t>
            </a:r>
            <a:r>
              <a:rPr lang="en-US" dirty="0"/>
              <a:t>the data onto the APB for </a:t>
            </a:r>
            <a:r>
              <a:rPr lang="en-US" dirty="0" smtClean="0"/>
              <a:t> </a:t>
            </a:r>
            <a:r>
              <a:rPr lang="en-US" dirty="0"/>
              <a:t>write </a:t>
            </a:r>
            <a:r>
              <a:rPr lang="en-US" dirty="0" smtClean="0"/>
              <a:t>transfer</a:t>
            </a:r>
            <a:endParaRPr lang="en-US" dirty="0"/>
          </a:p>
          <a:p>
            <a:pPr lvl="1"/>
            <a:r>
              <a:rPr lang="en-US" dirty="0" smtClean="0"/>
              <a:t>Drives </a:t>
            </a:r>
            <a:r>
              <a:rPr lang="en-US" dirty="0"/>
              <a:t>the APB data onto the system bus for a read </a:t>
            </a:r>
            <a:r>
              <a:rPr lang="en-US" dirty="0" smtClean="0"/>
              <a:t>transfer</a:t>
            </a:r>
            <a:endParaRPr lang="en-US" dirty="0"/>
          </a:p>
          <a:p>
            <a:pPr lvl="1"/>
            <a:r>
              <a:rPr lang="en-US" dirty="0" smtClean="0"/>
              <a:t>Generates </a:t>
            </a:r>
            <a:r>
              <a:rPr lang="en-US" dirty="0"/>
              <a:t>a timing strobe, </a:t>
            </a:r>
            <a:r>
              <a:rPr lang="en-US" b="1" dirty="0"/>
              <a:t>PENABLE</a:t>
            </a:r>
            <a:r>
              <a:rPr lang="en-US" dirty="0"/>
              <a:t>, for the </a:t>
            </a:r>
            <a:r>
              <a:rPr lang="en-US" dirty="0" smtClean="0"/>
              <a:t>transfer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06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APB </a:t>
            </a:r>
            <a:r>
              <a:rPr lang="en-US" dirty="0" smtClean="0"/>
              <a:t>Slave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5094119" cy="5143500"/>
          </a:xfrm>
        </p:spPr>
        <p:txBody>
          <a:bodyPr/>
          <a:lstStyle/>
          <a:p>
            <a:r>
              <a:rPr lang="en-US" dirty="0"/>
              <a:t>The APB slave interface is very flexible.</a:t>
            </a:r>
          </a:p>
          <a:p>
            <a:r>
              <a:rPr lang="en-US" dirty="0"/>
              <a:t>For a write transfer the data can be latched at the following points: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either rising edge of </a:t>
            </a:r>
            <a:r>
              <a:rPr lang="en-US" b="1" dirty="0"/>
              <a:t>PCLK</a:t>
            </a:r>
            <a:r>
              <a:rPr lang="en-US" dirty="0"/>
              <a:t>, when </a:t>
            </a:r>
            <a:r>
              <a:rPr lang="en-US" b="1" dirty="0"/>
              <a:t>PSEL </a:t>
            </a:r>
            <a:r>
              <a:rPr lang="en-US" dirty="0"/>
              <a:t>is HIGH</a:t>
            </a:r>
          </a:p>
          <a:p>
            <a:pPr lvl="1"/>
            <a:r>
              <a:rPr lang="en-US" dirty="0" smtClean="0"/>
              <a:t>on </a:t>
            </a:r>
            <a:r>
              <a:rPr lang="en-US" dirty="0"/>
              <a:t>the rising edge of </a:t>
            </a:r>
            <a:r>
              <a:rPr lang="en-US" b="1" dirty="0"/>
              <a:t>PENABLE</a:t>
            </a:r>
            <a:r>
              <a:rPr lang="en-US" dirty="0"/>
              <a:t>, when </a:t>
            </a:r>
            <a:r>
              <a:rPr lang="en-US" b="1" dirty="0"/>
              <a:t>PSEL </a:t>
            </a:r>
            <a:r>
              <a:rPr lang="en-US" dirty="0"/>
              <a:t>is HIGH.</a:t>
            </a:r>
          </a:p>
          <a:p>
            <a:r>
              <a:rPr lang="en-US" dirty="0" smtClean="0"/>
              <a:t>For </a:t>
            </a:r>
            <a:r>
              <a:rPr lang="en-US" dirty="0"/>
              <a:t>read transfers the data can be driven on to the data bus when </a:t>
            </a:r>
            <a:r>
              <a:rPr lang="en-US" b="1" dirty="0"/>
              <a:t>PWRITE </a:t>
            </a:r>
            <a:r>
              <a:rPr lang="en-US" dirty="0"/>
              <a:t>is LOW </a:t>
            </a:r>
            <a:r>
              <a:rPr lang="en-US" dirty="0" smtClean="0"/>
              <a:t>and both </a:t>
            </a:r>
            <a:r>
              <a:rPr lang="en-US" b="1" dirty="0" err="1"/>
              <a:t>PSELx</a:t>
            </a:r>
            <a:r>
              <a:rPr lang="en-US" b="1" dirty="0"/>
              <a:t> </a:t>
            </a:r>
            <a:r>
              <a:rPr lang="en-US" dirty="0"/>
              <a:t>and </a:t>
            </a:r>
            <a:r>
              <a:rPr lang="en-US" b="1" dirty="0"/>
              <a:t>PENABLE </a:t>
            </a:r>
            <a:r>
              <a:rPr lang="en-US" dirty="0"/>
              <a:t>are HIGH.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1319" y="1223962"/>
            <a:ext cx="3456420" cy="4981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24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Interfacing APB to AHB: Read Transfer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20" y="1239934"/>
            <a:ext cx="7892159" cy="5011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78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Interfacing APB to AHB: Burst of Read </a:t>
            </a:r>
            <a:r>
              <a:rPr lang="en-US" dirty="0"/>
              <a:t>T</a:t>
            </a:r>
            <a:r>
              <a:rPr lang="en-US" dirty="0" smtClean="0"/>
              <a:t>ransfers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176337"/>
            <a:ext cx="8229601" cy="5133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6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Interfacing APB to AHB: </a:t>
            </a:r>
            <a:r>
              <a:rPr lang="en-US" dirty="0" smtClean="0"/>
              <a:t>Write Transfer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331" y="1297541"/>
            <a:ext cx="7776945" cy="4896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63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143000"/>
            <a:ext cx="8435325" cy="5143500"/>
          </a:xfrm>
        </p:spPr>
        <p:txBody>
          <a:bodyPr/>
          <a:lstStyle/>
          <a:p>
            <a:r>
              <a:rPr lang="en-US" dirty="0"/>
              <a:t>Several different types of memory:</a:t>
            </a:r>
          </a:p>
          <a:p>
            <a:pPr lvl="1"/>
            <a:r>
              <a:rPr lang="en-US" dirty="0" smtClean="0"/>
              <a:t>RAM: DRAM, SRAM</a:t>
            </a:r>
            <a:endParaRPr lang="en-US" dirty="0"/>
          </a:p>
          <a:p>
            <a:pPr lvl="1"/>
            <a:r>
              <a:rPr lang="en-US" dirty="0"/>
              <a:t>ROM: EEPROM, </a:t>
            </a:r>
            <a:r>
              <a:rPr lang="en-US" dirty="0" smtClean="0"/>
              <a:t>Flash</a:t>
            </a:r>
          </a:p>
          <a:p>
            <a:r>
              <a:rPr lang="en-US" dirty="0" smtClean="0"/>
              <a:t>2-D </a:t>
            </a:r>
            <a:r>
              <a:rPr lang="en-US" dirty="0"/>
              <a:t>array: </a:t>
            </a:r>
            <a:r>
              <a:rPr lang="en-US" dirty="0" smtClean="0"/>
              <a:t>row address and </a:t>
            </a:r>
          </a:p>
          <a:p>
            <a:pPr marL="0" indent="0">
              <a:buNone/>
            </a:pPr>
            <a:r>
              <a:rPr lang="en-US" dirty="0" smtClean="0"/>
              <a:t>     column address</a:t>
            </a:r>
          </a:p>
          <a:p>
            <a:r>
              <a:rPr lang="en-US" dirty="0" smtClean="0"/>
              <a:t>Each type of memory comes in varying:</a:t>
            </a:r>
          </a:p>
          <a:p>
            <a:pPr lvl="1"/>
            <a:r>
              <a:rPr lang="en-US" dirty="0" smtClean="0"/>
              <a:t>Capacities</a:t>
            </a:r>
          </a:p>
          <a:p>
            <a:pPr lvl="1"/>
            <a:r>
              <a:rPr lang="en-US" dirty="0" smtClean="0"/>
              <a:t>Widths</a:t>
            </a:r>
          </a:p>
          <a:p>
            <a:r>
              <a:rPr lang="en-US" dirty="0" smtClean="0"/>
              <a:t>Packaging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single in-line memory modules (SIMMs)</a:t>
            </a:r>
            <a:r>
              <a:rPr lang="en-US" b="1" dirty="0"/>
              <a:t> </a:t>
            </a:r>
            <a:r>
              <a:rPr lang="en-US" dirty="0" smtClean="0"/>
              <a:t>vs</a:t>
            </a:r>
            <a:r>
              <a:rPr lang="en-US" dirty="0"/>
              <a:t>. </a:t>
            </a:r>
            <a:r>
              <a:rPr lang="en-US" dirty="0" smtClean="0">
                <a:solidFill>
                  <a:srgbClr val="FF0000"/>
                </a:solidFill>
              </a:rPr>
              <a:t>dual in-line </a:t>
            </a:r>
            <a:r>
              <a:rPr lang="en-US" dirty="0">
                <a:solidFill>
                  <a:srgbClr val="FF0000"/>
                </a:solidFill>
              </a:rPr>
              <a:t>memory modules </a:t>
            </a:r>
            <a:r>
              <a:rPr lang="en-US" dirty="0" smtClean="0">
                <a:solidFill>
                  <a:srgbClr val="FF0000"/>
                </a:solidFill>
              </a:rPr>
              <a:t>(DIMMs)</a:t>
            </a:r>
            <a:endParaRPr lang="en-US" dirty="0" smtClean="0"/>
          </a:p>
          <a:p>
            <a:pPr lvl="1"/>
            <a:r>
              <a:rPr lang="en-US" dirty="0" smtClean="0"/>
              <a:t>SIMM(32-bit data bus), </a:t>
            </a:r>
            <a:r>
              <a:rPr lang="en-US" dirty="0"/>
              <a:t>DIMM (64-bit </a:t>
            </a:r>
            <a:r>
              <a:rPr lang="en-US" dirty="0" smtClean="0"/>
              <a:t>data bus)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6" descr="f04-15-P374397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879325" y="1239934"/>
            <a:ext cx="4013200" cy="335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2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Random-Access Memory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RAM is dense, r</a:t>
            </a:r>
            <a:r>
              <a:rPr lang="en-US" dirty="0" smtClean="0"/>
              <a:t>efreshed </a:t>
            </a:r>
            <a:r>
              <a:rPr lang="en-US" dirty="0"/>
              <a:t>periodically; inaccessible during </a:t>
            </a:r>
            <a:r>
              <a:rPr lang="en-US" dirty="0" smtClean="0"/>
              <a:t>refresh</a:t>
            </a:r>
          </a:p>
          <a:p>
            <a:r>
              <a:rPr lang="en-US" dirty="0" smtClean="0"/>
              <a:t>Static </a:t>
            </a:r>
            <a:r>
              <a:rPr lang="en-US" dirty="0"/>
              <a:t>RAM is faster, less dense, consumes more </a:t>
            </a:r>
            <a:r>
              <a:rPr lang="en-US" dirty="0" smtClean="0"/>
              <a:t>power</a:t>
            </a:r>
          </a:p>
          <a:p>
            <a:r>
              <a:rPr lang="en-US" dirty="0"/>
              <a:t>SDRAM: sync., command pipelining, interleaved banks</a:t>
            </a:r>
          </a:p>
          <a:p>
            <a:pPr lvl="1"/>
            <a:r>
              <a:rPr lang="en-US" dirty="0"/>
              <a:t>SDR 1 word/cycle 133 MHz 3.3 V</a:t>
            </a:r>
          </a:p>
          <a:p>
            <a:pPr lvl="1"/>
            <a:r>
              <a:rPr lang="en-US" dirty="0"/>
              <a:t>DDR 2 words/cycle 200 MHz 2.5 V</a:t>
            </a:r>
          </a:p>
          <a:p>
            <a:pPr lvl="1"/>
            <a:r>
              <a:rPr lang="en-US" dirty="0"/>
              <a:t>DDR2 4 words/cycle 533 MHz 1.8 V</a:t>
            </a:r>
          </a:p>
          <a:p>
            <a:pPr lvl="1"/>
            <a:r>
              <a:rPr lang="en-US" dirty="0"/>
              <a:t>DDR3 8 words/cycle 1066 MHz 1.5 V</a:t>
            </a:r>
          </a:p>
          <a:p>
            <a:pPr lvl="1"/>
            <a:r>
              <a:rPr lang="en-US" dirty="0"/>
              <a:t>DDR4 8 words/cycle 1600 MHz 1.2 V</a:t>
            </a:r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Burst </a:t>
            </a:r>
            <a:r>
              <a:rPr lang="en-US" dirty="0" smtClean="0">
                <a:solidFill>
                  <a:srgbClr val="FF0000"/>
                </a:solidFill>
              </a:rPr>
              <a:t>access</a:t>
            </a:r>
            <a:r>
              <a:rPr lang="en-US" dirty="0" smtClean="0"/>
              <a:t>: </a:t>
            </a:r>
            <a:r>
              <a:rPr lang="en-US" dirty="0"/>
              <a:t>perform several accesses in sequence using a single address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805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SDRAM </a:t>
            </a:r>
            <a:r>
              <a:rPr lang="en-US" dirty="0" smtClean="0"/>
              <a:t>Operation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21" y="1355148"/>
            <a:ext cx="7859255" cy="478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59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Controllers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Memory has complex internal </a:t>
            </a:r>
            <a:r>
              <a:rPr lang="en-US" dirty="0" smtClean="0"/>
              <a:t>organization</a:t>
            </a:r>
            <a:endParaRPr lang="en-US" dirty="0"/>
          </a:p>
          <a:p>
            <a:r>
              <a:rPr lang="en-US" dirty="0"/>
              <a:t>Memory controller hides details of memory interface, schedules transfers to maximize </a:t>
            </a:r>
            <a:r>
              <a:rPr lang="en-US" dirty="0" smtClean="0"/>
              <a:t>performance</a:t>
            </a:r>
          </a:p>
          <a:p>
            <a:r>
              <a:rPr lang="en-US" dirty="0" smtClean="0"/>
              <a:t>Provide </a:t>
            </a:r>
            <a:r>
              <a:rPr lang="en-US" dirty="0"/>
              <a:t>additional features: multiple requests, </a:t>
            </a:r>
            <a:r>
              <a:rPr lang="en-US" dirty="0" smtClean="0"/>
              <a:t>additional burst </a:t>
            </a:r>
            <a:r>
              <a:rPr lang="en-US" dirty="0"/>
              <a:t>access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3025" y="3714750"/>
            <a:ext cx="645795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91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214" y="1527969"/>
            <a:ext cx="4219941" cy="40900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Intel </a:t>
            </a:r>
            <a:r>
              <a:rPr lang="en-US" dirty="0" err="1" smtClean="0"/>
              <a:t>StrongARM</a:t>
            </a:r>
            <a:r>
              <a:rPr lang="en-US" dirty="0" smtClean="0"/>
              <a:t> SA-1100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143000"/>
            <a:ext cx="5670189" cy="5143500"/>
          </a:xfrm>
        </p:spPr>
        <p:txBody>
          <a:bodyPr/>
          <a:lstStyle/>
          <a:p>
            <a:r>
              <a:rPr lang="en-US" dirty="0"/>
              <a:t>The system control module </a:t>
            </a:r>
            <a:r>
              <a:rPr lang="en-US" dirty="0" smtClean="0"/>
              <a:t>contains: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real-time </a:t>
            </a:r>
            <a:r>
              <a:rPr lang="en-US" dirty="0" smtClean="0"/>
              <a:t>clock</a:t>
            </a:r>
            <a:endParaRPr lang="en-US" dirty="0"/>
          </a:p>
          <a:p>
            <a:pPr lvl="1"/>
            <a:r>
              <a:rPr lang="en-US" dirty="0" smtClean="0"/>
              <a:t>an </a:t>
            </a:r>
            <a:r>
              <a:rPr lang="en-US" dirty="0"/>
              <a:t>operating system </a:t>
            </a:r>
            <a:r>
              <a:rPr lang="en-US" dirty="0" smtClean="0"/>
              <a:t>timer</a:t>
            </a:r>
            <a:endParaRPr lang="en-US" dirty="0"/>
          </a:p>
          <a:p>
            <a:pPr lvl="1"/>
            <a:r>
              <a:rPr lang="en-US" dirty="0" smtClean="0"/>
              <a:t>28 </a:t>
            </a:r>
            <a:r>
              <a:rPr lang="en-US" dirty="0"/>
              <a:t>general-purpose </a:t>
            </a:r>
            <a:r>
              <a:rPr lang="en-US" dirty="0" smtClean="0"/>
              <a:t>I/</a:t>
            </a:r>
            <a:r>
              <a:rPr lang="en-US" dirty="0" err="1" smtClean="0"/>
              <a:t>Os</a:t>
            </a:r>
            <a:r>
              <a:rPr lang="en-US" dirty="0" smtClean="0"/>
              <a:t> </a:t>
            </a:r>
            <a:endParaRPr lang="en-US" dirty="0"/>
          </a:p>
          <a:p>
            <a:pPr lvl="1"/>
            <a:r>
              <a:rPr lang="en-US" dirty="0" smtClean="0"/>
              <a:t>an </a:t>
            </a:r>
            <a:r>
              <a:rPr lang="en-US" dirty="0"/>
              <a:t>interrupt </a:t>
            </a:r>
            <a:r>
              <a:rPr lang="en-US" dirty="0" smtClean="0"/>
              <a:t>controller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power manager </a:t>
            </a:r>
            <a:r>
              <a:rPr lang="en-US" dirty="0" smtClean="0"/>
              <a:t>controller</a:t>
            </a:r>
            <a:endParaRPr lang="en-US" dirty="0"/>
          </a:p>
          <a:p>
            <a:pPr lvl="1"/>
            <a:r>
              <a:rPr lang="en-US" dirty="0" smtClean="0"/>
              <a:t>a </a:t>
            </a:r>
            <a:r>
              <a:rPr lang="en-US" dirty="0"/>
              <a:t>reset controller that handles resetting the processor</a:t>
            </a:r>
            <a:r>
              <a:rPr lang="en-US" dirty="0" smtClean="0"/>
              <a:t>.</a:t>
            </a:r>
          </a:p>
          <a:p>
            <a:r>
              <a:rPr lang="en-US" dirty="0"/>
              <a:t>The SA-1111 is a companion chip that provides a suite of I/O </a:t>
            </a:r>
            <a:r>
              <a:rPr lang="en-US" dirty="0" smtClean="0"/>
              <a:t>functions: USB </a:t>
            </a:r>
            <a:r>
              <a:rPr lang="en-US" dirty="0"/>
              <a:t>host controller; PS/2 </a:t>
            </a:r>
            <a:r>
              <a:rPr lang="en-US" dirty="0" smtClean="0"/>
              <a:t>ports;  </a:t>
            </a:r>
            <a:r>
              <a:rPr lang="en-US" dirty="0"/>
              <a:t>PCMCIA interface; </a:t>
            </a:r>
            <a:r>
              <a:rPr lang="en-US" dirty="0" smtClean="0"/>
              <a:t>SSP </a:t>
            </a:r>
            <a:r>
              <a:rPr lang="en-US" dirty="0"/>
              <a:t>serial port </a:t>
            </a:r>
          </a:p>
        </p:txBody>
      </p:sp>
    </p:spTree>
    <p:extLst>
      <p:ext uri="{BB962C8B-B14F-4D97-AF65-F5344CB8AC3E}">
        <p14:creationId xmlns:p14="http://schemas.microsoft.com/office/powerpoint/2010/main" val="147002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Memory </a:t>
            </a:r>
            <a:r>
              <a:rPr lang="en-US" dirty="0" smtClean="0"/>
              <a:t>Channels and Banks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5094119" cy="5143500"/>
          </a:xfrm>
        </p:spPr>
        <p:txBody>
          <a:bodyPr/>
          <a:lstStyle/>
          <a:p>
            <a:r>
              <a:rPr lang="en-US" dirty="0"/>
              <a:t>Channels and banks are two ways to add parallelism to the memory system </a:t>
            </a:r>
            <a:endParaRPr lang="en-US" dirty="0" smtClean="0"/>
          </a:p>
          <a:p>
            <a:r>
              <a:rPr lang="en-US" dirty="0"/>
              <a:t>Each channel has its own memory components and its own connection to the processor </a:t>
            </a:r>
            <a:endParaRPr lang="en-US" dirty="0" smtClean="0"/>
          </a:p>
          <a:p>
            <a:r>
              <a:rPr lang="en-US" dirty="0" smtClean="0"/>
              <a:t>CPU can </a:t>
            </a:r>
            <a:r>
              <a:rPr lang="en-US" dirty="0"/>
              <a:t>perform multiple independent accesses using </a:t>
            </a:r>
            <a:r>
              <a:rPr lang="en-US" dirty="0" smtClean="0"/>
              <a:t>different </a:t>
            </a:r>
            <a:r>
              <a:rPr lang="en-US" dirty="0"/>
              <a:t>channels </a:t>
            </a:r>
            <a:endParaRPr lang="en-US" dirty="0" smtClean="0"/>
          </a:p>
          <a:p>
            <a:r>
              <a:rPr lang="en-US" dirty="0" smtClean="0"/>
              <a:t>Banks </a:t>
            </a:r>
            <a:r>
              <a:rPr lang="en-US" dirty="0"/>
              <a:t>are separate memory </a:t>
            </a:r>
            <a:r>
              <a:rPr lang="en-US" dirty="0" smtClean="0"/>
              <a:t>arrays, </a:t>
            </a:r>
            <a:r>
              <a:rPr lang="en-US" dirty="0"/>
              <a:t>can perform accesses in parallel </a:t>
            </a:r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8926" y="1585576"/>
            <a:ext cx="3366946" cy="4205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Embedded Platforms: </a:t>
            </a:r>
            <a:r>
              <a:rPr lang="en-US" dirty="0"/>
              <a:t>ARDUINO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HTTP://ARDUINO.CC</a:t>
            </a:r>
            <a:r>
              <a:rPr lang="en-US" dirty="0" smtClean="0">
                <a:hlinkClick r:id="rId2"/>
              </a:rPr>
              <a:t>/</a:t>
            </a:r>
            <a:endParaRPr lang="en-US" dirty="0"/>
          </a:p>
          <a:p>
            <a:pPr lvl="1"/>
            <a:r>
              <a:rPr lang="en-US" dirty="0" smtClean="0"/>
              <a:t>Open-source </a:t>
            </a:r>
            <a:r>
              <a:rPr lang="en-US" dirty="0"/>
              <a:t>electronics prototyping platform</a:t>
            </a:r>
          </a:p>
          <a:p>
            <a:pPr lvl="1"/>
            <a:r>
              <a:rPr lang="en-US" dirty="0" smtClean="0"/>
              <a:t>Intended </a:t>
            </a:r>
            <a:r>
              <a:rPr lang="en-US" dirty="0"/>
              <a:t>for artists, designers, hobbyists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Atmel’s ATMEGA microcontrollers</a:t>
            </a:r>
          </a:p>
          <a:p>
            <a:pPr lvl="1"/>
            <a:r>
              <a:rPr lang="en-US" dirty="0" smtClean="0"/>
              <a:t>AVR </a:t>
            </a:r>
            <a:r>
              <a:rPr lang="en-US" dirty="0"/>
              <a:t>architecture: modified Harvard 8-bit RISC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7292" y="3468014"/>
            <a:ext cx="4562475" cy="2818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064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Embedded Platforms: BEAGLEBOARD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BEAGLEBOARD.ORG</a:t>
            </a:r>
            <a:endParaRPr lang="en-US" dirty="0"/>
          </a:p>
          <a:p>
            <a:pPr lvl="1"/>
            <a:r>
              <a:rPr lang="en-US" dirty="0" smtClean="0"/>
              <a:t>Credit-card </a:t>
            </a:r>
            <a:r>
              <a:rPr lang="en-US" dirty="0"/>
              <a:t>sized, low-power, open-hardware computers</a:t>
            </a:r>
          </a:p>
          <a:p>
            <a:pPr lvl="1"/>
            <a:r>
              <a:rPr lang="en-US" dirty="0" smtClean="0"/>
              <a:t>Uses </a:t>
            </a:r>
            <a:r>
              <a:rPr lang="en-US" dirty="0"/>
              <a:t>ARM Cortex-A8 by TI – started by a TI engineer</a:t>
            </a:r>
          </a:p>
          <a:p>
            <a:pPr lvl="1"/>
            <a:r>
              <a:rPr lang="en-US" dirty="0" smtClean="0"/>
              <a:t>512MB </a:t>
            </a:r>
            <a:r>
              <a:rPr lang="en-US" dirty="0"/>
              <a:t>DDR3 RAM, 3D graphics, USB, Ethernet, HDMI</a:t>
            </a:r>
          </a:p>
          <a:p>
            <a:pPr lvl="1"/>
            <a:r>
              <a:rPr lang="en-US" dirty="0" smtClean="0"/>
              <a:t>Runs </a:t>
            </a:r>
            <a:r>
              <a:rPr lang="en-US" dirty="0"/>
              <a:t>Ubuntu, Android, </a:t>
            </a:r>
            <a:r>
              <a:rPr lang="en-US" dirty="0" err="1"/>
              <a:t>Ångström</a:t>
            </a:r>
            <a:r>
              <a:rPr lang="en-US" dirty="0"/>
              <a:t> Linux, and </a:t>
            </a:r>
            <a:r>
              <a:rPr lang="en-US" dirty="0" smtClean="0"/>
              <a:t>others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9685" y="3371393"/>
            <a:ext cx="4581525" cy="282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5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Embedded Platforms: LPCXPRESSO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WWW.LPCWARE.COM/LPCXPRESSO</a:t>
            </a:r>
            <a:endParaRPr lang="en-US" dirty="0"/>
          </a:p>
          <a:p>
            <a:pPr lvl="1"/>
            <a:r>
              <a:rPr lang="en-US" dirty="0" smtClean="0"/>
              <a:t>Uses </a:t>
            </a:r>
            <a:r>
              <a:rPr lang="en-US" dirty="0"/>
              <a:t>LPC microcontrollers, by NXP</a:t>
            </a:r>
          </a:p>
          <a:p>
            <a:pPr lvl="1"/>
            <a:r>
              <a:rPr lang="en-US" dirty="0" smtClean="0"/>
              <a:t>Free </a:t>
            </a:r>
            <a:r>
              <a:rPr lang="en-US" dirty="0"/>
              <a:t>version of development software</a:t>
            </a:r>
          </a:p>
          <a:p>
            <a:pPr lvl="1"/>
            <a:r>
              <a:rPr lang="en-US" dirty="0" smtClean="0"/>
              <a:t>Includes </a:t>
            </a:r>
            <a:r>
              <a:rPr lang="en-US" dirty="0"/>
              <a:t>debugging module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580" y="3025751"/>
            <a:ext cx="7019925" cy="3260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289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Choosing a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CPU</a:t>
            </a:r>
            <a:r>
              <a:rPr lang="en-US" dirty="0"/>
              <a:t>: architecture, </a:t>
            </a:r>
            <a:r>
              <a:rPr lang="en-US" dirty="0" smtClean="0"/>
              <a:t>clock </a:t>
            </a:r>
            <a:r>
              <a:rPr lang="en-US" dirty="0"/>
              <a:t>speed, </a:t>
            </a:r>
            <a:r>
              <a:rPr lang="en-US" dirty="0" smtClean="0"/>
              <a:t>integrated peripherals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Bus</a:t>
            </a:r>
            <a:r>
              <a:rPr lang="en-US" dirty="0"/>
              <a:t>: data bandwidth. May affect choice of CPU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Memory</a:t>
            </a:r>
            <a:r>
              <a:rPr lang="en-US" dirty="0"/>
              <a:t>: size, speed, RAM, ROM, on-chip, off-chip</a:t>
            </a:r>
          </a:p>
          <a:p>
            <a:r>
              <a:rPr lang="pt-BR" dirty="0" smtClean="0">
                <a:solidFill>
                  <a:srgbClr val="FF0000"/>
                </a:solidFill>
              </a:rPr>
              <a:t>I/O </a:t>
            </a:r>
            <a:r>
              <a:rPr lang="pt-BR" dirty="0">
                <a:solidFill>
                  <a:srgbClr val="FF0000"/>
                </a:solidFill>
              </a:rPr>
              <a:t>devices</a:t>
            </a:r>
            <a:r>
              <a:rPr lang="pt-BR" dirty="0"/>
              <a:t>: integrated devices vs. custom PCB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Run-time </a:t>
            </a:r>
            <a:r>
              <a:rPr lang="en-US" dirty="0">
                <a:solidFill>
                  <a:srgbClr val="FF0000"/>
                </a:solidFill>
              </a:rPr>
              <a:t>software</a:t>
            </a:r>
            <a:r>
              <a:rPr lang="en-US" dirty="0"/>
              <a:t>: operating system, libraries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Support </a:t>
            </a:r>
            <a:r>
              <a:rPr lang="en-US" dirty="0">
                <a:solidFill>
                  <a:srgbClr val="FF0000"/>
                </a:solidFill>
              </a:rPr>
              <a:t>software</a:t>
            </a:r>
            <a:r>
              <a:rPr lang="en-US" dirty="0"/>
              <a:t>: development environment, </a:t>
            </a:r>
            <a:r>
              <a:rPr lang="en-US" dirty="0" smtClean="0"/>
              <a:t>debugging tools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753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Environment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ost </a:t>
            </a:r>
            <a:r>
              <a:rPr lang="en-US" dirty="0"/>
              <a:t>and target are connected by a USB or Ethernet link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Host</a:t>
            </a:r>
            <a:r>
              <a:rPr lang="en-US" dirty="0"/>
              <a:t>: where development happens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Target</a:t>
            </a:r>
            <a:r>
              <a:rPr lang="en-US" dirty="0"/>
              <a:t>: where the code will finally run</a:t>
            </a:r>
          </a:p>
          <a:p>
            <a:r>
              <a:rPr lang="en-US" dirty="0"/>
              <a:t>T</a:t>
            </a:r>
            <a:r>
              <a:rPr lang="en-US" dirty="0" smtClean="0"/>
              <a:t>arget </a:t>
            </a:r>
            <a:r>
              <a:rPr lang="en-US" dirty="0"/>
              <a:t>must support host </a:t>
            </a:r>
            <a:r>
              <a:rPr lang="en-US" dirty="0" smtClean="0"/>
              <a:t>communication</a:t>
            </a:r>
            <a:endParaRPr lang="en-US" dirty="0"/>
          </a:p>
          <a:p>
            <a:pPr lvl="1"/>
            <a:r>
              <a:rPr lang="en-US" dirty="0" smtClean="0"/>
              <a:t>Small software, </a:t>
            </a:r>
            <a:r>
              <a:rPr lang="en-US" dirty="0"/>
              <a:t>interrupt vectors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host should be able </a:t>
            </a:r>
            <a:r>
              <a:rPr lang="en-US" dirty="0" smtClean="0"/>
              <a:t>to</a:t>
            </a:r>
            <a:endParaRPr lang="en-US" dirty="0"/>
          </a:p>
          <a:p>
            <a:pPr lvl="1"/>
            <a:r>
              <a:rPr lang="en-US" dirty="0" smtClean="0"/>
              <a:t>Load </a:t>
            </a:r>
            <a:r>
              <a:rPr lang="en-US" dirty="0"/>
              <a:t>programs into the target</a:t>
            </a:r>
          </a:p>
          <a:p>
            <a:pPr lvl="1"/>
            <a:r>
              <a:rPr lang="en-US" dirty="0" smtClean="0"/>
              <a:t>Start </a:t>
            </a:r>
            <a:r>
              <a:rPr lang="en-US" dirty="0"/>
              <a:t>and stop program execution on </a:t>
            </a:r>
            <a:r>
              <a:rPr lang="en-US" dirty="0" smtClean="0"/>
              <a:t>target</a:t>
            </a:r>
            <a:endParaRPr lang="en-US" dirty="0"/>
          </a:p>
          <a:p>
            <a:pPr lvl="1"/>
            <a:r>
              <a:rPr lang="en-US" dirty="0" smtClean="0"/>
              <a:t>Examine </a:t>
            </a:r>
            <a:r>
              <a:rPr lang="en-US" dirty="0"/>
              <a:t>memory and CPU registers</a:t>
            </a:r>
          </a:p>
          <a:p>
            <a:r>
              <a:rPr lang="en-US" dirty="0" smtClean="0"/>
              <a:t>A </a:t>
            </a:r>
            <a:r>
              <a:rPr lang="en-US" dirty="0">
                <a:solidFill>
                  <a:srgbClr val="FF0000"/>
                </a:solidFill>
              </a:rPr>
              <a:t>cross-compiler</a:t>
            </a:r>
            <a:r>
              <a:rPr lang="en-US" dirty="0"/>
              <a:t> runs on the host and generates code </a:t>
            </a:r>
            <a:r>
              <a:rPr lang="en-US" dirty="0" smtClean="0"/>
              <a:t>that runs </a:t>
            </a:r>
            <a:r>
              <a:rPr lang="en-US" dirty="0"/>
              <a:t>on the </a:t>
            </a:r>
            <a:r>
              <a:rPr lang="en-US" dirty="0" smtClean="0"/>
              <a:t>target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0210" y="3025751"/>
            <a:ext cx="2592316" cy="201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6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Debugging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 debugger:</a:t>
            </a:r>
          </a:p>
          <a:p>
            <a:pPr lvl="1"/>
            <a:r>
              <a:rPr lang="en-US" dirty="0"/>
              <a:t>displays target state, allows target system to be </a:t>
            </a:r>
            <a:r>
              <a:rPr lang="en-US" dirty="0" smtClean="0"/>
              <a:t>controlled</a:t>
            </a:r>
          </a:p>
          <a:p>
            <a:r>
              <a:rPr lang="en-US" dirty="0"/>
              <a:t>Software </a:t>
            </a:r>
            <a:r>
              <a:rPr lang="en-US" dirty="0" smtClean="0"/>
              <a:t>debugger</a:t>
            </a:r>
          </a:p>
          <a:p>
            <a:pPr lvl="1"/>
            <a:r>
              <a:rPr lang="en-US" dirty="0"/>
              <a:t>A monitor program residing on the target provides basic debugger </a:t>
            </a:r>
            <a:r>
              <a:rPr lang="en-US" dirty="0" smtClean="0"/>
              <a:t>functions</a:t>
            </a:r>
            <a:endParaRPr lang="en-US" dirty="0"/>
          </a:p>
          <a:p>
            <a:pPr lvl="1"/>
            <a:r>
              <a:rPr lang="en-US" dirty="0"/>
              <a:t>Debugger should have a minimal footprint in </a:t>
            </a:r>
            <a:r>
              <a:rPr lang="en-US" dirty="0" smtClean="0"/>
              <a:t>memory</a:t>
            </a:r>
            <a:endParaRPr lang="en-US" dirty="0"/>
          </a:p>
          <a:p>
            <a:r>
              <a:rPr lang="en-US" dirty="0" smtClean="0"/>
              <a:t>Breakpoints</a:t>
            </a:r>
          </a:p>
          <a:p>
            <a:pPr lvl="1"/>
            <a:r>
              <a:rPr lang="en-US" dirty="0"/>
              <a:t>A breakpoint allows the user to stop execution, examine system state, and change </a:t>
            </a:r>
            <a:r>
              <a:rPr lang="en-US" dirty="0" smtClean="0"/>
              <a:t>state</a:t>
            </a:r>
            <a:endParaRPr lang="en-US" dirty="0"/>
          </a:p>
          <a:p>
            <a:pPr lvl="1"/>
            <a:r>
              <a:rPr lang="en-US" dirty="0"/>
              <a:t>Replace the </a:t>
            </a:r>
            <a:r>
              <a:rPr lang="en-US" dirty="0" smtClean="0"/>
              <a:t>break pointed </a:t>
            </a:r>
            <a:r>
              <a:rPr lang="en-US" dirty="0"/>
              <a:t>instruction with a subroutine call to the monitor </a:t>
            </a:r>
            <a:r>
              <a:rPr lang="en-US" dirty="0" smtClean="0"/>
              <a:t>program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99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Debugging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Debugging </a:t>
            </a:r>
            <a:r>
              <a:rPr lang="en-US" dirty="0" smtClean="0"/>
              <a:t>Tools</a:t>
            </a:r>
            <a:endParaRPr lang="en-US" dirty="0"/>
          </a:p>
          <a:p>
            <a:pPr lvl="1"/>
            <a:r>
              <a:rPr lang="en-US" dirty="0" smtClean="0"/>
              <a:t>I/O</a:t>
            </a:r>
            <a:r>
              <a:rPr lang="en-US" dirty="0"/>
              <a:t>: LEDs, UART, other peripherals</a:t>
            </a:r>
          </a:p>
          <a:p>
            <a:pPr lvl="2"/>
            <a:r>
              <a:rPr lang="en-US" dirty="0" smtClean="0"/>
              <a:t>The </a:t>
            </a:r>
            <a:r>
              <a:rPr lang="en-US" dirty="0"/>
              <a:t>embedded alternative of the PC’s print</a:t>
            </a:r>
          </a:p>
          <a:p>
            <a:pPr lvl="2"/>
            <a:r>
              <a:rPr lang="en-US" dirty="0" smtClean="0"/>
              <a:t>USB</a:t>
            </a:r>
            <a:r>
              <a:rPr lang="en-US" dirty="0"/>
              <a:t>: debugging, diagnosis, upgrades</a:t>
            </a:r>
          </a:p>
          <a:p>
            <a:pPr lvl="1"/>
            <a:r>
              <a:rPr lang="en-US" dirty="0" smtClean="0"/>
              <a:t>ICE</a:t>
            </a:r>
            <a:r>
              <a:rPr lang="en-US" dirty="0"/>
              <a:t>: In-Circuit Emulators</a:t>
            </a:r>
          </a:p>
          <a:p>
            <a:pPr lvl="2"/>
            <a:r>
              <a:rPr lang="en-US" dirty="0" smtClean="0"/>
              <a:t>Specialized </a:t>
            </a:r>
            <a:r>
              <a:rPr lang="en-US" dirty="0"/>
              <a:t>hardware that allows inspecting and </a:t>
            </a:r>
            <a:r>
              <a:rPr lang="en-US" dirty="0" smtClean="0"/>
              <a:t>modifying CPU </a:t>
            </a:r>
            <a:r>
              <a:rPr lang="en-US" dirty="0"/>
              <a:t>state</a:t>
            </a:r>
          </a:p>
          <a:p>
            <a:pPr lvl="1"/>
            <a:r>
              <a:rPr lang="en-US" dirty="0" smtClean="0"/>
              <a:t>Logic </a:t>
            </a:r>
            <a:r>
              <a:rPr lang="en-US" dirty="0"/>
              <a:t>analyzer (oscilloscope)</a:t>
            </a:r>
          </a:p>
          <a:p>
            <a:r>
              <a:rPr lang="en-US" dirty="0"/>
              <a:t>Debugging </a:t>
            </a:r>
            <a:r>
              <a:rPr lang="en-US" dirty="0" smtClean="0"/>
              <a:t>Challenges</a:t>
            </a:r>
            <a:endParaRPr lang="en-US" dirty="0"/>
          </a:p>
          <a:p>
            <a:pPr lvl="1"/>
            <a:r>
              <a:rPr lang="en-US" dirty="0" smtClean="0"/>
              <a:t>May </a:t>
            </a:r>
            <a:r>
              <a:rPr lang="en-US" dirty="0"/>
              <a:t>be hard to generate realistic inputs</a:t>
            </a:r>
            <a:endParaRPr lang="en-US" dirty="0" smtClean="0"/>
          </a:p>
          <a:p>
            <a:pPr lvl="1"/>
            <a:r>
              <a:rPr lang="en-US" dirty="0" smtClean="0"/>
              <a:t>Timing </a:t>
            </a:r>
            <a:r>
              <a:rPr lang="en-US" dirty="0"/>
              <a:t>errors in real-time </a:t>
            </a:r>
            <a:r>
              <a:rPr lang="en-US" dirty="0" smtClean="0"/>
              <a:t>code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5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Platform-Level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Performance depends on all the elements of the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dirty="0" smtClean="0"/>
              <a:t>CPU (</a:t>
            </a:r>
            <a:r>
              <a:rPr lang="en-US" dirty="0">
                <a:solidFill>
                  <a:srgbClr val="FF0000"/>
                </a:solidFill>
              </a:rPr>
              <a:t>provides an upper bound on </a:t>
            </a:r>
            <a:r>
              <a:rPr lang="en-US" dirty="0" smtClean="0">
                <a:solidFill>
                  <a:srgbClr val="FF0000"/>
                </a:solidFill>
              </a:rPr>
              <a:t>performance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Cache</a:t>
            </a:r>
            <a:endParaRPr lang="en-US" dirty="0"/>
          </a:p>
          <a:p>
            <a:pPr lvl="1"/>
            <a:r>
              <a:rPr lang="en-US" dirty="0" smtClean="0"/>
              <a:t>Bus</a:t>
            </a:r>
            <a:endParaRPr lang="en-US" dirty="0"/>
          </a:p>
          <a:p>
            <a:pPr lvl="1"/>
            <a:r>
              <a:rPr lang="en-US" dirty="0"/>
              <a:t>Main </a:t>
            </a:r>
            <a:r>
              <a:rPr lang="en-US" dirty="0" smtClean="0"/>
              <a:t>memory</a:t>
            </a:r>
            <a:endParaRPr lang="en-US" dirty="0"/>
          </a:p>
          <a:p>
            <a:pPr lvl="1"/>
            <a:r>
              <a:rPr lang="en-US" dirty="0"/>
              <a:t>I/O </a:t>
            </a:r>
            <a:r>
              <a:rPr lang="en-US" dirty="0" smtClean="0"/>
              <a:t>device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Bandwidth</a:t>
            </a:r>
            <a:r>
              <a:rPr lang="en-US" dirty="0" smtClean="0"/>
              <a:t> is </a:t>
            </a: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rate of data </a:t>
            </a:r>
            <a:r>
              <a:rPr lang="en-US" dirty="0" smtClean="0"/>
              <a:t>movement (in </a:t>
            </a:r>
            <a:r>
              <a:rPr lang="en-US" dirty="0" smtClean="0">
                <a:solidFill>
                  <a:srgbClr val="FF0000"/>
                </a:solidFill>
              </a:rPr>
              <a:t>seconds</a:t>
            </a:r>
            <a:r>
              <a:rPr lang="en-US" dirty="0" smtClean="0"/>
              <a:t>)</a:t>
            </a:r>
          </a:p>
          <a:p>
            <a:r>
              <a:rPr lang="en-US" dirty="0"/>
              <a:t>Bandwidth </a:t>
            </a:r>
            <a:r>
              <a:rPr lang="en-US" dirty="0" smtClean="0"/>
              <a:t>captures performance of </a:t>
            </a:r>
            <a:r>
              <a:rPr lang="en-US" dirty="0"/>
              <a:t>several </a:t>
            </a:r>
            <a:r>
              <a:rPr lang="en-US" dirty="0" smtClean="0"/>
              <a:t>components</a:t>
            </a:r>
            <a:endParaRPr lang="en-US" dirty="0"/>
          </a:p>
          <a:p>
            <a:pPr lvl="1"/>
            <a:r>
              <a:rPr lang="en-US" dirty="0" smtClean="0"/>
              <a:t>Memory</a:t>
            </a:r>
            <a:endParaRPr lang="en-US" dirty="0"/>
          </a:p>
          <a:p>
            <a:pPr lvl="1"/>
            <a:r>
              <a:rPr lang="en-US" dirty="0" smtClean="0"/>
              <a:t>Bus</a:t>
            </a:r>
            <a:endParaRPr lang="en-US" dirty="0"/>
          </a:p>
          <a:p>
            <a:pPr lvl="1"/>
            <a:r>
              <a:rPr lang="en-US" dirty="0" smtClean="0"/>
              <a:t>CPU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537" y="2051074"/>
            <a:ext cx="44291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49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Bandwidth as </a:t>
            </a:r>
            <a:r>
              <a:rPr lang="en-US" dirty="0" smtClean="0"/>
              <a:t>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Different parts of the system run at different clock </a:t>
            </a:r>
            <a:r>
              <a:rPr lang="en-US" dirty="0" smtClean="0"/>
              <a:t>rates</a:t>
            </a:r>
            <a:endParaRPr lang="en-US" dirty="0"/>
          </a:p>
          <a:p>
            <a:r>
              <a:rPr lang="en-US" dirty="0"/>
              <a:t>Different components may have different widths (bus, memory</a:t>
            </a:r>
            <a:r>
              <a:rPr lang="en-US" dirty="0" smtClean="0"/>
              <a:t>)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Example: video transfer</a:t>
            </a:r>
          </a:p>
          <a:p>
            <a:pPr lvl="1"/>
            <a:r>
              <a:rPr lang="nn-NO" dirty="0" smtClean="0"/>
              <a:t>Frame rate: 30 fps, Frame size: </a:t>
            </a:r>
            <a:r>
              <a:rPr lang="en-US" dirty="0" smtClean="0"/>
              <a:t>320 x 240, 3 bytes/pixel</a:t>
            </a:r>
          </a:p>
          <a:p>
            <a:pPr lvl="1"/>
            <a:r>
              <a:rPr lang="en-US" dirty="0" smtClean="0"/>
              <a:t>What is the required bandwidth?</a:t>
            </a:r>
          </a:p>
          <a:p>
            <a:r>
              <a:rPr lang="en-US" dirty="0" smtClean="0"/>
              <a:t>Required </a:t>
            </a:r>
            <a:r>
              <a:rPr lang="en-US" dirty="0"/>
              <a:t>bandwidth: </a:t>
            </a:r>
            <a:r>
              <a:rPr lang="en-US" dirty="0" smtClean="0"/>
              <a:t>320 x 240 x 3 x 30=6,912,000 B/s</a:t>
            </a:r>
          </a:p>
          <a:p>
            <a:pPr lvl="1"/>
            <a:r>
              <a:rPr lang="en-US" dirty="0" smtClean="0"/>
              <a:t>1 </a:t>
            </a:r>
            <a:r>
              <a:rPr lang="en-US" dirty="0"/>
              <a:t>MHz 8-bit wide bus </a:t>
            </a:r>
            <a:r>
              <a:rPr lang="en-US" dirty="0" smtClean="0"/>
              <a:t>--</a:t>
            </a:r>
            <a:r>
              <a:rPr lang="en-US" dirty="0"/>
              <a:t>too </a:t>
            </a:r>
            <a:r>
              <a:rPr lang="en-US" dirty="0" smtClean="0"/>
              <a:t>slow</a:t>
            </a:r>
          </a:p>
          <a:p>
            <a:pPr lvl="1"/>
            <a:r>
              <a:rPr lang="en-US" dirty="0"/>
              <a:t>How can we make the bus </a:t>
            </a:r>
            <a:r>
              <a:rPr lang="en-US" dirty="0" smtClean="0"/>
              <a:t>satisfy bandwidth requirements?</a:t>
            </a:r>
          </a:p>
          <a:p>
            <a:pPr lvl="2"/>
            <a:r>
              <a:rPr lang="en-US" dirty="0"/>
              <a:t>Increase bus speed to 7 MHz with 8-bit wide bus </a:t>
            </a:r>
            <a:endParaRPr lang="en-US" dirty="0" smtClean="0"/>
          </a:p>
          <a:p>
            <a:pPr lvl="2"/>
            <a:r>
              <a:rPr lang="en-US" dirty="0" smtClean="0"/>
              <a:t>Increase </a:t>
            </a:r>
            <a:r>
              <a:rPr lang="en-US" dirty="0"/>
              <a:t>bus width to 32 </a:t>
            </a:r>
            <a:r>
              <a:rPr lang="en-US" dirty="0" smtClean="0"/>
              <a:t>bits and  bus clock rate to 2 MHz</a:t>
            </a:r>
          </a:p>
        </p:txBody>
      </p:sp>
    </p:spTree>
    <p:extLst>
      <p:ext uri="{BB962C8B-B14F-4D97-AF65-F5344CB8AC3E}">
        <p14:creationId xmlns:p14="http://schemas.microsoft.com/office/powerpoint/2010/main" val="293331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Platform Software </a:t>
            </a:r>
            <a:r>
              <a:rPr lang="en-US" dirty="0"/>
              <a:t>C</a:t>
            </a:r>
            <a:r>
              <a:rPr lang="en-US" dirty="0" smtClean="0"/>
              <a:t>omponents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143000"/>
            <a:ext cx="4518049" cy="5143500"/>
          </a:xfrm>
        </p:spPr>
        <p:txBody>
          <a:bodyPr/>
          <a:lstStyle/>
          <a:p>
            <a:r>
              <a:rPr lang="en-US" dirty="0"/>
              <a:t>H</a:t>
            </a:r>
            <a:r>
              <a:rPr lang="en-US" dirty="0" smtClean="0"/>
              <a:t>ardware </a:t>
            </a:r>
            <a:r>
              <a:rPr lang="en-US" dirty="0"/>
              <a:t>abstraction layer (HAL) </a:t>
            </a:r>
            <a:r>
              <a:rPr lang="en-US" dirty="0" smtClean="0"/>
              <a:t>provides </a:t>
            </a:r>
            <a:r>
              <a:rPr lang="en-US" dirty="0"/>
              <a:t>basic level of abstraction from </a:t>
            </a:r>
            <a:r>
              <a:rPr lang="en-US" dirty="0" smtClean="0"/>
              <a:t>hardware </a:t>
            </a:r>
          </a:p>
          <a:p>
            <a:r>
              <a:rPr lang="en-US" dirty="0" smtClean="0"/>
              <a:t>Operating </a:t>
            </a:r>
            <a:r>
              <a:rPr lang="en-US" dirty="0"/>
              <a:t>system and file system provide </a:t>
            </a:r>
            <a:r>
              <a:rPr lang="en-US" dirty="0" smtClean="0"/>
              <a:t>basic </a:t>
            </a:r>
            <a:r>
              <a:rPr lang="en-US" dirty="0"/>
              <a:t>abstractions required to build complex </a:t>
            </a:r>
            <a:r>
              <a:rPr lang="en-US" dirty="0" smtClean="0"/>
              <a:t>applications</a:t>
            </a:r>
          </a:p>
          <a:p>
            <a:r>
              <a:rPr lang="en-US" dirty="0"/>
              <a:t>L</a:t>
            </a:r>
            <a:r>
              <a:rPr lang="en-US" dirty="0" smtClean="0"/>
              <a:t>ibrary </a:t>
            </a:r>
            <a:r>
              <a:rPr lang="en-US" dirty="0"/>
              <a:t>routines </a:t>
            </a:r>
            <a:r>
              <a:rPr lang="en-US" dirty="0" smtClean="0"/>
              <a:t>used to </a:t>
            </a:r>
            <a:r>
              <a:rPr lang="en-US" dirty="0"/>
              <a:t>perform complex kernel functions </a:t>
            </a:r>
            <a:endParaRPr lang="en-US" dirty="0" smtClean="0"/>
          </a:p>
          <a:p>
            <a:r>
              <a:rPr lang="en-US" dirty="0"/>
              <a:t>A</a:t>
            </a:r>
            <a:r>
              <a:rPr lang="en-US" dirty="0" smtClean="0"/>
              <a:t>pplication </a:t>
            </a:r>
            <a:r>
              <a:rPr lang="en-US" dirty="0"/>
              <a:t>makes use of all these layers, either directly or indirectly 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0546" y="1412755"/>
            <a:ext cx="382676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7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</a:t>
            </a:r>
            <a:r>
              <a:rPr lang="en-US" dirty="0" smtClean="0"/>
              <a:t>Bandwidth Modeling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T</a:t>
                </a:r>
                <a:r>
                  <a:rPr lang="en-US" dirty="0"/>
                  <a:t>: # bus </a:t>
                </a:r>
                <a:r>
                  <a:rPr lang="en-US" dirty="0" smtClean="0"/>
                  <a:t>cycles</a:t>
                </a:r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P</a:t>
                </a:r>
                <a:r>
                  <a:rPr lang="en-US" dirty="0"/>
                  <a:t>: bus </a:t>
                </a:r>
                <a:r>
                  <a:rPr lang="en-US" dirty="0" smtClean="0"/>
                  <a:t>clock period</a:t>
                </a:r>
                <a:endParaRPr lang="en-US" dirty="0"/>
              </a:p>
              <a:p>
                <a:r>
                  <a:rPr lang="en-US" dirty="0">
                    <a:solidFill>
                      <a:srgbClr val="FF0000"/>
                    </a:solidFill>
                  </a:rPr>
                  <a:t>Total time for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transfer: t </a:t>
                </a:r>
                <a:r>
                  <a:rPr lang="en-US" dirty="0">
                    <a:solidFill>
                      <a:srgbClr val="FF0000"/>
                    </a:solidFill>
                  </a:rPr>
                  <a:t>=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TP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N: </a:t>
                </a:r>
                <a:r>
                  <a:rPr lang="en-US" dirty="0" smtClean="0"/>
                  <a:t>Number of bytes to transfer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dirty="0" smtClean="0"/>
                  <a:t>: Bus width (#bytes per transfer)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dirty="0" smtClean="0"/>
                  <a:t>: </a:t>
                </a:r>
                <a:r>
                  <a:rPr lang="en-US" dirty="0"/>
                  <a:t>Clock cycles per data transfer. Ideally, D = 1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dirty="0" smtClean="0"/>
                  <a:t>: </a:t>
                </a:r>
                <a:r>
                  <a:rPr lang="en-US" dirty="0"/>
                  <a:t>Overhead clock cycles per </a:t>
                </a:r>
                <a:r>
                  <a:rPr lang="en-US" dirty="0" smtClean="0"/>
                  <a:t>transfer e.g</a:t>
                </a:r>
                <a:r>
                  <a:rPr lang="en-US" dirty="0"/>
                  <a:t>. addresses, </a:t>
                </a:r>
                <a:r>
                  <a:rPr lang="en-US" dirty="0" smtClean="0"/>
                  <a:t>handshaking (O1+O2)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63" t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996" y="1527969"/>
            <a:ext cx="2295525" cy="178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744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</a:t>
            </a:r>
            <a:r>
              <a:rPr lang="en-US" dirty="0" smtClean="0"/>
              <a:t>Burst Transfer Bandwidth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B</a:t>
                </a:r>
                <a:r>
                  <a:rPr lang="en-US" dirty="0"/>
                  <a:t>: </a:t>
                </a:r>
                <a:r>
                  <a:rPr lang="en-US" dirty="0" smtClean="0"/>
                  <a:t>#transfers </a:t>
                </a:r>
                <a:r>
                  <a:rPr lang="en-US" dirty="0"/>
                  <a:t>per </a:t>
                </a:r>
                <a:r>
                  <a:rPr lang="en-US" dirty="0" smtClean="0"/>
                  <a:t>burst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D</a:t>
                </a:r>
                <a:r>
                  <a:rPr lang="en-US" dirty="0" smtClean="0"/>
                  <a:t>: </a:t>
                </a:r>
                <a:r>
                  <a:rPr lang="en-US" dirty="0"/>
                  <a:t>clock cycles per </a:t>
                </a:r>
                <a:r>
                  <a:rPr lang="en-US" dirty="0" smtClean="0"/>
                  <a:t>transfer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O</a:t>
                </a:r>
                <a:r>
                  <a:rPr lang="en-US" dirty="0" smtClean="0"/>
                  <a:t>: </a:t>
                </a:r>
                <a:r>
                  <a:rPr lang="en-US" dirty="0"/>
                  <a:t>cycles overhead per </a:t>
                </a:r>
                <a:r>
                  <a:rPr lang="en-US" dirty="0" smtClean="0"/>
                  <a:t>burst</a:t>
                </a:r>
              </a:p>
              <a:p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= (</m:t>
                    </m:r>
                    <m:r>
                      <a:rPr lang="en-US" sz="28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800" i="1" dirty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 </m:t>
                    </m:r>
                    <m:f>
                      <m:fPr>
                        <m:ctrlP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𝑁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800" i="1" dirty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8912" y="3889856"/>
            <a:ext cx="3686175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025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Memory bandwidth </a:t>
            </a:r>
            <a:r>
              <a:rPr lang="en-US" dirty="0"/>
              <a:t>is determined by </a:t>
            </a:r>
            <a:r>
              <a:rPr lang="en-US" dirty="0">
                <a:solidFill>
                  <a:srgbClr val="FF0000"/>
                </a:solidFill>
              </a:rPr>
              <a:t>memory width</a:t>
            </a:r>
          </a:p>
          <a:p>
            <a:pPr lvl="1"/>
            <a:r>
              <a:rPr lang="sv-SE" dirty="0" smtClean="0"/>
              <a:t>64 </a:t>
            </a:r>
            <a:r>
              <a:rPr lang="sv-SE" dirty="0"/>
              <a:t>Mb: </a:t>
            </a:r>
            <a:r>
              <a:rPr lang="sv-SE" dirty="0" smtClean="0"/>
              <a:t>64M x 1 </a:t>
            </a:r>
            <a:r>
              <a:rPr lang="sv-SE" dirty="0"/>
              <a:t>bit, 8M </a:t>
            </a:r>
            <a:r>
              <a:rPr lang="sv-SE" dirty="0" smtClean="0"/>
              <a:t>x 1 </a:t>
            </a:r>
            <a:r>
              <a:rPr lang="sv-SE" dirty="0"/>
              <a:t>byte, 2M </a:t>
            </a:r>
            <a:r>
              <a:rPr lang="sv-SE" dirty="0" smtClean="0"/>
              <a:t>x 32 </a:t>
            </a:r>
            <a:r>
              <a:rPr lang="sv-SE" dirty="0"/>
              <a:t>bits</a:t>
            </a:r>
          </a:p>
          <a:p>
            <a:r>
              <a:rPr lang="en-US" dirty="0" smtClean="0"/>
              <a:t>Multiple </a:t>
            </a:r>
            <a:r>
              <a:rPr lang="en-US" dirty="0"/>
              <a:t>memories can be used to build wider memory</a:t>
            </a:r>
          </a:p>
          <a:p>
            <a:r>
              <a:rPr lang="en-US" dirty="0" smtClean="0"/>
              <a:t>Memory </a:t>
            </a:r>
            <a:r>
              <a:rPr lang="en-US" dirty="0"/>
              <a:t>modules can determine memory width, </a:t>
            </a:r>
            <a:r>
              <a:rPr lang="en-US" dirty="0" smtClean="0"/>
              <a:t>e.g. SIMMs</a:t>
            </a:r>
            <a:r>
              <a:rPr lang="en-US" dirty="0"/>
              <a:t>, DIMMs</a:t>
            </a:r>
          </a:p>
          <a:p>
            <a:r>
              <a:rPr lang="en-US" dirty="0" smtClean="0"/>
              <a:t>Preferred </a:t>
            </a:r>
            <a:r>
              <a:rPr lang="en-US" dirty="0"/>
              <a:t>width depends on data format and </a:t>
            </a:r>
            <a:r>
              <a:rPr lang="en-US" dirty="0" smtClean="0"/>
              <a:t>required speed</a:t>
            </a:r>
            <a:endParaRPr lang="en-US" dirty="0"/>
          </a:p>
          <a:p>
            <a:r>
              <a:rPr lang="en-US" dirty="0" smtClean="0"/>
              <a:t>Data </a:t>
            </a:r>
            <a:r>
              <a:rPr lang="en-US" dirty="0"/>
              <a:t>width and memory width may not align</a:t>
            </a:r>
          </a:p>
          <a:p>
            <a:pPr lvl="1"/>
            <a:r>
              <a:rPr lang="pl-PL" dirty="0"/>
              <a:t>Pixel: 3 </a:t>
            </a:r>
            <a:r>
              <a:rPr lang="pl-PL" dirty="0" smtClean="0"/>
              <a:t>bytes</a:t>
            </a:r>
            <a:r>
              <a:rPr lang="en-US" dirty="0" smtClean="0"/>
              <a:t>,</a:t>
            </a:r>
            <a:r>
              <a:rPr lang="pl-PL" dirty="0" smtClean="0"/>
              <a:t> </a:t>
            </a:r>
            <a:r>
              <a:rPr lang="pl-PL" dirty="0"/>
              <a:t>W = 4 bytes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8401" y="5272424"/>
            <a:ext cx="5472665" cy="87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0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Memory Performance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E</a:t>
                </a:r>
                <a:r>
                  <a:rPr lang="en-US" dirty="0" smtClean="0"/>
                  <a:t>: </a:t>
                </a:r>
                <a:r>
                  <a:rPr lang="en-US" dirty="0"/>
                  <a:t>Number of data elements</a:t>
                </a:r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dirty="0" smtClean="0"/>
                  <a:t>: </a:t>
                </a:r>
                <a:r>
                  <a:rPr lang="en-US" dirty="0"/>
                  <a:t>Width of a data </a:t>
                </a:r>
                <a:r>
                  <a:rPr lang="en-US" dirty="0" smtClean="0"/>
                  <a:t>element in bytes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dirty="0" smtClean="0"/>
                  <a:t>: </a:t>
                </a:r>
                <a:r>
                  <a:rPr lang="en-US" dirty="0"/>
                  <a:t>Memory </a:t>
                </a:r>
                <a:r>
                  <a:rPr lang="en-US" dirty="0" smtClean="0"/>
                  <a:t>width in bytes</a:t>
                </a:r>
                <a:endParaRPr lang="en-US" dirty="0"/>
              </a:p>
              <a:p>
                <a:r>
                  <a:rPr lang="en-US" dirty="0" smtClean="0">
                    <a:solidFill>
                      <a:srgbClr val="FF0000"/>
                    </a:solidFill>
                  </a:rPr>
                  <a:t>A</a:t>
                </a:r>
                <a:r>
                  <a:rPr lang="en-US" dirty="0" smtClean="0"/>
                  <a:t>: </a:t>
                </a:r>
                <a:r>
                  <a:rPr lang="en-US" dirty="0"/>
                  <a:t>Number of memory </a:t>
                </a:r>
                <a:r>
                  <a:rPr lang="en-US" dirty="0" smtClean="0"/>
                  <a:t>accesses</a:t>
                </a:r>
              </a:p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⌈"/>
                        <m:endChr m:val="⌉"/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𝑤𝐸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𝑊</m:t>
                            </m:r>
                          </m:den>
                        </m:f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63" t="-8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610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</a:t>
            </a:r>
            <a:r>
              <a:rPr lang="en-US" dirty="0" smtClean="0"/>
              <a:t>Performance Bottlenecks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Objective</a:t>
            </a:r>
            <a:r>
              <a:rPr lang="en-US" dirty="0" smtClean="0"/>
              <a:t>: Read </a:t>
            </a:r>
            <a:r>
              <a:rPr lang="en-US" dirty="0"/>
              <a:t>30-fps </a:t>
            </a:r>
            <a:r>
              <a:rPr lang="en-US" dirty="0" smtClean="0"/>
              <a:t>320x240 </a:t>
            </a:r>
            <a:r>
              <a:rPr lang="en-US" dirty="0"/>
              <a:t>video from memory to CPU</a:t>
            </a:r>
          </a:p>
          <a:p>
            <a:pPr lvl="1"/>
            <a:r>
              <a:rPr lang="pl-PL" dirty="0" smtClean="0"/>
              <a:t>Bus</a:t>
            </a:r>
            <a:r>
              <a:rPr lang="pl-PL" dirty="0"/>
              <a:t>: 1 MHz, W = 2 B, D = 1, O = 2</a:t>
            </a:r>
          </a:p>
          <a:p>
            <a:pPr lvl="1"/>
            <a:r>
              <a:rPr lang="pl-PL" dirty="0" smtClean="0"/>
              <a:t>Memory</a:t>
            </a:r>
            <a:r>
              <a:rPr lang="pl-PL" dirty="0"/>
              <a:t>: 10 MHz, B = 8, W = 1 B, D = 1, O = </a:t>
            </a:r>
            <a:r>
              <a:rPr lang="pl-PL" dirty="0" smtClean="0"/>
              <a:t>3</a:t>
            </a:r>
            <a:endParaRPr lang="en-US" dirty="0" smtClean="0"/>
          </a:p>
          <a:p>
            <a:pPr lvl="1"/>
            <a:r>
              <a:rPr lang="en-US" dirty="0">
                <a:solidFill>
                  <a:srgbClr val="FF0000"/>
                </a:solidFill>
              </a:rPr>
              <a:t>Is performance bottleneck bus or memory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</a:p>
          <a:p>
            <a:r>
              <a:rPr lang="pt-BR" dirty="0">
                <a:solidFill>
                  <a:srgbClr val="FF0000"/>
                </a:solidFill>
              </a:rPr>
              <a:t>N</a:t>
            </a:r>
            <a:r>
              <a:rPr lang="pt-BR" dirty="0"/>
              <a:t> = </a:t>
            </a:r>
            <a:r>
              <a:rPr lang="pt-BR" dirty="0" smtClean="0"/>
              <a:t>320 x 240 x </a:t>
            </a:r>
            <a:r>
              <a:rPr lang="pt-BR" dirty="0"/>
              <a:t>30 </a:t>
            </a:r>
            <a:r>
              <a:rPr lang="pt-BR" dirty="0" smtClean="0"/>
              <a:t>x </a:t>
            </a:r>
            <a:r>
              <a:rPr lang="pt-BR" dirty="0"/>
              <a:t>3 = </a:t>
            </a:r>
            <a:r>
              <a:rPr lang="pt-BR" dirty="0" smtClean="0"/>
              <a:t>6,912,000 </a:t>
            </a:r>
            <a:r>
              <a:rPr lang="pt-BR" dirty="0"/>
              <a:t>bytes</a:t>
            </a:r>
          </a:p>
          <a:p>
            <a:r>
              <a:rPr lang="en-US" dirty="0" err="1">
                <a:solidFill>
                  <a:srgbClr val="FF0000"/>
                </a:solidFill>
              </a:rPr>
              <a:t>Tbus</a:t>
            </a:r>
            <a:r>
              <a:rPr lang="en-US" dirty="0"/>
              <a:t> = (1 + </a:t>
            </a:r>
            <a:r>
              <a:rPr lang="en-US" dirty="0" smtClean="0"/>
              <a:t>2) (6,912,000/2)</a:t>
            </a:r>
            <a:r>
              <a:rPr lang="en-US" dirty="0"/>
              <a:t> </a:t>
            </a:r>
            <a:r>
              <a:rPr lang="en-US" dirty="0" smtClean="0"/>
              <a:t>= 10,368,000 </a:t>
            </a:r>
            <a:r>
              <a:rPr lang="en-US" dirty="0"/>
              <a:t>cycles</a:t>
            </a:r>
          </a:p>
          <a:p>
            <a:r>
              <a:rPr lang="en-US" dirty="0" err="1">
                <a:solidFill>
                  <a:srgbClr val="FF0000"/>
                </a:solidFill>
              </a:rPr>
              <a:t>tbus</a:t>
            </a:r>
            <a:r>
              <a:rPr lang="en-US" dirty="0"/>
              <a:t> = </a:t>
            </a:r>
            <a:r>
              <a:rPr lang="en-US" dirty="0" smtClean="0"/>
              <a:t>10,368,000 x 10</a:t>
            </a:r>
            <a:r>
              <a:rPr lang="en-US" baseline="30000" dirty="0" smtClean="0"/>
              <a:t>-6</a:t>
            </a:r>
            <a:r>
              <a:rPr lang="en-US" dirty="0" smtClean="0"/>
              <a:t>= </a:t>
            </a:r>
            <a:r>
              <a:rPr lang="en-US" dirty="0"/>
              <a:t>10.368 seconds</a:t>
            </a:r>
          </a:p>
          <a:p>
            <a:r>
              <a:rPr lang="en-US" dirty="0" err="1">
                <a:solidFill>
                  <a:srgbClr val="FF0000"/>
                </a:solidFill>
              </a:rPr>
              <a:t>Tmem</a:t>
            </a:r>
            <a:r>
              <a:rPr lang="en-US" dirty="0"/>
              <a:t> = (8 </a:t>
            </a:r>
            <a:r>
              <a:rPr lang="en-US" dirty="0" smtClean="0"/>
              <a:t>x 1 </a:t>
            </a:r>
            <a:r>
              <a:rPr lang="en-US" dirty="0"/>
              <a:t>+ </a:t>
            </a:r>
            <a:r>
              <a:rPr lang="en-US" dirty="0" smtClean="0"/>
              <a:t>3) (6,912,000/8x1)</a:t>
            </a:r>
            <a:r>
              <a:rPr lang="en-US" dirty="0"/>
              <a:t> </a:t>
            </a:r>
            <a:r>
              <a:rPr lang="en-US" dirty="0" smtClean="0"/>
              <a:t>= 9,504,000 </a:t>
            </a:r>
            <a:r>
              <a:rPr lang="en-US" dirty="0"/>
              <a:t>cycles</a:t>
            </a:r>
          </a:p>
          <a:p>
            <a:r>
              <a:rPr lang="en-US" dirty="0" err="1">
                <a:solidFill>
                  <a:srgbClr val="FF0000"/>
                </a:solidFill>
              </a:rPr>
              <a:t>tmem</a:t>
            </a:r>
            <a:r>
              <a:rPr lang="en-US" dirty="0"/>
              <a:t> </a:t>
            </a:r>
            <a:r>
              <a:rPr lang="en-US" dirty="0" smtClean="0"/>
              <a:t>= 9,504,000 </a:t>
            </a:r>
            <a:r>
              <a:rPr lang="en-US" dirty="0"/>
              <a:t>x </a:t>
            </a:r>
            <a:r>
              <a:rPr lang="en-US" dirty="0" smtClean="0"/>
              <a:t>10</a:t>
            </a:r>
            <a:r>
              <a:rPr lang="en-US" baseline="30000" dirty="0" smtClean="0"/>
              <a:t>-7</a:t>
            </a:r>
            <a:r>
              <a:rPr lang="en-US" dirty="0" smtClean="0"/>
              <a:t> = </a:t>
            </a:r>
            <a:r>
              <a:rPr lang="en-US" dirty="0"/>
              <a:t>0.9504 </a:t>
            </a:r>
            <a:r>
              <a:rPr lang="en-US" dirty="0" smtClean="0"/>
              <a:t>seconds</a:t>
            </a:r>
          </a:p>
          <a:p>
            <a:r>
              <a:rPr lang="en-US" dirty="0"/>
              <a:t>How do we make it work?</a:t>
            </a:r>
          </a:p>
        </p:txBody>
      </p:sp>
    </p:spTree>
    <p:extLst>
      <p:ext uri="{BB962C8B-B14F-4D97-AF65-F5344CB8AC3E}">
        <p14:creationId xmlns:p14="http://schemas.microsoft.com/office/powerpoint/2010/main" val="3132488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Performance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We would like to investigate the performance of a bus system in relation to a digital audio application. Digital audio is specified by three main parameters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Number of channels</a:t>
            </a:r>
            <a:r>
              <a:rPr lang="en-US" dirty="0"/>
              <a:t>, e.g. stereo audio uses two channels.</a:t>
            </a:r>
            <a:endParaRPr lang="en-US" sz="14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Sampling rate</a:t>
            </a:r>
            <a:r>
              <a:rPr lang="en-US" dirty="0"/>
              <a:t>: number of digital samples per second.</a:t>
            </a:r>
            <a:endParaRPr lang="en-US" sz="1400" dirty="0"/>
          </a:p>
          <a:p>
            <a:pPr lvl="1"/>
            <a:r>
              <a:rPr lang="en-US" dirty="0">
                <a:solidFill>
                  <a:srgbClr val="FF0000"/>
                </a:solidFill>
              </a:rPr>
              <a:t>Sample size </a:t>
            </a:r>
            <a:r>
              <a:rPr lang="en-US" dirty="0"/>
              <a:t>(or bit depth): number of bits per sample.</a:t>
            </a:r>
            <a:endParaRPr lang="en-US" sz="1400" dirty="0"/>
          </a:p>
          <a:p>
            <a:r>
              <a:rPr lang="en-US" dirty="0"/>
              <a:t>Assume a system bus that runs at 1.5 MHz, and requires a total of 6 cycles to complete a single 16-bit transfer. Assuming uncompressed 6-channel audio (5.1 speaker configuration), what is the best combination of sampling rate and sample size that can be handled by this system bus? Justify your choice.</a:t>
            </a:r>
            <a:endParaRPr lang="en-US" sz="16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51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Performance </a:t>
            </a:r>
            <a:r>
              <a:rPr lang="en-US" dirty="0" smtClean="0"/>
              <a:t>Examples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>
                    <a:solidFill>
                      <a:srgbClr val="FF0000"/>
                    </a:solidFill>
                  </a:rPr>
                  <a:t>Typical sampling rates</a:t>
                </a:r>
                <a:r>
                  <a:rPr lang="en-US" dirty="0"/>
                  <a:t>: 16 kHz, 22.05 kHz, 32 kHz, 44.1 kHz (Audio CD), 48 kHz (DVD). </a:t>
                </a:r>
                <a:r>
                  <a:rPr lang="en-US" dirty="0">
                    <a:solidFill>
                      <a:srgbClr val="FF0000"/>
                    </a:solidFill>
                  </a:rPr>
                  <a:t>Typical sample sizes</a:t>
                </a:r>
                <a:r>
                  <a:rPr lang="en-US" dirty="0"/>
                  <a:t>: 8-bit, 16-bit (Audio CD), 20-bit, 24-bit, 32-bit.</a:t>
                </a:r>
                <a:r>
                  <a:rPr lang="en-US" sz="1600" dirty="0"/>
                  <a:t> </a:t>
                </a:r>
                <a:endParaRPr lang="en-US" sz="1600" dirty="0" smtClean="0"/>
              </a:p>
              <a:p>
                <a:r>
                  <a:rPr lang="en-US" dirty="0"/>
                  <a:t>First, we find the number of bits that the described system bus can transfer per second, </a:t>
                </a:r>
                <a:r>
                  <a:rPr lang="en-US" dirty="0" err="1"/>
                  <a:t>N</a:t>
                </a:r>
                <a:r>
                  <a:rPr lang="en-US" baseline="-25000" dirty="0" err="1"/>
                  <a:t>bus</a:t>
                </a:r>
                <a:r>
                  <a:rPr lang="en-US" dirty="0" smtClean="0"/>
                  <a:t>:</a:t>
                </a: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d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 =&gt;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𝑁𝑏𝑢𝑠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𝑊𝑇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sup>
                          </m:s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×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16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𝑏𝑖𝑡𝑠</m:t>
                      </m:r>
                    </m:oMath>
                  </m:oMathPara>
                </a14:m>
                <a:endParaRPr lang="en-US" dirty="0" smtClean="0"/>
              </a:p>
              <a:p>
                <a:r>
                  <a:rPr lang="en-US" dirty="0"/>
                  <a:t>Considering Audio CD quality (sampling rate: 44.1 kHz, sample size: 16 bits), the required bandwidth is:</a:t>
                </a:r>
              </a:p>
              <a:p>
                <a:pPr marL="0" indent="0">
                  <a:buNone/>
                </a:pPr>
                <a:r>
                  <a:rPr lang="en-US" dirty="0" err="1"/>
                  <a:t>N</a:t>
                </a:r>
                <a:r>
                  <a:rPr lang="en-US" baseline="-25000" dirty="0" err="1"/>
                  <a:t>audio</a:t>
                </a:r>
                <a:r>
                  <a:rPr lang="en-US" dirty="0"/>
                  <a:t> = 6 x 44,100 x 16 = 4,233,600 bit/second &gt; 4 x 10</a:t>
                </a:r>
                <a:r>
                  <a:rPr lang="en-US" baseline="30000" dirty="0"/>
                  <a:t>6</a:t>
                </a:r>
                <a:endParaRPr lang="en-US" dirty="0"/>
              </a:p>
              <a:p>
                <a:endParaRPr lang="en-US" dirty="0"/>
              </a:p>
              <a:p>
                <a:endParaRPr lang="en-US" sz="16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 t="-830" r="-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551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Performance </a:t>
            </a:r>
            <a:r>
              <a:rPr lang="en-US" dirty="0" smtClean="0"/>
              <a:t>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either reduce the sampling rate, or the sample size, to lower the required bandwidth to match the system bus capacity</a:t>
            </a:r>
            <a:r>
              <a:rPr lang="en-US" dirty="0" smtClean="0"/>
              <a:t>:</a:t>
            </a:r>
            <a:endParaRPr lang="en-US" dirty="0"/>
          </a:p>
          <a:p>
            <a:pPr lvl="1"/>
            <a:r>
              <a:rPr lang="en-US" dirty="0"/>
              <a:t>N</a:t>
            </a:r>
            <a:r>
              <a:rPr lang="en-US" baseline="-25000" dirty="0"/>
              <a:t>audio1</a:t>
            </a:r>
            <a:r>
              <a:rPr lang="en-US" dirty="0"/>
              <a:t> = 6 x 32,000 x 16 = </a:t>
            </a:r>
            <a:r>
              <a:rPr lang="en-US" dirty="0" smtClean="0"/>
              <a:t>3,072,000 </a:t>
            </a:r>
            <a:r>
              <a:rPr lang="en-US" dirty="0"/>
              <a:t>bit/second &lt; 4 x </a:t>
            </a:r>
            <a:r>
              <a:rPr lang="en-US" dirty="0" smtClean="0"/>
              <a:t>10</a:t>
            </a:r>
            <a:r>
              <a:rPr lang="en-US" baseline="30000" dirty="0" smtClean="0"/>
              <a:t>6</a:t>
            </a:r>
            <a:endParaRPr lang="en-US" dirty="0"/>
          </a:p>
          <a:p>
            <a:pPr lvl="1"/>
            <a:r>
              <a:rPr lang="en-US" dirty="0"/>
              <a:t>N</a:t>
            </a:r>
            <a:r>
              <a:rPr lang="en-US" baseline="-25000" dirty="0"/>
              <a:t>audio2</a:t>
            </a:r>
            <a:r>
              <a:rPr lang="en-US" dirty="0"/>
              <a:t> = 6 x 44,100 x 8 = </a:t>
            </a:r>
            <a:r>
              <a:rPr lang="en-US" dirty="0" smtClean="0"/>
              <a:t>2,116,800 </a:t>
            </a:r>
            <a:r>
              <a:rPr lang="en-US" dirty="0"/>
              <a:t>bit/second &lt; 4 x </a:t>
            </a:r>
            <a:r>
              <a:rPr lang="en-US" dirty="0" smtClean="0"/>
              <a:t>10</a:t>
            </a:r>
            <a:r>
              <a:rPr lang="en-US" baseline="30000" dirty="0" smtClean="0"/>
              <a:t>6</a:t>
            </a:r>
          </a:p>
          <a:p>
            <a:r>
              <a:rPr lang="en-US" dirty="0"/>
              <a:t>Since Naudio2 halves the sample size, it is expected to have a greater impact on audio quality. Hence, reducing the sampling rate is preferred, resulting in a sampling rate of 32 kHz and a sample size of 16 bits.</a:t>
            </a:r>
          </a:p>
          <a:p>
            <a:r>
              <a:rPr lang="en-US" dirty="0"/>
              <a:t>Furthermore, we can achieve better audio quality by increasing the sample size of Naudio1 from 16 to 20 bits:</a:t>
            </a:r>
          </a:p>
          <a:p>
            <a:pPr lvl="1"/>
            <a:r>
              <a:rPr lang="en-US" dirty="0"/>
              <a:t>N</a:t>
            </a:r>
            <a:r>
              <a:rPr lang="en-US" baseline="-25000" dirty="0"/>
              <a:t>audio3</a:t>
            </a:r>
            <a:r>
              <a:rPr lang="en-US" dirty="0"/>
              <a:t> = 6 x 32,000 x 20 = 3,840,000 bit/second &lt; 4 x 10</a:t>
            </a:r>
            <a:r>
              <a:rPr lang="en-US" baseline="30000" dirty="0"/>
              <a:t>6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892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Performance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real-time system receives data through an I/O device, the CPU processes the data, then the results of the processing are transferred to system memory.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I/O device, the CPU, and the memory controller are all on the same system bus, which runs at 1MHz. </a:t>
            </a:r>
            <a:r>
              <a:rPr lang="en-US" dirty="0" smtClean="0"/>
              <a:t>The </a:t>
            </a:r>
            <a:r>
              <a:rPr lang="en-US" dirty="0"/>
              <a:t>CPU runs at </a:t>
            </a:r>
            <a:r>
              <a:rPr lang="en-US" dirty="0" smtClean="0"/>
              <a:t>10MHz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Each </a:t>
            </a:r>
            <a:r>
              <a:rPr lang="en-US" dirty="0"/>
              <a:t>bus transaction (transfer) between any two devices on the bus takes 5 bus cycles, 1 of which is used to transfer data, and the remaining cycles are used by the bus protocol. The bus has 32 data lines, transferring 32 bits per data-transfer cycle. </a:t>
            </a:r>
            <a:endParaRPr lang="en-US" dirty="0" smtClean="0"/>
          </a:p>
          <a:p>
            <a:r>
              <a:rPr lang="en-US" dirty="0"/>
              <a:t>The I/O device receives 512 bytes at a time. </a:t>
            </a:r>
          </a:p>
        </p:txBody>
      </p:sp>
    </p:spTree>
    <p:extLst>
      <p:ext uri="{BB962C8B-B14F-4D97-AF65-F5344CB8AC3E}">
        <p14:creationId xmlns:p14="http://schemas.microsoft.com/office/powerpoint/2010/main" val="306242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 Performance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processing the received data, for each received byte, the CPU generates 4 bytes. Only generated data is transferred from the CPU to system memory.</a:t>
            </a:r>
          </a:p>
          <a:p>
            <a:r>
              <a:rPr lang="en-US" dirty="0" smtClean="0"/>
              <a:t>If the I/O device receives new data at a rate of 200 times per second (512  bytes each), how many CPU cycles can be spent processing each byte without violating the real-time requirements? </a:t>
            </a:r>
          </a:p>
          <a:p>
            <a:r>
              <a:rPr lang="en-US" dirty="0" smtClean="0"/>
              <a:t>Assume that the memory is fast enough to handle any requests received by the memory controller.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Embedded Software Stack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HAL </a:t>
            </a:r>
            <a:r>
              <a:rPr lang="en-US" dirty="0" smtClean="0"/>
              <a:t>(Hardware Abstraction Layer) </a:t>
            </a:r>
          </a:p>
          <a:p>
            <a:pPr lvl="1"/>
            <a:r>
              <a:rPr lang="en-US" dirty="0" smtClean="0"/>
              <a:t>defines </a:t>
            </a:r>
            <a:r>
              <a:rPr lang="en-US" dirty="0"/>
              <a:t>a set of routines, protocols and tools for interacting with the </a:t>
            </a:r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focused </a:t>
            </a:r>
            <a:r>
              <a:rPr lang="en-US" dirty="0"/>
              <a:t>on creating </a:t>
            </a:r>
            <a:r>
              <a:rPr lang="en-US" dirty="0" smtClean="0"/>
              <a:t>high </a:t>
            </a:r>
            <a:r>
              <a:rPr lang="en-US" dirty="0"/>
              <a:t>level functions that can be used to make </a:t>
            </a:r>
            <a:r>
              <a:rPr lang="en-US" dirty="0" smtClean="0"/>
              <a:t>hardware </a:t>
            </a:r>
            <a:r>
              <a:rPr lang="en-US" dirty="0"/>
              <a:t>do something without having </a:t>
            </a:r>
            <a:r>
              <a:rPr lang="en-US" dirty="0" smtClean="0"/>
              <a:t>detailed </a:t>
            </a:r>
            <a:r>
              <a:rPr lang="en-US" dirty="0"/>
              <a:t>knowledge of how </a:t>
            </a:r>
            <a:r>
              <a:rPr lang="en-US" dirty="0" smtClean="0"/>
              <a:t>it </a:t>
            </a:r>
            <a:r>
              <a:rPr lang="en-US" dirty="0"/>
              <a:t>is doing </a:t>
            </a:r>
            <a:r>
              <a:rPr lang="en-US" dirty="0" smtClean="0"/>
              <a:t>it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llows changing hardware without changing application</a:t>
            </a:r>
          </a:p>
          <a:p>
            <a:pPr lvl="1"/>
            <a:r>
              <a:rPr lang="en-US" dirty="0" smtClean="0"/>
              <a:t>Example: </a:t>
            </a:r>
            <a:r>
              <a:rPr lang="it-IT" dirty="0"/>
              <a:t>Cortex Microcontroller Software Interface Standard</a:t>
            </a:r>
            <a:endParaRPr lang="en-US" dirty="0"/>
          </a:p>
        </p:txBody>
      </p:sp>
      <p:pic>
        <p:nvPicPr>
          <p:cNvPr id="1026" name="Picture 2" descr="API-HAL-Lay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4408319"/>
            <a:ext cx="7372350" cy="1878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5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 Performance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each second:</a:t>
            </a:r>
          </a:p>
          <a:p>
            <a:pPr lvl="1"/>
            <a:r>
              <a:rPr lang="en-US" dirty="0"/>
              <a:t>N</a:t>
            </a:r>
            <a:r>
              <a:rPr lang="en-US" baseline="-25000" dirty="0"/>
              <a:t>I/O</a:t>
            </a:r>
            <a:r>
              <a:rPr lang="en-US" dirty="0"/>
              <a:t> = 512 B x 200 = 102400 </a:t>
            </a:r>
            <a:r>
              <a:rPr lang="en-US" dirty="0" smtClean="0"/>
              <a:t>B</a:t>
            </a:r>
            <a:endParaRPr lang="en-US" sz="1600" dirty="0"/>
          </a:p>
          <a:p>
            <a:pPr lvl="1"/>
            <a:r>
              <a:rPr lang="en-US" dirty="0" smtClean="0"/>
              <a:t>T</a:t>
            </a:r>
            <a:r>
              <a:rPr lang="en-US" baseline="-25000" dirty="0" smtClean="0"/>
              <a:t>I/O</a:t>
            </a:r>
            <a:r>
              <a:rPr lang="en-US" dirty="0" smtClean="0"/>
              <a:t>(N</a:t>
            </a:r>
            <a:r>
              <a:rPr lang="en-US" dirty="0"/>
              <a:t>) = (D +O) N/W = 5 x 102400/4= 128000 </a:t>
            </a:r>
            <a:r>
              <a:rPr lang="en-US" dirty="0" smtClean="0"/>
              <a:t>cycles</a:t>
            </a:r>
            <a:endParaRPr lang="en-US" sz="1600" dirty="0"/>
          </a:p>
          <a:p>
            <a:pPr lvl="1"/>
            <a:r>
              <a:rPr lang="en-US" dirty="0" err="1"/>
              <a:t>N</a:t>
            </a:r>
            <a:r>
              <a:rPr lang="en-US" baseline="-25000" dirty="0" err="1"/>
              <a:t>mem</a:t>
            </a:r>
            <a:r>
              <a:rPr lang="en-US" dirty="0"/>
              <a:t> = 512 B x 200 x 4 = 409600 </a:t>
            </a:r>
            <a:r>
              <a:rPr lang="en-US" dirty="0" smtClean="0"/>
              <a:t>B</a:t>
            </a:r>
            <a:endParaRPr lang="en-US" sz="1600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mem</a:t>
            </a:r>
            <a:r>
              <a:rPr lang="en-US" dirty="0"/>
              <a:t>(N) = 5 x 409600/4 = 512000 </a:t>
            </a:r>
            <a:r>
              <a:rPr lang="en-US" dirty="0" smtClean="0"/>
              <a:t>cycles</a:t>
            </a:r>
            <a:endParaRPr lang="en-US" sz="1600" dirty="0"/>
          </a:p>
          <a:p>
            <a:pPr lvl="1"/>
            <a:r>
              <a:rPr lang="en-US" dirty="0" err="1"/>
              <a:t>T</a:t>
            </a:r>
            <a:r>
              <a:rPr lang="en-US" baseline="-25000" dirty="0" err="1"/>
              <a:t>bus</a:t>
            </a:r>
            <a:r>
              <a:rPr lang="en-US" dirty="0"/>
              <a:t> = 128000+ 512000= 640000 </a:t>
            </a:r>
            <a:r>
              <a:rPr lang="en-US" dirty="0" smtClean="0"/>
              <a:t>cycles</a:t>
            </a:r>
            <a:endParaRPr lang="en-US" sz="1200" dirty="0"/>
          </a:p>
          <a:p>
            <a:r>
              <a:rPr lang="en-US" sz="2000" dirty="0" err="1"/>
              <a:t>t</a:t>
            </a:r>
            <a:r>
              <a:rPr lang="en-US" sz="2000" baseline="-25000" dirty="0" err="1"/>
              <a:t>bus</a:t>
            </a:r>
            <a:r>
              <a:rPr lang="en-US" sz="2000" dirty="0"/>
              <a:t> = </a:t>
            </a:r>
            <a:r>
              <a:rPr lang="en-US" sz="2000" dirty="0" err="1"/>
              <a:t>T</a:t>
            </a:r>
            <a:r>
              <a:rPr lang="en-US" sz="2000" baseline="-25000" dirty="0" err="1"/>
              <a:t>bus</a:t>
            </a:r>
            <a:r>
              <a:rPr lang="en-US" sz="2000" dirty="0"/>
              <a:t> P = 640000 x 10</a:t>
            </a:r>
            <a:r>
              <a:rPr lang="en-US" sz="2000" baseline="30000" dirty="0"/>
              <a:t>-6</a:t>
            </a:r>
            <a:r>
              <a:rPr lang="en-US" sz="2000" dirty="0"/>
              <a:t> = 0.64 </a:t>
            </a:r>
            <a:r>
              <a:rPr lang="en-US" sz="2000" dirty="0" smtClean="0"/>
              <a:t>s</a:t>
            </a:r>
          </a:p>
          <a:p>
            <a:r>
              <a:rPr lang="en-US" sz="2000" dirty="0" err="1"/>
              <a:t>t</a:t>
            </a:r>
            <a:r>
              <a:rPr lang="en-US" sz="2000" baseline="-25000" dirty="0" err="1"/>
              <a:t>CPU</a:t>
            </a:r>
            <a:r>
              <a:rPr lang="en-US" sz="2000" dirty="0"/>
              <a:t> = 1 - 0.64 = 0.36 s</a:t>
            </a:r>
          </a:p>
          <a:p>
            <a:r>
              <a:rPr lang="en-US" sz="2000" dirty="0"/>
              <a:t>T</a:t>
            </a:r>
            <a:r>
              <a:rPr lang="en-US" sz="2000" baseline="-25000" dirty="0"/>
              <a:t>CPU</a:t>
            </a:r>
            <a:r>
              <a:rPr lang="en-US" sz="2000" dirty="0"/>
              <a:t> = </a:t>
            </a:r>
            <a:r>
              <a:rPr lang="en-US" sz="2000" dirty="0" err="1"/>
              <a:t>t</a:t>
            </a:r>
            <a:r>
              <a:rPr lang="en-US" sz="2000" baseline="-25000" dirty="0" err="1"/>
              <a:t>CPU</a:t>
            </a:r>
            <a:r>
              <a:rPr lang="en-US" sz="2000" dirty="0"/>
              <a:t> * </a:t>
            </a:r>
            <a:r>
              <a:rPr lang="en-US" sz="2000" dirty="0" err="1"/>
              <a:t>f</a:t>
            </a:r>
            <a:r>
              <a:rPr lang="en-US" sz="2000" baseline="-25000" dirty="0" err="1"/>
              <a:t>CPU</a:t>
            </a:r>
            <a:r>
              <a:rPr lang="en-US" sz="2000" dirty="0"/>
              <a:t> = 0.36 x 10 x 10</a:t>
            </a:r>
            <a:r>
              <a:rPr lang="en-US" sz="2000" baseline="30000" dirty="0"/>
              <a:t>6</a:t>
            </a:r>
            <a:r>
              <a:rPr lang="en-US" sz="2000" dirty="0"/>
              <a:t> = 3600000 cycles</a:t>
            </a:r>
          </a:p>
          <a:p>
            <a:r>
              <a:rPr lang="en-US" sz="2000" dirty="0"/>
              <a:t>Number of CPU cycles can be spent processing each byte without violating </a:t>
            </a:r>
            <a:r>
              <a:rPr lang="en-US" sz="2000" dirty="0" smtClean="0"/>
              <a:t>real-time </a:t>
            </a:r>
            <a:r>
              <a:rPr lang="en-US" sz="2000" dirty="0"/>
              <a:t>requirements = 3600000 / 102400 = 35.156 =&gt; 35 cycles per Byte.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4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Embedded Software Stack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An </a:t>
            </a:r>
            <a:r>
              <a:rPr lang="en-US" dirty="0" smtClean="0"/>
              <a:t>API (Application Programming Interface)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s an </a:t>
            </a:r>
            <a:r>
              <a:rPr lang="en-US" dirty="0"/>
              <a:t>application programming interface that defines a set of routines, protocols and tools for creating an </a:t>
            </a:r>
            <a:r>
              <a:rPr lang="en-US" dirty="0" smtClean="0"/>
              <a:t>application</a:t>
            </a:r>
          </a:p>
          <a:p>
            <a:pPr lvl="1"/>
            <a:r>
              <a:rPr lang="en-US" dirty="0"/>
              <a:t>defines the high level interface of the behavior and capabilities of the component and its inputs and </a:t>
            </a:r>
            <a:r>
              <a:rPr lang="en-US" dirty="0" smtClean="0"/>
              <a:t>outputs</a:t>
            </a:r>
          </a:p>
          <a:p>
            <a:pPr lvl="1"/>
            <a:r>
              <a:rPr lang="en-US" dirty="0" smtClean="0"/>
              <a:t>acts as a </a:t>
            </a:r>
            <a:r>
              <a:rPr lang="en-US" dirty="0"/>
              <a:t>toolkit to help high level developers quickly generate application </a:t>
            </a:r>
            <a:r>
              <a:rPr lang="en-US" dirty="0" smtClean="0"/>
              <a:t>code</a:t>
            </a:r>
          </a:p>
          <a:p>
            <a:pPr lvl="1"/>
            <a:r>
              <a:rPr lang="en-US" dirty="0" smtClean="0"/>
              <a:t>provides </a:t>
            </a:r>
            <a:r>
              <a:rPr lang="en-US" dirty="0"/>
              <a:t>common interface code for controlling the real-time behavior of the system and accessing common components such as serial communication and file </a:t>
            </a:r>
            <a:r>
              <a:rPr lang="en-US" dirty="0" smtClean="0"/>
              <a:t>accesses</a:t>
            </a:r>
          </a:p>
          <a:p>
            <a:r>
              <a:rPr lang="en-US" dirty="0"/>
              <a:t>U</a:t>
            </a:r>
            <a:r>
              <a:rPr lang="en-US" dirty="0" smtClean="0"/>
              <a:t>sing </a:t>
            </a:r>
            <a:r>
              <a:rPr lang="en-US" dirty="0"/>
              <a:t>a layered software architecture can dramatically increase the re-usability of embedded software</a:t>
            </a:r>
          </a:p>
        </p:txBody>
      </p:sp>
    </p:spTree>
    <p:extLst>
      <p:ext uri="{BB962C8B-B14F-4D97-AF65-F5344CB8AC3E}">
        <p14:creationId xmlns:p14="http://schemas.microsoft.com/office/powerpoint/2010/main" val="172386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30884</TotalTime>
  <Words>3416</Words>
  <Application>Microsoft Office PowerPoint</Application>
  <PresentationFormat>On-screen Show (4:3)</PresentationFormat>
  <Paragraphs>408</Paragraphs>
  <Slides>80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80</vt:i4>
      </vt:variant>
      <vt:variant>
        <vt:lpstr>Custom Shows</vt:lpstr>
      </vt:variant>
      <vt:variant>
        <vt:i4>1</vt:i4>
      </vt:variant>
    </vt:vector>
  </HeadingPairs>
  <TitlesOfParts>
    <vt:vector size="87" baseType="lpstr">
      <vt:lpstr>Arial</vt:lpstr>
      <vt:lpstr>Cambria Math</vt:lpstr>
      <vt:lpstr>Comic Sans MS</vt:lpstr>
      <vt:lpstr>Times New Roman</vt:lpstr>
      <vt:lpstr>Wingdings</vt:lpstr>
      <vt:lpstr>Default Design</vt:lpstr>
      <vt:lpstr>Computing Platforms Chapter 4</vt:lpstr>
      <vt:lpstr>Next . . .</vt:lpstr>
      <vt:lpstr>Computing Platforms</vt:lpstr>
      <vt:lpstr>Platform Hardware Components</vt:lpstr>
      <vt:lpstr>Example: PIC16F882</vt:lpstr>
      <vt:lpstr>Example: Intel StrongARM SA-1100 </vt:lpstr>
      <vt:lpstr>Platform Software Components</vt:lpstr>
      <vt:lpstr>Embedded Software Stack</vt:lpstr>
      <vt:lpstr>Embedded Software Stack</vt:lpstr>
      <vt:lpstr>The CPU bus </vt:lpstr>
      <vt:lpstr>Bus Protocols</vt:lpstr>
      <vt:lpstr>Timing Diagrams</vt:lpstr>
      <vt:lpstr>Read Followed by Write</vt:lpstr>
      <vt:lpstr>Reading From A Slow Device</vt:lpstr>
      <vt:lpstr>Burst Read</vt:lpstr>
      <vt:lpstr>Direct Memory Access (DMA)</vt:lpstr>
      <vt:lpstr>DMA Controller</vt:lpstr>
      <vt:lpstr>DMA Controller</vt:lpstr>
      <vt:lpstr>System Bus Configurations </vt:lpstr>
      <vt:lpstr>Multiple Buses</vt:lpstr>
      <vt:lpstr>Bus Bridge</vt:lpstr>
      <vt:lpstr>Standard Bus Architectures</vt:lpstr>
      <vt:lpstr>ARM Bus: AMBA 2.0</vt:lpstr>
      <vt:lpstr>AMBA Example: LPC1768</vt:lpstr>
      <vt:lpstr>Advanced High-Performance Bus (AHB)</vt:lpstr>
      <vt:lpstr>AHB Arbitration</vt:lpstr>
      <vt:lpstr>AHB Signals</vt:lpstr>
      <vt:lpstr>AHB Signals</vt:lpstr>
      <vt:lpstr>Overview of AMBA AHB operation</vt:lpstr>
      <vt:lpstr>AHB Basic Transfer</vt:lpstr>
      <vt:lpstr>AHB Basic Transfer</vt:lpstr>
      <vt:lpstr>AHB Pipelining</vt:lpstr>
      <vt:lpstr>Cost of Arbitration in AHB</vt:lpstr>
      <vt:lpstr>AHB Pipelined Burst Transfers</vt:lpstr>
      <vt:lpstr>AHB Burst Types</vt:lpstr>
      <vt:lpstr>AHB Control Signals</vt:lpstr>
      <vt:lpstr>AHB Transfer Type</vt:lpstr>
      <vt:lpstr>Different Transfer Types</vt:lpstr>
      <vt:lpstr>Undefined-Length Bursts</vt:lpstr>
      <vt:lpstr>AHB Transfer Response</vt:lpstr>
      <vt:lpstr>AHP Transfer with Error Response</vt:lpstr>
      <vt:lpstr>AHP Transfer with Retry Response</vt:lpstr>
      <vt:lpstr>AHB Split Transfers</vt:lpstr>
      <vt:lpstr>Retry and Split Transfers</vt:lpstr>
      <vt:lpstr>AHB Bus Master Interface</vt:lpstr>
      <vt:lpstr>AHB Bus Slave Interface</vt:lpstr>
      <vt:lpstr>AHB Arbiter Interface</vt:lpstr>
      <vt:lpstr>AMBA Advanced Peripheral Bus (APB)</vt:lpstr>
      <vt:lpstr>APB Write Transfer</vt:lpstr>
      <vt:lpstr>APB Read Transfer</vt:lpstr>
      <vt:lpstr>AHB-APB Bridge</vt:lpstr>
      <vt:lpstr>APB Slave Interface</vt:lpstr>
      <vt:lpstr>Interfacing APB to AHB: Read Transfer</vt:lpstr>
      <vt:lpstr>Interfacing APB to AHB: Burst of Read Transfers</vt:lpstr>
      <vt:lpstr>Interfacing APB to AHB: Write Transfer</vt:lpstr>
      <vt:lpstr>Memory Components</vt:lpstr>
      <vt:lpstr>Random-Access Memory</vt:lpstr>
      <vt:lpstr>SDRAM Operation</vt:lpstr>
      <vt:lpstr>Memory Controllers</vt:lpstr>
      <vt:lpstr>Memory Channels and Banks</vt:lpstr>
      <vt:lpstr>Example Embedded Platforms: ARDUINO</vt:lpstr>
      <vt:lpstr>Example Embedded Platforms: BEAGLEBOARD</vt:lpstr>
      <vt:lpstr>Example Embedded Platforms: LPCXPRESSO</vt:lpstr>
      <vt:lpstr>Choosing a Platform</vt:lpstr>
      <vt:lpstr>Development Environment</vt:lpstr>
      <vt:lpstr>Debugging</vt:lpstr>
      <vt:lpstr>Debugging</vt:lpstr>
      <vt:lpstr>Platform-Level Performance</vt:lpstr>
      <vt:lpstr>Bandwidth as Performance</vt:lpstr>
      <vt:lpstr>Bus Bandwidth Modeling</vt:lpstr>
      <vt:lpstr>Bus Burst Transfer Bandwidth</vt:lpstr>
      <vt:lpstr>Memory Performance</vt:lpstr>
      <vt:lpstr>Memory Performance</vt:lpstr>
      <vt:lpstr>Bus Performance Bottlenecks</vt:lpstr>
      <vt:lpstr>Bus Performance Examples</vt:lpstr>
      <vt:lpstr>Bus Performance Examples</vt:lpstr>
      <vt:lpstr>Bus Performance Examples</vt:lpstr>
      <vt:lpstr>Bus Performance Examples</vt:lpstr>
      <vt:lpstr>Bus Performance Examples</vt:lpstr>
      <vt:lpstr>Bus Performance Examples</vt:lpstr>
      <vt:lpstr>Shl</vt:lpstr>
    </vt:vector>
  </TitlesOfParts>
  <Company>KFUPM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Dr. Muhamed Mudawar</dc:creator>
  <cp:lastModifiedBy>aimane (Aiman El-Maleh)</cp:lastModifiedBy>
  <cp:revision>766</cp:revision>
  <dcterms:created xsi:type="dcterms:W3CDTF">2004-09-12T13:54:39Z</dcterms:created>
  <dcterms:modified xsi:type="dcterms:W3CDTF">2019-10-23T19:43:20Z</dcterms:modified>
</cp:coreProperties>
</file>