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44" r:id="rId2"/>
    <p:sldId id="457" r:id="rId3"/>
    <p:sldId id="458" r:id="rId4"/>
    <p:sldId id="460" r:id="rId5"/>
    <p:sldId id="459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1" r:id="rId16"/>
    <p:sldId id="472" r:id="rId17"/>
    <p:sldId id="475" r:id="rId18"/>
    <p:sldId id="476" r:id="rId19"/>
    <p:sldId id="477" r:id="rId20"/>
    <p:sldId id="480" r:id="rId21"/>
    <p:sldId id="478" r:id="rId22"/>
    <p:sldId id="473" r:id="rId23"/>
    <p:sldId id="479" r:id="rId24"/>
    <p:sldId id="481" r:id="rId25"/>
    <p:sldId id="483" r:id="rId26"/>
    <p:sldId id="474" r:id="rId27"/>
    <p:sldId id="484" r:id="rId28"/>
    <p:sldId id="485" r:id="rId29"/>
    <p:sldId id="486" r:id="rId30"/>
    <p:sldId id="488" r:id="rId31"/>
    <p:sldId id="489" r:id="rId32"/>
    <p:sldId id="490" r:id="rId33"/>
    <p:sldId id="491" r:id="rId34"/>
    <p:sldId id="492" r:id="rId35"/>
    <p:sldId id="493" r:id="rId36"/>
    <p:sldId id="494" r:id="rId37"/>
    <p:sldId id="495" r:id="rId38"/>
    <p:sldId id="496" r:id="rId39"/>
    <p:sldId id="558" r:id="rId40"/>
    <p:sldId id="557" r:id="rId41"/>
    <p:sldId id="559" r:id="rId42"/>
    <p:sldId id="508" r:id="rId43"/>
    <p:sldId id="502" r:id="rId44"/>
    <p:sldId id="503" r:id="rId45"/>
    <p:sldId id="504" r:id="rId46"/>
    <p:sldId id="497" r:id="rId47"/>
    <p:sldId id="498" r:id="rId48"/>
    <p:sldId id="499" r:id="rId49"/>
    <p:sldId id="500" r:id="rId50"/>
    <p:sldId id="501" r:id="rId51"/>
    <p:sldId id="505" r:id="rId52"/>
    <p:sldId id="506" r:id="rId53"/>
    <p:sldId id="507" r:id="rId54"/>
    <p:sldId id="561" r:id="rId55"/>
    <p:sldId id="560" r:id="rId56"/>
    <p:sldId id="562" r:id="rId57"/>
    <p:sldId id="563" r:id="rId58"/>
    <p:sldId id="564" r:id="rId59"/>
    <p:sldId id="565" r:id="rId60"/>
    <p:sldId id="566" r:id="rId61"/>
    <p:sldId id="569" r:id="rId62"/>
    <p:sldId id="567" r:id="rId63"/>
    <p:sldId id="568" r:id="rId64"/>
    <p:sldId id="570" r:id="rId65"/>
    <p:sldId id="482" r:id="rId6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99"/>
    <a:srgbClr val="FF99CC"/>
    <a:srgbClr val="FF0000"/>
    <a:srgbClr val="CCFFFF"/>
    <a:srgbClr val="FFAE5D"/>
    <a:srgbClr val="FF9900"/>
    <a:srgbClr val="FFFF99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8" d="100"/>
          <a:sy n="68" d="100"/>
        </p:scale>
        <p:origin x="136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933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Processes and Operating Systems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freertos/" TargetMode="External"/><Relationship Id="rId2" Type="http://schemas.openxmlformats.org/officeDocument/2006/relationships/hyperlink" Target="http://www.freerto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Processes and Operating Systems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6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smtClean="0"/>
              <a:t>Rates </a:t>
            </a:r>
            <a:r>
              <a:rPr lang="en-US" dirty="0"/>
              <a:t>in </a:t>
            </a:r>
            <a:r>
              <a:rPr lang="en-US" dirty="0" smtClean="0"/>
              <a:t>Engine Controllers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94799"/>
              </p:ext>
            </p:extLst>
          </p:nvPr>
        </p:nvGraphicFramePr>
        <p:xfrm>
          <a:off x="1922078" y="1092145"/>
          <a:ext cx="5452534" cy="520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Update period (ms)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Engine spark 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Throttle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Battery voltage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Recycled exhaust gas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 switches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temperature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Barometric pressure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Spark</a:t>
                      </a:r>
                      <a:r>
                        <a:rPr lang="en-US" sz="1800" baseline="0" dirty="0" smtClean="0"/>
                        <a:t> (dwell)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adjustment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Carburetor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 actuators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Perform a computation to conform to external timing </a:t>
            </a:r>
            <a:r>
              <a:rPr lang="en-US" dirty="0" smtClean="0"/>
              <a:t>constraints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frequency: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Periodic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Aperiodic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type: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FF3300"/>
                </a:solidFill>
              </a:rPr>
              <a:t>Hard</a:t>
            </a:r>
            <a:r>
              <a:rPr lang="en-US" dirty="0"/>
              <a:t>: failure to meet deadline causes system </a:t>
            </a:r>
            <a:r>
              <a:rPr lang="en-US" dirty="0" smtClean="0"/>
              <a:t>failure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Car </a:t>
            </a:r>
            <a:r>
              <a:rPr lang="en-US" dirty="0"/>
              <a:t>Airbag </a:t>
            </a:r>
            <a:r>
              <a:rPr lang="en-US" dirty="0" smtClean="0"/>
              <a:t>system, car brakes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Soft</a:t>
            </a:r>
            <a:r>
              <a:rPr lang="en-US" dirty="0"/>
              <a:t>: failure to meet deadline causes degraded </a:t>
            </a:r>
            <a:r>
              <a:rPr lang="en-US" dirty="0" smtClean="0"/>
              <a:t>response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Room temperature control, car multimedia system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Firm</a:t>
            </a:r>
            <a:r>
              <a:rPr lang="en-US" dirty="0"/>
              <a:t>: late response is </a:t>
            </a:r>
            <a:r>
              <a:rPr lang="en-US" dirty="0" smtClean="0"/>
              <a:t>useless; </a:t>
            </a:r>
            <a:r>
              <a:rPr lang="en-US" dirty="0"/>
              <a:t>Infrequent deadline misses are tolerable, but may degrade the system's quality of </a:t>
            </a:r>
            <a:r>
              <a:rPr lang="en-US" dirty="0" smtClean="0"/>
              <a:t>service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digital cable set-top </a:t>
            </a:r>
            <a:r>
              <a:rPr lang="en-US" dirty="0" smtClean="0"/>
              <a:t>box frame decoder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40" y="4638746"/>
            <a:ext cx="3263876" cy="16477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Process Timing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Release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: time at which process becomes </a:t>
            </a:r>
            <a:r>
              <a:rPr lang="en-US" dirty="0" smtClean="0"/>
              <a:t>ready to execute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Deadline</a:t>
            </a:r>
            <a:r>
              <a:rPr lang="en-US" dirty="0" smtClean="0"/>
              <a:t>: time at which process must finish execution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Periodic process</a:t>
            </a:r>
            <a:r>
              <a:rPr lang="en-US" dirty="0" smtClean="0"/>
              <a:t>: a process executes every period</a:t>
            </a:r>
          </a:p>
          <a:p>
            <a:pPr lvl="1"/>
            <a:r>
              <a:rPr lang="en-US" dirty="0" smtClean="0"/>
              <a:t>e.g. Firing the spark plugs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Aperiodic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: </a:t>
            </a:r>
            <a:r>
              <a:rPr lang="en-US" dirty="0" smtClean="0"/>
              <a:t>executes on demand</a:t>
            </a:r>
          </a:p>
          <a:p>
            <a:pPr lvl="1"/>
            <a:r>
              <a:rPr lang="en-US" dirty="0" smtClean="0"/>
              <a:t>Processing a button press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 </a:t>
            </a:r>
            <a:r>
              <a:rPr lang="en-US" dirty="0" smtClean="0"/>
              <a:t>: interval between process activations</a:t>
            </a:r>
          </a:p>
          <a:p>
            <a:pPr marL="347663" lvl="1" indent="-347663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Initiation Interval or Rate</a:t>
            </a:r>
            <a:r>
              <a:rPr lang="en-US" sz="2400" dirty="0" smtClean="0"/>
              <a:t> </a:t>
            </a:r>
            <a:r>
              <a:rPr lang="en-US" sz="2400" dirty="0"/>
              <a:t>= 1/period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Process Timing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Jitter</a:t>
            </a:r>
            <a:r>
              <a:rPr lang="en-US" dirty="0" smtClean="0"/>
              <a:t>: </a:t>
            </a:r>
            <a:r>
              <a:rPr lang="en-US" dirty="0"/>
              <a:t>Allowable variation in task completion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Example: multimedia </a:t>
            </a:r>
            <a:r>
              <a:rPr lang="en-US" dirty="0" smtClean="0"/>
              <a:t>synchronization</a:t>
            </a:r>
          </a:p>
          <a:p>
            <a:r>
              <a:rPr lang="en-US" dirty="0"/>
              <a:t>What happens when a process misses a deadline? </a:t>
            </a:r>
            <a:endParaRPr lang="en-US" dirty="0" smtClean="0"/>
          </a:p>
          <a:p>
            <a:pPr lvl="1"/>
            <a:r>
              <a:rPr lang="en-US" dirty="0" smtClean="0"/>
              <a:t>Can be </a:t>
            </a:r>
            <a:r>
              <a:rPr lang="en-US" dirty="0"/>
              <a:t>catastrophic </a:t>
            </a:r>
            <a:r>
              <a:rPr lang="en-US" dirty="0" smtClean="0"/>
              <a:t>such as </a:t>
            </a:r>
            <a:r>
              <a:rPr lang="en-US" dirty="0"/>
              <a:t>in an automotive control system </a:t>
            </a:r>
            <a:endParaRPr lang="en-US" dirty="0" smtClean="0"/>
          </a:p>
          <a:p>
            <a:pPr lvl="1"/>
            <a:r>
              <a:rPr lang="en-US" dirty="0"/>
              <a:t>a missed deadline in a telephone system may cause a temporary silence on the line </a:t>
            </a:r>
            <a:endParaRPr lang="en-US" dirty="0" smtClean="0"/>
          </a:p>
          <a:p>
            <a:r>
              <a:rPr lang="en-US" dirty="0"/>
              <a:t>Example: Space Shuttle software </a:t>
            </a:r>
            <a:r>
              <a:rPr lang="en-US" dirty="0" smtClean="0"/>
              <a:t>error</a:t>
            </a:r>
          </a:p>
          <a:p>
            <a:pPr lvl="1"/>
            <a:r>
              <a:rPr lang="en-US" dirty="0"/>
              <a:t>Space Shuttle’s first launch was delayed by a software timing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to one routine added delay that threw off start time </a:t>
            </a:r>
            <a:r>
              <a:rPr lang="en-US" dirty="0" smtClean="0"/>
              <a:t>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may have data dependencies---must execute in certain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Task graph shows data/control dependencies between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</a:t>
            </a:r>
            <a:r>
              <a:rPr lang="en-US" dirty="0"/>
              <a:t>: connected set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 set</a:t>
            </a:r>
            <a:r>
              <a:rPr lang="en-US" dirty="0"/>
              <a:t>: One or more </a:t>
            </a:r>
            <a:r>
              <a:rPr lang="en-US" dirty="0" smtClean="0"/>
              <a:t>tasks</a:t>
            </a:r>
          </a:p>
          <a:p>
            <a:r>
              <a:rPr lang="en-US" dirty="0"/>
              <a:t>Task graph assumes that all </a:t>
            </a:r>
            <a:r>
              <a:rPr lang="en-US" dirty="0" smtClean="0"/>
              <a:t>processes </a:t>
            </a:r>
            <a:r>
              <a:rPr lang="en-US" dirty="0"/>
              <a:t>in each task run at the </a:t>
            </a:r>
            <a:r>
              <a:rPr lang="en-US" dirty="0" smtClean="0"/>
              <a:t>same rate, tasks </a:t>
            </a:r>
            <a:r>
              <a:rPr lang="en-US" dirty="0"/>
              <a:t>do not </a:t>
            </a:r>
            <a:r>
              <a:rPr lang="en-US" dirty="0" smtClean="0"/>
              <a:t>                             communicate</a:t>
            </a:r>
          </a:p>
          <a:p>
            <a:r>
              <a:rPr lang="en-US" dirty="0"/>
              <a:t>In reality, some amount of </a:t>
            </a:r>
            <a:r>
              <a:rPr lang="en-US" dirty="0" smtClean="0"/>
              <a:t>inter-task                                     </a:t>
            </a:r>
            <a:r>
              <a:rPr lang="en-US" dirty="0"/>
              <a:t>communication is necessary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79" y="2622502"/>
            <a:ext cx="2590239" cy="348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dirty="0" smtClean="0"/>
              <a:t>Execution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execution time 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r>
              <a:rPr lang="en-US" baseline="-25000" dirty="0" smtClean="0">
                <a:solidFill>
                  <a:srgbClr val="FF3300"/>
                </a:solidFill>
              </a:rPr>
              <a:t>i</a:t>
            </a:r>
            <a:endParaRPr lang="en-US" dirty="0"/>
          </a:p>
          <a:p>
            <a:pPr lvl="1"/>
            <a:r>
              <a:rPr lang="en-US" dirty="0"/>
              <a:t>Execution time in absence of </a:t>
            </a:r>
            <a:r>
              <a:rPr lang="en-US" dirty="0" smtClean="0"/>
              <a:t>preemption</a:t>
            </a:r>
            <a:endParaRPr lang="en-US" dirty="0"/>
          </a:p>
          <a:p>
            <a:pPr lvl="1"/>
            <a:r>
              <a:rPr lang="en-US" dirty="0"/>
              <a:t>Possible time units: seconds, clock </a:t>
            </a:r>
            <a:r>
              <a:rPr lang="en-US" dirty="0" smtClean="0"/>
              <a:t>cycles</a:t>
            </a:r>
            <a:endParaRPr lang="en-US" dirty="0"/>
          </a:p>
          <a:p>
            <a:pPr lvl="1"/>
            <a:r>
              <a:rPr lang="en-US" dirty="0"/>
              <a:t>Worst-case, best-case execution time may be useful in some </a:t>
            </a:r>
            <a:r>
              <a:rPr lang="en-US" dirty="0" smtClean="0"/>
              <a:t>cases</a:t>
            </a:r>
            <a:endParaRPr lang="en-US" dirty="0"/>
          </a:p>
          <a:p>
            <a:r>
              <a:rPr lang="en-US" dirty="0"/>
              <a:t>Sources of variation: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dependencies</a:t>
            </a:r>
            <a:endParaRPr lang="en-US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/>
              <a:t>CPU </a:t>
            </a:r>
            <a:r>
              <a:rPr lang="en-US" dirty="0" smtClean="0"/>
              <a:t>pipeline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Utilization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CPU utilization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/>
                  <a:t>Fraction of the CPU that is doing useful </a:t>
                </a:r>
                <a:r>
                  <a:rPr lang="en-US" dirty="0" smtClean="0"/>
                  <a:t>work</a:t>
                </a:r>
                <a:endParaRPr lang="en-US" dirty="0"/>
              </a:p>
              <a:p>
                <a:pPr lvl="1"/>
                <a:r>
                  <a:rPr lang="en-US" dirty="0"/>
                  <a:t>Often calculated assuming no scheduling </a:t>
                </a:r>
                <a:r>
                  <a:rPr lang="en-US" dirty="0" smtClean="0"/>
                  <a:t>overhead</a:t>
                </a:r>
                <a:endParaRPr lang="en-US" dirty="0"/>
              </a:p>
              <a:p>
                <a:r>
                  <a:rPr lang="en-US" dirty="0"/>
                  <a:t>Utilization:</a:t>
                </a:r>
              </a:p>
              <a:p>
                <a:pPr lvl="1"/>
                <a:r>
                  <a:rPr lang="en-US" dirty="0"/>
                  <a:t>U = (CPU time for useful work</a:t>
                </a:r>
                <a:r>
                  <a:rPr lang="en-US" dirty="0" smtClean="0"/>
                  <a:t>) / </a:t>
                </a:r>
                <a:r>
                  <a:rPr lang="en-US" dirty="0"/>
                  <a:t>(total available CPU time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Utilization over a time interval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[t1, t2]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bHide m:val="on"/>
                            <m:supHide m:val="on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𝑝𝑟𝑜𝑐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=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T/t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0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smtClean="0"/>
              <a:t>Periodic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code to control execution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Simplest implementation: process = </a:t>
            </a:r>
            <a:r>
              <a:rPr lang="en-US" dirty="0" smtClean="0"/>
              <a:t>subroutine</a:t>
            </a:r>
          </a:p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hile </a:t>
            </a:r>
            <a:r>
              <a:rPr lang="en-US" dirty="0">
                <a:solidFill>
                  <a:srgbClr val="FF0000"/>
                </a:solidFill>
              </a:rPr>
              <a:t>loop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Simplest implementation has one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dirty="0"/>
              <a:t>No control over execution </a:t>
            </a:r>
            <a:r>
              <a:rPr lang="en-US" dirty="0" smtClean="0"/>
              <a:t>timing</a:t>
            </a:r>
          </a:p>
          <a:p>
            <a:pPr lvl="1"/>
            <a:r>
              <a:rPr lang="en-US" dirty="0"/>
              <a:t>Pad the loop with NOP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by some video games in the </a:t>
            </a:r>
            <a:r>
              <a:rPr lang="en-US" dirty="0" smtClean="0"/>
              <a:t>1970s</a:t>
            </a:r>
          </a:p>
          <a:p>
            <a:pPr lvl="1"/>
            <a:r>
              <a:rPr lang="en-US" dirty="0" smtClean="0"/>
              <a:t>Broken</a:t>
            </a:r>
            <a:r>
              <a:rPr lang="en-US" dirty="0"/>
              <a:t>: hard to determine execution time, </a:t>
            </a:r>
            <a:r>
              <a:rPr lang="en-US" dirty="0" smtClean="0"/>
              <a:t>conditionals, re-evaluation </a:t>
            </a:r>
            <a:r>
              <a:rPr lang="en-US" dirty="0"/>
              <a:t>upon code change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2603" y="2276860"/>
            <a:ext cx="1867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while (TRUE)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Timed loop implementation</a:t>
            </a:r>
          </a:p>
          <a:p>
            <a:pPr lvl="1"/>
            <a:r>
              <a:rPr lang="en-US" dirty="0"/>
              <a:t>Encapsulate set of all processes in a single function that implements the task set</a:t>
            </a:r>
          </a:p>
          <a:p>
            <a:pPr lvl="1"/>
            <a:r>
              <a:rPr lang="en-US" dirty="0"/>
              <a:t>Use timer to control execution of the task</a:t>
            </a:r>
          </a:p>
          <a:p>
            <a:pPr lvl="1"/>
            <a:r>
              <a:rPr lang="en-US" dirty="0"/>
              <a:t>No control over timing of individual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Multiple </a:t>
            </a:r>
            <a:r>
              <a:rPr lang="en-US" dirty="0">
                <a:solidFill>
                  <a:srgbClr val="FF0000"/>
                </a:solidFill>
              </a:rPr>
              <a:t>timers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timer</a:t>
            </a:r>
            <a:endParaRPr lang="en-US" dirty="0"/>
          </a:p>
          <a:p>
            <a:pPr lvl="2"/>
            <a:r>
              <a:rPr lang="en-US" dirty="0"/>
              <a:t>May not have enough timers to implement all the </a:t>
            </a:r>
            <a:r>
              <a:rPr lang="en-US" dirty="0" smtClean="0"/>
              <a:t>rates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608" y="3947463"/>
            <a:ext cx="238719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(){ /* rate A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p1();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B(){ /* rate B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p2(); p4(); p5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9608" y="1470362"/>
            <a:ext cx="16337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</a:t>
            </a:r>
            <a:r>
              <a:rPr lang="en-US" sz="2000" dirty="0" smtClean="0">
                <a:solidFill>
                  <a:srgbClr val="0070C0"/>
                </a:solidFill>
              </a:rPr>
              <a:t>() {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5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Timer + counter implementation</a:t>
            </a:r>
          </a:p>
          <a:p>
            <a:pPr lvl="1"/>
            <a:r>
              <a:rPr lang="en-US" dirty="0"/>
              <a:t>Use a software count to divide the timer</a:t>
            </a:r>
          </a:p>
          <a:p>
            <a:pPr lvl="1"/>
            <a:r>
              <a:rPr lang="en-US" dirty="0"/>
              <a:t>Only works for clean multiples of the timer </a:t>
            </a:r>
            <a:r>
              <a:rPr lang="en-US" dirty="0" smtClean="0"/>
              <a:t>period</a:t>
            </a:r>
          </a:p>
          <a:p>
            <a:r>
              <a:rPr lang="en-US" dirty="0"/>
              <a:t>Implementing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All of these implementations are inadequate.</a:t>
            </a:r>
          </a:p>
          <a:p>
            <a:pPr lvl="1"/>
            <a:r>
              <a:rPr lang="en-US" dirty="0"/>
              <a:t>Need better control over </a:t>
            </a:r>
            <a:r>
              <a:rPr lang="en-US" dirty="0" smtClean="0"/>
              <a:t>timing</a:t>
            </a:r>
            <a:endParaRPr lang="en-US" dirty="0"/>
          </a:p>
          <a:p>
            <a:pPr lvl="1"/>
            <a:r>
              <a:rPr lang="en-US" dirty="0"/>
              <a:t>Need a better mechanism than </a:t>
            </a:r>
            <a:r>
              <a:rPr lang="en-US" dirty="0" smtClean="0"/>
              <a:t>subroutines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Real-time operating systems (RTOS)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7389" y="1297541"/>
            <a:ext cx="248497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 err="1">
                <a:solidFill>
                  <a:srgbClr val="0070C0"/>
                </a:solidFill>
              </a:rPr>
              <a:t>int</a:t>
            </a:r>
            <a:r>
              <a:rPr lang="en-US" sz="2000" dirty="0">
                <a:solidFill>
                  <a:srgbClr val="0070C0"/>
                </a:solidFill>
              </a:rPr>
              <a:t> p2count 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pall(){ 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p1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if </a:t>
            </a:r>
            <a:r>
              <a:rPr lang="en-US" sz="2000" dirty="0">
                <a:solidFill>
                  <a:srgbClr val="0070C0"/>
                </a:solidFill>
              </a:rPr>
              <a:t>(p2count &gt;= 2)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p2count </a:t>
            </a:r>
            <a:r>
              <a:rPr lang="en-US" sz="2000" dirty="0">
                <a:solidFill>
                  <a:srgbClr val="0070C0"/>
                </a:solidFill>
              </a:rPr>
              <a:t>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}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else </a:t>
            </a:r>
            <a:r>
              <a:rPr lang="en-US" sz="2000" dirty="0">
                <a:solidFill>
                  <a:srgbClr val="0070C0"/>
                </a:solidFill>
              </a:rPr>
              <a:t>p2count++;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7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Processes and Operating Systems</a:t>
            </a:r>
          </a:p>
          <a:p>
            <a:r>
              <a:rPr lang="en-US" dirty="0" smtClean="0"/>
              <a:t>Real Time Operating System (RTOS)</a:t>
            </a:r>
          </a:p>
          <a:p>
            <a:r>
              <a:rPr lang="en-US" dirty="0"/>
              <a:t>The Scheduling </a:t>
            </a:r>
            <a:r>
              <a:rPr lang="en-US" dirty="0" smtClean="0"/>
              <a:t>Problem</a:t>
            </a:r>
          </a:p>
          <a:p>
            <a:r>
              <a:rPr lang="en-US" dirty="0"/>
              <a:t>Rate Monotonic Scheduling (RMS</a:t>
            </a:r>
            <a:r>
              <a:rPr lang="en-US" dirty="0" smtClean="0"/>
              <a:t>)</a:t>
            </a:r>
          </a:p>
          <a:p>
            <a:r>
              <a:rPr lang="en-US" dirty="0"/>
              <a:t>Earliest-Deadline-First </a:t>
            </a:r>
            <a:r>
              <a:rPr lang="en-US" dirty="0" smtClean="0"/>
              <a:t>Scheduling (EDFS)</a:t>
            </a:r>
          </a:p>
          <a:p>
            <a:r>
              <a:rPr lang="en-US" dirty="0" err="1" smtClean="0"/>
              <a:t>FreeRTOS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operating system controls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who gets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when I/O takes </a:t>
            </a:r>
            <a:r>
              <a:rPr lang="en-US" dirty="0" smtClean="0"/>
              <a:t>place</a:t>
            </a:r>
            <a:endParaRPr lang="en-US" dirty="0"/>
          </a:p>
          <a:p>
            <a:pPr lvl="1"/>
            <a:r>
              <a:rPr lang="en-US" dirty="0"/>
              <a:t>how much memory is </a:t>
            </a:r>
            <a:r>
              <a:rPr lang="en-US" dirty="0" smtClean="0"/>
              <a:t>allocated</a:t>
            </a:r>
            <a:endParaRPr lang="en-US" dirty="0"/>
          </a:p>
          <a:p>
            <a:r>
              <a:rPr lang="en-US" dirty="0"/>
              <a:t>The most important resource is the CPU </a:t>
            </a:r>
            <a:r>
              <a:rPr lang="en-US" dirty="0" smtClean="0"/>
              <a:t>itself</a:t>
            </a:r>
            <a:endParaRPr lang="en-US" dirty="0"/>
          </a:p>
          <a:p>
            <a:pPr lvl="1"/>
            <a:r>
              <a:rPr lang="en-US" dirty="0"/>
              <a:t>CPU access controlled by the </a:t>
            </a:r>
            <a:r>
              <a:rPr lang="en-US" dirty="0" smtClean="0"/>
              <a:t>scheduler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Solves the main problems of a cooperative </a:t>
            </a:r>
            <a:r>
              <a:rPr lang="en-US" dirty="0" smtClean="0"/>
              <a:t>multitasking system</a:t>
            </a:r>
            <a:endParaRPr lang="en-US" dirty="0"/>
          </a:p>
          <a:p>
            <a:r>
              <a:rPr lang="en-US" dirty="0" smtClean="0"/>
              <a:t>Executes </a:t>
            </a:r>
            <a:r>
              <a:rPr lang="en-US" dirty="0"/>
              <a:t>processes based on timing </a:t>
            </a:r>
            <a:r>
              <a:rPr lang="en-US" dirty="0" smtClean="0"/>
              <a:t>requirements provided </a:t>
            </a:r>
            <a:r>
              <a:rPr lang="en-US" dirty="0"/>
              <a:t>by system designer</a:t>
            </a:r>
          </a:p>
          <a:p>
            <a:r>
              <a:rPr lang="en-US" dirty="0" smtClean="0"/>
              <a:t>Based </a:t>
            </a:r>
            <a:r>
              <a:rPr lang="en-US" dirty="0"/>
              <a:t>on two basic concepts: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Preemption</a:t>
            </a:r>
            <a:r>
              <a:rPr lang="en-US" dirty="0" smtClean="0"/>
              <a:t>: </a:t>
            </a:r>
            <a:r>
              <a:rPr lang="en-US" dirty="0"/>
              <a:t>the ability to interrupt a process to switch </a:t>
            </a:r>
            <a:r>
              <a:rPr lang="en-US" dirty="0" smtClean="0"/>
              <a:t>to another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execution and CPU </a:t>
            </a:r>
            <a:r>
              <a:rPr lang="en-US" dirty="0" smtClean="0"/>
              <a:t>state between </a:t>
            </a:r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7808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727" y="3533775"/>
            <a:ext cx="4171950" cy="275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can be in one of three states: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executing</a:t>
            </a:r>
            <a:r>
              <a:rPr lang="en-US" dirty="0"/>
              <a:t> on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 to </a:t>
            </a:r>
            <a:r>
              <a:rPr lang="en-US" dirty="0" smtClean="0"/>
              <a:t>run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waiting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I/O, another process, timer, next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The </a:t>
            </a:r>
            <a:r>
              <a:rPr lang="en-US" dirty="0"/>
              <a:t>operating system selects the next executing process</a:t>
            </a:r>
          </a:p>
          <a:p>
            <a:r>
              <a:rPr lang="en-US" dirty="0" smtClean="0"/>
              <a:t>At </a:t>
            </a:r>
            <a:r>
              <a:rPr lang="en-US" dirty="0"/>
              <a:t>most one executing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Kernel</a:t>
            </a:r>
            <a:r>
              <a:rPr lang="en-US" dirty="0"/>
              <a:t>: part of the OS. Determines which process runs</a:t>
            </a:r>
          </a:p>
          <a:p>
            <a:r>
              <a:rPr lang="en-US" dirty="0" smtClean="0"/>
              <a:t>The </a:t>
            </a:r>
            <a:r>
              <a:rPr lang="en-US" dirty="0"/>
              <a:t>kernel is activated periodically by the timer</a:t>
            </a:r>
          </a:p>
          <a:p>
            <a:r>
              <a:rPr lang="en-US" dirty="0" smtClean="0"/>
              <a:t>The </a:t>
            </a:r>
            <a:r>
              <a:rPr lang="en-US" dirty="0"/>
              <a:t>timer period is known as the </a:t>
            </a:r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quantum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smallest time unit in which CPU activity can </a:t>
            </a:r>
            <a:r>
              <a:rPr lang="en-US" dirty="0" smtClean="0"/>
              <a:t>be controlled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3143250"/>
            <a:ext cx="55149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: </a:t>
            </a:r>
            <a:r>
              <a:rPr lang="en-US" dirty="0"/>
              <a:t>The set of registers that define a </a:t>
            </a:r>
            <a:r>
              <a:rPr lang="en-US" dirty="0" smtClean="0"/>
              <a:t>process</a:t>
            </a:r>
          </a:p>
          <a:p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the registers from one process to another</a:t>
            </a:r>
            <a:endParaRPr lang="en-US" dirty="0" smtClean="0"/>
          </a:p>
          <a:p>
            <a:pPr lvl="1"/>
            <a:r>
              <a:rPr lang="en-US" dirty="0"/>
              <a:t>Timer interrupt: transfer control from a process to kernel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saves current process context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selects next process (scheduling)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restores next process context</a:t>
            </a:r>
          </a:p>
          <a:p>
            <a:r>
              <a:rPr lang="en-US" dirty="0"/>
              <a:t>Context switching code is usually assembly </a:t>
            </a:r>
            <a:r>
              <a:rPr lang="en-US" dirty="0" smtClean="0"/>
              <a:t>code</a:t>
            </a:r>
          </a:p>
          <a:p>
            <a:r>
              <a:rPr lang="en-US" dirty="0"/>
              <a:t>Task priorities make selecting processes flexible and fast</a:t>
            </a:r>
          </a:p>
        </p:txBody>
      </p:sp>
    </p:spTree>
    <p:extLst>
      <p:ext uri="{BB962C8B-B14F-4D97-AF65-F5344CB8AC3E}">
        <p14:creationId xmlns:p14="http://schemas.microsoft.com/office/powerpoint/2010/main" val="29493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 in FREERTOS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hoosing </a:t>
            </a:r>
            <a:r>
              <a:rPr lang="en-US" dirty="0"/>
              <a:t>the order of running processes is known as </a:t>
            </a:r>
            <a:r>
              <a:rPr lang="en-US" dirty="0">
                <a:solidFill>
                  <a:srgbClr val="FF0000"/>
                </a:solidFill>
              </a:rPr>
              <a:t>scheduling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Workstations try to avoid starving processes of CPU </a:t>
            </a:r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Fairness = access to </a:t>
            </a:r>
            <a:r>
              <a:rPr lang="en-US" dirty="0" smtClean="0"/>
              <a:t>CPU</a:t>
            </a:r>
            <a:endParaRPr lang="en-US" dirty="0"/>
          </a:p>
          <a:p>
            <a:r>
              <a:rPr lang="en-US" dirty="0"/>
              <a:t>Embedded systems must meet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/>
              <a:t>Low-priority processes may not run for a long </a:t>
            </a:r>
            <a:r>
              <a:rPr lang="en-US" dirty="0" smtClean="0"/>
              <a:t>time</a:t>
            </a:r>
          </a:p>
          <a:p>
            <a:r>
              <a:rPr lang="en-US" dirty="0">
                <a:solidFill>
                  <a:srgbClr val="FF0000"/>
                </a:solidFill>
              </a:rPr>
              <a:t>Scheduling </a:t>
            </a:r>
            <a:r>
              <a:rPr lang="en-US" dirty="0" smtClean="0">
                <a:solidFill>
                  <a:srgbClr val="FF0000"/>
                </a:solidFill>
              </a:rPr>
              <a:t>feasibility</a:t>
            </a:r>
          </a:p>
          <a:p>
            <a:pPr lvl="1"/>
            <a:r>
              <a:rPr lang="en-US" dirty="0"/>
              <a:t>Resource constraints make </a:t>
            </a:r>
            <a:r>
              <a:rPr lang="en-US" dirty="0" err="1" smtClean="0"/>
              <a:t>schedulability</a:t>
            </a:r>
            <a:r>
              <a:rPr lang="en-US" dirty="0" smtClean="0"/>
              <a:t> </a:t>
            </a:r>
            <a:r>
              <a:rPr lang="en-US" dirty="0"/>
              <a:t>analysis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</a:p>
          <a:p>
            <a:pPr lvl="1"/>
            <a:r>
              <a:rPr lang="en-US" dirty="0"/>
              <a:t>Must show that the deadlines are met for all timings of resource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Feasibility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No resource </a:t>
            </a:r>
            <a:r>
              <a:rPr lang="en-US" dirty="0" smtClean="0"/>
              <a:t>conflicts</a:t>
            </a:r>
            <a:endParaRPr lang="en-US" dirty="0"/>
          </a:p>
          <a:p>
            <a:pPr lvl="1"/>
            <a:r>
              <a:rPr lang="en-US" dirty="0"/>
              <a:t>Constant process execution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Require: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</a:rPr>
              <a:t>(period) ≥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T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/>
              <a:t>Can’t use more than 100% of the CPU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Hyperperiod</a:t>
            </a:r>
            <a:r>
              <a:rPr lang="en-US" dirty="0"/>
              <a:t>: least common multiple (LCM) of the task </a:t>
            </a:r>
            <a:r>
              <a:rPr lang="en-US" dirty="0" smtClean="0"/>
              <a:t>periods</a:t>
            </a:r>
            <a:endParaRPr lang="en-US" dirty="0"/>
          </a:p>
          <a:p>
            <a:pPr lvl="1"/>
            <a:r>
              <a:rPr lang="en-US" dirty="0"/>
              <a:t>Must look at the </a:t>
            </a:r>
            <a:r>
              <a:rPr lang="en-US" dirty="0" err="1"/>
              <a:t>hyperperiod</a:t>
            </a:r>
            <a:r>
              <a:rPr lang="en-US" dirty="0"/>
              <a:t> schedule to find all task </a:t>
            </a:r>
            <a:r>
              <a:rPr lang="en-US" dirty="0" smtClean="0"/>
              <a:t>interactions</a:t>
            </a:r>
            <a:endParaRPr lang="en-US" dirty="0"/>
          </a:p>
          <a:p>
            <a:pPr lvl="1"/>
            <a:r>
              <a:rPr lang="en-US" dirty="0" err="1"/>
              <a:t>Hyperperiod</a:t>
            </a:r>
            <a:r>
              <a:rPr lang="en-US" dirty="0"/>
              <a:t> can be very long if task periods are not chosen </a:t>
            </a:r>
            <a:r>
              <a:rPr lang="en-US" dirty="0" smtClean="0"/>
              <a:t>carefully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747" y="2104039"/>
            <a:ext cx="31813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Hyperperiod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Long </a:t>
            </a:r>
            <a:r>
              <a:rPr lang="en-US" dirty="0" err="1"/>
              <a:t>hyperperiod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P1 7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P2 11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P3 15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LCM = 1155 </a:t>
            </a:r>
            <a:r>
              <a:rPr lang="en-US" dirty="0" err="1" smtClean="0"/>
              <a:t>ms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/>
            <a:r>
              <a:rPr lang="en-US" dirty="0"/>
              <a:t>P1 period 1 </a:t>
            </a:r>
            <a:r>
              <a:rPr lang="en-US" dirty="0" err="1"/>
              <a:t>ms</a:t>
            </a:r>
            <a:r>
              <a:rPr lang="en-US" dirty="0"/>
              <a:t>, CPU time 0.1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P2 period 1 </a:t>
            </a:r>
            <a:r>
              <a:rPr lang="en-US" dirty="0" err="1"/>
              <a:t>ms</a:t>
            </a:r>
            <a:r>
              <a:rPr lang="en-US" dirty="0"/>
              <a:t>, CPU time 0.2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P3 period 5 </a:t>
            </a:r>
            <a:r>
              <a:rPr lang="en-US" dirty="0" err="1"/>
              <a:t>ms</a:t>
            </a:r>
            <a:r>
              <a:rPr lang="en-US" dirty="0"/>
              <a:t>, CPU time 0.3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6358" y="1143000"/>
            <a:ext cx="3339376" cy="23021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+mn-lt"/>
                <a:cs typeface="+mn-cs"/>
              </a:rPr>
              <a:t>Shorter </a:t>
            </a:r>
            <a:r>
              <a:rPr lang="en-US" sz="2400" dirty="0" err="1">
                <a:latin typeface="+mn-lt"/>
                <a:cs typeface="+mn-cs"/>
              </a:rPr>
              <a:t>hyperperiod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P1 8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P2 12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P3 16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LCM = 96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60833"/>
              </p:ext>
            </p:extLst>
          </p:nvPr>
        </p:nvGraphicFramePr>
        <p:xfrm>
          <a:off x="5378498" y="3524090"/>
          <a:ext cx="3389313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Worksheet" r:id="rId3" imgW="3230880" imgH="1684092" progId="Excel.Sheet.8">
                  <p:embed/>
                </p:oleObj>
              </mc:Choice>
              <mc:Fallback>
                <p:oleObj name="Worksheet" r:id="rId3" imgW="3230880" imgH="16840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98" y="3524090"/>
                        <a:ext cx="3389313" cy="1982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2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processes are kept on a list and scheduled one after the other </a:t>
            </a:r>
          </a:p>
          <a:p>
            <a:r>
              <a:rPr lang="en-US" dirty="0" smtClean="0"/>
              <a:t>Time </a:t>
            </a:r>
            <a:r>
              <a:rPr lang="en-US" dirty="0"/>
              <a:t>slices are assigned to each process in equal portions </a:t>
            </a:r>
            <a:r>
              <a:rPr lang="en-US" dirty="0" smtClean="0"/>
              <a:t>and in </a:t>
            </a:r>
            <a:r>
              <a:rPr lang="en-US" dirty="0"/>
              <a:t>circular </a:t>
            </a:r>
            <a:r>
              <a:rPr lang="en-US" dirty="0" smtClean="0"/>
              <a:t>order</a:t>
            </a:r>
          </a:p>
          <a:p>
            <a:r>
              <a:rPr lang="en-US" dirty="0"/>
              <a:t>Common in general-purpose </a:t>
            </a:r>
            <a:r>
              <a:rPr lang="en-US" dirty="0" err="1" smtClean="0"/>
              <a:t>Oses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Schedule </a:t>
            </a:r>
            <a:r>
              <a:rPr lang="en-US" dirty="0"/>
              <a:t>process only if </a:t>
            </a:r>
            <a:r>
              <a:rPr lang="en-US" dirty="0" smtClean="0"/>
              <a:t>ready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Always test processes in the same </a:t>
            </a:r>
            <a:r>
              <a:rPr lang="en-US" dirty="0" smtClean="0"/>
              <a:t>order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Start round-robin again after finishing a </a:t>
            </a:r>
            <a:r>
              <a:rPr lang="en-US" dirty="0" smtClean="0"/>
              <a:t>round</a:t>
            </a:r>
          </a:p>
          <a:p>
            <a:pPr>
              <a:lnSpc>
                <a:spcPct val="80000"/>
              </a:lnSpc>
            </a:pPr>
            <a:r>
              <a:rPr lang="en-US" dirty="0"/>
              <a:t>Schedule based on least common multiple (LCM) of the process periods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1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operating system are abstractions</a:t>
            </a:r>
          </a:p>
          <a:p>
            <a:pPr lvl="1"/>
            <a:r>
              <a:rPr lang="en-US" dirty="0"/>
              <a:t>allow us </a:t>
            </a:r>
            <a:r>
              <a:rPr lang="en-US" dirty="0" smtClean="0"/>
              <a:t>to build </a:t>
            </a:r>
            <a:r>
              <a:rPr lang="en-US" dirty="0"/>
              <a:t>complex applications </a:t>
            </a:r>
            <a:r>
              <a:rPr lang="en-US" dirty="0" smtClean="0"/>
              <a:t>on microprocessors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much </a:t>
            </a:r>
            <a:r>
              <a:rPr lang="en-US" dirty="0"/>
              <a:t>greater flexibility to satisfy timing </a:t>
            </a:r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Let us switch </a:t>
            </a:r>
            <a:r>
              <a:rPr lang="en-US" dirty="0"/>
              <a:t>the state of the processor between multiple </a:t>
            </a:r>
            <a:r>
              <a:rPr lang="en-US" dirty="0" smtClean="0"/>
              <a:t>tasks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defines </a:t>
            </a:r>
            <a:r>
              <a:rPr lang="en-US" dirty="0"/>
              <a:t>the state of an executing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  </a:t>
            </a:r>
            <a:r>
              <a:rPr lang="en-US" dirty="0"/>
              <a:t>A process is a </a:t>
            </a:r>
            <a:r>
              <a:rPr lang="en-US" dirty="0">
                <a:solidFill>
                  <a:srgbClr val="FF0000"/>
                </a:solidFill>
              </a:rPr>
              <a:t>unique execution</a:t>
            </a:r>
            <a:r>
              <a:rPr lang="en-US" dirty="0"/>
              <a:t> of a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Several copies of a program may run simultaneously or at different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A process has its own </a:t>
            </a:r>
            <a:r>
              <a:rPr lang="en-US" dirty="0" smtClean="0"/>
              <a:t>state: registers and memory</a:t>
            </a:r>
          </a:p>
          <a:p>
            <a:pPr lvl="1"/>
            <a:r>
              <a:rPr lang="en-US" dirty="0"/>
              <a:t>Threads share the same address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Priority-Based </a:t>
            </a:r>
            <a:r>
              <a:rPr lang="en-US" dirty="0"/>
              <a:t>Scheduling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has a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/>
              <a:t>CPU goes to highest-priority process that is </a:t>
            </a:r>
            <a:r>
              <a:rPr lang="en-US" dirty="0" smtClean="0"/>
              <a:t>ready</a:t>
            </a:r>
            <a:endParaRPr lang="en-US" dirty="0"/>
          </a:p>
          <a:p>
            <a:r>
              <a:rPr lang="en-US" dirty="0"/>
              <a:t>Priorities determine scheduling policy:</a:t>
            </a:r>
          </a:p>
          <a:p>
            <a:pPr lvl="1"/>
            <a:r>
              <a:rPr lang="en-US" dirty="0"/>
              <a:t>fixed </a:t>
            </a:r>
            <a:r>
              <a:rPr lang="en-US" dirty="0" smtClean="0"/>
              <a:t>priority</a:t>
            </a:r>
            <a:endParaRPr lang="en-US" dirty="0"/>
          </a:p>
          <a:p>
            <a:pPr lvl="1"/>
            <a:r>
              <a:rPr lang="en-US" dirty="0"/>
              <a:t>time-varying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process has a fixed priority (1 highest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highest-priority ready process gets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process continues until </a:t>
            </a:r>
            <a:r>
              <a:rPr lang="en-US" dirty="0" smtClean="0"/>
              <a:t>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Priority-Based Scheduling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93016" y="5553147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7217" y="6238947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8217" y="3578296"/>
            <a:ext cx="1368425" cy="1060450"/>
            <a:chOff x="288" y="1610"/>
            <a:chExt cx="862" cy="66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38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8" y="1610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P2 ready </a:t>
              </a:r>
              <a:r>
                <a:rPr lang="en-US" b="1" dirty="0">
                  <a:solidFill>
                    <a:srgbClr val="FF0000"/>
                  </a:solidFill>
                </a:rPr>
                <a:t>t=0</a:t>
              </a:r>
              <a:endParaRPr lang="en-US" dirty="0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217018" y="3578296"/>
            <a:ext cx="1484313" cy="1060450"/>
            <a:chOff x="1440" y="1610"/>
            <a:chExt cx="935" cy="66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90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40" y="1610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P1 ready </a:t>
              </a:r>
              <a:r>
                <a:rPr lang="en-US" b="1" dirty="0">
                  <a:solidFill>
                    <a:srgbClr val="FF0000"/>
                  </a:solidFill>
                </a:rPr>
                <a:t>t=15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674218" y="3002035"/>
            <a:ext cx="1484313" cy="1636713"/>
            <a:chOff x="1728" y="1247"/>
            <a:chExt cx="935" cy="1031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20" y="1440"/>
              <a:ext cx="1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28" y="1247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P3 ready </a:t>
              </a:r>
              <a:r>
                <a:rPr lang="en-US" b="1" dirty="0">
                  <a:solidFill>
                    <a:srgbClr val="FF0000"/>
                  </a:solidFill>
                </a:rPr>
                <a:t>t=18</a:t>
              </a:r>
              <a:endParaRPr lang="en-US" dirty="0"/>
            </a:p>
          </p:txBody>
        </p:sp>
      </p:grp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930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00941" y="5872235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1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42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98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89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8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9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20</a:t>
            </a:r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832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823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79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0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40</a:t>
            </a:r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09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00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50</a:t>
            </a:r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930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8934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598016" y="4638747"/>
            <a:ext cx="1295400" cy="6096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798416" y="4638747"/>
            <a:ext cx="2514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P3</a:t>
            </a:r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897" y="1067113"/>
            <a:ext cx="63817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evaluate a scheduling policy:</a:t>
            </a:r>
          </a:p>
          <a:p>
            <a:pPr lvl="1"/>
            <a:r>
              <a:rPr lang="en-US" dirty="0"/>
              <a:t>Ability to satisfy all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CPU utilization-</a:t>
            </a:r>
            <a:r>
              <a:rPr lang="en-US" dirty="0"/>
              <a:t>--percentage of time devoted to useful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Scheduling overhead-</a:t>
            </a:r>
            <a:r>
              <a:rPr lang="en-US" dirty="0"/>
              <a:t>--time required to make scheduling </a:t>
            </a:r>
            <a:r>
              <a:rPr lang="en-US" dirty="0" smtClean="0"/>
              <a:t>decision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</a:t>
            </a:r>
            <a:r>
              <a:rPr lang="en-US" dirty="0" smtClean="0"/>
              <a:t>Monotonic Scheduling (RMS)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RMS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widely-used, analyzable scheduling policy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static scheduling policy: processes have fixed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RMS Model</a:t>
            </a:r>
          </a:p>
          <a:p>
            <a:pPr lvl="1"/>
            <a:r>
              <a:rPr lang="en-US" dirty="0"/>
              <a:t>All </a:t>
            </a:r>
            <a:r>
              <a:rPr lang="en-US" dirty="0" smtClean="0"/>
              <a:t>processes </a:t>
            </a:r>
            <a:r>
              <a:rPr lang="en-US" dirty="0"/>
              <a:t>run on single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Context switching time is </a:t>
            </a:r>
            <a:r>
              <a:rPr lang="en-US" dirty="0" smtClean="0"/>
              <a:t>ignored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data dependencies between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Process execution time is </a:t>
            </a:r>
            <a:r>
              <a:rPr lang="en-US" dirty="0" smtClean="0"/>
              <a:t>constant</a:t>
            </a:r>
            <a:endParaRPr lang="en-US" dirty="0"/>
          </a:p>
          <a:p>
            <a:pPr lvl="1"/>
            <a:r>
              <a:rPr lang="en-US" dirty="0"/>
              <a:t>All deadlines are at the end of the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Highest-priority </a:t>
            </a:r>
            <a:r>
              <a:rPr lang="en-US" dirty="0"/>
              <a:t>ready process </a:t>
            </a:r>
            <a:r>
              <a:rPr lang="en-US" dirty="0" smtClean="0"/>
              <a:t>runs first</a:t>
            </a:r>
          </a:p>
          <a:p>
            <a:r>
              <a:rPr lang="en-US" dirty="0">
                <a:solidFill>
                  <a:srgbClr val="FF0000"/>
                </a:solidFill>
              </a:rPr>
              <a:t>Priority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: The </a:t>
            </a:r>
            <a:r>
              <a:rPr lang="en-US" dirty="0"/>
              <a:t>process with the shortest period is assigned the highest </a:t>
            </a:r>
            <a:r>
              <a:rPr lang="en-US" dirty="0" smtClean="0"/>
              <a:t>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Scheduling (RMS)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RMS always provides a feasible schedule if such a schedule exists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Optimal </a:t>
            </a:r>
            <a:r>
              <a:rPr lang="en-US" dirty="0">
                <a:solidFill>
                  <a:srgbClr val="FF0000"/>
                </a:solidFill>
              </a:rPr>
              <a:t>static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 smtClean="0"/>
          </a:p>
          <a:p>
            <a:pPr lvl="1"/>
            <a:r>
              <a:rPr lang="en-US" dirty="0"/>
              <a:t>No fixed-priority scheme does </a:t>
            </a:r>
            <a:r>
              <a:rPr lang="en-US" dirty="0" smtClean="0"/>
              <a:t>better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ighest </a:t>
            </a:r>
            <a:r>
              <a:rPr lang="en-US" dirty="0"/>
              <a:t>CPU utilization while ensuring that all processes meet their deadlines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computation time of process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/>
              <a:t>is period of process </a:t>
            </a:r>
            <a:r>
              <a:rPr lang="en-US" dirty="0" err="1" smtClean="0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960125" y="57642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960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74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31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788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417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703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160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246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074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617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989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532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903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446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7818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7360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31825" y="5383203"/>
            <a:ext cx="33147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1025" y="4773603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Released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7780025" y="57642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941825" y="4392603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Absolute deadline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1150625" y="5764203"/>
            <a:ext cx="6400800" cy="533400"/>
            <a:chOff x="768" y="3216"/>
            <a:chExt cx="4032" cy="336"/>
          </a:xfrm>
        </p:grpSpPr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768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800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196" y="3283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  <a:latin typeface="Symbol" pitchFamily="18" charset="2"/>
                </a:rPr>
                <a:t>t</a:t>
              </a:r>
              <a:r>
                <a:rPr lang="en-US" baseline="-25000" dirty="0">
                  <a:solidFill>
                    <a:srgbClr val="FF0000"/>
                  </a:solidFill>
                </a:rPr>
                <a:t>i</a:t>
              </a:r>
              <a:endPara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3600" y="34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768" y="345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436625" y="4849803"/>
            <a:ext cx="272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Ti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11506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75514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</a:t>
            </a:r>
            <a:r>
              <a:rPr lang="en-US" dirty="0" smtClean="0"/>
              <a:t>Scheduling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</a:t>
            </a:r>
            <a:r>
              <a:rPr lang="en-US" dirty="0"/>
              <a:t>execution times become 2, 3, 3?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Monotonic Analysis (RMA)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5036512" cy="51435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P1 has higher priority</a:t>
            </a:r>
            <a:r>
              <a:rPr lang="en-US" dirty="0" smtClean="0"/>
              <a:t>, required </a:t>
            </a:r>
            <a:r>
              <a:rPr lang="en-US" dirty="0"/>
              <a:t>constraint on CPU </a:t>
            </a:r>
            <a:r>
              <a:rPr lang="en-US" dirty="0" smtClean="0"/>
              <a:t>time: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P2 </a:t>
            </a:r>
            <a:r>
              <a:rPr lang="en-US" dirty="0">
                <a:solidFill>
                  <a:srgbClr val="FF0000"/>
                </a:solidFill>
              </a:rPr>
              <a:t>has higher priority</a:t>
            </a:r>
            <a:r>
              <a:rPr lang="en-US" dirty="0"/>
              <a:t>, required constraint on CPU </a:t>
            </a:r>
            <a:r>
              <a:rPr lang="en-US" dirty="0" smtClean="0"/>
              <a:t>time: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24" y="1412755"/>
            <a:ext cx="4962525" cy="1609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401" y="4005070"/>
            <a:ext cx="2609850" cy="981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751" y="5444481"/>
            <a:ext cx="1771650" cy="581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78498" y="1988825"/>
            <a:ext cx="36471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There are cases where </a:t>
            </a:r>
            <a:r>
              <a:rPr lang="en-US" sz="2000" dirty="0" smtClean="0">
                <a:solidFill>
                  <a:srgbClr val="FF0000"/>
                </a:solidFill>
              </a:rPr>
              <a:t>first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relationship </a:t>
            </a:r>
            <a:r>
              <a:rPr lang="en-US" sz="2000" dirty="0">
                <a:solidFill>
                  <a:srgbClr val="FF0000"/>
                </a:solidFill>
              </a:rPr>
              <a:t>can be satisfied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and second cannot.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here </a:t>
            </a:r>
            <a:r>
              <a:rPr lang="en-US" sz="2000" dirty="0">
                <a:solidFill>
                  <a:srgbClr val="FF0000"/>
                </a:solidFill>
              </a:rPr>
              <a:t>are no cases where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second </a:t>
            </a:r>
            <a:r>
              <a:rPr lang="en-US" sz="2000" dirty="0">
                <a:solidFill>
                  <a:srgbClr val="FF0000"/>
                </a:solidFill>
              </a:rPr>
              <a:t>relationship can be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satisfied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first cannot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Consider T1=2 and T2=2,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1=3, 2=6.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78464"/>
              </p:ext>
            </p:extLst>
          </p:nvPr>
        </p:nvGraphicFramePr>
        <p:xfrm>
          <a:off x="5551319" y="2870804"/>
          <a:ext cx="3110778" cy="234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hart" r:id="rId3" imgW="4238549" imgH="3552749" progId="Excel.Chart.8">
                  <p:embed/>
                </p:oleObj>
              </mc:Choice>
              <mc:Fallback>
                <p:oleObj name="Chart" r:id="rId3" imgW="4238549" imgH="35527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319" y="2870804"/>
                        <a:ext cx="3110778" cy="2344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CPU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Utilization</a:t>
            </a:r>
            <a:r>
              <a:rPr lang="en-US" dirty="0" smtClean="0"/>
              <a:t> for n processes is: </a:t>
            </a:r>
          </a:p>
          <a:p>
            <a:endParaRPr lang="en-US" dirty="0" smtClean="0"/>
          </a:p>
          <a:p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 smtClean="0"/>
              <a:t> processes and </a:t>
            </a:r>
            <a:r>
              <a:rPr lang="en-US" dirty="0"/>
              <a:t>ratio between any two periods less than </a:t>
            </a:r>
            <a:r>
              <a:rPr lang="en-US" dirty="0" smtClean="0"/>
              <a:t>2, </a:t>
            </a:r>
            <a:r>
              <a:rPr lang="en-US" dirty="0" smtClean="0">
                <a:solidFill>
                  <a:srgbClr val="FF0000"/>
                </a:solidFill>
              </a:rPr>
              <a:t>RMS </a:t>
            </a:r>
            <a:r>
              <a:rPr lang="en-US" dirty="0">
                <a:solidFill>
                  <a:srgbClr val="FF0000"/>
                </a:solidFill>
              </a:rPr>
              <a:t>CPU utilization upper </a:t>
            </a:r>
            <a:r>
              <a:rPr lang="en-US" dirty="0" smtClean="0">
                <a:solidFill>
                  <a:srgbClr val="FF0000"/>
                </a:solidFill>
              </a:rPr>
              <a:t>bound</a:t>
            </a:r>
            <a:r>
              <a:rPr lang="en-US" dirty="0" smtClean="0"/>
              <a:t>: </a:t>
            </a:r>
          </a:p>
          <a:p>
            <a:pPr lvl="1"/>
            <a:endParaRPr lang="en-US" dirty="0" smtClean="0"/>
          </a:p>
          <a:p>
            <a:pPr marL="461963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2; 	U ≤ 0.83</a:t>
            </a:r>
          </a:p>
          <a:p>
            <a:pPr lvl="1"/>
            <a:r>
              <a:rPr lang="en-US" dirty="0"/>
              <a:t>n = </a:t>
            </a:r>
            <a:r>
              <a:rPr lang="en-US" dirty="0" smtClean="0"/>
              <a:t>3; </a:t>
            </a:r>
            <a:r>
              <a:rPr lang="en-US" dirty="0"/>
              <a:t>	U ≤ </a:t>
            </a:r>
            <a:r>
              <a:rPr lang="en-US" dirty="0" smtClean="0"/>
              <a:t>0.78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 smtClean="0"/>
              <a:t>; </a:t>
            </a:r>
            <a:r>
              <a:rPr lang="en-US" dirty="0"/>
              <a:t>	U ≤ </a:t>
            </a:r>
            <a:r>
              <a:rPr lang="en-US" dirty="0" smtClean="0"/>
              <a:t>ln2  ≈ 0.69</a:t>
            </a:r>
            <a:r>
              <a:rPr lang="en-US" dirty="0"/>
              <a:t>, 31% idle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RMS </a:t>
            </a:r>
            <a:r>
              <a:rPr lang="en-US" dirty="0">
                <a:solidFill>
                  <a:srgbClr val="FF0000"/>
                </a:solidFill>
              </a:rPr>
              <a:t>may not </a:t>
            </a:r>
            <a:r>
              <a:rPr lang="en-US" dirty="0"/>
              <a:t>be able to use 100% of CPU, even with zero context switch </a:t>
            </a:r>
            <a:r>
              <a:rPr lang="en-US" dirty="0" smtClean="0"/>
              <a:t>overhead</a:t>
            </a:r>
            <a:endParaRPr lang="en-US" dirty="0"/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642" y="1066800"/>
            <a:ext cx="1600200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9004" y="3133725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 CPU </a:t>
            </a:r>
            <a:r>
              <a:rPr lang="en-US" dirty="0" smtClean="0"/>
              <a:t>Utilization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Utilization = 1/4 + 2/6 + 3/12 = 0.83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Response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 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Duration from released time to finish time</a:t>
            </a:r>
          </a:p>
          <a:p>
            <a:endParaRPr lang="en-US" dirty="0"/>
          </a:p>
        </p:txBody>
      </p:sp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34301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01354" y="333050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5258954" y="2492303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601354" y="2492303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9729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601354" y="37115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601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515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972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430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058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344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801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887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716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258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6630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173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544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7087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8459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8002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430154" y="333050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8421254" y="37115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601354" y="44735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1601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515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972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3430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2058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344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4801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3887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716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5258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6630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6173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7544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7087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8459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002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8421254" y="44735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887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763154" y="325430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(1,4)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763154" y="394010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(2,5)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1601354" y="53117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601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2515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972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3430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2058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4344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801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3887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5716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258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6630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173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7544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087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8459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002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8421254" y="53117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3887354" y="409250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6173354" y="470210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686954" y="4778303"/>
            <a:ext cx="99065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(2,10)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430154" y="33305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16013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1601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>
            <a:off x="1601354" y="470210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3887354" y="4092503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34301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6"/>
          <p:cNvSpPr>
            <a:spLocks noChangeShapeType="1"/>
          </p:cNvSpPr>
          <p:nvPr/>
        </p:nvSpPr>
        <p:spPr bwMode="auto">
          <a:xfrm>
            <a:off x="34301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29729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78"/>
          <p:cNvSpPr>
            <a:spLocks noChangeShapeType="1"/>
          </p:cNvSpPr>
          <p:nvPr/>
        </p:nvSpPr>
        <p:spPr bwMode="auto">
          <a:xfrm>
            <a:off x="52589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1" name="Line 79"/>
          <p:cNvSpPr>
            <a:spLocks noChangeShapeType="1"/>
          </p:cNvSpPr>
          <p:nvPr/>
        </p:nvSpPr>
        <p:spPr bwMode="auto">
          <a:xfrm>
            <a:off x="34301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>
            <a:off x="3887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>
            <a:off x="6173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>
            <a:off x="38873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3"/>
          <p:cNvSpPr>
            <a:spLocks noChangeShapeType="1"/>
          </p:cNvSpPr>
          <p:nvPr/>
        </p:nvSpPr>
        <p:spPr bwMode="auto">
          <a:xfrm>
            <a:off x="3887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4344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>
            <a:off x="4801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38873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48017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8"/>
          <p:cNvSpPr>
            <a:spLocks noChangeArrowheads="1"/>
          </p:cNvSpPr>
          <p:nvPr/>
        </p:nvSpPr>
        <p:spPr bwMode="auto">
          <a:xfrm>
            <a:off x="48017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>
            <a:off x="1601354" y="272090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Text Box 90"/>
          <p:cNvSpPr txBox="1">
            <a:spLocks noChangeArrowheads="1"/>
          </p:cNvSpPr>
          <p:nvPr/>
        </p:nvSpPr>
        <p:spPr bwMode="auto">
          <a:xfrm>
            <a:off x="2283979" y="2219253"/>
            <a:ext cx="233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 i="1">
                <a:solidFill>
                  <a:srgbClr val="0000FF"/>
                </a:solidFill>
                <a:latin typeface="Comic Sans MS" panose="030F0702030302020204" pitchFamily="66" charset="0"/>
                <a:ea typeface="굴림" pitchFamily="50" charset="-127"/>
                <a:cs typeface="Arial" panose="020B0604020202020204" pitchFamily="34" charset="0"/>
              </a:rPr>
              <a:t>Response Time</a:t>
            </a:r>
            <a:endParaRPr lang="en-US" altLang="en-US" sz="2400" b="1" i="1">
              <a:solidFill>
                <a:srgbClr val="0000FF"/>
              </a:solidFill>
              <a:latin typeface="Comic Sans MS" panose="030F0702030302020204" pitchFamily="66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2058554" y="409250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3734954" y="4473503"/>
            <a:ext cx="4984750" cy="1295400"/>
            <a:chOff x="2208" y="3120"/>
            <a:chExt cx="3140" cy="816"/>
          </a:xfrm>
        </p:grpSpPr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7" name="Text Box 9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10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10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9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1" name="Text Box 100"/>
          <p:cNvSpPr txBox="1">
            <a:spLocks noChangeArrowheads="1"/>
          </p:cNvSpPr>
          <p:nvPr/>
        </p:nvSpPr>
        <p:spPr bwMode="auto">
          <a:xfrm>
            <a:off x="458354" y="3254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1</a:t>
            </a:r>
            <a:endParaRPr lang="en-US" altLang="en-US" sz="2400" baseline="-25000" dirty="0"/>
          </a:p>
        </p:txBody>
      </p:sp>
      <p:sp>
        <p:nvSpPr>
          <p:cNvPr id="102" name="Text Box 101"/>
          <p:cNvSpPr txBox="1">
            <a:spLocks noChangeArrowheads="1"/>
          </p:cNvSpPr>
          <p:nvPr/>
        </p:nvSpPr>
        <p:spPr bwMode="auto">
          <a:xfrm>
            <a:off x="458354" y="39401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2</a:t>
            </a:r>
            <a:endParaRPr lang="en-US" altLang="en-US" sz="2400" baseline="-25000" dirty="0"/>
          </a:p>
        </p:txBody>
      </p:sp>
      <p:sp>
        <p:nvSpPr>
          <p:cNvPr id="103" name="Text Box 102"/>
          <p:cNvSpPr txBox="1">
            <a:spLocks noChangeArrowheads="1"/>
          </p:cNvSpPr>
          <p:nvPr/>
        </p:nvSpPr>
        <p:spPr bwMode="auto">
          <a:xfrm>
            <a:off x="382154" y="4778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3</a:t>
            </a:r>
            <a:endParaRPr lang="en-US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10770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Operating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Operating System (OS) </a:t>
            </a:r>
            <a:r>
              <a:rPr lang="en-US" dirty="0"/>
              <a:t>manages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provides </a:t>
            </a:r>
            <a:r>
              <a:rPr lang="en-US" dirty="0"/>
              <a:t>the mechanism for switching execution between </a:t>
            </a:r>
            <a:r>
              <a:rPr lang="en-US" dirty="0" smtClean="0"/>
              <a:t>processes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Real-Time </a:t>
            </a:r>
            <a:r>
              <a:rPr lang="en-US" dirty="0">
                <a:solidFill>
                  <a:srgbClr val="FF0000"/>
                </a:solidFill>
              </a:rPr>
              <a:t>Operating System (RTOS) </a:t>
            </a:r>
            <a:r>
              <a:rPr lang="en-US" dirty="0"/>
              <a:t>is OS that </a:t>
            </a:r>
            <a:r>
              <a:rPr lang="en-US" dirty="0" smtClean="0"/>
              <a:t>provides </a:t>
            </a:r>
            <a:r>
              <a:rPr lang="en-US" dirty="0"/>
              <a:t>facilities for satisfying real-time requirements   </a:t>
            </a:r>
          </a:p>
          <a:p>
            <a:pPr lvl="1"/>
            <a:r>
              <a:rPr lang="en-US" dirty="0"/>
              <a:t>Allocates resources based on real-time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/>
              <a:t>General-purpose </a:t>
            </a:r>
            <a:r>
              <a:rPr lang="en-US" dirty="0" smtClean="0"/>
              <a:t>OSs </a:t>
            </a:r>
            <a:r>
              <a:rPr lang="en-US" dirty="0"/>
              <a:t>use other criteria, e.g. </a:t>
            </a:r>
            <a:r>
              <a:rPr lang="en-US" dirty="0" smtClean="0"/>
              <a:t>fairness</a:t>
            </a:r>
          </a:p>
          <a:p>
            <a:r>
              <a:rPr lang="en-US" dirty="0"/>
              <a:t>RTOS helps build more complex systems using several programs that run concurrently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7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20"/>
            <a:ext cx="8229600" cy="51435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 (</a:t>
            </a:r>
            <a:r>
              <a:rPr lang="en-US" altLang="ko-KR" b="1" i="1" dirty="0" err="1">
                <a:solidFill>
                  <a:srgbClr val="FF0000"/>
                </a:solidFill>
                <a:ea typeface="굴림" pitchFamily="50" charset="-127"/>
              </a:rPr>
              <a:t>r</a:t>
            </a:r>
            <a:r>
              <a:rPr lang="en-US" altLang="ko-KR" b="1" i="1" baseline="-25000" dirty="0" err="1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dirty="0">
                <a:ea typeface="굴림" pitchFamily="50" charset="-127"/>
              </a:rPr>
              <a:t>) </a:t>
            </a:r>
            <a:r>
              <a:rPr lang="en-US" altLang="ko-KR" dirty="0">
                <a:solidFill>
                  <a:schemeClr val="bg2"/>
                </a:solidFill>
                <a:ea typeface="굴림" pitchFamily="50" charset="-127"/>
              </a:rPr>
              <a:t>[</a:t>
            </a:r>
            <a:r>
              <a:rPr lang="en-US" altLang="ko-KR" dirty="0" err="1">
                <a:solidFill>
                  <a:schemeClr val="bg2"/>
                </a:solidFill>
                <a:ea typeface="굴림" pitchFamily="50" charset="-127"/>
              </a:rPr>
              <a:t>Audsley</a:t>
            </a:r>
            <a:r>
              <a:rPr lang="en-US" altLang="ko-KR" dirty="0">
                <a:solidFill>
                  <a:schemeClr val="bg2"/>
                </a:solidFill>
                <a:ea typeface="굴림" pitchFamily="50" charset="-127"/>
              </a:rPr>
              <a:t> et al., 1993]</a:t>
            </a:r>
          </a:p>
          <a:p>
            <a:endParaRPr lang="en-US" altLang="ko-KR" dirty="0">
              <a:ea typeface="굴림" pitchFamily="50" charset="-127"/>
            </a:endParaRPr>
          </a:p>
          <a:p>
            <a:endParaRPr lang="en-US" altLang="ko-KR" sz="2000" dirty="0">
              <a:ea typeface="굴림" pitchFamily="50" charset="-127"/>
            </a:endParaRPr>
          </a:p>
          <a:p>
            <a:endParaRPr lang="en-US" altLang="ko-KR" sz="2000" dirty="0">
              <a:ea typeface="굴림" pitchFamily="50" charset="-127"/>
            </a:endParaRPr>
          </a:p>
          <a:p>
            <a:endParaRPr lang="en-US" altLang="ko-KR" sz="1000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HP(</a:t>
            </a:r>
            <a:r>
              <a:rPr lang="en-US" altLang="ko-KR" i="1" dirty="0" smtClean="0">
                <a:ea typeface="굴림" pitchFamily="50" charset="-127"/>
              </a:rPr>
              <a:t>P</a:t>
            </a:r>
            <a:r>
              <a:rPr lang="en-US" altLang="ko-KR" i="1" baseline="-25000" dirty="0" smtClean="0">
                <a:ea typeface="굴림" pitchFamily="50" charset="-127"/>
              </a:rPr>
              <a:t>i</a:t>
            </a:r>
            <a:r>
              <a:rPr lang="en-US" altLang="ko-KR" dirty="0">
                <a:ea typeface="굴림" pitchFamily="50" charset="-127"/>
              </a:rPr>
              <a:t>) : a set of higher-priority tasks than </a:t>
            </a:r>
            <a:r>
              <a:rPr lang="en-US" altLang="ko-KR" i="1" dirty="0" smtClean="0">
                <a:ea typeface="굴림" pitchFamily="50" charset="-127"/>
              </a:rPr>
              <a:t>P</a:t>
            </a:r>
            <a:r>
              <a:rPr lang="en-US" altLang="ko-KR" i="1" baseline="-25000" dirty="0" smtClean="0">
                <a:ea typeface="굴림" pitchFamily="50" charset="-127"/>
              </a:rPr>
              <a:t>i</a:t>
            </a:r>
            <a:endParaRPr lang="en-US" altLang="ko-KR" i="1" baseline="-25000" dirty="0" smtClean="0">
              <a:ea typeface="굴림" pitchFamily="50" charset="-127"/>
            </a:endParaRPr>
          </a:p>
          <a:p>
            <a:endParaRPr lang="en-US" altLang="ko-KR" i="1" baseline="-25000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Real-time system is schedulable under </a:t>
            </a:r>
            <a:r>
              <a:rPr lang="en-US" altLang="ko-KR" dirty="0" smtClean="0">
                <a:ea typeface="굴림" pitchFamily="50" charset="-127"/>
              </a:rPr>
              <a:t>RMS </a:t>
            </a:r>
            <a:endParaRPr lang="en-US" altLang="ko-KR" dirty="0">
              <a:ea typeface="굴림" pitchFamily="50" charset="-127"/>
            </a:endParaRP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		if and only if </a:t>
            </a:r>
            <a:r>
              <a:rPr lang="en-US" altLang="ko-KR" b="1" i="1" dirty="0" err="1">
                <a:solidFill>
                  <a:srgbClr val="FF0000"/>
                </a:solidFill>
                <a:ea typeface="굴림" pitchFamily="50" charset="-127"/>
              </a:rPr>
              <a:t>r</a:t>
            </a:r>
            <a:r>
              <a:rPr lang="en-US" altLang="ko-KR" b="1" i="1" baseline="-25000" dirty="0" err="1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b="1" i="1" dirty="0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 b="1" dirty="0">
                <a:solidFill>
                  <a:srgbClr val="FF0000"/>
                </a:solidFill>
                <a:ea typeface="굴림" pitchFamily="50" charset="-127"/>
              </a:rPr>
              <a:t>≤ </a:t>
            </a:r>
            <a:r>
              <a:rPr lang="en-US" altLang="ko-KR" b="1" i="1" dirty="0" smtClean="0">
                <a:solidFill>
                  <a:srgbClr val="FF0000"/>
                </a:solidFill>
                <a:ea typeface="굴림" pitchFamily="50" charset="-127"/>
                <a:sym typeface="Symbol" panose="05050102010706020507" pitchFamily="18" charset="2"/>
              </a:rPr>
              <a:t></a:t>
            </a:r>
            <a:r>
              <a:rPr lang="en-US" altLang="ko-KR" b="1" i="1" baseline="-25000" dirty="0" err="1" smtClean="0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b="1" i="1" baseline="-25000" dirty="0" smtClean="0">
                <a:solidFill>
                  <a:srgbClr val="FF5757"/>
                </a:solidFill>
                <a:ea typeface="굴림" pitchFamily="50" charset="-127"/>
              </a:rPr>
              <a:t>  </a:t>
            </a:r>
            <a:r>
              <a:rPr lang="en-US" altLang="ko-KR" dirty="0" smtClean="0">
                <a:ea typeface="굴림" pitchFamily="50" charset="-127"/>
              </a:rPr>
              <a:t>for </a:t>
            </a:r>
            <a:r>
              <a:rPr lang="en-US" altLang="ko-KR" dirty="0">
                <a:ea typeface="굴림" pitchFamily="50" charset="-127"/>
              </a:rPr>
              <a:t>all </a:t>
            </a:r>
            <a:r>
              <a:rPr lang="en-US" altLang="ko-KR" dirty="0" smtClean="0">
                <a:ea typeface="굴림" pitchFamily="50" charset="-127"/>
              </a:rPr>
              <a:t>processes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 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P</a:t>
            </a:r>
            <a:r>
              <a:rPr lang="en-US" altLang="ko-KR" baseline="-25000" dirty="0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(</a:t>
            </a:r>
            <a:r>
              <a:rPr lang="en-US" altLang="ko-KR" dirty="0" err="1" smtClean="0">
                <a:solidFill>
                  <a:srgbClr val="3333FF"/>
                </a:solidFill>
                <a:ea typeface="굴림" pitchFamily="50" charset="-127"/>
              </a:rPr>
              <a:t>T</a:t>
            </a:r>
            <a:r>
              <a:rPr lang="en-US" altLang="ko-KR" baseline="-25000" dirty="0" err="1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,</a:t>
            </a:r>
            <a:r>
              <a:rPr lang="en-US" altLang="ko-KR" b="1" i="1" dirty="0">
                <a:solidFill>
                  <a:srgbClr val="FF0000"/>
                </a:solidFill>
                <a:ea typeface="굴림" pitchFamily="50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3333FF"/>
                </a:solidFill>
                <a:ea typeface="굴림" pitchFamily="50" charset="-127"/>
                <a:sym typeface="Symbol" panose="05050102010706020507" pitchFamily="18" charset="2"/>
              </a:rPr>
              <a:t> </a:t>
            </a:r>
            <a:r>
              <a:rPr lang="en-US" altLang="ko-KR" baseline="-25000" dirty="0" err="1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>
                <a:solidFill>
                  <a:srgbClr val="3333FF"/>
                </a:solidFill>
                <a:ea typeface="굴림" pitchFamily="50" charset="-127"/>
              </a:rPr>
              <a:t>)</a:t>
            </a:r>
            <a:r>
              <a:rPr lang="en-US" altLang="ko-KR" dirty="0">
                <a:ea typeface="굴림" pitchFamily="50" charset="-127"/>
              </a:rPr>
              <a:t> </a:t>
            </a:r>
            <a:endParaRPr lang="en-US" altLang="ko-KR" sz="3200" dirty="0">
              <a:ea typeface="굴림" pitchFamily="50" charset="-127"/>
            </a:endParaRPr>
          </a:p>
          <a:p>
            <a:endParaRPr lang="en-US" altLang="ko-KR" i="1" baseline="-25000" dirty="0">
              <a:ea typeface="굴림" pitchFamily="50" charset="-127"/>
            </a:endParaRPr>
          </a:p>
          <a:p>
            <a:endParaRPr lang="en-US" dirty="0"/>
          </a:p>
        </p:txBody>
      </p:sp>
      <p:graphicFrame>
        <p:nvGraphicFramePr>
          <p:cNvPr id="4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62668"/>
              </p:ext>
            </p:extLst>
          </p:nvPr>
        </p:nvGraphicFramePr>
        <p:xfrm>
          <a:off x="2325688" y="1889125"/>
          <a:ext cx="40401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معادلة" r:id="rId3" imgW="1422360" imgH="444240" progId="Equation.3">
                  <p:embed/>
                </p:oleObj>
              </mc:Choice>
              <mc:Fallback>
                <p:oleObj name="معادلة" r:id="rId3" imgW="1422360" imgH="444240" progId="Equation.3">
                  <p:embed/>
                  <p:pic>
                    <p:nvPicPr>
                      <p:cNvPr id="705611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1889125"/>
                        <a:ext cx="40401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1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time computation for P3</a:t>
            </a:r>
          </a:p>
          <a:p>
            <a:pPr lvl="1"/>
            <a:r>
              <a:rPr lang="en-US" dirty="0" smtClean="0"/>
              <a:t>r3 = 2 + 0 = 2</a:t>
            </a:r>
          </a:p>
          <a:p>
            <a:pPr lvl="1"/>
            <a:r>
              <a:rPr lang="en-US" dirty="0" smtClean="0"/>
              <a:t>r</a:t>
            </a:r>
            <a:r>
              <a:rPr lang="en-US" dirty="0"/>
              <a:t>3</a:t>
            </a:r>
            <a:r>
              <a:rPr lang="en-US" dirty="0" smtClean="0"/>
              <a:t> = 2 + 2 + 1 = 5</a:t>
            </a:r>
          </a:p>
          <a:p>
            <a:pPr lvl="1"/>
            <a:r>
              <a:rPr lang="en-US" dirty="0" smtClean="0"/>
              <a:t>r3 = 2 + 2 + 2 = 6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3 = 2 + </a:t>
            </a:r>
            <a:r>
              <a:rPr lang="en-US" dirty="0" smtClean="0"/>
              <a:t>4 </a:t>
            </a:r>
            <a:r>
              <a:rPr lang="en-US" dirty="0" smtClean="0"/>
              <a:t>+ </a:t>
            </a:r>
            <a:r>
              <a:rPr lang="en-US" dirty="0" smtClean="0"/>
              <a:t>2 </a:t>
            </a:r>
            <a:r>
              <a:rPr lang="en-US" dirty="0" smtClean="0"/>
              <a:t>= 8</a:t>
            </a:r>
          </a:p>
          <a:p>
            <a:pPr lvl="1"/>
            <a:r>
              <a:rPr lang="en-US" dirty="0"/>
              <a:t>r3 = 2 + </a:t>
            </a:r>
            <a:r>
              <a:rPr lang="en-US" dirty="0" smtClean="0"/>
              <a:t>4 </a:t>
            </a:r>
            <a:r>
              <a:rPr lang="en-US" dirty="0"/>
              <a:t>+ </a:t>
            </a:r>
            <a:r>
              <a:rPr lang="en-US" dirty="0" smtClean="0"/>
              <a:t>2 </a:t>
            </a:r>
            <a:r>
              <a:rPr lang="en-US" dirty="0"/>
              <a:t>= 8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73" y="3758919"/>
            <a:ext cx="6472310" cy="2435217"/>
          </a:xfrm>
          <a:prstGeom prst="rect">
            <a:avLst/>
          </a:prstGeom>
        </p:spPr>
      </p:pic>
      <p:graphicFrame>
        <p:nvGraphicFramePr>
          <p:cNvPr id="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17959"/>
              </p:ext>
            </p:extLst>
          </p:nvPr>
        </p:nvGraphicFramePr>
        <p:xfrm>
          <a:off x="4111144" y="1825344"/>
          <a:ext cx="40401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معادلة" r:id="rId4" imgW="1422360" imgH="444240" progId="Equation.3">
                  <p:embed/>
                </p:oleObj>
              </mc:Choice>
              <mc:Fallback>
                <p:oleObj name="معادلة" r:id="rId4" imgW="1422360" imgH="444240" progId="Equation.3">
                  <p:embed/>
                  <p:pic>
                    <p:nvPicPr>
                      <p:cNvPr id="4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144" y="1825344"/>
                        <a:ext cx="40401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3203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RMS- </a:t>
            </a:r>
            <a:r>
              <a:rPr lang="en-US" altLang="ko-KR" dirty="0" err="1" smtClean="0"/>
              <a:t>Schedulability</a:t>
            </a:r>
            <a:r>
              <a:rPr lang="en-US" altLang="ko-KR" dirty="0" smtClean="0"/>
              <a:t>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set of n processes is schedulable on a uniprocessor by the RMS algorithm if the processor utilization (utilization test):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This condition is sufficient, but not necessary</a:t>
            </a:r>
          </a:p>
          <a:p>
            <a:pPr lvl="1"/>
            <a:r>
              <a:rPr lang="en-US" altLang="en-US" dirty="0" smtClean="0"/>
              <a:t>If U is less than the given bound, a schedule exists</a:t>
            </a:r>
          </a:p>
          <a:p>
            <a:pPr lvl="1"/>
            <a:r>
              <a:rPr lang="en-US" altLang="en-US" dirty="0" smtClean="0"/>
              <a:t>If there is a schedule, U could be greater than the bound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P1: (T1=1,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1=</a:t>
            </a:r>
            <a:r>
              <a:rPr lang="en-US" altLang="en-US" dirty="0" smtClean="0">
                <a:solidFill>
                  <a:srgbClr val="FF0000"/>
                </a:solidFill>
              </a:rPr>
              <a:t>2), P2: (T2=2,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dirty="0" smtClean="0">
                <a:solidFill>
                  <a:srgbClr val="FF0000"/>
                </a:solidFill>
              </a:rPr>
              <a:t>4)</a:t>
            </a:r>
          </a:p>
          <a:p>
            <a:pPr lvl="1"/>
            <a:r>
              <a:rPr lang="en-US" altLang="en-US" dirty="0" smtClean="0"/>
              <a:t>There is a schedule with U=100%</a:t>
            </a:r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113" y="2046432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RMS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371600" y="3289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371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286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743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200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828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114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72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657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486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029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6400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943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7315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858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8229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7772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8191500" y="3289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371600" y="4051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371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2286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743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3200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828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4114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572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657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5486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029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6400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943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7315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6858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8229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7772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191500" y="4051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2004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3657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33400" y="2832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533400" y="35183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371600" y="48899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1371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286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2743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3200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1828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114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4572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3657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486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029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400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5943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315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6858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229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7772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8191500" y="48899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45720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533400" y="4356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13716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1371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13716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" name="Group 79"/>
          <p:cNvGrpSpPr>
            <a:grpSpLocks/>
          </p:cNvGrpSpPr>
          <p:nvPr/>
        </p:nvGrpSpPr>
        <p:grpSpPr bwMode="auto">
          <a:xfrm>
            <a:off x="3505200" y="4051709"/>
            <a:ext cx="4984750" cy="1295400"/>
            <a:chOff x="2208" y="3120"/>
            <a:chExt cx="3140" cy="816"/>
          </a:xfrm>
        </p:grpSpPr>
        <p:sp>
          <p:nvSpPr>
            <p:cNvPr id="83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9" name="Text Box 87"/>
          <p:cNvSpPr txBox="1">
            <a:spLocks noChangeArrowheads="1"/>
          </p:cNvSpPr>
          <p:nvPr/>
        </p:nvSpPr>
        <p:spPr bwMode="auto">
          <a:xfrm>
            <a:off x="228600" y="2832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228600" y="35183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1" name="Text Box 89"/>
          <p:cNvSpPr txBox="1">
            <a:spLocks noChangeArrowheads="1"/>
          </p:cNvSpPr>
          <p:nvPr/>
        </p:nvSpPr>
        <p:spPr bwMode="auto">
          <a:xfrm>
            <a:off x="228600" y="4356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8884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47" grpId="0" animBg="1"/>
      <p:bldP spid="70" grpId="0" animBg="1"/>
      <p:bldP spid="73" grpId="0" animBg="1"/>
      <p:bldP spid="74" grpId="0" animBg="1"/>
      <p:bldP spid="75" grpId="0" animBg="1"/>
      <p:bldP spid="79" grpId="0" animBg="1"/>
      <p:bldP spid="79" grpId="1" animBg="1"/>
      <p:bldP spid="80" grpId="0" animBg="1"/>
      <p:bldP spid="80" grpId="1" animBg="1"/>
      <p:bldP spid="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451302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3232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71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00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14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657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86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29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400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43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315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58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9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772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191500" y="3232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1371600" y="3994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371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286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743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200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1828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114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572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3657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486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029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400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943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15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58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229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772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191500" y="3994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33400" y="2774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533400" y="34607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371600" y="48323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1371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2286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2743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3200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828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5486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029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6400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943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7315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6858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229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7772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8191500" y="48323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45720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533400" y="4298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>
            <a:off x="1371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13716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27432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>
            <a:off x="50292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>
            <a:off x="5943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9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0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3716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1828800" y="3613102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5"/>
          <p:cNvSpPr>
            <a:spLocks noChangeShapeType="1"/>
          </p:cNvSpPr>
          <p:nvPr/>
        </p:nvSpPr>
        <p:spPr bwMode="auto">
          <a:xfrm>
            <a:off x="13716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5" name="Group 86"/>
          <p:cNvGrpSpPr>
            <a:grpSpLocks/>
          </p:cNvGrpSpPr>
          <p:nvPr/>
        </p:nvGrpSpPr>
        <p:grpSpPr bwMode="auto">
          <a:xfrm>
            <a:off x="3505200" y="3994102"/>
            <a:ext cx="4984750" cy="1295400"/>
            <a:chOff x="2208" y="3120"/>
            <a:chExt cx="3140" cy="816"/>
          </a:xfrm>
        </p:grpSpPr>
        <p:sp>
          <p:nvSpPr>
            <p:cNvPr id="86" name="Text Box 87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0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1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2" name="Text Box 93"/>
          <p:cNvSpPr txBox="1">
            <a:spLocks noChangeArrowheads="1"/>
          </p:cNvSpPr>
          <p:nvPr/>
        </p:nvSpPr>
        <p:spPr bwMode="auto">
          <a:xfrm>
            <a:off x="228600" y="2774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auto">
          <a:xfrm>
            <a:off x="228600" y="34607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auto">
          <a:xfrm>
            <a:off x="228600" y="4298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animBg="1"/>
      <p:bldP spid="66" grpId="0" animBg="1"/>
      <p:bldP spid="66" grpId="1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1" grpId="0" animBg="1"/>
      <p:bldP spid="9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371600" y="3261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371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286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43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200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828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114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72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657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486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029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400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943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315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858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8229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772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191500" y="3261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1371600" y="4023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1371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286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2743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200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1828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4114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4572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57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486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029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6400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943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7315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858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8229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772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8191500" y="4023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33400" y="2804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3400" y="34901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1371600" y="48617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1371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2286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743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3200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1828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5486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5029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6400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943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7315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858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8229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772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8191500" y="48617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3657600" y="364254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45720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533400" y="4328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1371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13716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36576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50292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5943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41148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4572000" y="242334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5457825" y="1931218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3716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32004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13716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1828800" y="364254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27432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oup 88"/>
          <p:cNvGrpSpPr>
            <a:grpSpLocks/>
          </p:cNvGrpSpPr>
          <p:nvPr/>
        </p:nvGrpSpPr>
        <p:grpSpPr bwMode="auto">
          <a:xfrm>
            <a:off x="3505200" y="4023543"/>
            <a:ext cx="4984750" cy="1295400"/>
            <a:chOff x="2208" y="3120"/>
            <a:chExt cx="3140" cy="816"/>
          </a:xfrm>
        </p:grpSpPr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90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1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3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228600" y="28043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4" name="Text Box 96"/>
          <p:cNvSpPr txBox="1">
            <a:spLocks noChangeArrowheads="1"/>
          </p:cNvSpPr>
          <p:nvPr/>
        </p:nvSpPr>
        <p:spPr bwMode="auto">
          <a:xfrm>
            <a:off x="228600" y="34901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5" name="Text Box 97"/>
          <p:cNvSpPr txBox="1">
            <a:spLocks noChangeArrowheads="1"/>
          </p:cNvSpPr>
          <p:nvPr/>
        </p:nvSpPr>
        <p:spPr bwMode="auto">
          <a:xfrm>
            <a:off x="228600" y="43283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4150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4" grpId="0" animBg="1"/>
      <p:bldP spid="75" grpId="0" animBg="1"/>
      <p:bldP spid="75" grpId="1" animBg="1"/>
      <p:bldP spid="75" grpId="2" animBg="1"/>
      <p:bldP spid="76" grpId="0" animBg="1"/>
      <p:bldP spid="77" grpId="0" animBg="1"/>
      <p:bldP spid="78" grpId="0" animBg="1"/>
      <p:bldP spid="7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Earliest-Deadline-First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EDFS</a:t>
            </a:r>
            <a:r>
              <a:rPr lang="en-US" dirty="0" smtClean="0"/>
              <a:t>: </a:t>
            </a:r>
            <a:r>
              <a:rPr lang="en-US" dirty="0"/>
              <a:t>dynamic priority scheduling </a:t>
            </a:r>
            <a:r>
              <a:rPr lang="en-US" dirty="0" smtClean="0"/>
              <a:t>scheme</a:t>
            </a:r>
            <a:endParaRPr lang="en-US" dirty="0"/>
          </a:p>
          <a:p>
            <a:r>
              <a:rPr lang="en-US" dirty="0"/>
              <a:t>Process closest to its deadline has highest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 smtClean="0"/>
              <a:t>Requires recalculating processes priorities at every timer interrupt</a:t>
            </a:r>
          </a:p>
          <a:p>
            <a:r>
              <a:rPr lang="en-US" dirty="0"/>
              <a:t>Can </a:t>
            </a:r>
            <a:r>
              <a:rPr lang="en-US" dirty="0" smtClean="0"/>
              <a:t>achieve 100</a:t>
            </a:r>
            <a:r>
              <a:rPr lang="en-US" dirty="0"/>
              <a:t>% </a:t>
            </a:r>
            <a:r>
              <a:rPr lang="en-US" dirty="0" err="1" smtClean="0"/>
              <a:t>utilization;higher</a:t>
            </a:r>
            <a:r>
              <a:rPr lang="en-US" dirty="0" smtClean="0"/>
              <a:t> utilization than RMS</a:t>
            </a:r>
          </a:p>
          <a:p>
            <a:r>
              <a:rPr lang="en-US" dirty="0"/>
              <a:t>On each timer </a:t>
            </a:r>
            <a:r>
              <a:rPr lang="en-US" dirty="0" smtClean="0"/>
              <a:t>interrupt</a:t>
            </a:r>
            <a:endParaRPr lang="en-US" dirty="0"/>
          </a:p>
          <a:p>
            <a:pPr lvl="1"/>
            <a:r>
              <a:rPr lang="en-US" dirty="0"/>
              <a:t>compute time to </a:t>
            </a:r>
            <a:r>
              <a:rPr lang="en-US" dirty="0" smtClean="0"/>
              <a:t>deadline</a:t>
            </a:r>
            <a:endParaRPr lang="en-US" dirty="0"/>
          </a:p>
          <a:p>
            <a:pPr lvl="1"/>
            <a:r>
              <a:rPr lang="en-US" dirty="0"/>
              <a:t>choose process closest to </a:t>
            </a:r>
            <a:r>
              <a:rPr lang="en-US" dirty="0" smtClean="0"/>
              <a:t>deadline</a:t>
            </a:r>
            <a:endParaRPr lang="en-US" dirty="0"/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Optimal scheduling algorithm 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if there is a schedule for a set of real-time </a:t>
            </a:r>
            <a:r>
              <a:rPr lang="en-US" altLang="ko-KR" dirty="0" smtClean="0">
                <a:ea typeface="굴림" panose="020B0600000101010101" pitchFamily="34" charset="-127"/>
              </a:rPr>
              <a:t>tasks, EDF </a:t>
            </a:r>
            <a:r>
              <a:rPr lang="en-US" altLang="ko-KR" dirty="0">
                <a:ea typeface="굴림" panose="020B0600000101010101" pitchFamily="34" charset="-127"/>
              </a:rPr>
              <a:t>can schedule </a:t>
            </a:r>
            <a:r>
              <a:rPr lang="en-US" altLang="ko-KR" dirty="0" smtClean="0">
                <a:ea typeface="굴림" panose="020B0600000101010101" pitchFamily="34" charset="-127"/>
              </a:rPr>
              <a:t>it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2743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200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3657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Text Box 69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" name="Group 79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1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7" name="Text Box 87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44" grpId="0" animBg="1"/>
      <p:bldP spid="67" grpId="0" animBg="1"/>
      <p:bldP spid="70" grpId="0" animBg="1"/>
      <p:bldP spid="71" grpId="0" animBg="1"/>
      <p:bldP spid="72" grpId="0" animBg="1"/>
      <p:bldP spid="76" grpId="0" animBg="1"/>
      <p:bldP spid="76" grpId="1" animBg="1"/>
      <p:bldP spid="77" grpId="0" animBg="1"/>
      <p:bldP spid="77" grpId="1" animBg="1"/>
      <p:bldP spid="7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3200" y="4200140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71600" y="2980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86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743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200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28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14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72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657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86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029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400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943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7315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858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229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772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0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2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2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3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095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11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2743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3200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3657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11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47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13716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1371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13716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32004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27432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50292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>
            <a:off x="5943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81"/>
          <p:cNvSpPr>
            <a:spLocks noChangeArrowheads="1"/>
          </p:cNvSpPr>
          <p:nvPr/>
        </p:nvSpPr>
        <p:spPr bwMode="auto">
          <a:xfrm>
            <a:off x="1371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828800" y="3361940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3"/>
          <p:cNvGrpSpPr>
            <a:grpSpLocks/>
          </p:cNvGrpSpPr>
          <p:nvPr/>
        </p:nvGrpSpPr>
        <p:grpSpPr bwMode="auto">
          <a:xfrm>
            <a:off x="3505200" y="3648460"/>
            <a:ext cx="4984750" cy="1295400"/>
            <a:chOff x="2208" y="3120"/>
            <a:chExt cx="3140" cy="816"/>
          </a:xfrm>
        </p:grpSpPr>
        <p:sp>
          <p:nvSpPr>
            <p:cNvPr id="82" name="Text Box 8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8" name="Text Box 90"/>
          <p:cNvSpPr txBox="1">
            <a:spLocks noChangeArrowheads="1"/>
          </p:cNvSpPr>
          <p:nvPr/>
        </p:nvSpPr>
        <p:spPr bwMode="auto">
          <a:xfrm>
            <a:off x="228600" y="2523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9" name="Text Box 91"/>
          <p:cNvSpPr txBox="1">
            <a:spLocks noChangeArrowheads="1"/>
          </p:cNvSpPr>
          <p:nvPr/>
        </p:nvSpPr>
        <p:spPr bwMode="auto">
          <a:xfrm>
            <a:off x="228600" y="32095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0" name="Text Box 92"/>
          <p:cNvSpPr txBox="1">
            <a:spLocks noChangeArrowheads="1"/>
          </p:cNvSpPr>
          <p:nvPr/>
        </p:nvSpPr>
        <p:spPr bwMode="auto">
          <a:xfrm>
            <a:off x="228600" y="4047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5957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2" grpId="1" animBg="1"/>
      <p:bldP spid="63" grpId="0" animBg="1"/>
      <p:bldP spid="66" grpId="0" animBg="1"/>
      <p:bldP spid="66" grpId="1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6" grpId="1" animBg="1"/>
      <p:bldP spid="77" grpId="0" animBg="1"/>
      <p:bldP spid="7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3365596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4572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292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5720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7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8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4114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80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1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Line 82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3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4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5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7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88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9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Line 91"/>
          <p:cNvSpPr>
            <a:spLocks noChangeShapeType="1"/>
          </p:cNvSpPr>
          <p:nvPr/>
        </p:nvSpPr>
        <p:spPr bwMode="auto">
          <a:xfrm>
            <a:off x="68580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9" name="Line 92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0" name="Rectangle 93"/>
          <p:cNvSpPr>
            <a:spLocks noChangeArrowheads="1"/>
          </p:cNvSpPr>
          <p:nvPr/>
        </p:nvSpPr>
        <p:spPr bwMode="auto">
          <a:xfrm>
            <a:off x="59436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94"/>
          <p:cNvSpPr>
            <a:spLocks noChangeArrowheads="1"/>
          </p:cNvSpPr>
          <p:nvPr/>
        </p:nvSpPr>
        <p:spPr bwMode="auto">
          <a:xfrm>
            <a:off x="54864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95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6"/>
          <p:cNvSpPr>
            <a:spLocks noChangeArrowheads="1"/>
          </p:cNvSpPr>
          <p:nvPr/>
        </p:nvSpPr>
        <p:spPr bwMode="auto">
          <a:xfrm>
            <a:off x="59436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100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101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102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01" name="Group 104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102" name="Text Box 105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06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107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108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09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7" name="Text Box 110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8" name="Text Box 111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9" name="Text Box 112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10" name="Text Box 113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3710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5" grpId="0" animBg="1"/>
      <p:bldP spid="5" grpId="1" animBg="1"/>
      <p:bldP spid="68" grpId="0" animBg="1"/>
      <p:bldP spid="69" grpId="0" animBg="1"/>
      <p:bldP spid="69" grpId="1" animBg="1"/>
      <p:bldP spid="71" grpId="0" animBg="1"/>
      <p:bldP spid="71" grpId="1" animBg="1"/>
      <p:bldP spid="76" grpId="0" animBg="1"/>
      <p:bldP spid="77" grpId="0" animBg="1"/>
      <p:bldP spid="78" grpId="0" animBg="1"/>
      <p:bldP spid="85" grpId="0" animBg="1"/>
      <p:bldP spid="86" grpId="0" animBg="1"/>
      <p:bldP spid="86" grpId="1" animBg="1"/>
      <p:bldP spid="88" grpId="0" animBg="1"/>
      <p:bldP spid="89" grpId="0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3" grpId="0" animBg="1"/>
      <p:bldP spid="94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task is a functional description of a connected set of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Task </a:t>
            </a:r>
            <a:r>
              <a:rPr lang="en-US" dirty="0"/>
              <a:t>can also mean a collection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Multiple tasks means multiple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Multiple processes </a:t>
            </a:r>
            <a:r>
              <a:rPr lang="en-US" dirty="0"/>
              <a:t>help with timing complexity: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multiple rates</a:t>
            </a:r>
          </a:p>
          <a:p>
            <a:pPr lvl="2"/>
            <a:r>
              <a:rPr lang="en-US" dirty="0"/>
              <a:t>multimedia</a:t>
            </a:r>
          </a:p>
          <a:p>
            <a:pPr lvl="2"/>
            <a:r>
              <a:rPr lang="en-US" dirty="0"/>
              <a:t>automotive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asynchronous input</a:t>
            </a:r>
          </a:p>
          <a:p>
            <a:pPr lvl="2"/>
            <a:r>
              <a:rPr lang="en-US" dirty="0"/>
              <a:t>user interfaces</a:t>
            </a:r>
          </a:p>
          <a:p>
            <a:pPr lvl="2"/>
            <a:r>
              <a:rPr lang="en-US" dirty="0"/>
              <a:t>communication </a:t>
            </a:r>
            <a:r>
              <a:rPr lang="en-US" dirty="0" smtClean="0"/>
              <a:t>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00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5" name="Line 68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Line 76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7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8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9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0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81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2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3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85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6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Rectangle 88"/>
          <p:cNvSpPr>
            <a:spLocks noChangeArrowheads="1"/>
          </p:cNvSpPr>
          <p:nvPr/>
        </p:nvSpPr>
        <p:spPr bwMode="auto">
          <a:xfrm>
            <a:off x="6858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9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90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6" name="Line 91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7" name="Line 92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9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95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>
            <a:off x="13716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" name="Group 100"/>
          <p:cNvGrpSpPr>
            <a:grpSpLocks/>
          </p:cNvGrpSpPr>
          <p:nvPr/>
        </p:nvGrpSpPr>
        <p:grpSpPr bwMode="auto">
          <a:xfrm>
            <a:off x="3505200" y="3804203"/>
            <a:ext cx="4984750" cy="1295400"/>
            <a:chOff x="2208" y="3120"/>
            <a:chExt cx="3140" cy="816"/>
          </a:xfrm>
        </p:grpSpPr>
        <p:sp>
          <p:nvSpPr>
            <p:cNvPr id="97" name="Text Box 101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102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103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104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1" name="Text Box 105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2" name="Text Box 106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3" name="Text Box 107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4" name="Text Box 108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05" name="Text Box 109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87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80" grpId="0" animBg="1"/>
      <p:bldP spid="80" grpId="1" animBg="1"/>
      <p:bldP spid="83" grpId="0" animBg="1"/>
      <p:bldP spid="84" grpId="0" animBg="1"/>
      <p:bldP spid="87" grpId="0" animBg="1"/>
      <p:bldP spid="88" grpId="0" animBg="1"/>
      <p:bldP spid="88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Processor Demand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Demand Bound Function : </a:t>
            </a:r>
            <a:r>
              <a:rPr lang="en-US" altLang="ko-KR" i="1" dirty="0">
                <a:ea typeface="굴림" panose="020B0600000101010101" pitchFamily="34" charset="-127"/>
              </a:rPr>
              <a:t>dbf(t)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4343"/>
                </a:solidFill>
              </a:rPr>
              <a:t>maximum </a:t>
            </a:r>
            <a:r>
              <a:rPr lang="en-US" altLang="ko-KR" dirty="0">
                <a:solidFill>
                  <a:srgbClr val="FF4343"/>
                </a:solidFill>
                <a:ea typeface="굴림" panose="020B0600000101010101" pitchFamily="34" charset="-127"/>
              </a:rPr>
              <a:t>processor demand</a:t>
            </a:r>
            <a:r>
              <a:rPr lang="en-US" dirty="0"/>
              <a:t> </a:t>
            </a:r>
            <a:r>
              <a:rPr lang="en-US" altLang="ko-KR" dirty="0">
                <a:ea typeface="굴림" panose="020B0600000101010101" pitchFamily="34" charset="-127"/>
              </a:rPr>
              <a:t>by workload over </a:t>
            </a:r>
            <a:r>
              <a:rPr lang="en-US" dirty="0"/>
              <a:t>any interval of length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sz="2300" i="1" dirty="0">
                <a:solidFill>
                  <a:srgbClr val="3333FF"/>
                </a:solidFill>
                <a:latin typeface="Times New Roman" panose="02020603050405020304" pitchFamily="18" charset="0"/>
              </a:rPr>
              <a:t>t</a:t>
            </a:r>
            <a:endParaRPr lang="en-US" altLang="ko-KR" sz="2300" i="1" dirty="0">
              <a:latin typeface="Times New Roman" panose="02020603050405020304" pitchFamily="18" charset="0"/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371600" y="28120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403128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71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004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148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657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864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292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4008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43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3152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580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96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772400" y="3955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3716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191500" y="40312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1371600" y="479328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371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2860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7432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2004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18288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1148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5720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3657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4864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0292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4008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943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152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580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2296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772400" y="47170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191500" y="47932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8229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32004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50292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36576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13716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59436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68580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529649" y="3574088"/>
            <a:ext cx="7758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529649" y="4259888"/>
            <a:ext cx="7758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1371600" y="5631488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1371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22860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27432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32004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18288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41148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45720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3657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54864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0292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64008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5943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73152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68580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82296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>
            <a:off x="7772400" y="55552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8191500" y="56314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>
            <a:off x="7772400" y="502188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1371600" y="525048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4572000" y="525048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" name="Text Box 72"/>
          <p:cNvSpPr txBox="1">
            <a:spLocks noChangeArrowheads="1"/>
          </p:cNvSpPr>
          <p:nvPr/>
        </p:nvSpPr>
        <p:spPr bwMode="auto">
          <a:xfrm>
            <a:off x="529649" y="5098088"/>
            <a:ext cx="77585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5486400" y="28120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>
            <a:off x="1371600" y="30406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Text Box 75"/>
          <p:cNvSpPr txBox="1">
            <a:spLocks noChangeArrowheads="1"/>
          </p:cNvSpPr>
          <p:nvPr/>
        </p:nvSpPr>
        <p:spPr bwMode="auto">
          <a:xfrm>
            <a:off x="3276600" y="2507288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800" i="1">
                <a:solidFill>
                  <a:srgbClr val="3333FF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t</a:t>
            </a:r>
            <a:endParaRPr lang="en-US" sz="2800" i="1">
              <a:solidFill>
                <a:srgbClr val="3333FF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13716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32004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50292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9" name="Rectangle 79"/>
          <p:cNvSpPr>
            <a:spLocks noChangeArrowheads="1"/>
          </p:cNvSpPr>
          <p:nvPr/>
        </p:nvSpPr>
        <p:spPr bwMode="auto">
          <a:xfrm>
            <a:off x="68580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1371600" y="44122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1" name="Rectangle 81"/>
          <p:cNvSpPr>
            <a:spLocks noChangeArrowheads="1"/>
          </p:cNvSpPr>
          <p:nvPr/>
        </p:nvSpPr>
        <p:spPr bwMode="auto">
          <a:xfrm>
            <a:off x="3657600" y="44122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auto">
          <a:xfrm>
            <a:off x="5943600" y="44122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4572000" y="52504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4" name="Rectangle 84"/>
          <p:cNvSpPr>
            <a:spLocks noChangeArrowheads="1"/>
          </p:cNvSpPr>
          <p:nvPr/>
        </p:nvSpPr>
        <p:spPr bwMode="auto">
          <a:xfrm>
            <a:off x="1371600" y="52504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5" name="Line 85"/>
          <p:cNvSpPr>
            <a:spLocks noChangeShapeType="1"/>
          </p:cNvSpPr>
          <p:nvPr/>
        </p:nvSpPr>
        <p:spPr bwMode="auto">
          <a:xfrm>
            <a:off x="13716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6" name="Line 86"/>
          <p:cNvSpPr>
            <a:spLocks noChangeShapeType="1"/>
          </p:cNvSpPr>
          <p:nvPr/>
        </p:nvSpPr>
        <p:spPr bwMode="auto">
          <a:xfrm>
            <a:off x="32004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7" name="Line 87"/>
          <p:cNvSpPr>
            <a:spLocks noChangeShapeType="1"/>
          </p:cNvSpPr>
          <p:nvPr/>
        </p:nvSpPr>
        <p:spPr bwMode="auto">
          <a:xfrm>
            <a:off x="50292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Line 88"/>
          <p:cNvSpPr>
            <a:spLocks noChangeShapeType="1"/>
          </p:cNvSpPr>
          <p:nvPr/>
        </p:nvSpPr>
        <p:spPr bwMode="auto">
          <a:xfrm>
            <a:off x="3657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9" name="Line 89"/>
          <p:cNvSpPr>
            <a:spLocks noChangeShapeType="1"/>
          </p:cNvSpPr>
          <p:nvPr/>
        </p:nvSpPr>
        <p:spPr bwMode="auto">
          <a:xfrm>
            <a:off x="1371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0" name="Line 90"/>
          <p:cNvSpPr>
            <a:spLocks noChangeShapeType="1"/>
          </p:cNvSpPr>
          <p:nvPr/>
        </p:nvSpPr>
        <p:spPr bwMode="auto">
          <a:xfrm>
            <a:off x="6858000" y="3421688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>
            <a:off x="4572000" y="502188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Line 92"/>
          <p:cNvSpPr>
            <a:spLocks noChangeShapeType="1"/>
          </p:cNvSpPr>
          <p:nvPr/>
        </p:nvSpPr>
        <p:spPr bwMode="auto">
          <a:xfrm>
            <a:off x="1371600" y="5021888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5486400" y="3650288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4" name="Rectangle 94"/>
          <p:cNvSpPr>
            <a:spLocks noChangeArrowheads="1"/>
          </p:cNvSpPr>
          <p:nvPr/>
        </p:nvSpPr>
        <p:spPr bwMode="auto">
          <a:xfrm>
            <a:off x="5486400" y="3650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5" name="Rectangle 95"/>
          <p:cNvSpPr>
            <a:spLocks noChangeArrowheads="1"/>
          </p:cNvSpPr>
          <p:nvPr/>
        </p:nvSpPr>
        <p:spPr bwMode="auto">
          <a:xfrm>
            <a:off x="5029200" y="4412288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6" name="Rectangle 96"/>
          <p:cNvSpPr>
            <a:spLocks noChangeArrowheads="1"/>
          </p:cNvSpPr>
          <p:nvPr/>
        </p:nvSpPr>
        <p:spPr bwMode="auto">
          <a:xfrm>
            <a:off x="5029200" y="4412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7" name="Rectangle 97"/>
          <p:cNvSpPr>
            <a:spLocks noChangeArrowheads="1"/>
          </p:cNvSpPr>
          <p:nvPr/>
        </p:nvSpPr>
        <p:spPr bwMode="auto">
          <a:xfrm>
            <a:off x="5486400" y="4412288"/>
            <a:ext cx="4572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98" name="Line 98"/>
          <p:cNvSpPr>
            <a:spLocks noChangeShapeType="1"/>
          </p:cNvSpPr>
          <p:nvPr/>
        </p:nvSpPr>
        <p:spPr bwMode="auto">
          <a:xfrm>
            <a:off x="5943600" y="4183688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9" name="Rectangle 99"/>
          <p:cNvSpPr>
            <a:spLocks noChangeArrowheads="1"/>
          </p:cNvSpPr>
          <p:nvPr/>
        </p:nvSpPr>
        <p:spPr bwMode="auto">
          <a:xfrm>
            <a:off x="6400800" y="5250488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0" name="Rectangle 100"/>
          <p:cNvSpPr>
            <a:spLocks noChangeArrowheads="1"/>
          </p:cNvSpPr>
          <p:nvPr/>
        </p:nvSpPr>
        <p:spPr bwMode="auto">
          <a:xfrm>
            <a:off x="6400800" y="5250488"/>
            <a:ext cx="914400" cy="381000"/>
          </a:xfrm>
          <a:prstGeom prst="rect">
            <a:avLst/>
          </a:prstGeom>
          <a:solidFill>
            <a:srgbClr val="FFFFDB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101" name="Group 101"/>
          <p:cNvGrpSpPr>
            <a:grpSpLocks/>
          </p:cNvGrpSpPr>
          <p:nvPr/>
        </p:nvGrpSpPr>
        <p:grpSpPr bwMode="auto">
          <a:xfrm>
            <a:off x="3505200" y="4793288"/>
            <a:ext cx="4984750" cy="1295400"/>
            <a:chOff x="2208" y="3120"/>
            <a:chExt cx="3140" cy="816"/>
          </a:xfrm>
        </p:grpSpPr>
        <p:sp>
          <p:nvSpPr>
            <p:cNvPr id="102" name="Text Box 102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03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104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105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06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7" name="Text Box 107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234313" y="3574088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234313" y="4259888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234313" y="5098088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9381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  <p:bldP spid="45" grpId="0" animBg="1"/>
      <p:bldP spid="71" grpId="0" animBg="1"/>
      <p:bldP spid="73" grpId="0" animBg="1"/>
      <p:bldP spid="74" grpId="0" animBg="1"/>
      <p:bldP spid="75" grpId="0"/>
      <p:bldP spid="76" grpId="0" animBg="1"/>
      <p:bldP spid="77" grpId="0" animBg="1"/>
      <p:bldP spid="78" grpId="0" animBg="1"/>
      <p:bldP spid="80" grpId="0" animBg="1"/>
      <p:bldP spid="81" grpId="0" animBg="1"/>
      <p:bldP spid="83" grpId="0" animBg="1"/>
      <p:bldP spid="84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EDFS </a:t>
            </a:r>
            <a:r>
              <a:rPr lang="en-US" altLang="ko-KR" dirty="0">
                <a:ea typeface="굴림" panose="020B0600000101010101" pitchFamily="34" charset="-127"/>
              </a:rPr>
              <a:t>- </a:t>
            </a:r>
            <a:r>
              <a:rPr lang="en-US" altLang="ko-KR" dirty="0" err="1">
                <a:ea typeface="굴림" panose="020B0600000101010101" pitchFamily="34" charset="-127"/>
              </a:rPr>
              <a:t>Schedulability</a:t>
            </a:r>
            <a:r>
              <a:rPr lang="en-US" altLang="ko-KR" dirty="0">
                <a:ea typeface="굴림" panose="020B0600000101010101" pitchFamily="34" charset="-127"/>
              </a:rPr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Real-time system is schedulable under </a:t>
            </a:r>
            <a:r>
              <a:rPr lang="en-US" altLang="ko-KR" dirty="0" smtClean="0">
                <a:ea typeface="굴림" panose="020B0600000101010101" pitchFamily="34" charset="-127"/>
              </a:rPr>
              <a:t>EDFS </a:t>
            </a:r>
            <a:r>
              <a:rPr lang="en-US" altLang="ko-KR" dirty="0">
                <a:ea typeface="굴림" panose="020B0600000101010101" pitchFamily="34" charset="-127"/>
              </a:rPr>
              <a:t>if and only if</a:t>
            </a:r>
            <a:endParaRPr lang="en-US" altLang="ko-KR" sz="3200" dirty="0">
              <a:ea typeface="굴림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               ∑</a:t>
            </a:r>
            <a:r>
              <a:rPr lang="en-US" altLang="ko-KR" dirty="0" err="1">
                <a:ea typeface="굴림" panose="020B0600000101010101" pitchFamily="34" charset="-127"/>
              </a:rPr>
              <a:t>U</a:t>
            </a:r>
            <a:r>
              <a:rPr lang="en-US" altLang="ko-KR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≤ </a:t>
            </a:r>
            <a:r>
              <a:rPr lang="en-US" altLang="ko-KR" dirty="0" smtClean="0">
                <a:ea typeface="굴림" panose="020B0600000101010101" pitchFamily="34" charset="-127"/>
              </a:rPr>
              <a:t>1</a:t>
            </a: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Real-time </a:t>
            </a:r>
            <a:r>
              <a:rPr lang="en-US" altLang="ko-KR" dirty="0">
                <a:ea typeface="굴림" panose="020B0600000101010101" pitchFamily="34" charset="-127"/>
              </a:rPr>
              <a:t>system is schedulable under </a:t>
            </a:r>
            <a:r>
              <a:rPr lang="en-US" altLang="ko-KR" dirty="0" smtClean="0">
                <a:ea typeface="굴림" panose="020B0600000101010101" pitchFamily="34" charset="-127"/>
              </a:rPr>
              <a:t>EDFS 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if and only if </a:t>
            </a:r>
            <a:r>
              <a:rPr lang="en-US" altLang="ko-KR" b="1" dirty="0">
                <a:solidFill>
                  <a:srgbClr val="FF0000"/>
                </a:solidFill>
                <a:ea typeface="굴림" panose="020B0600000101010101" pitchFamily="34" charset="-127"/>
              </a:rPr>
              <a:t>dbf(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t</a:t>
            </a:r>
            <a:r>
              <a:rPr lang="en-US" altLang="ko-KR" b="1" dirty="0">
                <a:solidFill>
                  <a:srgbClr val="FF0000"/>
                </a:solidFill>
                <a:ea typeface="굴림" panose="020B0600000101010101" pitchFamily="34" charset="-127"/>
              </a:rPr>
              <a:t>) ≤ 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t</a:t>
            </a:r>
            <a:r>
              <a:rPr lang="en-US" altLang="ko-KR" dirty="0">
                <a:latin typeface="Times New Roman" panose="02020603050405020304" pitchFamily="18" charset="0"/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for all interval </a:t>
            </a:r>
            <a:r>
              <a:rPr lang="en-US" altLang="ko-KR" sz="2800" dirty="0">
                <a:solidFill>
                  <a:srgbClr val="3333FF"/>
                </a:solidFill>
                <a:latin typeface="Times New Roman" panose="02020603050405020304" pitchFamily="18" charset="0"/>
                <a:ea typeface="굴림" panose="020B0600000101010101" pitchFamily="34" charset="-127"/>
              </a:rPr>
              <a:t>t</a:t>
            </a:r>
            <a:r>
              <a:rPr lang="en-US" altLang="ko-KR" dirty="0">
                <a:solidFill>
                  <a:srgbClr val="3333FF"/>
                </a:solidFill>
                <a:ea typeface="굴림" panose="020B0600000101010101" pitchFamily="34" charset="-127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EDFS – Overload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Domino effect during overload conditions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Example:  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(3,4),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(3,5),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(3,6),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(3,7)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3358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1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 Box 102"/>
          <p:cNvSpPr txBox="1">
            <a:spLocks noChangeArrowheads="1"/>
          </p:cNvSpPr>
          <p:nvPr/>
        </p:nvSpPr>
        <p:spPr bwMode="auto">
          <a:xfrm>
            <a:off x="5029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5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2743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0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 Box 104"/>
          <p:cNvSpPr txBox="1">
            <a:spLocks noChangeArrowheads="1"/>
          </p:cNvSpPr>
          <p:nvPr/>
        </p:nvSpPr>
        <p:spPr bwMode="auto">
          <a:xfrm>
            <a:off x="59436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7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" name="Line 109"/>
          <p:cNvSpPr>
            <a:spLocks noChangeShapeType="1"/>
          </p:cNvSpPr>
          <p:nvPr/>
        </p:nvSpPr>
        <p:spPr bwMode="auto">
          <a:xfrm>
            <a:off x="2895600" y="395326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10"/>
          <p:cNvSpPr>
            <a:spLocks noChangeShapeType="1"/>
          </p:cNvSpPr>
          <p:nvPr/>
        </p:nvSpPr>
        <p:spPr bwMode="auto">
          <a:xfrm>
            <a:off x="2895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1"/>
          <p:cNvSpPr>
            <a:spLocks noChangeShapeType="1"/>
          </p:cNvSpPr>
          <p:nvPr/>
        </p:nvSpPr>
        <p:spPr bwMode="auto">
          <a:xfrm>
            <a:off x="3810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2"/>
          <p:cNvSpPr>
            <a:spLocks noChangeShapeType="1"/>
          </p:cNvSpPr>
          <p:nvPr/>
        </p:nvSpPr>
        <p:spPr bwMode="auto">
          <a:xfrm>
            <a:off x="42672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3"/>
          <p:cNvSpPr>
            <a:spLocks noChangeShapeType="1"/>
          </p:cNvSpPr>
          <p:nvPr/>
        </p:nvSpPr>
        <p:spPr bwMode="auto">
          <a:xfrm>
            <a:off x="47244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4"/>
          <p:cNvSpPr>
            <a:spLocks noChangeShapeType="1"/>
          </p:cNvSpPr>
          <p:nvPr/>
        </p:nvSpPr>
        <p:spPr bwMode="auto">
          <a:xfrm>
            <a:off x="3352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5"/>
          <p:cNvSpPr>
            <a:spLocks noChangeShapeType="1"/>
          </p:cNvSpPr>
          <p:nvPr/>
        </p:nvSpPr>
        <p:spPr bwMode="auto">
          <a:xfrm>
            <a:off x="5638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6"/>
          <p:cNvSpPr>
            <a:spLocks noChangeShapeType="1"/>
          </p:cNvSpPr>
          <p:nvPr/>
        </p:nvSpPr>
        <p:spPr bwMode="auto">
          <a:xfrm>
            <a:off x="6096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7"/>
          <p:cNvSpPr>
            <a:spLocks noChangeShapeType="1"/>
          </p:cNvSpPr>
          <p:nvPr/>
        </p:nvSpPr>
        <p:spPr bwMode="auto">
          <a:xfrm>
            <a:off x="5181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26"/>
          <p:cNvSpPr>
            <a:spLocks noChangeArrowheads="1"/>
          </p:cNvSpPr>
          <p:nvPr/>
        </p:nvSpPr>
        <p:spPr bwMode="auto">
          <a:xfrm>
            <a:off x="2895600" y="3419860"/>
            <a:ext cx="1371600" cy="533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" name="Rectangle 131"/>
          <p:cNvSpPr>
            <a:spLocks noChangeArrowheads="1"/>
          </p:cNvSpPr>
          <p:nvPr/>
        </p:nvSpPr>
        <p:spPr bwMode="auto">
          <a:xfrm>
            <a:off x="4267200" y="3419860"/>
            <a:ext cx="9144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9" name="Text Box 132"/>
          <p:cNvSpPr txBox="1">
            <a:spLocks noChangeArrowheads="1"/>
          </p:cNvSpPr>
          <p:nvPr/>
        </p:nvSpPr>
        <p:spPr bwMode="auto">
          <a:xfrm>
            <a:off x="4501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2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0" name="Rectangle 133"/>
          <p:cNvSpPr>
            <a:spLocks noChangeArrowheads="1"/>
          </p:cNvSpPr>
          <p:nvPr/>
        </p:nvSpPr>
        <p:spPr bwMode="auto">
          <a:xfrm>
            <a:off x="56388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1" name="Rectangle 134"/>
          <p:cNvSpPr>
            <a:spLocks noChangeArrowheads="1"/>
          </p:cNvSpPr>
          <p:nvPr/>
        </p:nvSpPr>
        <p:spPr bwMode="auto">
          <a:xfrm>
            <a:off x="51816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2" name="Text Box 135"/>
          <p:cNvSpPr txBox="1">
            <a:spLocks noChangeArrowheads="1"/>
          </p:cNvSpPr>
          <p:nvPr/>
        </p:nvSpPr>
        <p:spPr bwMode="auto">
          <a:xfrm>
            <a:off x="51873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3" name="Text Box 136"/>
          <p:cNvSpPr txBox="1">
            <a:spLocks noChangeArrowheads="1"/>
          </p:cNvSpPr>
          <p:nvPr/>
        </p:nvSpPr>
        <p:spPr bwMode="auto">
          <a:xfrm>
            <a:off x="5644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4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4" name="Text Box 137"/>
          <p:cNvSpPr txBox="1">
            <a:spLocks noChangeArrowheads="1"/>
          </p:cNvSpPr>
          <p:nvPr/>
        </p:nvSpPr>
        <p:spPr bwMode="auto">
          <a:xfrm>
            <a:off x="41148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5" name="Text Box 138"/>
          <p:cNvSpPr txBox="1">
            <a:spLocks noChangeArrowheads="1"/>
          </p:cNvSpPr>
          <p:nvPr/>
        </p:nvSpPr>
        <p:spPr bwMode="auto">
          <a:xfrm>
            <a:off x="54864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6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6" name="Line 139"/>
          <p:cNvSpPr>
            <a:spLocks noChangeShapeType="1"/>
          </p:cNvSpPr>
          <p:nvPr/>
        </p:nvSpPr>
        <p:spPr bwMode="auto">
          <a:xfrm flipH="1">
            <a:off x="5181600" y="281026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7" name="Text Box 140"/>
          <p:cNvSpPr txBox="1">
            <a:spLocks noChangeArrowheads="1"/>
          </p:cNvSpPr>
          <p:nvPr/>
        </p:nvSpPr>
        <p:spPr bwMode="auto">
          <a:xfrm>
            <a:off x="5791200" y="227686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8" name="Line 141"/>
          <p:cNvSpPr>
            <a:spLocks noChangeShapeType="1"/>
          </p:cNvSpPr>
          <p:nvPr/>
        </p:nvSpPr>
        <p:spPr bwMode="auto">
          <a:xfrm flipH="1">
            <a:off x="5638800" y="281026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" name="Line 142"/>
          <p:cNvSpPr>
            <a:spLocks noChangeShapeType="1"/>
          </p:cNvSpPr>
          <p:nvPr/>
        </p:nvSpPr>
        <p:spPr bwMode="auto">
          <a:xfrm>
            <a:off x="6019800" y="288646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30" name="Group 168"/>
          <p:cNvGrpSpPr>
            <a:grpSpLocks/>
          </p:cNvGrpSpPr>
          <p:nvPr/>
        </p:nvGrpSpPr>
        <p:grpSpPr bwMode="auto">
          <a:xfrm>
            <a:off x="457200" y="5096260"/>
            <a:ext cx="3810000" cy="990600"/>
            <a:chOff x="1728" y="3312"/>
            <a:chExt cx="2400" cy="624"/>
          </a:xfrm>
        </p:grpSpPr>
        <p:sp>
          <p:nvSpPr>
            <p:cNvPr id="31" name="Text Box 143"/>
            <p:cNvSpPr txBox="1">
              <a:spLocks noChangeArrowheads="1"/>
            </p:cNvSpPr>
            <p:nvPr/>
          </p:nvSpPr>
          <p:spPr bwMode="auto">
            <a:xfrm>
              <a:off x="2116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2" name="Text Box 144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3" name="Text Box 145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4" name="Text Box 146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5" name="Line 147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48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50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51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2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3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54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55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56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45" name="Text Box 161"/>
            <p:cNvSpPr txBox="1">
              <a:spLocks noChangeArrowheads="1"/>
            </p:cNvSpPr>
            <p:nvPr/>
          </p:nvSpPr>
          <p:spPr bwMode="auto">
            <a:xfrm>
              <a:off x="2980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6" name="Text Box 163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7" name="Text Box 164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8" name="Rectangle 165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3455988" y="4562860"/>
            <a:ext cx="198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Better schedules :</a:t>
            </a:r>
            <a:endParaRPr lang="en-US"/>
          </a:p>
        </p:txBody>
      </p:sp>
      <p:grpSp>
        <p:nvGrpSpPr>
          <p:cNvPr id="50" name="Group 169"/>
          <p:cNvGrpSpPr>
            <a:grpSpLocks/>
          </p:cNvGrpSpPr>
          <p:nvPr/>
        </p:nvGrpSpPr>
        <p:grpSpPr bwMode="auto">
          <a:xfrm>
            <a:off x="4800600" y="5096260"/>
            <a:ext cx="3810000" cy="990600"/>
            <a:chOff x="1728" y="3312"/>
            <a:chExt cx="2400" cy="624"/>
          </a:xfrm>
        </p:grpSpPr>
        <p:sp>
          <p:nvSpPr>
            <p:cNvPr id="51" name="Text Box 170"/>
            <p:cNvSpPr txBox="1">
              <a:spLocks noChangeArrowheads="1"/>
            </p:cNvSpPr>
            <p:nvPr/>
          </p:nvSpPr>
          <p:spPr bwMode="auto">
            <a:xfrm>
              <a:off x="2116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2" name="Text Box 171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3" name="Text Box 172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4" name="Text Box 173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5" name="Line 174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75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76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77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78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79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80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81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2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183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65" name="Text Box 184"/>
            <p:cNvSpPr txBox="1">
              <a:spLocks noChangeArrowheads="1"/>
            </p:cNvSpPr>
            <p:nvPr/>
          </p:nvSpPr>
          <p:spPr bwMode="auto">
            <a:xfrm>
              <a:off x="2980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4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 Box 185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 Box 186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Rectangle 187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6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6" grpId="0" animBg="1"/>
      <p:bldP spid="27" grpId="0"/>
      <p:bldP spid="28" grpId="0" animBg="1"/>
      <p:bldP spid="29" grpId="0" animBg="1"/>
      <p:bldP spid="4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is a real-time kernel/scheduler on top of which MCU applications can be built to meet their hard real-time requirements.</a:t>
            </a:r>
          </a:p>
          <a:p>
            <a:pPr lvl="1"/>
            <a:r>
              <a:rPr lang="en-US" dirty="0" smtClean="0"/>
              <a:t>Allows MCU applications be organized as a collection of independent threads of execution.</a:t>
            </a:r>
          </a:p>
          <a:p>
            <a:pPr lvl="1"/>
            <a:r>
              <a:rPr lang="en-US" dirty="0" smtClean="0"/>
              <a:t>Decides which thread should be executed by examining the priority assigned to each thread.</a:t>
            </a:r>
          </a:p>
          <a:p>
            <a:pPr lvl="2"/>
            <a:r>
              <a:rPr lang="en-US" dirty="0" smtClean="0"/>
              <a:t>Assume a single core MCU, where only a single thread can be executing at one time.</a:t>
            </a:r>
          </a:p>
          <a:p>
            <a:r>
              <a:rPr lang="en-US" dirty="0"/>
              <a:t>In </a:t>
            </a:r>
            <a:r>
              <a:rPr lang="en-US" dirty="0" err="1"/>
              <a:t>FreeRTOS</a:t>
            </a:r>
            <a:r>
              <a:rPr lang="en-US" dirty="0"/>
              <a:t>, each thread of execution is called a ‘task’.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62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States in </a:t>
            </a:r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78905" cy="5143500"/>
          </a:xfrm>
        </p:spPr>
        <p:txBody>
          <a:bodyPr/>
          <a:lstStyle/>
          <a:p>
            <a:r>
              <a:rPr lang="en-US" dirty="0"/>
              <a:t>A task can exist in one of the following states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Running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Blocked</a:t>
            </a:r>
          </a:p>
          <a:p>
            <a:pPr lvl="2"/>
            <a:r>
              <a:rPr lang="en-US" dirty="0"/>
              <a:t>A task is said to be in the Blocked state if it is currently waiting for either a temporal or external event. 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Susepended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tasks </a:t>
            </a:r>
            <a:r>
              <a:rPr lang="en-US" dirty="0"/>
              <a:t>only enter or exit the Suspended state when explicitly commanded to do so through the </a:t>
            </a:r>
            <a:r>
              <a:rPr lang="en-US" dirty="0" err="1"/>
              <a:t>vTaskSuspend</a:t>
            </a:r>
            <a:r>
              <a:rPr lang="en-US" dirty="0"/>
              <a:t>() and </a:t>
            </a:r>
            <a:r>
              <a:rPr lang="en-US" dirty="0" err="1"/>
              <a:t>xTaskResume</a:t>
            </a:r>
            <a:r>
              <a:rPr lang="en-US" dirty="0"/>
              <a:t>() API calls</a:t>
            </a:r>
          </a:p>
        </p:txBody>
      </p:sp>
      <p:pic>
        <p:nvPicPr>
          <p:cNvPr id="7170" name="Picture 2" descr="https://www.freertos.org/tsksta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09" y="1355148"/>
            <a:ext cx="37147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Task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are implemented as C functions.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prototype must return void and take a void pointer parameter as the following</a:t>
            </a:r>
          </a:p>
          <a:p>
            <a:pPr marL="457200" lvl="1" indent="0">
              <a:buNone/>
            </a:pPr>
            <a:r>
              <a:rPr lang="en-US" b="1" dirty="0"/>
              <a:t>void </a:t>
            </a:r>
            <a:r>
              <a:rPr lang="en-US" b="1" dirty="0" err="1"/>
              <a:t>ATaskFunction</a:t>
            </a:r>
            <a:r>
              <a:rPr lang="en-US" b="1" dirty="0"/>
              <a:t> (void *</a:t>
            </a:r>
            <a:r>
              <a:rPr lang="en-US" b="1" dirty="0" err="1"/>
              <a:t>pvParameters</a:t>
            </a:r>
            <a:r>
              <a:rPr lang="en-US" b="1" dirty="0" smtClean="0"/>
              <a:t>);</a:t>
            </a:r>
            <a:endParaRPr lang="en-US" dirty="0"/>
          </a:p>
          <a:p>
            <a:r>
              <a:rPr lang="en-US" dirty="0"/>
              <a:t>Each task is a small program in its own right. </a:t>
            </a:r>
          </a:p>
          <a:p>
            <a:pPr lvl="1"/>
            <a:r>
              <a:rPr lang="en-US" dirty="0"/>
              <a:t>Has an entry point</a:t>
            </a:r>
          </a:p>
          <a:p>
            <a:pPr lvl="1"/>
            <a:r>
              <a:rPr lang="en-US" dirty="0"/>
              <a:t>Normally runs forever within an infinite loop</a:t>
            </a:r>
          </a:p>
          <a:p>
            <a:pPr lvl="1"/>
            <a:r>
              <a:rPr lang="en-US" dirty="0"/>
              <a:t>Does not </a:t>
            </a:r>
            <a:r>
              <a:rPr lang="en-US" dirty="0" smtClean="0"/>
              <a:t>exit</a:t>
            </a:r>
          </a:p>
          <a:p>
            <a:pPr lvl="1"/>
            <a:r>
              <a:rPr lang="en-US" dirty="0"/>
              <a:t>Must not contain a ‘</a:t>
            </a:r>
            <a:r>
              <a:rPr lang="en-US" b="1" dirty="0"/>
              <a:t>return’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Must not be allowed to execute past the end of the function</a:t>
            </a:r>
          </a:p>
          <a:p>
            <a:pPr lvl="1"/>
            <a:r>
              <a:rPr lang="en-US" dirty="0"/>
              <a:t>If a task is no longer required, it should be </a:t>
            </a:r>
            <a:r>
              <a:rPr lang="en-US" b="1" dirty="0"/>
              <a:t>explicitly</a:t>
            </a:r>
            <a:r>
              <a:rPr lang="en-US" dirty="0"/>
              <a:t> deleted.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38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FreeRTOS</a:t>
            </a:r>
            <a:r>
              <a:rPr lang="en-US" dirty="0"/>
              <a:t> Task Functions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4292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8673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xTaskCreate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API function </a:t>
            </a:r>
          </a:p>
          <a:p>
            <a:pPr lvl="1"/>
            <a:r>
              <a:rPr lang="en-US" dirty="0"/>
              <a:t>the most fundamental component in a multitasking system</a:t>
            </a:r>
          </a:p>
          <a:p>
            <a:pPr lvl="2"/>
            <a:r>
              <a:rPr lang="en-US" dirty="0"/>
              <a:t>Probably the most complex of all API functions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b="1" i="1" dirty="0" err="1"/>
              <a:t>portBASE_TYPE</a:t>
            </a:r>
            <a:r>
              <a:rPr lang="en-US" b="1" i="1" dirty="0"/>
              <a:t>  </a:t>
            </a:r>
            <a:r>
              <a:rPr lang="en-US" b="1" i="1" dirty="0" err="1"/>
              <a:t>xTaskCreate</a:t>
            </a:r>
            <a:r>
              <a:rPr lang="en-US" b="1" i="1" dirty="0"/>
              <a:t>(</a:t>
            </a:r>
          </a:p>
          <a:p>
            <a:pPr marL="857250" lvl="2" indent="0">
              <a:buNone/>
            </a:pPr>
            <a:r>
              <a:rPr lang="en-US" sz="2000" b="1" i="1" dirty="0" err="1"/>
              <a:t>pdTASK_CODE</a:t>
            </a:r>
            <a:r>
              <a:rPr lang="en-US" sz="2000" b="1" i="1" dirty="0"/>
              <a:t> 	</a:t>
            </a:r>
            <a:r>
              <a:rPr lang="en-US" sz="2000" b="1" i="1" dirty="0" err="1"/>
              <a:t>pvTaskCode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 err="1"/>
              <a:t>const</a:t>
            </a:r>
            <a:r>
              <a:rPr lang="en-US" sz="2000" b="1" i="1" dirty="0"/>
              <a:t> signed char 	* </a:t>
            </a:r>
            <a:r>
              <a:rPr lang="en-US" sz="2000" b="1" i="1" dirty="0" err="1"/>
              <a:t>const</a:t>
            </a:r>
            <a:r>
              <a:rPr lang="en-US" sz="2000" b="1" i="1" dirty="0"/>
              <a:t> </a:t>
            </a:r>
            <a:r>
              <a:rPr lang="en-US" sz="2000" b="1" i="1" dirty="0" err="1"/>
              <a:t>pcName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unsigned short 	</a:t>
            </a:r>
            <a:r>
              <a:rPr lang="en-US" sz="2000" b="1" i="1" dirty="0" err="1" smtClean="0"/>
              <a:t>usStackDepth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void 			*</a:t>
            </a:r>
            <a:r>
              <a:rPr lang="en-US" sz="2000" b="1" i="1" dirty="0" err="1"/>
              <a:t>pvParameters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unsigned </a:t>
            </a:r>
            <a:r>
              <a:rPr lang="en-US" sz="2000" b="1" i="1" dirty="0" err="1"/>
              <a:t>portBASE_TYPE</a:t>
            </a:r>
            <a:r>
              <a:rPr lang="en-US" sz="2000" b="1" i="1" dirty="0"/>
              <a:t> </a:t>
            </a:r>
            <a:r>
              <a:rPr lang="en-US" sz="2000" b="1" i="1" dirty="0" err="1"/>
              <a:t>uxPriority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 err="1"/>
              <a:t>xTaskHandle</a:t>
            </a:r>
            <a:r>
              <a:rPr lang="en-US" sz="2000" b="1" i="1" dirty="0"/>
              <a:t> 		*</a:t>
            </a:r>
            <a:r>
              <a:rPr lang="en-US" sz="2000" b="1" i="1" dirty="0" err="1"/>
              <a:t>pxCreatedTask</a:t>
            </a:r>
            <a:endParaRPr lang="en-US" sz="2000" b="1" i="1" dirty="0"/>
          </a:p>
          <a:p>
            <a:pPr marL="400050" lvl="1" indent="0">
              <a:buNone/>
            </a:pPr>
            <a:r>
              <a:rPr lang="en-US" b="1" i="1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787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pvTaskCode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pointer to the function (just the function name) that implements the task.</a:t>
            </a:r>
          </a:p>
          <a:p>
            <a:r>
              <a:rPr lang="en-US" dirty="0" err="1">
                <a:solidFill>
                  <a:srgbClr val="FF0000"/>
                </a:solidFill>
              </a:rPr>
              <a:t>pcName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descriptive name for the task. It is not used by </a:t>
            </a:r>
            <a:r>
              <a:rPr lang="en-US" dirty="0" err="1"/>
              <a:t>FreeRTOS</a:t>
            </a:r>
            <a:r>
              <a:rPr lang="en-US" dirty="0"/>
              <a:t>, but a debugging aid.</a:t>
            </a:r>
          </a:p>
          <a:p>
            <a:r>
              <a:rPr lang="en-US" dirty="0" err="1">
                <a:solidFill>
                  <a:srgbClr val="FF0000"/>
                </a:solidFill>
              </a:rPr>
              <a:t>usStackDepth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Each task has its own unique stack that is allocated by the kernel to the task when the task is created.</a:t>
            </a:r>
          </a:p>
          <a:p>
            <a:pPr lvl="1"/>
            <a:r>
              <a:rPr lang="en-US" dirty="0"/>
              <a:t>The value specifies the number of </a:t>
            </a:r>
            <a:r>
              <a:rPr lang="en-US" b="1" dirty="0"/>
              <a:t>words</a:t>
            </a:r>
            <a:r>
              <a:rPr lang="en-US" dirty="0"/>
              <a:t> the task stack can 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3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284" y="1143000"/>
            <a:ext cx="3608604" cy="4417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Unit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Variable data rates </a:t>
            </a:r>
          </a:p>
          <a:p>
            <a:pPr lvl="1"/>
            <a:r>
              <a:rPr lang="en-US" dirty="0" smtClean="0"/>
              <a:t>need to receive and send data at                                      different rates</a:t>
            </a:r>
          </a:p>
          <a:p>
            <a:pPr lvl="1"/>
            <a:r>
              <a:rPr lang="en-US" dirty="0" smtClean="0"/>
              <a:t>program may emit two bits for first                                            byte and then seven bits for second byte</a:t>
            </a:r>
          </a:p>
          <a:p>
            <a:pPr lvl="1"/>
            <a:r>
              <a:rPr lang="en-US" dirty="0" smtClean="0"/>
              <a:t>must ensure to process inputs and                                        outputs at the proper rates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Asynchronous input</a:t>
            </a:r>
          </a:p>
          <a:p>
            <a:pPr lvl="1"/>
            <a:r>
              <a:rPr lang="en-US" dirty="0"/>
              <a:t>a compression mode button that </a:t>
            </a:r>
            <a:r>
              <a:rPr lang="en-US" dirty="0" smtClean="0"/>
              <a:t>                                        disables </a:t>
            </a:r>
            <a:r>
              <a:rPr lang="en-US" dirty="0"/>
              <a:t>or enables compression </a:t>
            </a:r>
            <a:endParaRPr lang="en-US" dirty="0" smtClean="0"/>
          </a:p>
          <a:p>
            <a:r>
              <a:rPr lang="en-US" dirty="0"/>
              <a:t>Keeping up with </a:t>
            </a:r>
            <a:r>
              <a:rPr lang="en-US" dirty="0" smtClean="0"/>
              <a:t>input </a:t>
            </a:r>
            <a:r>
              <a:rPr lang="en-US" dirty="0"/>
              <a:t>and output </a:t>
            </a:r>
            <a:r>
              <a:rPr lang="en-US" dirty="0" smtClean="0"/>
              <a:t>                                    data </a:t>
            </a:r>
            <a:r>
              <a:rPr lang="en-US" dirty="0"/>
              <a:t>while checking on </a:t>
            </a:r>
            <a:r>
              <a:rPr lang="en-US" dirty="0" smtClean="0"/>
              <a:t>button </a:t>
            </a:r>
            <a:r>
              <a:rPr lang="en-US" dirty="0"/>
              <a:t>can </a:t>
            </a:r>
            <a:r>
              <a:rPr lang="en-US" dirty="0" smtClean="0"/>
              <a:t>                          introduce complex </a:t>
            </a:r>
            <a:r>
              <a:rPr lang="en-US" dirty="0"/>
              <a:t>control code into </a:t>
            </a:r>
            <a:r>
              <a:rPr lang="en-US" dirty="0" smtClean="0"/>
              <a:t>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pvParameters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value assigned to </a:t>
            </a:r>
            <a:r>
              <a:rPr lang="en-US" i="1" dirty="0" err="1"/>
              <a:t>pvParameters</a:t>
            </a:r>
            <a:r>
              <a:rPr lang="en-US" dirty="0"/>
              <a:t> will be the values passed into the </a:t>
            </a:r>
            <a:r>
              <a:rPr lang="en-US" dirty="0" smtClean="0"/>
              <a:t>task</a:t>
            </a:r>
          </a:p>
          <a:p>
            <a:r>
              <a:rPr lang="en-US" dirty="0" err="1">
                <a:solidFill>
                  <a:srgbClr val="FF0000"/>
                </a:solidFill>
              </a:rPr>
              <a:t>uxPriority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defines the priority at which the task will execute.</a:t>
            </a:r>
          </a:p>
          <a:p>
            <a:pPr lvl="1"/>
            <a:r>
              <a:rPr lang="en-US" dirty="0"/>
              <a:t>Priorities can be assigned from 0, which is the lowest priority, to </a:t>
            </a:r>
            <a:r>
              <a:rPr lang="en-US" i="1" dirty="0"/>
              <a:t>(configMAX_PRIOIRTIES-1), </a:t>
            </a:r>
            <a:r>
              <a:rPr lang="en-US" dirty="0"/>
              <a:t>which is the highest priority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pxCreatedTask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pass out a handle to the created </a:t>
            </a:r>
            <a:r>
              <a:rPr lang="en-US" dirty="0" smtClean="0"/>
              <a:t>task; to </a:t>
            </a:r>
            <a:r>
              <a:rPr lang="en-US" dirty="0"/>
              <a:t>be used to refer the created task in API calls.</a:t>
            </a:r>
          </a:p>
          <a:p>
            <a:pPr lvl="2"/>
            <a:r>
              <a:rPr lang="en-US" dirty="0"/>
              <a:t>E.g., change the task priority or delete the task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to NULL if no use for the task handle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661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Tasks Creation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vTaskFunction1(void *</a:t>
            </a:r>
            <a:r>
              <a:rPr lang="en-US" dirty="0" err="1" smtClean="0"/>
              <a:t>pvParameters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void vTaskFunction2(void *</a:t>
            </a:r>
            <a:r>
              <a:rPr lang="en-US" dirty="0" err="1" smtClean="0"/>
              <a:t>pvParameters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char *pcTextForTask1 = "Task 1 is running\n";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char *pcTextForTask2 = "Task 2 is running\n";</a:t>
            </a:r>
          </a:p>
          <a:p>
            <a:pPr marL="0" indent="0">
              <a:buNone/>
            </a:pPr>
            <a:r>
              <a:rPr lang="en-US" dirty="0" err="1" smtClean="0"/>
              <a:t>xTaskCreate</a:t>
            </a:r>
            <a:r>
              <a:rPr lang="en-US" dirty="0" smtClean="0"/>
              <a:t>(vTaskFunction1, "Task 1", 240, (void*) pcTextForTask1, 1, NULL);</a:t>
            </a:r>
          </a:p>
          <a:p>
            <a:pPr marL="0" indent="0">
              <a:buNone/>
            </a:pPr>
            <a:r>
              <a:rPr lang="en-US" dirty="0" err="1" smtClean="0"/>
              <a:t>xTaskCreate</a:t>
            </a:r>
            <a:r>
              <a:rPr lang="en-US" dirty="0" smtClean="0"/>
              <a:t>(vTaskFunction2, "Task 2", 240, (void*) pcTextForTask2, 2, NULL);</a:t>
            </a:r>
          </a:p>
          <a:p>
            <a:pPr marL="0" indent="0">
              <a:buNone/>
            </a:pPr>
            <a:r>
              <a:rPr lang="en-US" dirty="0" err="1"/>
              <a:t>vTaskStartScheduler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178365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Periodic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vTaskDelayUntil</a:t>
            </a:r>
            <a:r>
              <a:rPr lang="en-US" dirty="0"/>
              <a:t>() API </a:t>
            </a:r>
            <a:r>
              <a:rPr lang="en-US" dirty="0" smtClean="0"/>
              <a:t>Function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vTaskDelayUntil</a:t>
            </a:r>
            <a:r>
              <a:rPr lang="en-US" dirty="0"/>
              <a:t>(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portTickType</a:t>
            </a:r>
            <a:r>
              <a:rPr lang="en-US" dirty="0"/>
              <a:t> *</a:t>
            </a:r>
            <a:r>
              <a:rPr lang="en-US" dirty="0" err="1"/>
              <a:t>pxPreviousWakeTime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portTickType</a:t>
            </a:r>
            <a:r>
              <a:rPr lang="en-US" dirty="0"/>
              <a:t> </a:t>
            </a:r>
            <a:r>
              <a:rPr lang="en-US" dirty="0" err="1"/>
              <a:t>xTimeIncrement</a:t>
            </a:r>
            <a:r>
              <a:rPr lang="en-US" dirty="0" smtClean="0"/>
              <a:t>);)</a:t>
            </a:r>
          </a:p>
          <a:p>
            <a:r>
              <a:rPr lang="en-US" dirty="0"/>
              <a:t>Parameters to </a:t>
            </a:r>
            <a:r>
              <a:rPr lang="en-US" dirty="0" err="1"/>
              <a:t>vTaskDelayUntil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specify the exact tick count value at which the calling task should be moved from the Blocked state into the Ready state.</a:t>
            </a:r>
          </a:p>
          <a:p>
            <a:pPr lvl="1"/>
            <a:r>
              <a:rPr lang="en-US" dirty="0"/>
              <a:t>Be used when a fixed execution period is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/>
              <a:t>vTaskDelayUntil</a:t>
            </a:r>
            <a:r>
              <a:rPr lang="en-US" dirty="0"/>
              <a:t>(&amp;</a:t>
            </a:r>
            <a:r>
              <a:rPr lang="en-US" dirty="0" err="1"/>
              <a:t>xLastWakeTime</a:t>
            </a:r>
            <a:r>
              <a:rPr lang="en-US" dirty="0"/>
              <a:t>, (50 / </a:t>
            </a:r>
            <a:r>
              <a:rPr lang="en-US" dirty="0" err="1"/>
              <a:t>portTICK_RATE_MS</a:t>
            </a:r>
            <a:r>
              <a:rPr lang="en-US" dirty="0"/>
              <a:t>));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219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vTaskDelayUntil</a:t>
            </a:r>
            <a:r>
              <a:rPr lang="en-US" dirty="0"/>
              <a:t>()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pxPreviousWakeTime</a:t>
            </a:r>
            <a:endParaRPr lang="en-US" dirty="0"/>
          </a:p>
          <a:p>
            <a:pPr lvl="1"/>
            <a:r>
              <a:rPr lang="en-US" dirty="0" smtClean="0"/>
              <a:t>Holds </a:t>
            </a:r>
            <a:r>
              <a:rPr lang="en-US" dirty="0"/>
              <a:t>the time at which the task left the Blocked state.</a:t>
            </a:r>
          </a:p>
          <a:p>
            <a:pPr lvl="1"/>
            <a:r>
              <a:rPr lang="en-US" dirty="0"/>
              <a:t>Be used as a reference point to compute the time at which the task next leaves the Blocked state.</a:t>
            </a:r>
          </a:p>
          <a:p>
            <a:pPr lvl="1"/>
            <a:r>
              <a:rPr lang="en-US" dirty="0"/>
              <a:t>The variable pointed by </a:t>
            </a:r>
            <a:r>
              <a:rPr lang="en-US" dirty="0" err="1"/>
              <a:t>pxPreviousWakeTime</a:t>
            </a:r>
            <a:r>
              <a:rPr lang="en-US" dirty="0"/>
              <a:t> is updated automatically, not be modified by application code, other than when the variable is first initialized.</a:t>
            </a:r>
          </a:p>
          <a:p>
            <a:r>
              <a:rPr lang="en-US" dirty="0" err="1"/>
              <a:t>xTimeIncrement</a:t>
            </a:r>
            <a:endParaRPr lang="en-US" dirty="0"/>
          </a:p>
          <a:p>
            <a:pPr lvl="1"/>
            <a:r>
              <a:rPr lang="en-US" dirty="0"/>
              <a:t>Assume that </a:t>
            </a:r>
            <a:r>
              <a:rPr lang="en-US" dirty="0" err="1"/>
              <a:t>vTaskDelayUtil</a:t>
            </a:r>
            <a:r>
              <a:rPr lang="en-US" dirty="0"/>
              <a:t>() is being used to implement a task that executes periodically and with a fixed frequency – set by </a:t>
            </a:r>
            <a:r>
              <a:rPr lang="en-US" dirty="0" err="1"/>
              <a:t>xTimeIncrement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 specified in ‘ticks’. The constant </a:t>
            </a:r>
            <a:r>
              <a:rPr lang="en-US" dirty="0" err="1"/>
              <a:t>portTICK_RATE_MS</a:t>
            </a:r>
            <a:r>
              <a:rPr lang="en-US" dirty="0"/>
              <a:t> can be used to convert </a:t>
            </a:r>
            <a:r>
              <a:rPr lang="en-US" dirty="0" err="1"/>
              <a:t>ms</a:t>
            </a:r>
            <a:r>
              <a:rPr lang="en-US" dirty="0"/>
              <a:t> to ticks.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07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void vTaskFunction1(void *</a:t>
            </a:r>
            <a:r>
              <a:rPr lang="en-US" sz="2000" dirty="0" err="1" smtClean="0"/>
              <a:t>pvParameters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	char *</a:t>
            </a:r>
            <a:r>
              <a:rPr lang="en-US" sz="2000" dirty="0" err="1" smtClean="0"/>
              <a:t>pcTaskName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portTickType</a:t>
            </a:r>
            <a:r>
              <a:rPr lang="en-US" sz="2000" dirty="0" smtClean="0"/>
              <a:t> 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pcTaskName</a:t>
            </a:r>
            <a:r>
              <a:rPr lang="en-US" sz="2000" dirty="0" smtClean="0"/>
              <a:t> = (char *) </a:t>
            </a:r>
            <a:r>
              <a:rPr lang="en-US" sz="2000" dirty="0" err="1" smtClean="0"/>
              <a:t>pvParameters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 = </a:t>
            </a:r>
            <a:r>
              <a:rPr lang="en-US" sz="2000" dirty="0" err="1" smtClean="0"/>
              <a:t>xTaskGetTickCount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for (;;) 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vPrintStringAndNumber</a:t>
            </a:r>
            <a:r>
              <a:rPr lang="en-US" sz="2000" dirty="0" smtClean="0"/>
              <a:t>("Task 1 Run @", 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vTaskDelayUntil</a:t>
            </a:r>
            <a:r>
              <a:rPr lang="en-US" sz="2000" dirty="0" smtClean="0"/>
              <a:t>(&amp;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, (50 / </a:t>
            </a:r>
            <a:r>
              <a:rPr lang="en-US" sz="2000" dirty="0" err="1" smtClean="0"/>
              <a:t>portTICK_RATE_MS</a:t>
            </a:r>
            <a:r>
              <a:rPr lang="en-US" sz="2000" dirty="0" smtClean="0"/>
              <a:t>));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4375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open-source RTOS available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www.freertos.org</a:t>
            </a:r>
            <a:endParaRPr lang="en-US" dirty="0"/>
          </a:p>
          <a:p>
            <a:pPr lvl="1"/>
            <a:r>
              <a:rPr lang="en-US" dirty="0" smtClean="0"/>
              <a:t>Supports </a:t>
            </a:r>
            <a:r>
              <a:rPr lang="en-US" dirty="0"/>
              <a:t>34 architectures</a:t>
            </a:r>
          </a:p>
          <a:p>
            <a:pPr lvl="1"/>
            <a:r>
              <a:rPr lang="en-US" dirty="0" smtClean="0"/>
              <a:t>107,000 </a:t>
            </a:r>
            <a:r>
              <a:rPr lang="en-US" dirty="0"/>
              <a:t>downloads a year</a:t>
            </a:r>
          </a:p>
          <a:p>
            <a:pPr lvl="1"/>
            <a:r>
              <a:rPr lang="en-US" dirty="0" smtClean="0"/>
              <a:t>Professionally </a:t>
            </a:r>
            <a:r>
              <a:rPr lang="en-US" dirty="0"/>
              <a:t>developed, strictly quality controlled</a:t>
            </a:r>
          </a:p>
          <a:p>
            <a:pPr lvl="1"/>
            <a:r>
              <a:rPr lang="en-US" dirty="0" smtClean="0"/>
              <a:t>Free </a:t>
            </a:r>
            <a:r>
              <a:rPr lang="en-US" dirty="0"/>
              <a:t>to use in commercial products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in market sectors from toys to aircraft navigation</a:t>
            </a:r>
          </a:p>
          <a:p>
            <a:pPr lvl="1"/>
            <a:r>
              <a:rPr lang="en-US" dirty="0" smtClean="0"/>
              <a:t>Browsing </a:t>
            </a:r>
            <a:r>
              <a:rPr lang="en-US" dirty="0"/>
              <a:t>the source code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://sourceforge.net/projects/freertos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lvl="2"/>
            <a:r>
              <a:rPr lang="en-US" dirty="0" smtClean="0"/>
              <a:t>Files, </a:t>
            </a:r>
            <a:r>
              <a:rPr lang="en-US" dirty="0"/>
              <a:t>pick version</a:t>
            </a:r>
          </a:p>
          <a:p>
            <a:pPr lvl="2"/>
            <a:r>
              <a:rPr lang="en-US" dirty="0" err="1" smtClean="0"/>
              <a:t>FreeRTOS</a:t>
            </a:r>
            <a:r>
              <a:rPr lang="en-US" dirty="0" smtClean="0"/>
              <a:t>/Source</a:t>
            </a:r>
            <a:r>
              <a:rPr lang="en-US" dirty="0"/>
              <a:t>/</a:t>
            </a:r>
          </a:p>
          <a:p>
            <a:pPr lvl="2"/>
            <a:r>
              <a:rPr lang="en-US" dirty="0" smtClean="0"/>
              <a:t>portable/GCC/ARM7_LPC23xx </a:t>
            </a:r>
            <a:r>
              <a:rPr lang="en-US" dirty="0"/>
              <a:t>(compiler / architecture)</a:t>
            </a:r>
          </a:p>
        </p:txBody>
      </p:sp>
    </p:spTree>
    <p:extLst>
      <p:ext uri="{BB962C8B-B14F-4D97-AF65-F5344CB8AC3E}">
        <p14:creationId xmlns:p14="http://schemas.microsoft.com/office/powerpoint/2010/main" val="15411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 Unit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Sampling the button’s state too slowly can cause the machine to miss a button depression </a:t>
            </a:r>
            <a:r>
              <a:rPr lang="en-US" dirty="0" smtClean="0"/>
              <a:t>entirely</a:t>
            </a:r>
          </a:p>
          <a:p>
            <a:r>
              <a:rPr lang="en-US" dirty="0"/>
              <a:t>S</a:t>
            </a:r>
            <a:r>
              <a:rPr lang="en-US" dirty="0" smtClean="0"/>
              <a:t>ampling </a:t>
            </a:r>
            <a:r>
              <a:rPr lang="en-US" dirty="0"/>
              <a:t>it too frequently can cause the machine to incorrectly compress </a:t>
            </a:r>
            <a:r>
              <a:rPr lang="en-US" dirty="0" smtClean="0"/>
              <a:t>data due to executing </a:t>
            </a:r>
            <a:r>
              <a:rPr lang="en-US" dirty="0"/>
              <a:t>later than expected 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ariable </a:t>
            </a:r>
            <a:r>
              <a:rPr lang="en-US" dirty="0"/>
              <a:t>execution </a:t>
            </a:r>
            <a:r>
              <a:rPr lang="en-US" dirty="0" smtClean="0"/>
              <a:t>times of code causes other code to </a:t>
            </a:r>
            <a:r>
              <a:rPr lang="en-US" dirty="0"/>
              <a:t>execute later than expected </a:t>
            </a:r>
            <a:endParaRPr lang="en-US" dirty="0" smtClean="0"/>
          </a:p>
          <a:p>
            <a:r>
              <a:rPr lang="en-US" dirty="0"/>
              <a:t>We need to be able to keep track of these two different tasks separately, applying different timing requirements to each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control is usually quite difficult to verify for either functional or timing properties </a:t>
            </a:r>
          </a:p>
        </p:txBody>
      </p:sp>
    </p:spTree>
    <p:extLst>
      <p:ext uri="{BB962C8B-B14F-4D97-AF65-F5344CB8AC3E}">
        <p14:creationId xmlns:p14="http://schemas.microsoft.com/office/powerpoint/2010/main" val="5485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Multirate</a:t>
            </a:r>
            <a:r>
              <a:rPr lang="en-US" b="1" dirty="0"/>
              <a:t> </a:t>
            </a:r>
            <a:r>
              <a:rPr lang="en-US" dirty="0"/>
              <a:t>embedded computing systems are very common, including automobile engines, printers, and cell phones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ertain </a:t>
            </a:r>
            <a:r>
              <a:rPr lang="en-US" dirty="0"/>
              <a:t>operations must be executed periodically, and each operation is executed at its own rate </a:t>
            </a:r>
            <a:endParaRPr lang="en-US" dirty="0" smtClean="0"/>
          </a:p>
          <a:p>
            <a:r>
              <a:rPr lang="en-US" dirty="0"/>
              <a:t>Tasks may be synchronous or </a:t>
            </a:r>
            <a:r>
              <a:rPr lang="en-US" dirty="0" smtClean="0"/>
              <a:t>asynchronous</a:t>
            </a:r>
            <a:endParaRPr lang="en-US" dirty="0"/>
          </a:p>
          <a:p>
            <a:r>
              <a:rPr lang="en-US" dirty="0"/>
              <a:t>Synchronous tasks may recur at different </a:t>
            </a:r>
            <a:r>
              <a:rPr lang="en-US" dirty="0" smtClean="0"/>
              <a:t>rates</a:t>
            </a:r>
            <a:endParaRPr lang="en-US" dirty="0"/>
          </a:p>
          <a:p>
            <a:r>
              <a:rPr lang="en-US" dirty="0"/>
              <a:t>Processes run at different rates based on computational needs of the tasks</a:t>
            </a:r>
          </a:p>
        </p:txBody>
      </p:sp>
    </p:spTree>
    <p:extLst>
      <p:ext uri="{BB962C8B-B14F-4D97-AF65-F5344CB8AC3E}">
        <p14:creationId xmlns:p14="http://schemas.microsoft.com/office/powerpoint/2010/main" val="2162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33" y="1527969"/>
            <a:ext cx="3341206" cy="3486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Engine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Tasks:</a:t>
            </a:r>
          </a:p>
          <a:p>
            <a:pPr lvl="1"/>
            <a:r>
              <a:rPr lang="en-US" dirty="0"/>
              <a:t>spark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Firing the spark plug periodically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park </a:t>
            </a:r>
            <a:r>
              <a:rPr lang="en-US" dirty="0"/>
              <a:t>timing </a:t>
            </a:r>
            <a:r>
              <a:rPr lang="en-US" dirty="0" smtClean="0"/>
              <a:t>varies </a:t>
            </a:r>
            <a:r>
              <a:rPr lang="en-US" dirty="0"/>
              <a:t>with engine speed </a:t>
            </a:r>
          </a:p>
          <a:p>
            <a:pPr lvl="1"/>
            <a:r>
              <a:rPr lang="en-US" dirty="0" smtClean="0"/>
              <a:t>regulate </a:t>
            </a:r>
            <a:r>
              <a:rPr lang="en-US" dirty="0"/>
              <a:t>exhaust emissions</a:t>
            </a:r>
          </a:p>
          <a:p>
            <a:pPr lvl="1"/>
            <a:r>
              <a:rPr lang="en-US" dirty="0" smtClean="0"/>
              <a:t>crankshaft </a:t>
            </a:r>
            <a:r>
              <a:rPr lang="en-US" dirty="0"/>
              <a:t>sensing</a:t>
            </a:r>
          </a:p>
          <a:p>
            <a:pPr lvl="1"/>
            <a:r>
              <a:rPr lang="en-US" dirty="0"/>
              <a:t>fuel/air mixture</a:t>
            </a:r>
          </a:p>
          <a:p>
            <a:pPr lvl="1"/>
            <a:r>
              <a:rPr lang="en-US" dirty="0"/>
              <a:t>oxygen sensor</a:t>
            </a:r>
          </a:p>
          <a:p>
            <a:pPr lvl="1"/>
            <a:r>
              <a:rPr lang="en-US" dirty="0" smtClean="0"/>
              <a:t>multimode </a:t>
            </a:r>
            <a:r>
              <a:rPr lang="en-US" dirty="0"/>
              <a:t>control scheme </a:t>
            </a:r>
            <a:endParaRPr lang="en-US" dirty="0" smtClean="0"/>
          </a:p>
          <a:p>
            <a:pPr lvl="2"/>
            <a:r>
              <a:rPr lang="en-US" dirty="0"/>
              <a:t>engine </a:t>
            </a:r>
            <a:r>
              <a:rPr lang="en-US" dirty="0" smtClean="0"/>
              <a:t>warm-up , cruise, climbing </a:t>
            </a:r>
            <a:r>
              <a:rPr lang="en-US" dirty="0"/>
              <a:t>steep hills </a:t>
            </a:r>
            <a:endParaRPr lang="en-US" dirty="0" smtClean="0"/>
          </a:p>
          <a:p>
            <a:r>
              <a:rPr lang="en-US" dirty="0" smtClean="0"/>
              <a:t>Rates </a:t>
            </a:r>
            <a:r>
              <a:rPr lang="en-US" dirty="0"/>
              <a:t>at which engine inputs and outputs must be handled </a:t>
            </a:r>
            <a:r>
              <a:rPr lang="en-US" dirty="0" smtClean="0"/>
              <a:t>range between 2ms and 1s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46294</TotalTime>
  <Words>3239</Words>
  <Application>Microsoft Office PowerPoint</Application>
  <PresentationFormat>On-screen Show (4:3)</PresentationFormat>
  <Paragraphs>700</Paragraphs>
  <Slides>65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65</vt:i4>
      </vt:variant>
      <vt:variant>
        <vt:lpstr>Custom Shows</vt:lpstr>
      </vt:variant>
      <vt:variant>
        <vt:i4>1</vt:i4>
      </vt:variant>
    </vt:vector>
  </HeadingPairs>
  <TitlesOfParts>
    <vt:vector size="78" baseType="lpstr">
      <vt:lpstr>Arial</vt:lpstr>
      <vt:lpstr>Cambria Math</vt:lpstr>
      <vt:lpstr>Comic Sans MS</vt:lpstr>
      <vt:lpstr>굴림</vt:lpstr>
      <vt:lpstr>Monotype Sorts</vt:lpstr>
      <vt:lpstr>Symbol</vt:lpstr>
      <vt:lpstr>Times New Roman</vt:lpstr>
      <vt:lpstr>Wingdings</vt:lpstr>
      <vt:lpstr>Default Design</vt:lpstr>
      <vt:lpstr>Worksheet</vt:lpstr>
      <vt:lpstr>Chart</vt:lpstr>
      <vt:lpstr>Microsoft Equation 3.0</vt:lpstr>
      <vt:lpstr>  Processes and Operating Systems  Chapter 6</vt:lpstr>
      <vt:lpstr>Next . . .</vt:lpstr>
      <vt:lpstr>Processes and Operating Systems</vt:lpstr>
      <vt:lpstr>Processes and Operating Systems</vt:lpstr>
      <vt:lpstr>Tasks and Processes</vt:lpstr>
      <vt:lpstr>Compression Unit Example</vt:lpstr>
      <vt:lpstr>Compression Unit Example</vt:lpstr>
      <vt:lpstr>Multi-Rate Systems</vt:lpstr>
      <vt:lpstr>Example: Engine Control</vt:lpstr>
      <vt:lpstr>Typical Rates in Engine Controllers</vt:lpstr>
      <vt:lpstr>Real-Time Systems</vt:lpstr>
      <vt:lpstr>Types of Process Timing Requirements</vt:lpstr>
      <vt:lpstr>Types of Process Timing Requirements</vt:lpstr>
      <vt:lpstr>Task Graphs</vt:lpstr>
      <vt:lpstr>Process Execution Characteristics</vt:lpstr>
      <vt:lpstr>CPU Utilization</vt:lpstr>
      <vt:lpstr>Running Periodic Processes</vt:lpstr>
      <vt:lpstr>Running Periodic Processes</vt:lpstr>
      <vt:lpstr>Running Periodic Processes</vt:lpstr>
      <vt:lpstr>Operating Systems</vt:lpstr>
      <vt:lpstr>Real-Time Operating Systems</vt:lpstr>
      <vt:lpstr>State of a Process</vt:lpstr>
      <vt:lpstr>Preemptive Execution</vt:lpstr>
      <vt:lpstr>Context Switching</vt:lpstr>
      <vt:lpstr>Context Switching in FREERTOS</vt:lpstr>
      <vt:lpstr>The Scheduling Problem</vt:lpstr>
      <vt:lpstr>Scheduling Feasibility</vt:lpstr>
      <vt:lpstr>Hyperperiod Example</vt:lpstr>
      <vt:lpstr>Round-Robin Scheduling </vt:lpstr>
      <vt:lpstr>Priority-Based Scheduling </vt:lpstr>
      <vt:lpstr>Priority-Based Scheduling Example</vt:lpstr>
      <vt:lpstr>Scheduling Metrics</vt:lpstr>
      <vt:lpstr>Rate Monotonic Scheduling (RMS)</vt:lpstr>
      <vt:lpstr>Rate Monotonic Scheduling (RMS)</vt:lpstr>
      <vt:lpstr>Rate Monotonic Scheduling Example</vt:lpstr>
      <vt:lpstr>Rate Monotonic Analysis (RMA)</vt:lpstr>
      <vt:lpstr>RMS CPU utilization</vt:lpstr>
      <vt:lpstr>RMS CPU Utilization Example</vt:lpstr>
      <vt:lpstr>Response Time</vt:lpstr>
      <vt:lpstr>Response Time</vt:lpstr>
      <vt:lpstr>Response Time</vt:lpstr>
      <vt:lpstr>RMS- Schedulability Check</vt:lpstr>
      <vt:lpstr>Another RMS Example</vt:lpstr>
      <vt:lpstr>Another RMS Example</vt:lpstr>
      <vt:lpstr>Another RMS Example</vt:lpstr>
      <vt:lpstr>Earliest-Deadline-First Scheduling</vt:lpstr>
      <vt:lpstr>EDFS Example</vt:lpstr>
      <vt:lpstr>EDFS Example</vt:lpstr>
      <vt:lpstr>EDFS Example</vt:lpstr>
      <vt:lpstr>EDFS Example</vt:lpstr>
      <vt:lpstr>Processor Demand Bound</vt:lpstr>
      <vt:lpstr>EDFS - Schedulability Analysis</vt:lpstr>
      <vt:lpstr>EDFS – Overload Conditions</vt:lpstr>
      <vt:lpstr>FreeRTOS</vt:lpstr>
      <vt:lpstr>Task States in FreeRTOS</vt:lpstr>
      <vt:lpstr>FreeRTOS Task Functions</vt:lpstr>
      <vt:lpstr>FreeRTOS Task Functions</vt:lpstr>
      <vt:lpstr>Creating Tasks</vt:lpstr>
      <vt:lpstr>Task Parameters</vt:lpstr>
      <vt:lpstr>Task Parameters</vt:lpstr>
      <vt:lpstr>Tasks Creation Examples</vt:lpstr>
      <vt:lpstr>Running a Periodic Task</vt:lpstr>
      <vt:lpstr>vTaskDelayUntil() prototype</vt:lpstr>
      <vt:lpstr>Task Example</vt:lpstr>
      <vt:lpstr>FreeRTOS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Windows User</cp:lastModifiedBy>
  <cp:revision>1014</cp:revision>
  <dcterms:created xsi:type="dcterms:W3CDTF">2004-09-12T13:54:39Z</dcterms:created>
  <dcterms:modified xsi:type="dcterms:W3CDTF">2017-12-29T19:58:46Z</dcterms:modified>
</cp:coreProperties>
</file>