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44" r:id="rId2"/>
    <p:sldId id="457" r:id="rId3"/>
    <p:sldId id="458" r:id="rId4"/>
    <p:sldId id="459" r:id="rId5"/>
    <p:sldId id="461" r:id="rId6"/>
    <p:sldId id="462" r:id="rId7"/>
    <p:sldId id="460" r:id="rId8"/>
    <p:sldId id="464" r:id="rId9"/>
    <p:sldId id="463" r:id="rId10"/>
    <p:sldId id="465" r:id="rId11"/>
    <p:sldId id="466" r:id="rId12"/>
    <p:sldId id="467" r:id="rId13"/>
    <p:sldId id="468" r:id="rId14"/>
    <p:sldId id="469" r:id="rId15"/>
    <p:sldId id="470" r:id="rId16"/>
    <p:sldId id="471" r:id="rId17"/>
    <p:sldId id="472" r:id="rId18"/>
    <p:sldId id="473" r:id="rId19"/>
    <p:sldId id="482" r:id="rId20"/>
    <p:sldId id="474" r:id="rId21"/>
    <p:sldId id="475" r:id="rId22"/>
    <p:sldId id="476" r:id="rId23"/>
    <p:sldId id="481" r:id="rId24"/>
    <p:sldId id="477" r:id="rId25"/>
    <p:sldId id="479" r:id="rId26"/>
    <p:sldId id="480" r:id="rId27"/>
    <p:sldId id="483" r:id="rId28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00"/>
    <a:srgbClr val="FFAE5D"/>
    <a:srgbClr val="FFFF99"/>
    <a:srgbClr val="99FF99"/>
    <a:srgbClr val="CCFFCC"/>
    <a:srgbClr val="CCFFFF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96" autoAdjust="0"/>
    <p:restoredTop sz="94136" autoAdjust="0"/>
  </p:normalViewPr>
  <p:slideViewPr>
    <p:cSldViewPr>
      <p:cViewPr>
        <p:scale>
          <a:sx n="70" d="100"/>
          <a:sy n="70" d="100"/>
        </p:scale>
        <p:origin x="1291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190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16C9471D-44B9-4BA7-B363-B36C98D147A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509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9DB2B-2252-4115-86AC-120986FEB86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348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0789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0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9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1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3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985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6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9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0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6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074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220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57200" y="6324600"/>
            <a:ext cx="82296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dirty="0" smtClean="0"/>
              <a:t>Computing Platforms 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COE 306– Introduction to Embedded System– KFUPM                  	slide </a:t>
            </a:r>
            <a:fld id="{A8E5003E-9D95-43EC-B3F8-1685FE381A46}" type="slidenum">
              <a:rPr lang="ar-SA" altLang="en-US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sz="4400" dirty="0" smtClean="0"/>
              <a:t>Pulse Width Modulation</a:t>
            </a:r>
            <a:br>
              <a:rPr lang="en-US" sz="4400" dirty="0" smtClean="0"/>
            </a:br>
            <a:endParaRPr lang="en-US" altLang="en-US" sz="4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44888"/>
            <a:ext cx="8229600" cy="2879725"/>
          </a:xfrm>
        </p:spPr>
        <p:txBody>
          <a:bodyPr/>
          <a:lstStyle/>
          <a:p>
            <a:r>
              <a:rPr lang="en-US" dirty="0"/>
              <a:t>COE 306: Introduction to Embedded Systems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Dr.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sz="2000" dirty="0"/>
              <a:t>Computer Engineering Department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dirty="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Analog Generation of PWM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724" y="1355148"/>
            <a:ext cx="7892159" cy="455095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1346008" y="6021315"/>
            <a:ext cx="365125" cy="1587"/>
          </a:xfrm>
          <a:prstGeom prst="line">
            <a:avLst/>
          </a:prstGeom>
          <a:noFill/>
          <a:ln w="9360" cap="flat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54120" y="5844801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Analog Signal</a:t>
            </a:r>
            <a:endParaRPr lang="en-US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3823109" y="6078637"/>
            <a:ext cx="365125" cy="1588"/>
          </a:xfrm>
          <a:prstGeom prst="line">
            <a:avLst/>
          </a:prstGeom>
          <a:noFill/>
          <a:ln w="9360" cap="flat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13402" y="5920292"/>
            <a:ext cx="1612364" cy="316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 eaLnBrk="1">
              <a:lnSpc>
                <a:spcPct val="81000"/>
              </a:lnSpc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Trigger Signal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494352" y="6078637"/>
            <a:ext cx="365125" cy="1587"/>
          </a:xfrm>
          <a:prstGeom prst="line">
            <a:avLst/>
          </a:prstGeom>
          <a:noFill/>
          <a:ln w="9360" cap="flat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82817" y="5927945"/>
            <a:ext cx="1454244" cy="316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 eaLnBrk="1">
              <a:lnSpc>
                <a:spcPct val="81000"/>
              </a:lnSpc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PWM Signal</a:t>
            </a:r>
          </a:p>
        </p:txBody>
      </p:sp>
    </p:spTree>
    <p:extLst>
      <p:ext uri="{BB962C8B-B14F-4D97-AF65-F5344CB8AC3E}">
        <p14:creationId xmlns:p14="http://schemas.microsoft.com/office/powerpoint/2010/main" val="62834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Modulation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4172407" cy="5143500"/>
          </a:xfrm>
        </p:spPr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sing reference </a:t>
            </a:r>
            <a:r>
              <a:rPr lang="en-US" dirty="0"/>
              <a:t>analog </a:t>
            </a:r>
            <a:r>
              <a:rPr lang="en-US" dirty="0" smtClean="0"/>
              <a:t>signal, set </a:t>
            </a:r>
            <a:r>
              <a:rPr lang="en-US" dirty="0"/>
              <a:t>of limits set </a:t>
            </a:r>
            <a:r>
              <a:rPr lang="en-US" dirty="0" smtClean="0"/>
              <a:t>by </a:t>
            </a:r>
            <a:r>
              <a:rPr lang="en-US" dirty="0"/>
              <a:t>constant offset, and the integrated PWM </a:t>
            </a:r>
            <a:r>
              <a:rPr lang="en-US" dirty="0" smtClean="0"/>
              <a:t>signal.</a:t>
            </a:r>
            <a:endParaRPr lang="en-US" dirty="0"/>
          </a:p>
          <a:p>
            <a:pPr lvl="0"/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O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utput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is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integrated,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will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increase/decrease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toward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limits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set around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reference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by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constant offset.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Whenever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output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comes into contact with one of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limits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around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reference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PWM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signal will switch modes.</a:t>
            </a:r>
          </a:p>
          <a:p>
            <a:pPr lvl="0"/>
            <a:endParaRPr lang="en-US" dirty="0">
              <a:solidFill>
                <a:srgbClr val="000000"/>
              </a:solidFill>
              <a:latin typeface="Arial" charset="0"/>
              <a:ea typeface="Microsoft YaHei" charset="-122"/>
            </a:endParaRPr>
          </a:p>
          <a:p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4393" y="1470362"/>
            <a:ext cx="4288292" cy="472377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1458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Delta-Sigma Modulation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error signal is developed by subtracting the PWM signal from a reference sinusoid and then </a:t>
            </a:r>
            <a:r>
              <a:rPr lang="en-US" dirty="0" smtClean="0"/>
              <a:t>integrated. When </a:t>
            </a:r>
            <a:r>
              <a:rPr lang="en-US" dirty="0"/>
              <a:t>this integrated error signal reaches a set of defined limits, the PWM signal will switch </a:t>
            </a:r>
            <a:r>
              <a:rPr lang="en-US" dirty="0" smtClean="0"/>
              <a:t>modes.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52930"/>
            <a:ext cx="7028969" cy="328359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5910" y="5040844"/>
            <a:ext cx="1581150" cy="8953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363932" y="2937380"/>
            <a:ext cx="4347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+v</a:t>
            </a:r>
          </a:p>
          <a:p>
            <a:r>
              <a:rPr lang="en-US" dirty="0" smtClean="0"/>
              <a:t> 0</a:t>
            </a:r>
          </a:p>
          <a:p>
            <a:r>
              <a:rPr lang="en-US" dirty="0" smtClean="0"/>
              <a:t>-v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95910" y="4033064"/>
            <a:ext cx="4347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+v</a:t>
            </a:r>
          </a:p>
          <a:p>
            <a:r>
              <a:rPr lang="en-US" dirty="0" smtClean="0"/>
              <a:t> 0</a:t>
            </a:r>
          </a:p>
          <a:p>
            <a:r>
              <a:rPr lang="en-US" dirty="0" smtClean="0"/>
              <a:t>-v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3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 Proportioning PWM Generation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Microcontrollers use a counter that increments periodically and is reset at the end of every period of the PWM.</a:t>
            </a:r>
          </a:p>
          <a:p>
            <a:r>
              <a:rPr lang="en-US" dirty="0" smtClean="0"/>
              <a:t>When the counter value is more than the reference value, the PWM output changes state from high to low (or low to high).</a:t>
            </a:r>
          </a:p>
          <a:p>
            <a:r>
              <a:rPr lang="en-US" dirty="0" smtClean="0"/>
              <a:t>The incremented and periodically reset counter is the discrete version of the intersecting method's </a:t>
            </a:r>
            <a:r>
              <a:rPr lang="en-US" dirty="0" err="1" smtClean="0"/>
              <a:t>sawtooth</a:t>
            </a:r>
            <a:r>
              <a:rPr lang="en-US" dirty="0" smtClean="0"/>
              <a:t>. </a:t>
            </a:r>
          </a:p>
          <a:p>
            <a:r>
              <a:rPr lang="en-US" dirty="0" smtClean="0"/>
              <a:t>The analog comparator of the intersecting method becomes a simple integer comparison between the current counter value and the digital reference value.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3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PWM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PWM has many useful applications in embedded systems. The main two categories are:</a:t>
            </a:r>
          </a:p>
          <a:p>
            <a:pPr lvl="1"/>
            <a:r>
              <a:rPr lang="en-US" dirty="0" smtClean="0"/>
              <a:t>When a microcontroller does not have a DAC circuit, PWM can be used to </a:t>
            </a:r>
            <a:r>
              <a:rPr lang="en-US" i="1" dirty="0" smtClean="0"/>
              <a:t>modulate </a:t>
            </a:r>
            <a:r>
              <a:rPr lang="en-US" dirty="0" smtClean="0"/>
              <a:t>different analog values.</a:t>
            </a:r>
          </a:p>
          <a:p>
            <a:pPr lvl="1"/>
            <a:r>
              <a:rPr lang="en-US" dirty="0" smtClean="0"/>
              <a:t>Some devices are built to be used with PWM. The most famous example is servo motors.</a:t>
            </a:r>
          </a:p>
          <a:p>
            <a:r>
              <a:rPr lang="en-US" dirty="0" smtClean="0"/>
              <a:t>Controlling the brightness of LED by adjusting the duty cycle</a:t>
            </a:r>
          </a:p>
          <a:p>
            <a:r>
              <a:rPr lang="en-US" dirty="0"/>
              <a:t>With an </a:t>
            </a:r>
            <a:r>
              <a:rPr lang="en-US" dirty="0">
                <a:solidFill>
                  <a:srgbClr val="FF0000"/>
                </a:solidFill>
              </a:rPr>
              <a:t>RGB</a:t>
            </a:r>
            <a:r>
              <a:rPr lang="en-US" dirty="0"/>
              <a:t> (red green blue) LED, you can control how much of each of the three colors you want in the mix of color by dimming them with various amounts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167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PWM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Pulse width modulation can be used to control the angle of a servo motor attached to something mechanical like a robot arm.</a:t>
            </a:r>
          </a:p>
          <a:p>
            <a:r>
              <a:rPr lang="en-US" dirty="0" smtClean="0"/>
              <a:t>Servos have a shaft that turns to specific position based on its control line. </a:t>
            </a:r>
          </a:p>
          <a:p>
            <a:r>
              <a:rPr lang="en-US" dirty="0" smtClean="0"/>
              <a:t>Frequency/period are specific to controlling a specific servo. </a:t>
            </a:r>
          </a:p>
        </p:txBody>
      </p:sp>
      <p:pic>
        <p:nvPicPr>
          <p:cNvPr id="4098" name="Picture 2" descr="Servo Motor at a controlled specific ang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78" y="3832249"/>
            <a:ext cx="2217028" cy="221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cdn.sparkfun.com/assets/8/2/c/8/3/512e85a6ce395f4d640000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642" y="3669058"/>
            <a:ext cx="2592315" cy="2592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98141" y="5984374"/>
            <a:ext cx="4966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FF0000"/>
                </a:solidFill>
              </a:rPr>
              <a:t>Robotic claw controlled by a servo motor using pulse-width modulation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23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PWM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r>
              <a:rPr lang="en-US" dirty="0"/>
              <a:t>A typical servo motor expects to be updated every 20 </a:t>
            </a:r>
            <a:r>
              <a:rPr lang="en-US" dirty="0" err="1"/>
              <a:t>ms</a:t>
            </a:r>
            <a:r>
              <a:rPr lang="en-US" dirty="0"/>
              <a:t> with a pulse between 1 </a:t>
            </a:r>
            <a:r>
              <a:rPr lang="en-US" dirty="0" err="1"/>
              <a:t>ms</a:t>
            </a:r>
            <a:r>
              <a:rPr lang="en-US" dirty="0"/>
              <a:t> and 2 </a:t>
            </a:r>
            <a:r>
              <a:rPr lang="en-US" dirty="0" err="1"/>
              <a:t>ms</a:t>
            </a:r>
            <a:r>
              <a:rPr lang="en-US" dirty="0"/>
              <a:t>, or in other words, between a 5 and 10% duty cycle on a 50 Hz waveform.</a:t>
            </a:r>
          </a:p>
          <a:p>
            <a:pPr lvl="1"/>
            <a:r>
              <a:rPr lang="en-US" dirty="0"/>
              <a:t>With a 1.5 </a:t>
            </a:r>
            <a:r>
              <a:rPr lang="en-US" dirty="0" err="1"/>
              <a:t>ms</a:t>
            </a:r>
            <a:r>
              <a:rPr lang="en-US" dirty="0"/>
              <a:t> pulse, the servo motor will be at the natural 90 degree </a:t>
            </a:r>
            <a:r>
              <a:rPr lang="en-US" dirty="0" smtClean="0"/>
              <a:t>position,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/>
              <a:t>With a 1 </a:t>
            </a:r>
            <a:r>
              <a:rPr lang="en-US" dirty="0" err="1"/>
              <a:t>ms</a:t>
            </a:r>
            <a:r>
              <a:rPr lang="en-US" dirty="0"/>
              <a:t> pulse, the servo will be at the 0 degree position, </a:t>
            </a: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ith </a:t>
            </a:r>
            <a:r>
              <a:rPr lang="en-US" dirty="0"/>
              <a:t>a 2 </a:t>
            </a:r>
            <a:r>
              <a:rPr lang="en-US" dirty="0" err="1"/>
              <a:t>ms</a:t>
            </a:r>
            <a:r>
              <a:rPr lang="en-US" dirty="0"/>
              <a:t> pulse, the servo will be at 180 degrees.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Servo Motor Cont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55" y="4062677"/>
            <a:ext cx="4320525" cy="2083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55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PWM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PWM can be used to transmit data in telecommunication</a:t>
            </a:r>
          </a:p>
          <a:p>
            <a:r>
              <a:rPr lang="en-US" altLang="en-US" dirty="0"/>
              <a:t>C</a:t>
            </a:r>
            <a:r>
              <a:rPr lang="en-US" altLang="en-US" dirty="0" smtClean="0"/>
              <a:t>lock signal is found “inside” PWM signal</a:t>
            </a:r>
          </a:p>
          <a:p>
            <a:r>
              <a:rPr lang="en-US" altLang="en-US" dirty="0" smtClean="0"/>
              <a:t>More resistant to noise effects than binary data alone</a:t>
            </a:r>
          </a:p>
          <a:p>
            <a:r>
              <a:rPr lang="en-US" altLang="en-US" dirty="0"/>
              <a:t>E</a:t>
            </a:r>
            <a:r>
              <a:rPr lang="en-US" altLang="en-US" dirty="0" smtClean="0"/>
              <a:t>ffective at data transmission over long distance transmission lines</a:t>
            </a:r>
          </a:p>
          <a:p>
            <a:endParaRPr lang="en-US" altLang="en-US" dirty="0" smtClean="0"/>
          </a:p>
          <a:p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325" y="3552795"/>
            <a:ext cx="6737350" cy="2641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2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PWM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 voltage can be regulated by PWM to modify output voltage</a:t>
            </a:r>
          </a:p>
          <a:p>
            <a:pPr lvl="1"/>
            <a:r>
              <a:rPr lang="en-US" dirty="0" smtClean="0"/>
              <a:t>12v supply controlled by PWM at 50% duty cycle can create an output signal of 6v</a:t>
            </a:r>
          </a:p>
          <a:p>
            <a:r>
              <a:rPr lang="en-US" dirty="0" smtClean="0"/>
              <a:t>Use smoothing filters to get DC output</a:t>
            </a:r>
          </a:p>
          <a:p>
            <a:r>
              <a:rPr lang="en-US" dirty="0" smtClean="0"/>
              <a:t>Efficiency of a PWM voltage regulator: ~90%</a:t>
            </a:r>
          </a:p>
          <a:p>
            <a:r>
              <a:rPr lang="en-US" dirty="0" smtClean="0"/>
              <a:t>Efficiency of linear regulator: ~50%</a:t>
            </a:r>
          </a:p>
          <a:p>
            <a:pPr lvl="1"/>
            <a:r>
              <a:rPr lang="en-US" dirty="0" smtClean="0"/>
              <a:t>Linear regulators suffer from power dissipation                 proportional to the output current</a:t>
            </a:r>
          </a:p>
          <a:p>
            <a:pPr lvl="1"/>
            <a:r>
              <a:rPr lang="en-US" dirty="0" smtClean="0"/>
              <a:t>High current also implies </a:t>
            </a:r>
            <a:r>
              <a:rPr lang="en-US" dirty="0" err="1" smtClean="0"/>
              <a:t>Ohmic</a:t>
            </a:r>
            <a:r>
              <a:rPr lang="en-US" dirty="0" smtClean="0"/>
              <a:t> Heating of elements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8234" y="3083358"/>
            <a:ext cx="2017713" cy="1905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955753"/>
              </p:ext>
            </p:extLst>
          </p:nvPr>
        </p:nvGraphicFramePr>
        <p:xfrm>
          <a:off x="6938234" y="5302466"/>
          <a:ext cx="1644361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4" imgW="1371600" imgH="558720" progId="Equation.DSMT4">
                  <p:embed/>
                </p:oleObj>
              </mc:Choice>
              <mc:Fallback>
                <p:oleObj name="Equation" r:id="rId4" imgW="1371600" imgH="5587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8234" y="5302466"/>
                        <a:ext cx="1644361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930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PWM Applications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04900"/>
            <a:ext cx="8229600" cy="508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63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239838"/>
            <a:ext cx="7373938" cy="4378325"/>
          </a:xfrm>
        </p:spPr>
        <p:txBody>
          <a:bodyPr/>
          <a:lstStyle/>
          <a:p>
            <a:r>
              <a:rPr lang="en-US" dirty="0"/>
              <a:t>Pulse Width Modulation </a:t>
            </a:r>
            <a:r>
              <a:rPr lang="en-US" dirty="0" smtClean="0"/>
              <a:t>Definition</a:t>
            </a:r>
          </a:p>
          <a:p>
            <a:r>
              <a:rPr lang="en-US" dirty="0"/>
              <a:t>Pulse Width Modulation </a:t>
            </a:r>
            <a:r>
              <a:rPr lang="en-US" dirty="0" smtClean="0"/>
              <a:t>Types</a:t>
            </a:r>
          </a:p>
          <a:p>
            <a:r>
              <a:rPr lang="en-US" altLang="en-US" dirty="0"/>
              <a:t>Generation of </a:t>
            </a:r>
            <a:r>
              <a:rPr lang="en-US" altLang="en-US" dirty="0" smtClean="0"/>
              <a:t>PWM</a:t>
            </a:r>
          </a:p>
          <a:p>
            <a:r>
              <a:rPr lang="en-US" dirty="0"/>
              <a:t>PWM Applications</a:t>
            </a:r>
            <a:r>
              <a:rPr lang="en-US" altLang="en-US" dirty="0" smtClean="0"/>
              <a:t> </a:t>
            </a:r>
          </a:p>
          <a:p>
            <a:r>
              <a:rPr lang="en-US" dirty="0"/>
              <a:t>LPC176x/5x PWM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LPC176x/5x PWM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Seven match registers </a:t>
            </a:r>
            <a:r>
              <a:rPr lang="en-US" dirty="0"/>
              <a:t>allow up to </a:t>
            </a:r>
            <a:r>
              <a:rPr lang="en-US" dirty="0">
                <a:solidFill>
                  <a:srgbClr val="FF0000"/>
                </a:solidFill>
              </a:rPr>
              <a:t>6 single edge </a:t>
            </a:r>
            <a:r>
              <a:rPr lang="en-US" dirty="0"/>
              <a:t>controlled or </a:t>
            </a:r>
            <a:r>
              <a:rPr lang="en-US" dirty="0">
                <a:solidFill>
                  <a:srgbClr val="FF0000"/>
                </a:solidFill>
              </a:rPr>
              <a:t>3 double </a:t>
            </a:r>
            <a:r>
              <a:rPr lang="en-US" dirty="0" smtClean="0">
                <a:solidFill>
                  <a:srgbClr val="FF0000"/>
                </a:solidFill>
              </a:rPr>
              <a:t>edge </a:t>
            </a:r>
            <a:r>
              <a:rPr lang="en-US" dirty="0" smtClean="0"/>
              <a:t>controlled </a:t>
            </a:r>
            <a:r>
              <a:rPr lang="en-US" dirty="0">
                <a:solidFill>
                  <a:srgbClr val="FF0000"/>
                </a:solidFill>
              </a:rPr>
              <a:t>PWM</a:t>
            </a:r>
            <a:r>
              <a:rPr lang="en-US" dirty="0"/>
              <a:t> outputs, or a mix of both </a:t>
            </a:r>
            <a:r>
              <a:rPr lang="en-US" dirty="0" smtClean="0"/>
              <a:t>types.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Single-edge</a:t>
            </a:r>
            <a:r>
              <a:rPr lang="en-US" dirty="0" smtClean="0"/>
              <a:t> </a:t>
            </a:r>
            <a:r>
              <a:rPr lang="en-US" dirty="0"/>
              <a:t>controlled PWM outputs all go high at </a:t>
            </a:r>
            <a:r>
              <a:rPr lang="en-US" dirty="0" smtClean="0"/>
              <a:t>beginning </a:t>
            </a:r>
            <a:r>
              <a:rPr lang="en-US" dirty="0"/>
              <a:t>of each cycle unless </a:t>
            </a:r>
            <a:r>
              <a:rPr lang="en-US" dirty="0" smtClean="0"/>
              <a:t>output </a:t>
            </a:r>
            <a:r>
              <a:rPr lang="en-US" dirty="0"/>
              <a:t>is a constant low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Double edge </a:t>
            </a:r>
            <a:r>
              <a:rPr lang="en-US" dirty="0"/>
              <a:t>controlled PWM outputs can have either </a:t>
            </a:r>
            <a:r>
              <a:rPr lang="en-US" dirty="0" smtClean="0"/>
              <a:t>edge occur </a:t>
            </a:r>
            <a:r>
              <a:rPr lang="en-US" dirty="0"/>
              <a:t>at any position within a cycle. This allows for both positive going and </a:t>
            </a:r>
            <a:r>
              <a:rPr lang="en-US" dirty="0" smtClean="0"/>
              <a:t>negative going </a:t>
            </a:r>
            <a:r>
              <a:rPr lang="en-US" dirty="0"/>
              <a:t>pulses</a:t>
            </a:r>
            <a:r>
              <a:rPr lang="en-US" dirty="0" smtClean="0"/>
              <a:t>.</a:t>
            </a:r>
          </a:p>
          <a:p>
            <a:r>
              <a:rPr lang="en-US" dirty="0"/>
              <a:t>Pulse period and width can be any number of timer counts. This allows </a:t>
            </a:r>
            <a:r>
              <a:rPr lang="en-US" dirty="0" smtClean="0"/>
              <a:t>complete flexibility </a:t>
            </a:r>
            <a:r>
              <a:rPr lang="en-US" dirty="0"/>
              <a:t>in the trade-off between resolution and repetition rate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All PWM outputs </a:t>
            </a:r>
            <a:r>
              <a:rPr lang="en-US" dirty="0" smtClean="0">
                <a:solidFill>
                  <a:srgbClr val="FF0000"/>
                </a:solidFill>
              </a:rPr>
              <a:t>will occur </a:t>
            </a:r>
            <a:r>
              <a:rPr lang="en-US" dirty="0">
                <a:solidFill>
                  <a:srgbClr val="FF0000"/>
                </a:solidFill>
              </a:rPr>
              <a:t>at the same repetition rate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503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PWM block diagram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04" y="1182327"/>
            <a:ext cx="8229600" cy="506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5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/>
              <a:t>W</a:t>
            </a:r>
            <a:r>
              <a:rPr lang="en-US" dirty="0" smtClean="0"/>
              <a:t>aveform for Single and Double </a:t>
            </a:r>
            <a:r>
              <a:rPr lang="en-US" dirty="0"/>
              <a:t>E</a:t>
            </a:r>
            <a:r>
              <a:rPr lang="en-US" dirty="0" smtClean="0"/>
              <a:t>dge </a:t>
            </a:r>
            <a:r>
              <a:rPr lang="en-US" dirty="0"/>
              <a:t>C</a:t>
            </a:r>
            <a:r>
              <a:rPr lang="en-US" dirty="0" smtClean="0"/>
              <a:t>ontrol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7541"/>
            <a:ext cx="8229600" cy="490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7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LPC176x/5x PWM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TCR (Timer Control Register)</a:t>
            </a:r>
            <a:r>
              <a:rPr lang="en-US" dirty="0"/>
              <a:t>: TCR is used to control the Timer Counter functions. The Timer Counter can be disabled or reset through the TCR.</a:t>
            </a:r>
          </a:p>
          <a:p>
            <a:pPr lvl="1"/>
            <a:r>
              <a:rPr lang="en-US" dirty="0"/>
              <a:t>Bit 0: for enabling the counter</a:t>
            </a:r>
          </a:p>
          <a:p>
            <a:pPr lvl="1"/>
            <a:r>
              <a:rPr lang="en-US" dirty="0"/>
              <a:t>Bit 1: for resetting timer counter and </a:t>
            </a:r>
            <a:r>
              <a:rPr lang="en-US" dirty="0" err="1"/>
              <a:t>prescale</a:t>
            </a:r>
            <a:r>
              <a:rPr lang="en-US" dirty="0"/>
              <a:t> counter</a:t>
            </a:r>
          </a:p>
          <a:p>
            <a:pPr lvl="1"/>
            <a:r>
              <a:rPr lang="en-US" dirty="0"/>
              <a:t>Bit 3: to enable PWM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LPC_PWM1-&gt;TCR |=  1  | (1 &lt;&lt; 3); // Enable Counter &amp; </a:t>
            </a:r>
            <a:r>
              <a:rPr lang="en-US" dirty="0" smtClean="0">
                <a:solidFill>
                  <a:schemeClr val="accent6"/>
                </a:solidFill>
              </a:rPr>
              <a:t>PWM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TC (</a:t>
            </a:r>
            <a:r>
              <a:rPr lang="en-US" dirty="0">
                <a:solidFill>
                  <a:srgbClr val="FF0000"/>
                </a:solidFill>
              </a:rPr>
              <a:t>Timer </a:t>
            </a:r>
            <a:r>
              <a:rPr lang="en-US" dirty="0" smtClean="0">
                <a:solidFill>
                  <a:srgbClr val="FF0000"/>
                </a:solidFill>
              </a:rPr>
              <a:t>Counter)</a:t>
            </a:r>
            <a:r>
              <a:rPr lang="en-US" dirty="0" smtClean="0"/>
              <a:t>: </a:t>
            </a:r>
            <a:r>
              <a:rPr lang="en-US" dirty="0"/>
              <a:t>The 32-bit TC is incremented every PR+1 cycles of </a:t>
            </a:r>
            <a:r>
              <a:rPr lang="en-US" dirty="0" smtClean="0"/>
              <a:t>PCLK. The </a:t>
            </a:r>
            <a:r>
              <a:rPr lang="en-US" dirty="0"/>
              <a:t>TC is controlled through the </a:t>
            </a:r>
            <a:r>
              <a:rPr lang="en-US" dirty="0" smtClean="0"/>
              <a:t>TCR.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 (</a:t>
            </a:r>
            <a:r>
              <a:rPr lang="en-US" dirty="0" err="1">
                <a:solidFill>
                  <a:srgbClr val="FF0000"/>
                </a:solidFill>
              </a:rPr>
              <a:t>Prescale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Register)</a:t>
            </a:r>
            <a:r>
              <a:rPr lang="en-US" dirty="0" smtClean="0"/>
              <a:t>: The </a:t>
            </a:r>
            <a:r>
              <a:rPr lang="en-US" dirty="0"/>
              <a:t>TC is incremented every PR+1 cycles of </a:t>
            </a:r>
            <a:r>
              <a:rPr lang="en-US" dirty="0" smtClean="0"/>
              <a:t>PCLK.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76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LPC176x/5x </a:t>
            </a:r>
            <a:r>
              <a:rPr lang="en-US" dirty="0" smtClean="0"/>
              <a:t>PWM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PC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Prescale</a:t>
            </a:r>
            <a:r>
              <a:rPr lang="en-US" dirty="0">
                <a:solidFill>
                  <a:srgbClr val="FF0000"/>
                </a:solidFill>
              </a:rPr>
              <a:t> Counter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 </a:t>
            </a:r>
            <a:r>
              <a:rPr lang="en-US" dirty="0"/>
              <a:t>The 32-bit PC is a counter which is incremented to </a:t>
            </a:r>
            <a:r>
              <a:rPr lang="en-US" dirty="0" smtClean="0"/>
              <a:t>the value </a:t>
            </a:r>
            <a:r>
              <a:rPr lang="en-US" dirty="0"/>
              <a:t>stored in PR. When the value in PR is reached, the TC </a:t>
            </a:r>
            <a:r>
              <a:rPr lang="en-US" dirty="0" smtClean="0"/>
              <a:t>is incremented.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PCR (</a:t>
            </a:r>
            <a:r>
              <a:rPr lang="en-US" dirty="0">
                <a:solidFill>
                  <a:srgbClr val="FF0000"/>
                </a:solidFill>
              </a:rPr>
              <a:t>PWM Control </a:t>
            </a:r>
            <a:r>
              <a:rPr lang="en-US" dirty="0" smtClean="0">
                <a:solidFill>
                  <a:srgbClr val="FF0000"/>
                </a:solidFill>
              </a:rPr>
              <a:t>Register)</a:t>
            </a:r>
            <a:r>
              <a:rPr lang="en-US" dirty="0" smtClean="0"/>
              <a:t>: </a:t>
            </a:r>
            <a:r>
              <a:rPr lang="en-US" dirty="0"/>
              <a:t>Enables PWM outputs and selects PWM </a:t>
            </a:r>
            <a:r>
              <a:rPr lang="en-US" dirty="0" smtClean="0"/>
              <a:t>channel types </a:t>
            </a:r>
            <a:r>
              <a:rPr lang="en-US" dirty="0"/>
              <a:t>as either single edge or double edge </a:t>
            </a:r>
            <a:r>
              <a:rPr lang="en-US" dirty="0" smtClean="0"/>
              <a:t>controlled.</a:t>
            </a:r>
          </a:p>
          <a:p>
            <a:pPr lvl="1"/>
            <a:r>
              <a:rPr lang="en-US" dirty="0" smtClean="0"/>
              <a:t>Bits 2-6 generate PWMSEL2 to PWMSEL6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its 9-14 generate PWMENA1 to PWMENA6</a:t>
            </a:r>
          </a:p>
          <a:p>
            <a:r>
              <a:rPr lang="en-US" dirty="0">
                <a:solidFill>
                  <a:srgbClr val="FF0000"/>
                </a:solidFill>
              </a:rPr>
              <a:t>IR (Interrupt Register)</a:t>
            </a:r>
            <a:r>
              <a:rPr lang="en-US" dirty="0"/>
              <a:t>: The IR can be written to clear interrupts. The IR can be read to identify which of eight possible interrupt sources are </a:t>
            </a:r>
            <a:r>
              <a:rPr lang="en-US" dirty="0" smtClean="0"/>
              <a:t>pending.</a:t>
            </a:r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0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LPC176x/5x PWM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MCR (</a:t>
            </a:r>
            <a:r>
              <a:rPr lang="en-US" dirty="0">
                <a:solidFill>
                  <a:srgbClr val="FF0000"/>
                </a:solidFill>
              </a:rPr>
              <a:t>Match Control </a:t>
            </a:r>
            <a:r>
              <a:rPr lang="en-US" dirty="0" smtClean="0">
                <a:solidFill>
                  <a:srgbClr val="FF0000"/>
                </a:solidFill>
              </a:rPr>
              <a:t>Register)</a:t>
            </a:r>
            <a:r>
              <a:rPr lang="en-US" dirty="0" smtClean="0"/>
              <a:t>: </a:t>
            </a:r>
            <a:r>
              <a:rPr lang="en-US" dirty="0"/>
              <a:t>The MCR is used to control if an interrupt </a:t>
            </a:r>
            <a:r>
              <a:rPr lang="en-US" dirty="0" smtClean="0"/>
              <a:t>is generated </a:t>
            </a:r>
            <a:r>
              <a:rPr lang="en-US" dirty="0"/>
              <a:t>and if the TC is reset when a Match </a:t>
            </a:r>
            <a:r>
              <a:rPr lang="en-US" dirty="0" smtClean="0"/>
              <a:t>occurs.</a:t>
            </a:r>
          </a:p>
          <a:p>
            <a:pPr lvl="1"/>
            <a:r>
              <a:rPr lang="en-US" dirty="0" smtClean="0"/>
              <a:t>3 bits for each match register</a:t>
            </a:r>
          </a:p>
          <a:p>
            <a:pPr lvl="1"/>
            <a:r>
              <a:rPr lang="en-US" dirty="0" smtClean="0"/>
              <a:t>Bits 0-2 for MR0, Bits 3-5 for MR1, etc.</a:t>
            </a:r>
          </a:p>
          <a:p>
            <a:pPr lvl="1"/>
            <a:r>
              <a:rPr lang="en-US" dirty="0" smtClean="0"/>
              <a:t>1st bit generates an interrupt on match, 2</a:t>
            </a:r>
            <a:r>
              <a:rPr lang="en-US" baseline="30000" dirty="0" smtClean="0"/>
              <a:t>nd</a:t>
            </a:r>
            <a:r>
              <a:rPr lang="en-US" dirty="0" smtClean="0"/>
              <a:t> bit resets TC on match, 3</a:t>
            </a:r>
            <a:r>
              <a:rPr lang="en-US" baseline="30000" dirty="0" smtClean="0"/>
              <a:t>rd</a:t>
            </a:r>
            <a:r>
              <a:rPr lang="en-US" dirty="0" smtClean="0"/>
              <a:t> bit stops TC and PC by resetting PCR[0]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MR0 (</a:t>
            </a:r>
            <a:r>
              <a:rPr lang="en-US" dirty="0">
                <a:solidFill>
                  <a:srgbClr val="FF0000"/>
                </a:solidFill>
              </a:rPr>
              <a:t>Match Register 0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 MR0 </a:t>
            </a:r>
            <a:r>
              <a:rPr lang="en-US" dirty="0"/>
              <a:t>can be enabled in </a:t>
            </a:r>
            <a:r>
              <a:rPr lang="en-US" dirty="0" smtClean="0"/>
              <a:t>MCR </a:t>
            </a:r>
            <a:r>
              <a:rPr lang="en-US" dirty="0"/>
              <a:t>to reset </a:t>
            </a:r>
            <a:r>
              <a:rPr lang="en-US" dirty="0" smtClean="0"/>
              <a:t>TC</a:t>
            </a:r>
            <a:r>
              <a:rPr lang="en-US" dirty="0"/>
              <a:t>, </a:t>
            </a:r>
            <a:r>
              <a:rPr lang="en-US" dirty="0" smtClean="0"/>
              <a:t>stop both TC </a:t>
            </a:r>
            <a:r>
              <a:rPr lang="en-US" dirty="0"/>
              <a:t>and PC, and/or generate an interrupt when it matches the TC. In addition, a match between this value and TC sets any PWM </a:t>
            </a:r>
            <a:r>
              <a:rPr lang="en-US" dirty="0" smtClean="0"/>
              <a:t>output that </a:t>
            </a:r>
            <a:r>
              <a:rPr lang="en-US" dirty="0"/>
              <a:t>is in single-edge </a:t>
            </a:r>
            <a:r>
              <a:rPr lang="en-US" dirty="0" smtClean="0"/>
              <a:t>mode.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9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LPC176x/5x PWM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MRi</a:t>
            </a:r>
            <a:r>
              <a:rPr lang="en-US" dirty="0">
                <a:solidFill>
                  <a:srgbClr val="FF0000"/>
                </a:solidFill>
              </a:rPr>
              <a:t> (Match Register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: </a:t>
            </a:r>
            <a:r>
              <a:rPr lang="en-US" dirty="0" err="1" smtClean="0"/>
              <a:t>MRi</a:t>
            </a:r>
            <a:r>
              <a:rPr lang="en-US" dirty="0" smtClean="0"/>
              <a:t> </a:t>
            </a:r>
            <a:r>
              <a:rPr lang="en-US" dirty="0"/>
              <a:t>can be enabled in MCR to reset TC, stop both TC and PC, and/or generate an interrupt when it matches the TC. In addition, a match between this value and TC clears </a:t>
            </a:r>
            <a:r>
              <a:rPr lang="en-US" dirty="0" err="1">
                <a:solidFill>
                  <a:srgbClr val="FF0000"/>
                </a:solidFill>
              </a:rPr>
              <a:t>PWMi</a:t>
            </a:r>
            <a:r>
              <a:rPr lang="en-US" dirty="0"/>
              <a:t> in either edge mode, and sets </a:t>
            </a:r>
            <a:r>
              <a:rPr lang="en-US" dirty="0">
                <a:solidFill>
                  <a:srgbClr val="FF0000"/>
                </a:solidFill>
              </a:rPr>
              <a:t>PWMi+1</a:t>
            </a:r>
            <a:r>
              <a:rPr lang="en-US" dirty="0"/>
              <a:t> if it’s in double-edge mode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LER (</a:t>
            </a:r>
            <a:r>
              <a:rPr lang="en-US" dirty="0">
                <a:solidFill>
                  <a:srgbClr val="FF0000"/>
                </a:solidFill>
              </a:rPr>
              <a:t>Load Enable </a:t>
            </a:r>
            <a:r>
              <a:rPr lang="en-US" dirty="0" smtClean="0">
                <a:solidFill>
                  <a:srgbClr val="FF0000"/>
                </a:solidFill>
              </a:rPr>
              <a:t>Register)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Enables </a:t>
            </a:r>
            <a:r>
              <a:rPr lang="en-US" dirty="0"/>
              <a:t>use of new PWM match </a:t>
            </a:r>
            <a:r>
              <a:rPr lang="en-US" dirty="0" smtClean="0"/>
              <a:t>values.</a:t>
            </a:r>
          </a:p>
          <a:p>
            <a:pPr lvl="1"/>
            <a:r>
              <a:rPr lang="en-US" dirty="0" smtClean="0"/>
              <a:t>Bits 0 to 6 correspond to Match 0 to Match 6 registers</a:t>
            </a:r>
          </a:p>
          <a:p>
            <a:pPr lvl="1"/>
            <a:r>
              <a:rPr lang="en-US" dirty="0"/>
              <a:t>Writing a one to </a:t>
            </a:r>
            <a:r>
              <a:rPr lang="en-US" dirty="0" smtClean="0"/>
              <a:t>any of those bits </a:t>
            </a:r>
            <a:r>
              <a:rPr lang="en-US" dirty="0"/>
              <a:t>allows the last value written to the </a:t>
            </a:r>
            <a:r>
              <a:rPr lang="en-US" dirty="0" smtClean="0"/>
              <a:t>corresponding PWM Match </a:t>
            </a:r>
            <a:r>
              <a:rPr lang="en-US" dirty="0"/>
              <a:t>register </a:t>
            </a:r>
            <a:r>
              <a:rPr lang="en-US" dirty="0" smtClean="0"/>
              <a:t>to become </a:t>
            </a:r>
            <a:r>
              <a:rPr lang="en-US" dirty="0"/>
              <a:t>effective when the timer is next reset by a PWM Match </a:t>
            </a:r>
            <a:r>
              <a:rPr lang="en-US" dirty="0" smtClean="0"/>
              <a:t>event.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1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LPC_PINCON-&gt;PINSEL4 |= 1&lt;&lt;0 | 1&lt;&lt;2 | 1&lt;&lt;4; //Configure Pin 2.0 as PWM 1.1, Configure Pin 2.1 as PWM 1.2, Configure Pin 2.2 as PWM </a:t>
            </a:r>
            <a:r>
              <a:rPr lang="en-US" sz="1800" dirty="0" smtClean="0"/>
              <a:t>1.3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LPC_PWM1-</a:t>
            </a:r>
            <a:r>
              <a:rPr lang="en-US" sz="1800" dirty="0"/>
              <a:t>&gt;MR0 = 255;</a:t>
            </a:r>
          </a:p>
          <a:p>
            <a:pPr marL="0" indent="0">
              <a:buNone/>
            </a:pPr>
            <a:r>
              <a:rPr lang="en-US" sz="1800" dirty="0" smtClean="0"/>
              <a:t>LPC_PWM1-</a:t>
            </a:r>
            <a:r>
              <a:rPr lang="en-US" sz="1800" dirty="0"/>
              <a:t>&gt;LER |= 1</a:t>
            </a:r>
            <a:r>
              <a:rPr lang="en-US" sz="1800" dirty="0" smtClean="0"/>
              <a:t>;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LPC_PWM1-</a:t>
            </a:r>
            <a:r>
              <a:rPr lang="en-US" sz="1800" dirty="0"/>
              <a:t>&gt;PCR |= (1 &lt;&lt; 9) | (1&lt;&lt;10) | (1&lt;&lt;11); // enable the outputs of PWM1.1, PWM1.2, </a:t>
            </a:r>
            <a:r>
              <a:rPr lang="en-US" sz="1800" dirty="0" smtClean="0"/>
              <a:t>PWM1.3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LPC_PWM1-</a:t>
            </a:r>
            <a:r>
              <a:rPr lang="en-US" sz="1800" dirty="0"/>
              <a:t>&gt;TCR |= (1 &lt;&lt; 0) | (1 &lt;&lt; 3); // Enable Counter &amp; </a:t>
            </a:r>
            <a:r>
              <a:rPr lang="en-US" sz="1800" dirty="0" smtClean="0"/>
              <a:t>PWM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LPC_PWM1-</a:t>
            </a:r>
            <a:r>
              <a:rPr lang="en-US" sz="1800" dirty="0"/>
              <a:t>&gt;MR1 = 255;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LPC_PWM1-</a:t>
            </a:r>
            <a:r>
              <a:rPr lang="en-US" sz="1800" dirty="0"/>
              <a:t>&gt;LER |= (1 &lt;&lt; 1);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LPC_PWM1-</a:t>
            </a:r>
            <a:r>
              <a:rPr lang="en-US" sz="1800" dirty="0"/>
              <a:t>&gt;MR2 = 255;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LPC_PWM1-</a:t>
            </a:r>
            <a:r>
              <a:rPr lang="en-US" sz="1800" dirty="0"/>
              <a:t>&gt;LER |= (1 &lt;&lt; 2);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LPC_PWM1-</a:t>
            </a:r>
            <a:r>
              <a:rPr lang="en-US" sz="1800" dirty="0"/>
              <a:t>&gt;MR3 = 255;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LPC_PWM1-</a:t>
            </a:r>
            <a:r>
              <a:rPr lang="en-US" sz="1800" dirty="0"/>
              <a:t>&gt;LER |= (1 &lt;&lt; 3);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34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 Width Modulation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Pulse-width modulation (PWM) </a:t>
            </a:r>
            <a:r>
              <a:rPr lang="en-US" dirty="0" smtClean="0"/>
              <a:t>uses </a:t>
            </a:r>
            <a:r>
              <a:rPr lang="en-US" dirty="0"/>
              <a:t>a rectangular pulse wave whose pulse width is modulated resulting in the variation of the average value of the waveform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general purpose of Pulse Width Modulation is to control power delivery, especially to inertial electrical devices.</a:t>
            </a:r>
          </a:p>
          <a:p>
            <a:r>
              <a:rPr lang="en-US" dirty="0" smtClean="0"/>
              <a:t>The on-off behavior changes the average power of signal. </a:t>
            </a:r>
          </a:p>
          <a:p>
            <a:r>
              <a:rPr lang="en-US" dirty="0" smtClean="0"/>
              <a:t>Output signal alternates between on and off within a specified period.</a:t>
            </a:r>
          </a:p>
          <a:p>
            <a:r>
              <a:rPr lang="en-US" dirty="0" smtClean="0"/>
              <a:t>A secondary use of PWM is to encode information for transmission.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6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Duty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Duty Cycle </a:t>
            </a:r>
            <a:r>
              <a:rPr lang="en-US" dirty="0" smtClean="0"/>
              <a:t>is a measure of the time the modulated signal is in its “high” state.</a:t>
            </a:r>
          </a:p>
          <a:p>
            <a:r>
              <a:rPr lang="en-US" dirty="0" smtClean="0"/>
              <a:t>It is generally recorded as the percentage of the signal period where the signal is considered on. </a:t>
            </a:r>
          </a:p>
          <a:p>
            <a:endParaRPr lang="en-US" dirty="0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712331" y="3025751"/>
            <a:ext cx="5259388" cy="3154363"/>
            <a:chOff x="1222" y="2090"/>
            <a:chExt cx="3313" cy="1987"/>
          </a:xfrm>
        </p:grpSpPr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1559" y="3325"/>
              <a:ext cx="390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739" y="3325"/>
              <a:ext cx="390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3920" y="3325"/>
              <a:ext cx="391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>
              <a:off x="1950" y="2577"/>
              <a:ext cx="4" cy="727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1953" y="2560"/>
              <a:ext cx="784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2737" y="2577"/>
              <a:ext cx="4" cy="727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3130" y="2577"/>
              <a:ext cx="4" cy="727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3133" y="2560"/>
              <a:ext cx="784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>
              <a:off x="3917" y="2577"/>
              <a:ext cx="4" cy="727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H="1">
              <a:off x="1950" y="3686"/>
              <a:ext cx="4" cy="391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H="1">
              <a:off x="3130" y="3686"/>
              <a:ext cx="4" cy="391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18" name="AutoShape 15"/>
            <p:cNvCxnSpPr>
              <a:cxnSpLocks noChangeShapeType="1"/>
            </p:cNvCxnSpPr>
            <p:nvPr/>
          </p:nvCxnSpPr>
          <p:spPr bwMode="auto">
            <a:xfrm>
              <a:off x="1953" y="3912"/>
              <a:ext cx="1180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2121" y="3677"/>
              <a:ext cx="896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Period (T)</a:t>
              </a:r>
            </a:p>
          </p:txBody>
        </p:sp>
        <p:cxnSp>
          <p:nvCxnSpPr>
            <p:cNvPr id="20" name="AutoShape 17"/>
            <p:cNvCxnSpPr>
              <a:cxnSpLocks noChangeShapeType="1"/>
            </p:cNvCxnSpPr>
            <p:nvPr/>
          </p:nvCxnSpPr>
          <p:spPr bwMode="auto">
            <a:xfrm>
              <a:off x="1953" y="2854"/>
              <a:ext cx="784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1896" y="2854"/>
              <a:ext cx="840" cy="40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Duty Cycle (D)</a:t>
              </a: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1559" y="3501"/>
              <a:ext cx="2976" cy="0"/>
            </a:xfrm>
            <a:prstGeom prst="line">
              <a:avLst/>
            </a:prstGeom>
            <a:noFill/>
            <a:ln w="64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1558" y="2290"/>
              <a:ext cx="0" cy="1185"/>
            </a:xfrm>
            <a:prstGeom prst="line">
              <a:avLst/>
            </a:prstGeom>
            <a:noFill/>
            <a:ln w="64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222" y="3157"/>
              <a:ext cx="390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VL</a:t>
              </a: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1222" y="2384"/>
              <a:ext cx="390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VH</a:t>
              </a: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H="1">
              <a:off x="2736" y="2156"/>
              <a:ext cx="5" cy="278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H="1">
              <a:off x="1950" y="2155"/>
              <a:ext cx="4" cy="278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28" name="AutoShape 25"/>
            <p:cNvCxnSpPr>
              <a:cxnSpLocks noChangeShapeType="1"/>
            </p:cNvCxnSpPr>
            <p:nvPr/>
          </p:nvCxnSpPr>
          <p:spPr bwMode="auto">
            <a:xfrm>
              <a:off x="1953" y="2384"/>
              <a:ext cx="784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1953" y="2090"/>
              <a:ext cx="784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On</a:t>
              </a:r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 flipH="1">
              <a:off x="3130" y="2155"/>
              <a:ext cx="4" cy="278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31" name="AutoShape 28"/>
            <p:cNvCxnSpPr>
              <a:cxnSpLocks noChangeShapeType="1"/>
            </p:cNvCxnSpPr>
            <p:nvPr/>
          </p:nvCxnSpPr>
          <p:spPr bwMode="auto">
            <a:xfrm>
              <a:off x="2739" y="2384"/>
              <a:ext cx="392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2740" y="2090"/>
              <a:ext cx="390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Off</a:t>
              </a:r>
            </a:p>
          </p:txBody>
        </p:sp>
      </p:grpSp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388541"/>
              </p:ext>
            </p:extLst>
          </p:nvPr>
        </p:nvGraphicFramePr>
        <p:xfrm>
          <a:off x="5009026" y="2959100"/>
          <a:ext cx="3614737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r:id="rId3" imgW="1800000" imgH="1800000" progId="Equation.3">
                  <p:embed/>
                </p:oleObj>
              </mc:Choice>
              <mc:Fallback>
                <p:oleObj r:id="rId3" imgW="1800000" imgH="1800000" progId="Equation.3">
                  <p:embed/>
                  <p:pic>
                    <p:nvPicPr>
                      <p:cNvPr id="143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9026" y="2959100"/>
                        <a:ext cx="3614737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081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Average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value of a pulse waveform f(t) with period T, low value V</a:t>
            </a:r>
            <a:r>
              <a:rPr lang="en-US" baseline="-25000" dirty="0" smtClean="0"/>
              <a:t>L</a:t>
            </a:r>
            <a:r>
              <a:rPr lang="en-US" dirty="0" smtClean="0"/>
              <a:t>, high value V</a:t>
            </a:r>
            <a:r>
              <a:rPr lang="en-US" baseline="-25000" dirty="0"/>
              <a:t>H</a:t>
            </a:r>
            <a:r>
              <a:rPr lang="en-US" dirty="0" smtClean="0"/>
              <a:t> can be found as: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general V</a:t>
            </a:r>
            <a:r>
              <a:rPr lang="en-US" baseline="-25000" dirty="0"/>
              <a:t>L</a:t>
            </a:r>
            <a:r>
              <a:rPr lang="en-US" dirty="0" smtClean="0"/>
              <a:t> is 0; </a:t>
            </a:r>
            <a:r>
              <a:rPr lang="en-US" dirty="0" err="1" smtClean="0">
                <a:solidFill>
                  <a:srgbClr val="FF0000"/>
                </a:solidFill>
              </a:rPr>
              <a:t>V</a:t>
            </a:r>
            <a:r>
              <a:rPr lang="en-US" baseline="-25000" dirty="0" err="1">
                <a:solidFill>
                  <a:srgbClr val="FF0000"/>
                </a:solidFill>
              </a:rPr>
              <a:t>avg</a:t>
            </a:r>
            <a:r>
              <a:rPr lang="en-US" dirty="0" smtClean="0">
                <a:solidFill>
                  <a:srgbClr val="FF0000"/>
                </a:solidFill>
              </a:rPr>
              <a:t> = D . V</a:t>
            </a:r>
            <a:r>
              <a:rPr lang="en-US" baseline="-25000" dirty="0" smtClean="0">
                <a:solidFill>
                  <a:srgbClr val="FF0000"/>
                </a:solidFill>
              </a:rPr>
              <a:t>H</a:t>
            </a:r>
          </a:p>
          <a:p>
            <a:r>
              <a:rPr lang="en-US" dirty="0" smtClean="0"/>
              <a:t>The average value of the signal is directly dependent on the duty cycle D.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413553"/>
              </p:ext>
            </p:extLst>
          </p:nvPr>
        </p:nvGraphicFramePr>
        <p:xfrm>
          <a:off x="885152" y="2161646"/>
          <a:ext cx="2012236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Equation" r:id="rId3" imgW="1282680" imgH="507960" progId="Equation.DSMT4">
                  <p:embed/>
                </p:oleObj>
              </mc:Choice>
              <mc:Fallback>
                <p:oleObj name="Equation" r:id="rId3" imgW="1282680" imgH="507960" progId="Equation.DSMT4">
                  <p:embed/>
                  <p:pic>
                    <p:nvPicPr>
                      <p:cNvPr id="3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152" y="2161646"/>
                        <a:ext cx="2012236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936938"/>
              </p:ext>
            </p:extLst>
          </p:nvPr>
        </p:nvGraphicFramePr>
        <p:xfrm>
          <a:off x="769938" y="3208773"/>
          <a:ext cx="33083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" r:id="rId5" imgW="1800000" imgH="1800000" progId="Equation.3">
                  <p:embed/>
                </p:oleObj>
              </mc:Choice>
              <mc:Fallback>
                <p:oleObj r:id="rId5" imgW="1800000" imgH="1800000" progId="Equation.3">
                  <p:embed/>
                  <p:pic>
                    <p:nvPicPr>
                      <p:cNvPr id="143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3208773"/>
                        <a:ext cx="33083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7"/>
          <p:cNvGrpSpPr>
            <a:grpSpLocks/>
          </p:cNvGrpSpPr>
          <p:nvPr/>
        </p:nvGrpSpPr>
        <p:grpSpPr bwMode="auto">
          <a:xfrm>
            <a:off x="4399179" y="2046432"/>
            <a:ext cx="4532312" cy="2246673"/>
            <a:chOff x="173" y="1184"/>
            <a:chExt cx="2855" cy="1588"/>
          </a:xfrm>
        </p:grpSpPr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463" y="2171"/>
              <a:ext cx="336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>
              <a:off x="1480" y="2171"/>
              <a:ext cx="336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>
              <a:off x="2499" y="2171"/>
              <a:ext cx="336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 flipH="1">
              <a:off x="799" y="1573"/>
              <a:ext cx="4" cy="58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>
              <a:off x="802" y="1560"/>
              <a:ext cx="675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H="1">
              <a:off x="1477" y="1573"/>
              <a:ext cx="4" cy="58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 flipH="1">
              <a:off x="1817" y="1573"/>
              <a:ext cx="4" cy="58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1821" y="1560"/>
              <a:ext cx="675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6"/>
            <p:cNvSpPr>
              <a:spLocks noChangeShapeType="1"/>
            </p:cNvSpPr>
            <p:nvPr/>
          </p:nvSpPr>
          <p:spPr bwMode="auto">
            <a:xfrm flipH="1">
              <a:off x="2495" y="1573"/>
              <a:ext cx="4" cy="58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 flipH="1">
              <a:off x="799" y="2460"/>
              <a:ext cx="4" cy="312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8"/>
            <p:cNvSpPr>
              <a:spLocks noChangeShapeType="1"/>
            </p:cNvSpPr>
            <p:nvPr/>
          </p:nvSpPr>
          <p:spPr bwMode="auto">
            <a:xfrm flipH="1">
              <a:off x="1817" y="2460"/>
              <a:ext cx="4" cy="312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28" name="AutoShape 19"/>
            <p:cNvCxnSpPr>
              <a:cxnSpLocks noChangeShapeType="1"/>
            </p:cNvCxnSpPr>
            <p:nvPr/>
          </p:nvCxnSpPr>
          <p:spPr bwMode="auto">
            <a:xfrm>
              <a:off x="803" y="2641"/>
              <a:ext cx="1015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" name="Rectangle 20"/>
            <p:cNvSpPr>
              <a:spLocks noChangeArrowheads="1"/>
            </p:cNvSpPr>
            <p:nvPr/>
          </p:nvSpPr>
          <p:spPr bwMode="auto">
            <a:xfrm>
              <a:off x="948" y="2453"/>
              <a:ext cx="772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Period (T)</a:t>
              </a:r>
            </a:p>
          </p:txBody>
        </p:sp>
        <p:cxnSp>
          <p:nvCxnSpPr>
            <p:cNvPr id="30" name="AutoShape 21"/>
            <p:cNvCxnSpPr>
              <a:cxnSpLocks noChangeShapeType="1"/>
            </p:cNvCxnSpPr>
            <p:nvPr/>
          </p:nvCxnSpPr>
          <p:spPr bwMode="auto">
            <a:xfrm>
              <a:off x="803" y="1795"/>
              <a:ext cx="675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1" name="Rectangle 22"/>
            <p:cNvSpPr>
              <a:spLocks noChangeArrowheads="1"/>
            </p:cNvSpPr>
            <p:nvPr/>
          </p:nvSpPr>
          <p:spPr bwMode="auto">
            <a:xfrm>
              <a:off x="754" y="1795"/>
              <a:ext cx="724" cy="40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Duty Cycle (D)</a:t>
              </a:r>
            </a:p>
          </p:txBody>
        </p:sp>
        <p:sp>
          <p:nvSpPr>
            <p:cNvPr id="32" name="Line 23"/>
            <p:cNvSpPr>
              <a:spLocks noChangeShapeType="1"/>
            </p:cNvSpPr>
            <p:nvPr/>
          </p:nvSpPr>
          <p:spPr bwMode="auto">
            <a:xfrm>
              <a:off x="463" y="2311"/>
              <a:ext cx="2565" cy="0"/>
            </a:xfrm>
            <a:prstGeom prst="line">
              <a:avLst/>
            </a:prstGeom>
            <a:noFill/>
            <a:ln w="64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4"/>
            <p:cNvSpPr>
              <a:spLocks noChangeShapeType="1"/>
            </p:cNvSpPr>
            <p:nvPr/>
          </p:nvSpPr>
          <p:spPr bwMode="auto">
            <a:xfrm flipV="1">
              <a:off x="462" y="1344"/>
              <a:ext cx="0" cy="947"/>
            </a:xfrm>
            <a:prstGeom prst="line">
              <a:avLst/>
            </a:prstGeom>
            <a:noFill/>
            <a:ln w="64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173" y="2037"/>
              <a:ext cx="336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VL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173" y="1419"/>
              <a:ext cx="336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VH</a:t>
              </a:r>
            </a:p>
          </p:txBody>
        </p:sp>
        <p:sp>
          <p:nvSpPr>
            <p:cNvPr id="36" name="Line 27"/>
            <p:cNvSpPr>
              <a:spLocks noChangeShapeType="1"/>
            </p:cNvSpPr>
            <p:nvPr/>
          </p:nvSpPr>
          <p:spPr bwMode="auto">
            <a:xfrm flipH="1">
              <a:off x="1476" y="1237"/>
              <a:ext cx="5" cy="222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28"/>
            <p:cNvSpPr>
              <a:spLocks noChangeShapeType="1"/>
            </p:cNvSpPr>
            <p:nvPr/>
          </p:nvSpPr>
          <p:spPr bwMode="auto">
            <a:xfrm flipH="1">
              <a:off x="799" y="1236"/>
              <a:ext cx="4" cy="222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38" name="AutoShape 29"/>
            <p:cNvCxnSpPr>
              <a:cxnSpLocks noChangeShapeType="1"/>
            </p:cNvCxnSpPr>
            <p:nvPr/>
          </p:nvCxnSpPr>
          <p:spPr bwMode="auto">
            <a:xfrm>
              <a:off x="803" y="1419"/>
              <a:ext cx="675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9" name="Rectangle 30"/>
            <p:cNvSpPr>
              <a:spLocks noChangeArrowheads="1"/>
            </p:cNvSpPr>
            <p:nvPr/>
          </p:nvSpPr>
          <p:spPr bwMode="auto">
            <a:xfrm>
              <a:off x="803" y="1184"/>
              <a:ext cx="675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On</a:t>
              </a:r>
            </a:p>
          </p:txBody>
        </p:sp>
        <p:sp>
          <p:nvSpPr>
            <p:cNvPr id="40" name="Line 31"/>
            <p:cNvSpPr>
              <a:spLocks noChangeShapeType="1"/>
            </p:cNvSpPr>
            <p:nvPr/>
          </p:nvSpPr>
          <p:spPr bwMode="auto">
            <a:xfrm flipH="1">
              <a:off x="1817" y="1236"/>
              <a:ext cx="4" cy="222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41" name="AutoShape 32"/>
            <p:cNvCxnSpPr>
              <a:cxnSpLocks noChangeShapeType="1"/>
            </p:cNvCxnSpPr>
            <p:nvPr/>
          </p:nvCxnSpPr>
          <p:spPr bwMode="auto">
            <a:xfrm>
              <a:off x="1481" y="1419"/>
              <a:ext cx="336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2" name="Rectangle 33"/>
            <p:cNvSpPr>
              <a:spLocks noChangeArrowheads="1"/>
            </p:cNvSpPr>
            <p:nvPr/>
          </p:nvSpPr>
          <p:spPr bwMode="auto">
            <a:xfrm>
              <a:off x="1481" y="1184"/>
              <a:ext cx="336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Off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689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Advantages of Using PWM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value proportional to duty cycle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Low power used in transistors used to switch the signal, and fast switching possible due to MOSFETS and power transistors at speeds in excess of 100 kHz</a:t>
            </a:r>
          </a:p>
          <a:p>
            <a:pPr lvl="1"/>
            <a:r>
              <a:rPr lang="en-US" dirty="0"/>
              <a:t>To fulfill partial power requirements, variable resistance devices such as rheostats were used to control the current entering a device </a:t>
            </a:r>
            <a:r>
              <a:rPr lang="en-US" dirty="0" smtClean="0"/>
              <a:t>  (e.g. </a:t>
            </a:r>
            <a:r>
              <a:rPr lang="en-US" dirty="0"/>
              <a:t>sewing machines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Alleviates the problem of high heat losses through resistive elements at intermediate voltage points </a:t>
            </a:r>
          </a:p>
          <a:p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l="16251"/>
          <a:stretch>
            <a:fillRect/>
          </a:stretch>
        </p:blipFill>
        <p:spPr bwMode="auto">
          <a:xfrm>
            <a:off x="2267720" y="1643183"/>
            <a:ext cx="3649662" cy="1440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2234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 Width Modulation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commonly used types of PWM defined by which edge of the analog signal is to be modulated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Lead Edge Modulation: </a:t>
            </a:r>
            <a:r>
              <a:rPr lang="en-US" dirty="0">
                <a:solidFill>
                  <a:srgbClr val="000000"/>
                </a:solidFill>
              </a:rPr>
              <a:t>The lead edge of the trigger signal is fixed to the leading </a:t>
            </a:r>
            <a:r>
              <a:rPr lang="en-US" dirty="0" smtClean="0">
                <a:solidFill>
                  <a:srgbClr val="000000"/>
                </a:solidFill>
              </a:rPr>
              <a:t>edge </a:t>
            </a:r>
            <a:r>
              <a:rPr lang="en-US" dirty="0">
                <a:solidFill>
                  <a:srgbClr val="000000"/>
                </a:solidFill>
              </a:rPr>
              <a:t>of the time spectrum </a:t>
            </a:r>
            <a:r>
              <a:rPr lang="en-US" dirty="0" smtClean="0">
                <a:solidFill>
                  <a:srgbClr val="000000"/>
                </a:solidFill>
              </a:rPr>
              <a:t>and the </a:t>
            </a:r>
            <a:r>
              <a:rPr lang="en-US" dirty="0">
                <a:solidFill>
                  <a:srgbClr val="000000"/>
                </a:solidFill>
              </a:rPr>
              <a:t>leading (rising) edge </a:t>
            </a:r>
            <a:r>
              <a:rPr lang="en-US" dirty="0" smtClean="0">
                <a:solidFill>
                  <a:srgbClr val="000000"/>
                </a:solidFill>
              </a:rPr>
              <a:t>is modulated.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Trail Edge Modulation: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The trail edge of the trigger signal is fixed to the trailing edge of the time spectrum and the trailing </a:t>
            </a:r>
            <a:r>
              <a:rPr lang="en-US" dirty="0" smtClean="0">
                <a:solidFill>
                  <a:srgbClr val="000000"/>
                </a:solidFill>
              </a:rPr>
              <a:t>(falling)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edge is modulated.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Pulse Center Two Edge Modulation: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The pulse center is fixed in the middle of the time spectrum and both edges are modulated about the center of the trigger signal.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64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Pulse Width Modulation Types</a:t>
            </a:r>
          </a:p>
        </p:txBody>
      </p:sp>
      <p:pic>
        <p:nvPicPr>
          <p:cNvPr id="3074" name="Picture 2" descr="https://upload.wikimedia.org/wikipedia/commons/thumb/0/06/Three_PWM_types.svg/350px-Three_PWM_type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82327"/>
            <a:ext cx="8229600" cy="5069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1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Analog Generation of PWM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143000"/>
            <a:ext cx="5151725" cy="51435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Intersective</a:t>
            </a:r>
            <a:r>
              <a:rPr lang="en-US" dirty="0" smtClean="0">
                <a:solidFill>
                  <a:srgbClr val="FF0000"/>
                </a:solidFill>
              </a:rPr>
              <a:t> Method</a:t>
            </a:r>
            <a:r>
              <a:rPr lang="en-US" dirty="0" smtClean="0"/>
              <a:t>: Allows for analog creation of PWM signal through noting intersections between a </a:t>
            </a:r>
            <a:r>
              <a:rPr lang="en-US" dirty="0" err="1" smtClean="0"/>
              <a:t>sawtooth</a:t>
            </a:r>
            <a:r>
              <a:rPr lang="en-US" dirty="0" smtClean="0"/>
              <a:t> trigger signal and a reference sinusoid.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L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ength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of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pulses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is dependent upon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intersection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of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reference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sinusoid and trigger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signal.</a:t>
            </a:r>
            <a:endParaRPr lang="en-US" dirty="0">
              <a:solidFill>
                <a:srgbClr val="000000"/>
              </a:solidFill>
              <a:latin typeface="Arial" charset="0"/>
              <a:ea typeface="Microsoft YaHei" charset="-122"/>
            </a:endParaRPr>
          </a:p>
          <a:p>
            <a:pPr lvl="0"/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When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sinusoid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is greater than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trigger signal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PWM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pulse is switched to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on/high position, otherwise it is  switched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to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off/low.</a:t>
            </a:r>
            <a:endParaRPr lang="en-US" dirty="0">
              <a:solidFill>
                <a:srgbClr val="000000"/>
              </a:solidFill>
              <a:latin typeface="Arial" charset="0"/>
              <a:ea typeface="Microsoft YaHei" charset="-122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8926" y="1412755"/>
            <a:ext cx="3264214" cy="2085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8926" y="3692515"/>
            <a:ext cx="3264214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44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36960</TotalTime>
  <Words>1591</Words>
  <Application>Microsoft Office PowerPoint</Application>
  <PresentationFormat>On-screen Show (4:3)</PresentationFormat>
  <Paragraphs>159</Paragraphs>
  <Slides>27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  <vt:variant>
        <vt:lpstr>Custom Shows</vt:lpstr>
      </vt:variant>
      <vt:variant>
        <vt:i4>1</vt:i4>
      </vt:variant>
    </vt:vector>
  </HeadingPairs>
  <TitlesOfParts>
    <vt:vector size="37" baseType="lpstr">
      <vt:lpstr>Microsoft YaHei</vt:lpstr>
      <vt:lpstr>Arial</vt:lpstr>
      <vt:lpstr>Comic Sans MS</vt:lpstr>
      <vt:lpstr>Constantia</vt:lpstr>
      <vt:lpstr>Times New Roman</vt:lpstr>
      <vt:lpstr>Wingdings</vt:lpstr>
      <vt:lpstr>Default Design</vt:lpstr>
      <vt:lpstr>Microsoft Equation 3.0</vt:lpstr>
      <vt:lpstr>Equation</vt:lpstr>
      <vt:lpstr>Pulse Width Modulation </vt:lpstr>
      <vt:lpstr>Next . . .</vt:lpstr>
      <vt:lpstr>Pulse Width Modulation Definition</vt:lpstr>
      <vt:lpstr>Duty Cycle</vt:lpstr>
      <vt:lpstr>Signal Average Value</vt:lpstr>
      <vt:lpstr>Advantages of Using PWM</vt:lpstr>
      <vt:lpstr>Pulse Width Modulation Types</vt:lpstr>
      <vt:lpstr>Pulse Width Modulation Types</vt:lpstr>
      <vt:lpstr>Analog Generation of PWM</vt:lpstr>
      <vt:lpstr>Analog Generation of PWM</vt:lpstr>
      <vt:lpstr>Delta Modulation</vt:lpstr>
      <vt:lpstr>Delta-Sigma Modulation</vt:lpstr>
      <vt:lpstr>Time Proportioning PWM Generation</vt:lpstr>
      <vt:lpstr>PWM Applications</vt:lpstr>
      <vt:lpstr>PWM Applications</vt:lpstr>
      <vt:lpstr>PWM Applications</vt:lpstr>
      <vt:lpstr>PWM Applications</vt:lpstr>
      <vt:lpstr>PWM Applications</vt:lpstr>
      <vt:lpstr>PWM Applications</vt:lpstr>
      <vt:lpstr>LPC176x/5x PWM</vt:lpstr>
      <vt:lpstr>PWM block diagram</vt:lpstr>
      <vt:lpstr>Sample Waveform for Single and Double Edge Control</vt:lpstr>
      <vt:lpstr>LPC176x/5x PWM Registers</vt:lpstr>
      <vt:lpstr>LPC176x/5x PWM Registers</vt:lpstr>
      <vt:lpstr>LPC176x/5x PWM Registers</vt:lpstr>
      <vt:lpstr>LPC176x/5x PWM Registers</vt:lpstr>
      <vt:lpstr>Example Code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Muhamed Mudawar</dc:creator>
  <cp:lastModifiedBy>Windows User</cp:lastModifiedBy>
  <cp:revision>813</cp:revision>
  <dcterms:created xsi:type="dcterms:W3CDTF">2004-09-12T13:54:39Z</dcterms:created>
  <dcterms:modified xsi:type="dcterms:W3CDTF">2018-11-07T20:48:21Z</dcterms:modified>
</cp:coreProperties>
</file>