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5"/>
  </p:notesMasterIdLst>
  <p:handoutMasterIdLst>
    <p:handoutMasterId r:id="rId96"/>
  </p:handoutMasterIdLst>
  <p:sldIdLst>
    <p:sldId id="344" r:id="rId2"/>
    <p:sldId id="457" r:id="rId3"/>
    <p:sldId id="458" r:id="rId4"/>
    <p:sldId id="460" r:id="rId5"/>
    <p:sldId id="459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68" r:id="rId14"/>
    <p:sldId id="469" r:id="rId15"/>
    <p:sldId id="471" r:id="rId16"/>
    <p:sldId id="472" r:id="rId17"/>
    <p:sldId id="475" r:id="rId18"/>
    <p:sldId id="476" r:id="rId19"/>
    <p:sldId id="477" r:id="rId20"/>
    <p:sldId id="480" r:id="rId21"/>
    <p:sldId id="478" r:id="rId22"/>
    <p:sldId id="473" r:id="rId23"/>
    <p:sldId id="479" r:id="rId24"/>
    <p:sldId id="481" r:id="rId25"/>
    <p:sldId id="482" r:id="rId26"/>
    <p:sldId id="483" r:id="rId27"/>
    <p:sldId id="474" r:id="rId28"/>
    <p:sldId id="484" r:id="rId29"/>
    <p:sldId id="485" r:id="rId30"/>
    <p:sldId id="486" r:id="rId31"/>
    <p:sldId id="488" r:id="rId32"/>
    <p:sldId id="489" r:id="rId33"/>
    <p:sldId id="490" r:id="rId34"/>
    <p:sldId id="491" r:id="rId35"/>
    <p:sldId id="492" r:id="rId36"/>
    <p:sldId id="493" r:id="rId37"/>
    <p:sldId id="494" r:id="rId38"/>
    <p:sldId id="495" r:id="rId39"/>
    <p:sldId id="496" r:id="rId40"/>
    <p:sldId id="508" r:id="rId41"/>
    <p:sldId id="502" r:id="rId42"/>
    <p:sldId id="503" r:id="rId43"/>
    <p:sldId id="504" r:id="rId44"/>
    <p:sldId id="497" r:id="rId45"/>
    <p:sldId id="498" r:id="rId46"/>
    <p:sldId id="499" r:id="rId47"/>
    <p:sldId id="500" r:id="rId48"/>
    <p:sldId id="501" r:id="rId49"/>
    <p:sldId id="505" r:id="rId50"/>
    <p:sldId id="506" r:id="rId51"/>
    <p:sldId id="507" r:id="rId52"/>
    <p:sldId id="509" r:id="rId53"/>
    <p:sldId id="517" r:id="rId54"/>
    <p:sldId id="529" r:id="rId55"/>
    <p:sldId id="530" r:id="rId56"/>
    <p:sldId id="510" r:id="rId57"/>
    <p:sldId id="532" r:id="rId58"/>
    <p:sldId id="533" r:id="rId59"/>
    <p:sldId id="511" r:id="rId60"/>
    <p:sldId id="535" r:id="rId61"/>
    <p:sldId id="536" r:id="rId62"/>
    <p:sldId id="537" r:id="rId63"/>
    <p:sldId id="538" r:id="rId64"/>
    <p:sldId id="539" r:id="rId65"/>
    <p:sldId id="540" r:id="rId66"/>
    <p:sldId id="542" r:id="rId67"/>
    <p:sldId id="543" r:id="rId68"/>
    <p:sldId id="544" r:id="rId69"/>
    <p:sldId id="534" r:id="rId70"/>
    <p:sldId id="513" r:id="rId71"/>
    <p:sldId id="521" r:id="rId72"/>
    <p:sldId id="522" r:id="rId73"/>
    <p:sldId id="523" r:id="rId74"/>
    <p:sldId id="524" r:id="rId75"/>
    <p:sldId id="526" r:id="rId76"/>
    <p:sldId id="527" r:id="rId77"/>
    <p:sldId id="514" r:id="rId78"/>
    <p:sldId id="545" r:id="rId79"/>
    <p:sldId id="541" r:id="rId80"/>
    <p:sldId id="518" r:id="rId81"/>
    <p:sldId id="548" r:id="rId82"/>
    <p:sldId id="549" r:id="rId83"/>
    <p:sldId id="547" r:id="rId84"/>
    <p:sldId id="520" r:id="rId85"/>
    <p:sldId id="550" r:id="rId86"/>
    <p:sldId id="528" r:id="rId87"/>
    <p:sldId id="515" r:id="rId88"/>
    <p:sldId id="551" r:id="rId89"/>
    <p:sldId id="552" r:id="rId90"/>
    <p:sldId id="556" r:id="rId91"/>
    <p:sldId id="553" r:id="rId92"/>
    <p:sldId id="554" r:id="rId93"/>
    <p:sldId id="555" r:id="rId94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FF99"/>
    <a:srgbClr val="FF99CC"/>
    <a:srgbClr val="FF0000"/>
    <a:srgbClr val="CCFFFF"/>
    <a:srgbClr val="FFAE5D"/>
    <a:srgbClr val="FF9900"/>
    <a:srgbClr val="FFFF99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 varScale="1">
        <p:scale>
          <a:sx n="70" d="100"/>
          <a:sy n="70" d="100"/>
        </p:scale>
        <p:origin x="1291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903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6C9471D-44B9-4BA7-B363-B36C98D147A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0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DB2B-2252-4115-86AC-120986FEB86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34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789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9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3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8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7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20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 smtClean="0"/>
              <a:t>Processes and Operating Systems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COE 306– Introduction to Embedded System– KFUPM                  	slide </a:t>
            </a:r>
            <a:fld id="{A8E5003E-9D95-43EC-B3F8-1685FE381A46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freertos/" TargetMode="External"/><Relationship Id="rId2" Type="http://schemas.openxmlformats.org/officeDocument/2006/relationships/hyperlink" Target="http://www.freertos.or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3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8.png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 Processes and Operating Systems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Chapter 6</a:t>
            </a:r>
            <a:endParaRPr lang="en-US" altLang="en-US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r>
              <a:rPr lang="en-US" dirty="0"/>
              <a:t>COE 306: Introduction to Embedded Systems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2000" dirty="0"/>
              <a:t>Computer Engineering Department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</a:t>
            </a:r>
            <a:r>
              <a:rPr lang="en-US" dirty="0" smtClean="0"/>
              <a:t>Rates </a:t>
            </a:r>
            <a:r>
              <a:rPr lang="en-US" dirty="0"/>
              <a:t>in </a:t>
            </a:r>
            <a:r>
              <a:rPr lang="en-US" dirty="0" smtClean="0"/>
              <a:t>Engine Controllers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194799"/>
              </p:ext>
            </p:extLst>
          </p:nvPr>
        </p:nvGraphicFramePr>
        <p:xfrm>
          <a:off x="1922078" y="1092145"/>
          <a:ext cx="5452534" cy="5201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267"/>
                <a:gridCol w="2726267"/>
              </a:tblGrid>
              <a:tr h="3809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Variable</a:t>
                      </a:r>
                      <a:endParaRPr lang="en-US" sz="18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Update period (ms)</a:t>
                      </a:r>
                      <a:endParaRPr lang="en-US" sz="18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Engine spark timing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Throttle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Air flow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Battery voltage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Fuel flow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Recycled exhaust gas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Status switches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Air temperature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Barometric pressure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Spark</a:t>
                      </a:r>
                      <a:r>
                        <a:rPr lang="en-US" sz="1800" baseline="0" dirty="0" smtClean="0"/>
                        <a:t> (dwell)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Fuel adjustment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Carburetor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Mode actuators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Perform a computation to conform to external timing </a:t>
            </a:r>
            <a:r>
              <a:rPr lang="en-US" dirty="0" smtClean="0"/>
              <a:t>constraints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Deadline frequency: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FF3300"/>
                </a:solidFill>
              </a:rPr>
              <a:t>Periodic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Aperiodic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Deadline type: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FF3300"/>
                </a:solidFill>
              </a:rPr>
              <a:t>Hard</a:t>
            </a:r>
            <a:r>
              <a:rPr lang="en-US" dirty="0"/>
              <a:t>: failure to meet deadline causes system </a:t>
            </a:r>
            <a:r>
              <a:rPr lang="en-US" dirty="0" smtClean="0"/>
              <a:t>failure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Car </a:t>
            </a:r>
            <a:r>
              <a:rPr lang="en-US" dirty="0"/>
              <a:t>Airbag </a:t>
            </a:r>
            <a:r>
              <a:rPr lang="en-US" dirty="0" smtClean="0"/>
              <a:t>system, car brakes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FF3300"/>
                </a:solidFill>
              </a:rPr>
              <a:t>Soft</a:t>
            </a:r>
            <a:r>
              <a:rPr lang="en-US" dirty="0"/>
              <a:t>: failure to meet deadline causes degraded </a:t>
            </a:r>
            <a:r>
              <a:rPr lang="en-US" dirty="0" smtClean="0"/>
              <a:t>response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Room temperature control, car multimedia system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FF3300"/>
                </a:solidFill>
              </a:rPr>
              <a:t>Firm</a:t>
            </a:r>
            <a:r>
              <a:rPr lang="en-US" dirty="0"/>
              <a:t>: late response is </a:t>
            </a:r>
            <a:r>
              <a:rPr lang="en-US" dirty="0" smtClean="0"/>
              <a:t>useless; </a:t>
            </a:r>
            <a:r>
              <a:rPr lang="en-US" dirty="0"/>
              <a:t>Infrequent deadline misses are tolerable, but may degrade the system's quality of </a:t>
            </a:r>
            <a:r>
              <a:rPr lang="en-US" dirty="0" smtClean="0"/>
              <a:t>service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dirty="0"/>
              <a:t>digital cable set-top </a:t>
            </a:r>
            <a:r>
              <a:rPr lang="en-US" dirty="0" smtClean="0"/>
              <a:t>box frame decoder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0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40" y="4638746"/>
            <a:ext cx="3263876" cy="16477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Process Timing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Release </a:t>
            </a:r>
            <a:r>
              <a:rPr lang="en-US" dirty="0">
                <a:solidFill>
                  <a:srgbClr val="FF0000"/>
                </a:solidFill>
              </a:rPr>
              <a:t>time</a:t>
            </a:r>
            <a:r>
              <a:rPr lang="en-US" dirty="0"/>
              <a:t>: time at which process becomes </a:t>
            </a:r>
            <a:r>
              <a:rPr lang="en-US" dirty="0" smtClean="0"/>
              <a:t>ready to execute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Deadline</a:t>
            </a:r>
            <a:r>
              <a:rPr lang="en-US" dirty="0" smtClean="0"/>
              <a:t>: time at which process must finish execution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Periodic process</a:t>
            </a:r>
            <a:r>
              <a:rPr lang="en-US" dirty="0" smtClean="0"/>
              <a:t>: a process executes every period</a:t>
            </a:r>
          </a:p>
          <a:p>
            <a:pPr lvl="1"/>
            <a:r>
              <a:rPr lang="en-US" dirty="0" smtClean="0"/>
              <a:t>e.g. Firing the spark plugs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Aperiodic </a:t>
            </a:r>
            <a:r>
              <a:rPr lang="en-US" dirty="0">
                <a:solidFill>
                  <a:srgbClr val="FF0000"/>
                </a:solidFill>
              </a:rPr>
              <a:t>process</a:t>
            </a:r>
            <a:r>
              <a:rPr lang="en-US" dirty="0"/>
              <a:t>: </a:t>
            </a:r>
            <a:r>
              <a:rPr lang="en-US" dirty="0" smtClean="0"/>
              <a:t>executes on demand</a:t>
            </a:r>
          </a:p>
          <a:p>
            <a:pPr lvl="1"/>
            <a:r>
              <a:rPr lang="en-US" dirty="0" smtClean="0"/>
              <a:t>Processing a button press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Period </a:t>
            </a:r>
            <a:r>
              <a:rPr lang="en-US" dirty="0" smtClean="0"/>
              <a:t>: interval between process activations</a:t>
            </a:r>
          </a:p>
          <a:p>
            <a:pPr marL="347663" lvl="1" indent="-347663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Initiation Interval or Rate</a:t>
            </a:r>
            <a:r>
              <a:rPr lang="en-US" sz="2400" dirty="0" smtClean="0"/>
              <a:t> </a:t>
            </a:r>
            <a:r>
              <a:rPr lang="en-US" sz="2400" dirty="0"/>
              <a:t>= 1/period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Process Timing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Jitter</a:t>
            </a:r>
            <a:r>
              <a:rPr lang="en-US" dirty="0" smtClean="0"/>
              <a:t>: </a:t>
            </a:r>
            <a:r>
              <a:rPr lang="en-US" dirty="0"/>
              <a:t>Allowable variation in task completion </a:t>
            </a:r>
            <a:r>
              <a:rPr lang="en-US" dirty="0" smtClean="0"/>
              <a:t>time</a:t>
            </a:r>
          </a:p>
          <a:p>
            <a:pPr lvl="1"/>
            <a:r>
              <a:rPr lang="en-US" dirty="0"/>
              <a:t>Example: multimedia </a:t>
            </a:r>
            <a:r>
              <a:rPr lang="en-US" dirty="0" smtClean="0"/>
              <a:t>synchronization</a:t>
            </a:r>
          </a:p>
          <a:p>
            <a:r>
              <a:rPr lang="en-US" dirty="0"/>
              <a:t>What happens when a process misses a deadline? </a:t>
            </a:r>
            <a:endParaRPr lang="en-US" dirty="0" smtClean="0"/>
          </a:p>
          <a:p>
            <a:pPr lvl="1"/>
            <a:r>
              <a:rPr lang="en-US" dirty="0" smtClean="0"/>
              <a:t>Can be </a:t>
            </a:r>
            <a:r>
              <a:rPr lang="en-US" dirty="0"/>
              <a:t>catastrophic </a:t>
            </a:r>
            <a:r>
              <a:rPr lang="en-US" dirty="0" smtClean="0"/>
              <a:t>such as </a:t>
            </a:r>
            <a:r>
              <a:rPr lang="en-US" dirty="0"/>
              <a:t>in an automotive control system </a:t>
            </a:r>
            <a:endParaRPr lang="en-US" dirty="0" smtClean="0"/>
          </a:p>
          <a:p>
            <a:pPr lvl="1"/>
            <a:r>
              <a:rPr lang="en-US" dirty="0"/>
              <a:t>a missed deadline in a telephone system may cause a temporary silence on the line </a:t>
            </a:r>
            <a:endParaRPr lang="en-US" dirty="0" smtClean="0"/>
          </a:p>
          <a:p>
            <a:r>
              <a:rPr lang="en-US" dirty="0"/>
              <a:t>Example: Space Shuttle software </a:t>
            </a:r>
            <a:r>
              <a:rPr lang="en-US" dirty="0" smtClean="0"/>
              <a:t>error</a:t>
            </a:r>
          </a:p>
          <a:p>
            <a:pPr lvl="1"/>
            <a:r>
              <a:rPr lang="en-US" dirty="0"/>
              <a:t>Space Shuttle’s first launch was delayed by a software timing </a:t>
            </a:r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Change </a:t>
            </a:r>
            <a:r>
              <a:rPr lang="en-US" dirty="0"/>
              <a:t>to one routine added delay that threw off start time </a:t>
            </a:r>
            <a:r>
              <a:rPr lang="en-US" dirty="0" smtClean="0"/>
              <a:t>calculation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</a:t>
            </a:r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Tasks may have data dependencies---must execute in certain </a:t>
            </a:r>
            <a:r>
              <a:rPr lang="en-US" dirty="0" smtClean="0"/>
              <a:t>order</a:t>
            </a:r>
            <a:endParaRPr lang="en-US" dirty="0"/>
          </a:p>
          <a:p>
            <a:r>
              <a:rPr lang="en-US" dirty="0"/>
              <a:t>Task graph shows data/control dependencies between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Task</a:t>
            </a:r>
            <a:r>
              <a:rPr lang="en-US" dirty="0"/>
              <a:t>: connected set of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Task set</a:t>
            </a:r>
            <a:r>
              <a:rPr lang="en-US" dirty="0"/>
              <a:t>: One or more </a:t>
            </a:r>
            <a:r>
              <a:rPr lang="en-US" dirty="0" smtClean="0"/>
              <a:t>tasks</a:t>
            </a:r>
          </a:p>
          <a:p>
            <a:r>
              <a:rPr lang="en-US" dirty="0"/>
              <a:t>Task graph assumes that all </a:t>
            </a:r>
            <a:r>
              <a:rPr lang="en-US" dirty="0" smtClean="0"/>
              <a:t>processes </a:t>
            </a:r>
            <a:r>
              <a:rPr lang="en-US" dirty="0"/>
              <a:t>in each task run at the </a:t>
            </a:r>
            <a:r>
              <a:rPr lang="en-US" dirty="0" smtClean="0"/>
              <a:t>same rate, tasks </a:t>
            </a:r>
            <a:r>
              <a:rPr lang="en-US" dirty="0"/>
              <a:t>do not </a:t>
            </a:r>
            <a:r>
              <a:rPr lang="en-US" dirty="0" smtClean="0"/>
              <a:t>                             communicate</a:t>
            </a:r>
          </a:p>
          <a:p>
            <a:r>
              <a:rPr lang="en-US" dirty="0"/>
              <a:t>In reality, some amount of </a:t>
            </a:r>
            <a:r>
              <a:rPr lang="en-US" dirty="0" smtClean="0"/>
              <a:t>inter-task                                     </a:t>
            </a:r>
            <a:r>
              <a:rPr lang="en-US" dirty="0"/>
              <a:t>communication is necessary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679" y="2622502"/>
            <a:ext cx="2590239" cy="3483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70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</a:t>
            </a:r>
            <a:r>
              <a:rPr lang="en-US" dirty="0" smtClean="0"/>
              <a:t>Execution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execution time </a:t>
            </a:r>
            <a:r>
              <a:rPr lang="en-US" dirty="0" smtClean="0">
                <a:solidFill>
                  <a:srgbClr val="FF3300"/>
                </a:solidFill>
              </a:rPr>
              <a:t>T</a:t>
            </a:r>
            <a:r>
              <a:rPr lang="en-US" baseline="-25000" dirty="0" smtClean="0">
                <a:solidFill>
                  <a:srgbClr val="FF3300"/>
                </a:solidFill>
              </a:rPr>
              <a:t>i</a:t>
            </a:r>
            <a:endParaRPr lang="en-US" dirty="0"/>
          </a:p>
          <a:p>
            <a:pPr lvl="1"/>
            <a:r>
              <a:rPr lang="en-US" dirty="0"/>
              <a:t>Execution time in absence of </a:t>
            </a:r>
            <a:r>
              <a:rPr lang="en-US" dirty="0" smtClean="0"/>
              <a:t>preemption</a:t>
            </a:r>
            <a:endParaRPr lang="en-US" dirty="0"/>
          </a:p>
          <a:p>
            <a:pPr lvl="1"/>
            <a:r>
              <a:rPr lang="en-US" dirty="0"/>
              <a:t>Possible time units: seconds, clock </a:t>
            </a:r>
            <a:r>
              <a:rPr lang="en-US" dirty="0" smtClean="0"/>
              <a:t>cycles</a:t>
            </a:r>
            <a:endParaRPr lang="en-US" dirty="0"/>
          </a:p>
          <a:p>
            <a:pPr lvl="1"/>
            <a:r>
              <a:rPr lang="en-US" dirty="0"/>
              <a:t>Worst-case, best-case execution time may be useful in some </a:t>
            </a:r>
            <a:r>
              <a:rPr lang="en-US" dirty="0" smtClean="0"/>
              <a:t>cases</a:t>
            </a:r>
            <a:endParaRPr lang="en-US" dirty="0"/>
          </a:p>
          <a:p>
            <a:r>
              <a:rPr lang="en-US" dirty="0"/>
              <a:t>Sources of variation:</a:t>
            </a:r>
          </a:p>
          <a:p>
            <a:pPr lvl="1"/>
            <a:r>
              <a:rPr lang="en-US" dirty="0"/>
              <a:t>Data </a:t>
            </a:r>
            <a:r>
              <a:rPr lang="en-US" dirty="0" smtClean="0"/>
              <a:t>dependencies</a:t>
            </a:r>
            <a:endParaRPr lang="en-US" dirty="0"/>
          </a:p>
          <a:p>
            <a:pPr lvl="1"/>
            <a:r>
              <a:rPr lang="en-US" dirty="0"/>
              <a:t>Memory </a:t>
            </a:r>
            <a:r>
              <a:rPr lang="en-US" dirty="0" smtClean="0"/>
              <a:t>system</a:t>
            </a:r>
            <a:endParaRPr lang="en-US" dirty="0"/>
          </a:p>
          <a:p>
            <a:pPr lvl="1"/>
            <a:r>
              <a:rPr lang="en-US" dirty="0"/>
              <a:t>CPU </a:t>
            </a:r>
            <a:r>
              <a:rPr lang="en-US" dirty="0" smtClean="0"/>
              <a:t>pipeline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7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Utilization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CPU utilization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/>
                  <a:t>Fraction of the CPU that is doing useful </a:t>
                </a:r>
                <a:r>
                  <a:rPr lang="en-US" dirty="0" smtClean="0"/>
                  <a:t>work</a:t>
                </a:r>
                <a:endParaRPr lang="en-US" dirty="0"/>
              </a:p>
              <a:p>
                <a:pPr lvl="1"/>
                <a:r>
                  <a:rPr lang="en-US" dirty="0"/>
                  <a:t>Often calculated assuming no scheduling </a:t>
                </a:r>
                <a:r>
                  <a:rPr lang="en-US" dirty="0" smtClean="0"/>
                  <a:t>overhead</a:t>
                </a:r>
                <a:endParaRPr lang="en-US" dirty="0"/>
              </a:p>
              <a:p>
                <a:r>
                  <a:rPr lang="en-US" dirty="0"/>
                  <a:t>Utilization:</a:t>
                </a:r>
              </a:p>
              <a:p>
                <a:pPr lvl="1"/>
                <a:r>
                  <a:rPr lang="en-US" dirty="0"/>
                  <a:t>U = (CPU time for useful work</a:t>
                </a:r>
                <a:r>
                  <a:rPr lang="en-US" dirty="0" smtClean="0"/>
                  <a:t>) / </a:t>
                </a:r>
                <a:r>
                  <a:rPr lang="en-US" dirty="0"/>
                  <a:t>(total available CPU time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Utilization over a time interval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[t1, t2]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2">
                  <a:buFont typeface="Monotype Sorts" pitchFamily="2" charset="2"/>
                  <a:buNone/>
                </a:pPr>
                <a:r>
                  <a:rPr lang="en-US" sz="2400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subSup"/>
                            <m:subHide m:val="on"/>
                            <m:supHide m:val="on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𝑝𝑟𝑜𝑐</m:t>
                            </m:r>
                            <m:r>
                              <a:rPr lang="en-US" sz="2400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     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sz="2400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  <a:p>
                <a:pPr lvl="2">
                  <a:buFont typeface="Monotype Sorts" pitchFamily="2" charset="2"/>
                  <a:buNone/>
                </a:pPr>
                <a:r>
                  <a:rPr lang="en-US" sz="2400" dirty="0">
                    <a:solidFill>
                      <a:srgbClr val="FF0000"/>
                    </a:solidFill>
                  </a:rPr>
                  <a:t>=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T/t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04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smtClean="0"/>
              <a:t>Periodic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code to control execution of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/>
              <a:t>Simplest implementation: process = </a:t>
            </a:r>
            <a:r>
              <a:rPr lang="en-US" dirty="0" smtClean="0"/>
              <a:t>subroutine</a:t>
            </a:r>
          </a:p>
          <a:p>
            <a:r>
              <a:rPr lang="en-US" dirty="0">
                <a:solidFill>
                  <a:srgbClr val="FF0000"/>
                </a:solidFill>
              </a:rPr>
              <a:t>while loop </a:t>
            </a:r>
            <a:r>
              <a:rPr lang="en-US" dirty="0" smtClean="0">
                <a:solidFill>
                  <a:srgbClr val="FF0000"/>
                </a:solidFill>
              </a:rPr>
              <a:t>implementation</a:t>
            </a:r>
          </a:p>
          <a:p>
            <a:pPr lvl="1"/>
            <a:r>
              <a:rPr lang="en-US" dirty="0"/>
              <a:t>Simplest implementation has one </a:t>
            </a:r>
            <a:r>
              <a:rPr lang="en-US" dirty="0" smtClean="0"/>
              <a:t>loop</a:t>
            </a:r>
            <a:endParaRPr lang="en-US" dirty="0"/>
          </a:p>
          <a:p>
            <a:pPr lvl="1"/>
            <a:r>
              <a:rPr lang="en-US" dirty="0"/>
              <a:t>No control over execution </a:t>
            </a:r>
            <a:r>
              <a:rPr lang="en-US" dirty="0" smtClean="0"/>
              <a:t>timing</a:t>
            </a:r>
          </a:p>
          <a:p>
            <a:pPr lvl="1"/>
            <a:r>
              <a:rPr lang="en-US" dirty="0"/>
              <a:t>Pad the loop with NOP </a:t>
            </a:r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by some video games in the </a:t>
            </a:r>
            <a:r>
              <a:rPr lang="en-US" dirty="0" smtClean="0"/>
              <a:t>1970s</a:t>
            </a:r>
          </a:p>
          <a:p>
            <a:pPr lvl="1"/>
            <a:r>
              <a:rPr lang="en-US" dirty="0" smtClean="0"/>
              <a:t>Broken</a:t>
            </a:r>
            <a:r>
              <a:rPr lang="en-US" dirty="0"/>
              <a:t>: hard to determine execution time, </a:t>
            </a:r>
            <a:r>
              <a:rPr lang="en-US" dirty="0" smtClean="0"/>
              <a:t>conditionals, re-evaluation </a:t>
            </a:r>
            <a:r>
              <a:rPr lang="en-US" dirty="0"/>
              <a:t>upon code change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2603" y="2276860"/>
            <a:ext cx="18678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while (TRUE) {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	p1();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	p2();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}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6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Periodic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670189" cy="51435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Timed loop implementation</a:t>
            </a:r>
          </a:p>
          <a:p>
            <a:pPr lvl="1"/>
            <a:r>
              <a:rPr lang="en-US" dirty="0"/>
              <a:t>Encapsulate set of all processes in a single function that implements the task set</a:t>
            </a:r>
          </a:p>
          <a:p>
            <a:pPr lvl="1"/>
            <a:r>
              <a:rPr lang="en-US" dirty="0"/>
              <a:t>Use timer to control execution of the task</a:t>
            </a:r>
          </a:p>
          <a:p>
            <a:pPr lvl="1"/>
            <a:r>
              <a:rPr lang="en-US" dirty="0"/>
              <a:t>No control over timing of individual </a:t>
            </a:r>
            <a:r>
              <a:rPr lang="en-US" dirty="0" smtClean="0"/>
              <a:t>processes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Multiple </a:t>
            </a:r>
            <a:r>
              <a:rPr lang="en-US" dirty="0">
                <a:solidFill>
                  <a:srgbClr val="FF0000"/>
                </a:solidFill>
              </a:rPr>
              <a:t>timers </a:t>
            </a:r>
            <a:r>
              <a:rPr lang="en-US" dirty="0" smtClean="0">
                <a:solidFill>
                  <a:srgbClr val="FF0000"/>
                </a:solidFill>
              </a:rPr>
              <a:t>implementation</a:t>
            </a:r>
          </a:p>
          <a:p>
            <a:pPr lvl="1"/>
            <a:r>
              <a:rPr lang="en-US" dirty="0"/>
              <a:t>Each task has its own </a:t>
            </a:r>
            <a:r>
              <a:rPr lang="en-US" dirty="0" smtClean="0"/>
              <a:t>function</a:t>
            </a:r>
            <a:endParaRPr lang="en-US" dirty="0"/>
          </a:p>
          <a:p>
            <a:pPr lvl="1"/>
            <a:r>
              <a:rPr lang="en-US" dirty="0"/>
              <a:t>Each task has its own </a:t>
            </a:r>
            <a:r>
              <a:rPr lang="en-US" dirty="0" smtClean="0"/>
              <a:t>timer</a:t>
            </a:r>
            <a:endParaRPr lang="en-US" dirty="0"/>
          </a:p>
          <a:p>
            <a:pPr lvl="2"/>
            <a:r>
              <a:rPr lang="en-US" dirty="0"/>
              <a:t>May not have enough timers to implement all the </a:t>
            </a:r>
            <a:r>
              <a:rPr lang="en-US" dirty="0" smtClean="0"/>
              <a:t>rates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99608" y="3947463"/>
            <a:ext cx="238719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void 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r>
              <a:rPr lang="en-US" sz="2000" dirty="0">
                <a:solidFill>
                  <a:srgbClr val="0070C0"/>
                </a:solidFill>
              </a:rPr>
              <a:t>(){ /* rate A */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p1(); p3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}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void B(){ /* rate B */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p2(); p4(); p5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}</a:t>
            </a:r>
          </a:p>
          <a:p>
            <a:pPr>
              <a:buFont typeface="Monotype Sorts" pitchFamily="2" charset="2"/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99608" y="1470362"/>
            <a:ext cx="16337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void pall</a:t>
            </a:r>
            <a:r>
              <a:rPr lang="en-US" sz="2000" dirty="0" smtClean="0">
                <a:solidFill>
                  <a:srgbClr val="0070C0"/>
                </a:solidFill>
              </a:rPr>
              <a:t>() {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	p1();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	p2();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756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Periodic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670189" cy="51435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Timer + counter implementation</a:t>
            </a:r>
          </a:p>
          <a:p>
            <a:pPr lvl="1"/>
            <a:r>
              <a:rPr lang="en-US" dirty="0"/>
              <a:t>Use a software count to divide the timer</a:t>
            </a:r>
          </a:p>
          <a:p>
            <a:pPr lvl="1"/>
            <a:r>
              <a:rPr lang="en-US" dirty="0"/>
              <a:t>Only works for clean multiples of the timer </a:t>
            </a:r>
            <a:r>
              <a:rPr lang="en-US" dirty="0" smtClean="0"/>
              <a:t>period</a:t>
            </a:r>
          </a:p>
          <a:p>
            <a:r>
              <a:rPr lang="en-US" dirty="0"/>
              <a:t>Implementing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/>
              <a:t>All of these implementations are inadequate.</a:t>
            </a:r>
          </a:p>
          <a:p>
            <a:pPr lvl="1"/>
            <a:r>
              <a:rPr lang="en-US" dirty="0"/>
              <a:t>Need better control over </a:t>
            </a:r>
            <a:r>
              <a:rPr lang="en-US" dirty="0" smtClean="0"/>
              <a:t>timing</a:t>
            </a:r>
            <a:endParaRPr lang="en-US" dirty="0"/>
          </a:p>
          <a:p>
            <a:pPr lvl="1"/>
            <a:r>
              <a:rPr lang="en-US" dirty="0"/>
              <a:t>Need a better mechanism than </a:t>
            </a:r>
            <a:r>
              <a:rPr lang="en-US" dirty="0" smtClean="0"/>
              <a:t>subroutines</a:t>
            </a:r>
          </a:p>
          <a:p>
            <a:pPr lvl="1"/>
            <a:r>
              <a:rPr lang="en-US" dirty="0"/>
              <a:t>Real-time operating systems (RTOS)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7389" y="1297541"/>
            <a:ext cx="248497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 err="1">
                <a:solidFill>
                  <a:srgbClr val="0070C0"/>
                </a:solidFill>
              </a:rPr>
              <a:t>int</a:t>
            </a:r>
            <a:r>
              <a:rPr lang="en-US" sz="2000" dirty="0">
                <a:solidFill>
                  <a:srgbClr val="0070C0"/>
                </a:solidFill>
              </a:rPr>
              <a:t> p2count = 0;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void pall(){ 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p1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if </a:t>
            </a:r>
            <a:r>
              <a:rPr lang="en-US" sz="2000" dirty="0">
                <a:solidFill>
                  <a:srgbClr val="0070C0"/>
                </a:solidFill>
              </a:rPr>
              <a:t>(p2count &gt;= 2) {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p2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p2count </a:t>
            </a:r>
            <a:r>
              <a:rPr lang="en-US" sz="2000" dirty="0">
                <a:solidFill>
                  <a:srgbClr val="0070C0"/>
                </a:solidFill>
              </a:rPr>
              <a:t>= 0;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}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else </a:t>
            </a:r>
            <a:r>
              <a:rPr lang="en-US" sz="2000" dirty="0">
                <a:solidFill>
                  <a:srgbClr val="0070C0"/>
                </a:solidFill>
              </a:rPr>
              <a:t>p2count++;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p3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39703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39838"/>
            <a:ext cx="7373938" cy="4378325"/>
          </a:xfrm>
        </p:spPr>
        <p:txBody>
          <a:bodyPr/>
          <a:lstStyle/>
          <a:p>
            <a:r>
              <a:rPr lang="en-US" dirty="0" smtClean="0"/>
              <a:t>Processes and Operating Systems</a:t>
            </a:r>
          </a:p>
          <a:p>
            <a:r>
              <a:rPr lang="en-US" dirty="0" smtClean="0"/>
              <a:t>Real Time Operating System (RTOS)</a:t>
            </a:r>
          </a:p>
          <a:p>
            <a:r>
              <a:rPr lang="en-US" dirty="0"/>
              <a:t>The Scheduling </a:t>
            </a:r>
            <a:r>
              <a:rPr lang="en-US" dirty="0" smtClean="0"/>
              <a:t>Problem</a:t>
            </a:r>
          </a:p>
          <a:p>
            <a:r>
              <a:rPr lang="en-US" dirty="0"/>
              <a:t>Rate Monotonic Scheduling (RMS</a:t>
            </a:r>
            <a:r>
              <a:rPr lang="en-US" dirty="0" smtClean="0"/>
              <a:t>)</a:t>
            </a:r>
          </a:p>
          <a:p>
            <a:r>
              <a:rPr lang="en-US" dirty="0"/>
              <a:t>Earliest-Deadline-First </a:t>
            </a:r>
            <a:r>
              <a:rPr lang="en-US" dirty="0" smtClean="0"/>
              <a:t>Scheduling (EDFS)</a:t>
            </a:r>
          </a:p>
          <a:p>
            <a:r>
              <a:rPr lang="en-US" dirty="0" err="1"/>
              <a:t>Interprocess</a:t>
            </a:r>
            <a:r>
              <a:rPr lang="en-US" dirty="0"/>
              <a:t> Communication Mechanisms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operating system controls </a:t>
            </a:r>
            <a:r>
              <a:rPr lang="en-US" dirty="0" smtClean="0"/>
              <a:t>resources</a:t>
            </a:r>
            <a:endParaRPr lang="en-US" dirty="0"/>
          </a:p>
          <a:p>
            <a:pPr lvl="1"/>
            <a:r>
              <a:rPr lang="en-US" dirty="0"/>
              <a:t>who gets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when I/O takes </a:t>
            </a:r>
            <a:r>
              <a:rPr lang="en-US" dirty="0" smtClean="0"/>
              <a:t>place</a:t>
            </a:r>
            <a:endParaRPr lang="en-US" dirty="0"/>
          </a:p>
          <a:p>
            <a:pPr lvl="1"/>
            <a:r>
              <a:rPr lang="en-US" dirty="0"/>
              <a:t>how much memory is </a:t>
            </a:r>
            <a:r>
              <a:rPr lang="en-US" dirty="0" smtClean="0"/>
              <a:t>allocated</a:t>
            </a:r>
            <a:endParaRPr lang="en-US" dirty="0"/>
          </a:p>
          <a:p>
            <a:r>
              <a:rPr lang="en-US" dirty="0"/>
              <a:t>The most important resource is the CPU </a:t>
            </a:r>
            <a:r>
              <a:rPr lang="en-US" dirty="0" smtClean="0"/>
              <a:t>itself</a:t>
            </a:r>
            <a:endParaRPr lang="en-US" dirty="0"/>
          </a:p>
          <a:p>
            <a:pPr lvl="1"/>
            <a:r>
              <a:rPr lang="en-US" dirty="0"/>
              <a:t>CPU access controlled by the </a:t>
            </a:r>
            <a:r>
              <a:rPr lang="en-US" dirty="0" smtClean="0"/>
              <a:t>scheduler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91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Solves the main problems of a cooperative </a:t>
            </a:r>
            <a:r>
              <a:rPr lang="en-US" dirty="0" smtClean="0"/>
              <a:t>multitasking system</a:t>
            </a:r>
            <a:endParaRPr lang="en-US" dirty="0"/>
          </a:p>
          <a:p>
            <a:r>
              <a:rPr lang="en-US" dirty="0" smtClean="0"/>
              <a:t>Executes </a:t>
            </a:r>
            <a:r>
              <a:rPr lang="en-US" dirty="0"/>
              <a:t>processes based on timing </a:t>
            </a:r>
            <a:r>
              <a:rPr lang="en-US" dirty="0" smtClean="0"/>
              <a:t>requirements provided </a:t>
            </a:r>
            <a:r>
              <a:rPr lang="en-US" dirty="0"/>
              <a:t>by system designer</a:t>
            </a:r>
          </a:p>
          <a:p>
            <a:r>
              <a:rPr lang="en-US" dirty="0" smtClean="0"/>
              <a:t>Based </a:t>
            </a:r>
            <a:r>
              <a:rPr lang="en-US" dirty="0"/>
              <a:t>on two basic concepts: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Preemption</a:t>
            </a:r>
            <a:r>
              <a:rPr lang="en-US" dirty="0" smtClean="0"/>
              <a:t>: </a:t>
            </a:r>
            <a:r>
              <a:rPr lang="en-US" dirty="0"/>
              <a:t>the ability to interrupt a process to switch </a:t>
            </a:r>
            <a:r>
              <a:rPr lang="en-US" dirty="0" smtClean="0"/>
              <a:t>to another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Context </a:t>
            </a:r>
            <a:r>
              <a:rPr lang="en-US" dirty="0" smtClean="0">
                <a:solidFill>
                  <a:srgbClr val="FF0000"/>
                </a:solidFill>
              </a:rPr>
              <a:t>switching</a:t>
            </a:r>
            <a:r>
              <a:rPr lang="en-US" dirty="0" smtClean="0"/>
              <a:t>: </a:t>
            </a:r>
            <a:r>
              <a:rPr lang="en-US" dirty="0"/>
              <a:t>switching execution and CPU </a:t>
            </a:r>
            <a:r>
              <a:rPr lang="en-US" dirty="0" smtClean="0"/>
              <a:t>state between </a:t>
            </a:r>
            <a:r>
              <a:rPr lang="en-US" dirty="0"/>
              <a:t>processes</a:t>
            </a:r>
          </a:p>
        </p:txBody>
      </p:sp>
    </p:spTree>
    <p:extLst>
      <p:ext uri="{BB962C8B-B14F-4D97-AF65-F5344CB8AC3E}">
        <p14:creationId xmlns:p14="http://schemas.microsoft.com/office/powerpoint/2010/main" val="780832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4727" y="3533775"/>
            <a:ext cx="4171950" cy="2752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a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process can be in one of three states: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executing</a:t>
            </a:r>
            <a:r>
              <a:rPr lang="en-US" dirty="0"/>
              <a:t> on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ready</a:t>
            </a:r>
            <a:r>
              <a:rPr lang="en-US" dirty="0"/>
              <a:t> to </a:t>
            </a:r>
            <a:r>
              <a:rPr lang="en-US" dirty="0" smtClean="0"/>
              <a:t>run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waiting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I/O, another process, timer, next </a:t>
            </a:r>
            <a:r>
              <a:rPr lang="en-US" dirty="0" smtClean="0"/>
              <a:t>period</a:t>
            </a:r>
          </a:p>
          <a:p>
            <a:r>
              <a:rPr lang="en-US" dirty="0" smtClean="0"/>
              <a:t>The </a:t>
            </a:r>
            <a:r>
              <a:rPr lang="en-US" dirty="0"/>
              <a:t>operating system selects the next executing process</a:t>
            </a:r>
          </a:p>
          <a:p>
            <a:r>
              <a:rPr lang="en-US" dirty="0" smtClean="0"/>
              <a:t>At </a:t>
            </a:r>
            <a:r>
              <a:rPr lang="en-US" dirty="0"/>
              <a:t>most one executing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15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Preemptive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Kernel</a:t>
            </a:r>
            <a:r>
              <a:rPr lang="en-US" dirty="0"/>
              <a:t>: part of the OS. Determines which process runs</a:t>
            </a:r>
          </a:p>
          <a:p>
            <a:r>
              <a:rPr lang="en-US" dirty="0" smtClean="0"/>
              <a:t>The </a:t>
            </a:r>
            <a:r>
              <a:rPr lang="en-US" dirty="0"/>
              <a:t>kernel is activated periodically by the timer</a:t>
            </a:r>
          </a:p>
          <a:p>
            <a:r>
              <a:rPr lang="en-US" dirty="0" smtClean="0"/>
              <a:t>The </a:t>
            </a:r>
            <a:r>
              <a:rPr lang="en-US" dirty="0"/>
              <a:t>timer period is known as the </a:t>
            </a:r>
            <a:r>
              <a:rPr lang="en-US" dirty="0">
                <a:solidFill>
                  <a:srgbClr val="FF0000"/>
                </a:solidFill>
              </a:rPr>
              <a:t>time </a:t>
            </a:r>
            <a:r>
              <a:rPr lang="en-US" dirty="0" smtClean="0">
                <a:solidFill>
                  <a:srgbClr val="FF0000"/>
                </a:solidFill>
              </a:rPr>
              <a:t>quantum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smallest time unit in which CPU activity can </a:t>
            </a:r>
            <a:r>
              <a:rPr lang="en-US" dirty="0" smtClean="0"/>
              <a:t>be controlled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512" y="3143250"/>
            <a:ext cx="551497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9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</a:t>
            </a:r>
            <a:r>
              <a:rPr lang="en-US" dirty="0" smtClean="0"/>
              <a:t>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Context</a:t>
            </a:r>
            <a:r>
              <a:rPr lang="en-US" dirty="0" smtClean="0"/>
              <a:t>: </a:t>
            </a:r>
            <a:r>
              <a:rPr lang="en-US" dirty="0"/>
              <a:t>The set of registers that define a </a:t>
            </a:r>
            <a:r>
              <a:rPr lang="en-US" dirty="0" smtClean="0"/>
              <a:t>process</a:t>
            </a:r>
          </a:p>
          <a:p>
            <a:r>
              <a:rPr lang="en-US" dirty="0">
                <a:solidFill>
                  <a:srgbClr val="FF0000"/>
                </a:solidFill>
              </a:rPr>
              <a:t>Context </a:t>
            </a:r>
            <a:r>
              <a:rPr lang="en-US" dirty="0" smtClean="0">
                <a:solidFill>
                  <a:srgbClr val="FF0000"/>
                </a:solidFill>
              </a:rPr>
              <a:t>Switching</a:t>
            </a:r>
            <a:r>
              <a:rPr lang="en-US" dirty="0" smtClean="0"/>
              <a:t>: </a:t>
            </a:r>
            <a:r>
              <a:rPr lang="en-US" dirty="0"/>
              <a:t>Switching the registers from one process to another</a:t>
            </a:r>
            <a:endParaRPr lang="en-US" dirty="0" smtClean="0"/>
          </a:p>
          <a:p>
            <a:pPr lvl="1"/>
            <a:r>
              <a:rPr lang="en-US" dirty="0"/>
              <a:t>Timer interrupt: transfer control from a process to kernel</a:t>
            </a:r>
          </a:p>
          <a:p>
            <a:pPr lvl="1"/>
            <a:r>
              <a:rPr lang="en-US" dirty="0" smtClean="0"/>
              <a:t>Kernel </a:t>
            </a:r>
            <a:r>
              <a:rPr lang="en-US" dirty="0"/>
              <a:t>saves current process context</a:t>
            </a:r>
          </a:p>
          <a:p>
            <a:pPr lvl="1"/>
            <a:r>
              <a:rPr lang="en-US" dirty="0" smtClean="0"/>
              <a:t>Kernel </a:t>
            </a:r>
            <a:r>
              <a:rPr lang="en-US" dirty="0"/>
              <a:t>selects next process (scheduling)</a:t>
            </a:r>
          </a:p>
          <a:p>
            <a:pPr lvl="1"/>
            <a:r>
              <a:rPr lang="en-US" dirty="0" smtClean="0"/>
              <a:t>Kernel </a:t>
            </a:r>
            <a:r>
              <a:rPr lang="en-US" dirty="0"/>
              <a:t>restores next process context</a:t>
            </a:r>
          </a:p>
          <a:p>
            <a:r>
              <a:rPr lang="en-US" dirty="0"/>
              <a:t>Context switching code is usually assembly </a:t>
            </a:r>
            <a:r>
              <a:rPr lang="en-US" dirty="0" smtClean="0"/>
              <a:t>code</a:t>
            </a:r>
          </a:p>
          <a:p>
            <a:r>
              <a:rPr lang="en-US" dirty="0"/>
              <a:t>Task priorities make selecting processes flexible and fast</a:t>
            </a:r>
          </a:p>
        </p:txBody>
      </p:sp>
    </p:spTree>
    <p:extLst>
      <p:ext uri="{BB962C8B-B14F-4D97-AF65-F5344CB8AC3E}">
        <p14:creationId xmlns:p14="http://schemas.microsoft.com/office/powerpoint/2010/main" val="29493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FREERTOS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open-source RTOS available </a:t>
            </a:r>
            <a:r>
              <a:rPr lang="en-US" dirty="0" smtClean="0"/>
              <a:t>at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www.freertos.org</a:t>
            </a:r>
            <a:endParaRPr lang="en-US" dirty="0"/>
          </a:p>
          <a:p>
            <a:pPr lvl="1"/>
            <a:r>
              <a:rPr lang="en-US" dirty="0" smtClean="0"/>
              <a:t>Supports </a:t>
            </a:r>
            <a:r>
              <a:rPr lang="en-US" dirty="0"/>
              <a:t>34 architectures</a:t>
            </a:r>
          </a:p>
          <a:p>
            <a:pPr lvl="1"/>
            <a:r>
              <a:rPr lang="en-US" dirty="0" smtClean="0"/>
              <a:t>107,000 </a:t>
            </a:r>
            <a:r>
              <a:rPr lang="en-US" dirty="0"/>
              <a:t>downloads a year</a:t>
            </a:r>
          </a:p>
          <a:p>
            <a:pPr lvl="1"/>
            <a:r>
              <a:rPr lang="en-US" dirty="0" smtClean="0"/>
              <a:t>Professionally </a:t>
            </a:r>
            <a:r>
              <a:rPr lang="en-US" dirty="0"/>
              <a:t>developed, strictly quality controlled</a:t>
            </a:r>
          </a:p>
          <a:p>
            <a:pPr lvl="1"/>
            <a:r>
              <a:rPr lang="en-US" dirty="0" smtClean="0"/>
              <a:t>Free </a:t>
            </a:r>
            <a:r>
              <a:rPr lang="en-US" dirty="0"/>
              <a:t>to use in commercial products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in market sectors from toys to aircraft navigation</a:t>
            </a:r>
          </a:p>
          <a:p>
            <a:pPr lvl="1"/>
            <a:r>
              <a:rPr lang="en-US" dirty="0" smtClean="0"/>
              <a:t>Browsing </a:t>
            </a:r>
            <a:r>
              <a:rPr lang="en-US" dirty="0"/>
              <a:t>the source code</a:t>
            </a:r>
          </a:p>
          <a:p>
            <a:pPr lvl="2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://sourceforge.net/projects/freertos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pPr lvl="2"/>
            <a:r>
              <a:rPr lang="en-US" dirty="0" smtClean="0"/>
              <a:t>Files, </a:t>
            </a:r>
            <a:r>
              <a:rPr lang="en-US" dirty="0"/>
              <a:t>pick version</a:t>
            </a:r>
          </a:p>
          <a:p>
            <a:pPr lvl="2"/>
            <a:r>
              <a:rPr lang="en-US" dirty="0" err="1" smtClean="0"/>
              <a:t>FreeRTOS</a:t>
            </a:r>
            <a:r>
              <a:rPr lang="en-US" dirty="0" smtClean="0"/>
              <a:t>/Source</a:t>
            </a:r>
            <a:r>
              <a:rPr lang="en-US" dirty="0"/>
              <a:t>/</a:t>
            </a:r>
          </a:p>
          <a:p>
            <a:pPr lvl="2"/>
            <a:r>
              <a:rPr lang="en-US" dirty="0" smtClean="0"/>
              <a:t>portable/GCC/ARM7_LPC23xx </a:t>
            </a:r>
            <a:r>
              <a:rPr lang="en-US" dirty="0"/>
              <a:t>(compiler / architecture)</a:t>
            </a:r>
          </a:p>
        </p:txBody>
      </p:sp>
    </p:spTree>
    <p:extLst>
      <p:ext uri="{BB962C8B-B14F-4D97-AF65-F5344CB8AC3E}">
        <p14:creationId xmlns:p14="http://schemas.microsoft.com/office/powerpoint/2010/main" val="15411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</a:t>
            </a:r>
            <a:r>
              <a:rPr lang="en-US" dirty="0" smtClean="0"/>
              <a:t>Switching in FREERTOS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82327"/>
            <a:ext cx="8229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4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Scheduling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hoosing </a:t>
            </a:r>
            <a:r>
              <a:rPr lang="en-US" dirty="0"/>
              <a:t>the order of running processes is known as </a:t>
            </a:r>
            <a:r>
              <a:rPr lang="en-US" dirty="0">
                <a:solidFill>
                  <a:srgbClr val="FF0000"/>
                </a:solidFill>
              </a:rPr>
              <a:t>scheduling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Workstations try to avoid starving processes of CPU </a:t>
            </a:r>
            <a:r>
              <a:rPr lang="en-US" dirty="0" smtClean="0"/>
              <a:t>access</a:t>
            </a:r>
            <a:endParaRPr lang="en-US" dirty="0"/>
          </a:p>
          <a:p>
            <a:pPr lvl="1"/>
            <a:r>
              <a:rPr lang="en-US" dirty="0"/>
              <a:t>Fairness = access to </a:t>
            </a:r>
            <a:r>
              <a:rPr lang="en-US" dirty="0" smtClean="0"/>
              <a:t>CPU</a:t>
            </a:r>
            <a:endParaRPr lang="en-US" dirty="0"/>
          </a:p>
          <a:p>
            <a:r>
              <a:rPr lang="en-US" dirty="0"/>
              <a:t>Embedded systems must meet </a:t>
            </a:r>
            <a:r>
              <a:rPr lang="en-US" dirty="0" smtClean="0"/>
              <a:t>deadlines</a:t>
            </a:r>
            <a:endParaRPr lang="en-US" dirty="0"/>
          </a:p>
          <a:p>
            <a:pPr lvl="1"/>
            <a:r>
              <a:rPr lang="en-US" dirty="0"/>
              <a:t>Low-priority processes may not run for a long </a:t>
            </a:r>
            <a:r>
              <a:rPr lang="en-US" dirty="0" smtClean="0"/>
              <a:t>time</a:t>
            </a:r>
          </a:p>
          <a:p>
            <a:r>
              <a:rPr lang="en-US" dirty="0">
                <a:solidFill>
                  <a:srgbClr val="FF0000"/>
                </a:solidFill>
              </a:rPr>
              <a:t>Scheduling </a:t>
            </a:r>
            <a:r>
              <a:rPr lang="en-US" dirty="0" smtClean="0">
                <a:solidFill>
                  <a:srgbClr val="FF0000"/>
                </a:solidFill>
              </a:rPr>
              <a:t>feasibility</a:t>
            </a:r>
          </a:p>
          <a:p>
            <a:pPr lvl="1"/>
            <a:r>
              <a:rPr lang="en-US" dirty="0"/>
              <a:t>Resource constraints make </a:t>
            </a:r>
            <a:r>
              <a:rPr lang="en-US" dirty="0" err="1" smtClean="0"/>
              <a:t>schedulability</a:t>
            </a:r>
            <a:r>
              <a:rPr lang="en-US" dirty="0" smtClean="0"/>
              <a:t> </a:t>
            </a:r>
            <a:r>
              <a:rPr lang="en-US" dirty="0"/>
              <a:t>analysis </a:t>
            </a:r>
            <a:r>
              <a:rPr lang="en-US" dirty="0" smtClean="0"/>
              <a:t>NP-hard</a:t>
            </a:r>
          </a:p>
          <a:p>
            <a:pPr lvl="1"/>
            <a:r>
              <a:rPr lang="en-US" dirty="0"/>
              <a:t>Must show that the deadlines are met for all timings of resource requests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1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Feasibility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No resource </a:t>
            </a:r>
            <a:r>
              <a:rPr lang="en-US" dirty="0" smtClean="0"/>
              <a:t>conflicts</a:t>
            </a:r>
            <a:endParaRPr lang="en-US" dirty="0"/>
          </a:p>
          <a:p>
            <a:pPr lvl="1"/>
            <a:r>
              <a:rPr lang="en-US" dirty="0"/>
              <a:t>Constant process execution </a:t>
            </a:r>
            <a:r>
              <a:rPr lang="en-US" dirty="0" smtClean="0"/>
              <a:t>times</a:t>
            </a:r>
            <a:endParaRPr lang="en-US" dirty="0"/>
          </a:p>
          <a:p>
            <a:r>
              <a:rPr lang="en-US" dirty="0"/>
              <a:t>Require: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 </a:t>
            </a:r>
            <a:r>
              <a:rPr lang="en-US" dirty="0" smtClean="0">
                <a:solidFill>
                  <a:srgbClr val="FF0000"/>
                </a:solidFill>
              </a:rPr>
              <a:t>(period) ≥ </a:t>
            </a:r>
            <a:r>
              <a:rPr lang="en-US" dirty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T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</a:p>
          <a:p>
            <a:pPr lvl="1"/>
            <a:r>
              <a:rPr lang="en-US" dirty="0"/>
              <a:t>Can’t use more than 100% of the CPU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Hyperperiod</a:t>
            </a:r>
            <a:r>
              <a:rPr lang="en-US" dirty="0"/>
              <a:t>: least common multiple (LCM) of the task </a:t>
            </a:r>
            <a:r>
              <a:rPr lang="en-US" dirty="0" smtClean="0"/>
              <a:t>periods</a:t>
            </a:r>
            <a:endParaRPr lang="en-US" dirty="0"/>
          </a:p>
          <a:p>
            <a:pPr lvl="1"/>
            <a:r>
              <a:rPr lang="en-US" dirty="0"/>
              <a:t>Must look at the </a:t>
            </a:r>
            <a:r>
              <a:rPr lang="en-US" dirty="0" err="1"/>
              <a:t>hyperperiod</a:t>
            </a:r>
            <a:r>
              <a:rPr lang="en-US" dirty="0"/>
              <a:t> schedule to find all task </a:t>
            </a:r>
            <a:r>
              <a:rPr lang="en-US" dirty="0" smtClean="0"/>
              <a:t>interactions</a:t>
            </a:r>
            <a:endParaRPr lang="en-US" dirty="0"/>
          </a:p>
          <a:p>
            <a:pPr lvl="1"/>
            <a:r>
              <a:rPr lang="en-US" dirty="0" err="1"/>
              <a:t>Hyperperiod</a:t>
            </a:r>
            <a:r>
              <a:rPr lang="en-US" dirty="0"/>
              <a:t> can be very long if task periods are not chosen </a:t>
            </a:r>
            <a:r>
              <a:rPr lang="en-US" dirty="0" smtClean="0"/>
              <a:t>carefully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747" y="2104039"/>
            <a:ext cx="31813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7523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Hyperperiod</a:t>
            </a:r>
            <a:r>
              <a:rPr lang="en-US" dirty="0"/>
              <a:t>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Long </a:t>
            </a:r>
            <a:r>
              <a:rPr lang="en-US" dirty="0" err="1"/>
              <a:t>hyperperiod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P1 7 </a:t>
            </a:r>
            <a:r>
              <a:rPr lang="en-US" dirty="0" err="1" smtClean="0"/>
              <a:t>ms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P2 11 </a:t>
            </a:r>
            <a:r>
              <a:rPr lang="en-US" dirty="0" err="1" smtClean="0"/>
              <a:t>ms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P3 15 </a:t>
            </a:r>
            <a:r>
              <a:rPr lang="en-US" dirty="0" err="1" smtClean="0"/>
              <a:t>ms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LCM = 1155 </a:t>
            </a:r>
            <a:r>
              <a:rPr lang="en-US" dirty="0" err="1" smtClean="0"/>
              <a:t>ms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/>
            <a:r>
              <a:rPr lang="en-US" dirty="0"/>
              <a:t>P1 period 1 </a:t>
            </a:r>
            <a:r>
              <a:rPr lang="en-US" dirty="0" err="1"/>
              <a:t>ms</a:t>
            </a:r>
            <a:r>
              <a:rPr lang="en-US" dirty="0"/>
              <a:t>, CPU time 0.1 </a:t>
            </a:r>
            <a:r>
              <a:rPr lang="en-US" dirty="0" err="1" smtClean="0"/>
              <a:t>ms</a:t>
            </a:r>
            <a:endParaRPr lang="en-US" dirty="0"/>
          </a:p>
          <a:p>
            <a:pPr lvl="1"/>
            <a:r>
              <a:rPr lang="en-US" dirty="0"/>
              <a:t>P2 period 1 </a:t>
            </a:r>
            <a:r>
              <a:rPr lang="en-US" dirty="0" err="1"/>
              <a:t>ms</a:t>
            </a:r>
            <a:r>
              <a:rPr lang="en-US" dirty="0"/>
              <a:t>, CPU time 0.2 </a:t>
            </a:r>
            <a:r>
              <a:rPr lang="en-US" dirty="0" err="1" smtClean="0"/>
              <a:t>ms</a:t>
            </a:r>
            <a:endParaRPr lang="en-US" dirty="0"/>
          </a:p>
          <a:p>
            <a:pPr lvl="1"/>
            <a:r>
              <a:rPr lang="en-US" dirty="0"/>
              <a:t>P3 period 5 </a:t>
            </a:r>
            <a:r>
              <a:rPr lang="en-US" dirty="0" err="1"/>
              <a:t>ms</a:t>
            </a:r>
            <a:r>
              <a:rPr lang="en-US" dirty="0"/>
              <a:t>, CPU time 0.3 </a:t>
            </a:r>
            <a:r>
              <a:rPr lang="en-US" dirty="0" err="1" smtClean="0"/>
              <a:t>ms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26358" y="1143000"/>
            <a:ext cx="3339376" cy="23021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+mn-lt"/>
                <a:cs typeface="+mn-cs"/>
              </a:rPr>
              <a:t>Shorter </a:t>
            </a:r>
            <a:r>
              <a:rPr lang="en-US" sz="2400" dirty="0" err="1">
                <a:latin typeface="+mn-lt"/>
                <a:cs typeface="+mn-cs"/>
              </a:rPr>
              <a:t>hyperperiod</a:t>
            </a:r>
            <a:r>
              <a:rPr lang="en-US" sz="2400" dirty="0">
                <a:latin typeface="+mn-lt"/>
                <a:cs typeface="+mn-cs"/>
              </a:rPr>
              <a:t>:</a:t>
            </a:r>
          </a:p>
          <a:p>
            <a:pPr marL="798513" lvl="1" indent="-33655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sz="2000" dirty="0">
                <a:latin typeface="+mn-lt"/>
                <a:cs typeface="+mn-cs"/>
              </a:rPr>
              <a:t>P1 8 </a:t>
            </a:r>
            <a:r>
              <a:rPr lang="en-US" sz="2000" dirty="0" err="1">
                <a:latin typeface="+mn-lt"/>
                <a:cs typeface="+mn-cs"/>
              </a:rPr>
              <a:t>ms</a:t>
            </a:r>
            <a:endParaRPr lang="en-US" sz="2000" dirty="0">
              <a:latin typeface="+mn-lt"/>
              <a:cs typeface="+mn-cs"/>
            </a:endParaRPr>
          </a:p>
          <a:p>
            <a:pPr marL="798513" lvl="1" indent="-33655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sz="2000" dirty="0">
                <a:latin typeface="+mn-lt"/>
                <a:cs typeface="+mn-cs"/>
              </a:rPr>
              <a:t>P2 12 </a:t>
            </a:r>
            <a:r>
              <a:rPr lang="en-US" sz="2000" dirty="0" err="1">
                <a:latin typeface="+mn-lt"/>
                <a:cs typeface="+mn-cs"/>
              </a:rPr>
              <a:t>ms</a:t>
            </a:r>
            <a:endParaRPr lang="en-US" sz="2000" dirty="0">
              <a:latin typeface="+mn-lt"/>
              <a:cs typeface="+mn-cs"/>
            </a:endParaRPr>
          </a:p>
          <a:p>
            <a:pPr marL="798513" lvl="1" indent="-33655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sz="2000" dirty="0">
                <a:latin typeface="+mn-lt"/>
                <a:cs typeface="+mn-cs"/>
              </a:rPr>
              <a:t>P3 16 </a:t>
            </a:r>
            <a:r>
              <a:rPr lang="en-US" sz="2000" dirty="0" err="1">
                <a:latin typeface="+mn-lt"/>
                <a:cs typeface="+mn-cs"/>
              </a:rPr>
              <a:t>ms</a:t>
            </a:r>
            <a:endParaRPr lang="en-US" sz="2000" dirty="0">
              <a:latin typeface="+mn-lt"/>
              <a:cs typeface="+mn-cs"/>
            </a:endParaRPr>
          </a:p>
          <a:p>
            <a:pPr marL="798513" lvl="1" indent="-33655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sz="2000" dirty="0">
                <a:latin typeface="+mn-lt"/>
                <a:cs typeface="+mn-cs"/>
              </a:rPr>
              <a:t>LCM = 96 </a:t>
            </a:r>
            <a:r>
              <a:rPr lang="en-US" sz="2000" dirty="0" err="1">
                <a:latin typeface="+mn-lt"/>
                <a:cs typeface="+mn-cs"/>
              </a:rPr>
              <a:t>ms</a:t>
            </a:r>
            <a:endParaRPr lang="en-US" sz="2000" dirty="0">
              <a:latin typeface="+mn-lt"/>
              <a:cs typeface="+mn-cs"/>
            </a:endParaRPr>
          </a:p>
          <a:p>
            <a:endParaRPr lang="en-US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560833"/>
              </p:ext>
            </p:extLst>
          </p:nvPr>
        </p:nvGraphicFramePr>
        <p:xfrm>
          <a:off x="5378498" y="3524090"/>
          <a:ext cx="3389313" cy="19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Worksheet" r:id="rId4" imgW="3230880" imgH="1684092" progId="Excel.Sheet.8">
                  <p:embed/>
                </p:oleObj>
              </mc:Choice>
              <mc:Fallback>
                <p:oleObj name="Worksheet" r:id="rId4" imgW="3230880" imgH="168409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98" y="3524090"/>
                        <a:ext cx="3389313" cy="19827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8240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and operating system are abstractions</a:t>
            </a:r>
          </a:p>
          <a:p>
            <a:pPr lvl="1"/>
            <a:r>
              <a:rPr lang="en-US" dirty="0"/>
              <a:t>allow us </a:t>
            </a:r>
            <a:r>
              <a:rPr lang="en-US" dirty="0" smtClean="0"/>
              <a:t>to build </a:t>
            </a:r>
            <a:r>
              <a:rPr lang="en-US" dirty="0"/>
              <a:t>complex applications </a:t>
            </a:r>
            <a:r>
              <a:rPr lang="en-US" dirty="0" smtClean="0"/>
              <a:t>on microprocessors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much </a:t>
            </a:r>
            <a:r>
              <a:rPr lang="en-US" dirty="0"/>
              <a:t>greater flexibility to satisfy timing </a:t>
            </a:r>
            <a:r>
              <a:rPr lang="en-US" dirty="0" smtClean="0"/>
              <a:t>requirements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Let us switch </a:t>
            </a:r>
            <a:r>
              <a:rPr lang="en-US" dirty="0"/>
              <a:t>the state of the processor between multiple </a:t>
            </a:r>
            <a:r>
              <a:rPr lang="en-US" dirty="0" smtClean="0"/>
              <a:t>tasks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defines </a:t>
            </a:r>
            <a:r>
              <a:rPr lang="en-US" dirty="0"/>
              <a:t>the state of an executing </a:t>
            </a:r>
            <a:r>
              <a:rPr lang="en-US" dirty="0" smtClean="0"/>
              <a:t>program</a:t>
            </a:r>
          </a:p>
          <a:p>
            <a:r>
              <a:rPr lang="en-US" dirty="0" smtClean="0"/>
              <a:t>  </a:t>
            </a:r>
            <a:r>
              <a:rPr lang="en-US" dirty="0"/>
              <a:t>A process is a </a:t>
            </a:r>
            <a:r>
              <a:rPr lang="en-US" dirty="0">
                <a:solidFill>
                  <a:srgbClr val="FF0000"/>
                </a:solidFill>
              </a:rPr>
              <a:t>unique execution</a:t>
            </a:r>
            <a:r>
              <a:rPr lang="en-US" dirty="0"/>
              <a:t> of a </a:t>
            </a:r>
            <a:r>
              <a:rPr lang="en-US" dirty="0" smtClean="0"/>
              <a:t>program</a:t>
            </a:r>
            <a:endParaRPr lang="en-US" dirty="0"/>
          </a:p>
          <a:p>
            <a:pPr lvl="1"/>
            <a:r>
              <a:rPr lang="en-US" dirty="0"/>
              <a:t>Several copies of a program may run simultaneously or at different </a:t>
            </a:r>
            <a:r>
              <a:rPr lang="en-US" dirty="0" smtClean="0"/>
              <a:t>times</a:t>
            </a:r>
            <a:endParaRPr lang="en-US" dirty="0"/>
          </a:p>
          <a:p>
            <a:r>
              <a:rPr lang="en-US" dirty="0"/>
              <a:t>A process has its own </a:t>
            </a:r>
            <a:r>
              <a:rPr lang="en-US" dirty="0" smtClean="0"/>
              <a:t>state: registers and memory</a:t>
            </a:r>
          </a:p>
          <a:p>
            <a:pPr lvl="1"/>
            <a:r>
              <a:rPr lang="en-US" dirty="0"/>
              <a:t>Threads share the same address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Round-Robin Scheduling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processes are kept on a list and scheduled one after the other </a:t>
            </a:r>
          </a:p>
          <a:p>
            <a:r>
              <a:rPr lang="en-US" dirty="0" smtClean="0"/>
              <a:t>Time </a:t>
            </a:r>
            <a:r>
              <a:rPr lang="en-US" dirty="0"/>
              <a:t>slices are assigned to each process in equal portions </a:t>
            </a:r>
            <a:r>
              <a:rPr lang="en-US" dirty="0" smtClean="0"/>
              <a:t>and in </a:t>
            </a:r>
            <a:r>
              <a:rPr lang="en-US" dirty="0"/>
              <a:t>circular </a:t>
            </a:r>
            <a:r>
              <a:rPr lang="en-US" dirty="0" smtClean="0"/>
              <a:t>order</a:t>
            </a:r>
          </a:p>
          <a:p>
            <a:r>
              <a:rPr lang="en-US" dirty="0"/>
              <a:t>Common in general-purpose </a:t>
            </a:r>
            <a:r>
              <a:rPr lang="en-US" dirty="0" err="1" smtClean="0"/>
              <a:t>Oses</a:t>
            </a:r>
            <a:endParaRPr lang="en-US" dirty="0" smtClean="0"/>
          </a:p>
          <a:p>
            <a:r>
              <a:rPr lang="en-US" dirty="0"/>
              <a:t>Usually combined with </a:t>
            </a:r>
            <a:r>
              <a:rPr lang="en-US" dirty="0" smtClean="0"/>
              <a:t>preemption</a:t>
            </a:r>
          </a:p>
          <a:p>
            <a:pPr>
              <a:lnSpc>
                <a:spcPct val="80000"/>
              </a:lnSpc>
            </a:pPr>
            <a:r>
              <a:rPr lang="en-US" dirty="0"/>
              <a:t>Schedule process only if </a:t>
            </a:r>
            <a:r>
              <a:rPr lang="en-US" dirty="0" smtClean="0"/>
              <a:t>ready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Always test processes in the same </a:t>
            </a:r>
            <a:r>
              <a:rPr lang="en-US" dirty="0" smtClean="0"/>
              <a:t>order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Start round-robin again after finishing a </a:t>
            </a:r>
            <a:r>
              <a:rPr lang="en-US" dirty="0" smtClean="0"/>
              <a:t>round</a:t>
            </a:r>
          </a:p>
          <a:p>
            <a:pPr>
              <a:lnSpc>
                <a:spcPct val="80000"/>
              </a:lnSpc>
            </a:pPr>
            <a:r>
              <a:rPr lang="en-US" dirty="0"/>
              <a:t>Schedule based on least common multiple (LCM) of the process periods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21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Priority-Based </a:t>
            </a:r>
            <a:r>
              <a:rPr lang="en-US" dirty="0"/>
              <a:t>Scheduling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process has a </a:t>
            </a:r>
            <a:r>
              <a:rPr lang="en-US" dirty="0" smtClean="0"/>
              <a:t>priority</a:t>
            </a:r>
            <a:endParaRPr lang="en-US" dirty="0"/>
          </a:p>
          <a:p>
            <a:r>
              <a:rPr lang="en-US" dirty="0"/>
              <a:t>CPU goes to highest-priority process that is </a:t>
            </a:r>
            <a:r>
              <a:rPr lang="en-US" dirty="0" smtClean="0"/>
              <a:t>ready</a:t>
            </a:r>
            <a:endParaRPr lang="en-US" dirty="0"/>
          </a:p>
          <a:p>
            <a:r>
              <a:rPr lang="en-US" dirty="0"/>
              <a:t>Priorities determine scheduling policy:</a:t>
            </a:r>
          </a:p>
          <a:p>
            <a:pPr lvl="1"/>
            <a:r>
              <a:rPr lang="en-US" dirty="0"/>
              <a:t>fixed </a:t>
            </a:r>
            <a:r>
              <a:rPr lang="en-US" dirty="0" smtClean="0"/>
              <a:t>priority</a:t>
            </a:r>
            <a:endParaRPr lang="en-US" dirty="0"/>
          </a:p>
          <a:p>
            <a:pPr lvl="1"/>
            <a:r>
              <a:rPr lang="en-US" dirty="0"/>
              <a:t>time-varying </a:t>
            </a:r>
            <a:r>
              <a:rPr lang="en-US" dirty="0" smtClean="0"/>
              <a:t>priorities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process has a fixed priority (1 highest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highest-priority ready process gets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process continues until </a:t>
            </a:r>
            <a:r>
              <a:rPr lang="en-US" dirty="0" smtClean="0"/>
              <a:t>done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Priority-Based Scheduling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93016" y="5553147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7217" y="6238947"/>
            <a:ext cx="614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388217" y="3578296"/>
            <a:ext cx="1368425" cy="1060450"/>
            <a:chOff x="288" y="1610"/>
            <a:chExt cx="862" cy="668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538" y="184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88" y="1610"/>
              <a:ext cx="8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P2 ready </a:t>
              </a:r>
              <a:r>
                <a:rPr lang="en-US" b="1" dirty="0">
                  <a:solidFill>
                    <a:srgbClr val="FF0000"/>
                  </a:solidFill>
                </a:rPr>
                <a:t>t=0</a:t>
              </a:r>
              <a:endParaRPr lang="en-US" dirty="0"/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2217018" y="3578296"/>
            <a:ext cx="1484313" cy="1060450"/>
            <a:chOff x="1440" y="1610"/>
            <a:chExt cx="935" cy="668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690" y="184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440" y="1610"/>
              <a:ext cx="9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P1 ready </a:t>
              </a:r>
              <a:r>
                <a:rPr lang="en-US" b="1" dirty="0">
                  <a:solidFill>
                    <a:srgbClr val="FF0000"/>
                  </a:solidFill>
                </a:rPr>
                <a:t>t=15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2674218" y="3002035"/>
            <a:ext cx="1484313" cy="1636713"/>
            <a:chOff x="1728" y="1247"/>
            <a:chExt cx="935" cy="1031"/>
          </a:xfrm>
        </p:grpSpPr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920" y="1440"/>
              <a:ext cx="10" cy="8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728" y="1247"/>
              <a:ext cx="9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P3 ready </a:t>
              </a:r>
              <a:r>
                <a:rPr lang="en-US" b="1" dirty="0">
                  <a:solidFill>
                    <a:srgbClr val="FF0000"/>
                  </a:solidFill>
                </a:rPr>
                <a:t>t=18</a:t>
              </a:r>
              <a:endParaRPr lang="en-US" dirty="0"/>
            </a:p>
          </p:txBody>
        </p:sp>
      </p:grp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930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00941" y="5872235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0</a:t>
            </a:r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4518891" y="55388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426816" y="5857947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30</a:t>
            </a:r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19884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1896341" y="5872235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</a:t>
            </a:r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2838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3191741" y="5872235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20</a:t>
            </a:r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8328891" y="55388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8236816" y="5857947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60</a:t>
            </a:r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7984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706341" y="5872235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40</a:t>
            </a:r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70938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7001741" y="5872235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50</a:t>
            </a:r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693016" y="4638747"/>
            <a:ext cx="1905000" cy="6096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P2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893416" y="4638747"/>
            <a:ext cx="1905000" cy="6096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P2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2598016" y="4638747"/>
            <a:ext cx="1295400" cy="6096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P1</a:t>
            </a: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5798416" y="4638747"/>
            <a:ext cx="25146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P3</a:t>
            </a:r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897" y="1067113"/>
            <a:ext cx="638175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03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 autoUpdateAnimBg="0"/>
      <p:bldP spid="30" grpId="0" animBg="1" autoUpdateAnimBg="0"/>
      <p:bldP spid="31" grpId="0" animBg="1" autoUpdateAnimBg="0"/>
      <p:bldP spid="32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</a:t>
            </a:r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evaluate a scheduling policy:</a:t>
            </a:r>
          </a:p>
          <a:p>
            <a:pPr lvl="1"/>
            <a:r>
              <a:rPr lang="en-US" dirty="0"/>
              <a:t>Ability to satisfy all </a:t>
            </a:r>
            <a:r>
              <a:rPr lang="en-US" dirty="0" smtClean="0"/>
              <a:t>deadlines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CPU utilization-</a:t>
            </a:r>
            <a:r>
              <a:rPr lang="en-US" dirty="0"/>
              <a:t>--percentage of time devoted to useful </a:t>
            </a:r>
            <a:r>
              <a:rPr lang="en-US" dirty="0" smtClean="0"/>
              <a:t>work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Scheduling overhead-</a:t>
            </a:r>
            <a:r>
              <a:rPr lang="en-US" dirty="0"/>
              <a:t>--time required to make scheduling </a:t>
            </a:r>
            <a:r>
              <a:rPr lang="en-US" dirty="0" smtClean="0"/>
              <a:t>decision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424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</a:t>
            </a:r>
            <a:r>
              <a:rPr lang="en-US" dirty="0" smtClean="0"/>
              <a:t>Monotonic Scheduling (RMS)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RMS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widely-used, analyzable scheduling policy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static scheduling policy: processes have fixed </a:t>
            </a:r>
            <a:r>
              <a:rPr lang="en-US" dirty="0" smtClean="0"/>
              <a:t>priorities</a:t>
            </a:r>
          </a:p>
          <a:p>
            <a:r>
              <a:rPr lang="en-US" dirty="0" smtClean="0"/>
              <a:t>RMS Model</a:t>
            </a:r>
          </a:p>
          <a:p>
            <a:pPr lvl="1"/>
            <a:r>
              <a:rPr lang="en-US" dirty="0"/>
              <a:t>All </a:t>
            </a:r>
            <a:r>
              <a:rPr lang="en-US" dirty="0" smtClean="0"/>
              <a:t>processes </a:t>
            </a:r>
            <a:r>
              <a:rPr lang="en-US" dirty="0"/>
              <a:t>run on single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Context switching time is </a:t>
            </a:r>
            <a:r>
              <a:rPr lang="en-US" dirty="0" smtClean="0"/>
              <a:t>ignored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data dependencies between </a:t>
            </a:r>
            <a:r>
              <a:rPr lang="en-US" dirty="0" smtClean="0"/>
              <a:t>processes</a:t>
            </a:r>
            <a:endParaRPr lang="en-US" dirty="0"/>
          </a:p>
          <a:p>
            <a:pPr lvl="1"/>
            <a:r>
              <a:rPr lang="en-US" dirty="0"/>
              <a:t>Process execution time is </a:t>
            </a:r>
            <a:r>
              <a:rPr lang="en-US" dirty="0" smtClean="0"/>
              <a:t>constant</a:t>
            </a:r>
            <a:endParaRPr lang="en-US" dirty="0"/>
          </a:p>
          <a:p>
            <a:pPr lvl="1"/>
            <a:r>
              <a:rPr lang="en-US" dirty="0"/>
              <a:t>All deadlines are at the end of the </a:t>
            </a:r>
            <a:r>
              <a:rPr lang="en-US" dirty="0" smtClean="0"/>
              <a:t>period</a:t>
            </a:r>
          </a:p>
          <a:p>
            <a:pPr lvl="1"/>
            <a:r>
              <a:rPr lang="en-US" dirty="0" smtClean="0"/>
              <a:t>Highest-priority </a:t>
            </a:r>
            <a:r>
              <a:rPr lang="en-US" dirty="0"/>
              <a:t>ready process </a:t>
            </a:r>
            <a:r>
              <a:rPr lang="en-US" dirty="0" smtClean="0"/>
              <a:t>runs first</a:t>
            </a:r>
          </a:p>
          <a:p>
            <a:r>
              <a:rPr lang="en-US" dirty="0">
                <a:solidFill>
                  <a:srgbClr val="FF0000"/>
                </a:solidFill>
              </a:rPr>
              <a:t>Priority </a:t>
            </a:r>
            <a:r>
              <a:rPr lang="en-US" dirty="0" smtClean="0">
                <a:solidFill>
                  <a:srgbClr val="FF0000"/>
                </a:solidFill>
              </a:rPr>
              <a:t>assignment</a:t>
            </a:r>
            <a:r>
              <a:rPr lang="en-US" dirty="0" smtClean="0"/>
              <a:t>: The </a:t>
            </a:r>
            <a:r>
              <a:rPr lang="en-US" dirty="0"/>
              <a:t>process with the shortest period is assigned the highest </a:t>
            </a:r>
            <a:r>
              <a:rPr lang="en-US" dirty="0" smtClean="0"/>
              <a:t>priority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849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Monotonic Scheduling (RMS)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RMS always provides a feasible schedule if such a schedule exists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Optimal </a:t>
            </a:r>
            <a:r>
              <a:rPr lang="en-US" dirty="0">
                <a:solidFill>
                  <a:srgbClr val="FF0000"/>
                </a:solidFill>
              </a:rPr>
              <a:t>static </a:t>
            </a:r>
            <a:r>
              <a:rPr lang="en-US" dirty="0" smtClean="0">
                <a:solidFill>
                  <a:srgbClr val="FF0000"/>
                </a:solidFill>
              </a:rPr>
              <a:t>assignment</a:t>
            </a:r>
            <a:endParaRPr lang="en-US" dirty="0" smtClean="0"/>
          </a:p>
          <a:p>
            <a:pPr lvl="1"/>
            <a:r>
              <a:rPr lang="en-US" dirty="0"/>
              <a:t>No fixed-priority scheme does </a:t>
            </a:r>
            <a:r>
              <a:rPr lang="en-US" dirty="0" smtClean="0"/>
              <a:t>better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ighest </a:t>
            </a:r>
            <a:r>
              <a:rPr lang="en-US" dirty="0"/>
              <a:t>CPU utilization while ensuring that all processes meet their deadlines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is computation time of process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/>
              <a:t>is period of process </a:t>
            </a:r>
            <a:r>
              <a:rPr lang="en-US" dirty="0" err="1" smtClean="0"/>
              <a:t>i</a:t>
            </a:r>
            <a:endParaRPr lang="en-US" dirty="0"/>
          </a:p>
          <a:p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960125" y="576420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9601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8745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3317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7889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14173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37033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41605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32461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50749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46177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59893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55321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69037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64465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78181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73609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3131825" y="5383203"/>
            <a:ext cx="33147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41025" y="4773603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Released</a:t>
            </a: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7780025" y="576420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6941825" y="4392603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Absolute deadline</a:t>
            </a:r>
          </a:p>
        </p:txBody>
      </p:sp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1150625" y="5764203"/>
            <a:ext cx="6400800" cy="533400"/>
            <a:chOff x="768" y="3216"/>
            <a:chExt cx="4032" cy="336"/>
          </a:xfrm>
        </p:grpSpPr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768" y="32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4800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28"/>
            <p:cNvSpPr txBox="1">
              <a:spLocks noChangeArrowheads="1"/>
            </p:cNvSpPr>
            <p:nvPr/>
          </p:nvSpPr>
          <p:spPr bwMode="auto">
            <a:xfrm>
              <a:off x="2196" y="3283"/>
              <a:ext cx="14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  <a:latin typeface="Symbol" pitchFamily="18" charset="2"/>
                </a:rPr>
                <a:t>t</a:t>
              </a:r>
              <a:r>
                <a:rPr lang="en-US" baseline="-25000" dirty="0">
                  <a:solidFill>
                    <a:srgbClr val="FF0000"/>
                  </a:solidFill>
                </a:rPr>
                <a:t>i</a:t>
              </a:r>
              <a:endParaRPr lang="en-US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3600" y="345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H="1">
              <a:off x="768" y="3456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436625" y="4849803"/>
            <a:ext cx="272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Ti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1150625" y="51546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>
            <a:off x="7551425" y="51546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299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Monotonic </a:t>
            </a:r>
            <a:r>
              <a:rPr lang="en-US" dirty="0" smtClean="0"/>
              <a:t>Scheduling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if </a:t>
            </a:r>
            <a:r>
              <a:rPr lang="en-US" dirty="0"/>
              <a:t>execution times become 2, 3, 3?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159765"/>
            <a:ext cx="4724400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07" y="3088334"/>
            <a:ext cx="81248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6873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Rate Monotonic Analysis (RMA)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3000"/>
            <a:ext cx="5036512" cy="51435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If P1 has higher priority</a:t>
            </a:r>
            <a:r>
              <a:rPr lang="en-US" dirty="0" smtClean="0"/>
              <a:t>, required </a:t>
            </a:r>
            <a:r>
              <a:rPr lang="en-US" dirty="0"/>
              <a:t>constraint on CPU </a:t>
            </a:r>
            <a:r>
              <a:rPr lang="en-US" dirty="0" smtClean="0"/>
              <a:t>time: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If P2 </a:t>
            </a:r>
            <a:r>
              <a:rPr lang="en-US" dirty="0">
                <a:solidFill>
                  <a:srgbClr val="FF0000"/>
                </a:solidFill>
              </a:rPr>
              <a:t>has higher priority</a:t>
            </a:r>
            <a:r>
              <a:rPr lang="en-US" dirty="0"/>
              <a:t>, required constraint on CPU </a:t>
            </a:r>
            <a:r>
              <a:rPr lang="en-US" dirty="0" smtClean="0"/>
              <a:t>time: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24" y="1412755"/>
            <a:ext cx="4962525" cy="1609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401" y="4005070"/>
            <a:ext cx="2609850" cy="981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751" y="5444481"/>
            <a:ext cx="1771650" cy="5810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78498" y="1988825"/>
            <a:ext cx="364715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There are cases where </a:t>
            </a:r>
            <a:r>
              <a:rPr lang="en-US" sz="2000" dirty="0" smtClean="0">
                <a:solidFill>
                  <a:srgbClr val="FF0000"/>
                </a:solidFill>
              </a:rPr>
              <a:t>first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relationship </a:t>
            </a:r>
            <a:r>
              <a:rPr lang="en-US" sz="2000" dirty="0">
                <a:solidFill>
                  <a:srgbClr val="FF0000"/>
                </a:solidFill>
              </a:rPr>
              <a:t>can be satisfied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and second cannot.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here </a:t>
            </a:r>
            <a:r>
              <a:rPr lang="en-US" sz="2000" dirty="0">
                <a:solidFill>
                  <a:srgbClr val="FF0000"/>
                </a:solidFill>
              </a:rPr>
              <a:t>are no cases where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second </a:t>
            </a:r>
            <a:r>
              <a:rPr lang="en-US" sz="2000" dirty="0">
                <a:solidFill>
                  <a:srgbClr val="FF0000"/>
                </a:solidFill>
              </a:rPr>
              <a:t>relationship can be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satisfied </a:t>
            </a:r>
            <a:r>
              <a:rPr lang="en-US" sz="2000" dirty="0">
                <a:solidFill>
                  <a:srgbClr val="FF0000"/>
                </a:solidFill>
              </a:rPr>
              <a:t>and </a:t>
            </a:r>
            <a:r>
              <a:rPr lang="en-US" sz="2000" dirty="0" smtClean="0">
                <a:solidFill>
                  <a:srgbClr val="FF0000"/>
                </a:solidFill>
              </a:rPr>
              <a:t>first cannot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Consider T1=2 and T2=2,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1=3, 2=6.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3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578464"/>
              </p:ext>
            </p:extLst>
          </p:nvPr>
        </p:nvGraphicFramePr>
        <p:xfrm>
          <a:off x="5551319" y="2870804"/>
          <a:ext cx="3110778" cy="2344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Chart" r:id="rId3" imgW="4238549" imgH="3552749" progId="Excel.Chart.8">
                  <p:embed/>
                </p:oleObj>
              </mc:Choice>
              <mc:Fallback>
                <p:oleObj name="Chart" r:id="rId3" imgW="4238549" imgH="355274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319" y="2870804"/>
                        <a:ext cx="3110778" cy="2344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 CPU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Utilization</a:t>
            </a:r>
            <a:r>
              <a:rPr lang="en-US" dirty="0" smtClean="0"/>
              <a:t> for n processes is: </a:t>
            </a:r>
          </a:p>
          <a:p>
            <a:endParaRPr lang="en-US" dirty="0" smtClean="0"/>
          </a:p>
          <a:p>
            <a:r>
              <a:rPr lang="en-US" dirty="0"/>
              <a:t>Given </a:t>
            </a:r>
            <a:r>
              <a:rPr lang="en-US" i="1" dirty="0"/>
              <a:t>n</a:t>
            </a:r>
            <a:r>
              <a:rPr lang="en-US" dirty="0" smtClean="0"/>
              <a:t> processes and </a:t>
            </a:r>
            <a:r>
              <a:rPr lang="en-US" dirty="0"/>
              <a:t>ratio between any two periods less than </a:t>
            </a:r>
            <a:r>
              <a:rPr lang="en-US" dirty="0" smtClean="0"/>
              <a:t>2, </a:t>
            </a:r>
            <a:r>
              <a:rPr lang="en-US" dirty="0" smtClean="0">
                <a:solidFill>
                  <a:srgbClr val="FF0000"/>
                </a:solidFill>
              </a:rPr>
              <a:t>RMS </a:t>
            </a:r>
            <a:r>
              <a:rPr lang="en-US" dirty="0">
                <a:solidFill>
                  <a:srgbClr val="FF0000"/>
                </a:solidFill>
              </a:rPr>
              <a:t>CPU utilization upper </a:t>
            </a:r>
            <a:r>
              <a:rPr lang="en-US" dirty="0" smtClean="0">
                <a:solidFill>
                  <a:srgbClr val="FF0000"/>
                </a:solidFill>
              </a:rPr>
              <a:t>bound</a:t>
            </a:r>
            <a:r>
              <a:rPr lang="en-US" dirty="0" smtClean="0"/>
              <a:t>: </a:t>
            </a:r>
          </a:p>
          <a:p>
            <a:pPr lvl="1"/>
            <a:endParaRPr lang="en-US" dirty="0" smtClean="0"/>
          </a:p>
          <a:p>
            <a:pPr marL="461963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 </a:t>
            </a:r>
            <a:r>
              <a:rPr lang="en-US" dirty="0"/>
              <a:t>= </a:t>
            </a:r>
            <a:r>
              <a:rPr lang="en-US" dirty="0" smtClean="0"/>
              <a:t>2; 	U ≤ 0.83</a:t>
            </a:r>
          </a:p>
          <a:p>
            <a:pPr lvl="1"/>
            <a:r>
              <a:rPr lang="en-US" dirty="0"/>
              <a:t>n = </a:t>
            </a:r>
            <a:r>
              <a:rPr lang="en-US" dirty="0" smtClean="0"/>
              <a:t>3; </a:t>
            </a:r>
            <a:r>
              <a:rPr lang="en-US" dirty="0"/>
              <a:t>	U ≤ </a:t>
            </a:r>
            <a:r>
              <a:rPr lang="en-US" dirty="0" smtClean="0"/>
              <a:t>0.78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</a:t>
            </a:r>
            <a:r>
              <a:rPr lang="en-US" dirty="0" smtClean="0"/>
              <a:t>; </a:t>
            </a:r>
            <a:r>
              <a:rPr lang="en-US" dirty="0"/>
              <a:t>	U ≤ </a:t>
            </a:r>
            <a:r>
              <a:rPr lang="en-US" dirty="0" smtClean="0"/>
              <a:t>ln2  ≈ 0.69</a:t>
            </a:r>
            <a:r>
              <a:rPr lang="en-US" dirty="0"/>
              <a:t>, 31% idle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RMS </a:t>
            </a:r>
            <a:r>
              <a:rPr lang="en-US" dirty="0">
                <a:solidFill>
                  <a:srgbClr val="FF0000"/>
                </a:solidFill>
              </a:rPr>
              <a:t>may not </a:t>
            </a:r>
            <a:r>
              <a:rPr lang="en-US" dirty="0"/>
              <a:t>be able to use 100% of CPU, even with zero context switch </a:t>
            </a:r>
            <a:r>
              <a:rPr lang="en-US" dirty="0" smtClean="0"/>
              <a:t>overhead</a:t>
            </a:r>
            <a:endParaRPr lang="en-US" dirty="0"/>
          </a:p>
          <a:p>
            <a:endParaRPr lang="en-US" baseline="-250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7642" y="1066800"/>
            <a:ext cx="1600200" cy="895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9004" y="3133725"/>
            <a:ext cx="21336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3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RMS CPU </a:t>
            </a:r>
            <a:r>
              <a:rPr lang="en-US" dirty="0" smtClean="0"/>
              <a:t>utilization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Utilization = 1/4 + 2/6 + 3/12 = 0.83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159765"/>
            <a:ext cx="4724400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07" y="3088334"/>
            <a:ext cx="81248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1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and Operating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Operating System (OS) </a:t>
            </a:r>
            <a:r>
              <a:rPr lang="en-US" dirty="0"/>
              <a:t>manages </a:t>
            </a:r>
            <a:r>
              <a:rPr lang="en-US" dirty="0" smtClean="0"/>
              <a:t>processes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provides </a:t>
            </a:r>
            <a:r>
              <a:rPr lang="en-US" dirty="0"/>
              <a:t>the mechanism for switching execution between </a:t>
            </a:r>
            <a:r>
              <a:rPr lang="en-US" dirty="0" smtClean="0"/>
              <a:t>processes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Real-Time </a:t>
            </a:r>
            <a:r>
              <a:rPr lang="en-US" dirty="0">
                <a:solidFill>
                  <a:srgbClr val="FF0000"/>
                </a:solidFill>
              </a:rPr>
              <a:t>Operating System (RTOS) </a:t>
            </a:r>
            <a:r>
              <a:rPr lang="en-US" dirty="0"/>
              <a:t>is OS that </a:t>
            </a:r>
            <a:r>
              <a:rPr lang="en-US" dirty="0" smtClean="0"/>
              <a:t>provides </a:t>
            </a:r>
            <a:r>
              <a:rPr lang="en-US" dirty="0"/>
              <a:t>facilities for satisfying real-time requirements   </a:t>
            </a:r>
          </a:p>
          <a:p>
            <a:pPr lvl="1"/>
            <a:r>
              <a:rPr lang="en-US" dirty="0"/>
              <a:t>Allocates resources based on real-time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/>
              <a:t>General-purpose </a:t>
            </a:r>
            <a:r>
              <a:rPr lang="en-US" dirty="0" smtClean="0"/>
              <a:t>OSs </a:t>
            </a:r>
            <a:r>
              <a:rPr lang="en-US" dirty="0"/>
              <a:t>use other criteria, e.g. </a:t>
            </a:r>
            <a:r>
              <a:rPr lang="en-US" dirty="0" smtClean="0"/>
              <a:t>fairness</a:t>
            </a:r>
          </a:p>
          <a:p>
            <a:r>
              <a:rPr lang="en-US" dirty="0"/>
              <a:t>RTOS helps build more complex systems using several programs that run concurrently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879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RMS- </a:t>
            </a:r>
            <a:r>
              <a:rPr lang="en-US" altLang="ko-KR" dirty="0" err="1" smtClean="0"/>
              <a:t>Schedulability</a:t>
            </a:r>
            <a:r>
              <a:rPr lang="en-US" altLang="ko-KR" dirty="0" smtClean="0"/>
              <a:t>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set of n processes is schedulable on a uniprocessor by the RMS algorithm if the processor utilization (utilization test):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This condition is sufficient, but not necessary</a:t>
            </a:r>
          </a:p>
          <a:p>
            <a:pPr lvl="1"/>
            <a:r>
              <a:rPr lang="en-US" altLang="en-US" dirty="0" smtClean="0"/>
              <a:t>If U is less than the given bound, a schedule exists</a:t>
            </a:r>
          </a:p>
          <a:p>
            <a:pPr lvl="1"/>
            <a:r>
              <a:rPr lang="en-US" altLang="en-US" dirty="0" smtClean="0"/>
              <a:t>If there is a schedule, U could be greater than the bound</a:t>
            </a:r>
          </a:p>
          <a:p>
            <a:r>
              <a:rPr lang="en-US" altLang="en-US" dirty="0" smtClean="0"/>
              <a:t>Example: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P1: (T1=1,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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1=</a:t>
            </a:r>
            <a:r>
              <a:rPr lang="en-US" altLang="en-US" dirty="0" smtClean="0">
                <a:solidFill>
                  <a:srgbClr val="FF0000"/>
                </a:solidFill>
              </a:rPr>
              <a:t>2), P2: (T2=2,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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=</a:t>
            </a:r>
            <a:r>
              <a:rPr lang="en-US" altLang="en-US" dirty="0" smtClean="0">
                <a:solidFill>
                  <a:srgbClr val="FF0000"/>
                </a:solidFill>
              </a:rPr>
              <a:t>4)</a:t>
            </a:r>
          </a:p>
          <a:p>
            <a:pPr lvl="1"/>
            <a:r>
              <a:rPr lang="en-US" altLang="en-US" dirty="0" smtClean="0"/>
              <a:t>There is a schedule with U=100%</a:t>
            </a:r>
          </a:p>
          <a:p>
            <a:pPr lvl="1"/>
            <a:endParaRPr lang="en-US" alt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113" y="2046432"/>
            <a:ext cx="21336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673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RMS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10" y="1355148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P1: T1=1,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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1=4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9432" y="1355148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P2: T2=2,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2=5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0893" y="1369367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P3: T3=2,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2=7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743200" y="4508909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28800" y="4508909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828800" y="3670709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1371600" y="3289709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3716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2860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27432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2004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8288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1148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45720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36576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54864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50292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64008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59436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73152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68580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82296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77724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371600" y="2908709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8191500" y="328970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1371600" y="4051709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13716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22860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27432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32004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18288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41148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45720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36576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54864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>
            <a:off x="50292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64008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59436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73152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68580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>
            <a:off x="82296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77724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8191500" y="405170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44"/>
          <p:cNvSpPr>
            <a:spLocks noChangeArrowheads="1"/>
          </p:cNvSpPr>
          <p:nvPr/>
        </p:nvSpPr>
        <p:spPr bwMode="auto">
          <a:xfrm>
            <a:off x="1371600" y="3670709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3200400" y="2680109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9" name="Line 46"/>
          <p:cNvSpPr>
            <a:spLocks noChangeShapeType="1"/>
          </p:cNvSpPr>
          <p:nvPr/>
        </p:nvSpPr>
        <p:spPr bwMode="auto">
          <a:xfrm>
            <a:off x="3657600" y="3442109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533400" y="2832509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" name="Text Box 48"/>
          <p:cNvSpPr txBox="1">
            <a:spLocks noChangeArrowheads="1"/>
          </p:cNvSpPr>
          <p:nvPr/>
        </p:nvSpPr>
        <p:spPr bwMode="auto">
          <a:xfrm>
            <a:off x="533400" y="3518309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2" name="Line 49"/>
          <p:cNvSpPr>
            <a:spLocks noChangeShapeType="1"/>
          </p:cNvSpPr>
          <p:nvPr/>
        </p:nvSpPr>
        <p:spPr bwMode="auto">
          <a:xfrm>
            <a:off x="1371600" y="4889909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0"/>
          <p:cNvSpPr>
            <a:spLocks noChangeShapeType="1"/>
          </p:cNvSpPr>
          <p:nvPr/>
        </p:nvSpPr>
        <p:spPr bwMode="auto">
          <a:xfrm>
            <a:off x="13716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1"/>
          <p:cNvSpPr>
            <a:spLocks noChangeShapeType="1"/>
          </p:cNvSpPr>
          <p:nvPr/>
        </p:nvSpPr>
        <p:spPr bwMode="auto">
          <a:xfrm>
            <a:off x="22860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>
            <a:off x="27432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3"/>
          <p:cNvSpPr>
            <a:spLocks noChangeShapeType="1"/>
          </p:cNvSpPr>
          <p:nvPr/>
        </p:nvSpPr>
        <p:spPr bwMode="auto">
          <a:xfrm>
            <a:off x="32004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4"/>
          <p:cNvSpPr>
            <a:spLocks noChangeShapeType="1"/>
          </p:cNvSpPr>
          <p:nvPr/>
        </p:nvSpPr>
        <p:spPr bwMode="auto">
          <a:xfrm>
            <a:off x="18288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5"/>
          <p:cNvSpPr>
            <a:spLocks noChangeShapeType="1"/>
          </p:cNvSpPr>
          <p:nvPr/>
        </p:nvSpPr>
        <p:spPr bwMode="auto">
          <a:xfrm>
            <a:off x="41148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6"/>
          <p:cNvSpPr>
            <a:spLocks noChangeShapeType="1"/>
          </p:cNvSpPr>
          <p:nvPr/>
        </p:nvSpPr>
        <p:spPr bwMode="auto">
          <a:xfrm>
            <a:off x="45720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>
            <a:off x="36576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>
            <a:off x="54864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50292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0"/>
          <p:cNvSpPr>
            <a:spLocks noChangeShapeType="1"/>
          </p:cNvSpPr>
          <p:nvPr/>
        </p:nvSpPr>
        <p:spPr bwMode="auto">
          <a:xfrm>
            <a:off x="64008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1"/>
          <p:cNvSpPr>
            <a:spLocks noChangeShapeType="1"/>
          </p:cNvSpPr>
          <p:nvPr/>
        </p:nvSpPr>
        <p:spPr bwMode="auto">
          <a:xfrm>
            <a:off x="59436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2"/>
          <p:cNvSpPr>
            <a:spLocks noChangeShapeType="1"/>
          </p:cNvSpPr>
          <p:nvPr/>
        </p:nvSpPr>
        <p:spPr bwMode="auto">
          <a:xfrm>
            <a:off x="73152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>
            <a:off x="68580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>
            <a:off x="82296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65"/>
          <p:cNvSpPr>
            <a:spLocks noChangeShapeType="1"/>
          </p:cNvSpPr>
          <p:nvPr/>
        </p:nvSpPr>
        <p:spPr bwMode="auto">
          <a:xfrm>
            <a:off x="77724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66"/>
          <p:cNvSpPr>
            <a:spLocks noChangeShapeType="1"/>
          </p:cNvSpPr>
          <p:nvPr/>
        </p:nvSpPr>
        <p:spPr bwMode="auto">
          <a:xfrm>
            <a:off x="8191500" y="488990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Rectangle 67"/>
          <p:cNvSpPr>
            <a:spLocks noChangeArrowheads="1"/>
          </p:cNvSpPr>
          <p:nvPr/>
        </p:nvSpPr>
        <p:spPr bwMode="auto">
          <a:xfrm>
            <a:off x="1371600" y="4508909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68"/>
          <p:cNvSpPr>
            <a:spLocks noChangeShapeType="1"/>
          </p:cNvSpPr>
          <p:nvPr/>
        </p:nvSpPr>
        <p:spPr bwMode="auto">
          <a:xfrm>
            <a:off x="4572000" y="4280309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2" name="Text Box 69"/>
          <p:cNvSpPr txBox="1">
            <a:spLocks noChangeArrowheads="1"/>
          </p:cNvSpPr>
          <p:nvPr/>
        </p:nvSpPr>
        <p:spPr bwMode="auto">
          <a:xfrm>
            <a:off x="533400" y="4356509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3" name="Rectangle 70"/>
          <p:cNvSpPr>
            <a:spLocks noChangeArrowheads="1"/>
          </p:cNvSpPr>
          <p:nvPr/>
        </p:nvSpPr>
        <p:spPr bwMode="auto">
          <a:xfrm>
            <a:off x="1371600" y="36707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1"/>
          <p:cNvSpPr>
            <a:spLocks noChangeArrowheads="1"/>
          </p:cNvSpPr>
          <p:nvPr/>
        </p:nvSpPr>
        <p:spPr bwMode="auto">
          <a:xfrm>
            <a:off x="1371600" y="45089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2"/>
          <p:cNvSpPr>
            <a:spLocks noChangeArrowheads="1"/>
          </p:cNvSpPr>
          <p:nvPr/>
        </p:nvSpPr>
        <p:spPr bwMode="auto">
          <a:xfrm>
            <a:off x="1371600" y="2908709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73"/>
          <p:cNvSpPr>
            <a:spLocks noChangeShapeType="1"/>
          </p:cNvSpPr>
          <p:nvPr/>
        </p:nvSpPr>
        <p:spPr bwMode="auto">
          <a:xfrm>
            <a:off x="1371600" y="2680109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7" name="Line 74"/>
          <p:cNvSpPr>
            <a:spLocks noChangeShapeType="1"/>
          </p:cNvSpPr>
          <p:nvPr/>
        </p:nvSpPr>
        <p:spPr bwMode="auto">
          <a:xfrm>
            <a:off x="1371600" y="3442109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8" name="Line 75"/>
          <p:cNvSpPr>
            <a:spLocks noChangeShapeType="1"/>
          </p:cNvSpPr>
          <p:nvPr/>
        </p:nvSpPr>
        <p:spPr bwMode="auto">
          <a:xfrm>
            <a:off x="1371600" y="4280309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Rectangle 76"/>
          <p:cNvSpPr>
            <a:spLocks noChangeArrowheads="1"/>
          </p:cNvSpPr>
          <p:nvPr/>
        </p:nvSpPr>
        <p:spPr bwMode="auto">
          <a:xfrm>
            <a:off x="1828800" y="36707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77"/>
          <p:cNvSpPr>
            <a:spLocks noChangeArrowheads="1"/>
          </p:cNvSpPr>
          <p:nvPr/>
        </p:nvSpPr>
        <p:spPr bwMode="auto">
          <a:xfrm>
            <a:off x="1828800" y="45089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2743200" y="45089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" name="Group 79"/>
          <p:cNvGrpSpPr>
            <a:grpSpLocks/>
          </p:cNvGrpSpPr>
          <p:nvPr/>
        </p:nvGrpSpPr>
        <p:grpSpPr bwMode="auto">
          <a:xfrm>
            <a:off x="3505200" y="4051709"/>
            <a:ext cx="4984750" cy="1295400"/>
            <a:chOff x="2208" y="3120"/>
            <a:chExt cx="3140" cy="816"/>
          </a:xfrm>
        </p:grpSpPr>
        <p:sp>
          <p:nvSpPr>
            <p:cNvPr id="83" name="Text Box 80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4" name="Text Box 81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5" name="Text Box 82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6" name="Text Box 83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7" name="Text Box 84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8" name="Text Box 85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89" name="Text Box 87"/>
          <p:cNvSpPr txBox="1">
            <a:spLocks noChangeArrowheads="1"/>
          </p:cNvSpPr>
          <p:nvPr/>
        </p:nvSpPr>
        <p:spPr bwMode="auto">
          <a:xfrm>
            <a:off x="228600" y="2832509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90" name="Text Box 88"/>
          <p:cNvSpPr txBox="1">
            <a:spLocks noChangeArrowheads="1"/>
          </p:cNvSpPr>
          <p:nvPr/>
        </p:nvSpPr>
        <p:spPr bwMode="auto">
          <a:xfrm>
            <a:off x="228600" y="3518309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91" name="Text Box 89"/>
          <p:cNvSpPr txBox="1">
            <a:spLocks noChangeArrowheads="1"/>
          </p:cNvSpPr>
          <p:nvPr/>
        </p:nvSpPr>
        <p:spPr bwMode="auto">
          <a:xfrm>
            <a:off x="228600" y="4356509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88840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 animBg="1"/>
      <p:bldP spid="47" grpId="0" animBg="1"/>
      <p:bldP spid="70" grpId="0" animBg="1"/>
      <p:bldP spid="73" grpId="0" animBg="1"/>
      <p:bldP spid="74" grpId="0" animBg="1"/>
      <p:bldP spid="75" grpId="0" animBg="1"/>
      <p:bldP spid="79" grpId="0" animBg="1"/>
      <p:bldP spid="79" grpId="1" animBg="1"/>
      <p:bldP spid="80" grpId="0" animBg="1"/>
      <p:bldP spid="80" grpId="1" animBg="1"/>
      <p:bldP spid="8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RMS Example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43200" y="4451302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371600" y="3232102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3716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860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7432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2004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8288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1148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5720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6576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54864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50292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4008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9436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73152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8580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82296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77724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3200400" y="2851102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8191500" y="323210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1371600" y="3994102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13716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22860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27432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32004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18288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41148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45720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36576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54864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50292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64008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59436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73152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68580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82296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77724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8191500" y="399410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3657600" y="3384502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533400" y="2774902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533400" y="3460702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1371600" y="4832302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1371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>
            <a:off x="22860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27432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32004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>
            <a:off x="18288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>
            <a:off x="41148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>
            <a:off x="45720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3657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>
            <a:off x="54864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/>
        </p:nvSpPr>
        <p:spPr bwMode="auto">
          <a:xfrm>
            <a:off x="50292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>
            <a:off x="64008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>
            <a:off x="5943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>
            <a:off x="73152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>
            <a:off x="68580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8229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>
            <a:off x="77724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8191500" y="483230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3657600" y="3613102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>
            <a:off x="4572000" y="4222702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" name="Text Box 65"/>
          <p:cNvSpPr txBox="1">
            <a:spLocks noChangeArrowheads="1"/>
          </p:cNvSpPr>
          <p:nvPr/>
        </p:nvSpPr>
        <p:spPr bwMode="auto">
          <a:xfrm>
            <a:off x="533400" y="4298902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6" name="Rectangle 67"/>
          <p:cNvSpPr>
            <a:spLocks noChangeArrowheads="1"/>
          </p:cNvSpPr>
          <p:nvPr/>
        </p:nvSpPr>
        <p:spPr bwMode="auto">
          <a:xfrm>
            <a:off x="3200400" y="2851102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8"/>
          <p:cNvSpPr>
            <a:spLocks noChangeShapeType="1"/>
          </p:cNvSpPr>
          <p:nvPr/>
        </p:nvSpPr>
        <p:spPr bwMode="auto">
          <a:xfrm>
            <a:off x="1371600" y="3384502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Line 69"/>
          <p:cNvSpPr>
            <a:spLocks noChangeShapeType="1"/>
          </p:cNvSpPr>
          <p:nvPr/>
        </p:nvSpPr>
        <p:spPr bwMode="auto">
          <a:xfrm>
            <a:off x="1371600" y="4222702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Rectangle 70"/>
          <p:cNvSpPr>
            <a:spLocks noChangeArrowheads="1"/>
          </p:cNvSpPr>
          <p:nvPr/>
        </p:nvSpPr>
        <p:spPr bwMode="auto">
          <a:xfrm>
            <a:off x="3657600" y="3613102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71"/>
          <p:cNvSpPr>
            <a:spLocks noChangeArrowheads="1"/>
          </p:cNvSpPr>
          <p:nvPr/>
        </p:nvSpPr>
        <p:spPr bwMode="auto">
          <a:xfrm>
            <a:off x="3200400" y="4451302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72"/>
          <p:cNvSpPr>
            <a:spLocks noChangeShapeType="1"/>
          </p:cNvSpPr>
          <p:nvPr/>
        </p:nvSpPr>
        <p:spPr bwMode="auto">
          <a:xfrm>
            <a:off x="3200400" y="2622502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2" name="Rectangle 73"/>
          <p:cNvSpPr>
            <a:spLocks noChangeArrowheads="1"/>
          </p:cNvSpPr>
          <p:nvPr/>
        </p:nvSpPr>
        <p:spPr bwMode="auto">
          <a:xfrm>
            <a:off x="2743200" y="4451302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74"/>
          <p:cNvSpPr>
            <a:spLocks noChangeShapeType="1"/>
          </p:cNvSpPr>
          <p:nvPr/>
        </p:nvSpPr>
        <p:spPr bwMode="auto">
          <a:xfrm>
            <a:off x="5029200" y="2622502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5"/>
          <p:cNvSpPr>
            <a:spLocks noChangeShapeType="1"/>
          </p:cNvSpPr>
          <p:nvPr/>
        </p:nvSpPr>
        <p:spPr bwMode="auto">
          <a:xfrm>
            <a:off x="3200400" y="2622502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6"/>
          <p:cNvSpPr>
            <a:spLocks noChangeShapeType="1"/>
          </p:cNvSpPr>
          <p:nvPr/>
        </p:nvSpPr>
        <p:spPr bwMode="auto">
          <a:xfrm>
            <a:off x="3657600" y="3384502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Line 77"/>
          <p:cNvSpPr>
            <a:spLocks noChangeShapeType="1"/>
          </p:cNvSpPr>
          <p:nvPr/>
        </p:nvSpPr>
        <p:spPr bwMode="auto">
          <a:xfrm>
            <a:off x="5943600" y="3384502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7" name="Rectangle 78"/>
          <p:cNvSpPr>
            <a:spLocks noChangeArrowheads="1"/>
          </p:cNvSpPr>
          <p:nvPr/>
        </p:nvSpPr>
        <p:spPr bwMode="auto">
          <a:xfrm>
            <a:off x="3657600" y="4451302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79"/>
          <p:cNvSpPr>
            <a:spLocks noChangeShapeType="1"/>
          </p:cNvSpPr>
          <p:nvPr/>
        </p:nvSpPr>
        <p:spPr bwMode="auto">
          <a:xfrm>
            <a:off x="3657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80"/>
          <p:cNvSpPr>
            <a:spLocks noChangeShapeType="1"/>
          </p:cNvSpPr>
          <p:nvPr/>
        </p:nvSpPr>
        <p:spPr bwMode="auto">
          <a:xfrm>
            <a:off x="41148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1"/>
          <p:cNvSpPr>
            <a:spLocks noChangeShapeType="1"/>
          </p:cNvSpPr>
          <p:nvPr/>
        </p:nvSpPr>
        <p:spPr bwMode="auto">
          <a:xfrm>
            <a:off x="45720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Rectangle 82"/>
          <p:cNvSpPr>
            <a:spLocks noChangeArrowheads="1"/>
          </p:cNvSpPr>
          <p:nvPr/>
        </p:nvSpPr>
        <p:spPr bwMode="auto">
          <a:xfrm>
            <a:off x="3657600" y="4451302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83"/>
          <p:cNvSpPr>
            <a:spLocks noChangeArrowheads="1"/>
          </p:cNvSpPr>
          <p:nvPr/>
        </p:nvSpPr>
        <p:spPr bwMode="auto">
          <a:xfrm>
            <a:off x="1371600" y="2851102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84"/>
          <p:cNvSpPr>
            <a:spLocks noChangeArrowheads="1"/>
          </p:cNvSpPr>
          <p:nvPr/>
        </p:nvSpPr>
        <p:spPr bwMode="auto">
          <a:xfrm>
            <a:off x="1828800" y="3613102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85"/>
          <p:cNvSpPr>
            <a:spLocks noChangeShapeType="1"/>
          </p:cNvSpPr>
          <p:nvPr/>
        </p:nvSpPr>
        <p:spPr bwMode="auto">
          <a:xfrm>
            <a:off x="1371600" y="2622502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85" name="Group 86"/>
          <p:cNvGrpSpPr>
            <a:grpSpLocks/>
          </p:cNvGrpSpPr>
          <p:nvPr/>
        </p:nvGrpSpPr>
        <p:grpSpPr bwMode="auto">
          <a:xfrm>
            <a:off x="3505200" y="3994102"/>
            <a:ext cx="4984750" cy="1295400"/>
            <a:chOff x="2208" y="3120"/>
            <a:chExt cx="3140" cy="816"/>
          </a:xfrm>
        </p:grpSpPr>
        <p:sp>
          <p:nvSpPr>
            <p:cNvPr id="86" name="Text Box 87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7" name="Text Box 88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8" name="Text Box 89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9" name="Text Box 90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0" name="Text Box 91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1" name="Text Box 92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92" name="Text Box 93"/>
          <p:cNvSpPr txBox="1">
            <a:spLocks noChangeArrowheads="1"/>
          </p:cNvSpPr>
          <p:nvPr/>
        </p:nvSpPr>
        <p:spPr bwMode="auto">
          <a:xfrm>
            <a:off x="228600" y="2774902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93" name="Text Box 94"/>
          <p:cNvSpPr txBox="1">
            <a:spLocks noChangeArrowheads="1"/>
          </p:cNvSpPr>
          <p:nvPr/>
        </p:nvSpPr>
        <p:spPr bwMode="auto">
          <a:xfrm>
            <a:off x="228600" y="3460702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94" name="Text Box 95"/>
          <p:cNvSpPr txBox="1">
            <a:spLocks noChangeArrowheads="1"/>
          </p:cNvSpPr>
          <p:nvPr/>
        </p:nvSpPr>
        <p:spPr bwMode="auto">
          <a:xfrm>
            <a:off x="228600" y="4298902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  <p:sp>
        <p:nvSpPr>
          <p:cNvPr id="95" name="Rectangle 96"/>
          <p:cNvSpPr>
            <a:spLocks noChangeArrowheads="1"/>
          </p:cNvSpPr>
          <p:nvPr/>
        </p:nvSpPr>
        <p:spPr bwMode="auto">
          <a:xfrm>
            <a:off x="3200400" y="4451302"/>
            <a:ext cx="457200" cy="381000"/>
          </a:xfrm>
          <a:prstGeom prst="rect">
            <a:avLst/>
          </a:prstGeom>
          <a:solidFill>
            <a:srgbClr val="FFFF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6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3" grpId="0" animBg="1"/>
      <p:bldP spid="66" grpId="0" animBg="1"/>
      <p:bldP spid="66" grpId="1" animBg="1"/>
      <p:bldP spid="69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81" grpId="0" animBg="1"/>
      <p:bldP spid="9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RMS Example</a:t>
            </a: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1371600" y="326154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3716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22860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7432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32004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8288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41148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5720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36576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54864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50292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64008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9436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73152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68580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82296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77724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8191500" y="326154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1371600" y="402354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13716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22860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27432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32004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18288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41148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45720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36576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54864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50292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64008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59436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73152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68580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82296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7724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8191500" y="402354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3657600" y="341394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533400" y="280434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533400" y="349014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1371600" y="486174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1371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22860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27432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32004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18288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1148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45720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3657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54864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50292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64008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943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73152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68580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8229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77724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8191500" y="486174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61"/>
          <p:cNvSpPr>
            <a:spLocks noChangeArrowheads="1"/>
          </p:cNvSpPr>
          <p:nvPr/>
        </p:nvSpPr>
        <p:spPr bwMode="auto">
          <a:xfrm>
            <a:off x="3657600" y="3642543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4572000" y="4252143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533400" y="432834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3" name="Line 65"/>
          <p:cNvSpPr>
            <a:spLocks noChangeShapeType="1"/>
          </p:cNvSpPr>
          <p:nvPr/>
        </p:nvSpPr>
        <p:spPr bwMode="auto">
          <a:xfrm>
            <a:off x="1371600" y="341394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4" name="Line 66"/>
          <p:cNvSpPr>
            <a:spLocks noChangeShapeType="1"/>
          </p:cNvSpPr>
          <p:nvPr/>
        </p:nvSpPr>
        <p:spPr bwMode="auto">
          <a:xfrm>
            <a:off x="1371600" y="4252143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" name="Rectangle 67"/>
          <p:cNvSpPr>
            <a:spLocks noChangeArrowheads="1"/>
          </p:cNvSpPr>
          <p:nvPr/>
        </p:nvSpPr>
        <p:spPr bwMode="auto">
          <a:xfrm>
            <a:off x="3657600" y="364254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8"/>
          <p:cNvSpPr>
            <a:spLocks noChangeShapeType="1"/>
          </p:cNvSpPr>
          <p:nvPr/>
        </p:nvSpPr>
        <p:spPr bwMode="auto">
          <a:xfrm>
            <a:off x="3200400" y="265194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7" name="Line 69"/>
          <p:cNvSpPr>
            <a:spLocks noChangeShapeType="1"/>
          </p:cNvSpPr>
          <p:nvPr/>
        </p:nvSpPr>
        <p:spPr bwMode="auto">
          <a:xfrm>
            <a:off x="5029200" y="265194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Line 70"/>
          <p:cNvSpPr>
            <a:spLocks noChangeShapeType="1"/>
          </p:cNvSpPr>
          <p:nvPr/>
        </p:nvSpPr>
        <p:spPr bwMode="auto">
          <a:xfrm>
            <a:off x="3657600" y="341394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Line 71"/>
          <p:cNvSpPr>
            <a:spLocks noChangeShapeType="1"/>
          </p:cNvSpPr>
          <p:nvPr/>
        </p:nvSpPr>
        <p:spPr bwMode="auto">
          <a:xfrm>
            <a:off x="5943600" y="341394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0" name="Rectangle 72"/>
          <p:cNvSpPr>
            <a:spLocks noChangeArrowheads="1"/>
          </p:cNvSpPr>
          <p:nvPr/>
        </p:nvSpPr>
        <p:spPr bwMode="auto">
          <a:xfrm>
            <a:off x="3657600" y="448074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>
            <a:off x="3657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41148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75"/>
          <p:cNvSpPr>
            <a:spLocks noChangeShapeType="1"/>
          </p:cNvSpPr>
          <p:nvPr/>
        </p:nvSpPr>
        <p:spPr bwMode="auto">
          <a:xfrm>
            <a:off x="45720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3657600" y="448074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7"/>
          <p:cNvSpPr>
            <a:spLocks noChangeArrowheads="1"/>
          </p:cNvSpPr>
          <p:nvPr/>
        </p:nvSpPr>
        <p:spPr bwMode="auto">
          <a:xfrm>
            <a:off x="4114800" y="364254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8"/>
          <p:cNvSpPr>
            <a:spLocks noChangeArrowheads="1"/>
          </p:cNvSpPr>
          <p:nvPr/>
        </p:nvSpPr>
        <p:spPr bwMode="auto">
          <a:xfrm>
            <a:off x="4114800" y="448074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9"/>
          <p:cNvSpPr>
            <a:spLocks noChangeArrowheads="1"/>
          </p:cNvSpPr>
          <p:nvPr/>
        </p:nvSpPr>
        <p:spPr bwMode="auto">
          <a:xfrm>
            <a:off x="4114800" y="448074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80"/>
          <p:cNvSpPr>
            <a:spLocks noChangeShapeType="1"/>
          </p:cNvSpPr>
          <p:nvPr/>
        </p:nvSpPr>
        <p:spPr bwMode="auto">
          <a:xfrm flipH="1">
            <a:off x="4572000" y="2423343"/>
            <a:ext cx="190500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Text Box 81"/>
          <p:cNvSpPr txBox="1">
            <a:spLocks noChangeArrowheads="1"/>
          </p:cNvSpPr>
          <p:nvPr/>
        </p:nvSpPr>
        <p:spPr bwMode="auto">
          <a:xfrm>
            <a:off x="5457825" y="1931218"/>
            <a:ext cx="219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b="1">
                <a:solidFill>
                  <a:srgbClr val="FF0000"/>
                </a:solidFill>
                <a:ea typeface="굴림" panose="020B0600000101010101" pitchFamily="34" charset="-127"/>
                <a:cs typeface="Arial" panose="020B0604020202020204" pitchFamily="34" charset="0"/>
              </a:rPr>
              <a:t>Deadline Miss !</a:t>
            </a:r>
            <a:endParaRPr lang="en-US" sz="2400" b="1">
              <a:solidFill>
                <a:srgbClr val="FF0000"/>
              </a:solidFill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80" name="Rectangle 82"/>
          <p:cNvSpPr>
            <a:spLocks noChangeArrowheads="1"/>
          </p:cNvSpPr>
          <p:nvPr/>
        </p:nvSpPr>
        <p:spPr bwMode="auto">
          <a:xfrm>
            <a:off x="1371600" y="2880543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83"/>
          <p:cNvSpPr>
            <a:spLocks noChangeArrowheads="1"/>
          </p:cNvSpPr>
          <p:nvPr/>
        </p:nvSpPr>
        <p:spPr bwMode="auto">
          <a:xfrm>
            <a:off x="3200400" y="2880543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>
            <a:off x="1371600" y="265194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3" name="Line 85"/>
          <p:cNvSpPr>
            <a:spLocks noChangeShapeType="1"/>
          </p:cNvSpPr>
          <p:nvPr/>
        </p:nvSpPr>
        <p:spPr bwMode="auto">
          <a:xfrm>
            <a:off x="3200400" y="265194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4" name="Rectangle 86"/>
          <p:cNvSpPr>
            <a:spLocks noChangeArrowheads="1"/>
          </p:cNvSpPr>
          <p:nvPr/>
        </p:nvSpPr>
        <p:spPr bwMode="auto">
          <a:xfrm>
            <a:off x="1828800" y="3642543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7"/>
          <p:cNvSpPr>
            <a:spLocks noChangeArrowheads="1"/>
          </p:cNvSpPr>
          <p:nvPr/>
        </p:nvSpPr>
        <p:spPr bwMode="auto">
          <a:xfrm>
            <a:off x="2743200" y="448074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6" name="Group 88"/>
          <p:cNvGrpSpPr>
            <a:grpSpLocks/>
          </p:cNvGrpSpPr>
          <p:nvPr/>
        </p:nvGrpSpPr>
        <p:grpSpPr bwMode="auto">
          <a:xfrm>
            <a:off x="3505200" y="4023543"/>
            <a:ext cx="4984750" cy="1295400"/>
            <a:chOff x="2208" y="3120"/>
            <a:chExt cx="3140" cy="816"/>
          </a:xfrm>
        </p:grpSpPr>
        <p:sp>
          <p:nvSpPr>
            <p:cNvPr id="87" name="Text Box 89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8" name="Text Box 90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9" name="Text Box 91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0" name="Text Box 92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1" name="Text Box 93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2" name="Text Box 94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93" name="Text Box 95"/>
          <p:cNvSpPr txBox="1">
            <a:spLocks noChangeArrowheads="1"/>
          </p:cNvSpPr>
          <p:nvPr/>
        </p:nvSpPr>
        <p:spPr bwMode="auto">
          <a:xfrm>
            <a:off x="228600" y="2804343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>
                <a:ea typeface="굴림" panose="020B0600000101010101" pitchFamily="34" charset="-127"/>
              </a:rPr>
              <a:t>T</a:t>
            </a:r>
            <a:r>
              <a:rPr lang="en-US" altLang="ko-KR" sz="2400" baseline="-25000">
                <a:ea typeface="굴림" panose="020B0600000101010101" pitchFamily="34" charset="-127"/>
              </a:rPr>
              <a:t>1</a:t>
            </a:r>
            <a:endParaRPr lang="en-US" sz="2400" baseline="-25000"/>
          </a:p>
        </p:txBody>
      </p:sp>
      <p:sp>
        <p:nvSpPr>
          <p:cNvPr id="94" name="Text Box 96"/>
          <p:cNvSpPr txBox="1">
            <a:spLocks noChangeArrowheads="1"/>
          </p:cNvSpPr>
          <p:nvPr/>
        </p:nvSpPr>
        <p:spPr bwMode="auto">
          <a:xfrm>
            <a:off x="228600" y="3490143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>
                <a:ea typeface="굴림" panose="020B0600000101010101" pitchFamily="34" charset="-127"/>
              </a:rPr>
              <a:t>T</a:t>
            </a:r>
            <a:r>
              <a:rPr lang="en-US" altLang="ko-KR" sz="2400" baseline="-25000">
                <a:ea typeface="굴림" panose="020B0600000101010101" pitchFamily="34" charset="-127"/>
              </a:rPr>
              <a:t>2</a:t>
            </a:r>
            <a:endParaRPr lang="en-US" sz="2400" baseline="-25000"/>
          </a:p>
        </p:txBody>
      </p:sp>
      <p:sp>
        <p:nvSpPr>
          <p:cNvPr id="95" name="Text Box 97"/>
          <p:cNvSpPr txBox="1">
            <a:spLocks noChangeArrowheads="1"/>
          </p:cNvSpPr>
          <p:nvPr/>
        </p:nvSpPr>
        <p:spPr bwMode="auto">
          <a:xfrm>
            <a:off x="228600" y="4328343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>
                <a:ea typeface="굴림" panose="020B0600000101010101" pitchFamily="34" charset="-127"/>
              </a:rPr>
              <a:t>T</a:t>
            </a:r>
            <a:r>
              <a:rPr lang="en-US" altLang="ko-KR" sz="2400" baseline="-25000">
                <a:ea typeface="굴림" panose="020B0600000101010101" pitchFamily="34" charset="-127"/>
              </a:rPr>
              <a:t>3</a:t>
            </a:r>
            <a:endParaRPr lang="en-US" sz="2400" baseline="-25000"/>
          </a:p>
        </p:txBody>
      </p:sp>
    </p:spTree>
    <p:extLst>
      <p:ext uri="{BB962C8B-B14F-4D97-AF65-F5344CB8AC3E}">
        <p14:creationId xmlns:p14="http://schemas.microsoft.com/office/powerpoint/2010/main" val="341503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0" grpId="0" animBg="1"/>
      <p:bldP spid="74" grpId="0" animBg="1"/>
      <p:bldP spid="75" grpId="0" animBg="1"/>
      <p:bldP spid="75" grpId="1" animBg="1"/>
      <p:bldP spid="75" grpId="2" animBg="1"/>
      <p:bldP spid="76" grpId="0" animBg="1"/>
      <p:bldP spid="77" grpId="0" animBg="1"/>
      <p:bldP spid="78" grpId="0" animBg="1"/>
      <p:bldP spid="7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Earliest-Deadline-First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EDFS</a:t>
            </a:r>
            <a:r>
              <a:rPr lang="en-US" dirty="0" smtClean="0"/>
              <a:t>: </a:t>
            </a:r>
            <a:r>
              <a:rPr lang="en-US" dirty="0"/>
              <a:t>dynamic priority scheduling </a:t>
            </a:r>
            <a:r>
              <a:rPr lang="en-US" dirty="0" smtClean="0"/>
              <a:t>scheme</a:t>
            </a:r>
            <a:endParaRPr lang="en-US" dirty="0"/>
          </a:p>
          <a:p>
            <a:r>
              <a:rPr lang="en-US" dirty="0"/>
              <a:t>Process closest to its deadline has highest </a:t>
            </a:r>
            <a:r>
              <a:rPr lang="en-US" dirty="0" smtClean="0"/>
              <a:t>priority</a:t>
            </a:r>
            <a:endParaRPr lang="en-US" dirty="0"/>
          </a:p>
          <a:p>
            <a:r>
              <a:rPr lang="en-US" dirty="0" smtClean="0"/>
              <a:t>Requires recalculating processes priorities at every timer interrupt</a:t>
            </a:r>
          </a:p>
          <a:p>
            <a:r>
              <a:rPr lang="en-US" dirty="0"/>
              <a:t>Can </a:t>
            </a:r>
            <a:r>
              <a:rPr lang="en-US" dirty="0" smtClean="0"/>
              <a:t>achieve 100</a:t>
            </a:r>
            <a:r>
              <a:rPr lang="en-US" dirty="0"/>
              <a:t>% </a:t>
            </a:r>
            <a:r>
              <a:rPr lang="en-US" dirty="0" err="1" smtClean="0"/>
              <a:t>utilization;higher</a:t>
            </a:r>
            <a:r>
              <a:rPr lang="en-US" dirty="0" smtClean="0"/>
              <a:t> utilization than RMS</a:t>
            </a:r>
          </a:p>
          <a:p>
            <a:r>
              <a:rPr lang="en-US" dirty="0"/>
              <a:t>On each timer </a:t>
            </a:r>
            <a:r>
              <a:rPr lang="en-US" dirty="0" smtClean="0"/>
              <a:t>interrupt</a:t>
            </a:r>
            <a:endParaRPr lang="en-US" dirty="0"/>
          </a:p>
          <a:p>
            <a:pPr lvl="1"/>
            <a:r>
              <a:rPr lang="en-US" dirty="0"/>
              <a:t>compute time to </a:t>
            </a:r>
            <a:r>
              <a:rPr lang="en-US" dirty="0" smtClean="0"/>
              <a:t>deadline</a:t>
            </a:r>
            <a:endParaRPr lang="en-US" dirty="0"/>
          </a:p>
          <a:p>
            <a:pPr lvl="1"/>
            <a:r>
              <a:rPr lang="en-US" dirty="0"/>
              <a:t>choose process closest to </a:t>
            </a:r>
            <a:r>
              <a:rPr lang="en-US" dirty="0" smtClean="0"/>
              <a:t>deadline</a:t>
            </a:r>
            <a:endParaRPr lang="en-US" dirty="0"/>
          </a:p>
          <a:p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Optimal scheduling algorithm 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if there is a schedule for a set of real-time </a:t>
            </a:r>
            <a:r>
              <a:rPr lang="en-US" altLang="ko-KR" dirty="0" smtClean="0">
                <a:ea typeface="굴림" panose="020B0600000101010101" pitchFamily="34" charset="-127"/>
              </a:rPr>
              <a:t>tasks, EDF </a:t>
            </a:r>
            <a:r>
              <a:rPr lang="en-US" altLang="ko-KR" dirty="0">
                <a:ea typeface="굴림" panose="020B0600000101010101" pitchFamily="34" charset="-127"/>
              </a:rPr>
              <a:t>can schedule </a:t>
            </a:r>
            <a:r>
              <a:rPr lang="en-US" altLang="ko-KR" dirty="0" smtClean="0">
                <a:ea typeface="굴림" panose="020B0600000101010101" pitchFamily="34" charset="-127"/>
              </a:rPr>
              <a:t>it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EDFS Example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432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371600" y="2984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371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286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743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200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828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114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657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7315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8229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7772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371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8191500" y="2984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1371600" y="3746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1371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2286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2743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200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1828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4114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4572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3657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5486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5029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6400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5943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7315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6858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8229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7772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>
            <a:off x="8191500" y="3746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13716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32004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533400" y="2527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533400" y="32131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1371600" y="45847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>
            <a:off x="1371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>
            <a:off x="2286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>
            <a:off x="2743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3200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>
            <a:off x="1828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/>
        </p:nvSpPr>
        <p:spPr bwMode="auto">
          <a:xfrm>
            <a:off x="4114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>
            <a:off x="3657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6400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>
            <a:off x="5943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7315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>
            <a:off x="6858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>
            <a:off x="8229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>
            <a:off x="7772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8191500" y="45847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auto">
          <a:xfrm>
            <a:off x="13716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68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Text Box 69"/>
          <p:cNvSpPr txBox="1">
            <a:spLocks noChangeArrowheads="1"/>
          </p:cNvSpPr>
          <p:nvPr/>
        </p:nvSpPr>
        <p:spPr bwMode="auto">
          <a:xfrm>
            <a:off x="533400" y="4051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0" name="Rectangle 70"/>
          <p:cNvSpPr>
            <a:spLocks noChangeArrowheads="1"/>
          </p:cNvSpPr>
          <p:nvPr/>
        </p:nvSpPr>
        <p:spPr bwMode="auto">
          <a:xfrm>
            <a:off x="1371600" y="33655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1"/>
          <p:cNvSpPr>
            <a:spLocks noChangeArrowheads="1"/>
          </p:cNvSpPr>
          <p:nvPr/>
        </p:nvSpPr>
        <p:spPr bwMode="auto">
          <a:xfrm>
            <a:off x="1371600" y="42037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72"/>
          <p:cNvSpPr>
            <a:spLocks noChangeArrowheads="1"/>
          </p:cNvSpPr>
          <p:nvPr/>
        </p:nvSpPr>
        <p:spPr bwMode="auto">
          <a:xfrm>
            <a:off x="1371600" y="2603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73"/>
          <p:cNvSpPr>
            <a:spLocks noChangeShapeType="1"/>
          </p:cNvSpPr>
          <p:nvPr/>
        </p:nvSpPr>
        <p:spPr bwMode="auto">
          <a:xfrm>
            <a:off x="13716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4"/>
          <p:cNvSpPr>
            <a:spLocks noChangeShapeType="1"/>
          </p:cNvSpPr>
          <p:nvPr/>
        </p:nvSpPr>
        <p:spPr bwMode="auto">
          <a:xfrm>
            <a:off x="1371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5"/>
          <p:cNvSpPr>
            <a:spLocks noChangeShapeType="1"/>
          </p:cNvSpPr>
          <p:nvPr/>
        </p:nvSpPr>
        <p:spPr bwMode="auto">
          <a:xfrm>
            <a:off x="13716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Rectangle 76"/>
          <p:cNvSpPr>
            <a:spLocks noChangeArrowheads="1"/>
          </p:cNvSpPr>
          <p:nvPr/>
        </p:nvSpPr>
        <p:spPr bwMode="auto">
          <a:xfrm>
            <a:off x="1828800" y="33655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7"/>
          <p:cNvSpPr>
            <a:spLocks noChangeArrowheads="1"/>
          </p:cNvSpPr>
          <p:nvPr/>
        </p:nvSpPr>
        <p:spPr bwMode="auto">
          <a:xfrm>
            <a:off x="1828800" y="42037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2743200" y="42037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9" name="Group 79"/>
          <p:cNvGrpSpPr>
            <a:grpSpLocks/>
          </p:cNvGrpSpPr>
          <p:nvPr/>
        </p:nvGrpSpPr>
        <p:grpSpPr bwMode="auto">
          <a:xfrm>
            <a:off x="3505200" y="3746596"/>
            <a:ext cx="4984750" cy="1295400"/>
            <a:chOff x="2208" y="3120"/>
            <a:chExt cx="3140" cy="816"/>
          </a:xfrm>
        </p:grpSpPr>
        <p:sp>
          <p:nvSpPr>
            <p:cNvPr id="80" name="Text Box 80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1" name="Text Box 81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2" name="Text Box 82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3" name="Text Box 83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4" name="Text Box 84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5" name="Text Box 85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86" name="Text Box 86"/>
          <p:cNvSpPr txBox="1">
            <a:spLocks noChangeArrowheads="1"/>
          </p:cNvSpPr>
          <p:nvPr/>
        </p:nvSpPr>
        <p:spPr bwMode="auto">
          <a:xfrm>
            <a:off x="228600" y="2527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87" name="Text Box 87"/>
          <p:cNvSpPr txBox="1">
            <a:spLocks noChangeArrowheads="1"/>
          </p:cNvSpPr>
          <p:nvPr/>
        </p:nvSpPr>
        <p:spPr bwMode="auto">
          <a:xfrm>
            <a:off x="228600" y="32131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88" name="Text Box 88"/>
          <p:cNvSpPr txBox="1">
            <a:spLocks noChangeArrowheads="1"/>
          </p:cNvSpPr>
          <p:nvPr/>
        </p:nvSpPr>
        <p:spPr bwMode="auto">
          <a:xfrm>
            <a:off x="228600" y="4051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539510" y="1355148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P1: T1=1,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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1=4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189432" y="1355148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P2: T2=2,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2=5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810893" y="1369367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P3: T3=2,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2=7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44" grpId="0" animBg="1"/>
      <p:bldP spid="67" grpId="0" animBg="1"/>
      <p:bldP spid="70" grpId="0" animBg="1"/>
      <p:bldP spid="71" grpId="0" animBg="1"/>
      <p:bldP spid="72" grpId="0" animBg="1"/>
      <p:bldP spid="76" grpId="0" animBg="1"/>
      <p:bldP spid="76" grpId="1" animBg="1"/>
      <p:bldP spid="77" grpId="0" animBg="1"/>
      <p:bldP spid="77" grpId="1" animBg="1"/>
      <p:bldP spid="7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EDFS Example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57600" y="2599940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43200" y="4200140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371600" y="2980940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3716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860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7432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2004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8288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1148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5720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6576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54864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0292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4008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59436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73152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68580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82296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77724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200400" y="2599940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8191500" y="29809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1371600" y="3742940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13716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22860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27432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32004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18288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41148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45720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36576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54864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50292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64008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59436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3152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68580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82296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77724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8191500" y="37429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3657600" y="313334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533400" y="2523740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533400" y="3209540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1371600" y="4581140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13716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22860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27432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32004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18288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41148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45720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36576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4864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50292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64008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9436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73152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68580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>
            <a:off x="82296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77724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8191500" y="45811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3657600" y="3361940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>
            <a:off x="4572000" y="3971540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" name="Text Box 66"/>
          <p:cNvSpPr txBox="1">
            <a:spLocks noChangeArrowheads="1"/>
          </p:cNvSpPr>
          <p:nvPr/>
        </p:nvSpPr>
        <p:spPr bwMode="auto">
          <a:xfrm>
            <a:off x="533400" y="4047740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6" name="Rectangle 68"/>
          <p:cNvSpPr>
            <a:spLocks noChangeArrowheads="1"/>
          </p:cNvSpPr>
          <p:nvPr/>
        </p:nvSpPr>
        <p:spPr bwMode="auto">
          <a:xfrm>
            <a:off x="3200400" y="2599940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9"/>
          <p:cNvSpPr>
            <a:spLocks noChangeShapeType="1"/>
          </p:cNvSpPr>
          <p:nvPr/>
        </p:nvSpPr>
        <p:spPr bwMode="auto">
          <a:xfrm>
            <a:off x="1371600" y="237134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Line 70"/>
          <p:cNvSpPr>
            <a:spLocks noChangeShapeType="1"/>
          </p:cNvSpPr>
          <p:nvPr/>
        </p:nvSpPr>
        <p:spPr bwMode="auto">
          <a:xfrm>
            <a:off x="1371600" y="313334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Line 71"/>
          <p:cNvSpPr>
            <a:spLocks noChangeShapeType="1"/>
          </p:cNvSpPr>
          <p:nvPr/>
        </p:nvSpPr>
        <p:spPr bwMode="auto">
          <a:xfrm>
            <a:off x="1371600" y="3971540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0" name="Rectangle 72"/>
          <p:cNvSpPr>
            <a:spLocks noChangeArrowheads="1"/>
          </p:cNvSpPr>
          <p:nvPr/>
        </p:nvSpPr>
        <p:spPr bwMode="auto">
          <a:xfrm>
            <a:off x="3657600" y="3361940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3"/>
          <p:cNvSpPr>
            <a:spLocks noChangeArrowheads="1"/>
          </p:cNvSpPr>
          <p:nvPr/>
        </p:nvSpPr>
        <p:spPr bwMode="auto">
          <a:xfrm>
            <a:off x="3200400" y="4200140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3200400" y="237134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3" name="Rectangle 75"/>
          <p:cNvSpPr>
            <a:spLocks noChangeArrowheads="1"/>
          </p:cNvSpPr>
          <p:nvPr/>
        </p:nvSpPr>
        <p:spPr bwMode="auto">
          <a:xfrm>
            <a:off x="2743200" y="4200140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76"/>
          <p:cNvSpPr>
            <a:spLocks noChangeShapeType="1"/>
          </p:cNvSpPr>
          <p:nvPr/>
        </p:nvSpPr>
        <p:spPr bwMode="auto">
          <a:xfrm>
            <a:off x="5029200" y="237134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7"/>
          <p:cNvSpPr>
            <a:spLocks noChangeShapeType="1"/>
          </p:cNvSpPr>
          <p:nvPr/>
        </p:nvSpPr>
        <p:spPr bwMode="auto">
          <a:xfrm>
            <a:off x="3200400" y="237134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Rectangle 78"/>
          <p:cNvSpPr>
            <a:spLocks noChangeArrowheads="1"/>
          </p:cNvSpPr>
          <p:nvPr/>
        </p:nvSpPr>
        <p:spPr bwMode="auto">
          <a:xfrm>
            <a:off x="3657600" y="2599940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79"/>
          <p:cNvSpPr>
            <a:spLocks noChangeShapeType="1"/>
          </p:cNvSpPr>
          <p:nvPr/>
        </p:nvSpPr>
        <p:spPr bwMode="auto">
          <a:xfrm>
            <a:off x="3657600" y="313334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8" name="Line 80"/>
          <p:cNvSpPr>
            <a:spLocks noChangeShapeType="1"/>
          </p:cNvSpPr>
          <p:nvPr/>
        </p:nvSpPr>
        <p:spPr bwMode="auto">
          <a:xfrm>
            <a:off x="5943600" y="313334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Rectangle 81"/>
          <p:cNvSpPr>
            <a:spLocks noChangeArrowheads="1"/>
          </p:cNvSpPr>
          <p:nvPr/>
        </p:nvSpPr>
        <p:spPr bwMode="auto">
          <a:xfrm>
            <a:off x="1371600" y="2599940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82"/>
          <p:cNvSpPr>
            <a:spLocks noChangeArrowheads="1"/>
          </p:cNvSpPr>
          <p:nvPr/>
        </p:nvSpPr>
        <p:spPr bwMode="auto">
          <a:xfrm>
            <a:off x="1828800" y="3361940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" name="Group 83"/>
          <p:cNvGrpSpPr>
            <a:grpSpLocks/>
          </p:cNvGrpSpPr>
          <p:nvPr/>
        </p:nvGrpSpPr>
        <p:grpSpPr bwMode="auto">
          <a:xfrm>
            <a:off x="3505200" y="3648460"/>
            <a:ext cx="4984750" cy="1295400"/>
            <a:chOff x="2208" y="3120"/>
            <a:chExt cx="3140" cy="816"/>
          </a:xfrm>
        </p:grpSpPr>
        <p:sp>
          <p:nvSpPr>
            <p:cNvPr id="82" name="Text Box 84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3" name="Text Box 85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4" name="Text Box 86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5" name="Text Box 87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6" name="Text Box 88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7" name="Text Box 89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88" name="Text Box 90"/>
          <p:cNvSpPr txBox="1">
            <a:spLocks noChangeArrowheads="1"/>
          </p:cNvSpPr>
          <p:nvPr/>
        </p:nvSpPr>
        <p:spPr bwMode="auto">
          <a:xfrm>
            <a:off x="228600" y="2523740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89" name="Text Box 91"/>
          <p:cNvSpPr txBox="1">
            <a:spLocks noChangeArrowheads="1"/>
          </p:cNvSpPr>
          <p:nvPr/>
        </p:nvSpPr>
        <p:spPr bwMode="auto">
          <a:xfrm>
            <a:off x="228600" y="3209540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90" name="Text Box 92"/>
          <p:cNvSpPr txBox="1">
            <a:spLocks noChangeArrowheads="1"/>
          </p:cNvSpPr>
          <p:nvPr/>
        </p:nvSpPr>
        <p:spPr bwMode="auto">
          <a:xfrm>
            <a:off x="228600" y="4047740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59572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22" grpId="1" animBg="1"/>
      <p:bldP spid="63" grpId="0" animBg="1"/>
      <p:bldP spid="66" grpId="0" animBg="1"/>
      <p:bldP spid="66" grpId="1" animBg="1"/>
      <p:bldP spid="70" grpId="0" animBg="1"/>
      <p:bldP spid="71" grpId="0" animBg="1"/>
      <p:bldP spid="73" grpId="0" animBg="1"/>
      <p:bldP spid="74" grpId="0" animBg="1"/>
      <p:bldP spid="75" grpId="0" animBg="1"/>
      <p:bldP spid="76" grpId="0" animBg="1"/>
      <p:bldP spid="76" grpId="1" animBg="1"/>
      <p:bldP spid="77" grpId="0" animBg="1"/>
      <p:bldP spid="7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EDFS Example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43600" y="3365596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864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371600" y="2984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371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286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743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200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1828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114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3657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7315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8229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7772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8191500" y="2984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1371600" y="3746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1371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2286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2743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3200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1828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4114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4572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3657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5486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5029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6400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5943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315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6858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8229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7772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8191500" y="3746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533400" y="2527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533400" y="32131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1371600" y="45847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1371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2286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1828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4114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6400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943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7315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6858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>
            <a:off x="8229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7772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8191500" y="45847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4114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" name="Text Box 66"/>
          <p:cNvSpPr txBox="1">
            <a:spLocks noChangeArrowheads="1"/>
          </p:cNvSpPr>
          <p:nvPr/>
        </p:nvSpPr>
        <p:spPr bwMode="auto">
          <a:xfrm>
            <a:off x="533400" y="4051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6" name="Line 69"/>
          <p:cNvSpPr>
            <a:spLocks noChangeShapeType="1"/>
          </p:cNvSpPr>
          <p:nvPr/>
        </p:nvSpPr>
        <p:spPr bwMode="auto">
          <a:xfrm>
            <a:off x="1371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7" name="Line 70"/>
          <p:cNvSpPr>
            <a:spLocks noChangeShapeType="1"/>
          </p:cNvSpPr>
          <p:nvPr/>
        </p:nvSpPr>
        <p:spPr bwMode="auto">
          <a:xfrm>
            <a:off x="13716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45720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5029200" y="42037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73"/>
          <p:cNvSpPr>
            <a:spLocks noChangeShapeType="1"/>
          </p:cNvSpPr>
          <p:nvPr/>
        </p:nvSpPr>
        <p:spPr bwMode="auto">
          <a:xfrm>
            <a:off x="32004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" name="Rectangle 74"/>
          <p:cNvSpPr>
            <a:spLocks noChangeArrowheads="1"/>
          </p:cNvSpPr>
          <p:nvPr/>
        </p:nvSpPr>
        <p:spPr bwMode="auto">
          <a:xfrm>
            <a:off x="4572000" y="42037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75"/>
          <p:cNvSpPr>
            <a:spLocks noChangeShapeType="1"/>
          </p:cNvSpPr>
          <p:nvPr/>
        </p:nvSpPr>
        <p:spPr bwMode="auto">
          <a:xfrm>
            <a:off x="50292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3" name="Line 76"/>
          <p:cNvSpPr>
            <a:spLocks noChangeShapeType="1"/>
          </p:cNvSpPr>
          <p:nvPr/>
        </p:nvSpPr>
        <p:spPr bwMode="auto">
          <a:xfrm>
            <a:off x="32004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7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8"/>
          <p:cNvSpPr>
            <a:spLocks noChangeShapeType="1"/>
          </p:cNvSpPr>
          <p:nvPr/>
        </p:nvSpPr>
        <p:spPr bwMode="auto">
          <a:xfrm>
            <a:off x="5943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Rectangle 79"/>
          <p:cNvSpPr>
            <a:spLocks noChangeArrowheads="1"/>
          </p:cNvSpPr>
          <p:nvPr/>
        </p:nvSpPr>
        <p:spPr bwMode="auto">
          <a:xfrm>
            <a:off x="41148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80"/>
          <p:cNvSpPr>
            <a:spLocks noChangeShapeType="1"/>
          </p:cNvSpPr>
          <p:nvPr/>
        </p:nvSpPr>
        <p:spPr bwMode="auto">
          <a:xfrm>
            <a:off x="77724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8" name="Line 81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Line 82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3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84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85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86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87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88"/>
          <p:cNvSpPr>
            <a:spLocks noChangeArrowheads="1"/>
          </p:cNvSpPr>
          <p:nvPr/>
        </p:nvSpPr>
        <p:spPr bwMode="auto">
          <a:xfrm>
            <a:off x="50292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9"/>
          <p:cNvSpPr>
            <a:spLocks noChangeArrowheads="1"/>
          </p:cNvSpPr>
          <p:nvPr/>
        </p:nvSpPr>
        <p:spPr bwMode="auto">
          <a:xfrm>
            <a:off x="5029200" y="2603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90"/>
          <p:cNvSpPr>
            <a:spLocks noChangeShapeType="1"/>
          </p:cNvSpPr>
          <p:nvPr/>
        </p:nvSpPr>
        <p:spPr bwMode="auto">
          <a:xfrm>
            <a:off x="50292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8" name="Line 91"/>
          <p:cNvSpPr>
            <a:spLocks noChangeShapeType="1"/>
          </p:cNvSpPr>
          <p:nvPr/>
        </p:nvSpPr>
        <p:spPr bwMode="auto">
          <a:xfrm>
            <a:off x="68580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9" name="Line 92"/>
          <p:cNvSpPr>
            <a:spLocks noChangeShapeType="1"/>
          </p:cNvSpPr>
          <p:nvPr/>
        </p:nvSpPr>
        <p:spPr bwMode="auto">
          <a:xfrm>
            <a:off x="50292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0" name="Rectangle 93"/>
          <p:cNvSpPr>
            <a:spLocks noChangeArrowheads="1"/>
          </p:cNvSpPr>
          <p:nvPr/>
        </p:nvSpPr>
        <p:spPr bwMode="auto">
          <a:xfrm>
            <a:off x="5943600" y="42037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94"/>
          <p:cNvSpPr>
            <a:spLocks noChangeArrowheads="1"/>
          </p:cNvSpPr>
          <p:nvPr/>
        </p:nvSpPr>
        <p:spPr bwMode="auto">
          <a:xfrm>
            <a:off x="5486400" y="42037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95"/>
          <p:cNvSpPr>
            <a:spLocks noChangeArrowheads="1"/>
          </p:cNvSpPr>
          <p:nvPr/>
        </p:nvSpPr>
        <p:spPr bwMode="auto">
          <a:xfrm>
            <a:off x="64008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96"/>
          <p:cNvSpPr>
            <a:spLocks noChangeArrowheads="1"/>
          </p:cNvSpPr>
          <p:nvPr/>
        </p:nvSpPr>
        <p:spPr bwMode="auto">
          <a:xfrm>
            <a:off x="59436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97"/>
          <p:cNvSpPr>
            <a:spLocks noChangeShapeType="1"/>
          </p:cNvSpPr>
          <p:nvPr/>
        </p:nvSpPr>
        <p:spPr bwMode="auto">
          <a:xfrm>
            <a:off x="5943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" name="Line 98"/>
          <p:cNvSpPr>
            <a:spLocks noChangeShapeType="1"/>
          </p:cNvSpPr>
          <p:nvPr/>
        </p:nvSpPr>
        <p:spPr bwMode="auto">
          <a:xfrm>
            <a:off x="8229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6" name="Rectangle 99"/>
          <p:cNvSpPr>
            <a:spLocks noChangeArrowheads="1"/>
          </p:cNvSpPr>
          <p:nvPr/>
        </p:nvSpPr>
        <p:spPr bwMode="auto">
          <a:xfrm>
            <a:off x="1828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100"/>
          <p:cNvSpPr>
            <a:spLocks noChangeArrowheads="1"/>
          </p:cNvSpPr>
          <p:nvPr/>
        </p:nvSpPr>
        <p:spPr bwMode="auto">
          <a:xfrm>
            <a:off x="1371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101"/>
          <p:cNvSpPr>
            <a:spLocks noChangeArrowheads="1"/>
          </p:cNvSpPr>
          <p:nvPr/>
        </p:nvSpPr>
        <p:spPr bwMode="auto">
          <a:xfrm>
            <a:off x="27432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102"/>
          <p:cNvSpPr>
            <a:spLocks noChangeArrowheads="1"/>
          </p:cNvSpPr>
          <p:nvPr/>
        </p:nvSpPr>
        <p:spPr bwMode="auto">
          <a:xfrm>
            <a:off x="3657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68"/>
          <p:cNvSpPr>
            <a:spLocks noChangeShapeType="1"/>
          </p:cNvSpPr>
          <p:nvPr/>
        </p:nvSpPr>
        <p:spPr bwMode="auto">
          <a:xfrm>
            <a:off x="13716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101" name="Group 104"/>
          <p:cNvGrpSpPr>
            <a:grpSpLocks/>
          </p:cNvGrpSpPr>
          <p:nvPr/>
        </p:nvGrpSpPr>
        <p:grpSpPr bwMode="auto">
          <a:xfrm>
            <a:off x="3505200" y="3746596"/>
            <a:ext cx="4984750" cy="1295400"/>
            <a:chOff x="2208" y="3120"/>
            <a:chExt cx="3140" cy="816"/>
          </a:xfrm>
        </p:grpSpPr>
        <p:sp>
          <p:nvSpPr>
            <p:cNvPr id="102" name="Text Box 105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3" name="Text Box 106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4" name="Text Box 107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5" name="Text Box 108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6" name="Text Box 109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7" name="Text Box 110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08" name="Text Box 111"/>
          <p:cNvSpPr txBox="1">
            <a:spLocks noChangeArrowheads="1"/>
          </p:cNvSpPr>
          <p:nvPr/>
        </p:nvSpPr>
        <p:spPr bwMode="auto">
          <a:xfrm>
            <a:off x="228600" y="2527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109" name="Text Box 112"/>
          <p:cNvSpPr txBox="1">
            <a:spLocks noChangeArrowheads="1"/>
          </p:cNvSpPr>
          <p:nvPr/>
        </p:nvSpPr>
        <p:spPr bwMode="auto">
          <a:xfrm>
            <a:off x="228600" y="32131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110" name="Text Box 113"/>
          <p:cNvSpPr txBox="1">
            <a:spLocks noChangeArrowheads="1"/>
          </p:cNvSpPr>
          <p:nvPr/>
        </p:nvSpPr>
        <p:spPr bwMode="auto">
          <a:xfrm>
            <a:off x="228600" y="4051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37104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xit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xit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4" grpId="2" animBg="1"/>
      <p:bldP spid="5" grpId="0" animBg="1"/>
      <p:bldP spid="5" grpId="1" animBg="1"/>
      <p:bldP spid="68" grpId="0" animBg="1"/>
      <p:bldP spid="69" grpId="0" animBg="1"/>
      <p:bldP spid="69" grpId="1" animBg="1"/>
      <p:bldP spid="71" grpId="0" animBg="1"/>
      <p:bldP spid="71" grpId="1" animBg="1"/>
      <p:bldP spid="76" grpId="0" animBg="1"/>
      <p:bldP spid="77" grpId="0" animBg="1"/>
      <p:bldP spid="78" grpId="0" animBg="1"/>
      <p:bldP spid="85" grpId="0" animBg="1"/>
      <p:bldP spid="86" grpId="0" animBg="1"/>
      <p:bldP spid="86" grpId="1" animBg="1"/>
      <p:bldP spid="88" grpId="0" animBg="1"/>
      <p:bldP spid="89" grpId="0" animBg="1"/>
      <p:bldP spid="90" grpId="0" animBg="1"/>
      <p:bldP spid="90" grpId="1" animBg="1"/>
      <p:bldP spid="90" grpId="2" animBg="1"/>
      <p:bldP spid="90" grpId="3" animBg="1"/>
      <p:bldP spid="91" grpId="0" animBg="1"/>
      <p:bldP spid="91" grpId="1" animBg="1"/>
      <p:bldP spid="91" grpId="2" animBg="1"/>
      <p:bldP spid="91" grpId="3" animBg="1"/>
      <p:bldP spid="92" grpId="0" animBg="1"/>
      <p:bldP spid="93" grpId="0" animBg="1"/>
      <p:bldP spid="94" grpId="0" animBg="1"/>
      <p:bldP spid="9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EDFS Example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152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00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371600" y="2984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371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286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743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200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1828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114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3657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7315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8229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7772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8191500" y="2984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1371600" y="3746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1371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2286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2743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3200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1828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4114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4572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3657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5486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5029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6400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5943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315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6858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8229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7772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8191500" y="3746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533400" y="2527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533400" y="32131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1371600" y="45847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1371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2286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1828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4114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6400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943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7315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6858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>
            <a:off x="8229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7772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8191500" y="45847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4" name="Text Box 65"/>
          <p:cNvSpPr txBox="1">
            <a:spLocks noChangeArrowheads="1"/>
          </p:cNvSpPr>
          <p:nvPr/>
        </p:nvSpPr>
        <p:spPr bwMode="auto">
          <a:xfrm>
            <a:off x="533400" y="4051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5" name="Line 68"/>
          <p:cNvSpPr>
            <a:spLocks noChangeShapeType="1"/>
          </p:cNvSpPr>
          <p:nvPr/>
        </p:nvSpPr>
        <p:spPr bwMode="auto">
          <a:xfrm>
            <a:off x="1371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6" name="Line 69"/>
          <p:cNvSpPr>
            <a:spLocks noChangeShapeType="1"/>
          </p:cNvSpPr>
          <p:nvPr/>
        </p:nvSpPr>
        <p:spPr bwMode="auto">
          <a:xfrm>
            <a:off x="13716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7" name="Line 70"/>
          <p:cNvSpPr>
            <a:spLocks noChangeShapeType="1"/>
          </p:cNvSpPr>
          <p:nvPr/>
        </p:nvSpPr>
        <p:spPr bwMode="auto">
          <a:xfrm>
            <a:off x="32004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Line 72"/>
          <p:cNvSpPr>
            <a:spLocks noChangeShapeType="1"/>
          </p:cNvSpPr>
          <p:nvPr/>
        </p:nvSpPr>
        <p:spPr bwMode="auto">
          <a:xfrm>
            <a:off x="50292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Line 73"/>
          <p:cNvSpPr>
            <a:spLocks noChangeShapeType="1"/>
          </p:cNvSpPr>
          <p:nvPr/>
        </p:nvSpPr>
        <p:spPr bwMode="auto">
          <a:xfrm>
            <a:off x="32004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0" name="Line 74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" name="Line 75"/>
          <p:cNvSpPr>
            <a:spLocks noChangeShapeType="1"/>
          </p:cNvSpPr>
          <p:nvPr/>
        </p:nvSpPr>
        <p:spPr bwMode="auto">
          <a:xfrm>
            <a:off x="5943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2" name="Line 76"/>
          <p:cNvSpPr>
            <a:spLocks noChangeShapeType="1"/>
          </p:cNvSpPr>
          <p:nvPr/>
        </p:nvSpPr>
        <p:spPr bwMode="auto">
          <a:xfrm>
            <a:off x="77724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3" name="Line 77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8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79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80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81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82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83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Rectangle 84"/>
          <p:cNvSpPr>
            <a:spLocks noChangeArrowheads="1"/>
          </p:cNvSpPr>
          <p:nvPr/>
        </p:nvSpPr>
        <p:spPr bwMode="auto">
          <a:xfrm>
            <a:off x="6858000" y="2603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Line 85"/>
          <p:cNvSpPr>
            <a:spLocks noChangeShapeType="1"/>
          </p:cNvSpPr>
          <p:nvPr/>
        </p:nvSpPr>
        <p:spPr bwMode="auto">
          <a:xfrm>
            <a:off x="50292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2" name="Line 86"/>
          <p:cNvSpPr>
            <a:spLocks noChangeShapeType="1"/>
          </p:cNvSpPr>
          <p:nvPr/>
        </p:nvSpPr>
        <p:spPr bwMode="auto">
          <a:xfrm>
            <a:off x="68580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3" name="Rectangle 88"/>
          <p:cNvSpPr>
            <a:spLocks noChangeArrowheads="1"/>
          </p:cNvSpPr>
          <p:nvPr/>
        </p:nvSpPr>
        <p:spPr bwMode="auto">
          <a:xfrm>
            <a:off x="68580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9"/>
          <p:cNvSpPr>
            <a:spLocks noChangeArrowheads="1"/>
          </p:cNvSpPr>
          <p:nvPr/>
        </p:nvSpPr>
        <p:spPr bwMode="auto">
          <a:xfrm>
            <a:off x="64008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90"/>
          <p:cNvSpPr>
            <a:spLocks noChangeShapeType="1"/>
          </p:cNvSpPr>
          <p:nvPr/>
        </p:nvSpPr>
        <p:spPr bwMode="auto">
          <a:xfrm>
            <a:off x="5943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6" name="Line 91"/>
          <p:cNvSpPr>
            <a:spLocks noChangeShapeType="1"/>
          </p:cNvSpPr>
          <p:nvPr/>
        </p:nvSpPr>
        <p:spPr bwMode="auto">
          <a:xfrm>
            <a:off x="8229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7" name="Line 92"/>
          <p:cNvSpPr>
            <a:spLocks noChangeShapeType="1"/>
          </p:cNvSpPr>
          <p:nvPr/>
        </p:nvSpPr>
        <p:spPr bwMode="auto">
          <a:xfrm>
            <a:off x="68580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8" name="Rectangle 93"/>
          <p:cNvSpPr>
            <a:spLocks noChangeArrowheads="1"/>
          </p:cNvSpPr>
          <p:nvPr/>
        </p:nvSpPr>
        <p:spPr bwMode="auto">
          <a:xfrm>
            <a:off x="7315200" y="2603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94"/>
          <p:cNvSpPr>
            <a:spLocks noChangeArrowheads="1"/>
          </p:cNvSpPr>
          <p:nvPr/>
        </p:nvSpPr>
        <p:spPr bwMode="auto">
          <a:xfrm>
            <a:off x="1371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95"/>
          <p:cNvSpPr>
            <a:spLocks noChangeArrowheads="1"/>
          </p:cNvSpPr>
          <p:nvPr/>
        </p:nvSpPr>
        <p:spPr bwMode="auto">
          <a:xfrm>
            <a:off x="3657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67"/>
          <p:cNvSpPr>
            <a:spLocks noChangeShapeType="1"/>
          </p:cNvSpPr>
          <p:nvPr/>
        </p:nvSpPr>
        <p:spPr bwMode="auto">
          <a:xfrm>
            <a:off x="13716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2" name="Rectangle 96"/>
          <p:cNvSpPr>
            <a:spLocks noChangeArrowheads="1"/>
          </p:cNvSpPr>
          <p:nvPr/>
        </p:nvSpPr>
        <p:spPr bwMode="auto">
          <a:xfrm>
            <a:off x="1828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97"/>
          <p:cNvSpPr>
            <a:spLocks noChangeArrowheads="1"/>
          </p:cNvSpPr>
          <p:nvPr/>
        </p:nvSpPr>
        <p:spPr bwMode="auto">
          <a:xfrm>
            <a:off x="4114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98"/>
          <p:cNvSpPr>
            <a:spLocks noChangeArrowheads="1"/>
          </p:cNvSpPr>
          <p:nvPr/>
        </p:nvSpPr>
        <p:spPr bwMode="auto">
          <a:xfrm>
            <a:off x="27432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99"/>
          <p:cNvSpPr>
            <a:spLocks noChangeArrowheads="1"/>
          </p:cNvSpPr>
          <p:nvPr/>
        </p:nvSpPr>
        <p:spPr bwMode="auto">
          <a:xfrm>
            <a:off x="54864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" name="Group 100"/>
          <p:cNvGrpSpPr>
            <a:grpSpLocks/>
          </p:cNvGrpSpPr>
          <p:nvPr/>
        </p:nvGrpSpPr>
        <p:grpSpPr bwMode="auto">
          <a:xfrm>
            <a:off x="3505200" y="3804203"/>
            <a:ext cx="4984750" cy="1295400"/>
            <a:chOff x="2208" y="3120"/>
            <a:chExt cx="3140" cy="816"/>
          </a:xfrm>
        </p:grpSpPr>
        <p:sp>
          <p:nvSpPr>
            <p:cNvPr id="97" name="Text Box 101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8" name="Text Box 102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9" name="Text Box 103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0" name="Text Box 104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1" name="Text Box 105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2" name="Text Box 106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03" name="Text Box 107"/>
          <p:cNvSpPr txBox="1">
            <a:spLocks noChangeArrowheads="1"/>
          </p:cNvSpPr>
          <p:nvPr/>
        </p:nvSpPr>
        <p:spPr bwMode="auto">
          <a:xfrm>
            <a:off x="228600" y="2527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104" name="Text Box 108"/>
          <p:cNvSpPr txBox="1">
            <a:spLocks noChangeArrowheads="1"/>
          </p:cNvSpPr>
          <p:nvPr/>
        </p:nvSpPr>
        <p:spPr bwMode="auto">
          <a:xfrm>
            <a:off x="228600" y="32131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105" name="Text Box 109"/>
          <p:cNvSpPr txBox="1">
            <a:spLocks noChangeArrowheads="1"/>
          </p:cNvSpPr>
          <p:nvPr/>
        </p:nvSpPr>
        <p:spPr bwMode="auto">
          <a:xfrm>
            <a:off x="228600" y="4051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  <p:sp>
        <p:nvSpPr>
          <p:cNvPr id="106" name="Rectangle 110"/>
          <p:cNvSpPr>
            <a:spLocks noChangeArrowheads="1"/>
          </p:cNvSpPr>
          <p:nvPr/>
        </p:nvSpPr>
        <p:spPr bwMode="auto">
          <a:xfrm>
            <a:off x="50292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87"/>
          <p:cNvSpPr>
            <a:spLocks noChangeShapeType="1"/>
          </p:cNvSpPr>
          <p:nvPr/>
        </p:nvSpPr>
        <p:spPr bwMode="auto">
          <a:xfrm>
            <a:off x="50292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7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80" grpId="0" animBg="1"/>
      <p:bldP spid="80" grpId="1" animBg="1"/>
      <p:bldP spid="83" grpId="0" animBg="1"/>
      <p:bldP spid="84" grpId="0" animBg="1"/>
      <p:bldP spid="87" grpId="0" animBg="1"/>
      <p:bldP spid="88" grpId="0" animBg="1"/>
      <p:bldP spid="88" grpId="1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Processor Demand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Demand Bound Function : </a:t>
            </a:r>
            <a:r>
              <a:rPr lang="en-US" altLang="ko-KR" i="1" dirty="0">
                <a:ea typeface="굴림" panose="020B0600000101010101" pitchFamily="34" charset="-127"/>
              </a:rPr>
              <a:t>dbf(t)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FF4343"/>
                </a:solidFill>
              </a:rPr>
              <a:t>maximum </a:t>
            </a:r>
            <a:r>
              <a:rPr lang="en-US" altLang="ko-KR" dirty="0">
                <a:solidFill>
                  <a:srgbClr val="FF4343"/>
                </a:solidFill>
                <a:ea typeface="굴림" panose="020B0600000101010101" pitchFamily="34" charset="-127"/>
              </a:rPr>
              <a:t>processor demand</a:t>
            </a:r>
            <a:r>
              <a:rPr lang="en-US" dirty="0"/>
              <a:t> </a:t>
            </a:r>
            <a:r>
              <a:rPr lang="en-US" altLang="ko-KR" dirty="0">
                <a:ea typeface="굴림" panose="020B0600000101010101" pitchFamily="34" charset="-127"/>
              </a:rPr>
              <a:t>by workload over </a:t>
            </a:r>
            <a:r>
              <a:rPr lang="en-US" dirty="0"/>
              <a:t>any interval of length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sz="2300" i="1" dirty="0">
                <a:solidFill>
                  <a:srgbClr val="3333FF"/>
                </a:solidFill>
                <a:latin typeface="Times New Roman" panose="02020603050405020304" pitchFamily="18" charset="0"/>
              </a:rPr>
              <a:t>t</a:t>
            </a:r>
            <a:endParaRPr lang="en-US" altLang="ko-KR" sz="2300" i="1" dirty="0">
              <a:latin typeface="Times New Roman" panose="02020603050405020304" pitchFamily="18" charset="0"/>
              <a:ea typeface="굴림" panose="020B0600000101010101" pitchFamily="34" charset="-127"/>
            </a:endParaRPr>
          </a:p>
          <a:p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371600" y="28120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371600" y="4031288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3716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860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7432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2004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8288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1148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5720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6576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54864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50292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4008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9436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73152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8580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82296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77724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1371600" y="3650288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8191500" y="40312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1371600" y="4793288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13716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22860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27432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32004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18288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41148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45720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36576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54864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50292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64008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59436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73152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68580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82296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77724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8191500" y="47932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8229600" y="4183688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3200400" y="3650288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5029200" y="3650288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3657600" y="4412288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1371600" y="4412288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>
            <a:off x="5943600" y="4412288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8" name="Rectangle 48"/>
          <p:cNvSpPr>
            <a:spLocks noChangeArrowheads="1"/>
          </p:cNvSpPr>
          <p:nvPr/>
        </p:nvSpPr>
        <p:spPr bwMode="auto">
          <a:xfrm>
            <a:off x="6858000" y="3650288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529649" y="3574088"/>
            <a:ext cx="77585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529649" y="4259888"/>
            <a:ext cx="77585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>
            <a:off x="1371600" y="5631488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>
            <a:off x="13716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22860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>
            <a:off x="27432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/>
        </p:nvSpPr>
        <p:spPr bwMode="auto">
          <a:xfrm>
            <a:off x="32004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>
            <a:off x="18288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>
            <a:off x="41148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>
            <a:off x="45720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>
            <a:off x="36576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54864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>
            <a:off x="50292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64008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>
            <a:off x="59436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>
            <a:off x="73152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>
            <a:off x="68580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82296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7"/>
          <p:cNvSpPr>
            <a:spLocks noChangeShapeType="1"/>
          </p:cNvSpPr>
          <p:nvPr/>
        </p:nvSpPr>
        <p:spPr bwMode="auto">
          <a:xfrm>
            <a:off x="77724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68"/>
          <p:cNvSpPr>
            <a:spLocks noChangeShapeType="1"/>
          </p:cNvSpPr>
          <p:nvPr/>
        </p:nvSpPr>
        <p:spPr bwMode="auto">
          <a:xfrm>
            <a:off x="8191500" y="56314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69"/>
          <p:cNvSpPr>
            <a:spLocks noChangeShapeType="1"/>
          </p:cNvSpPr>
          <p:nvPr/>
        </p:nvSpPr>
        <p:spPr bwMode="auto">
          <a:xfrm>
            <a:off x="7772400" y="5021888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0" name="Rectangle 70"/>
          <p:cNvSpPr>
            <a:spLocks noChangeArrowheads="1"/>
          </p:cNvSpPr>
          <p:nvPr/>
        </p:nvSpPr>
        <p:spPr bwMode="auto">
          <a:xfrm>
            <a:off x="1371600" y="5250488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1" name="Rectangle 71"/>
          <p:cNvSpPr>
            <a:spLocks noChangeArrowheads="1"/>
          </p:cNvSpPr>
          <p:nvPr/>
        </p:nvSpPr>
        <p:spPr bwMode="auto">
          <a:xfrm>
            <a:off x="4572000" y="5250488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2" name="Text Box 72"/>
          <p:cNvSpPr txBox="1">
            <a:spLocks noChangeArrowheads="1"/>
          </p:cNvSpPr>
          <p:nvPr/>
        </p:nvSpPr>
        <p:spPr bwMode="auto">
          <a:xfrm>
            <a:off x="529649" y="5098088"/>
            <a:ext cx="77585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3" name="Line 73"/>
          <p:cNvSpPr>
            <a:spLocks noChangeShapeType="1"/>
          </p:cNvSpPr>
          <p:nvPr/>
        </p:nvSpPr>
        <p:spPr bwMode="auto">
          <a:xfrm>
            <a:off x="5486400" y="28120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4"/>
          <p:cNvSpPr>
            <a:spLocks noChangeShapeType="1"/>
          </p:cNvSpPr>
          <p:nvPr/>
        </p:nvSpPr>
        <p:spPr bwMode="auto">
          <a:xfrm>
            <a:off x="1371600" y="3040688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Text Box 75"/>
          <p:cNvSpPr txBox="1">
            <a:spLocks noChangeArrowheads="1"/>
          </p:cNvSpPr>
          <p:nvPr/>
        </p:nvSpPr>
        <p:spPr bwMode="auto">
          <a:xfrm>
            <a:off x="3276600" y="2507288"/>
            <a:ext cx="282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800" i="1">
                <a:solidFill>
                  <a:srgbClr val="3333FF"/>
                </a:solidFill>
                <a:ea typeface="굴림" panose="020B0600000101010101" pitchFamily="34" charset="-127"/>
                <a:cs typeface="Arial" panose="020B0604020202020204" pitchFamily="34" charset="0"/>
              </a:rPr>
              <a:t>t</a:t>
            </a:r>
            <a:endParaRPr lang="en-US" sz="2800" i="1">
              <a:solidFill>
                <a:srgbClr val="3333FF"/>
              </a:solidFill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6" name="Rectangle 76"/>
          <p:cNvSpPr>
            <a:spLocks noChangeArrowheads="1"/>
          </p:cNvSpPr>
          <p:nvPr/>
        </p:nvSpPr>
        <p:spPr bwMode="auto">
          <a:xfrm>
            <a:off x="1371600" y="3650288"/>
            <a:ext cx="4572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7" name="Rectangle 77"/>
          <p:cNvSpPr>
            <a:spLocks noChangeArrowheads="1"/>
          </p:cNvSpPr>
          <p:nvPr/>
        </p:nvSpPr>
        <p:spPr bwMode="auto">
          <a:xfrm>
            <a:off x="3200400" y="3650288"/>
            <a:ext cx="4572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5029200" y="3650288"/>
            <a:ext cx="4572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9" name="Rectangle 79"/>
          <p:cNvSpPr>
            <a:spLocks noChangeArrowheads="1"/>
          </p:cNvSpPr>
          <p:nvPr/>
        </p:nvSpPr>
        <p:spPr bwMode="auto">
          <a:xfrm>
            <a:off x="6858000" y="3650288"/>
            <a:ext cx="4572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0" name="Rectangle 80"/>
          <p:cNvSpPr>
            <a:spLocks noChangeArrowheads="1"/>
          </p:cNvSpPr>
          <p:nvPr/>
        </p:nvSpPr>
        <p:spPr bwMode="auto">
          <a:xfrm>
            <a:off x="1371600" y="4412288"/>
            <a:ext cx="9144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1" name="Rectangle 81"/>
          <p:cNvSpPr>
            <a:spLocks noChangeArrowheads="1"/>
          </p:cNvSpPr>
          <p:nvPr/>
        </p:nvSpPr>
        <p:spPr bwMode="auto">
          <a:xfrm>
            <a:off x="3657600" y="4412288"/>
            <a:ext cx="9144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2" name="Rectangle 82"/>
          <p:cNvSpPr>
            <a:spLocks noChangeArrowheads="1"/>
          </p:cNvSpPr>
          <p:nvPr/>
        </p:nvSpPr>
        <p:spPr bwMode="auto">
          <a:xfrm>
            <a:off x="5943600" y="4412288"/>
            <a:ext cx="9144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3" name="Rectangle 83"/>
          <p:cNvSpPr>
            <a:spLocks noChangeArrowheads="1"/>
          </p:cNvSpPr>
          <p:nvPr/>
        </p:nvSpPr>
        <p:spPr bwMode="auto">
          <a:xfrm>
            <a:off x="4572000" y="5250488"/>
            <a:ext cx="9144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4" name="Rectangle 84"/>
          <p:cNvSpPr>
            <a:spLocks noChangeArrowheads="1"/>
          </p:cNvSpPr>
          <p:nvPr/>
        </p:nvSpPr>
        <p:spPr bwMode="auto">
          <a:xfrm>
            <a:off x="1371600" y="5250488"/>
            <a:ext cx="9144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5" name="Line 85"/>
          <p:cNvSpPr>
            <a:spLocks noChangeShapeType="1"/>
          </p:cNvSpPr>
          <p:nvPr/>
        </p:nvSpPr>
        <p:spPr bwMode="auto">
          <a:xfrm>
            <a:off x="1371600" y="3421688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6" name="Line 86"/>
          <p:cNvSpPr>
            <a:spLocks noChangeShapeType="1"/>
          </p:cNvSpPr>
          <p:nvPr/>
        </p:nvSpPr>
        <p:spPr bwMode="auto">
          <a:xfrm>
            <a:off x="3200400" y="3421688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7" name="Line 87"/>
          <p:cNvSpPr>
            <a:spLocks noChangeShapeType="1"/>
          </p:cNvSpPr>
          <p:nvPr/>
        </p:nvSpPr>
        <p:spPr bwMode="auto">
          <a:xfrm>
            <a:off x="5029200" y="3421688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8" name="Line 88"/>
          <p:cNvSpPr>
            <a:spLocks noChangeShapeType="1"/>
          </p:cNvSpPr>
          <p:nvPr/>
        </p:nvSpPr>
        <p:spPr bwMode="auto">
          <a:xfrm>
            <a:off x="3657600" y="4183688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9" name="Line 89"/>
          <p:cNvSpPr>
            <a:spLocks noChangeShapeType="1"/>
          </p:cNvSpPr>
          <p:nvPr/>
        </p:nvSpPr>
        <p:spPr bwMode="auto">
          <a:xfrm>
            <a:off x="1371600" y="4183688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0" name="Line 90"/>
          <p:cNvSpPr>
            <a:spLocks noChangeShapeType="1"/>
          </p:cNvSpPr>
          <p:nvPr/>
        </p:nvSpPr>
        <p:spPr bwMode="auto">
          <a:xfrm>
            <a:off x="6858000" y="3421688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1" name="Line 91"/>
          <p:cNvSpPr>
            <a:spLocks noChangeShapeType="1"/>
          </p:cNvSpPr>
          <p:nvPr/>
        </p:nvSpPr>
        <p:spPr bwMode="auto">
          <a:xfrm>
            <a:off x="4572000" y="5021888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2" name="Line 92"/>
          <p:cNvSpPr>
            <a:spLocks noChangeShapeType="1"/>
          </p:cNvSpPr>
          <p:nvPr/>
        </p:nvSpPr>
        <p:spPr bwMode="auto">
          <a:xfrm>
            <a:off x="1371600" y="5021888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3" name="Rectangle 93"/>
          <p:cNvSpPr>
            <a:spLocks noChangeArrowheads="1"/>
          </p:cNvSpPr>
          <p:nvPr/>
        </p:nvSpPr>
        <p:spPr bwMode="auto">
          <a:xfrm>
            <a:off x="5486400" y="3650288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4" name="Rectangle 94"/>
          <p:cNvSpPr>
            <a:spLocks noChangeArrowheads="1"/>
          </p:cNvSpPr>
          <p:nvPr/>
        </p:nvSpPr>
        <p:spPr bwMode="auto">
          <a:xfrm>
            <a:off x="5486400" y="3650288"/>
            <a:ext cx="4572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5" name="Rectangle 95"/>
          <p:cNvSpPr>
            <a:spLocks noChangeArrowheads="1"/>
          </p:cNvSpPr>
          <p:nvPr/>
        </p:nvSpPr>
        <p:spPr bwMode="auto">
          <a:xfrm>
            <a:off x="5029200" y="4412288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6" name="Rectangle 96"/>
          <p:cNvSpPr>
            <a:spLocks noChangeArrowheads="1"/>
          </p:cNvSpPr>
          <p:nvPr/>
        </p:nvSpPr>
        <p:spPr bwMode="auto">
          <a:xfrm>
            <a:off x="5029200" y="4412288"/>
            <a:ext cx="4572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7" name="Rectangle 97"/>
          <p:cNvSpPr>
            <a:spLocks noChangeArrowheads="1"/>
          </p:cNvSpPr>
          <p:nvPr/>
        </p:nvSpPr>
        <p:spPr bwMode="auto">
          <a:xfrm>
            <a:off x="5486400" y="4412288"/>
            <a:ext cx="4572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8" name="Line 98"/>
          <p:cNvSpPr>
            <a:spLocks noChangeShapeType="1"/>
          </p:cNvSpPr>
          <p:nvPr/>
        </p:nvSpPr>
        <p:spPr bwMode="auto">
          <a:xfrm>
            <a:off x="5943600" y="4183688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9" name="Rectangle 99"/>
          <p:cNvSpPr>
            <a:spLocks noChangeArrowheads="1"/>
          </p:cNvSpPr>
          <p:nvPr/>
        </p:nvSpPr>
        <p:spPr bwMode="auto">
          <a:xfrm>
            <a:off x="6400800" y="5250488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0" name="Rectangle 100"/>
          <p:cNvSpPr>
            <a:spLocks noChangeArrowheads="1"/>
          </p:cNvSpPr>
          <p:nvPr/>
        </p:nvSpPr>
        <p:spPr bwMode="auto">
          <a:xfrm>
            <a:off x="6400800" y="5250488"/>
            <a:ext cx="9144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101" name="Group 101"/>
          <p:cNvGrpSpPr>
            <a:grpSpLocks/>
          </p:cNvGrpSpPr>
          <p:nvPr/>
        </p:nvGrpSpPr>
        <p:grpSpPr bwMode="auto">
          <a:xfrm>
            <a:off x="3505200" y="4793288"/>
            <a:ext cx="4984750" cy="1295400"/>
            <a:chOff x="2208" y="3120"/>
            <a:chExt cx="3140" cy="816"/>
          </a:xfrm>
        </p:grpSpPr>
        <p:sp>
          <p:nvSpPr>
            <p:cNvPr id="102" name="Text Box 102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3" name="Text Box 103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4" name="Text Box 104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5" name="Text Box 105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6" name="Text Box 106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7" name="Text Box 107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08" name="Text Box 108"/>
          <p:cNvSpPr txBox="1">
            <a:spLocks noChangeArrowheads="1"/>
          </p:cNvSpPr>
          <p:nvPr/>
        </p:nvSpPr>
        <p:spPr bwMode="auto">
          <a:xfrm>
            <a:off x="234313" y="3574088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109" name="Text Box 109"/>
          <p:cNvSpPr txBox="1">
            <a:spLocks noChangeArrowheads="1"/>
          </p:cNvSpPr>
          <p:nvPr/>
        </p:nvSpPr>
        <p:spPr bwMode="auto">
          <a:xfrm>
            <a:off x="234313" y="4259888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110" name="Text Box 110"/>
          <p:cNvSpPr txBox="1">
            <a:spLocks noChangeArrowheads="1"/>
          </p:cNvSpPr>
          <p:nvPr/>
        </p:nvSpPr>
        <p:spPr bwMode="auto">
          <a:xfrm>
            <a:off x="234313" y="5098088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93813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4" grpId="0" animBg="1"/>
      <p:bldP spid="45" grpId="0" animBg="1"/>
      <p:bldP spid="71" grpId="0" animBg="1"/>
      <p:bldP spid="73" grpId="0" animBg="1"/>
      <p:bldP spid="74" grpId="0" animBg="1"/>
      <p:bldP spid="75" grpId="0"/>
      <p:bldP spid="76" grpId="0" animBg="1"/>
      <p:bldP spid="77" grpId="0" animBg="1"/>
      <p:bldP spid="78" grpId="0" animBg="1"/>
      <p:bldP spid="80" grpId="0" animBg="1"/>
      <p:bldP spid="81" grpId="0" animBg="1"/>
      <p:bldP spid="83" grpId="0" animBg="1"/>
      <p:bldP spid="84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9" grpId="0" animBg="1"/>
      <p:bldP spid="1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and Processes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task is a functional description of a connected set of </a:t>
            </a:r>
            <a:r>
              <a:rPr lang="en-US" dirty="0" smtClean="0"/>
              <a:t>operations</a:t>
            </a:r>
            <a:endParaRPr lang="en-US" dirty="0"/>
          </a:p>
          <a:p>
            <a:r>
              <a:rPr lang="en-US" dirty="0" smtClean="0"/>
              <a:t>Task </a:t>
            </a:r>
            <a:r>
              <a:rPr lang="en-US" dirty="0"/>
              <a:t>can also mean a collection of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/>
              <a:t>Multiple tasks means multiple </a:t>
            </a:r>
            <a:r>
              <a:rPr lang="en-US" dirty="0" smtClean="0"/>
              <a:t>processes</a:t>
            </a:r>
          </a:p>
          <a:p>
            <a:r>
              <a:rPr lang="en-US" dirty="0" smtClean="0"/>
              <a:t>Multiple processes </a:t>
            </a:r>
            <a:r>
              <a:rPr lang="en-US" dirty="0"/>
              <a:t>help with timing complexity: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multiple rates</a:t>
            </a:r>
          </a:p>
          <a:p>
            <a:pPr lvl="2"/>
            <a:r>
              <a:rPr lang="en-US" dirty="0"/>
              <a:t>multimedia</a:t>
            </a:r>
          </a:p>
          <a:p>
            <a:pPr lvl="2"/>
            <a:r>
              <a:rPr lang="en-US" dirty="0"/>
              <a:t>automotive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asynchronous input</a:t>
            </a:r>
          </a:p>
          <a:p>
            <a:pPr lvl="2"/>
            <a:r>
              <a:rPr lang="en-US" dirty="0"/>
              <a:t>user interfaces</a:t>
            </a:r>
          </a:p>
          <a:p>
            <a:pPr lvl="2"/>
            <a:r>
              <a:rPr lang="en-US" dirty="0"/>
              <a:t>communication </a:t>
            </a:r>
            <a:r>
              <a:rPr lang="en-US" dirty="0" smtClean="0"/>
              <a:t>systems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8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EDFS </a:t>
            </a:r>
            <a:r>
              <a:rPr lang="en-US" altLang="ko-KR" dirty="0">
                <a:ea typeface="굴림" panose="020B0600000101010101" pitchFamily="34" charset="-127"/>
              </a:rPr>
              <a:t>- </a:t>
            </a:r>
            <a:r>
              <a:rPr lang="en-US" altLang="ko-KR" dirty="0" err="1">
                <a:ea typeface="굴림" panose="020B0600000101010101" pitchFamily="34" charset="-127"/>
              </a:rPr>
              <a:t>Schedulability</a:t>
            </a:r>
            <a:r>
              <a:rPr lang="en-US" altLang="ko-KR" dirty="0">
                <a:ea typeface="굴림" panose="020B0600000101010101" pitchFamily="34" charset="-127"/>
              </a:rPr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Real-time system is schedulable under </a:t>
            </a:r>
            <a:r>
              <a:rPr lang="en-US" altLang="ko-KR" dirty="0" smtClean="0">
                <a:ea typeface="굴림" panose="020B0600000101010101" pitchFamily="34" charset="-127"/>
              </a:rPr>
              <a:t>EDFS </a:t>
            </a:r>
            <a:r>
              <a:rPr lang="en-US" altLang="ko-KR" dirty="0">
                <a:ea typeface="굴림" panose="020B0600000101010101" pitchFamily="34" charset="-127"/>
              </a:rPr>
              <a:t>if and only if</a:t>
            </a:r>
            <a:endParaRPr lang="en-US" altLang="ko-KR" sz="3200" dirty="0">
              <a:ea typeface="굴림" panose="020B0600000101010101" pitchFamily="34" charset="-127"/>
            </a:endParaRPr>
          </a:p>
          <a:p>
            <a:pPr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	               ∑</a:t>
            </a:r>
            <a:r>
              <a:rPr lang="en-US" altLang="ko-KR" dirty="0" err="1">
                <a:ea typeface="굴림" panose="020B0600000101010101" pitchFamily="34" charset="-127"/>
              </a:rPr>
              <a:t>U</a:t>
            </a:r>
            <a:r>
              <a:rPr lang="en-US" altLang="ko-KR" baseline="-25000" dirty="0" err="1">
                <a:ea typeface="굴림" panose="020B0600000101010101" pitchFamily="34" charset="-127"/>
              </a:rPr>
              <a:t>i</a:t>
            </a:r>
            <a:r>
              <a:rPr lang="en-US" altLang="ko-KR" dirty="0">
                <a:ea typeface="굴림" panose="020B0600000101010101" pitchFamily="34" charset="-127"/>
              </a:rPr>
              <a:t> ≤ </a:t>
            </a:r>
            <a:r>
              <a:rPr lang="en-US" altLang="ko-KR" dirty="0" smtClean="0">
                <a:ea typeface="굴림" panose="020B0600000101010101" pitchFamily="34" charset="-127"/>
              </a:rPr>
              <a:t>1</a:t>
            </a:r>
          </a:p>
          <a:p>
            <a:pPr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Real-time </a:t>
            </a:r>
            <a:r>
              <a:rPr lang="en-US" altLang="ko-KR" dirty="0">
                <a:ea typeface="굴림" panose="020B0600000101010101" pitchFamily="34" charset="-127"/>
              </a:rPr>
              <a:t>system is schedulable under </a:t>
            </a:r>
            <a:r>
              <a:rPr lang="en-US" altLang="ko-KR" dirty="0" smtClean="0">
                <a:ea typeface="굴림" panose="020B0600000101010101" pitchFamily="34" charset="-127"/>
              </a:rPr>
              <a:t>EDFS </a:t>
            </a: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	if and only if </a:t>
            </a:r>
            <a:r>
              <a:rPr lang="en-US" altLang="ko-KR" b="1" dirty="0">
                <a:solidFill>
                  <a:srgbClr val="FF0000"/>
                </a:solidFill>
                <a:ea typeface="굴림" panose="020B0600000101010101" pitchFamily="34" charset="-127"/>
              </a:rPr>
              <a:t>dbf(</a:t>
            </a:r>
            <a:r>
              <a:rPr lang="en-US" altLang="ko-KR" b="1" dirty="0">
                <a:solidFill>
                  <a:srgbClr val="FF0000"/>
                </a:solidFill>
                <a:latin typeface="Times New Roman" panose="02020603050405020304" pitchFamily="18" charset="0"/>
                <a:ea typeface="굴림" panose="020B0600000101010101" pitchFamily="34" charset="-127"/>
              </a:rPr>
              <a:t>t</a:t>
            </a:r>
            <a:r>
              <a:rPr lang="en-US" altLang="ko-KR" b="1" dirty="0">
                <a:solidFill>
                  <a:srgbClr val="FF0000"/>
                </a:solidFill>
                <a:ea typeface="굴림" panose="020B0600000101010101" pitchFamily="34" charset="-127"/>
              </a:rPr>
              <a:t>) ≤ </a:t>
            </a:r>
            <a:r>
              <a:rPr lang="en-US" altLang="ko-KR" b="1" dirty="0">
                <a:solidFill>
                  <a:srgbClr val="FF0000"/>
                </a:solidFill>
                <a:latin typeface="Times New Roman" panose="02020603050405020304" pitchFamily="18" charset="0"/>
                <a:ea typeface="굴림" panose="020B0600000101010101" pitchFamily="34" charset="-127"/>
              </a:rPr>
              <a:t>t</a:t>
            </a:r>
            <a:r>
              <a:rPr lang="en-US" altLang="ko-KR" dirty="0">
                <a:latin typeface="Times New Roman" panose="02020603050405020304" pitchFamily="18" charset="0"/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for all interval </a:t>
            </a:r>
            <a:r>
              <a:rPr lang="en-US" altLang="ko-KR" sz="2800" dirty="0">
                <a:solidFill>
                  <a:srgbClr val="3333FF"/>
                </a:solidFill>
                <a:latin typeface="Times New Roman" panose="02020603050405020304" pitchFamily="18" charset="0"/>
                <a:ea typeface="굴림" panose="020B0600000101010101" pitchFamily="34" charset="-127"/>
              </a:rPr>
              <a:t>t</a:t>
            </a:r>
            <a:r>
              <a:rPr lang="en-US" altLang="ko-KR" dirty="0">
                <a:solidFill>
                  <a:srgbClr val="3333FF"/>
                </a:solidFill>
                <a:ea typeface="굴림" panose="020B0600000101010101" pitchFamily="34" charset="-127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720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EDFS – Overload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Domino effect during overload conditions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Example:  </a:t>
            </a:r>
            <a:r>
              <a:rPr lang="en-US" altLang="ko-KR" dirty="0" smtClean="0">
                <a:ea typeface="굴림" panose="020B0600000101010101" pitchFamily="34" charset="-127"/>
              </a:rPr>
              <a:t>T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(3,4), T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(3,5), T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3</a:t>
            </a:r>
            <a:r>
              <a:rPr lang="en-US" altLang="ko-KR" dirty="0" smtClean="0">
                <a:ea typeface="굴림" panose="020B0600000101010101" pitchFamily="34" charset="-127"/>
              </a:rPr>
              <a:t>(3,6), T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4</a:t>
            </a:r>
            <a:r>
              <a:rPr lang="en-US" altLang="ko-KR" dirty="0" smtClean="0">
                <a:ea typeface="굴림" panose="020B0600000101010101" pitchFamily="34" charset="-127"/>
              </a:rPr>
              <a:t>(3,7)</a:t>
            </a:r>
            <a:endParaRPr lang="en-US" altLang="ko-KR" dirty="0">
              <a:ea typeface="굴림" panose="020B0600000101010101" pitchFamily="34" charset="-127"/>
            </a:endParaRPr>
          </a:p>
          <a:p>
            <a:endParaRPr lang="en-US" dirty="0"/>
          </a:p>
        </p:txBody>
      </p:sp>
      <p:sp>
        <p:nvSpPr>
          <p:cNvPr id="4" name="Text Box 50"/>
          <p:cNvSpPr txBox="1">
            <a:spLocks noChangeArrowheads="1"/>
          </p:cNvSpPr>
          <p:nvPr/>
        </p:nvSpPr>
        <p:spPr bwMode="auto">
          <a:xfrm>
            <a:off x="3352800" y="341986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T</a:t>
            </a:r>
            <a:r>
              <a:rPr lang="en-US" altLang="ko-KR" sz="2400" baseline="-25000">
                <a:ea typeface="굴림" panose="020B0600000101010101" pitchFamily="34" charset="-127"/>
                <a:cs typeface="Arial" panose="020B0604020202020204" pitchFamily="34" charset="0"/>
              </a:rPr>
              <a:t>1</a:t>
            </a:r>
            <a:endParaRPr lang="en-US" sz="2400" baseline="-250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" name="Text Box 102"/>
          <p:cNvSpPr txBox="1">
            <a:spLocks noChangeArrowheads="1"/>
          </p:cNvSpPr>
          <p:nvPr/>
        </p:nvSpPr>
        <p:spPr bwMode="auto">
          <a:xfrm>
            <a:off x="50292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5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" name="Text Box 103"/>
          <p:cNvSpPr txBox="1">
            <a:spLocks noChangeArrowheads="1"/>
          </p:cNvSpPr>
          <p:nvPr/>
        </p:nvSpPr>
        <p:spPr bwMode="auto">
          <a:xfrm>
            <a:off x="27432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0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" name="Text Box 104"/>
          <p:cNvSpPr txBox="1">
            <a:spLocks noChangeArrowheads="1"/>
          </p:cNvSpPr>
          <p:nvPr/>
        </p:nvSpPr>
        <p:spPr bwMode="auto">
          <a:xfrm>
            <a:off x="59436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7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8" name="Line 109"/>
          <p:cNvSpPr>
            <a:spLocks noChangeShapeType="1"/>
          </p:cNvSpPr>
          <p:nvPr/>
        </p:nvSpPr>
        <p:spPr bwMode="auto">
          <a:xfrm>
            <a:off x="2895600" y="395326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10"/>
          <p:cNvSpPr>
            <a:spLocks noChangeShapeType="1"/>
          </p:cNvSpPr>
          <p:nvPr/>
        </p:nvSpPr>
        <p:spPr bwMode="auto">
          <a:xfrm>
            <a:off x="28956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1"/>
          <p:cNvSpPr>
            <a:spLocks noChangeShapeType="1"/>
          </p:cNvSpPr>
          <p:nvPr/>
        </p:nvSpPr>
        <p:spPr bwMode="auto">
          <a:xfrm>
            <a:off x="38100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2"/>
          <p:cNvSpPr>
            <a:spLocks noChangeShapeType="1"/>
          </p:cNvSpPr>
          <p:nvPr/>
        </p:nvSpPr>
        <p:spPr bwMode="auto">
          <a:xfrm>
            <a:off x="42672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3"/>
          <p:cNvSpPr>
            <a:spLocks noChangeShapeType="1"/>
          </p:cNvSpPr>
          <p:nvPr/>
        </p:nvSpPr>
        <p:spPr bwMode="auto">
          <a:xfrm>
            <a:off x="47244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4"/>
          <p:cNvSpPr>
            <a:spLocks noChangeShapeType="1"/>
          </p:cNvSpPr>
          <p:nvPr/>
        </p:nvSpPr>
        <p:spPr bwMode="auto">
          <a:xfrm>
            <a:off x="33528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5"/>
          <p:cNvSpPr>
            <a:spLocks noChangeShapeType="1"/>
          </p:cNvSpPr>
          <p:nvPr/>
        </p:nvSpPr>
        <p:spPr bwMode="auto">
          <a:xfrm>
            <a:off x="56388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16"/>
          <p:cNvSpPr>
            <a:spLocks noChangeShapeType="1"/>
          </p:cNvSpPr>
          <p:nvPr/>
        </p:nvSpPr>
        <p:spPr bwMode="auto">
          <a:xfrm>
            <a:off x="60960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17"/>
          <p:cNvSpPr>
            <a:spLocks noChangeShapeType="1"/>
          </p:cNvSpPr>
          <p:nvPr/>
        </p:nvSpPr>
        <p:spPr bwMode="auto">
          <a:xfrm>
            <a:off x="51816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26"/>
          <p:cNvSpPr>
            <a:spLocks noChangeArrowheads="1"/>
          </p:cNvSpPr>
          <p:nvPr/>
        </p:nvSpPr>
        <p:spPr bwMode="auto">
          <a:xfrm>
            <a:off x="2895600" y="3419860"/>
            <a:ext cx="1371600" cy="5334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8" name="Rectangle 131"/>
          <p:cNvSpPr>
            <a:spLocks noChangeArrowheads="1"/>
          </p:cNvSpPr>
          <p:nvPr/>
        </p:nvSpPr>
        <p:spPr bwMode="auto">
          <a:xfrm>
            <a:off x="4267200" y="3419860"/>
            <a:ext cx="9144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9" name="Text Box 132"/>
          <p:cNvSpPr txBox="1">
            <a:spLocks noChangeArrowheads="1"/>
          </p:cNvSpPr>
          <p:nvPr/>
        </p:nvSpPr>
        <p:spPr bwMode="auto">
          <a:xfrm>
            <a:off x="4495800" y="341986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T</a:t>
            </a:r>
            <a:r>
              <a:rPr lang="en-US" altLang="ko-KR" sz="2400" baseline="-25000">
                <a:ea typeface="굴림" panose="020B0600000101010101" pitchFamily="34" charset="-127"/>
                <a:cs typeface="Arial" panose="020B0604020202020204" pitchFamily="34" charset="0"/>
              </a:rPr>
              <a:t>2</a:t>
            </a:r>
            <a:endParaRPr lang="en-US" sz="2400" baseline="-250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0" name="Rectangle 133"/>
          <p:cNvSpPr>
            <a:spLocks noChangeArrowheads="1"/>
          </p:cNvSpPr>
          <p:nvPr/>
        </p:nvSpPr>
        <p:spPr bwMode="auto">
          <a:xfrm>
            <a:off x="5638800" y="3419860"/>
            <a:ext cx="4572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1" name="Rectangle 134"/>
          <p:cNvSpPr>
            <a:spLocks noChangeArrowheads="1"/>
          </p:cNvSpPr>
          <p:nvPr/>
        </p:nvSpPr>
        <p:spPr bwMode="auto">
          <a:xfrm>
            <a:off x="5181600" y="3419860"/>
            <a:ext cx="4572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2" name="Text Box 135"/>
          <p:cNvSpPr txBox="1">
            <a:spLocks noChangeArrowheads="1"/>
          </p:cNvSpPr>
          <p:nvPr/>
        </p:nvSpPr>
        <p:spPr bwMode="auto">
          <a:xfrm>
            <a:off x="5181600" y="341986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T</a:t>
            </a:r>
            <a:r>
              <a:rPr lang="en-US" altLang="ko-KR" sz="2400" baseline="-25000">
                <a:ea typeface="굴림" panose="020B0600000101010101" pitchFamily="34" charset="-127"/>
                <a:cs typeface="Arial" panose="020B0604020202020204" pitchFamily="34" charset="0"/>
              </a:rPr>
              <a:t>3</a:t>
            </a:r>
            <a:endParaRPr lang="en-US" sz="2400" baseline="-250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3" name="Text Box 136"/>
          <p:cNvSpPr txBox="1">
            <a:spLocks noChangeArrowheads="1"/>
          </p:cNvSpPr>
          <p:nvPr/>
        </p:nvSpPr>
        <p:spPr bwMode="auto">
          <a:xfrm>
            <a:off x="5638800" y="341986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T</a:t>
            </a:r>
            <a:r>
              <a:rPr lang="en-US" altLang="ko-KR" sz="2400" baseline="-25000">
                <a:ea typeface="굴림" panose="020B0600000101010101" pitchFamily="34" charset="-127"/>
                <a:cs typeface="Arial" panose="020B0604020202020204" pitchFamily="34" charset="0"/>
              </a:rPr>
              <a:t>4</a:t>
            </a:r>
            <a:endParaRPr lang="en-US" sz="2400" baseline="-250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4" name="Text Box 137"/>
          <p:cNvSpPr txBox="1">
            <a:spLocks noChangeArrowheads="1"/>
          </p:cNvSpPr>
          <p:nvPr/>
        </p:nvSpPr>
        <p:spPr bwMode="auto">
          <a:xfrm>
            <a:off x="41148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3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5" name="Text Box 138"/>
          <p:cNvSpPr txBox="1">
            <a:spLocks noChangeArrowheads="1"/>
          </p:cNvSpPr>
          <p:nvPr/>
        </p:nvSpPr>
        <p:spPr bwMode="auto">
          <a:xfrm>
            <a:off x="54864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6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6" name="Line 139"/>
          <p:cNvSpPr>
            <a:spLocks noChangeShapeType="1"/>
          </p:cNvSpPr>
          <p:nvPr/>
        </p:nvSpPr>
        <p:spPr bwMode="auto">
          <a:xfrm flipH="1">
            <a:off x="5181600" y="281026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7" name="Text Box 140"/>
          <p:cNvSpPr txBox="1">
            <a:spLocks noChangeArrowheads="1"/>
          </p:cNvSpPr>
          <p:nvPr/>
        </p:nvSpPr>
        <p:spPr bwMode="auto">
          <a:xfrm>
            <a:off x="5791200" y="2276860"/>
            <a:ext cx="219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b="1">
                <a:solidFill>
                  <a:srgbClr val="FF0000"/>
                </a:solidFill>
                <a:ea typeface="굴림" panose="020B0600000101010101" pitchFamily="34" charset="-127"/>
                <a:cs typeface="Arial" panose="020B0604020202020204" pitchFamily="34" charset="0"/>
              </a:rPr>
              <a:t>Deadline Miss !</a:t>
            </a:r>
            <a:endParaRPr lang="en-US" sz="2400" b="1">
              <a:solidFill>
                <a:srgbClr val="FF0000"/>
              </a:solidFill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8" name="Line 141"/>
          <p:cNvSpPr>
            <a:spLocks noChangeShapeType="1"/>
          </p:cNvSpPr>
          <p:nvPr/>
        </p:nvSpPr>
        <p:spPr bwMode="auto">
          <a:xfrm flipH="1">
            <a:off x="5638800" y="2810260"/>
            <a:ext cx="304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9" name="Line 142"/>
          <p:cNvSpPr>
            <a:spLocks noChangeShapeType="1"/>
          </p:cNvSpPr>
          <p:nvPr/>
        </p:nvSpPr>
        <p:spPr bwMode="auto">
          <a:xfrm>
            <a:off x="6019800" y="2886460"/>
            <a:ext cx="76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30" name="Group 168"/>
          <p:cNvGrpSpPr>
            <a:grpSpLocks/>
          </p:cNvGrpSpPr>
          <p:nvPr/>
        </p:nvGrpSpPr>
        <p:grpSpPr bwMode="auto">
          <a:xfrm>
            <a:off x="457200" y="5096260"/>
            <a:ext cx="3810000" cy="990600"/>
            <a:chOff x="1728" y="3312"/>
            <a:chExt cx="2400" cy="624"/>
          </a:xfrm>
        </p:grpSpPr>
        <p:sp>
          <p:nvSpPr>
            <p:cNvPr id="31" name="Text Box 143"/>
            <p:cNvSpPr txBox="1">
              <a:spLocks noChangeArrowheads="1"/>
            </p:cNvSpPr>
            <p:nvPr/>
          </p:nvSpPr>
          <p:spPr bwMode="auto">
            <a:xfrm>
              <a:off x="2112" y="3312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T</a:t>
              </a:r>
              <a:r>
                <a:rPr lang="en-US" altLang="ko-KR" sz="2400" baseline="-25000">
                  <a:ea typeface="굴림" panose="020B0600000101010101" pitchFamily="34" charset="-127"/>
                  <a:cs typeface="Arial" panose="020B0604020202020204" pitchFamily="34" charset="0"/>
                </a:rPr>
                <a:t>1</a:t>
              </a:r>
              <a:endParaRPr lang="en-US" sz="2400" baseline="-250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2" name="Text Box 144"/>
            <p:cNvSpPr txBox="1">
              <a:spLocks noChangeArrowheads="1"/>
            </p:cNvSpPr>
            <p:nvPr/>
          </p:nvSpPr>
          <p:spPr bwMode="auto">
            <a:xfrm>
              <a:off x="316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3" name="Text Box 145"/>
            <p:cNvSpPr txBox="1">
              <a:spLocks noChangeArrowheads="1"/>
            </p:cNvSpPr>
            <p:nvPr/>
          </p:nvSpPr>
          <p:spPr bwMode="auto">
            <a:xfrm>
              <a:off x="172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4" name="Text Box 146"/>
            <p:cNvSpPr txBox="1">
              <a:spLocks noChangeArrowheads="1"/>
            </p:cNvSpPr>
            <p:nvPr/>
          </p:nvSpPr>
          <p:spPr bwMode="auto">
            <a:xfrm>
              <a:off x="3744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7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5" name="Line 147"/>
            <p:cNvSpPr>
              <a:spLocks noChangeShapeType="1"/>
            </p:cNvSpPr>
            <p:nvPr/>
          </p:nvSpPr>
          <p:spPr bwMode="auto">
            <a:xfrm>
              <a:off x="1824" y="364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48"/>
            <p:cNvSpPr>
              <a:spLocks noChangeShapeType="1"/>
            </p:cNvSpPr>
            <p:nvPr/>
          </p:nvSpPr>
          <p:spPr bwMode="auto">
            <a:xfrm>
              <a:off x="182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49"/>
            <p:cNvSpPr>
              <a:spLocks noChangeShapeType="1"/>
            </p:cNvSpPr>
            <p:nvPr/>
          </p:nvSpPr>
          <p:spPr bwMode="auto">
            <a:xfrm>
              <a:off x="240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50"/>
            <p:cNvSpPr>
              <a:spLocks noChangeShapeType="1"/>
            </p:cNvSpPr>
            <p:nvPr/>
          </p:nvSpPr>
          <p:spPr bwMode="auto">
            <a:xfrm>
              <a:off x="2688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51"/>
            <p:cNvSpPr>
              <a:spLocks noChangeShapeType="1"/>
            </p:cNvSpPr>
            <p:nvPr/>
          </p:nvSpPr>
          <p:spPr bwMode="auto">
            <a:xfrm>
              <a:off x="2976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52"/>
            <p:cNvSpPr>
              <a:spLocks noChangeShapeType="1"/>
            </p:cNvSpPr>
            <p:nvPr/>
          </p:nvSpPr>
          <p:spPr bwMode="auto">
            <a:xfrm>
              <a:off x="211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53"/>
            <p:cNvSpPr>
              <a:spLocks noChangeShapeType="1"/>
            </p:cNvSpPr>
            <p:nvPr/>
          </p:nvSpPr>
          <p:spPr bwMode="auto">
            <a:xfrm>
              <a:off x="355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54"/>
            <p:cNvSpPr>
              <a:spLocks noChangeShapeType="1"/>
            </p:cNvSpPr>
            <p:nvPr/>
          </p:nvSpPr>
          <p:spPr bwMode="auto">
            <a:xfrm>
              <a:off x="384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55"/>
            <p:cNvSpPr>
              <a:spLocks noChangeShapeType="1"/>
            </p:cNvSpPr>
            <p:nvPr/>
          </p:nvSpPr>
          <p:spPr bwMode="auto">
            <a:xfrm>
              <a:off x="326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156"/>
            <p:cNvSpPr>
              <a:spLocks noChangeArrowheads="1"/>
            </p:cNvSpPr>
            <p:nvPr/>
          </p:nvSpPr>
          <p:spPr bwMode="auto">
            <a:xfrm>
              <a:off x="1824" y="3312"/>
              <a:ext cx="864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45" name="Text Box 161"/>
            <p:cNvSpPr txBox="1">
              <a:spLocks noChangeArrowheads="1"/>
            </p:cNvSpPr>
            <p:nvPr/>
          </p:nvSpPr>
          <p:spPr bwMode="auto">
            <a:xfrm>
              <a:off x="2976" y="3312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T</a:t>
              </a:r>
              <a:r>
                <a:rPr lang="en-US" altLang="ko-KR" sz="2400" baseline="-25000">
                  <a:ea typeface="굴림" panose="020B0600000101010101" pitchFamily="34" charset="-127"/>
                  <a:cs typeface="Arial" panose="020B0604020202020204" pitchFamily="34" charset="0"/>
                </a:rPr>
                <a:t>3</a:t>
              </a:r>
              <a:endParaRPr lang="en-US" sz="2400" baseline="-250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6" name="Text Box 163"/>
            <p:cNvSpPr txBox="1">
              <a:spLocks noChangeArrowheads="1"/>
            </p:cNvSpPr>
            <p:nvPr/>
          </p:nvSpPr>
          <p:spPr bwMode="auto">
            <a:xfrm>
              <a:off x="2592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3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7" name="Text Box 164"/>
            <p:cNvSpPr txBox="1">
              <a:spLocks noChangeArrowheads="1"/>
            </p:cNvSpPr>
            <p:nvPr/>
          </p:nvSpPr>
          <p:spPr bwMode="auto">
            <a:xfrm>
              <a:off x="3456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6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8" name="Rectangle 165"/>
            <p:cNvSpPr>
              <a:spLocks noChangeArrowheads="1"/>
            </p:cNvSpPr>
            <p:nvPr/>
          </p:nvSpPr>
          <p:spPr bwMode="auto">
            <a:xfrm>
              <a:off x="2688" y="3312"/>
              <a:ext cx="864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49" name="Text Box 167"/>
          <p:cNvSpPr txBox="1">
            <a:spLocks noChangeArrowheads="1"/>
          </p:cNvSpPr>
          <p:nvPr/>
        </p:nvSpPr>
        <p:spPr bwMode="auto">
          <a:xfrm>
            <a:off x="3455988" y="4562860"/>
            <a:ext cx="1985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Better schedules :</a:t>
            </a:r>
            <a:endParaRPr lang="en-US"/>
          </a:p>
        </p:txBody>
      </p:sp>
      <p:grpSp>
        <p:nvGrpSpPr>
          <p:cNvPr id="50" name="Group 169"/>
          <p:cNvGrpSpPr>
            <a:grpSpLocks/>
          </p:cNvGrpSpPr>
          <p:nvPr/>
        </p:nvGrpSpPr>
        <p:grpSpPr bwMode="auto">
          <a:xfrm>
            <a:off x="4800600" y="5096260"/>
            <a:ext cx="3810000" cy="990600"/>
            <a:chOff x="1728" y="3312"/>
            <a:chExt cx="2400" cy="624"/>
          </a:xfrm>
        </p:grpSpPr>
        <p:sp>
          <p:nvSpPr>
            <p:cNvPr id="51" name="Text Box 170"/>
            <p:cNvSpPr txBox="1">
              <a:spLocks noChangeArrowheads="1"/>
            </p:cNvSpPr>
            <p:nvPr/>
          </p:nvSpPr>
          <p:spPr bwMode="auto">
            <a:xfrm>
              <a:off x="2112" y="3312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T</a:t>
              </a:r>
              <a:r>
                <a:rPr lang="en-US" altLang="ko-KR" sz="2400" baseline="-25000">
                  <a:ea typeface="굴림" panose="020B0600000101010101" pitchFamily="34" charset="-127"/>
                  <a:cs typeface="Arial" panose="020B0604020202020204" pitchFamily="34" charset="0"/>
                </a:rPr>
                <a:t>1</a:t>
              </a:r>
              <a:endParaRPr lang="en-US" sz="2400" baseline="-250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2" name="Text Box 171"/>
            <p:cNvSpPr txBox="1">
              <a:spLocks noChangeArrowheads="1"/>
            </p:cNvSpPr>
            <p:nvPr/>
          </p:nvSpPr>
          <p:spPr bwMode="auto">
            <a:xfrm>
              <a:off x="316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3" name="Text Box 172"/>
            <p:cNvSpPr txBox="1">
              <a:spLocks noChangeArrowheads="1"/>
            </p:cNvSpPr>
            <p:nvPr/>
          </p:nvSpPr>
          <p:spPr bwMode="auto">
            <a:xfrm>
              <a:off x="172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4" name="Text Box 173"/>
            <p:cNvSpPr txBox="1">
              <a:spLocks noChangeArrowheads="1"/>
            </p:cNvSpPr>
            <p:nvPr/>
          </p:nvSpPr>
          <p:spPr bwMode="auto">
            <a:xfrm>
              <a:off x="3744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7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5" name="Line 174"/>
            <p:cNvSpPr>
              <a:spLocks noChangeShapeType="1"/>
            </p:cNvSpPr>
            <p:nvPr/>
          </p:nvSpPr>
          <p:spPr bwMode="auto">
            <a:xfrm>
              <a:off x="1824" y="364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175"/>
            <p:cNvSpPr>
              <a:spLocks noChangeShapeType="1"/>
            </p:cNvSpPr>
            <p:nvPr/>
          </p:nvSpPr>
          <p:spPr bwMode="auto">
            <a:xfrm>
              <a:off x="182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176"/>
            <p:cNvSpPr>
              <a:spLocks noChangeShapeType="1"/>
            </p:cNvSpPr>
            <p:nvPr/>
          </p:nvSpPr>
          <p:spPr bwMode="auto">
            <a:xfrm>
              <a:off x="240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177"/>
            <p:cNvSpPr>
              <a:spLocks noChangeShapeType="1"/>
            </p:cNvSpPr>
            <p:nvPr/>
          </p:nvSpPr>
          <p:spPr bwMode="auto">
            <a:xfrm>
              <a:off x="2688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178"/>
            <p:cNvSpPr>
              <a:spLocks noChangeShapeType="1"/>
            </p:cNvSpPr>
            <p:nvPr/>
          </p:nvSpPr>
          <p:spPr bwMode="auto">
            <a:xfrm>
              <a:off x="2976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79"/>
            <p:cNvSpPr>
              <a:spLocks noChangeShapeType="1"/>
            </p:cNvSpPr>
            <p:nvPr/>
          </p:nvSpPr>
          <p:spPr bwMode="auto">
            <a:xfrm>
              <a:off x="211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80"/>
            <p:cNvSpPr>
              <a:spLocks noChangeShapeType="1"/>
            </p:cNvSpPr>
            <p:nvPr/>
          </p:nvSpPr>
          <p:spPr bwMode="auto">
            <a:xfrm>
              <a:off x="355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81"/>
            <p:cNvSpPr>
              <a:spLocks noChangeShapeType="1"/>
            </p:cNvSpPr>
            <p:nvPr/>
          </p:nvSpPr>
          <p:spPr bwMode="auto">
            <a:xfrm>
              <a:off x="384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82"/>
            <p:cNvSpPr>
              <a:spLocks noChangeShapeType="1"/>
            </p:cNvSpPr>
            <p:nvPr/>
          </p:nvSpPr>
          <p:spPr bwMode="auto">
            <a:xfrm>
              <a:off x="326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183"/>
            <p:cNvSpPr>
              <a:spLocks noChangeArrowheads="1"/>
            </p:cNvSpPr>
            <p:nvPr/>
          </p:nvSpPr>
          <p:spPr bwMode="auto">
            <a:xfrm>
              <a:off x="1824" y="3312"/>
              <a:ext cx="864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65" name="Text Box 184"/>
            <p:cNvSpPr txBox="1">
              <a:spLocks noChangeArrowheads="1"/>
            </p:cNvSpPr>
            <p:nvPr/>
          </p:nvSpPr>
          <p:spPr bwMode="auto">
            <a:xfrm>
              <a:off x="2976" y="3312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T</a:t>
              </a:r>
              <a:r>
                <a:rPr lang="en-US" altLang="ko-KR" sz="2400" baseline="-25000">
                  <a:ea typeface="굴림" panose="020B0600000101010101" pitchFamily="34" charset="-127"/>
                  <a:cs typeface="Arial" panose="020B0604020202020204" pitchFamily="34" charset="0"/>
                </a:rPr>
                <a:t>4</a:t>
              </a:r>
              <a:endParaRPr lang="en-US" sz="2400" baseline="-250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6" name="Text Box 185"/>
            <p:cNvSpPr txBox="1">
              <a:spLocks noChangeArrowheads="1"/>
            </p:cNvSpPr>
            <p:nvPr/>
          </p:nvSpPr>
          <p:spPr bwMode="auto">
            <a:xfrm>
              <a:off x="2592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3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7" name="Text Box 186"/>
            <p:cNvSpPr txBox="1">
              <a:spLocks noChangeArrowheads="1"/>
            </p:cNvSpPr>
            <p:nvPr/>
          </p:nvSpPr>
          <p:spPr bwMode="auto">
            <a:xfrm>
              <a:off x="3456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6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8" name="Rectangle 187"/>
            <p:cNvSpPr>
              <a:spLocks noChangeArrowheads="1"/>
            </p:cNvSpPr>
            <p:nvPr/>
          </p:nvSpPr>
          <p:spPr bwMode="auto">
            <a:xfrm>
              <a:off x="2688" y="3312"/>
              <a:ext cx="864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962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3" grpId="0"/>
      <p:bldP spid="26" grpId="0" animBg="1"/>
      <p:bldP spid="27" grpId="0"/>
      <p:bldP spid="28" grpId="0" animBg="1"/>
      <p:bldP spid="29" grpId="0" animBg="1"/>
      <p:bldP spid="4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Interprocess Communication Mechanisms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within a system maybe independent or cooperating</a:t>
            </a:r>
          </a:p>
          <a:p>
            <a:r>
              <a:rPr lang="en-US" dirty="0" smtClean="0"/>
              <a:t>Cooperating processes might affect or might be affected by other processes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Interprocess</a:t>
            </a:r>
            <a:r>
              <a:rPr lang="en-US" dirty="0" smtClean="0">
                <a:solidFill>
                  <a:srgbClr val="FF0000"/>
                </a:solidFill>
              </a:rPr>
              <a:t> communication </a:t>
            </a:r>
            <a:r>
              <a:rPr lang="en-US" dirty="0" smtClean="0"/>
              <a:t>(IPC): OS provides mechanisms so that processes can pass data</a:t>
            </a:r>
          </a:p>
          <a:p>
            <a:r>
              <a:rPr lang="en-US" dirty="0" smtClean="0"/>
              <a:t>Purposes for IPC</a:t>
            </a:r>
          </a:p>
          <a:p>
            <a:pPr lvl="1"/>
            <a:r>
              <a:rPr lang="en-US" smtClean="0"/>
              <a:t>Data Transfer; Sharing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Computational </a:t>
            </a:r>
            <a:r>
              <a:rPr lang="en-US" dirty="0" smtClean="0"/>
              <a:t>Speedup when </a:t>
            </a:r>
            <a:r>
              <a:rPr lang="en-US" dirty="0"/>
              <a:t>parallelizing programs </a:t>
            </a:r>
            <a:endParaRPr lang="en-US" dirty="0" smtClean="0"/>
          </a:p>
          <a:p>
            <a:pPr lvl="1"/>
            <a:r>
              <a:rPr lang="en-US" dirty="0" smtClean="0"/>
              <a:t>Event notification</a:t>
            </a:r>
          </a:p>
          <a:p>
            <a:pPr lvl="1"/>
            <a:r>
              <a:rPr lang="en-US" dirty="0" smtClean="0"/>
              <a:t>Resource Sharing and Synchronization</a:t>
            </a:r>
          </a:p>
          <a:p>
            <a:pPr lvl="1"/>
            <a:r>
              <a:rPr lang="en-US" dirty="0" smtClean="0"/>
              <a:t>Process Control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666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Interprocess Communication Mechanisms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communication mechanisms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Shared memory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Processes can exchange information by reading and writing data to the shared region</a:t>
            </a:r>
          </a:p>
          <a:p>
            <a:pPr lvl="2"/>
            <a:r>
              <a:rPr lang="en-US" dirty="0" smtClean="0"/>
              <a:t>System calls are responsible only to establish shared memory region</a:t>
            </a:r>
          </a:p>
          <a:p>
            <a:pPr lvl="2"/>
            <a:r>
              <a:rPr lang="en-US" dirty="0" smtClean="0"/>
              <a:t>must cooperate to avoid destroying/missing messages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Message passing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processes send messages along a communication channel---no common address space</a:t>
            </a:r>
          </a:p>
          <a:p>
            <a:r>
              <a:rPr lang="en-US" dirty="0"/>
              <a:t>Two types of semantics: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blocking</a:t>
            </a:r>
            <a:r>
              <a:rPr lang="en-US" dirty="0"/>
              <a:t>: sending process waits for response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non-blocking</a:t>
            </a:r>
            <a:r>
              <a:rPr lang="en-US" dirty="0"/>
              <a:t>: sending process continues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4628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Memory Communication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Shared memory allows multiple processes to share virtual memory space</a:t>
            </a:r>
          </a:p>
          <a:p>
            <a:pPr lvl="0"/>
            <a:r>
              <a:rPr lang="en-US" dirty="0" smtClean="0"/>
              <a:t>This is the fastest but not necessarily the easiest (synchronization-wise) way for processes to communicate with one another </a:t>
            </a:r>
          </a:p>
          <a:p>
            <a:pPr lvl="0"/>
            <a:r>
              <a:rPr lang="en-US" dirty="0" smtClean="0"/>
              <a:t>In general, one process creates or allocates the shared memory segment</a:t>
            </a:r>
          </a:p>
          <a:p>
            <a:pPr lvl="0"/>
            <a:r>
              <a:rPr lang="en-US" dirty="0" smtClean="0"/>
              <a:t>The size and access permissions for the segment are set when it is created </a:t>
            </a:r>
          </a:p>
          <a:p>
            <a:pPr lvl="0"/>
            <a:r>
              <a:rPr lang="en-US" dirty="0" smtClean="0"/>
              <a:t>The process then attaches the shared segment, causing it to be mapped into its current data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723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Memory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lvl="0" indent="-338138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969963" algn="l"/>
                <a:tab pos="1082675" algn="l"/>
                <a:tab pos="1485900" algn="l"/>
                <a:tab pos="16002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needed, the creating process then initializes the shared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lvl="0" indent="-338138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969963" algn="l"/>
                <a:tab pos="1082675" algn="l"/>
                <a:tab pos="1485900" algn="l"/>
                <a:tab pos="16002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Once created, and if permissions permit, other processes can gain access to the shared memory segment and map it into their data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lvl="0" indent="-338138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969963" algn="l"/>
                <a:tab pos="1082675" algn="l"/>
                <a:tab pos="1485900" algn="l"/>
                <a:tab pos="16002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Each process accesses the shared memory relative to its attachment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lvl="0" indent="-338138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969963" algn="l"/>
                <a:tab pos="1082675" algn="l"/>
                <a:tab pos="1485900" algn="l"/>
                <a:tab pos="1600200" algn="l"/>
              </a:tabLs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While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data that these processes are referencing is in common, each process uses different attachment address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</a:p>
          <a:p>
            <a:pPr marL="338138" lvl="0" indent="-338138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969963" algn="l"/>
                <a:tab pos="1082675" algn="l"/>
                <a:tab pos="1485900" algn="l"/>
                <a:tab pos="16002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each process involved, the mapped memory appears to be no different from any other of its memory addresses</a:t>
            </a:r>
          </a:p>
        </p:txBody>
      </p:sp>
    </p:spTree>
    <p:extLst>
      <p:ext uri="{BB962C8B-B14F-4D97-AF65-F5344CB8AC3E}">
        <p14:creationId xmlns:p14="http://schemas.microsoft.com/office/powerpoint/2010/main" val="34938462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Communication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POSIX</a:t>
            </a:r>
            <a:r>
              <a:rPr lang="en-US" dirty="0"/>
              <a:t>: </a:t>
            </a:r>
            <a:r>
              <a:rPr lang="en-US" dirty="0" err="1" smtClean="0"/>
              <a:t>shmget</a:t>
            </a:r>
            <a:r>
              <a:rPr lang="en-US" dirty="0" smtClean="0"/>
              <a:t>, </a:t>
            </a:r>
            <a:r>
              <a:rPr lang="en-US" dirty="0" err="1"/>
              <a:t>shmat</a:t>
            </a:r>
            <a:r>
              <a:rPr lang="en-US" dirty="0"/>
              <a:t>, </a:t>
            </a:r>
            <a:r>
              <a:rPr lang="en-US" dirty="0" err="1"/>
              <a:t>shmdt</a:t>
            </a:r>
            <a:r>
              <a:rPr lang="en-US" dirty="0"/>
              <a:t>, </a:t>
            </a:r>
            <a:r>
              <a:rPr lang="en-US" dirty="0" err="1" smtClean="0"/>
              <a:t>shmctl</a:t>
            </a:r>
            <a:r>
              <a:rPr lang="en-US" dirty="0" smtClean="0"/>
              <a:t>, </a:t>
            </a:r>
            <a:r>
              <a:rPr lang="en-US" dirty="0" err="1" smtClean="0"/>
              <a:t>mmap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Windows</a:t>
            </a:r>
            <a:r>
              <a:rPr lang="en-US" dirty="0"/>
              <a:t>: </a:t>
            </a:r>
            <a:r>
              <a:rPr lang="en-US" dirty="0" err="1"/>
              <a:t>CreateSharedMemory</a:t>
            </a:r>
            <a:r>
              <a:rPr lang="en-US" dirty="0"/>
              <a:t>, </a:t>
            </a:r>
            <a:r>
              <a:rPr lang="en-US" dirty="0" err="1" smtClean="0"/>
              <a:t>CreateFileMapping</a:t>
            </a:r>
            <a:r>
              <a:rPr lang="en-US" dirty="0" smtClean="0"/>
              <a:t>, </a:t>
            </a:r>
            <a:r>
              <a:rPr lang="en-US" dirty="0" err="1" smtClean="0"/>
              <a:t>MapViewOfFile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Portable implementations</a:t>
            </a:r>
            <a:r>
              <a:rPr lang="en-US" dirty="0" smtClean="0"/>
              <a:t>: </a:t>
            </a:r>
            <a:r>
              <a:rPr lang="en-US" dirty="0" err="1" smtClean="0"/>
              <a:t>Boost.Interprocess</a:t>
            </a:r>
            <a:r>
              <a:rPr lang="en-US" dirty="0" smtClean="0"/>
              <a:t>, </a:t>
            </a:r>
            <a:r>
              <a:rPr lang="en-US" dirty="0" err="1" smtClean="0"/>
              <a:t>QSharedMemory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969" y="3829651"/>
            <a:ext cx="401955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945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Procedure </a:t>
            </a:r>
            <a:r>
              <a:rPr lang="en-US" dirty="0"/>
              <a:t>for Using Shared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</a:t>
            </a:r>
            <a:r>
              <a:rPr lang="en-US" dirty="0">
                <a:solidFill>
                  <a:srgbClr val="FF0000"/>
                </a:solidFill>
              </a:rPr>
              <a:t>key</a:t>
            </a:r>
            <a:r>
              <a:rPr lang="en-US" dirty="0"/>
              <a:t>. Unix uses this key for identifying shared memory segments.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>
                <a:solidFill>
                  <a:srgbClr val="FF0000"/>
                </a:solidFill>
              </a:rPr>
              <a:t>shmget</a:t>
            </a:r>
            <a:r>
              <a:rPr lang="en-US" dirty="0"/>
              <a:t>() to allocate a shared memory.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>
                <a:solidFill>
                  <a:srgbClr val="FF0000"/>
                </a:solidFill>
              </a:rPr>
              <a:t>shmat</a:t>
            </a:r>
            <a:r>
              <a:rPr lang="en-US" dirty="0"/>
              <a:t>() to attach a shared memory to an address space.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>
                <a:solidFill>
                  <a:srgbClr val="FF0000"/>
                </a:solidFill>
              </a:rPr>
              <a:t>shmdt</a:t>
            </a:r>
            <a:r>
              <a:rPr lang="en-US" dirty="0"/>
              <a:t>() to detach a shared memory from an address space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</a:t>
            </a:r>
            <a:r>
              <a:rPr lang="en-US" dirty="0"/>
              <a:t>Use </a:t>
            </a:r>
            <a:r>
              <a:rPr lang="en-US" dirty="0" err="1">
                <a:solidFill>
                  <a:srgbClr val="FF0000"/>
                </a:solidFill>
              </a:rPr>
              <a:t>shmctl</a:t>
            </a:r>
            <a:r>
              <a:rPr lang="en-US" dirty="0"/>
              <a:t>() to </a:t>
            </a:r>
            <a:r>
              <a:rPr lang="en-US" dirty="0" err="1"/>
              <a:t>deallocate</a:t>
            </a:r>
            <a:r>
              <a:rPr lang="en-US" dirty="0"/>
              <a:t> a shared </a:t>
            </a:r>
            <a:r>
              <a:rPr lang="en-US" dirty="0" smtClean="0"/>
              <a:t>memory</a:t>
            </a:r>
          </a:p>
          <a:p>
            <a:r>
              <a:rPr lang="en-US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mmap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system call can be used to map a file to a process's virtual memory address space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277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Attaching a Shared Memory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310" y="1412755"/>
            <a:ext cx="8055379" cy="403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715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(Portable Operating System Interface)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 of IEEE standards for maintaining </a:t>
            </a:r>
            <a:r>
              <a:rPr lang="en-US" dirty="0" smtClean="0"/>
              <a:t>compatibility between </a:t>
            </a:r>
            <a:r>
              <a:rPr lang="en-US" dirty="0"/>
              <a:t>Unix-like operating </a:t>
            </a:r>
            <a:r>
              <a:rPr lang="en-US" dirty="0" smtClean="0"/>
              <a:t>systems</a:t>
            </a:r>
          </a:p>
          <a:p>
            <a:r>
              <a:rPr lang="en-US" dirty="0"/>
              <a:t>Includes </a:t>
            </a:r>
            <a:r>
              <a:rPr lang="en-US" dirty="0" smtClean="0"/>
              <a:t>APIs (threading</a:t>
            </a:r>
            <a:r>
              <a:rPr lang="en-US" dirty="0"/>
              <a:t>), utilities (</a:t>
            </a:r>
            <a:r>
              <a:rPr lang="en-US" dirty="0" err="1"/>
              <a:t>awk</a:t>
            </a:r>
            <a:r>
              <a:rPr lang="en-US" dirty="0"/>
              <a:t>, echo), shells, I/O (file, network</a:t>
            </a:r>
            <a:r>
              <a:rPr lang="en-US" dirty="0" smtClean="0"/>
              <a:t>)</a:t>
            </a:r>
          </a:p>
          <a:p>
            <a:r>
              <a:rPr lang="en-US" dirty="0"/>
              <a:t>Unix developed in 1960’s at Bell Laboratories to support text </a:t>
            </a:r>
            <a:r>
              <a:rPr lang="en-US" dirty="0" smtClean="0"/>
              <a:t>processing</a:t>
            </a:r>
            <a:endParaRPr lang="en-US" dirty="0"/>
          </a:p>
          <a:p>
            <a:r>
              <a:rPr lang="en-US" dirty="0"/>
              <a:t>POSIX is a standard version of </a:t>
            </a:r>
            <a:r>
              <a:rPr lang="en-US" dirty="0" smtClean="0"/>
              <a:t>Unix</a:t>
            </a:r>
            <a:endParaRPr lang="en-US" dirty="0"/>
          </a:p>
          <a:p>
            <a:r>
              <a:rPr lang="en-US" dirty="0"/>
              <a:t>Linux is an open-source POSIX-compliant operating </a:t>
            </a:r>
            <a:r>
              <a:rPr lang="en-US" dirty="0" smtClean="0"/>
              <a:t>system</a:t>
            </a:r>
            <a:endParaRPr lang="en-US" dirty="0"/>
          </a:p>
          <a:p>
            <a:pPr lvl="1"/>
            <a:r>
              <a:rPr lang="en-US" dirty="0"/>
              <a:t>Linux versions have been developed to improve real-time </a:t>
            </a:r>
            <a:r>
              <a:rPr lang="en-US" dirty="0" smtClean="0"/>
              <a:t>responsiveness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37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284" y="1143000"/>
            <a:ext cx="3608604" cy="44174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Unit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Variable data rates </a:t>
            </a:r>
          </a:p>
          <a:p>
            <a:pPr lvl="1"/>
            <a:r>
              <a:rPr lang="en-US" dirty="0" smtClean="0"/>
              <a:t>need to receive and send data at                                      different rates</a:t>
            </a:r>
          </a:p>
          <a:p>
            <a:pPr lvl="1"/>
            <a:r>
              <a:rPr lang="en-US" dirty="0" smtClean="0"/>
              <a:t>program may emit two bits for first                                            byte and then seven bits for second byte</a:t>
            </a:r>
          </a:p>
          <a:p>
            <a:pPr lvl="1"/>
            <a:r>
              <a:rPr lang="en-US" dirty="0" smtClean="0"/>
              <a:t>must ensure to process inputs and                                        outputs at the proper rates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Asynchronous input</a:t>
            </a:r>
          </a:p>
          <a:p>
            <a:pPr lvl="1"/>
            <a:r>
              <a:rPr lang="en-US" dirty="0"/>
              <a:t>a compression mode button that </a:t>
            </a:r>
            <a:r>
              <a:rPr lang="en-US" dirty="0" smtClean="0"/>
              <a:t>                                        disables </a:t>
            </a:r>
            <a:r>
              <a:rPr lang="en-US" dirty="0"/>
              <a:t>or enables compression </a:t>
            </a:r>
            <a:endParaRPr lang="en-US" dirty="0" smtClean="0"/>
          </a:p>
          <a:p>
            <a:r>
              <a:rPr lang="en-US" dirty="0"/>
              <a:t>Keeping up with </a:t>
            </a:r>
            <a:r>
              <a:rPr lang="en-US" dirty="0" smtClean="0"/>
              <a:t>input </a:t>
            </a:r>
            <a:r>
              <a:rPr lang="en-US" dirty="0"/>
              <a:t>and output </a:t>
            </a:r>
            <a:r>
              <a:rPr lang="en-US" dirty="0" smtClean="0"/>
              <a:t>                                    data </a:t>
            </a:r>
            <a:r>
              <a:rPr lang="en-US" dirty="0"/>
              <a:t>while checking on </a:t>
            </a:r>
            <a:r>
              <a:rPr lang="en-US" dirty="0" smtClean="0"/>
              <a:t>button </a:t>
            </a:r>
            <a:r>
              <a:rPr lang="en-US" dirty="0"/>
              <a:t>can </a:t>
            </a:r>
            <a:r>
              <a:rPr lang="en-US" dirty="0" smtClean="0"/>
              <a:t>                          introduce complex </a:t>
            </a:r>
            <a:r>
              <a:rPr lang="en-US" dirty="0"/>
              <a:t>control code into </a:t>
            </a:r>
            <a:r>
              <a:rPr lang="en-US" dirty="0" smtClean="0"/>
              <a:t>program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Creating the </a:t>
            </a:r>
            <a:r>
              <a:rPr lang="en-US" dirty="0" smtClean="0"/>
              <a:t>Segment </a:t>
            </a:r>
            <a:r>
              <a:rPr lang="en-US" dirty="0"/>
              <a:t>and </a:t>
            </a:r>
            <a:r>
              <a:rPr lang="en-US" dirty="0" smtClean="0"/>
              <a:t>Connecting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A </a:t>
            </a:r>
            <a:r>
              <a:rPr lang="en-US" dirty="0"/>
              <a:t>shared memory segment is ‘created’ and ‘connected to’ via the </a:t>
            </a:r>
            <a:r>
              <a:rPr lang="en-US" b="1" dirty="0" err="1"/>
              <a:t>shmget</a:t>
            </a:r>
            <a:r>
              <a:rPr lang="en-US" b="1" dirty="0"/>
              <a:t>()</a:t>
            </a:r>
            <a:r>
              <a:rPr lang="en-US" dirty="0"/>
              <a:t> call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shmget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key_t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shmflg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1200"/>
              </a:spcBef>
            </a:pPr>
            <a:r>
              <a:rPr lang="en-US" dirty="0"/>
              <a:t>The </a:t>
            </a:r>
            <a:r>
              <a:rPr lang="en-US" i="1" dirty="0"/>
              <a:t>key</a:t>
            </a:r>
            <a:r>
              <a:rPr lang="en-US" dirty="0"/>
              <a:t> argument should be created using </a:t>
            </a:r>
            <a:r>
              <a:rPr lang="en-US" b="1" dirty="0" err="1"/>
              <a:t>ftok</a:t>
            </a:r>
            <a:r>
              <a:rPr lang="en-US" b="1" dirty="0"/>
              <a:t>()</a:t>
            </a:r>
            <a:r>
              <a:rPr lang="en-US" dirty="0"/>
              <a:t>. </a:t>
            </a:r>
          </a:p>
          <a:p>
            <a:pPr>
              <a:spcBef>
                <a:spcPts val="1200"/>
              </a:spcBef>
            </a:pPr>
            <a:r>
              <a:rPr lang="en-US" dirty="0"/>
              <a:t>The </a:t>
            </a:r>
            <a:r>
              <a:rPr lang="en-US" i="1" dirty="0"/>
              <a:t>size</a:t>
            </a:r>
            <a:r>
              <a:rPr lang="en-US" dirty="0"/>
              <a:t>, is the size in bytes of the shared memory segment. </a:t>
            </a:r>
          </a:p>
          <a:p>
            <a:pPr>
              <a:spcBef>
                <a:spcPts val="1200"/>
              </a:spcBef>
            </a:pPr>
            <a:r>
              <a:rPr lang="en-US" dirty="0"/>
              <a:t>The </a:t>
            </a:r>
            <a:r>
              <a:rPr lang="en-US" i="1" dirty="0" err="1"/>
              <a:t>shmflg</a:t>
            </a:r>
            <a:r>
              <a:rPr lang="en-US" dirty="0"/>
              <a:t> should be set to the permissions of the segment bitwise-</a:t>
            </a:r>
            <a:r>
              <a:rPr lang="en-US" dirty="0" err="1"/>
              <a:t>ORd</a:t>
            </a:r>
            <a:r>
              <a:rPr lang="en-US" dirty="0"/>
              <a:t> with IPC_CREAT if you want to create the segment, but can be 0 otherwise. </a:t>
            </a:r>
          </a:p>
          <a:p>
            <a:pPr>
              <a:spcBef>
                <a:spcPts val="1200"/>
              </a:spcBef>
            </a:pPr>
            <a:r>
              <a:rPr lang="en-US" dirty="0"/>
              <a:t>Upon successful completion, </a:t>
            </a:r>
            <a:r>
              <a:rPr lang="en-US" b="1" dirty="0" err="1"/>
              <a:t>shmget</a:t>
            </a:r>
            <a:r>
              <a:rPr lang="en-US" b="1" dirty="0"/>
              <a:t>()</a:t>
            </a:r>
            <a:r>
              <a:rPr lang="en-US" dirty="0"/>
              <a:t> returns an identifier for the shared memory segment.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4373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Creating the Segment and Connecting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Here's an example call that creates a 1K segment with 644 permissions (</a:t>
            </a:r>
            <a:r>
              <a:rPr lang="en-US" dirty="0" err="1"/>
              <a:t>rw</a:t>
            </a:r>
            <a:r>
              <a:rPr lang="en-US" dirty="0"/>
              <a:t>-r--r--)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key_t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key;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shmid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key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ftok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("/home/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beej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/somefile3", 'R'); 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shmid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shmget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(key, 1024, 0644 | IPC_CREAT);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764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Getting a </a:t>
            </a:r>
            <a:r>
              <a:rPr lang="en-US" dirty="0" smtClean="0"/>
              <a:t>Pointer </a:t>
            </a:r>
            <a:r>
              <a:rPr lang="en-US" dirty="0"/>
              <a:t>to the </a:t>
            </a:r>
            <a:r>
              <a:rPr lang="en-US" dirty="0" smtClean="0"/>
              <a:t>Segment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shared memory segment must be attached using </a:t>
            </a:r>
            <a:r>
              <a:rPr lang="en-US" b="1" dirty="0" err="1"/>
              <a:t>shmat</a:t>
            </a:r>
            <a:r>
              <a:rPr lang="en-US" b="1" dirty="0"/>
              <a:t>() </a:t>
            </a:r>
            <a:r>
              <a:rPr lang="en-US" dirty="0"/>
              <a:t>before its used.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shmat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shmid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void *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shmaddr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shmflg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</a:pPr>
            <a:r>
              <a:rPr lang="en-US" sz="2000" i="1" dirty="0" err="1"/>
              <a:t>shmid</a:t>
            </a:r>
            <a:r>
              <a:rPr lang="en-US" sz="2000" dirty="0"/>
              <a:t> is the shared memory ID from the </a:t>
            </a:r>
            <a:r>
              <a:rPr lang="en-US" sz="2000" b="1" dirty="0" err="1"/>
              <a:t>shmget</a:t>
            </a:r>
            <a:r>
              <a:rPr lang="en-US" sz="2000" b="1" dirty="0"/>
              <a:t>()</a:t>
            </a:r>
            <a:r>
              <a:rPr lang="en-US" sz="2000" dirty="0"/>
              <a:t> call. </a:t>
            </a:r>
          </a:p>
          <a:p>
            <a:pPr>
              <a:spcBef>
                <a:spcPts val="1800"/>
              </a:spcBef>
            </a:pPr>
            <a:r>
              <a:rPr lang="en-US" sz="2000" i="1" dirty="0" err="1"/>
              <a:t>shmaddr</a:t>
            </a:r>
            <a:r>
              <a:rPr lang="en-US" sz="2000" dirty="0"/>
              <a:t>, which you can use to tell </a:t>
            </a:r>
            <a:r>
              <a:rPr lang="en-US" sz="2000" b="1" dirty="0" err="1"/>
              <a:t>shmat</a:t>
            </a:r>
            <a:r>
              <a:rPr lang="en-US" sz="2000" b="1" dirty="0"/>
              <a:t>()</a:t>
            </a:r>
            <a:r>
              <a:rPr lang="en-US" sz="2000" dirty="0"/>
              <a:t> which specific address to use. When set it to 0, the OS will decide the address.</a:t>
            </a:r>
          </a:p>
          <a:p>
            <a:pPr>
              <a:spcBef>
                <a:spcPts val="1800"/>
              </a:spcBef>
            </a:pPr>
            <a:r>
              <a:rPr lang="en-US" sz="2000" i="1" dirty="0" err="1"/>
              <a:t>shmflg</a:t>
            </a:r>
            <a:r>
              <a:rPr lang="en-US" sz="2000" dirty="0"/>
              <a:t> can be set to SHM_RDONLY if you only want to read from it, 0 otherwise.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293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Getting a Pointer to the Segment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Here's a more complete example of how to get a pointer to a shared memory segment</a:t>
            </a:r>
            <a:r>
              <a:rPr lang="en-US" sz="3200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key_t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key;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shmid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char *data;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key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ftok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("/home/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beej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/somefile3", 'R');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shmid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shmget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(key, 1024, 0644 | IPC_CREAT);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data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shmat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shmid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(void *)0, 0);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65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Reading and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The </a:t>
            </a:r>
            <a:r>
              <a:rPr lang="en-US" i="1" dirty="0"/>
              <a:t>data</a:t>
            </a:r>
            <a:r>
              <a:rPr lang="en-US" dirty="0"/>
              <a:t> pointer from the above example is a char pointer. Thus it reads chars from it.</a:t>
            </a:r>
          </a:p>
          <a:p>
            <a:pPr>
              <a:spcBef>
                <a:spcPts val="1800"/>
              </a:spcBef>
            </a:pPr>
            <a:r>
              <a:rPr lang="en-US" dirty="0"/>
              <a:t>lets say the 1K shared memory segment contains a null-terminated string.</a:t>
            </a:r>
          </a:p>
          <a:p>
            <a:pPr>
              <a:spcBef>
                <a:spcPts val="1800"/>
              </a:spcBef>
            </a:pPr>
            <a:r>
              <a:rPr lang="en-US" dirty="0"/>
              <a:t>It can be printed like this: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("shared contents: %s\n", data);</a:t>
            </a:r>
          </a:p>
          <a:p>
            <a:pPr>
              <a:spcBef>
                <a:spcPts val="1800"/>
              </a:spcBef>
            </a:pPr>
            <a:r>
              <a:rPr lang="en-US" dirty="0"/>
              <a:t>And we could store something in it as easily as this:</a:t>
            </a:r>
          </a:p>
          <a:p>
            <a:pPr marL="400050" lvl="1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("Enter a string: "); 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gets(data);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7201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Detaching from and </a:t>
            </a:r>
            <a:r>
              <a:rPr lang="en-US" dirty="0" smtClean="0"/>
              <a:t>Deleting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you're done with the shared memory segment, your program should detach itself from it using the </a:t>
            </a:r>
            <a:r>
              <a:rPr lang="en-US" b="1" dirty="0" err="1"/>
              <a:t>shmdt</a:t>
            </a:r>
            <a:r>
              <a:rPr lang="en-US" b="1" dirty="0"/>
              <a:t>()</a:t>
            </a:r>
            <a:r>
              <a:rPr lang="en-US" dirty="0"/>
              <a:t> call:</a:t>
            </a:r>
          </a:p>
          <a:p>
            <a:pPr marL="0" indent="0" algn="ctr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shmdt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(void *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shmaddr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The only argument, </a:t>
            </a:r>
            <a:r>
              <a:rPr lang="en-US" i="1" dirty="0" err="1"/>
              <a:t>shmaddr</a:t>
            </a:r>
            <a:r>
              <a:rPr lang="en-US" dirty="0"/>
              <a:t>, is the address you got from </a:t>
            </a:r>
            <a:r>
              <a:rPr lang="en-US" b="1" dirty="0" err="1"/>
              <a:t>shmat</a:t>
            </a:r>
            <a:r>
              <a:rPr lang="en-US" b="1" dirty="0"/>
              <a:t>()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function returns -1 on error, 0 on success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A segment is destroyed using </a:t>
            </a:r>
            <a:r>
              <a:rPr lang="en-US" dirty="0"/>
              <a:t>a call to </a:t>
            </a:r>
            <a:r>
              <a:rPr lang="en-US" b="1" dirty="0" err="1"/>
              <a:t>shmctl</a:t>
            </a:r>
            <a:r>
              <a:rPr lang="en-US" b="1" dirty="0" smtClean="0"/>
              <a:t>()</a:t>
            </a:r>
            <a:endParaRPr lang="en-US" dirty="0"/>
          </a:p>
          <a:p>
            <a:pPr marL="0" indent="0" algn="ctr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shmctl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shmid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IPC_RMID, NULL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/>
          </a:p>
          <a:p>
            <a:r>
              <a:rPr lang="en-US" dirty="0"/>
              <a:t>The above call deletes the shared memory segment, assuming no one else is attached to it.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62462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</a:t>
            </a:r>
            <a:r>
              <a:rPr lang="en-US" dirty="0" smtClean="0"/>
              <a:t>Condition </a:t>
            </a:r>
            <a:r>
              <a:rPr lang="en-US" dirty="0"/>
              <a:t>in </a:t>
            </a:r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two processes P1 and P2 have a shared memory</a:t>
            </a:r>
          </a:p>
          <a:p>
            <a:r>
              <a:rPr lang="en-US" dirty="0" smtClean="0"/>
              <a:t>Flag is set to indicate that the shared memory is used by the process</a:t>
            </a:r>
          </a:p>
          <a:p>
            <a:r>
              <a:rPr lang="en-US" dirty="0" smtClean="0"/>
              <a:t>Problem </a:t>
            </a:r>
            <a:r>
              <a:rPr lang="en-US" dirty="0"/>
              <a:t>when two </a:t>
            </a:r>
            <a:r>
              <a:rPr lang="en-US" dirty="0" smtClean="0"/>
              <a:t>processes try </a:t>
            </a:r>
            <a:r>
              <a:rPr lang="en-US" dirty="0"/>
              <a:t>to write the same location:</a:t>
            </a:r>
          </a:p>
          <a:p>
            <a:pPr lvl="1"/>
            <a:r>
              <a:rPr lang="en-US" dirty="0" smtClean="0"/>
              <a:t>Process </a:t>
            </a:r>
            <a:r>
              <a:rPr lang="en-US" dirty="0"/>
              <a:t>1 reads flag and sees </a:t>
            </a:r>
            <a:r>
              <a:rPr lang="en-US" dirty="0" smtClean="0"/>
              <a:t>0 (context switch)</a:t>
            </a:r>
            <a:endParaRPr lang="en-US" dirty="0"/>
          </a:p>
          <a:p>
            <a:pPr lvl="1"/>
            <a:r>
              <a:rPr lang="en-US" dirty="0"/>
              <a:t>Process </a:t>
            </a:r>
            <a:r>
              <a:rPr lang="en-US" dirty="0" smtClean="0"/>
              <a:t>2 </a:t>
            </a:r>
            <a:r>
              <a:rPr lang="en-US" dirty="0"/>
              <a:t>reads flag and sees </a:t>
            </a:r>
            <a:r>
              <a:rPr lang="en-US" dirty="0" smtClean="0"/>
              <a:t>0 </a:t>
            </a:r>
            <a:r>
              <a:rPr lang="en-US" dirty="0"/>
              <a:t>(context switch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Process </a:t>
            </a:r>
            <a:r>
              <a:rPr lang="en-US" dirty="0" smtClean="0"/>
              <a:t>1 </a:t>
            </a:r>
            <a:r>
              <a:rPr lang="en-US" dirty="0"/>
              <a:t>sets flag to one and writes </a:t>
            </a:r>
            <a:r>
              <a:rPr lang="en-US" dirty="0" smtClean="0"/>
              <a:t>location </a:t>
            </a:r>
            <a:r>
              <a:rPr lang="en-US" dirty="0"/>
              <a:t>(context switch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Process </a:t>
            </a:r>
            <a:r>
              <a:rPr lang="en-US" dirty="0" smtClean="0"/>
              <a:t>2 </a:t>
            </a:r>
            <a:r>
              <a:rPr lang="en-US" dirty="0"/>
              <a:t>sets flag to one and overwrites </a:t>
            </a:r>
            <a:r>
              <a:rPr lang="en-US" dirty="0" smtClean="0"/>
              <a:t>location </a:t>
            </a:r>
            <a:r>
              <a:rPr lang="en-US" dirty="0"/>
              <a:t>(context switch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0406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Test and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can be solved with an </a:t>
            </a:r>
            <a:r>
              <a:rPr lang="en-US" dirty="0">
                <a:solidFill>
                  <a:srgbClr val="FF0000"/>
                </a:solidFill>
              </a:rPr>
              <a:t>atomic test-and-set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single bus operation reads memory location, tests it, writes it.</a:t>
            </a:r>
          </a:p>
          <a:p>
            <a:r>
              <a:rPr lang="en-US" dirty="0"/>
              <a:t>ARM test-and-set provided by SWP:</a:t>
            </a:r>
          </a:p>
          <a:p>
            <a:pPr lvl="2">
              <a:buFont typeface="Monotype Sorts" pitchFamily="2" charset="2"/>
              <a:buNone/>
            </a:pPr>
            <a:r>
              <a:rPr lang="en-US" dirty="0"/>
              <a:t>         ADR r0,SEMAPHORE</a:t>
            </a:r>
          </a:p>
          <a:p>
            <a:pPr lvl="2">
              <a:buFont typeface="Monotype Sorts" pitchFamily="2" charset="2"/>
              <a:buNone/>
            </a:pPr>
            <a:r>
              <a:rPr lang="en-US" dirty="0"/>
              <a:t>         LDR r1,#1</a:t>
            </a:r>
          </a:p>
          <a:p>
            <a:pPr lvl="2">
              <a:buFont typeface="Monotype Sorts" pitchFamily="2" charset="2"/>
              <a:buNone/>
            </a:pPr>
            <a:r>
              <a:rPr lang="en-US" dirty="0"/>
              <a:t>GETFLAG SWP r1,r1,[r0]</a:t>
            </a:r>
          </a:p>
          <a:p>
            <a:pPr lvl="2">
              <a:buFont typeface="Monotype Sorts" pitchFamily="2" charset="2"/>
              <a:buNone/>
            </a:pPr>
            <a:r>
              <a:rPr lang="en-US" dirty="0"/>
              <a:t>         BNZ GETFLAG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16317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 &amp; Critical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Critical region</a:t>
            </a:r>
            <a:r>
              <a:rPr lang="en-US" dirty="0" smtClean="0"/>
              <a:t>: section of code that cannot be interrupted by another process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Semaphore</a:t>
            </a:r>
            <a:r>
              <a:rPr lang="en-US" dirty="0"/>
              <a:t>: OS primitive for controlling access to critical </a:t>
            </a:r>
            <a:r>
              <a:rPr lang="en-US" dirty="0" smtClean="0"/>
              <a:t>regions</a:t>
            </a:r>
            <a:endParaRPr lang="en-US" dirty="0"/>
          </a:p>
          <a:p>
            <a:r>
              <a:rPr lang="en-US" dirty="0"/>
              <a:t>Protocol:</a:t>
            </a:r>
          </a:p>
          <a:p>
            <a:pPr lvl="1"/>
            <a:r>
              <a:rPr lang="en-US" dirty="0"/>
              <a:t>Get access to semaphore with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(): acquire</a:t>
            </a:r>
            <a:endParaRPr lang="en-US" dirty="0"/>
          </a:p>
          <a:p>
            <a:pPr lvl="1"/>
            <a:r>
              <a:rPr lang="en-US" dirty="0"/>
              <a:t>Perform critical region </a:t>
            </a:r>
            <a:r>
              <a:rPr lang="en-US" dirty="0" smtClean="0"/>
              <a:t>operations</a:t>
            </a:r>
            <a:endParaRPr lang="en-US" dirty="0"/>
          </a:p>
          <a:p>
            <a:pPr lvl="1"/>
            <a:r>
              <a:rPr lang="en-US" dirty="0"/>
              <a:t>Release semaphore with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(): release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300210" y="2795323"/>
            <a:ext cx="271145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2000" b="1" u="sng" dirty="0">
                <a:solidFill>
                  <a:srgbClr val="008000"/>
                </a:solidFill>
              </a:rPr>
              <a:t>Process </a:t>
            </a:r>
            <a:r>
              <a:rPr lang="en-US" altLang="zh-CN" sz="2000" b="1" u="sng" dirty="0" err="1">
                <a:solidFill>
                  <a:srgbClr val="008000"/>
                </a:solidFill>
              </a:rPr>
              <a:t>i</a:t>
            </a:r>
            <a:endParaRPr lang="en-US" altLang="zh-CN" sz="2000" b="1" u="sng" dirty="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zh-CN" sz="2000" b="1" u="sng" dirty="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CN" sz="2000" dirty="0">
                <a:solidFill>
                  <a:srgbClr val="008000"/>
                </a:solidFill>
              </a:rPr>
              <a:t>P(S);</a:t>
            </a:r>
          </a:p>
          <a:p>
            <a:pPr eaLnBrk="1" hangingPunct="1">
              <a:spcBef>
                <a:spcPct val="0"/>
              </a:spcBef>
            </a:pPr>
            <a:endParaRPr lang="en-US" altLang="zh-CN" sz="2000" dirty="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CN" sz="2000" dirty="0">
                <a:solidFill>
                  <a:srgbClr val="008000"/>
                </a:solidFill>
              </a:rPr>
              <a:t>    Critical Section</a:t>
            </a:r>
          </a:p>
          <a:p>
            <a:pPr eaLnBrk="1" hangingPunct="1">
              <a:spcBef>
                <a:spcPct val="0"/>
              </a:spcBef>
            </a:pPr>
            <a:endParaRPr lang="en-US" altLang="zh-CN" sz="2000" dirty="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CN" sz="2000" dirty="0">
                <a:solidFill>
                  <a:srgbClr val="008000"/>
                </a:solidFill>
              </a:rPr>
              <a:t>V(S);</a:t>
            </a:r>
          </a:p>
          <a:p>
            <a:pPr eaLnBrk="1" hangingPunct="1">
              <a:spcBef>
                <a:spcPct val="0"/>
              </a:spcBef>
            </a:pPr>
            <a:endParaRPr lang="en-US" altLang="zh-CN" sz="2000" dirty="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CN" sz="2000" dirty="0">
                <a:solidFill>
                  <a:srgbClr val="008000"/>
                </a:solidFill>
              </a:rPr>
              <a:t>    Remainder Section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57973" y="4746625"/>
            <a:ext cx="202811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2000" dirty="0">
                <a:solidFill>
                  <a:srgbClr val="008000"/>
                </a:solidFill>
              </a:rPr>
              <a:t>P(S) {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sz="2000" dirty="0">
                <a:solidFill>
                  <a:srgbClr val="008000"/>
                </a:solidFill>
              </a:rPr>
              <a:t>    while(S ≤ 0</a:t>
            </a:r>
            <a:r>
              <a:rPr lang="en-US" altLang="zh-CN" sz="2000" dirty="0" smtClean="0">
                <a:solidFill>
                  <a:srgbClr val="008000"/>
                </a:solidFill>
              </a:rPr>
              <a:t>);</a:t>
            </a:r>
            <a:endParaRPr lang="en-US" altLang="zh-CN" sz="2000" dirty="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CN" sz="2000" dirty="0">
                <a:solidFill>
                  <a:srgbClr val="008000"/>
                </a:solidFill>
              </a:rPr>
              <a:t>    S--;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sz="2000" dirty="0">
                <a:solidFill>
                  <a:srgbClr val="008000"/>
                </a:solidFill>
              </a:rPr>
              <a:t>}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23109" y="4746625"/>
            <a:ext cx="984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2000" dirty="0">
                <a:solidFill>
                  <a:srgbClr val="008000"/>
                </a:solidFill>
              </a:rPr>
              <a:t>V(S) {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sz="2000" dirty="0">
                <a:solidFill>
                  <a:srgbClr val="008000"/>
                </a:solidFill>
              </a:rPr>
              <a:t>    S++;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sz="2000" dirty="0">
                <a:solidFill>
                  <a:srgbClr val="008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619863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Shared Memory,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Pros</a:t>
            </a:r>
          </a:p>
          <a:p>
            <a:pPr lvl="1"/>
            <a:r>
              <a:rPr lang="en-US" dirty="0" smtClean="0"/>
              <a:t>Fast bidirectional communication among any number of processes</a:t>
            </a:r>
          </a:p>
          <a:p>
            <a:pPr lvl="1"/>
            <a:r>
              <a:rPr lang="en-US" dirty="0" smtClean="0"/>
              <a:t>Saves Resources</a:t>
            </a:r>
          </a:p>
          <a:p>
            <a:pPr marL="461963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Cons</a:t>
            </a:r>
          </a:p>
          <a:p>
            <a:pPr lvl="1"/>
            <a:r>
              <a:rPr lang="en-US" dirty="0" smtClean="0"/>
              <a:t>Needs concurrency control (leads to data inconsistencies)</a:t>
            </a:r>
          </a:p>
          <a:p>
            <a:pPr lvl="1"/>
            <a:r>
              <a:rPr lang="en-US" dirty="0" smtClean="0"/>
              <a:t>Lack of data protection from Operating System (OS)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97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Compression Unit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Sampling the button’s state too slowly can cause the machine to miss a button depression </a:t>
            </a:r>
            <a:r>
              <a:rPr lang="en-US" dirty="0" smtClean="0"/>
              <a:t>entirely</a:t>
            </a:r>
          </a:p>
          <a:p>
            <a:r>
              <a:rPr lang="en-US" dirty="0"/>
              <a:t>S</a:t>
            </a:r>
            <a:r>
              <a:rPr lang="en-US" dirty="0" smtClean="0"/>
              <a:t>ampling </a:t>
            </a:r>
            <a:r>
              <a:rPr lang="en-US" dirty="0"/>
              <a:t>it too frequently can cause the machine to incorrectly compress </a:t>
            </a:r>
            <a:r>
              <a:rPr lang="en-US" dirty="0" smtClean="0"/>
              <a:t>data due to executing </a:t>
            </a:r>
            <a:r>
              <a:rPr lang="en-US" dirty="0"/>
              <a:t>later than expected </a:t>
            </a:r>
            <a:endParaRPr lang="en-US" dirty="0" smtClean="0"/>
          </a:p>
          <a:p>
            <a:r>
              <a:rPr lang="en-US" dirty="0"/>
              <a:t>V</a:t>
            </a:r>
            <a:r>
              <a:rPr lang="en-US" dirty="0" smtClean="0"/>
              <a:t>ariable </a:t>
            </a:r>
            <a:r>
              <a:rPr lang="en-US" dirty="0"/>
              <a:t>execution </a:t>
            </a:r>
            <a:r>
              <a:rPr lang="en-US" dirty="0" smtClean="0"/>
              <a:t>times of code causes other code to </a:t>
            </a:r>
            <a:r>
              <a:rPr lang="en-US" dirty="0"/>
              <a:t>execute later than expected </a:t>
            </a:r>
            <a:endParaRPr lang="en-US" dirty="0" smtClean="0"/>
          </a:p>
          <a:p>
            <a:r>
              <a:rPr lang="en-US" dirty="0"/>
              <a:t>We need to be able to keep track of these two different tasks separately, applying different timing requirements to each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omplex </a:t>
            </a:r>
            <a:r>
              <a:rPr lang="en-US" dirty="0"/>
              <a:t>control is usually quite difficult to verify for either functional or timing properties </a:t>
            </a:r>
          </a:p>
        </p:txBody>
      </p:sp>
    </p:spTree>
    <p:extLst>
      <p:ext uri="{BB962C8B-B14F-4D97-AF65-F5344CB8AC3E}">
        <p14:creationId xmlns:p14="http://schemas.microsoft.com/office/powerpoint/2010/main" val="54853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Passing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processes communicate with each other without resorting to shared </a:t>
            </a:r>
            <a:r>
              <a:rPr lang="en-US" dirty="0" smtClean="0"/>
              <a:t>variables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We have at least two primitives:</a:t>
            </a:r>
          </a:p>
          <a:p>
            <a:pPr lvl="1" eaLnBrk="1" hangingPunct="1"/>
            <a:r>
              <a:rPr lang="en-US" b="1" dirty="0"/>
              <a:t>send</a:t>
            </a:r>
            <a:r>
              <a:rPr lang="en-US" i="1" dirty="0"/>
              <a:t>(destination, message</a:t>
            </a:r>
            <a:r>
              <a:rPr lang="en-US" dirty="0"/>
              <a:t>) or </a:t>
            </a:r>
            <a:r>
              <a:rPr lang="en-US" b="1" dirty="0"/>
              <a:t>send</a:t>
            </a:r>
            <a:r>
              <a:rPr lang="en-US" dirty="0"/>
              <a:t>(</a:t>
            </a:r>
            <a:r>
              <a:rPr lang="en-US" i="1" dirty="0"/>
              <a:t>message</a:t>
            </a:r>
            <a:r>
              <a:rPr lang="en-US" dirty="0"/>
              <a:t>) </a:t>
            </a:r>
          </a:p>
          <a:p>
            <a:pPr lvl="1" eaLnBrk="1" hangingPunct="1"/>
            <a:r>
              <a:rPr lang="en-US" b="1" dirty="0"/>
              <a:t>receive</a:t>
            </a:r>
            <a:r>
              <a:rPr lang="en-US" i="1" dirty="0"/>
              <a:t>(source, message</a:t>
            </a:r>
            <a:r>
              <a:rPr lang="en-US" dirty="0"/>
              <a:t>) or </a:t>
            </a:r>
            <a:r>
              <a:rPr lang="en-US" b="1" dirty="0"/>
              <a:t>receive</a:t>
            </a:r>
            <a:r>
              <a:rPr lang="en-US" dirty="0"/>
              <a:t>(</a:t>
            </a:r>
            <a:r>
              <a:rPr lang="en-US" i="1" dirty="0"/>
              <a:t>message</a:t>
            </a:r>
            <a:r>
              <a:rPr lang="en-US" dirty="0"/>
              <a:t>)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/>
              <a:t>Message size is fixed or variable.</a:t>
            </a:r>
          </a:p>
          <a:p>
            <a:r>
              <a:rPr lang="en-US" dirty="0" smtClean="0"/>
              <a:t>Message </a:t>
            </a:r>
            <a:r>
              <a:rPr lang="en-US" dirty="0"/>
              <a:t>Passing Mechanisms</a:t>
            </a:r>
          </a:p>
          <a:p>
            <a:pPr lvl="2"/>
            <a:r>
              <a:rPr lang="en-US" dirty="0"/>
              <a:t>message passing interfaces, mailboxes and message queues</a:t>
            </a:r>
          </a:p>
          <a:p>
            <a:pPr lvl="2"/>
            <a:r>
              <a:rPr lang="en-US" dirty="0" smtClean="0"/>
              <a:t>sockets, pipes, signals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1304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Message-Passing Primitives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45" y="1355148"/>
            <a:ext cx="7252132" cy="438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38464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151726" cy="5143500"/>
          </a:xfrm>
        </p:spPr>
        <p:txBody>
          <a:bodyPr/>
          <a:lstStyle/>
          <a:p>
            <a:r>
              <a:rPr lang="en-US" dirty="0" smtClean="0"/>
              <a:t>Consists of header and  body of message</a:t>
            </a:r>
          </a:p>
          <a:p>
            <a:r>
              <a:rPr lang="en-US" dirty="0" smtClean="0"/>
              <a:t>In Unix: no ID, only message type</a:t>
            </a:r>
          </a:p>
          <a:p>
            <a:r>
              <a:rPr lang="en-US" dirty="0" smtClean="0"/>
              <a:t>Control info: </a:t>
            </a:r>
          </a:p>
          <a:p>
            <a:pPr lvl="1"/>
            <a:r>
              <a:rPr lang="en-US" dirty="0" smtClean="0"/>
              <a:t>what to do if run out of buffer space</a:t>
            </a:r>
          </a:p>
          <a:p>
            <a:pPr lvl="1"/>
            <a:r>
              <a:rPr lang="en-US" dirty="0" smtClean="0"/>
              <a:t>sequence numbers</a:t>
            </a:r>
          </a:p>
          <a:p>
            <a:pPr lvl="1"/>
            <a:r>
              <a:rPr lang="en-US" dirty="0" smtClean="0"/>
              <a:t>priority</a:t>
            </a:r>
          </a:p>
          <a:p>
            <a:r>
              <a:rPr lang="en-US" dirty="0" smtClean="0"/>
              <a:t>Queuing discipline: usually FIFO but can also include priorities.</a:t>
            </a:r>
          </a:p>
          <a:p>
            <a:endParaRPr lang="en-US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329027"/>
              </p:ext>
            </p:extLst>
          </p:nvPr>
        </p:nvGraphicFramePr>
        <p:xfrm>
          <a:off x="5608926" y="1485106"/>
          <a:ext cx="3185127" cy="445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Artwork" r:id="rId3" imgW="2924583" imgH="2847619" progId="Adobe.Illustrator.7">
                  <p:embed/>
                </p:oleObj>
              </mc:Choice>
              <mc:Fallback>
                <p:oleObj name="Artwork" r:id="rId3" imgW="2924583" imgH="2847619" progId="Adobe.Illustrator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926" y="1485106"/>
                        <a:ext cx="3185127" cy="445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976868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in Message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 passing may be blocking or non-blocking.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Blocking</a:t>
            </a:r>
            <a:r>
              <a:rPr lang="en-US" dirty="0" smtClean="0"/>
              <a:t> is considered </a:t>
            </a:r>
            <a:r>
              <a:rPr lang="en-US" dirty="0" smtClean="0">
                <a:solidFill>
                  <a:srgbClr val="FF0000"/>
                </a:solidFill>
              </a:rPr>
              <a:t>synchronous</a:t>
            </a:r>
          </a:p>
          <a:p>
            <a:pPr lvl="1"/>
            <a:r>
              <a:rPr lang="en-US" dirty="0" smtClean="0"/>
              <a:t>Blocking send has the sender block until the message is received</a:t>
            </a:r>
          </a:p>
          <a:p>
            <a:pPr lvl="1"/>
            <a:r>
              <a:rPr lang="en-US" dirty="0" smtClean="0"/>
              <a:t>Blocking receive has the receiver block until a message is available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Non-blocking</a:t>
            </a:r>
            <a:r>
              <a:rPr lang="en-US" dirty="0" smtClean="0"/>
              <a:t> is considered </a:t>
            </a:r>
            <a:r>
              <a:rPr lang="en-US" dirty="0" smtClean="0">
                <a:solidFill>
                  <a:srgbClr val="FF0000"/>
                </a:solidFill>
              </a:rPr>
              <a:t>asynchronous</a:t>
            </a:r>
          </a:p>
          <a:p>
            <a:pPr lvl="1"/>
            <a:r>
              <a:rPr lang="en-US" dirty="0" smtClean="0"/>
              <a:t>Non-blocking send has the sender send the message and continue</a:t>
            </a:r>
          </a:p>
          <a:p>
            <a:pPr lvl="1"/>
            <a:r>
              <a:rPr lang="en-US" dirty="0" smtClean="0"/>
              <a:t>Non-blocking receive has the receiver receive a valid message or null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4415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in Message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sender: it is more natural not to be blocked after issuing send:</a:t>
            </a:r>
          </a:p>
          <a:p>
            <a:pPr lvl="1"/>
            <a:r>
              <a:rPr lang="en-US" dirty="0" smtClean="0"/>
              <a:t>can send several messages to multiple destinations</a:t>
            </a:r>
          </a:p>
          <a:p>
            <a:pPr lvl="1"/>
            <a:r>
              <a:rPr lang="en-US" dirty="0" smtClean="0"/>
              <a:t>but sender usually expect acknowledgment of message receipt (in case receiver fails)</a:t>
            </a:r>
          </a:p>
          <a:p>
            <a:r>
              <a:rPr lang="en-US" dirty="0" smtClean="0"/>
              <a:t>For the receiver: it is more natural to be blocked after issuing receive:</a:t>
            </a:r>
          </a:p>
          <a:p>
            <a:pPr lvl="1"/>
            <a:r>
              <a:rPr lang="en-US" dirty="0" smtClean="0"/>
              <a:t>the receiver usually needs the information before proceeding</a:t>
            </a:r>
          </a:p>
          <a:p>
            <a:pPr lvl="1"/>
            <a:r>
              <a:rPr lang="en-US" dirty="0" smtClean="0"/>
              <a:t>but could be blocked indefinitely if sender process fails before send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9637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Synchronization in Message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really 3 combinations here that make sense:</a:t>
            </a:r>
          </a:p>
          <a:p>
            <a:pPr lvl="1"/>
            <a:r>
              <a:rPr lang="en-US" dirty="0" smtClean="0"/>
              <a:t>Blocking send, Blocking receive</a:t>
            </a:r>
          </a:p>
          <a:p>
            <a:pPr lvl="1"/>
            <a:r>
              <a:rPr lang="en-US" dirty="0" err="1" smtClean="0"/>
              <a:t>Nonblocking</a:t>
            </a:r>
            <a:r>
              <a:rPr lang="en-US" dirty="0" smtClean="0"/>
              <a:t> send, </a:t>
            </a:r>
            <a:r>
              <a:rPr lang="en-US" dirty="0" err="1" smtClean="0"/>
              <a:t>Nonblocking</a:t>
            </a:r>
            <a:r>
              <a:rPr lang="en-US" dirty="0" smtClean="0"/>
              <a:t> receive</a:t>
            </a:r>
          </a:p>
          <a:p>
            <a:pPr lvl="1"/>
            <a:r>
              <a:rPr lang="en-US" dirty="0" err="1" smtClean="0"/>
              <a:t>Nonblocking</a:t>
            </a:r>
            <a:r>
              <a:rPr lang="en-US" dirty="0" smtClean="0"/>
              <a:t> send, Blocking receive – most popular </a:t>
            </a:r>
          </a:p>
          <a:p>
            <a:pPr lvl="2"/>
            <a:r>
              <a:rPr lang="en-US" dirty="0" smtClean="0"/>
              <a:t>example: Server process that provides services/resources to other processes. It will need the expected information before proceeding.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6264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Passing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 and Q wish to communicate, they need to:</a:t>
            </a:r>
          </a:p>
          <a:p>
            <a:pPr lvl="1"/>
            <a:r>
              <a:rPr lang="en-US" dirty="0" smtClean="0"/>
              <a:t>establish communication link between them</a:t>
            </a:r>
          </a:p>
          <a:p>
            <a:pPr lvl="1"/>
            <a:r>
              <a:rPr lang="en-US" dirty="0" smtClean="0"/>
              <a:t>exchange messages via send/receive</a:t>
            </a:r>
          </a:p>
          <a:p>
            <a:pPr eaLnBrk="1" hangingPunct="1"/>
            <a:r>
              <a:rPr lang="en-US" dirty="0"/>
              <a:t>Queue of messages attached to the link; implemented in one of three ways: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	Zero </a:t>
            </a:r>
            <a:r>
              <a:rPr lang="en-US" dirty="0"/>
              <a:t>capacity – 0 messages</a:t>
            </a:r>
            <a:br>
              <a:rPr lang="en-US" dirty="0"/>
            </a:br>
            <a:r>
              <a:rPr lang="en-US" dirty="0"/>
              <a:t> Sender must wait for receiver (rendezvous</a:t>
            </a:r>
            <a:r>
              <a:rPr lang="en-US" dirty="0" smtClean="0"/>
              <a:t>)</a:t>
            </a:r>
            <a:endParaRPr lang="en-US" dirty="0"/>
          </a:p>
          <a:p>
            <a:pPr lvl="1" eaLnBrk="1" hangingPunct="1">
              <a:buFontTx/>
              <a:buNone/>
            </a:pPr>
            <a:r>
              <a:rPr lang="en-US" dirty="0" smtClean="0"/>
              <a:t>2</a:t>
            </a:r>
            <a:r>
              <a:rPr lang="en-US" dirty="0"/>
              <a:t>.	 Bounded capacity – finite length of </a:t>
            </a:r>
            <a:r>
              <a:rPr lang="en-US" i="1" dirty="0"/>
              <a:t>n</a:t>
            </a:r>
            <a:r>
              <a:rPr lang="en-US" dirty="0"/>
              <a:t> messages</a:t>
            </a:r>
            <a:br>
              <a:rPr lang="en-US" dirty="0"/>
            </a:br>
            <a:r>
              <a:rPr lang="en-US" dirty="0"/>
              <a:t> Sender must wait if link </a:t>
            </a:r>
            <a:r>
              <a:rPr lang="en-US" dirty="0" smtClean="0"/>
              <a:t>full</a:t>
            </a:r>
            <a:endParaRPr lang="en-US" dirty="0"/>
          </a:p>
          <a:p>
            <a:pPr lvl="1" eaLnBrk="1" hangingPunct="1">
              <a:buFontTx/>
              <a:buNone/>
            </a:pPr>
            <a:r>
              <a:rPr lang="en-US" dirty="0"/>
              <a:t>3.	 Unbounded capacity – infinite length </a:t>
            </a:r>
            <a:br>
              <a:rPr lang="en-US" dirty="0"/>
            </a:br>
            <a:r>
              <a:rPr lang="en-US" dirty="0"/>
              <a:t> Sender never </a:t>
            </a:r>
            <a:r>
              <a:rPr lang="en-US" dirty="0" smtClean="0"/>
              <a:t>waits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0332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Pipes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Unidirectional communication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Implemented with finite size, FIFO byte stream buffer maintained by the kernel</a:t>
            </a:r>
            <a:endParaRPr lang="en-US" dirty="0"/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One process writes data into tail end of pipe while another process reads from head end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pipe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580" y="4062677"/>
            <a:ext cx="719137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2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unnamed pipe is created by calling pipe(), which returns an array of 2 file descriptors (</a:t>
            </a:r>
            <a:r>
              <a:rPr lang="en-US" dirty="0" err="1" smtClean="0"/>
              <a:t>int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The file descriptors are for reading and writing, respectively</a:t>
            </a:r>
          </a:p>
          <a:p>
            <a:r>
              <a:rPr lang="en-US" dirty="0" smtClean="0"/>
              <a:t>Syntax:  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pipe (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pipefd</a:t>
            </a:r>
            <a:r>
              <a:rPr lang="en-US" dirty="0" smtClean="0">
                <a:solidFill>
                  <a:srgbClr val="FF0000"/>
                </a:solidFill>
              </a:rPr>
              <a:t>[2]);</a:t>
            </a:r>
          </a:p>
          <a:p>
            <a:r>
              <a:rPr lang="en-US" dirty="0" smtClean="0"/>
              <a:t>If successful, the pipe system call will return two integer file descriptors,  </a:t>
            </a:r>
            <a:r>
              <a:rPr lang="en-US" dirty="0" err="1" smtClean="0"/>
              <a:t>pipefd</a:t>
            </a:r>
            <a:r>
              <a:rPr lang="en-US" dirty="0" smtClean="0"/>
              <a:t>[0] and </a:t>
            </a:r>
            <a:r>
              <a:rPr lang="en-US" dirty="0" err="1" smtClean="0"/>
              <a:t>pipefd</a:t>
            </a:r>
            <a:r>
              <a:rPr lang="en-US" dirty="0" smtClean="0"/>
              <a:t>[1] </a:t>
            </a:r>
          </a:p>
          <a:p>
            <a:pPr lvl="1"/>
            <a:r>
              <a:rPr lang="en-US" dirty="0" err="1" smtClean="0"/>
              <a:t>pipefd</a:t>
            </a:r>
            <a:r>
              <a:rPr lang="en-US" dirty="0" smtClean="0"/>
              <a:t>[1] is the write end to the pipe</a:t>
            </a:r>
          </a:p>
          <a:p>
            <a:pPr lvl="1"/>
            <a:r>
              <a:rPr lang="en-US" dirty="0" err="1" smtClean="0"/>
              <a:t>pipefd</a:t>
            </a:r>
            <a:r>
              <a:rPr lang="en-US" dirty="0" smtClean="0"/>
              <a:t>[0] is the read end from the pipe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794" y="4696354"/>
            <a:ext cx="6515100" cy="156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28642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Named pipes use an access point (A file on the file system)</a:t>
            </a:r>
          </a:p>
          <a:p>
            <a:r>
              <a:rPr lang="en-US" dirty="0" smtClean="0"/>
              <a:t>Two unrelated processes open this file to communicate</a:t>
            </a:r>
          </a:p>
          <a:p>
            <a:r>
              <a:rPr lang="en-US" dirty="0" smtClean="0"/>
              <a:t>One process writes and the other reads, thus it is a half-duplex communication</a:t>
            </a:r>
          </a:p>
          <a:p>
            <a:r>
              <a:rPr lang="en-US" dirty="0"/>
              <a:t>The function </a:t>
            </a:r>
            <a:r>
              <a:rPr lang="en-US" dirty="0" err="1" smtClean="0">
                <a:solidFill>
                  <a:srgbClr val="FF0000"/>
                </a:solidFill>
              </a:rPr>
              <a:t>mkfifo</a:t>
            </a:r>
            <a:r>
              <a:rPr lang="en-US" dirty="0" smtClean="0"/>
              <a:t> </a:t>
            </a:r>
            <a:r>
              <a:rPr lang="en-US" dirty="0"/>
              <a:t>can be used to create a named pipe </a:t>
            </a:r>
          </a:p>
          <a:p>
            <a:pPr marL="0" indent="0" algn="ctr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char *path,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mode_t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mode)</a:t>
            </a:r>
          </a:p>
          <a:p>
            <a:r>
              <a:rPr lang="en-US" dirty="0" smtClean="0"/>
              <a:t>It is </a:t>
            </a:r>
            <a:r>
              <a:rPr lang="en-US" dirty="0"/>
              <a:t>handled just like any other normal file in the system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287" y="4984389"/>
            <a:ext cx="6067425" cy="130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6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Multi-Rate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Multirate</a:t>
            </a:r>
            <a:r>
              <a:rPr lang="en-US" b="1" dirty="0"/>
              <a:t> </a:t>
            </a:r>
            <a:r>
              <a:rPr lang="en-US" dirty="0"/>
              <a:t>embedded computing systems are very common, including automobile engines, printers, and cell phones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ertain </a:t>
            </a:r>
            <a:r>
              <a:rPr lang="en-US" dirty="0"/>
              <a:t>operations must be executed periodically, and each operation is executed at its own rate </a:t>
            </a:r>
            <a:endParaRPr lang="en-US" dirty="0" smtClean="0"/>
          </a:p>
          <a:p>
            <a:r>
              <a:rPr lang="en-US" dirty="0"/>
              <a:t>Tasks may be synchronous or </a:t>
            </a:r>
            <a:r>
              <a:rPr lang="en-US" dirty="0" smtClean="0"/>
              <a:t>asynchronous</a:t>
            </a:r>
            <a:endParaRPr lang="en-US" dirty="0"/>
          </a:p>
          <a:p>
            <a:r>
              <a:rPr lang="en-US" dirty="0"/>
              <a:t>Synchronous tasks may recur at different </a:t>
            </a:r>
            <a:r>
              <a:rPr lang="en-US" dirty="0" smtClean="0"/>
              <a:t>rates</a:t>
            </a:r>
            <a:endParaRPr lang="en-US" dirty="0"/>
          </a:p>
          <a:p>
            <a:r>
              <a:rPr lang="en-US" dirty="0"/>
              <a:t>Processes run at different rates based on computational needs of the tasks</a:t>
            </a:r>
          </a:p>
        </p:txBody>
      </p:sp>
    </p:spTree>
    <p:extLst>
      <p:ext uri="{BB962C8B-B14F-4D97-AF65-F5344CB8AC3E}">
        <p14:creationId xmlns:p14="http://schemas.microsoft.com/office/powerpoint/2010/main" val="2162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Signals</a:t>
            </a:r>
          </a:p>
          <a:p>
            <a:pPr lvl="1" defTabSz="363538">
              <a:lnSpc>
                <a:spcPct val="90000"/>
              </a:lnSpc>
            </a:pPr>
            <a:r>
              <a:rPr lang="en-US" dirty="0"/>
              <a:t>the mechanism whereby processes are made aware of events occurring</a:t>
            </a:r>
          </a:p>
          <a:p>
            <a:pPr lvl="1" defTabSz="363538">
              <a:lnSpc>
                <a:spcPct val="90000"/>
              </a:lnSpc>
            </a:pPr>
            <a:r>
              <a:rPr lang="en-US" dirty="0"/>
              <a:t>asynchronous - can be received by a process at any time in its </a:t>
            </a:r>
            <a:r>
              <a:rPr lang="en-US" dirty="0" smtClean="0"/>
              <a:t>execution</a:t>
            </a:r>
          </a:p>
          <a:p>
            <a:pPr lvl="1"/>
            <a:r>
              <a:rPr lang="en-US" dirty="0" smtClean="0"/>
              <a:t>Similar </a:t>
            </a:r>
            <a:r>
              <a:rPr lang="en-US" dirty="0"/>
              <a:t>to interrupts; do not pass data</a:t>
            </a:r>
          </a:p>
          <a:p>
            <a:pPr lvl="1"/>
            <a:r>
              <a:rPr lang="en-US" dirty="0"/>
              <a:t>Common in Unix-like systems; Unix ^c sends kill signal to </a:t>
            </a:r>
            <a:r>
              <a:rPr lang="en-US" dirty="0" smtClean="0"/>
              <a:t>process</a:t>
            </a:r>
          </a:p>
          <a:p>
            <a:pPr lvl="1" defTabSz="363538">
              <a:lnSpc>
                <a:spcPct val="90000"/>
              </a:lnSpc>
            </a:pPr>
            <a:r>
              <a:rPr lang="en-US" dirty="0"/>
              <a:t>examples of Linux signal types:</a:t>
            </a:r>
          </a:p>
          <a:p>
            <a:pPr lvl="2" defTabSz="363538">
              <a:lnSpc>
                <a:spcPct val="90000"/>
              </a:lnSpc>
            </a:pPr>
            <a:r>
              <a:rPr lang="en-US" dirty="0"/>
              <a:t>SIGINT	:	interrupt from keyboard</a:t>
            </a:r>
          </a:p>
          <a:p>
            <a:pPr lvl="2" defTabSz="363538">
              <a:lnSpc>
                <a:spcPct val="90000"/>
              </a:lnSpc>
            </a:pPr>
            <a:r>
              <a:rPr lang="en-US" dirty="0"/>
              <a:t>SIGFPE	:	floating point exception</a:t>
            </a:r>
          </a:p>
          <a:p>
            <a:pPr lvl="2" defTabSz="363538">
              <a:lnSpc>
                <a:spcPct val="90000"/>
              </a:lnSpc>
            </a:pPr>
            <a:r>
              <a:rPr lang="en-US" dirty="0"/>
              <a:t>SIGKILL	:	terminate receiving process</a:t>
            </a:r>
          </a:p>
          <a:p>
            <a:pPr lvl="2" defTabSz="363538">
              <a:lnSpc>
                <a:spcPct val="90000"/>
              </a:lnSpc>
            </a:pPr>
            <a:r>
              <a:rPr lang="en-US" dirty="0"/>
              <a:t>SIGCHLD	:	child process stopped or terminated</a:t>
            </a:r>
          </a:p>
          <a:p>
            <a:pPr lvl="2" defTabSz="363538">
              <a:lnSpc>
                <a:spcPct val="90000"/>
              </a:lnSpc>
            </a:pPr>
            <a:r>
              <a:rPr lang="en-US" dirty="0"/>
              <a:t>SIGSEGV	:	segment access violation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7345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can send a signal to another - Kernel can send signal to a process (like an interrupt) </a:t>
            </a:r>
            <a:endParaRPr lang="en-US" dirty="0" smtClean="0"/>
          </a:p>
          <a:p>
            <a:r>
              <a:rPr lang="en-US" dirty="0"/>
              <a:t>A process can: </a:t>
            </a:r>
            <a:endParaRPr lang="en-US" dirty="0" smtClean="0"/>
          </a:p>
          <a:p>
            <a:pPr lvl="1"/>
            <a:r>
              <a:rPr lang="en-US" dirty="0" smtClean="0"/>
              <a:t>ignore/discard </a:t>
            </a:r>
            <a:r>
              <a:rPr lang="en-US" dirty="0"/>
              <a:t>the signal (not possible with SIGKILL or SIGSTOP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execute </a:t>
            </a:r>
            <a:r>
              <a:rPr lang="en-US" dirty="0"/>
              <a:t>a signal handler function, and then possibly resume execution or </a:t>
            </a:r>
            <a:r>
              <a:rPr lang="en-US" dirty="0" smtClean="0"/>
              <a:t>terminate</a:t>
            </a:r>
          </a:p>
          <a:p>
            <a:pPr lvl="1"/>
            <a:r>
              <a:rPr lang="en-US" dirty="0" smtClean="0"/>
              <a:t>carry </a:t>
            </a:r>
            <a:r>
              <a:rPr lang="en-US" dirty="0"/>
              <a:t>out the default action for that </a:t>
            </a:r>
            <a:r>
              <a:rPr lang="en-US" dirty="0" smtClean="0"/>
              <a:t>signal</a:t>
            </a:r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signal</a:t>
            </a:r>
            <a:r>
              <a:rPr lang="en-US" dirty="0" smtClean="0">
                <a:solidFill>
                  <a:srgbClr val="FF0000"/>
                </a:solidFill>
              </a:rPr>
              <a:t>() </a:t>
            </a:r>
            <a:r>
              <a:rPr lang="en-US" dirty="0" smtClean="0"/>
              <a:t>system </a:t>
            </a:r>
            <a:r>
              <a:rPr lang="en-US" dirty="0"/>
              <a:t>call installs a new signal handler for the signal with number </a:t>
            </a:r>
            <a:r>
              <a:rPr lang="en-US" dirty="0" err="1"/>
              <a:t>signum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signal handler is set to </a:t>
            </a:r>
            <a:r>
              <a:rPr lang="en-US" dirty="0" err="1"/>
              <a:t>sighandler</a:t>
            </a:r>
            <a:r>
              <a:rPr lang="en-US" dirty="0"/>
              <a:t> which may be a user specified function</a:t>
            </a:r>
          </a:p>
        </p:txBody>
      </p:sp>
    </p:spTree>
    <p:extLst>
      <p:ext uri="{BB962C8B-B14F-4D97-AF65-F5344CB8AC3E}">
        <p14:creationId xmlns:p14="http://schemas.microsoft.com/office/powerpoint/2010/main" val="69924636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 main() {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signal</a:t>
            </a:r>
            <a:r>
              <a:rPr lang="en-US" dirty="0"/>
              <a:t>( SIGINT, foo 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/* </a:t>
            </a:r>
            <a:r>
              <a:rPr lang="en-US" dirty="0"/>
              <a:t>do usual things until SIGINT </a:t>
            </a:r>
            <a:r>
              <a:rPr lang="en-US" dirty="0" smtClean="0"/>
              <a:t>*/</a:t>
            </a:r>
          </a:p>
          <a:p>
            <a:pPr marL="0" indent="0">
              <a:buNone/>
            </a:pPr>
            <a:r>
              <a:rPr lang="en-US" dirty="0" smtClean="0"/>
              <a:t>return </a:t>
            </a:r>
            <a:r>
              <a:rPr lang="en-US" dirty="0"/>
              <a:t>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}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/>
              <a:t>foo( int </a:t>
            </a:r>
            <a:r>
              <a:rPr lang="en-US" dirty="0" err="1"/>
              <a:t>signo</a:t>
            </a:r>
            <a:r>
              <a:rPr lang="en-US" dirty="0"/>
              <a:t> 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/* deal with SIGINT signal */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return</a:t>
            </a:r>
            <a:r>
              <a:rPr lang="en-US" dirty="0"/>
              <a:t>; /* return to program */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61690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types </a:t>
            </a:r>
            <a:r>
              <a:rPr lang="en-US" dirty="0" smtClean="0">
                <a:solidFill>
                  <a:srgbClr val="FF0000"/>
                </a:solidFill>
              </a:rPr>
              <a:t>Ctrl-c</a:t>
            </a:r>
          </a:p>
          <a:p>
            <a:pPr lvl="1"/>
            <a:r>
              <a:rPr lang="en-US" dirty="0" smtClean="0"/>
              <a:t>Event gains attention of OS</a:t>
            </a:r>
          </a:p>
          <a:p>
            <a:pPr lvl="1"/>
            <a:r>
              <a:rPr lang="en-US" dirty="0" smtClean="0"/>
              <a:t>OS stops the application process immediately, sending it a 2/SIGINT signal</a:t>
            </a:r>
          </a:p>
          <a:p>
            <a:pPr lvl="1"/>
            <a:r>
              <a:rPr lang="en-US" dirty="0" smtClean="0"/>
              <a:t>Signal handler for 2/SIGINT signal executes to completion</a:t>
            </a:r>
          </a:p>
          <a:p>
            <a:pPr lvl="2"/>
            <a:r>
              <a:rPr lang="en-US" dirty="0" smtClean="0"/>
              <a:t>Default signal handler for 2/SIGINT signal exits process</a:t>
            </a:r>
          </a:p>
          <a:p>
            <a:r>
              <a:rPr lang="en-US" dirty="0" smtClean="0"/>
              <a:t>Process makes illegal memory reference</a:t>
            </a:r>
          </a:p>
          <a:p>
            <a:pPr lvl="1"/>
            <a:r>
              <a:rPr lang="en-US" dirty="0" smtClean="0"/>
              <a:t>Event gains attention of OS</a:t>
            </a:r>
          </a:p>
          <a:p>
            <a:pPr lvl="1"/>
            <a:r>
              <a:rPr lang="en-US" dirty="0" smtClean="0"/>
              <a:t>OS stops application process immediately, sending it a 11/SIGSEGV signal</a:t>
            </a:r>
          </a:p>
          <a:p>
            <a:pPr lvl="1"/>
            <a:r>
              <a:rPr lang="en-US" dirty="0" smtClean="0"/>
              <a:t>Signal handler for 11/SIGSEGV signal executes to completion</a:t>
            </a:r>
          </a:p>
          <a:p>
            <a:pPr lvl="2"/>
            <a:r>
              <a:rPr lang="en-US" dirty="0" smtClean="0"/>
              <a:t>Default signal handler for 11/SIGSEGV signal prints “segmentation fault” and exits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9440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Mailboxes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ailboxes </a:t>
            </a:r>
            <a:r>
              <a:rPr lang="en-US" dirty="0"/>
              <a:t>can be viewed as objects into which messages placed by processes and from which messages can be removed by other </a:t>
            </a:r>
            <a:r>
              <a:rPr lang="en-US" dirty="0" smtClean="0"/>
              <a:t>process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mailbox has a unique </a:t>
            </a:r>
            <a:r>
              <a:rPr lang="en-US" dirty="0" smtClean="0"/>
              <a:t>ID </a:t>
            </a:r>
          </a:p>
          <a:p>
            <a:pPr lvl="1"/>
            <a:r>
              <a:rPr lang="en-US" dirty="0"/>
              <a:t>Owner is typically the process that </a:t>
            </a:r>
            <a:r>
              <a:rPr lang="en-US" dirty="0" smtClean="0"/>
              <a:t>creates it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processes can communicate only if they have a shared mailbox</a:t>
            </a:r>
          </a:p>
          <a:p>
            <a:pPr lvl="2"/>
            <a:r>
              <a:rPr lang="en-US" b="1" dirty="0"/>
              <a:t>send </a:t>
            </a:r>
            <a:r>
              <a:rPr lang="en-US" dirty="0"/>
              <a:t>( A, message )	: send a </a:t>
            </a:r>
            <a:r>
              <a:rPr lang="en-US" i="1" dirty="0"/>
              <a:t>message</a:t>
            </a:r>
            <a:r>
              <a:rPr lang="en-US" dirty="0"/>
              <a:t> to mailbox </a:t>
            </a:r>
            <a:r>
              <a:rPr lang="en-US" i="1" dirty="0" smtClean="0"/>
              <a:t>A</a:t>
            </a:r>
            <a:endParaRPr lang="en-US" dirty="0" smtClean="0"/>
          </a:p>
          <a:p>
            <a:pPr lvl="2"/>
            <a:r>
              <a:rPr lang="en-US" b="1" dirty="0" smtClean="0"/>
              <a:t>receive </a:t>
            </a:r>
            <a:r>
              <a:rPr lang="en-US" dirty="0"/>
              <a:t>( A, message )	: receive a </a:t>
            </a:r>
            <a:r>
              <a:rPr lang="en-US" i="1" dirty="0"/>
              <a:t>message</a:t>
            </a:r>
            <a:r>
              <a:rPr lang="en-US" dirty="0"/>
              <a:t> from mailbox </a:t>
            </a:r>
            <a:r>
              <a:rPr lang="en-US" i="1" dirty="0" smtClean="0"/>
              <a:t>A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54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and Use of Mailboxes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331" y="1470362"/>
            <a:ext cx="7392898" cy="443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2337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Mailboxes and 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806084" cy="51435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mailbox</a:t>
            </a:r>
            <a:r>
              <a:rPr lang="en-US" dirty="0" smtClean="0"/>
              <a:t> can be private to one sender/receiver pair</a:t>
            </a:r>
          </a:p>
          <a:p>
            <a:r>
              <a:rPr lang="en-US" dirty="0" smtClean="0"/>
              <a:t>The same mailbox can be shared among several senders and receivers:</a:t>
            </a:r>
          </a:p>
          <a:p>
            <a:pPr lvl="1"/>
            <a:r>
              <a:rPr lang="en-US" dirty="0" smtClean="0"/>
              <a:t>the OS may then allow the use of message types (for selection)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Port</a:t>
            </a:r>
            <a:r>
              <a:rPr lang="en-US" dirty="0" smtClean="0"/>
              <a:t>: is a mailbox associated with one receiver and multiple senders</a:t>
            </a:r>
          </a:p>
          <a:p>
            <a:pPr lvl="1"/>
            <a:r>
              <a:rPr lang="en-US" dirty="0" smtClean="0"/>
              <a:t>used for client/server applications:  the receiver is the server</a:t>
            </a:r>
          </a:p>
          <a:p>
            <a:endParaRPr lang="en-US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471318"/>
              </p:ext>
            </p:extLst>
          </p:nvPr>
        </p:nvGraphicFramePr>
        <p:xfrm>
          <a:off x="5488146" y="1326946"/>
          <a:ext cx="3198654" cy="4775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Artwork" r:id="rId3" imgW="5466667" imgH="7752381" progId="Adobe.Illustrator.7">
                  <p:embed/>
                </p:oleObj>
              </mc:Choice>
              <mc:Fallback>
                <p:oleObj name="Artwork" r:id="rId3" imgW="5466667" imgH="7752381" progId="Adobe.Illustrator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8146" y="1326946"/>
                        <a:ext cx="3198654" cy="4775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7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Sockets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Socket is an abstraction for an end point of communication that can be manipulated with a file </a:t>
            </a:r>
            <a:r>
              <a:rPr lang="en-US" dirty="0" smtClean="0"/>
              <a:t>descriptor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It is an abstract object from which messages are sent and </a:t>
            </a:r>
            <a:r>
              <a:rPr lang="en-US" dirty="0" smtClean="0"/>
              <a:t>received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Sockets are created within a communication domain just as files are created within a file </a:t>
            </a:r>
            <a:r>
              <a:rPr lang="en-US" dirty="0" smtClean="0"/>
              <a:t>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socket is </a:t>
            </a:r>
            <a:r>
              <a:rPr lang="en-US" dirty="0" smtClean="0"/>
              <a:t>associated with </a:t>
            </a:r>
            <a:r>
              <a:rPr lang="en-US" dirty="0"/>
              <a:t>IP address and port number</a:t>
            </a:r>
          </a:p>
          <a:p>
            <a:endParaRPr lang="en-US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173187" y="4408319"/>
            <a:ext cx="7001957" cy="1677771"/>
            <a:chOff x="347" y="1598"/>
            <a:chExt cx="5463" cy="151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567" y="1598"/>
              <a:ext cx="1441" cy="127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67" y="1598"/>
              <a:ext cx="1458" cy="1288"/>
            </a:xfrm>
            <a:prstGeom prst="rect">
              <a:avLst/>
            </a:prstGeom>
            <a:noFill/>
            <a:ln w="39688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720" y="1801"/>
              <a:ext cx="1136" cy="848"/>
            </a:xfrm>
            <a:prstGeom prst="ellipse">
              <a:avLst/>
            </a:prstGeom>
            <a:solidFill>
              <a:srgbClr val="FFFFFF"/>
            </a:solidFill>
            <a:ln w="39688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861" y="2249"/>
              <a:ext cx="55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GB" sz="1700">
                  <a:solidFill>
                    <a:srgbClr val="000000"/>
                  </a:solidFill>
                  <a:latin typeface="Arial" panose="020B0604020202020204" pitchFamily="34" charset="0"/>
                </a:rPr>
                <a:t>message</a:t>
              </a:r>
              <a:endParaRPr lang="en-GB">
                <a:latin typeface="Times" panose="02020603050405020304" pitchFamily="18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173" y="1775"/>
              <a:ext cx="69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GB" sz="1700">
                  <a:solidFill>
                    <a:srgbClr val="000000"/>
                  </a:solidFill>
                  <a:latin typeface="Arial" panose="020B0604020202020204" pitchFamily="34" charset="0"/>
                </a:rPr>
                <a:t>agreed port</a:t>
              </a:r>
              <a:endParaRPr lang="en-GB">
                <a:latin typeface="Times" panose="02020603050405020304" pitchFamily="18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111" y="1598"/>
              <a:ext cx="1441" cy="127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111" y="1598"/>
              <a:ext cx="1458" cy="1288"/>
            </a:xfrm>
            <a:prstGeom prst="rect">
              <a:avLst/>
            </a:prstGeom>
            <a:noFill/>
            <a:ln w="39688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4263" y="1801"/>
              <a:ext cx="1136" cy="848"/>
            </a:xfrm>
            <a:prstGeom prst="ellipse">
              <a:avLst/>
            </a:prstGeom>
            <a:solidFill>
              <a:srgbClr val="FFFFFF"/>
            </a:solidFill>
            <a:ln w="39688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5" name="Arc 12"/>
            <p:cNvSpPr>
              <a:spLocks/>
            </p:cNvSpPr>
            <p:nvPr/>
          </p:nvSpPr>
          <p:spPr bwMode="auto">
            <a:xfrm>
              <a:off x="2008" y="1818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</a:path>
                <a:path w="21858" h="21600" stroke="0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  <a:lnTo>
                    <a:pt x="258" y="2160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Arc 13"/>
            <p:cNvSpPr>
              <a:spLocks/>
            </p:cNvSpPr>
            <p:nvPr/>
          </p:nvSpPr>
          <p:spPr bwMode="auto">
            <a:xfrm>
              <a:off x="2008" y="1903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</a:path>
                <a:path w="21858" h="21600" stroke="0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  <a:lnTo>
                    <a:pt x="258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1991" y="1835"/>
              <a:ext cx="1" cy="13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Arc 15"/>
            <p:cNvSpPr>
              <a:spLocks/>
            </p:cNvSpPr>
            <p:nvPr/>
          </p:nvSpPr>
          <p:spPr bwMode="auto">
            <a:xfrm>
              <a:off x="2008" y="2615"/>
              <a:ext cx="85" cy="85"/>
            </a:xfrm>
            <a:custGeom>
              <a:avLst/>
              <a:gdLst>
                <a:gd name="T0" fmla="*/ 0 w 21852"/>
                <a:gd name="T1" fmla="*/ 0 h 21600"/>
                <a:gd name="T2" fmla="*/ 0 w 21852"/>
                <a:gd name="T3" fmla="*/ 0 h 21600"/>
                <a:gd name="T4" fmla="*/ 0 w 2185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2"/>
                <a:gd name="T10" fmla="*/ 0 h 21600"/>
                <a:gd name="T11" fmla="*/ 21852 w 2185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2" h="21600" fill="none" extrusionOk="0">
                  <a:moveTo>
                    <a:pt x="-1" y="1"/>
                  </a:moveTo>
                  <a:cubicBezTo>
                    <a:pt x="84" y="0"/>
                    <a:pt x="169" y="-1"/>
                    <a:pt x="254" y="0"/>
                  </a:cubicBezTo>
                  <a:cubicBezTo>
                    <a:pt x="12081" y="0"/>
                    <a:pt x="21710" y="9512"/>
                    <a:pt x="21852" y="21339"/>
                  </a:cubicBezTo>
                </a:path>
                <a:path w="21852" h="21600" stroke="0" extrusionOk="0">
                  <a:moveTo>
                    <a:pt x="-1" y="1"/>
                  </a:moveTo>
                  <a:cubicBezTo>
                    <a:pt x="84" y="0"/>
                    <a:pt x="169" y="-1"/>
                    <a:pt x="254" y="0"/>
                  </a:cubicBezTo>
                  <a:cubicBezTo>
                    <a:pt x="12081" y="0"/>
                    <a:pt x="21710" y="9512"/>
                    <a:pt x="21852" y="21339"/>
                  </a:cubicBezTo>
                  <a:lnTo>
                    <a:pt x="254" y="2160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Arc 16"/>
            <p:cNvSpPr>
              <a:spLocks/>
            </p:cNvSpPr>
            <p:nvPr/>
          </p:nvSpPr>
          <p:spPr bwMode="auto">
            <a:xfrm>
              <a:off x="2008" y="2699"/>
              <a:ext cx="86" cy="86"/>
            </a:xfrm>
            <a:custGeom>
              <a:avLst/>
              <a:gdLst>
                <a:gd name="T0" fmla="*/ 0 w 21860"/>
                <a:gd name="T1" fmla="*/ 0 h 21860"/>
                <a:gd name="T2" fmla="*/ 0 w 21860"/>
                <a:gd name="T3" fmla="*/ 0 h 21860"/>
                <a:gd name="T4" fmla="*/ 0 w 21860"/>
                <a:gd name="T5" fmla="*/ 0 h 21860"/>
                <a:gd name="T6" fmla="*/ 0 60000 65536"/>
                <a:gd name="T7" fmla="*/ 0 60000 65536"/>
                <a:gd name="T8" fmla="*/ 0 60000 65536"/>
                <a:gd name="T9" fmla="*/ 0 w 21860"/>
                <a:gd name="T10" fmla="*/ 0 h 21860"/>
                <a:gd name="T11" fmla="*/ 21860 w 21860"/>
                <a:gd name="T12" fmla="*/ 21860 h 218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60" h="21860" fill="none" extrusionOk="0">
                  <a:moveTo>
                    <a:pt x="21858" y="-1"/>
                  </a:moveTo>
                  <a:cubicBezTo>
                    <a:pt x="21859" y="86"/>
                    <a:pt x="21860" y="173"/>
                    <a:pt x="21860" y="260"/>
                  </a:cubicBezTo>
                  <a:cubicBezTo>
                    <a:pt x="21860" y="12189"/>
                    <a:pt x="12189" y="21860"/>
                    <a:pt x="260" y="21860"/>
                  </a:cubicBezTo>
                  <a:cubicBezTo>
                    <a:pt x="173" y="21860"/>
                    <a:pt x="86" y="21859"/>
                    <a:pt x="-1" y="21858"/>
                  </a:cubicBezTo>
                </a:path>
                <a:path w="21860" h="21860" stroke="0" extrusionOk="0">
                  <a:moveTo>
                    <a:pt x="21858" y="-1"/>
                  </a:moveTo>
                  <a:cubicBezTo>
                    <a:pt x="21859" y="86"/>
                    <a:pt x="21860" y="173"/>
                    <a:pt x="21860" y="260"/>
                  </a:cubicBezTo>
                  <a:cubicBezTo>
                    <a:pt x="21860" y="12189"/>
                    <a:pt x="12189" y="21860"/>
                    <a:pt x="260" y="21860"/>
                  </a:cubicBezTo>
                  <a:cubicBezTo>
                    <a:pt x="173" y="21860"/>
                    <a:pt x="86" y="21859"/>
                    <a:pt x="-1" y="21858"/>
                  </a:cubicBezTo>
                  <a:lnTo>
                    <a:pt x="260" y="26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1991" y="2632"/>
              <a:ext cx="1" cy="135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Arc 18"/>
            <p:cNvSpPr>
              <a:spLocks/>
            </p:cNvSpPr>
            <p:nvPr/>
          </p:nvSpPr>
          <p:spPr bwMode="auto">
            <a:xfrm>
              <a:off x="4010" y="1870"/>
              <a:ext cx="84" cy="84"/>
            </a:xfrm>
            <a:custGeom>
              <a:avLst/>
              <a:gdLst>
                <a:gd name="T0" fmla="*/ 0 w 21598"/>
                <a:gd name="T1" fmla="*/ 0 h 21598"/>
                <a:gd name="T2" fmla="*/ 0 w 21598"/>
                <a:gd name="T3" fmla="*/ 0 h 21598"/>
                <a:gd name="T4" fmla="*/ 0 w 21598"/>
                <a:gd name="T5" fmla="*/ 0 h 21598"/>
                <a:gd name="T6" fmla="*/ 0 60000 65536"/>
                <a:gd name="T7" fmla="*/ 0 60000 65536"/>
                <a:gd name="T8" fmla="*/ 0 60000 65536"/>
                <a:gd name="T9" fmla="*/ 0 w 21598"/>
                <a:gd name="T10" fmla="*/ 0 h 21598"/>
                <a:gd name="T11" fmla="*/ 21598 w 21598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8" h="21598" fill="none" extrusionOk="0">
                  <a:moveTo>
                    <a:pt x="-1" y="21343"/>
                  </a:moveTo>
                  <a:cubicBezTo>
                    <a:pt x="137" y="9613"/>
                    <a:pt x="9613" y="137"/>
                    <a:pt x="21343" y="-1"/>
                  </a:cubicBezTo>
                </a:path>
                <a:path w="21598" h="21598" stroke="0" extrusionOk="0">
                  <a:moveTo>
                    <a:pt x="-1" y="21343"/>
                  </a:moveTo>
                  <a:cubicBezTo>
                    <a:pt x="137" y="9613"/>
                    <a:pt x="9613" y="137"/>
                    <a:pt x="21343" y="-1"/>
                  </a:cubicBezTo>
                  <a:lnTo>
                    <a:pt x="21598" y="21598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Arc 19"/>
            <p:cNvSpPr>
              <a:spLocks/>
            </p:cNvSpPr>
            <p:nvPr/>
          </p:nvSpPr>
          <p:spPr bwMode="auto">
            <a:xfrm>
              <a:off x="4009" y="1953"/>
              <a:ext cx="85" cy="85"/>
            </a:xfrm>
            <a:custGeom>
              <a:avLst/>
              <a:gdLst>
                <a:gd name="T0" fmla="*/ 0 w 21600"/>
                <a:gd name="T1" fmla="*/ 0 h 21852"/>
                <a:gd name="T2" fmla="*/ 0 w 21600"/>
                <a:gd name="T3" fmla="*/ 0 h 21852"/>
                <a:gd name="T4" fmla="*/ 0 w 21600"/>
                <a:gd name="T5" fmla="*/ 0 h 2185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52"/>
                <a:gd name="T11" fmla="*/ 21600 w 21600"/>
                <a:gd name="T12" fmla="*/ 21852 h 218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52" fill="none" extrusionOk="0">
                  <a:moveTo>
                    <a:pt x="21339" y="21852"/>
                  </a:moveTo>
                  <a:cubicBezTo>
                    <a:pt x="9512" y="21710"/>
                    <a:pt x="0" y="12081"/>
                    <a:pt x="0" y="254"/>
                  </a:cubicBezTo>
                  <a:cubicBezTo>
                    <a:pt x="-1" y="169"/>
                    <a:pt x="0" y="84"/>
                    <a:pt x="1" y="-1"/>
                  </a:cubicBezTo>
                </a:path>
                <a:path w="21600" h="21852" stroke="0" extrusionOk="0">
                  <a:moveTo>
                    <a:pt x="21339" y="21852"/>
                  </a:moveTo>
                  <a:cubicBezTo>
                    <a:pt x="9512" y="21710"/>
                    <a:pt x="0" y="12081"/>
                    <a:pt x="0" y="254"/>
                  </a:cubicBezTo>
                  <a:cubicBezTo>
                    <a:pt x="-1" y="169"/>
                    <a:pt x="0" y="84"/>
                    <a:pt x="1" y="-1"/>
                  </a:cubicBezTo>
                  <a:lnTo>
                    <a:pt x="21600" y="254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4111" y="1886"/>
              <a:ext cx="1" cy="135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Arc 21"/>
            <p:cNvSpPr>
              <a:spLocks/>
            </p:cNvSpPr>
            <p:nvPr/>
          </p:nvSpPr>
          <p:spPr bwMode="auto">
            <a:xfrm>
              <a:off x="4009" y="2428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</a:path>
                <a:path w="21600" h="21598" stroke="0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  <a:lnTo>
                    <a:pt x="21600" y="21598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Arc 22"/>
            <p:cNvSpPr>
              <a:spLocks/>
            </p:cNvSpPr>
            <p:nvPr/>
          </p:nvSpPr>
          <p:spPr bwMode="auto">
            <a:xfrm>
              <a:off x="4009" y="2513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</a:path>
                <a:path w="21600" h="21598" stroke="0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111" y="2445"/>
              <a:ext cx="1" cy="13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Arc 24"/>
            <p:cNvSpPr>
              <a:spLocks/>
            </p:cNvSpPr>
            <p:nvPr/>
          </p:nvSpPr>
          <p:spPr bwMode="auto">
            <a:xfrm>
              <a:off x="2008" y="1598"/>
              <a:ext cx="85" cy="85"/>
            </a:xfrm>
            <a:custGeom>
              <a:avLst/>
              <a:gdLst>
                <a:gd name="T0" fmla="*/ 0 w 21852"/>
                <a:gd name="T1" fmla="*/ 0 h 21600"/>
                <a:gd name="T2" fmla="*/ 0 w 21852"/>
                <a:gd name="T3" fmla="*/ 0 h 21600"/>
                <a:gd name="T4" fmla="*/ 0 w 2185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2"/>
                <a:gd name="T10" fmla="*/ 0 h 21600"/>
                <a:gd name="T11" fmla="*/ 21852 w 2185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2" h="21600" fill="none" extrusionOk="0">
                  <a:moveTo>
                    <a:pt x="-1" y="1"/>
                  </a:moveTo>
                  <a:cubicBezTo>
                    <a:pt x="84" y="0"/>
                    <a:pt x="169" y="-1"/>
                    <a:pt x="254" y="0"/>
                  </a:cubicBezTo>
                  <a:cubicBezTo>
                    <a:pt x="12081" y="0"/>
                    <a:pt x="21710" y="9512"/>
                    <a:pt x="21852" y="21339"/>
                  </a:cubicBezTo>
                </a:path>
                <a:path w="21852" h="21600" stroke="0" extrusionOk="0">
                  <a:moveTo>
                    <a:pt x="-1" y="1"/>
                  </a:moveTo>
                  <a:cubicBezTo>
                    <a:pt x="84" y="0"/>
                    <a:pt x="169" y="-1"/>
                    <a:pt x="254" y="0"/>
                  </a:cubicBezTo>
                  <a:cubicBezTo>
                    <a:pt x="12081" y="0"/>
                    <a:pt x="21710" y="9512"/>
                    <a:pt x="21852" y="21339"/>
                  </a:cubicBezTo>
                  <a:lnTo>
                    <a:pt x="254" y="2160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Arc 25"/>
            <p:cNvSpPr>
              <a:spLocks/>
            </p:cNvSpPr>
            <p:nvPr/>
          </p:nvSpPr>
          <p:spPr bwMode="auto">
            <a:xfrm>
              <a:off x="2008" y="1682"/>
              <a:ext cx="86" cy="86"/>
            </a:xfrm>
            <a:custGeom>
              <a:avLst/>
              <a:gdLst>
                <a:gd name="T0" fmla="*/ 0 w 21860"/>
                <a:gd name="T1" fmla="*/ 0 h 21860"/>
                <a:gd name="T2" fmla="*/ 0 w 21860"/>
                <a:gd name="T3" fmla="*/ 0 h 21860"/>
                <a:gd name="T4" fmla="*/ 0 w 21860"/>
                <a:gd name="T5" fmla="*/ 0 h 21860"/>
                <a:gd name="T6" fmla="*/ 0 60000 65536"/>
                <a:gd name="T7" fmla="*/ 0 60000 65536"/>
                <a:gd name="T8" fmla="*/ 0 60000 65536"/>
                <a:gd name="T9" fmla="*/ 0 w 21860"/>
                <a:gd name="T10" fmla="*/ 0 h 21860"/>
                <a:gd name="T11" fmla="*/ 21860 w 21860"/>
                <a:gd name="T12" fmla="*/ 21860 h 218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60" h="21860" fill="none" extrusionOk="0">
                  <a:moveTo>
                    <a:pt x="21858" y="-1"/>
                  </a:moveTo>
                  <a:cubicBezTo>
                    <a:pt x="21859" y="86"/>
                    <a:pt x="21860" y="173"/>
                    <a:pt x="21860" y="260"/>
                  </a:cubicBezTo>
                  <a:cubicBezTo>
                    <a:pt x="21860" y="12189"/>
                    <a:pt x="12189" y="21860"/>
                    <a:pt x="260" y="21860"/>
                  </a:cubicBezTo>
                  <a:cubicBezTo>
                    <a:pt x="173" y="21860"/>
                    <a:pt x="86" y="21859"/>
                    <a:pt x="-1" y="21858"/>
                  </a:cubicBezTo>
                </a:path>
                <a:path w="21860" h="21860" stroke="0" extrusionOk="0">
                  <a:moveTo>
                    <a:pt x="21858" y="-1"/>
                  </a:moveTo>
                  <a:cubicBezTo>
                    <a:pt x="21859" y="86"/>
                    <a:pt x="21860" y="173"/>
                    <a:pt x="21860" y="260"/>
                  </a:cubicBezTo>
                  <a:cubicBezTo>
                    <a:pt x="21860" y="12189"/>
                    <a:pt x="12189" y="21860"/>
                    <a:pt x="260" y="21860"/>
                  </a:cubicBezTo>
                  <a:cubicBezTo>
                    <a:pt x="173" y="21860"/>
                    <a:pt x="86" y="21859"/>
                    <a:pt x="-1" y="21858"/>
                  </a:cubicBezTo>
                  <a:lnTo>
                    <a:pt x="260" y="26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1991" y="1615"/>
              <a:ext cx="1" cy="135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Arc 27"/>
            <p:cNvSpPr>
              <a:spLocks/>
            </p:cNvSpPr>
            <p:nvPr/>
          </p:nvSpPr>
          <p:spPr bwMode="auto">
            <a:xfrm>
              <a:off x="2008" y="2394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</a:path>
                <a:path w="21858" h="21600" stroke="0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  <a:lnTo>
                    <a:pt x="258" y="2160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rc 28"/>
            <p:cNvSpPr>
              <a:spLocks/>
            </p:cNvSpPr>
            <p:nvPr/>
          </p:nvSpPr>
          <p:spPr bwMode="auto">
            <a:xfrm>
              <a:off x="2008" y="2479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</a:path>
                <a:path w="21858" h="21600" stroke="0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  <a:lnTo>
                    <a:pt x="258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1991" y="2411"/>
              <a:ext cx="1" cy="13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rc 30"/>
            <p:cNvSpPr>
              <a:spLocks/>
            </p:cNvSpPr>
            <p:nvPr/>
          </p:nvSpPr>
          <p:spPr bwMode="auto">
            <a:xfrm>
              <a:off x="4009" y="1648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</a:path>
                <a:path w="21600" h="21598" stroke="0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  <a:lnTo>
                    <a:pt x="21600" y="21598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rc 31"/>
            <p:cNvSpPr>
              <a:spLocks/>
            </p:cNvSpPr>
            <p:nvPr/>
          </p:nvSpPr>
          <p:spPr bwMode="auto">
            <a:xfrm>
              <a:off x="4009" y="1733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</a:path>
                <a:path w="21600" h="21598" stroke="0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4111" y="1665"/>
              <a:ext cx="1" cy="153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Arc 33"/>
            <p:cNvSpPr>
              <a:spLocks/>
            </p:cNvSpPr>
            <p:nvPr/>
          </p:nvSpPr>
          <p:spPr bwMode="auto">
            <a:xfrm>
              <a:off x="4010" y="2633"/>
              <a:ext cx="84" cy="84"/>
            </a:xfrm>
            <a:custGeom>
              <a:avLst/>
              <a:gdLst>
                <a:gd name="T0" fmla="*/ 0 w 21598"/>
                <a:gd name="T1" fmla="*/ 0 h 21598"/>
                <a:gd name="T2" fmla="*/ 0 w 21598"/>
                <a:gd name="T3" fmla="*/ 0 h 21598"/>
                <a:gd name="T4" fmla="*/ 0 w 21598"/>
                <a:gd name="T5" fmla="*/ 0 h 21598"/>
                <a:gd name="T6" fmla="*/ 0 60000 65536"/>
                <a:gd name="T7" fmla="*/ 0 60000 65536"/>
                <a:gd name="T8" fmla="*/ 0 60000 65536"/>
                <a:gd name="T9" fmla="*/ 0 w 21598"/>
                <a:gd name="T10" fmla="*/ 0 h 21598"/>
                <a:gd name="T11" fmla="*/ 21598 w 21598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8" h="21598" fill="none" extrusionOk="0">
                  <a:moveTo>
                    <a:pt x="-1" y="21343"/>
                  </a:moveTo>
                  <a:cubicBezTo>
                    <a:pt x="137" y="9613"/>
                    <a:pt x="9613" y="137"/>
                    <a:pt x="21343" y="-1"/>
                  </a:cubicBezTo>
                </a:path>
                <a:path w="21598" h="21598" stroke="0" extrusionOk="0">
                  <a:moveTo>
                    <a:pt x="-1" y="21343"/>
                  </a:moveTo>
                  <a:cubicBezTo>
                    <a:pt x="137" y="9613"/>
                    <a:pt x="9613" y="137"/>
                    <a:pt x="21343" y="-1"/>
                  </a:cubicBezTo>
                  <a:lnTo>
                    <a:pt x="21598" y="21598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Arc 34"/>
            <p:cNvSpPr>
              <a:spLocks/>
            </p:cNvSpPr>
            <p:nvPr/>
          </p:nvSpPr>
          <p:spPr bwMode="auto">
            <a:xfrm>
              <a:off x="4009" y="2716"/>
              <a:ext cx="85" cy="85"/>
            </a:xfrm>
            <a:custGeom>
              <a:avLst/>
              <a:gdLst>
                <a:gd name="T0" fmla="*/ 0 w 21600"/>
                <a:gd name="T1" fmla="*/ 0 h 21852"/>
                <a:gd name="T2" fmla="*/ 0 w 21600"/>
                <a:gd name="T3" fmla="*/ 0 h 21852"/>
                <a:gd name="T4" fmla="*/ 0 w 21600"/>
                <a:gd name="T5" fmla="*/ 0 h 2185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52"/>
                <a:gd name="T11" fmla="*/ 21600 w 21600"/>
                <a:gd name="T12" fmla="*/ 21852 h 218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52" fill="none" extrusionOk="0">
                  <a:moveTo>
                    <a:pt x="21339" y="21852"/>
                  </a:moveTo>
                  <a:cubicBezTo>
                    <a:pt x="9512" y="21710"/>
                    <a:pt x="0" y="12081"/>
                    <a:pt x="0" y="254"/>
                  </a:cubicBezTo>
                  <a:cubicBezTo>
                    <a:pt x="-1" y="169"/>
                    <a:pt x="0" y="84"/>
                    <a:pt x="1" y="-1"/>
                  </a:cubicBezTo>
                </a:path>
                <a:path w="21600" h="21852" stroke="0" extrusionOk="0">
                  <a:moveTo>
                    <a:pt x="21339" y="21852"/>
                  </a:moveTo>
                  <a:cubicBezTo>
                    <a:pt x="9512" y="21710"/>
                    <a:pt x="0" y="12081"/>
                    <a:pt x="0" y="254"/>
                  </a:cubicBezTo>
                  <a:cubicBezTo>
                    <a:pt x="-1" y="169"/>
                    <a:pt x="0" y="84"/>
                    <a:pt x="1" y="-1"/>
                  </a:cubicBezTo>
                  <a:lnTo>
                    <a:pt x="21600" y="254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4111" y="2649"/>
              <a:ext cx="1" cy="135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2387" y="1843"/>
              <a:ext cx="49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GB" sz="1700">
                  <a:solidFill>
                    <a:srgbClr val="000000"/>
                  </a:solidFill>
                  <a:latin typeface="Arial" panose="020B0604020202020204" pitchFamily="34" charset="0"/>
                </a:rPr>
                <a:t>any port</a:t>
              </a:r>
              <a:endParaRPr lang="en-GB">
                <a:latin typeface="Times" panose="02020603050405020304" pitchFamily="18" charset="0"/>
              </a:endParaRPr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 flipV="1">
              <a:off x="2059" y="1920"/>
              <a:ext cx="272" cy="220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 flipH="1" flipV="1">
              <a:off x="3687" y="1903"/>
              <a:ext cx="356" cy="237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 flipH="1" flipV="1">
              <a:off x="1220" y="2068"/>
              <a:ext cx="331" cy="10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 flipV="1">
              <a:off x="4535" y="2004"/>
              <a:ext cx="254" cy="187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4626" y="1910"/>
              <a:ext cx="39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GB" sz="1700">
                  <a:solidFill>
                    <a:srgbClr val="000000"/>
                  </a:solidFill>
                  <a:latin typeface="Arial" panose="020B0604020202020204" pitchFamily="34" charset="0"/>
                </a:rPr>
                <a:t>socket</a:t>
              </a:r>
              <a:endParaRPr lang="en-GB">
                <a:latin typeface="Times" panose="02020603050405020304" pitchFamily="18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996" y="1910"/>
              <a:ext cx="39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GB" sz="1700">
                  <a:solidFill>
                    <a:srgbClr val="000000"/>
                  </a:solidFill>
                  <a:latin typeface="Arial" panose="020B0604020202020204" pitchFamily="34" charset="0"/>
                </a:rPr>
                <a:t>socket</a:t>
              </a:r>
              <a:endParaRPr lang="en-GB">
                <a:latin typeface="Times" panose="02020603050405020304" pitchFamily="18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3795" y="2945"/>
              <a:ext cx="20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GB" sz="1700">
                  <a:solidFill>
                    <a:srgbClr val="000000"/>
                  </a:solidFill>
                  <a:latin typeface="Arial" panose="020B0604020202020204" pitchFamily="34" charset="0"/>
                </a:rPr>
                <a:t>Internet address = 138.37.88.249</a:t>
              </a:r>
              <a:endParaRPr lang="en-GB">
                <a:latin typeface="Times" panose="02020603050405020304" pitchFamily="18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347" y="2945"/>
              <a:ext cx="20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GB" sz="1700">
                  <a:solidFill>
                    <a:srgbClr val="000000"/>
                  </a:solidFill>
                  <a:latin typeface="Arial" panose="020B0604020202020204" pitchFamily="34" charset="0"/>
                </a:rPr>
                <a:t>Internet address = 138.37.94.248</a:t>
              </a:r>
              <a:endParaRPr lang="en-GB">
                <a:latin typeface="Times" panose="02020603050405020304" pitchFamily="18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2801" y="2673"/>
              <a:ext cx="6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GB" sz="1700">
                  <a:solidFill>
                    <a:srgbClr val="000000"/>
                  </a:solidFill>
                  <a:latin typeface="Arial" panose="020B0604020202020204" pitchFamily="34" charset="0"/>
                </a:rPr>
                <a:t>other ports</a:t>
              </a:r>
              <a:endParaRPr lang="en-GB">
                <a:latin typeface="Times" panose="02020603050405020304" pitchFamily="18" charset="0"/>
              </a:endParaRPr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 flipH="1" flipV="1">
              <a:off x="2127" y="2479"/>
              <a:ext cx="543" cy="187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 flipH="1" flipV="1">
              <a:off x="2110" y="2700"/>
              <a:ext cx="610" cy="33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 flipH="1" flipV="1">
              <a:off x="3534" y="2700"/>
              <a:ext cx="458" cy="1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49"/>
            <p:cNvSpPr>
              <a:spLocks noChangeShapeType="1"/>
            </p:cNvSpPr>
            <p:nvPr/>
          </p:nvSpPr>
          <p:spPr bwMode="auto">
            <a:xfrm flipV="1">
              <a:off x="3534" y="2496"/>
              <a:ext cx="509" cy="13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1126" y="2453"/>
              <a:ext cx="31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GB" sz="1700">
                  <a:solidFill>
                    <a:srgbClr val="000000"/>
                  </a:solidFill>
                  <a:latin typeface="Arial" panose="020B0604020202020204" pitchFamily="34" charset="0"/>
                </a:rPr>
                <a:t>client</a:t>
              </a:r>
              <a:endParaRPr lang="en-GB">
                <a:latin typeface="Times" panose="02020603050405020304" pitchFamily="18" charset="0"/>
              </a:endParaRP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4620" y="2470"/>
              <a:ext cx="37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GB" sz="1700">
                  <a:solidFill>
                    <a:srgbClr val="000000"/>
                  </a:solidFill>
                  <a:latin typeface="Arial" panose="020B0604020202020204" pitchFamily="34" charset="0"/>
                </a:rPr>
                <a:t>server</a:t>
              </a:r>
              <a:endParaRPr lang="en-GB">
                <a:latin typeface="Times" panose="02020603050405020304" pitchFamily="18" charset="0"/>
              </a:endParaRPr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1568" y="2191"/>
              <a:ext cx="152" cy="119"/>
            </a:xfrm>
            <a:custGeom>
              <a:avLst/>
              <a:gdLst>
                <a:gd name="T0" fmla="*/ 0 w 152"/>
                <a:gd name="T1" fmla="*/ 0 h 119"/>
                <a:gd name="T2" fmla="*/ 17 w 152"/>
                <a:gd name="T3" fmla="*/ 85 h 119"/>
                <a:gd name="T4" fmla="*/ 67 w 152"/>
                <a:gd name="T5" fmla="*/ 119 h 119"/>
                <a:gd name="T6" fmla="*/ 135 w 152"/>
                <a:gd name="T7" fmla="*/ 85 h 119"/>
                <a:gd name="T8" fmla="*/ 152 w 152"/>
                <a:gd name="T9" fmla="*/ 0 h 119"/>
                <a:gd name="T10" fmla="*/ 0 w 152"/>
                <a:gd name="T11" fmla="*/ 0 h 1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2"/>
                <a:gd name="T19" fmla="*/ 0 h 119"/>
                <a:gd name="T20" fmla="*/ 152 w 152"/>
                <a:gd name="T21" fmla="*/ 119 h 1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2" h="119">
                  <a:moveTo>
                    <a:pt x="0" y="0"/>
                  </a:moveTo>
                  <a:lnTo>
                    <a:pt x="17" y="85"/>
                  </a:lnTo>
                  <a:lnTo>
                    <a:pt x="67" y="119"/>
                  </a:lnTo>
                  <a:lnTo>
                    <a:pt x="135" y="8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C99"/>
            </a:solidFill>
            <a:ln w="39688">
              <a:solidFill>
                <a:srgbClr val="FFDC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utoShape 53"/>
            <p:cNvSpPr>
              <a:spLocks noChangeArrowheads="1"/>
            </p:cNvSpPr>
            <p:nvPr/>
          </p:nvSpPr>
          <p:spPr bwMode="auto">
            <a:xfrm>
              <a:off x="1568" y="2072"/>
              <a:ext cx="169" cy="255"/>
            </a:xfrm>
            <a:prstGeom prst="roundRect">
              <a:avLst>
                <a:gd name="adj" fmla="val 42602"/>
              </a:avLst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>
              <a:off x="1568" y="2191"/>
              <a:ext cx="152" cy="1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4382" y="2191"/>
              <a:ext cx="153" cy="119"/>
            </a:xfrm>
            <a:custGeom>
              <a:avLst/>
              <a:gdLst>
                <a:gd name="T0" fmla="*/ 0 w 153"/>
                <a:gd name="T1" fmla="*/ 0 h 119"/>
                <a:gd name="T2" fmla="*/ 17 w 153"/>
                <a:gd name="T3" fmla="*/ 85 h 119"/>
                <a:gd name="T4" fmla="*/ 68 w 153"/>
                <a:gd name="T5" fmla="*/ 119 h 119"/>
                <a:gd name="T6" fmla="*/ 136 w 153"/>
                <a:gd name="T7" fmla="*/ 85 h 119"/>
                <a:gd name="T8" fmla="*/ 153 w 153"/>
                <a:gd name="T9" fmla="*/ 0 h 119"/>
                <a:gd name="T10" fmla="*/ 0 w 153"/>
                <a:gd name="T11" fmla="*/ 0 h 1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"/>
                <a:gd name="T19" fmla="*/ 0 h 119"/>
                <a:gd name="T20" fmla="*/ 153 w 153"/>
                <a:gd name="T21" fmla="*/ 119 h 1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" h="119">
                  <a:moveTo>
                    <a:pt x="0" y="0"/>
                  </a:moveTo>
                  <a:lnTo>
                    <a:pt x="17" y="85"/>
                  </a:lnTo>
                  <a:lnTo>
                    <a:pt x="68" y="119"/>
                  </a:lnTo>
                  <a:lnTo>
                    <a:pt x="136" y="8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C99"/>
            </a:solidFill>
            <a:ln w="39688">
              <a:solidFill>
                <a:srgbClr val="FFDC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utoShape 56"/>
            <p:cNvSpPr>
              <a:spLocks noChangeArrowheads="1"/>
            </p:cNvSpPr>
            <p:nvPr/>
          </p:nvSpPr>
          <p:spPr bwMode="auto">
            <a:xfrm>
              <a:off x="4382" y="2072"/>
              <a:ext cx="169" cy="255"/>
            </a:xfrm>
            <a:prstGeom prst="roundRect">
              <a:avLst>
                <a:gd name="adj" fmla="val 42602"/>
              </a:avLst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>
              <a:off x="4382" y="2191"/>
              <a:ext cx="153" cy="1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Arc 58"/>
            <p:cNvSpPr>
              <a:spLocks/>
            </p:cNvSpPr>
            <p:nvPr/>
          </p:nvSpPr>
          <p:spPr bwMode="auto">
            <a:xfrm>
              <a:off x="2008" y="2123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</a:path>
                <a:path w="21858" h="21600" stroke="0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  <a:lnTo>
                    <a:pt x="258" y="2160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Arc 59"/>
            <p:cNvSpPr>
              <a:spLocks/>
            </p:cNvSpPr>
            <p:nvPr/>
          </p:nvSpPr>
          <p:spPr bwMode="auto">
            <a:xfrm>
              <a:off x="2008" y="2208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</a:path>
                <a:path w="21858" h="21600" stroke="0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  <a:lnTo>
                    <a:pt x="258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60"/>
            <p:cNvSpPr>
              <a:spLocks noChangeShapeType="1"/>
            </p:cNvSpPr>
            <p:nvPr/>
          </p:nvSpPr>
          <p:spPr bwMode="auto">
            <a:xfrm>
              <a:off x="2008" y="2140"/>
              <a:ext cx="1" cy="153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Arc 61"/>
            <p:cNvSpPr>
              <a:spLocks/>
            </p:cNvSpPr>
            <p:nvPr/>
          </p:nvSpPr>
          <p:spPr bwMode="auto">
            <a:xfrm>
              <a:off x="4026" y="2123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</a:path>
                <a:path w="21600" h="21598" stroke="0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  <a:lnTo>
                    <a:pt x="21600" y="21598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Arc 62"/>
            <p:cNvSpPr>
              <a:spLocks/>
            </p:cNvSpPr>
            <p:nvPr/>
          </p:nvSpPr>
          <p:spPr bwMode="auto">
            <a:xfrm>
              <a:off x="4026" y="2208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</a:path>
                <a:path w="21600" h="21598" stroke="0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63"/>
            <p:cNvSpPr>
              <a:spLocks noChangeShapeType="1"/>
            </p:cNvSpPr>
            <p:nvPr/>
          </p:nvSpPr>
          <p:spPr bwMode="auto">
            <a:xfrm>
              <a:off x="4111" y="2140"/>
              <a:ext cx="1" cy="13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3907" y="2174"/>
              <a:ext cx="136" cy="68"/>
            </a:xfrm>
            <a:custGeom>
              <a:avLst/>
              <a:gdLst>
                <a:gd name="T0" fmla="*/ 0 w 136"/>
                <a:gd name="T1" fmla="*/ 34 h 68"/>
                <a:gd name="T2" fmla="*/ 0 w 136"/>
                <a:gd name="T3" fmla="*/ 0 h 68"/>
                <a:gd name="T4" fmla="*/ 136 w 136"/>
                <a:gd name="T5" fmla="*/ 34 h 68"/>
                <a:gd name="T6" fmla="*/ 0 w 136"/>
                <a:gd name="T7" fmla="*/ 68 h 68"/>
                <a:gd name="T8" fmla="*/ 0 w 136"/>
                <a:gd name="T9" fmla="*/ 34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68"/>
                <a:gd name="T17" fmla="*/ 136 w 136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68">
                  <a:moveTo>
                    <a:pt x="0" y="34"/>
                  </a:moveTo>
                  <a:lnTo>
                    <a:pt x="0" y="0"/>
                  </a:lnTo>
                  <a:lnTo>
                    <a:pt x="136" y="34"/>
                  </a:lnTo>
                  <a:lnTo>
                    <a:pt x="0" y="68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65"/>
            <p:cNvSpPr>
              <a:spLocks noChangeShapeType="1"/>
            </p:cNvSpPr>
            <p:nvPr/>
          </p:nvSpPr>
          <p:spPr bwMode="auto">
            <a:xfrm flipH="1">
              <a:off x="2093" y="2208"/>
              <a:ext cx="1814" cy="1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1873" y="2174"/>
              <a:ext cx="152" cy="85"/>
            </a:xfrm>
            <a:custGeom>
              <a:avLst/>
              <a:gdLst>
                <a:gd name="T0" fmla="*/ 0 w 152"/>
                <a:gd name="T1" fmla="*/ 51 h 85"/>
                <a:gd name="T2" fmla="*/ 0 w 152"/>
                <a:gd name="T3" fmla="*/ 0 h 85"/>
                <a:gd name="T4" fmla="*/ 152 w 152"/>
                <a:gd name="T5" fmla="*/ 17 h 85"/>
                <a:gd name="T6" fmla="*/ 17 w 152"/>
                <a:gd name="T7" fmla="*/ 85 h 85"/>
                <a:gd name="T8" fmla="*/ 0 w 152"/>
                <a:gd name="T9" fmla="*/ 51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"/>
                <a:gd name="T16" fmla="*/ 0 h 85"/>
                <a:gd name="T17" fmla="*/ 152 w 152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" h="85">
                  <a:moveTo>
                    <a:pt x="0" y="51"/>
                  </a:moveTo>
                  <a:lnTo>
                    <a:pt x="0" y="0"/>
                  </a:lnTo>
                  <a:lnTo>
                    <a:pt x="152" y="17"/>
                  </a:lnTo>
                  <a:lnTo>
                    <a:pt x="17" y="8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67"/>
            <p:cNvSpPr>
              <a:spLocks noChangeShapeType="1"/>
            </p:cNvSpPr>
            <p:nvPr/>
          </p:nvSpPr>
          <p:spPr bwMode="auto">
            <a:xfrm flipV="1">
              <a:off x="1669" y="2225"/>
              <a:ext cx="204" cy="34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4263" y="2174"/>
              <a:ext cx="153" cy="102"/>
            </a:xfrm>
            <a:custGeom>
              <a:avLst/>
              <a:gdLst>
                <a:gd name="T0" fmla="*/ 0 w 153"/>
                <a:gd name="T1" fmla="*/ 51 h 102"/>
                <a:gd name="T2" fmla="*/ 0 w 153"/>
                <a:gd name="T3" fmla="*/ 0 h 102"/>
                <a:gd name="T4" fmla="*/ 153 w 153"/>
                <a:gd name="T5" fmla="*/ 68 h 102"/>
                <a:gd name="T6" fmla="*/ 0 w 153"/>
                <a:gd name="T7" fmla="*/ 102 h 102"/>
                <a:gd name="T8" fmla="*/ 0 w 153"/>
                <a:gd name="T9" fmla="*/ 51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"/>
                <a:gd name="T16" fmla="*/ 0 h 102"/>
                <a:gd name="T17" fmla="*/ 153 w 153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" h="102">
                  <a:moveTo>
                    <a:pt x="0" y="51"/>
                  </a:moveTo>
                  <a:lnTo>
                    <a:pt x="0" y="0"/>
                  </a:lnTo>
                  <a:lnTo>
                    <a:pt x="153" y="68"/>
                  </a:lnTo>
                  <a:lnTo>
                    <a:pt x="0" y="102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69"/>
            <p:cNvSpPr>
              <a:spLocks noChangeShapeType="1"/>
            </p:cNvSpPr>
            <p:nvPr/>
          </p:nvSpPr>
          <p:spPr bwMode="auto">
            <a:xfrm flipH="1" flipV="1">
              <a:off x="4077" y="2191"/>
              <a:ext cx="169" cy="34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141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interface that the OS provides to its networking subsystem</a:t>
            </a:r>
          </a:p>
          <a:p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627688" y="3589698"/>
            <a:ext cx="274637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  <a:defRPr/>
            </a:pPr>
            <a:r>
              <a:rPr lang="nl-NL" sz="1400" b="1">
                <a:latin typeface="Arial" charset="0"/>
                <a:ea typeface="ＭＳ Ｐゴシック" charset="0"/>
                <a:cs typeface="ＭＳ Ｐゴシック" charset="0"/>
              </a:rPr>
              <a:t>application layer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627688" y="4737461"/>
            <a:ext cx="2746375" cy="928687"/>
            <a:chOff x="768" y="2316"/>
            <a:chExt cx="1536" cy="585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768" y="2316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0000"/>
                </a:buClr>
                <a:defRPr/>
              </a:pPr>
              <a:r>
                <a:rPr lang="nl-NL" sz="1400" b="1">
                  <a:latin typeface="Arial" charset="0"/>
                  <a:ea typeface="ＭＳ Ｐゴシック" charset="0"/>
                  <a:cs typeface="ＭＳ Ｐゴシック" charset="0"/>
                </a:rPr>
                <a:t>transport layer (TCP/UDP)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768" y="2508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0000"/>
                </a:buClr>
                <a:defRPr/>
              </a:pPr>
              <a:r>
                <a:rPr lang="nl-NL" sz="1400" b="1">
                  <a:latin typeface="Arial" charset="0"/>
                  <a:ea typeface="ＭＳ Ｐゴシック" charset="0"/>
                  <a:cs typeface="ＭＳ Ｐゴシック" charset="0"/>
                </a:rPr>
                <a:t>network layer (IP)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768" y="2703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0000"/>
                </a:buClr>
                <a:defRPr/>
              </a:pPr>
              <a:r>
                <a:rPr lang="nl-NL" sz="1400" b="1">
                  <a:latin typeface="Arial" charset="0"/>
                  <a:ea typeface="ＭＳ Ｐゴシック" charset="0"/>
                  <a:cs typeface="ＭＳ Ｐゴシック" charset="0"/>
                </a:rPr>
                <a:t>link layer (e.g. ethernet)</a:t>
              </a:r>
            </a:p>
          </p:txBody>
        </p:sp>
      </p:grp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063625" y="3599223"/>
            <a:ext cx="259397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  <a:defRPr/>
            </a:pPr>
            <a:r>
              <a:rPr lang="nl-NL" sz="1400" b="1">
                <a:latin typeface="Arial" charset="0"/>
                <a:ea typeface="ＭＳ Ｐゴシック" charset="0"/>
                <a:cs typeface="ＭＳ Ｐゴシック" charset="0"/>
              </a:rPr>
              <a:t>application layer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063625" y="4746986"/>
            <a:ext cx="2593975" cy="928687"/>
            <a:chOff x="768" y="2316"/>
            <a:chExt cx="1536" cy="585"/>
          </a:xfrm>
        </p:grpSpPr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68" y="2316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0000"/>
                </a:buClr>
                <a:defRPr/>
              </a:pPr>
              <a:r>
                <a:rPr lang="nl-NL" sz="1400" b="1">
                  <a:latin typeface="Arial" charset="0"/>
                  <a:ea typeface="ＭＳ Ｐゴシック" charset="0"/>
                  <a:cs typeface="ＭＳ Ｐゴシック" charset="0"/>
                </a:rPr>
                <a:t>transport layer (TCP/UDP)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768" y="2508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0000"/>
                </a:buClr>
                <a:defRPr/>
              </a:pPr>
              <a:r>
                <a:rPr lang="nl-NL" sz="1400" b="1">
                  <a:latin typeface="Arial" charset="0"/>
                  <a:ea typeface="ＭＳ Ｐゴシック" charset="0"/>
                  <a:cs typeface="ＭＳ Ｐゴシック" charset="0"/>
                </a:rPr>
                <a:t>network layer (IP)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768" y="2703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0000"/>
                </a:buClr>
                <a:defRPr/>
              </a:pPr>
              <a:r>
                <a:rPr lang="nl-NL" sz="1400" b="1">
                  <a:latin typeface="Arial" charset="0"/>
                  <a:ea typeface="ＭＳ Ｐゴシック" charset="0"/>
                  <a:cs typeface="ＭＳ Ｐゴシック" charset="0"/>
                </a:rPr>
                <a:t>link layer (e.g. ethernet)</a:t>
              </a:r>
            </a:p>
          </p:txBody>
        </p:sp>
      </p:grp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524000" y="4675548"/>
            <a:ext cx="167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OS network</a:t>
            </a:r>
          </a:p>
          <a:p>
            <a:pPr algn="ctr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stack</a:t>
            </a:r>
            <a:endParaRPr lang="ru-RU" b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7" name="Picture 18" descr="01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2432411"/>
            <a:ext cx="12858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1196975" y="3856398"/>
            <a:ext cx="2330450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User Process</a:t>
            </a:r>
            <a:endParaRPr lang="ru-RU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5826125" y="3864336"/>
            <a:ext cx="2330450" cy="522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User Process</a:t>
            </a:r>
            <a:endParaRPr lang="ru-RU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3309938" y="4156436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1" name="Picture 22" descr="01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413361"/>
            <a:ext cx="12858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1890713" y="4294548"/>
            <a:ext cx="939800" cy="492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Socket</a:t>
            </a:r>
            <a:endParaRPr lang="ru-RU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6172200" y="4675548"/>
            <a:ext cx="167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OS network</a:t>
            </a:r>
          </a:p>
          <a:p>
            <a:pPr algn="ctr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stack</a:t>
            </a:r>
            <a:endParaRPr lang="ru-RU" b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6527800" y="4294548"/>
            <a:ext cx="939800" cy="492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Socket</a:t>
            </a:r>
            <a:endParaRPr lang="ru-RU" b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5" name="Group 26"/>
          <p:cNvGrpSpPr>
            <a:grpSpLocks/>
          </p:cNvGrpSpPr>
          <p:nvPr/>
        </p:nvGrpSpPr>
        <p:grpSpPr bwMode="auto">
          <a:xfrm>
            <a:off x="3319463" y="4904148"/>
            <a:ext cx="2743200" cy="366713"/>
            <a:chOff x="2091" y="2160"/>
            <a:chExt cx="1728" cy="231"/>
          </a:xfrm>
        </p:grpSpPr>
        <p:sp>
          <p:nvSpPr>
            <p:cNvPr id="26" name="Line 27"/>
            <p:cNvSpPr>
              <a:spLocks noChangeShapeType="1"/>
            </p:cNvSpPr>
            <p:nvPr/>
          </p:nvSpPr>
          <p:spPr bwMode="auto">
            <a:xfrm>
              <a:off x="2091" y="2352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2622" y="2160"/>
              <a:ext cx="6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FF0000"/>
                </a:buClr>
                <a:defRPr/>
              </a:pPr>
              <a:r>
                <a:rPr lang="en-US" b="1">
                  <a:latin typeface="Arial" charset="0"/>
                  <a:ea typeface="ＭＳ Ｐゴシック" charset="0"/>
                  <a:cs typeface="ＭＳ Ｐゴシック" charset="0"/>
                </a:rPr>
                <a:t>Internet</a:t>
              </a:r>
              <a:endParaRPr lang="ru-RU" b="1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28" name="Group 29"/>
          <p:cNvGrpSpPr>
            <a:grpSpLocks/>
          </p:cNvGrpSpPr>
          <p:nvPr/>
        </p:nvGrpSpPr>
        <p:grpSpPr bwMode="auto">
          <a:xfrm>
            <a:off x="3427413" y="5240698"/>
            <a:ext cx="2468562" cy="366713"/>
            <a:chOff x="2404" y="2925"/>
            <a:chExt cx="1196" cy="231"/>
          </a:xfrm>
        </p:grpSpPr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2404" y="3129"/>
              <a:ext cx="11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2767" y="2925"/>
              <a:ext cx="6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FF0000"/>
                </a:buClr>
                <a:defRPr/>
              </a:pPr>
              <a:r>
                <a:rPr lang="en-US" b="1" dirty="0">
                  <a:latin typeface="Arial" charset="0"/>
                  <a:ea typeface="ＭＳ Ｐゴシック" charset="0"/>
                  <a:cs typeface="ＭＳ Ｐゴシック" charset="0"/>
                </a:rPr>
                <a:t>Internet</a:t>
              </a:r>
              <a:endParaRPr lang="ru-RU" b="1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4175125" y="3854811"/>
            <a:ext cx="1019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  <a:defRPr/>
            </a:pP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Internet</a:t>
            </a:r>
            <a:endParaRPr lang="ru-RU" b="1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11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6" grpId="0" animBg="1"/>
      <p:bldP spid="16" grpId="1" animBg="1"/>
      <p:bldP spid="22" grpId="0" animBg="1"/>
      <p:bldP spid="23" grpId="0" animBg="1"/>
      <p:bldP spid="23" grpId="1" animBg="1"/>
      <p:bldP spid="24" grpId="0" animBg="1"/>
      <p:bldP spid="31" grpId="0"/>
      <p:bldP spid="31" grpId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– Delivering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Application</a:t>
            </a:r>
          </a:p>
          <a:p>
            <a:pPr lvl="1" eaLnBrk="1" hangingPunct="1"/>
            <a:r>
              <a:rPr lang="en-US" dirty="0"/>
              <a:t>Read data from and write data to the socket</a:t>
            </a:r>
          </a:p>
          <a:p>
            <a:pPr lvl="1" eaLnBrk="1" hangingPunct="1"/>
            <a:r>
              <a:rPr lang="en-US" dirty="0"/>
              <a:t>Interpret the data (e.g., render a Web page)</a:t>
            </a:r>
          </a:p>
          <a:p>
            <a:pPr eaLnBrk="1" hangingPunct="1"/>
            <a:r>
              <a:rPr lang="en-US" dirty="0"/>
              <a:t>Operating system</a:t>
            </a:r>
          </a:p>
          <a:p>
            <a:pPr lvl="1" eaLnBrk="1" hangingPunct="1"/>
            <a:r>
              <a:rPr lang="en-US" dirty="0"/>
              <a:t>Deliver data to the destination socket</a:t>
            </a:r>
          </a:p>
          <a:p>
            <a:pPr lvl="1" eaLnBrk="1" hangingPunct="1"/>
            <a:r>
              <a:rPr lang="en-US" dirty="0"/>
              <a:t>Based on the destination port number (e.g., 80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Network</a:t>
            </a:r>
            <a:endParaRPr lang="en-US" dirty="0"/>
          </a:p>
          <a:p>
            <a:pPr lvl="1" eaLnBrk="1" hangingPunct="1"/>
            <a:r>
              <a:rPr lang="en-US" dirty="0"/>
              <a:t>Deliver data packet to the destination host</a:t>
            </a:r>
          </a:p>
          <a:p>
            <a:pPr lvl="1" eaLnBrk="1" hangingPunct="1"/>
            <a:r>
              <a:rPr lang="en-US" dirty="0"/>
              <a:t>Based on the destination IP address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33" y="1527969"/>
            <a:ext cx="3341206" cy="3486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Engine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Tasks:</a:t>
            </a:r>
          </a:p>
          <a:p>
            <a:pPr lvl="1"/>
            <a:r>
              <a:rPr lang="en-US" dirty="0"/>
              <a:t>spark </a:t>
            </a:r>
            <a:r>
              <a:rPr lang="en-US" dirty="0" smtClean="0"/>
              <a:t>control</a:t>
            </a:r>
          </a:p>
          <a:p>
            <a:pPr lvl="2"/>
            <a:r>
              <a:rPr lang="en-US" dirty="0" smtClean="0"/>
              <a:t>Firing the spark plug periodically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park </a:t>
            </a:r>
            <a:r>
              <a:rPr lang="en-US" dirty="0"/>
              <a:t>timing </a:t>
            </a:r>
            <a:r>
              <a:rPr lang="en-US" dirty="0" smtClean="0"/>
              <a:t>varies </a:t>
            </a:r>
            <a:r>
              <a:rPr lang="en-US" dirty="0"/>
              <a:t>with engine speed </a:t>
            </a:r>
          </a:p>
          <a:p>
            <a:pPr lvl="1"/>
            <a:r>
              <a:rPr lang="en-US" dirty="0" smtClean="0"/>
              <a:t>regulate </a:t>
            </a:r>
            <a:r>
              <a:rPr lang="en-US" dirty="0"/>
              <a:t>exhaust emissions</a:t>
            </a:r>
          </a:p>
          <a:p>
            <a:pPr lvl="1"/>
            <a:r>
              <a:rPr lang="en-US" dirty="0" smtClean="0"/>
              <a:t>crankshaft </a:t>
            </a:r>
            <a:r>
              <a:rPr lang="en-US" dirty="0"/>
              <a:t>sensing</a:t>
            </a:r>
          </a:p>
          <a:p>
            <a:pPr lvl="1"/>
            <a:r>
              <a:rPr lang="en-US" dirty="0"/>
              <a:t>fuel/air mixture</a:t>
            </a:r>
          </a:p>
          <a:p>
            <a:pPr lvl="1"/>
            <a:r>
              <a:rPr lang="en-US" dirty="0"/>
              <a:t>oxygen sensor</a:t>
            </a:r>
          </a:p>
          <a:p>
            <a:pPr lvl="1"/>
            <a:r>
              <a:rPr lang="en-US" dirty="0" smtClean="0"/>
              <a:t>multimode </a:t>
            </a:r>
            <a:r>
              <a:rPr lang="en-US" dirty="0"/>
              <a:t>control scheme </a:t>
            </a:r>
            <a:endParaRPr lang="en-US" dirty="0" smtClean="0"/>
          </a:p>
          <a:p>
            <a:pPr lvl="2"/>
            <a:r>
              <a:rPr lang="en-US" dirty="0"/>
              <a:t>engine </a:t>
            </a:r>
            <a:r>
              <a:rPr lang="en-US" dirty="0" smtClean="0"/>
              <a:t>warm-up , cruise, climbing </a:t>
            </a:r>
            <a:r>
              <a:rPr lang="en-US" dirty="0"/>
              <a:t>steep hills </a:t>
            </a:r>
            <a:endParaRPr lang="en-US" dirty="0" smtClean="0"/>
          </a:p>
          <a:p>
            <a:r>
              <a:rPr lang="en-US" dirty="0" smtClean="0"/>
              <a:t>Rates </a:t>
            </a:r>
            <a:r>
              <a:rPr lang="en-US" dirty="0"/>
              <a:t>at which engine inputs and outputs must be handled </a:t>
            </a:r>
            <a:r>
              <a:rPr lang="en-US" dirty="0" smtClean="0"/>
              <a:t>range between 2ms and 1s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4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Socket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Datagram Socket</a:t>
            </a:r>
            <a:r>
              <a:rPr lang="en-US" dirty="0" smtClean="0"/>
              <a:t>: User Datagram Protocol (UDP)</a:t>
            </a:r>
          </a:p>
          <a:p>
            <a:pPr lvl="1"/>
            <a:r>
              <a:rPr lang="en-US" dirty="0" smtClean="0"/>
              <a:t> Independent packets</a:t>
            </a:r>
          </a:p>
          <a:p>
            <a:pPr lvl="1"/>
            <a:r>
              <a:rPr lang="en-US" dirty="0" smtClean="0"/>
              <a:t> Not necessarily in-order delivery</a:t>
            </a:r>
          </a:p>
          <a:p>
            <a:pPr lvl="1"/>
            <a:r>
              <a:rPr lang="en-US" dirty="0" smtClean="0"/>
              <a:t> Best effort: No guarantee of delivery</a:t>
            </a:r>
          </a:p>
          <a:p>
            <a:pPr lvl="1"/>
            <a:r>
              <a:rPr lang="en-US" dirty="0" smtClean="0"/>
              <a:t> Connectionless: Must address each packet</a:t>
            </a:r>
          </a:p>
          <a:p>
            <a:pPr lvl="1"/>
            <a:r>
              <a:rPr lang="en-US" dirty="0" smtClean="0"/>
              <a:t>Example UDP applications: Multimedia, voice over IP (Skype)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Stream Socket</a:t>
            </a:r>
            <a:r>
              <a:rPr lang="en-US" dirty="0" smtClean="0"/>
              <a:t>: Transmission Control Protocol (TCP)</a:t>
            </a:r>
          </a:p>
          <a:p>
            <a:pPr lvl="1"/>
            <a:r>
              <a:rPr lang="en-US" dirty="0" smtClean="0"/>
              <a:t>Stream of bytes:  in-order delivery</a:t>
            </a:r>
          </a:p>
          <a:p>
            <a:pPr lvl="1"/>
            <a:r>
              <a:rPr lang="en-US" dirty="0" smtClean="0"/>
              <a:t>Reliable: guarantee delivery</a:t>
            </a:r>
          </a:p>
          <a:p>
            <a:pPr lvl="1"/>
            <a:r>
              <a:rPr lang="en-US" dirty="0" smtClean="0"/>
              <a:t>Connection-oriented: Setup connection followed by data transfer</a:t>
            </a:r>
          </a:p>
          <a:p>
            <a:pPr lvl="1"/>
            <a:r>
              <a:rPr lang="en-US" dirty="0" smtClean="0"/>
              <a:t>Example TCP applications: Web, Email, Telnet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4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Socket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Socket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Originally provided in Berkeley UNIX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Later adopted by all popular operating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Simplifies porting applications to different </a:t>
            </a:r>
            <a:r>
              <a:rPr lang="en-US" dirty="0" err="1"/>
              <a:t>OSes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In UNIX, everything is like a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All input is like reading a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All output is like writing a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File is represented by an integer file descriptor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API implemented as system calls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E.g., connect, send, </a:t>
            </a:r>
            <a:r>
              <a:rPr lang="en-US" dirty="0" err="1"/>
              <a:t>recv</a:t>
            </a:r>
            <a:r>
              <a:rPr lang="en-US" dirty="0"/>
              <a:t>, close,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Connection-oriented Example </a:t>
            </a:r>
            <a:br>
              <a:rPr lang="en-US" dirty="0"/>
            </a:br>
            <a:r>
              <a:rPr lang="en-US" dirty="0"/>
              <a:t>(Stream Sockets -TCP)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1470362"/>
            <a:ext cx="6057900" cy="456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8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Connectionless Example </a:t>
            </a:r>
            <a:br>
              <a:rPr lang="en-US" dirty="0"/>
            </a:br>
            <a:r>
              <a:rPr lang="en-US" dirty="0"/>
              <a:t>(Datagram Sockets - UDP)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247" y="1816004"/>
            <a:ext cx="6381506" cy="39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31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45560</TotalTime>
  <Words>4691</Words>
  <Application>Microsoft Office PowerPoint</Application>
  <PresentationFormat>On-screen Show (4:3)</PresentationFormat>
  <Paragraphs>918</Paragraphs>
  <Slides>93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93</vt:i4>
      </vt:variant>
      <vt:variant>
        <vt:lpstr>Custom Shows</vt:lpstr>
      </vt:variant>
      <vt:variant>
        <vt:i4>1</vt:i4>
      </vt:variant>
    </vt:vector>
  </HeadingPairs>
  <TitlesOfParts>
    <vt:vector size="111" baseType="lpstr">
      <vt:lpstr>굴림</vt:lpstr>
      <vt:lpstr>ＭＳ Ｐゴシック</vt:lpstr>
      <vt:lpstr>宋体</vt:lpstr>
      <vt:lpstr>Arial</vt:lpstr>
      <vt:lpstr>Cambria Math</vt:lpstr>
      <vt:lpstr>Comic Sans MS</vt:lpstr>
      <vt:lpstr>Courier New</vt:lpstr>
      <vt:lpstr>Monotype Sorts</vt:lpstr>
      <vt:lpstr>Symbol</vt:lpstr>
      <vt:lpstr>Tahoma</vt:lpstr>
      <vt:lpstr>Times</vt:lpstr>
      <vt:lpstr>Times New Roman</vt:lpstr>
      <vt:lpstr>Wingdings</vt:lpstr>
      <vt:lpstr>Default Design</vt:lpstr>
      <vt:lpstr>Worksheet</vt:lpstr>
      <vt:lpstr>Chart</vt:lpstr>
      <vt:lpstr>Artwork</vt:lpstr>
      <vt:lpstr>  Processes and Operating Systems  Chapter 6</vt:lpstr>
      <vt:lpstr>Next . . .</vt:lpstr>
      <vt:lpstr>Processes and Operating Systems</vt:lpstr>
      <vt:lpstr>Processes and Operating Systems</vt:lpstr>
      <vt:lpstr>Tasks and Processes</vt:lpstr>
      <vt:lpstr>Compression Unit Example</vt:lpstr>
      <vt:lpstr>Compression Unit Example</vt:lpstr>
      <vt:lpstr>Multi-Rate Systems</vt:lpstr>
      <vt:lpstr>Example: Engine Control</vt:lpstr>
      <vt:lpstr>Typical Rates in Engine Controllers</vt:lpstr>
      <vt:lpstr>Real-Time Systems</vt:lpstr>
      <vt:lpstr>Types of Process Timing Requirements</vt:lpstr>
      <vt:lpstr>Types of Process Timing Requirements</vt:lpstr>
      <vt:lpstr>Task Graphs</vt:lpstr>
      <vt:lpstr>Process Execution Characteristics</vt:lpstr>
      <vt:lpstr>CPU Utilization</vt:lpstr>
      <vt:lpstr>Running Periodic Processes</vt:lpstr>
      <vt:lpstr>Running Periodic Processes</vt:lpstr>
      <vt:lpstr>Running Periodic Processes</vt:lpstr>
      <vt:lpstr>Operating Systems</vt:lpstr>
      <vt:lpstr>Real-Time Operating Systems</vt:lpstr>
      <vt:lpstr>State of a Process</vt:lpstr>
      <vt:lpstr>Preemptive Execution</vt:lpstr>
      <vt:lpstr>Context Switching</vt:lpstr>
      <vt:lpstr>FREERTOS</vt:lpstr>
      <vt:lpstr>Context Switching in FREERTOS</vt:lpstr>
      <vt:lpstr>The Scheduling Problem</vt:lpstr>
      <vt:lpstr>Scheduling Feasibility</vt:lpstr>
      <vt:lpstr>Hyperperiod Example</vt:lpstr>
      <vt:lpstr>Round-Robin Scheduling </vt:lpstr>
      <vt:lpstr>Priority-Based Scheduling </vt:lpstr>
      <vt:lpstr>Priority-Based Scheduling Example</vt:lpstr>
      <vt:lpstr>Scheduling Metrics</vt:lpstr>
      <vt:lpstr>Rate Monotonic Scheduling (RMS)</vt:lpstr>
      <vt:lpstr>Rate Monotonic Scheduling (RMS)</vt:lpstr>
      <vt:lpstr>Rate Monotonic Scheduling Example</vt:lpstr>
      <vt:lpstr>Rate Monotonic Analysis (RMA)</vt:lpstr>
      <vt:lpstr>RMS CPU utilization</vt:lpstr>
      <vt:lpstr>RMS CPU utilization Example</vt:lpstr>
      <vt:lpstr>RMS- Schedulability Check</vt:lpstr>
      <vt:lpstr>Another RMS Example</vt:lpstr>
      <vt:lpstr>Another RMS Example</vt:lpstr>
      <vt:lpstr>Another RMS Example</vt:lpstr>
      <vt:lpstr>Earliest-Deadline-First Scheduling</vt:lpstr>
      <vt:lpstr>EDFS Example</vt:lpstr>
      <vt:lpstr>EDFS Example</vt:lpstr>
      <vt:lpstr>EDFS Example</vt:lpstr>
      <vt:lpstr>EDFS Example</vt:lpstr>
      <vt:lpstr>Processor Demand Bound</vt:lpstr>
      <vt:lpstr>EDFS - Schedulability Analysis</vt:lpstr>
      <vt:lpstr>EDFS – Overload Conditions</vt:lpstr>
      <vt:lpstr>Interprocess Communication Mechanisms </vt:lpstr>
      <vt:lpstr>Interprocess Communication Mechanisms </vt:lpstr>
      <vt:lpstr>Shared Memory Communication</vt:lpstr>
      <vt:lpstr>Shared Memory Communication</vt:lpstr>
      <vt:lpstr>Shared Memory Communication</vt:lpstr>
      <vt:lpstr>Unix Procedure for Using Shared Memory</vt:lpstr>
      <vt:lpstr>Attaching a Shared Memory</vt:lpstr>
      <vt:lpstr>POSIX (Portable Operating System Interface)</vt:lpstr>
      <vt:lpstr>Example: Creating the Segment and Connecting</vt:lpstr>
      <vt:lpstr>Example: Creating the Segment and Connecting</vt:lpstr>
      <vt:lpstr>Example: Getting a Pointer to the Segment </vt:lpstr>
      <vt:lpstr>Example: Getting a Pointer to the Segment </vt:lpstr>
      <vt:lpstr>Example: Reading and Writing</vt:lpstr>
      <vt:lpstr>Example: Detaching from and Deleting Segments</vt:lpstr>
      <vt:lpstr>Race Condition in Shared Memory</vt:lpstr>
      <vt:lpstr>Atomic Test and Set</vt:lpstr>
      <vt:lpstr>Semaphores &amp; Critical Region</vt:lpstr>
      <vt:lpstr>Shared Memory, Pros and Cons</vt:lpstr>
      <vt:lpstr>Message Passing Communication</vt:lpstr>
      <vt:lpstr>Basic Message-Passing Primitives</vt:lpstr>
      <vt:lpstr>Message Format</vt:lpstr>
      <vt:lpstr>Synchronization in Message Passing</vt:lpstr>
      <vt:lpstr>Synchronization in Message Passing</vt:lpstr>
      <vt:lpstr>Synchronization in Message Passing</vt:lpstr>
      <vt:lpstr>Message Passing Requirements</vt:lpstr>
      <vt:lpstr>Pipes</vt:lpstr>
      <vt:lpstr>Pipes</vt:lpstr>
      <vt:lpstr>Pipes</vt:lpstr>
      <vt:lpstr>Signals</vt:lpstr>
      <vt:lpstr>Signals</vt:lpstr>
      <vt:lpstr>Signals Example</vt:lpstr>
      <vt:lpstr>Examples of Signals</vt:lpstr>
      <vt:lpstr>Mailboxes</vt:lpstr>
      <vt:lpstr>Creation and Use of Mailboxes</vt:lpstr>
      <vt:lpstr>Mailboxes and Ports</vt:lpstr>
      <vt:lpstr>Sockets</vt:lpstr>
      <vt:lpstr>Sockets</vt:lpstr>
      <vt:lpstr>Sockets – Delivering Data</vt:lpstr>
      <vt:lpstr>Socket Types</vt:lpstr>
      <vt:lpstr>UNIX Socket API</vt:lpstr>
      <vt:lpstr>Connection-oriented Example  (Stream Sockets -TCP)</vt:lpstr>
      <vt:lpstr>Connectionless Example  (Datagram Sockets - UDP)</vt:lpstr>
      <vt:lpstr>Shl</vt:lpstr>
    </vt:vector>
  </TitlesOfParts>
  <Company>KFUPM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Muhamed Mudawar</dc:creator>
  <cp:lastModifiedBy>Aiman Helmi El-Maleh</cp:lastModifiedBy>
  <cp:revision>993</cp:revision>
  <dcterms:created xsi:type="dcterms:W3CDTF">2004-09-12T13:54:39Z</dcterms:created>
  <dcterms:modified xsi:type="dcterms:W3CDTF">2017-01-05T20:11:15Z</dcterms:modified>
</cp:coreProperties>
</file>