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344" r:id="rId2"/>
    <p:sldId id="457" r:id="rId3"/>
    <p:sldId id="459" r:id="rId4"/>
    <p:sldId id="500" r:id="rId5"/>
    <p:sldId id="502" r:id="rId6"/>
    <p:sldId id="501" r:id="rId7"/>
    <p:sldId id="503" r:id="rId8"/>
    <p:sldId id="504" r:id="rId9"/>
    <p:sldId id="618" r:id="rId10"/>
    <p:sldId id="619" r:id="rId11"/>
    <p:sldId id="620" r:id="rId12"/>
    <p:sldId id="505" r:id="rId13"/>
    <p:sldId id="506" r:id="rId14"/>
    <p:sldId id="507" r:id="rId15"/>
    <p:sldId id="508" r:id="rId16"/>
    <p:sldId id="511" r:id="rId17"/>
    <p:sldId id="509" r:id="rId18"/>
    <p:sldId id="514" r:id="rId19"/>
    <p:sldId id="515" r:id="rId20"/>
    <p:sldId id="516" r:id="rId21"/>
    <p:sldId id="517" r:id="rId22"/>
    <p:sldId id="553" r:id="rId23"/>
    <p:sldId id="518" r:id="rId24"/>
    <p:sldId id="520" r:id="rId25"/>
    <p:sldId id="519" r:id="rId26"/>
    <p:sldId id="521" r:id="rId27"/>
    <p:sldId id="522" r:id="rId28"/>
    <p:sldId id="523" r:id="rId29"/>
    <p:sldId id="524" r:id="rId30"/>
    <p:sldId id="525" r:id="rId31"/>
    <p:sldId id="526" r:id="rId32"/>
    <p:sldId id="527" r:id="rId33"/>
    <p:sldId id="528" r:id="rId34"/>
    <p:sldId id="529" r:id="rId35"/>
    <p:sldId id="621" r:id="rId36"/>
    <p:sldId id="530" r:id="rId37"/>
    <p:sldId id="531" r:id="rId38"/>
    <p:sldId id="532" r:id="rId39"/>
    <p:sldId id="543" r:id="rId40"/>
    <p:sldId id="542" r:id="rId41"/>
    <p:sldId id="544" r:id="rId42"/>
    <p:sldId id="545" r:id="rId43"/>
    <p:sldId id="533" r:id="rId44"/>
    <p:sldId id="546" r:id="rId45"/>
    <p:sldId id="547" r:id="rId46"/>
    <p:sldId id="548" r:id="rId47"/>
    <p:sldId id="549" r:id="rId48"/>
    <p:sldId id="550" r:id="rId49"/>
    <p:sldId id="551" r:id="rId50"/>
    <p:sldId id="552" r:id="rId51"/>
    <p:sldId id="534" r:id="rId52"/>
    <p:sldId id="622" r:id="rId53"/>
    <p:sldId id="535" r:id="rId54"/>
    <p:sldId id="536" r:id="rId55"/>
    <p:sldId id="537" r:id="rId56"/>
    <p:sldId id="538" r:id="rId57"/>
    <p:sldId id="540" r:id="rId58"/>
    <p:sldId id="541" r:id="rId59"/>
    <p:sldId id="539" r:id="rId60"/>
    <p:sldId id="556" r:id="rId61"/>
    <p:sldId id="557" r:id="rId62"/>
    <p:sldId id="559" r:id="rId63"/>
    <p:sldId id="615" r:id="rId64"/>
    <p:sldId id="560" r:id="rId65"/>
    <p:sldId id="561" r:id="rId66"/>
    <p:sldId id="562" r:id="rId67"/>
    <p:sldId id="563" r:id="rId68"/>
    <p:sldId id="565" r:id="rId69"/>
    <p:sldId id="568" r:id="rId70"/>
    <p:sldId id="564" r:id="rId71"/>
    <p:sldId id="566" r:id="rId72"/>
    <p:sldId id="567" r:id="rId73"/>
    <p:sldId id="569" r:id="rId74"/>
    <p:sldId id="616" r:id="rId75"/>
    <p:sldId id="617" r:id="rId76"/>
    <p:sldId id="590" r:id="rId77"/>
    <p:sldId id="592" r:id="rId78"/>
    <p:sldId id="572" r:id="rId79"/>
    <p:sldId id="580" r:id="rId80"/>
    <p:sldId id="581" r:id="rId81"/>
    <p:sldId id="582" r:id="rId82"/>
    <p:sldId id="583" r:id="rId83"/>
    <p:sldId id="593" r:id="rId84"/>
    <p:sldId id="594" r:id="rId85"/>
    <p:sldId id="595" r:id="rId86"/>
    <p:sldId id="596" r:id="rId87"/>
    <p:sldId id="597" r:id="rId88"/>
    <p:sldId id="598" r:id="rId89"/>
    <p:sldId id="599" r:id="rId90"/>
    <p:sldId id="600" r:id="rId91"/>
    <p:sldId id="601" r:id="rId92"/>
    <p:sldId id="602" r:id="rId93"/>
    <p:sldId id="603" r:id="rId94"/>
    <p:sldId id="604" r:id="rId95"/>
    <p:sldId id="605" r:id="rId96"/>
    <p:sldId id="606" r:id="rId97"/>
    <p:sldId id="607" r:id="rId98"/>
    <p:sldId id="608" r:id="rId99"/>
    <p:sldId id="609" r:id="rId100"/>
    <p:sldId id="610" r:id="rId101"/>
    <p:sldId id="611" r:id="rId102"/>
    <p:sldId id="612" r:id="rId103"/>
    <p:sldId id="613" r:id="rId104"/>
    <p:sldId id="614" r:id="rId105"/>
  </p:sldIdLst>
  <p:sldSz cx="9144000" cy="6858000" type="screen4x3"/>
  <p:notesSz cx="7099300" cy="10234613"/>
  <p:custShowLst>
    <p:custShow name="Shl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AE5D"/>
    <a:srgbClr val="FFFF99"/>
    <a:srgbClr val="99FF99"/>
    <a:srgbClr val="CCFFCC"/>
    <a:srgbClr val="CCFF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1" autoAdjust="0"/>
    <p:restoredTop sz="94660"/>
  </p:normalViewPr>
  <p:slideViewPr>
    <p:cSldViewPr>
      <p:cViewPr varScale="1">
        <p:scale>
          <a:sx n="68" d="100"/>
          <a:sy n="68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63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6C9471D-44B9-4BA7-B363-B36C98D147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0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79DB2B-2252-4115-86AC-120986FEB8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4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5"/>
            <a:ext cx="8229600" cy="2552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8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8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7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0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 smtClean="0"/>
              <a:t>Instruction Sets </a:t>
            </a:r>
            <a:r>
              <a:rPr lang="en-US" alt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COE 306– Introduction to Embedded System– KFUPM                  	slide </a:t>
            </a:r>
            <a:fld id="{A8E5003E-9D95-43EC-B3F8-1685FE381A46}" type="slidenum">
              <a:rPr lang="ar-SA" altLang="en-US" sz="1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²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1775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1138" indent="-222250" algn="l" rtl="0" eaLnBrk="0" fontAlgn="base" hangingPunct="0">
        <a:spcBef>
          <a:spcPct val="4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33363" algn="l" rtl="0" eaLnBrk="0" fontAlgn="base" hangingPunct="0">
        <a:spcBef>
          <a:spcPct val="4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32075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sz="4400" dirty="0" smtClean="0"/>
              <a:t>Instruction Sets</a:t>
            </a:r>
            <a:br>
              <a:rPr lang="en-US" sz="4400" dirty="0" smtClean="0"/>
            </a:br>
            <a:r>
              <a:rPr lang="en-US" sz="4400" dirty="0" smtClean="0"/>
              <a:t>Chapter 2</a:t>
            </a:r>
            <a:endParaRPr lang="en-US" altLang="en-US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44888"/>
            <a:ext cx="8229600" cy="2879725"/>
          </a:xfrm>
        </p:spPr>
        <p:txBody>
          <a:bodyPr/>
          <a:lstStyle/>
          <a:p>
            <a:r>
              <a:rPr lang="en-US" dirty="0"/>
              <a:t>COE 306: Introduction to Embedded Systems 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Dr. Aiman El-Maleh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000" dirty="0"/>
              <a:t>Computer Engineering Department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altLang="en-US" sz="2000" dirty="0" smtClean="0"/>
              <a:t>College of Computer Sciences and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King Fahd University of Petroleum and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ARM Architecture Version </a:t>
            </a:r>
            <a:br>
              <a:rPr lang="en-US" altLang="zh-TW" dirty="0"/>
            </a:br>
            <a:r>
              <a:rPr lang="en-US" altLang="zh-TW" dirty="0"/>
              <a:t>Summary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1255304"/>
            <a:ext cx="7719338" cy="48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64X DSP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High-performance </a:t>
            </a:r>
            <a:r>
              <a:rPr lang="en-US" dirty="0">
                <a:solidFill>
                  <a:srgbClr val="FF0000"/>
                </a:solidFill>
              </a:rPr>
              <a:t>VLIW</a:t>
            </a:r>
            <a:r>
              <a:rPr lang="en-US" dirty="0"/>
              <a:t> DSP.</a:t>
            </a:r>
          </a:p>
          <a:p>
            <a:pPr lvl="1"/>
            <a:r>
              <a:rPr lang="en-US" sz="2400" dirty="0"/>
              <a:t>Up to </a:t>
            </a:r>
            <a:r>
              <a:rPr lang="en-US" sz="2400" dirty="0">
                <a:solidFill>
                  <a:srgbClr val="FF0000"/>
                </a:solidFill>
              </a:rPr>
              <a:t>eight instructions per </a:t>
            </a:r>
            <a:r>
              <a:rPr lang="en-US" sz="2400" dirty="0" smtClean="0">
                <a:solidFill>
                  <a:srgbClr val="FF0000"/>
                </a:solidFill>
              </a:rPr>
              <a:t>cycle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Divided into two data paths A and </a:t>
            </a:r>
            <a:r>
              <a:rPr lang="en-US" sz="2400" dirty="0" smtClean="0"/>
              <a:t>B</a:t>
            </a:r>
            <a:endParaRPr lang="en-US" sz="2400" dirty="0"/>
          </a:p>
          <a:p>
            <a:r>
              <a:rPr lang="en-US" dirty="0"/>
              <a:t>Floating-point and integer arithmetic</a:t>
            </a:r>
          </a:p>
          <a:p>
            <a:r>
              <a:rPr lang="en-US" dirty="0">
                <a:solidFill>
                  <a:srgbClr val="FF0000"/>
                </a:solidFill>
              </a:rPr>
              <a:t>Harvard </a:t>
            </a:r>
            <a:r>
              <a:rPr lang="en-US" dirty="0" smtClean="0">
                <a:solidFill>
                  <a:srgbClr val="FF0000"/>
                </a:solidFill>
              </a:rPr>
              <a:t>architecture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Load/store </a:t>
            </a:r>
            <a:r>
              <a:rPr lang="en-US" dirty="0" smtClean="0"/>
              <a:t>architecture</a:t>
            </a:r>
          </a:p>
          <a:p>
            <a:r>
              <a:rPr lang="en-US" dirty="0" smtClean="0"/>
              <a:t>Separate data and program on-chip memories</a:t>
            </a:r>
          </a:p>
          <a:p>
            <a:r>
              <a:rPr lang="en-US" dirty="0" smtClean="0"/>
              <a:t>Combined external memory</a:t>
            </a:r>
          </a:p>
          <a:p>
            <a:r>
              <a:rPr lang="en-US" dirty="0" smtClean="0"/>
              <a:t>Instruction grouping: fetch packet and execute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C64x </a:t>
            </a:r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</a:t>
            </a:r>
            <a:r>
              <a:rPr lang="en-US" dirty="0"/>
              <a:t>divided between two data </a:t>
            </a:r>
            <a:r>
              <a:rPr lang="en-US" dirty="0" smtClean="0"/>
              <a:t>paths</a:t>
            </a:r>
            <a:endParaRPr lang="en-US" dirty="0"/>
          </a:p>
          <a:p>
            <a:r>
              <a:rPr lang="en-US" dirty="0"/>
              <a:t>Each data path has its own register </a:t>
            </a:r>
            <a:r>
              <a:rPr lang="en-US" dirty="0" smtClean="0"/>
              <a:t>file and 4 different functional units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2622502"/>
            <a:ext cx="7343775" cy="32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.L1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.L2 </a:t>
            </a:r>
            <a:r>
              <a:rPr lang="en-US" dirty="0"/>
              <a:t>perform 32/40-bit arithmetic, 32-bit logical, data packing/unpacking.</a:t>
            </a:r>
          </a:p>
          <a:p>
            <a:r>
              <a:rPr lang="en-US" dirty="0">
                <a:solidFill>
                  <a:srgbClr val="FF0000"/>
                </a:solidFill>
              </a:rPr>
              <a:t>.S1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.S2 </a:t>
            </a:r>
            <a:r>
              <a:rPr lang="en-US" dirty="0"/>
              <a:t>perform 32-bit arithmetic, 32/40-bit shift and bit-field ops, 32-bit logical ops, branches, etc.</a:t>
            </a:r>
          </a:p>
          <a:p>
            <a:r>
              <a:rPr lang="en-US" dirty="0">
                <a:solidFill>
                  <a:srgbClr val="FF0000"/>
                </a:solidFill>
              </a:rPr>
              <a:t>.M1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.M2 </a:t>
            </a:r>
            <a:r>
              <a:rPr lang="en-US" dirty="0"/>
              <a:t>perform multiplications, bit interleaving, rotation, Galois field multiplication, etc.</a:t>
            </a:r>
          </a:p>
          <a:p>
            <a:r>
              <a:rPr lang="en-US" dirty="0">
                <a:solidFill>
                  <a:srgbClr val="FF0000"/>
                </a:solidFill>
              </a:rPr>
              <a:t>.D1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.D2 </a:t>
            </a:r>
            <a:r>
              <a:rPr lang="en-US" dirty="0"/>
              <a:t>perform address calculations, loads/stores,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66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 C64X VLIW </a:t>
            </a: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Fetch packet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group of instructions fetched together</a:t>
            </a:r>
          </a:p>
          <a:p>
            <a:pPr lvl="1"/>
            <a:r>
              <a:rPr lang="en-US" dirty="0" smtClean="0"/>
              <a:t>8 </a:t>
            </a:r>
            <a:r>
              <a:rPr lang="en-US" dirty="0"/>
              <a:t>words, aligned on 256-bit boundaries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14 instructions </a:t>
            </a:r>
            <a:r>
              <a:rPr lang="en-US" dirty="0"/>
              <a:t>per fetch packet</a:t>
            </a:r>
          </a:p>
          <a:p>
            <a:r>
              <a:rPr lang="en-US" dirty="0">
                <a:solidFill>
                  <a:srgbClr val="FF0000"/>
                </a:solidFill>
              </a:rPr>
              <a:t>Execute packet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group of instructions that execute together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8 </a:t>
            </a:r>
            <a:r>
              <a:rPr lang="en-US" dirty="0" smtClean="0">
                <a:solidFill>
                  <a:srgbClr val="FF0000"/>
                </a:solidFill>
              </a:rPr>
              <a:t>instructions</a:t>
            </a:r>
            <a:r>
              <a:rPr lang="en-US" dirty="0" smtClean="0"/>
              <a:t>, </a:t>
            </a:r>
            <a:r>
              <a:rPr lang="en-US" dirty="0"/>
              <a:t>if they use different functional units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fetch packet may result in multiple execute packets</a:t>
            </a:r>
          </a:p>
        </p:txBody>
      </p:sp>
    </p:spTree>
    <p:extLst>
      <p:ext uri="{BB962C8B-B14F-4D97-AF65-F5344CB8AC3E}">
        <p14:creationId xmlns:p14="http://schemas.microsoft.com/office/powerpoint/2010/main" val="78183198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von Neumann and Harvard architectures are in common use today </a:t>
            </a:r>
            <a:endParaRPr lang="en-US" dirty="0" smtClean="0"/>
          </a:p>
          <a:p>
            <a:r>
              <a:rPr lang="en-US" dirty="0"/>
              <a:t>ARM is a load-store architecture. It provides a few relatively complex instructions, such as saving and restoring multiple registers </a:t>
            </a:r>
            <a:endParaRPr lang="en-US" dirty="0" smtClean="0"/>
          </a:p>
          <a:p>
            <a:r>
              <a:rPr lang="en-US" dirty="0"/>
              <a:t>The PIC16F is a very small, efficient microcontroller </a:t>
            </a:r>
            <a:endParaRPr lang="en-US" dirty="0" smtClean="0"/>
          </a:p>
          <a:p>
            <a:r>
              <a:rPr lang="en-US" dirty="0"/>
              <a:t>The C55x provides a number of architectural features to support the arithmetic loops that are common on digital signal processing code </a:t>
            </a:r>
            <a:endParaRPr lang="en-US" dirty="0" smtClean="0"/>
          </a:p>
          <a:p>
            <a:r>
              <a:rPr lang="en-US" dirty="0"/>
              <a:t>The C64x organizes instructions into execution packets to enable parallel execution </a:t>
            </a:r>
          </a:p>
        </p:txBody>
      </p:sp>
    </p:spTree>
    <p:extLst>
      <p:ext uri="{BB962C8B-B14F-4D97-AF65-F5344CB8AC3E}">
        <p14:creationId xmlns:p14="http://schemas.microsoft.com/office/powerpoint/2010/main" val="67594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ARM Architecture Version </a:t>
            </a:r>
            <a:br>
              <a:rPr lang="en-US" altLang="zh-TW" dirty="0"/>
            </a:br>
            <a:r>
              <a:rPr lang="en-US" altLang="zh-TW" dirty="0"/>
              <a:t>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22" y="1355148"/>
            <a:ext cx="7591355" cy="47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</a:t>
            </a:r>
            <a:r>
              <a:rPr lang="en-US" dirty="0" smtClean="0"/>
              <a:t>Instruction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RISC </a:t>
            </a:r>
            <a:r>
              <a:rPr lang="en-US" dirty="0"/>
              <a:t>architecture: </a:t>
            </a:r>
            <a:r>
              <a:rPr lang="en-US" dirty="0" smtClean="0"/>
              <a:t>load/store</a:t>
            </a:r>
          </a:p>
          <a:p>
            <a:r>
              <a:rPr lang="en-US" dirty="0" smtClean="0"/>
              <a:t>32-bit words and instructions</a:t>
            </a:r>
          </a:p>
          <a:p>
            <a:r>
              <a:rPr lang="en-US" dirty="0" smtClean="0"/>
              <a:t>ARM7</a:t>
            </a:r>
            <a:r>
              <a:rPr lang="en-US" dirty="0"/>
              <a:t>: Von Neumann architecture – our focus</a:t>
            </a:r>
          </a:p>
          <a:p>
            <a:r>
              <a:rPr lang="en-US" dirty="0" smtClean="0"/>
              <a:t>ARM9</a:t>
            </a:r>
            <a:r>
              <a:rPr lang="en-US" dirty="0"/>
              <a:t>: Harvard architecture</a:t>
            </a:r>
          </a:p>
          <a:p>
            <a:r>
              <a:rPr lang="en-US" dirty="0" smtClean="0"/>
              <a:t>Cortex-M</a:t>
            </a:r>
            <a:r>
              <a:rPr lang="en-US" dirty="0"/>
              <a:t>: either architecture based on model</a:t>
            </a:r>
          </a:p>
          <a:p>
            <a:r>
              <a:rPr lang="en-US" dirty="0" smtClean="0"/>
              <a:t>ARM7</a:t>
            </a:r>
            <a:r>
              <a:rPr lang="en-US" dirty="0"/>
              <a:t>: 32-bit addresses, byte-addressable</a:t>
            </a:r>
          </a:p>
          <a:p>
            <a:r>
              <a:rPr lang="en-US" dirty="0" smtClean="0"/>
              <a:t>Configurable </a:t>
            </a:r>
            <a:r>
              <a:rPr lang="en-US" dirty="0" err="1"/>
              <a:t>endianness</a:t>
            </a:r>
            <a:r>
              <a:rPr lang="en-US" dirty="0"/>
              <a:t> on </a:t>
            </a:r>
            <a:r>
              <a:rPr lang="en-US" dirty="0" smtClean="0"/>
              <a:t>power-up</a:t>
            </a:r>
          </a:p>
          <a:p>
            <a:r>
              <a:rPr lang="en-US" dirty="0"/>
              <a:t>Most ARM’s implement two instruction sets</a:t>
            </a:r>
          </a:p>
          <a:p>
            <a:pPr lvl="1"/>
            <a:r>
              <a:rPr lang="en-US" dirty="0"/>
              <a:t>32-bit ARM Instruction Set</a:t>
            </a:r>
          </a:p>
          <a:p>
            <a:pPr lvl="1"/>
            <a:r>
              <a:rPr lang="en-US" dirty="0"/>
              <a:t>16-bit Thumb Instruction Set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Processor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ARM </a:t>
            </a:r>
            <a:r>
              <a:rPr lang="en-US" altLang="zh-TW" dirty="0"/>
              <a:t>has </a:t>
            </a:r>
            <a:r>
              <a:rPr lang="en-US" altLang="zh-TW" b="1" dirty="0">
                <a:solidFill>
                  <a:srgbClr val="FF0000"/>
                </a:solidFill>
              </a:rPr>
              <a:t>seven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basic operating </a:t>
            </a:r>
            <a:r>
              <a:rPr lang="en-US" altLang="zh-TW" dirty="0" smtClean="0"/>
              <a:t>modes: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User</a:t>
            </a:r>
            <a:r>
              <a:rPr lang="en-US" altLang="zh-TW" dirty="0"/>
              <a:t>: unprivileged mode under which most tasks run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FIQ</a:t>
            </a:r>
            <a:r>
              <a:rPr lang="en-US" altLang="zh-TW" dirty="0"/>
              <a:t>: entered when a high priority (fast) </a:t>
            </a:r>
            <a:r>
              <a:rPr lang="en-US" altLang="zh-TW" dirty="0" smtClean="0"/>
              <a:t>interrupt </a:t>
            </a:r>
            <a:r>
              <a:rPr lang="en-US" altLang="zh-TW" dirty="0"/>
              <a:t>is raised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IRQ</a:t>
            </a:r>
            <a:r>
              <a:rPr lang="en-US" altLang="zh-TW" dirty="0"/>
              <a:t>: </a:t>
            </a:r>
            <a:r>
              <a:rPr lang="en-US" dirty="0"/>
              <a:t>is used for general-purpose interrupt handling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Supervisor</a:t>
            </a:r>
            <a:r>
              <a:rPr lang="en-US" altLang="zh-TW" dirty="0"/>
              <a:t>: </a:t>
            </a:r>
            <a:r>
              <a:rPr lang="en-US" altLang="zh-TW" dirty="0" smtClean="0"/>
              <a:t>is a protected mode for the operating system entered when the CPU is reset or a software interrupt instruction is executed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Abort</a:t>
            </a:r>
            <a:r>
              <a:rPr lang="en-US" altLang="zh-TW" dirty="0"/>
              <a:t>: used to handle memory access violations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Undefined</a:t>
            </a:r>
            <a:r>
              <a:rPr lang="en-US" altLang="zh-TW" dirty="0"/>
              <a:t>: </a:t>
            </a:r>
            <a:r>
              <a:rPr lang="en-US" dirty="0" smtClean="0"/>
              <a:t>entered </a:t>
            </a:r>
            <a:r>
              <a:rPr lang="en-US" dirty="0"/>
              <a:t>when an undefined instruction is </a:t>
            </a:r>
            <a:r>
              <a:rPr lang="en-US" dirty="0" smtClean="0"/>
              <a:t>executed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System</a:t>
            </a:r>
            <a:r>
              <a:rPr lang="en-US" altLang="zh-TW" dirty="0"/>
              <a:t>: privileged mode </a:t>
            </a:r>
            <a:r>
              <a:rPr lang="en-US" altLang="zh-TW" dirty="0" smtClean="0"/>
              <a:t>for the operating system. It is not entered due to an exception </a:t>
            </a:r>
            <a:endParaRPr lang="en-US" altLang="zh-TW" dirty="0"/>
          </a:p>
          <a:p>
            <a:pPr marL="912813" lvl="2" indent="0">
              <a:buNone/>
            </a:pPr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 Register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has 37 registers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0" y="1700790"/>
            <a:ext cx="7296150" cy="4239635"/>
          </a:xfrm>
          <a:prstGeom prst="rect">
            <a:avLst/>
          </a:prstGeom>
        </p:spPr>
      </p:pic>
      <p:sp>
        <p:nvSpPr>
          <p:cNvPr id="53" name="Rectangle 70"/>
          <p:cNvSpPr>
            <a:spLocks noChangeArrowheads="1"/>
          </p:cNvSpPr>
          <p:nvPr/>
        </p:nvSpPr>
        <p:spPr bwMode="gray">
          <a:xfrm>
            <a:off x="457200" y="5943600"/>
            <a:ext cx="6934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 anchor="ctr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Note: System mode uses the User mode register set </a:t>
            </a:r>
            <a:endParaRPr lang="en-US" sz="1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ARM Register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186"/>
            <a:ext cx="8229600" cy="5216163"/>
          </a:xfrm>
        </p:spPr>
        <p:txBody>
          <a:bodyPr/>
          <a:lstStyle/>
          <a:p>
            <a:r>
              <a:rPr lang="en-US" dirty="0" smtClean="0"/>
              <a:t>ARM has 37 registers all of which are 32-bits long.</a:t>
            </a:r>
          </a:p>
          <a:p>
            <a:pPr lvl="1"/>
            <a:r>
              <a:rPr lang="en-US" sz="1800" dirty="0" smtClean="0"/>
              <a:t>1 dedicated </a:t>
            </a:r>
            <a:r>
              <a:rPr lang="en-US" sz="1800" dirty="0" smtClean="0">
                <a:solidFill>
                  <a:srgbClr val="FF0000"/>
                </a:solidFill>
              </a:rPr>
              <a:t>program counter (pc)</a:t>
            </a:r>
          </a:p>
          <a:p>
            <a:pPr lvl="1"/>
            <a:r>
              <a:rPr lang="en-US" sz="1800" dirty="0" smtClean="0"/>
              <a:t>1 dedicated </a:t>
            </a:r>
            <a:r>
              <a:rPr lang="en-US" sz="1800" dirty="0" smtClean="0">
                <a:solidFill>
                  <a:srgbClr val="FF0000"/>
                </a:solidFill>
              </a:rPr>
              <a:t>current program status register (</a:t>
            </a:r>
            <a:r>
              <a:rPr lang="en-US" sz="1800" dirty="0" err="1" smtClean="0">
                <a:solidFill>
                  <a:srgbClr val="FF0000"/>
                </a:solidFill>
              </a:rPr>
              <a:t>cpsr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1800" dirty="0" smtClean="0"/>
              <a:t>5 dedicated </a:t>
            </a:r>
            <a:r>
              <a:rPr lang="en-US" sz="1800" dirty="0" smtClean="0">
                <a:solidFill>
                  <a:srgbClr val="FF0000"/>
                </a:solidFill>
              </a:rPr>
              <a:t>saved program status registers (</a:t>
            </a:r>
            <a:r>
              <a:rPr lang="en-US" sz="1800" dirty="0" err="1" smtClean="0">
                <a:solidFill>
                  <a:srgbClr val="FF0000"/>
                </a:solidFill>
              </a:rPr>
              <a:t>spsr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1800" dirty="0" smtClean="0"/>
              <a:t>30 general purpose registers</a:t>
            </a:r>
          </a:p>
          <a:p>
            <a:r>
              <a:rPr lang="en-US" dirty="0" smtClean="0"/>
              <a:t>The current processor mode governs which of several banks is accessible. Each mode can access </a:t>
            </a:r>
          </a:p>
          <a:p>
            <a:pPr lvl="1"/>
            <a:r>
              <a:rPr lang="en-US" sz="1800" dirty="0" smtClean="0"/>
              <a:t>a particular set of </a:t>
            </a:r>
            <a:r>
              <a:rPr lang="en-US" sz="1800" dirty="0" smtClean="0">
                <a:solidFill>
                  <a:srgbClr val="FF0000"/>
                </a:solidFill>
              </a:rPr>
              <a:t>r0-r12</a:t>
            </a:r>
            <a:r>
              <a:rPr lang="en-US" sz="1800" dirty="0" smtClean="0"/>
              <a:t> registers</a:t>
            </a:r>
          </a:p>
          <a:p>
            <a:pPr lvl="1"/>
            <a:r>
              <a:rPr lang="en-US" sz="1800" dirty="0" smtClean="0"/>
              <a:t>a particular </a:t>
            </a:r>
            <a:r>
              <a:rPr lang="en-US" sz="1800" dirty="0" smtClean="0">
                <a:solidFill>
                  <a:srgbClr val="FF0000"/>
                </a:solidFill>
              </a:rPr>
              <a:t>r13</a:t>
            </a:r>
            <a:r>
              <a:rPr lang="en-US" sz="1800" dirty="0" smtClean="0"/>
              <a:t> (</a:t>
            </a:r>
            <a:r>
              <a:rPr lang="en-US" sz="1800" dirty="0" smtClean="0">
                <a:solidFill>
                  <a:srgbClr val="FF0000"/>
                </a:solidFill>
              </a:rPr>
              <a:t>stack pointer, </a:t>
            </a:r>
            <a:r>
              <a:rPr lang="en-US" sz="1800" dirty="0" err="1" smtClean="0">
                <a:solidFill>
                  <a:srgbClr val="FF0000"/>
                </a:solidFill>
              </a:rPr>
              <a:t>sp</a:t>
            </a:r>
            <a:r>
              <a:rPr lang="en-US" sz="1800" dirty="0" smtClean="0"/>
              <a:t>) and </a:t>
            </a:r>
            <a:r>
              <a:rPr lang="en-US" sz="1800" dirty="0" smtClean="0">
                <a:solidFill>
                  <a:srgbClr val="FF0000"/>
                </a:solidFill>
              </a:rPr>
              <a:t>r14</a:t>
            </a:r>
            <a:r>
              <a:rPr lang="en-US" sz="1800" dirty="0" smtClean="0"/>
              <a:t> (</a:t>
            </a:r>
            <a:r>
              <a:rPr lang="en-US" sz="1800" dirty="0" smtClean="0">
                <a:solidFill>
                  <a:srgbClr val="FF0000"/>
                </a:solidFill>
              </a:rPr>
              <a:t>link register, </a:t>
            </a:r>
            <a:r>
              <a:rPr lang="en-US" sz="1800" dirty="0" err="1" smtClean="0">
                <a:solidFill>
                  <a:srgbClr val="FF0000"/>
                </a:solidFill>
              </a:rPr>
              <a:t>lr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the program counter, </a:t>
            </a:r>
            <a:r>
              <a:rPr lang="en-US" sz="1800" dirty="0" smtClean="0">
                <a:solidFill>
                  <a:srgbClr val="FF0000"/>
                </a:solidFill>
              </a:rPr>
              <a:t>r15</a:t>
            </a:r>
            <a:r>
              <a:rPr lang="en-US" sz="1800" dirty="0" smtClean="0"/>
              <a:t> (</a:t>
            </a:r>
            <a:r>
              <a:rPr lang="en-US" sz="1800" dirty="0" smtClean="0">
                <a:solidFill>
                  <a:srgbClr val="FF0000"/>
                </a:solidFill>
              </a:rPr>
              <a:t>pc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current program status register</a:t>
            </a:r>
            <a:r>
              <a:rPr lang="en-US" sz="1800" dirty="0" smtClean="0"/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cpsr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Privileged modes (except System) can also access</a:t>
            </a:r>
          </a:p>
          <a:p>
            <a:pPr lvl="1"/>
            <a:r>
              <a:rPr lang="en-US" sz="1800" dirty="0" smtClean="0"/>
              <a:t>a particular </a:t>
            </a:r>
            <a:r>
              <a:rPr lang="en-US" sz="1800" dirty="0" err="1" smtClean="0">
                <a:solidFill>
                  <a:srgbClr val="FF0000"/>
                </a:solidFill>
              </a:rPr>
              <a:t>spsr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saved program status register</a:t>
            </a:r>
            <a:r>
              <a:rPr lang="en-US" sz="18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Program Counter (r15)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When the processor is executing in </a:t>
            </a:r>
            <a:r>
              <a:rPr lang="en-US" altLang="zh-TW" dirty="0">
                <a:solidFill>
                  <a:srgbClr val="CC3300"/>
                </a:solidFill>
              </a:rPr>
              <a:t>ARM</a:t>
            </a:r>
            <a:r>
              <a:rPr lang="en-US" altLang="zh-TW" dirty="0"/>
              <a:t> state:</a:t>
            </a:r>
          </a:p>
          <a:p>
            <a:pPr lvl="1" eaLnBrk="1" hangingPunct="1"/>
            <a:r>
              <a:rPr lang="en-US" altLang="zh-TW" dirty="0"/>
              <a:t>All instructions are </a:t>
            </a:r>
            <a:r>
              <a:rPr lang="en-US" altLang="zh-TW" dirty="0">
                <a:solidFill>
                  <a:srgbClr val="FF0000"/>
                </a:solidFill>
              </a:rPr>
              <a:t>32 </a:t>
            </a:r>
            <a:r>
              <a:rPr lang="en-US" altLang="zh-TW" dirty="0"/>
              <a:t>bits wide</a:t>
            </a:r>
          </a:p>
          <a:p>
            <a:pPr lvl="1" eaLnBrk="1" hangingPunct="1"/>
            <a:r>
              <a:rPr lang="en-US" altLang="zh-TW" dirty="0"/>
              <a:t>All instructions must be word-aligned</a:t>
            </a:r>
          </a:p>
          <a:p>
            <a:pPr lvl="1" eaLnBrk="1" hangingPunct="1"/>
            <a:r>
              <a:rPr lang="en-US" altLang="zh-TW" dirty="0"/>
              <a:t>Therefore the PC value is stored in bits [</a:t>
            </a:r>
            <a:r>
              <a:rPr lang="en-US" altLang="zh-TW" dirty="0" smtClean="0"/>
              <a:t>31:2</a:t>
            </a:r>
            <a:r>
              <a:rPr lang="en-US" altLang="zh-TW" dirty="0"/>
              <a:t>] with bits [1:0] undefined (as instruction cannot be </a:t>
            </a:r>
            <a:r>
              <a:rPr lang="en-US" altLang="zh-TW" dirty="0" err="1"/>
              <a:t>halfword</a:t>
            </a:r>
            <a:r>
              <a:rPr lang="en-US" altLang="zh-TW" dirty="0"/>
              <a:t>)</a:t>
            </a:r>
          </a:p>
          <a:p>
            <a:pPr eaLnBrk="1" hangingPunct="1"/>
            <a:r>
              <a:rPr lang="en-US" altLang="zh-TW" dirty="0"/>
              <a:t>When the processor is executing in </a:t>
            </a:r>
            <a:r>
              <a:rPr lang="en-US" altLang="zh-TW" dirty="0">
                <a:solidFill>
                  <a:srgbClr val="CC3300"/>
                </a:solidFill>
              </a:rPr>
              <a:t>Thumb</a:t>
            </a:r>
            <a:r>
              <a:rPr lang="en-US" altLang="zh-TW" dirty="0"/>
              <a:t> state:</a:t>
            </a:r>
          </a:p>
          <a:p>
            <a:pPr lvl="1" eaLnBrk="1" hangingPunct="1"/>
            <a:r>
              <a:rPr lang="en-US" altLang="zh-TW" dirty="0"/>
              <a:t>All instructions are </a:t>
            </a:r>
            <a:r>
              <a:rPr lang="en-US" altLang="zh-TW" dirty="0">
                <a:solidFill>
                  <a:srgbClr val="FF0000"/>
                </a:solidFill>
              </a:rPr>
              <a:t>16 </a:t>
            </a:r>
            <a:r>
              <a:rPr lang="en-US" altLang="zh-TW" dirty="0"/>
              <a:t>bits wide</a:t>
            </a:r>
          </a:p>
          <a:p>
            <a:pPr lvl="1" eaLnBrk="1" hangingPunct="1"/>
            <a:r>
              <a:rPr lang="en-US" altLang="zh-TW" dirty="0"/>
              <a:t>All instructions must be </a:t>
            </a:r>
            <a:r>
              <a:rPr lang="en-US" altLang="zh-TW" dirty="0" err="1"/>
              <a:t>halfword</a:t>
            </a:r>
            <a:r>
              <a:rPr lang="en-US" altLang="zh-TW" dirty="0"/>
              <a:t>-aligned</a:t>
            </a:r>
          </a:p>
          <a:p>
            <a:pPr lvl="1" eaLnBrk="1" hangingPunct="1"/>
            <a:r>
              <a:rPr lang="en-US" altLang="zh-TW" dirty="0"/>
              <a:t>Therefore the PC value is stored in bits </a:t>
            </a:r>
            <a:r>
              <a:rPr lang="en-US" altLang="zh-TW" dirty="0" smtClean="0"/>
              <a:t>[31:1</a:t>
            </a:r>
            <a:r>
              <a:rPr lang="en-US" altLang="zh-TW" dirty="0"/>
              <a:t>] with bits [0] undefined (as instruction cannot be byte-aligned)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Status Registers</a:t>
            </a:r>
          </a:p>
        </p:txBody>
      </p:sp>
      <p:sp>
        <p:nvSpPr>
          <p:cNvPr id="97" name="Rectangle 3076"/>
          <p:cNvSpPr txBox="1">
            <a:spLocks noChangeArrowheads="1"/>
          </p:cNvSpPr>
          <p:nvPr/>
        </p:nvSpPr>
        <p:spPr bwMode="auto">
          <a:xfrm>
            <a:off x="361950" y="2133600"/>
            <a:ext cx="43910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 Condition code flags</a:t>
            </a:r>
          </a:p>
          <a:p>
            <a:pPr marL="768350" lvl="1" indent="-234950"/>
            <a:r>
              <a:rPr lang="en-US" sz="1500" dirty="0" smtClean="0">
                <a:solidFill>
                  <a:srgbClr val="FF0000"/>
                </a:solidFill>
              </a:rPr>
              <a:t>N</a:t>
            </a:r>
            <a:r>
              <a:rPr lang="en-US" sz="1500" dirty="0" smtClean="0"/>
              <a:t> =</a:t>
            </a:r>
            <a:r>
              <a:rPr lang="en-US" sz="1500" dirty="0" smtClean="0">
                <a:solidFill>
                  <a:schemeClr val="bg2"/>
                </a:solidFill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</a:rPr>
              <a:t>N</a:t>
            </a:r>
            <a:r>
              <a:rPr lang="en-US" sz="1500" dirty="0" smtClean="0"/>
              <a:t>egative result from ALU </a:t>
            </a:r>
          </a:p>
          <a:p>
            <a:pPr marL="768350" lvl="1" indent="-234950"/>
            <a:r>
              <a:rPr lang="en-US" sz="1500" dirty="0" smtClean="0">
                <a:solidFill>
                  <a:srgbClr val="FF0000"/>
                </a:solidFill>
              </a:rPr>
              <a:t>Z</a:t>
            </a:r>
            <a:r>
              <a:rPr lang="en-US" sz="1500" dirty="0" smtClean="0"/>
              <a:t> = </a:t>
            </a:r>
            <a:r>
              <a:rPr lang="en-US" sz="1500" b="1" dirty="0" smtClean="0">
                <a:solidFill>
                  <a:srgbClr val="FF0000"/>
                </a:solidFill>
              </a:rPr>
              <a:t>Z</a:t>
            </a:r>
            <a:r>
              <a:rPr lang="en-US" sz="1500" dirty="0" smtClean="0"/>
              <a:t>ero result from ALU</a:t>
            </a:r>
          </a:p>
          <a:p>
            <a:pPr marL="768350" lvl="1" indent="-234950"/>
            <a:r>
              <a:rPr lang="en-US" sz="1500" dirty="0" smtClean="0">
                <a:solidFill>
                  <a:srgbClr val="FF0000"/>
                </a:solidFill>
              </a:rPr>
              <a:t>C</a:t>
            </a:r>
            <a:r>
              <a:rPr lang="en-US" sz="1500" dirty="0" smtClean="0"/>
              <a:t> = ALU operation </a:t>
            </a:r>
            <a:r>
              <a:rPr lang="en-US" sz="1500" b="1" dirty="0" smtClean="0">
                <a:solidFill>
                  <a:srgbClr val="FF0000"/>
                </a:solidFill>
              </a:rPr>
              <a:t>C</a:t>
            </a:r>
            <a:r>
              <a:rPr lang="en-US" sz="1500" dirty="0" smtClean="0"/>
              <a:t>arried out</a:t>
            </a:r>
          </a:p>
          <a:p>
            <a:pPr marL="768350" lvl="1" indent="-234950"/>
            <a:r>
              <a:rPr lang="en-US" sz="1500" dirty="0" smtClean="0">
                <a:solidFill>
                  <a:srgbClr val="FF0000"/>
                </a:solidFill>
              </a:rPr>
              <a:t>V</a:t>
            </a:r>
            <a:r>
              <a:rPr lang="en-US" sz="1500" dirty="0" smtClean="0"/>
              <a:t> = ALU operation </a:t>
            </a:r>
            <a:r>
              <a:rPr lang="en-US" sz="1500" dirty="0" err="1" smtClean="0"/>
              <a:t>o</a:t>
            </a:r>
            <a:r>
              <a:rPr lang="en-US" sz="1500" b="1" dirty="0" err="1" smtClean="0">
                <a:solidFill>
                  <a:srgbClr val="FF0000"/>
                </a:solidFill>
              </a:rPr>
              <a:t>V</a:t>
            </a:r>
            <a:r>
              <a:rPr lang="en-US" sz="1500" dirty="0" err="1" smtClean="0"/>
              <a:t>erflowed</a:t>
            </a:r>
            <a:endParaRPr lang="en-US" sz="1500" dirty="0" smtClean="0"/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Sticky Overflow flag - Q flag</a:t>
            </a:r>
          </a:p>
          <a:p>
            <a:pPr marL="768350" lvl="1" indent="-234950"/>
            <a:r>
              <a:rPr lang="en-US" sz="1500" dirty="0" smtClean="0"/>
              <a:t>Architecture 5TE/J only</a:t>
            </a:r>
          </a:p>
          <a:p>
            <a:pPr marL="768350" lvl="1" indent="-234950"/>
            <a:r>
              <a:rPr lang="en-US" sz="1500" dirty="0" smtClean="0"/>
              <a:t>Indicates if saturation has occurred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J bit</a:t>
            </a:r>
          </a:p>
          <a:p>
            <a:pPr marL="768350" lvl="1" indent="-234950"/>
            <a:r>
              <a:rPr lang="en-US" sz="1500" dirty="0" smtClean="0"/>
              <a:t>Architecture 5TEJ only</a:t>
            </a:r>
          </a:p>
          <a:p>
            <a:pPr marL="768350" lvl="1" indent="-234950"/>
            <a:r>
              <a:rPr lang="en-US" sz="1500" dirty="0" smtClean="0"/>
              <a:t>J = 1: Processor in </a:t>
            </a:r>
            <a:r>
              <a:rPr lang="en-US" sz="1500" dirty="0" err="1" smtClean="0"/>
              <a:t>Jazelle</a:t>
            </a:r>
            <a:r>
              <a:rPr lang="en-US" sz="1500" dirty="0" smtClean="0"/>
              <a:t> state</a:t>
            </a:r>
          </a:p>
          <a:p>
            <a:pPr marL="768350" lvl="1" indent="-234950"/>
            <a:endParaRPr lang="en-US" sz="1500" dirty="0" smtClean="0"/>
          </a:p>
          <a:p>
            <a:pPr marL="768350" lvl="1" indent="-234950"/>
            <a:endParaRPr lang="en-US" sz="1500" dirty="0"/>
          </a:p>
        </p:txBody>
      </p:sp>
      <p:sp>
        <p:nvSpPr>
          <p:cNvPr id="98" name="Rectangle 3077"/>
          <p:cNvSpPr txBox="1">
            <a:spLocks noChangeArrowheads="1"/>
          </p:cNvSpPr>
          <p:nvPr/>
        </p:nvSpPr>
        <p:spPr>
          <a:xfrm>
            <a:off x="4546600" y="2120900"/>
            <a:ext cx="4189413" cy="3659188"/>
          </a:xfrm>
          <a:prstGeom prst="rect">
            <a:avLst/>
          </a:prstGeom>
        </p:spPr>
        <p:txBody>
          <a:bodyPr anchor="t" anchorCtr="1"/>
          <a:lstStyle>
            <a:lvl1pPr marL="347663" indent="-347663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1775" algn="l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1138" indent="-22225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333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Interrupt Disable bits.</a:t>
            </a:r>
          </a:p>
          <a:p>
            <a:pPr lvl="1"/>
            <a:r>
              <a:rPr lang="en-US" sz="1500" dirty="0" smtClean="0">
                <a:solidFill>
                  <a:srgbClr val="FF0000"/>
                </a:solidFill>
              </a:rPr>
              <a:t>I</a:t>
            </a:r>
            <a:r>
              <a:rPr lang="en-US" sz="1500" dirty="0" smtClean="0"/>
              <a:t>  = 1: Disables the IRQ.</a:t>
            </a:r>
          </a:p>
          <a:p>
            <a:pPr lvl="1"/>
            <a:r>
              <a:rPr lang="en-US" sz="1500" dirty="0" smtClean="0">
                <a:solidFill>
                  <a:srgbClr val="FF0000"/>
                </a:solidFill>
              </a:rPr>
              <a:t>F</a:t>
            </a:r>
            <a:r>
              <a:rPr lang="en-US" sz="1500" dirty="0" smtClean="0"/>
              <a:t> = 1: Disables the FIQ.</a:t>
            </a:r>
          </a:p>
          <a:p>
            <a:pPr lvl="1"/>
            <a:endParaRPr lang="en-US" sz="15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T Bit</a:t>
            </a:r>
          </a:p>
          <a:p>
            <a:pPr lvl="1"/>
            <a:r>
              <a:rPr lang="en-US" sz="1500" dirty="0" smtClean="0"/>
              <a:t>Architecture </a:t>
            </a:r>
            <a:r>
              <a:rPr lang="en-US" sz="1500" dirty="0" err="1" smtClean="0"/>
              <a:t>xT</a:t>
            </a:r>
            <a:r>
              <a:rPr lang="en-US" sz="1500" dirty="0" smtClean="0"/>
              <a:t> only</a:t>
            </a:r>
          </a:p>
          <a:p>
            <a:pPr lvl="1"/>
            <a:r>
              <a:rPr lang="en-US" sz="1500" dirty="0" smtClean="0"/>
              <a:t>T = 0: Processor in ARM state</a:t>
            </a:r>
          </a:p>
          <a:p>
            <a:pPr lvl="1"/>
            <a:r>
              <a:rPr lang="en-US" sz="1500" dirty="0" smtClean="0"/>
              <a:t>T = 1: Processor in Thumb state</a:t>
            </a:r>
          </a:p>
          <a:p>
            <a:endParaRPr lang="en-US" sz="1600" dirty="0" smtClean="0"/>
          </a:p>
          <a:p>
            <a:r>
              <a:rPr lang="en-US" sz="1600" dirty="0" smtClean="0"/>
              <a:t>Mode bits</a:t>
            </a:r>
          </a:p>
          <a:p>
            <a:pPr lvl="1"/>
            <a:r>
              <a:rPr lang="en-US" sz="1500" dirty="0" smtClean="0"/>
              <a:t>Specify the processor mode</a:t>
            </a:r>
            <a:endParaRPr lang="en-US" sz="1500" dirty="0"/>
          </a:p>
        </p:txBody>
      </p:sp>
      <p:sp>
        <p:nvSpPr>
          <p:cNvPr id="99" name="Rectangle 3078"/>
          <p:cNvSpPr>
            <a:spLocks noChangeArrowheads="1"/>
          </p:cNvSpPr>
          <p:nvPr/>
        </p:nvSpPr>
        <p:spPr bwMode="auto">
          <a:xfrm>
            <a:off x="533400" y="2590800"/>
            <a:ext cx="133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7625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4932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25575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98650" defTabSz="9477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5585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1305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7025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745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endParaRPr lang="en-GB" sz="1500" b="0">
              <a:solidFill>
                <a:srgbClr val="000000"/>
              </a:solidFill>
            </a:endParaRP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5" y="1289124"/>
            <a:ext cx="69437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ARM Instruction Set Format</a:t>
            </a:r>
            <a:endParaRPr lang="en-US" dirty="0"/>
          </a:p>
        </p:txBody>
      </p:sp>
      <p:pic>
        <p:nvPicPr>
          <p:cNvPr id="526" name="Picture 5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7" y="1182327"/>
            <a:ext cx="7949766" cy="49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Conditional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Most instruction sets only allow branches to be executed conditionally.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However by reusing the condition evaluation hardware,  ARM effectively increases number of </a:t>
            </a:r>
            <a:r>
              <a:rPr lang="en-US" altLang="zh-TW" dirty="0" smtClean="0">
                <a:ea typeface="PMingLiU" panose="02020500000000000000" pitchFamily="18" charset="-120"/>
              </a:rPr>
              <a:t>instructions.</a:t>
            </a:r>
          </a:p>
          <a:p>
            <a:r>
              <a:rPr lang="en-US" altLang="zh-TW" dirty="0" smtClean="0">
                <a:ea typeface="PMingLiU" panose="02020500000000000000" pitchFamily="18" charset="-120"/>
              </a:rPr>
              <a:t>All </a:t>
            </a:r>
            <a:r>
              <a:rPr lang="en-US" altLang="zh-TW" dirty="0">
                <a:ea typeface="PMingLiU" panose="02020500000000000000" pitchFamily="18" charset="-120"/>
              </a:rPr>
              <a:t>instructions contain a condition field which determines whether the CPU will execute them. </a:t>
            </a:r>
          </a:p>
          <a:p>
            <a:r>
              <a:rPr lang="en-US" altLang="zh-TW" dirty="0" smtClean="0">
                <a:ea typeface="PMingLiU" panose="02020500000000000000" pitchFamily="18" charset="-120"/>
              </a:rPr>
              <a:t>This </a:t>
            </a:r>
            <a:r>
              <a:rPr lang="en-US" altLang="zh-TW" dirty="0">
                <a:ea typeface="PMingLiU" panose="02020500000000000000" pitchFamily="18" charset="-120"/>
              </a:rPr>
              <a:t>removes the need for many branches, which stall the </a:t>
            </a:r>
            <a:r>
              <a:rPr lang="en-US" altLang="zh-TW" dirty="0" smtClean="0">
                <a:ea typeface="PMingLiU" panose="02020500000000000000" pitchFamily="18" charset="-120"/>
              </a:rPr>
              <a:t>pipeline.</a:t>
            </a:r>
          </a:p>
          <a:p>
            <a:r>
              <a:rPr lang="en-US" altLang="zh-TW" dirty="0" smtClean="0">
                <a:ea typeface="PMingLiU" panose="02020500000000000000" pitchFamily="18" charset="-120"/>
              </a:rPr>
              <a:t>Allows </a:t>
            </a:r>
            <a:r>
              <a:rPr lang="en-US" altLang="zh-TW" dirty="0">
                <a:ea typeface="PMingLiU" panose="02020500000000000000" pitchFamily="18" charset="-120"/>
              </a:rPr>
              <a:t>very dense in-line code, without </a:t>
            </a:r>
            <a:r>
              <a:rPr lang="en-US" altLang="zh-TW" dirty="0" smtClean="0">
                <a:ea typeface="PMingLiU" panose="02020500000000000000" pitchFamily="18" charset="-120"/>
              </a:rPr>
              <a:t>branches.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Next . . 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239838"/>
            <a:ext cx="7373938" cy="4378325"/>
          </a:xfrm>
        </p:spPr>
        <p:txBody>
          <a:bodyPr/>
          <a:lstStyle/>
          <a:p>
            <a:r>
              <a:rPr lang="en-US" dirty="0"/>
              <a:t>Computer </a:t>
            </a:r>
            <a:r>
              <a:rPr lang="en-US" dirty="0" smtClean="0"/>
              <a:t>Architecture Taxonomy </a:t>
            </a:r>
          </a:p>
          <a:p>
            <a:r>
              <a:rPr lang="en-US" dirty="0"/>
              <a:t>ARM </a:t>
            </a:r>
            <a:r>
              <a:rPr lang="en-US" dirty="0" smtClean="0"/>
              <a:t>Instruction Set</a:t>
            </a:r>
            <a:endParaRPr lang="en-US" dirty="0"/>
          </a:p>
          <a:p>
            <a:r>
              <a:rPr lang="en-US" dirty="0"/>
              <a:t>PIC16F Instruction </a:t>
            </a:r>
            <a:r>
              <a:rPr lang="en-US" dirty="0" smtClean="0"/>
              <a:t>Set</a:t>
            </a:r>
            <a:endParaRPr lang="en-US" dirty="0"/>
          </a:p>
          <a:p>
            <a:r>
              <a:rPr lang="en-US" dirty="0"/>
              <a:t>TI </a:t>
            </a:r>
            <a:r>
              <a:rPr lang="en-US" dirty="0" smtClean="0"/>
              <a:t>CX55 DSP</a:t>
            </a:r>
          </a:p>
          <a:p>
            <a:r>
              <a:rPr lang="en-US" dirty="0" smtClean="0"/>
              <a:t>TI C64X DSP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The Condition Field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4" y="1182327"/>
            <a:ext cx="7456006" cy="484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Data </a:t>
            </a:r>
            <a:r>
              <a:rPr lang="en-US" altLang="zh-TW" dirty="0" smtClean="0">
                <a:ea typeface="PMingLiU" panose="02020500000000000000" pitchFamily="18" charset="-120"/>
              </a:rPr>
              <a:t>Processing </a:t>
            </a:r>
            <a:r>
              <a:rPr lang="en-US" altLang="zh-TW" dirty="0">
                <a:ea typeface="PMingLiU" panose="02020500000000000000" pitchFamily="18" charset="-120"/>
              </a:rPr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Largest family of ARM instructions, all sharing the same instruction format.</a:t>
            </a:r>
          </a:p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Contains: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Arithmetic operations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Comparisons (no results - just set condition codes) 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Logical operations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Data movement between registers</a:t>
            </a:r>
          </a:p>
          <a:p>
            <a:pPr>
              <a:defRPr/>
            </a:pPr>
            <a:r>
              <a:rPr lang="en-US" altLang="zh-TW" dirty="0" smtClean="0">
                <a:ea typeface="PMingLiU" panose="02020500000000000000" pitchFamily="18" charset="-120"/>
              </a:rPr>
              <a:t>They </a:t>
            </a:r>
            <a:r>
              <a:rPr lang="en-US" altLang="zh-TW" dirty="0">
                <a:ea typeface="PMingLiU" panose="02020500000000000000" pitchFamily="18" charset="-120"/>
              </a:rPr>
              <a:t>each perform a specific operation on one or two operands.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First operand always a register - Rn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Second operand sent to the ALU via barrel shifter</a:t>
            </a:r>
            <a:r>
              <a:rPr lang="en-US" altLang="zh-TW" dirty="0" smtClean="0">
                <a:ea typeface="PMingLiU" panose="02020500000000000000" pitchFamily="18" charset="-120"/>
              </a:rPr>
              <a:t>.</a:t>
            </a:r>
            <a:endParaRPr lang="en-US" altLang="zh-TW" dirty="0"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46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Data Processing Instructions</a:t>
            </a:r>
            <a:endParaRPr lang="en-US" dirty="0"/>
          </a:p>
        </p:txBody>
      </p:sp>
      <p:grpSp>
        <p:nvGrpSpPr>
          <p:cNvPr id="4" name="Group 220"/>
          <p:cNvGrpSpPr>
            <a:grpSpLocks noChangeAspect="1"/>
          </p:cNvGrpSpPr>
          <p:nvPr/>
        </p:nvGrpSpPr>
        <p:grpSpPr bwMode="auto">
          <a:xfrm>
            <a:off x="712331" y="1239934"/>
            <a:ext cx="7719338" cy="4896595"/>
            <a:chOff x="1312" y="1119"/>
            <a:chExt cx="3295" cy="2769"/>
          </a:xfrm>
        </p:grpSpPr>
        <p:sp>
          <p:nvSpPr>
            <p:cNvPr id="5" name="Rectangle 5"/>
            <p:cNvSpPr>
              <a:spLocks noChangeAspect="1" noChangeArrowheads="1"/>
            </p:cNvSpPr>
            <p:nvPr/>
          </p:nvSpPr>
          <p:spPr bwMode="auto">
            <a:xfrm>
              <a:off x="1964" y="2278"/>
              <a:ext cx="95" cy="1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Rectangle 6"/>
            <p:cNvSpPr>
              <a:spLocks noChangeAspect="1" noChangeArrowheads="1"/>
            </p:cNvSpPr>
            <p:nvPr/>
          </p:nvSpPr>
          <p:spPr bwMode="auto">
            <a:xfrm>
              <a:off x="1351" y="1253"/>
              <a:ext cx="402" cy="17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Rectangle 7"/>
            <p:cNvSpPr>
              <a:spLocks noChangeAspect="1" noChangeArrowheads="1"/>
            </p:cNvSpPr>
            <p:nvPr/>
          </p:nvSpPr>
          <p:spPr bwMode="auto">
            <a:xfrm>
              <a:off x="1753" y="1253"/>
              <a:ext cx="2854" cy="17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" name="Rectangle 8"/>
            <p:cNvSpPr>
              <a:spLocks noChangeAspect="1" noChangeArrowheads="1"/>
            </p:cNvSpPr>
            <p:nvPr/>
          </p:nvSpPr>
          <p:spPr bwMode="auto">
            <a:xfrm>
              <a:off x="1312" y="1215"/>
              <a:ext cx="412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Rectangle 9"/>
            <p:cNvSpPr>
              <a:spLocks noChangeAspect="1" noChangeArrowheads="1"/>
            </p:cNvSpPr>
            <p:nvPr/>
          </p:nvSpPr>
          <p:spPr bwMode="auto">
            <a:xfrm>
              <a:off x="1317" y="1220"/>
              <a:ext cx="412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Rectangle 10"/>
            <p:cNvSpPr>
              <a:spLocks noChangeAspect="1" noChangeArrowheads="1"/>
            </p:cNvSpPr>
            <p:nvPr/>
          </p:nvSpPr>
          <p:spPr bwMode="auto">
            <a:xfrm>
              <a:off x="3352" y="1215"/>
              <a:ext cx="1217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" name="Rectangle 11"/>
            <p:cNvSpPr>
              <a:spLocks noChangeAspect="1" noChangeArrowheads="1"/>
            </p:cNvSpPr>
            <p:nvPr/>
          </p:nvSpPr>
          <p:spPr bwMode="auto">
            <a:xfrm>
              <a:off x="3357" y="1220"/>
              <a:ext cx="1216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Rectangle 12"/>
            <p:cNvSpPr>
              <a:spLocks noChangeAspect="1" noChangeArrowheads="1"/>
            </p:cNvSpPr>
            <p:nvPr/>
          </p:nvSpPr>
          <p:spPr bwMode="auto">
            <a:xfrm>
              <a:off x="1418" y="1253"/>
              <a:ext cx="17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 dirty="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cond</a:t>
              </a:r>
              <a:endParaRPr kumimoji="0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3" name="Rectangle 13"/>
            <p:cNvSpPr>
              <a:spLocks noChangeAspect="1" noChangeArrowheads="1"/>
            </p:cNvSpPr>
            <p:nvPr/>
          </p:nvSpPr>
          <p:spPr bwMode="auto">
            <a:xfrm>
              <a:off x="1724" y="1215"/>
              <a:ext cx="201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" name="Rectangle 14"/>
            <p:cNvSpPr>
              <a:spLocks noChangeAspect="1" noChangeArrowheads="1"/>
            </p:cNvSpPr>
            <p:nvPr/>
          </p:nvSpPr>
          <p:spPr bwMode="auto">
            <a:xfrm>
              <a:off x="1729" y="1220"/>
              <a:ext cx="201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" name="Rectangle 15"/>
            <p:cNvSpPr>
              <a:spLocks noChangeAspect="1" noChangeArrowheads="1"/>
            </p:cNvSpPr>
            <p:nvPr/>
          </p:nvSpPr>
          <p:spPr bwMode="auto">
            <a:xfrm>
              <a:off x="1753" y="1253"/>
              <a:ext cx="1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0 0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6" name="Rectangle 16"/>
            <p:cNvSpPr>
              <a:spLocks noChangeAspect="1" noChangeArrowheads="1"/>
            </p:cNvSpPr>
            <p:nvPr/>
          </p:nvSpPr>
          <p:spPr bwMode="auto">
            <a:xfrm>
              <a:off x="3745" y="1244"/>
              <a:ext cx="3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operand 2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7" name="Rectangle 17"/>
            <p:cNvSpPr>
              <a:spLocks noChangeAspect="1" noChangeArrowheads="1"/>
            </p:cNvSpPr>
            <p:nvPr/>
          </p:nvSpPr>
          <p:spPr bwMode="auto">
            <a:xfrm>
              <a:off x="1925" y="1215"/>
              <a:ext cx="106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" name="Rectangle 18"/>
            <p:cNvSpPr>
              <a:spLocks noChangeAspect="1" noChangeArrowheads="1"/>
            </p:cNvSpPr>
            <p:nvPr/>
          </p:nvSpPr>
          <p:spPr bwMode="auto">
            <a:xfrm>
              <a:off x="1930" y="1220"/>
              <a:ext cx="105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9" name="Rectangle 19"/>
            <p:cNvSpPr>
              <a:spLocks noChangeAspect="1" noChangeArrowheads="1"/>
            </p:cNvSpPr>
            <p:nvPr/>
          </p:nvSpPr>
          <p:spPr bwMode="auto">
            <a:xfrm>
              <a:off x="1954" y="125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#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0" name="Rectangle 20"/>
            <p:cNvSpPr>
              <a:spLocks noChangeAspect="1" noChangeArrowheads="1"/>
            </p:cNvSpPr>
            <p:nvPr/>
          </p:nvSpPr>
          <p:spPr bwMode="auto">
            <a:xfrm>
              <a:off x="2031" y="1215"/>
              <a:ext cx="402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" name="Rectangle 21"/>
            <p:cNvSpPr>
              <a:spLocks noChangeAspect="1" noChangeArrowheads="1"/>
            </p:cNvSpPr>
            <p:nvPr/>
          </p:nvSpPr>
          <p:spPr bwMode="auto">
            <a:xfrm>
              <a:off x="2036" y="1220"/>
              <a:ext cx="402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" name="Rectangle 22"/>
            <p:cNvSpPr>
              <a:spLocks noChangeAspect="1" noChangeArrowheads="1"/>
            </p:cNvSpPr>
            <p:nvPr/>
          </p:nvSpPr>
          <p:spPr bwMode="auto">
            <a:xfrm>
              <a:off x="2079" y="1253"/>
              <a:ext cx="26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opcode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3" name="Rectangle 23"/>
            <p:cNvSpPr>
              <a:spLocks noChangeAspect="1" noChangeArrowheads="1"/>
            </p:cNvSpPr>
            <p:nvPr/>
          </p:nvSpPr>
          <p:spPr bwMode="auto">
            <a:xfrm>
              <a:off x="2433" y="1215"/>
              <a:ext cx="105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4" name="Rectangle 24"/>
            <p:cNvSpPr>
              <a:spLocks noChangeAspect="1" noChangeArrowheads="1"/>
            </p:cNvSpPr>
            <p:nvPr/>
          </p:nvSpPr>
          <p:spPr bwMode="auto">
            <a:xfrm>
              <a:off x="2438" y="1220"/>
              <a:ext cx="105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" name="Rectangle 25"/>
            <p:cNvSpPr>
              <a:spLocks noChangeAspect="1" noChangeArrowheads="1"/>
            </p:cNvSpPr>
            <p:nvPr/>
          </p:nvSpPr>
          <p:spPr bwMode="auto">
            <a:xfrm>
              <a:off x="2452" y="1253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S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6" name="Rectangle 26"/>
            <p:cNvSpPr>
              <a:spLocks noChangeAspect="1" noChangeArrowheads="1"/>
            </p:cNvSpPr>
            <p:nvPr/>
          </p:nvSpPr>
          <p:spPr bwMode="auto">
            <a:xfrm>
              <a:off x="2538" y="1215"/>
              <a:ext cx="403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" name="Rectangle 27"/>
            <p:cNvSpPr>
              <a:spLocks noChangeAspect="1" noChangeArrowheads="1"/>
            </p:cNvSpPr>
            <p:nvPr/>
          </p:nvSpPr>
          <p:spPr bwMode="auto">
            <a:xfrm>
              <a:off x="2543" y="1220"/>
              <a:ext cx="402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8" name="Rectangle 28"/>
            <p:cNvSpPr>
              <a:spLocks noChangeAspect="1" noChangeArrowheads="1"/>
            </p:cNvSpPr>
            <p:nvPr/>
          </p:nvSpPr>
          <p:spPr bwMode="auto">
            <a:xfrm>
              <a:off x="2682" y="1253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Rn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29" name="Rectangle 29"/>
            <p:cNvSpPr>
              <a:spLocks noChangeAspect="1" noChangeArrowheads="1"/>
            </p:cNvSpPr>
            <p:nvPr/>
          </p:nvSpPr>
          <p:spPr bwMode="auto">
            <a:xfrm>
              <a:off x="2941" y="1215"/>
              <a:ext cx="411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" name="Rectangle 30"/>
            <p:cNvSpPr>
              <a:spLocks noChangeAspect="1" noChangeArrowheads="1"/>
            </p:cNvSpPr>
            <p:nvPr/>
          </p:nvSpPr>
          <p:spPr bwMode="auto">
            <a:xfrm>
              <a:off x="2946" y="1220"/>
              <a:ext cx="411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1" name="Rectangle 31"/>
            <p:cNvSpPr>
              <a:spLocks noChangeAspect="1" noChangeArrowheads="1"/>
            </p:cNvSpPr>
            <p:nvPr/>
          </p:nvSpPr>
          <p:spPr bwMode="auto">
            <a:xfrm>
              <a:off x="3084" y="1253"/>
              <a:ext cx="10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Rd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2" name="Rectangle 32"/>
            <p:cNvSpPr>
              <a:spLocks noChangeAspect="1" noChangeArrowheads="1"/>
            </p:cNvSpPr>
            <p:nvPr/>
          </p:nvSpPr>
          <p:spPr bwMode="auto">
            <a:xfrm>
              <a:off x="1322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31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3" name="Rectangle 33"/>
            <p:cNvSpPr>
              <a:spLocks noChangeAspect="1" noChangeArrowheads="1"/>
            </p:cNvSpPr>
            <p:nvPr/>
          </p:nvSpPr>
          <p:spPr bwMode="auto">
            <a:xfrm>
              <a:off x="1628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28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4" name="Rectangle 34"/>
            <p:cNvSpPr>
              <a:spLocks noChangeAspect="1" noChangeArrowheads="1"/>
            </p:cNvSpPr>
            <p:nvPr/>
          </p:nvSpPr>
          <p:spPr bwMode="auto">
            <a:xfrm>
              <a:off x="1734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27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5" name="Rectangle 35"/>
            <p:cNvSpPr>
              <a:spLocks noChangeAspect="1" noChangeArrowheads="1"/>
            </p:cNvSpPr>
            <p:nvPr/>
          </p:nvSpPr>
          <p:spPr bwMode="auto">
            <a:xfrm>
              <a:off x="1830" y="1119"/>
              <a:ext cx="7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26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6" name="Rectangle 36"/>
            <p:cNvSpPr>
              <a:spLocks noChangeAspect="1" noChangeArrowheads="1"/>
            </p:cNvSpPr>
            <p:nvPr/>
          </p:nvSpPr>
          <p:spPr bwMode="auto">
            <a:xfrm>
              <a:off x="1935" y="1119"/>
              <a:ext cx="7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25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7" name="Rectangle 37"/>
            <p:cNvSpPr>
              <a:spLocks noChangeAspect="1" noChangeArrowheads="1"/>
            </p:cNvSpPr>
            <p:nvPr/>
          </p:nvSpPr>
          <p:spPr bwMode="auto">
            <a:xfrm>
              <a:off x="2040" y="1119"/>
              <a:ext cx="7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24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8" name="Rectangle 38"/>
            <p:cNvSpPr>
              <a:spLocks noChangeAspect="1" noChangeArrowheads="1"/>
            </p:cNvSpPr>
            <p:nvPr/>
          </p:nvSpPr>
          <p:spPr bwMode="auto">
            <a:xfrm>
              <a:off x="2337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39" name="Rectangle 39"/>
            <p:cNvSpPr>
              <a:spLocks noChangeAspect="1" noChangeArrowheads="1"/>
            </p:cNvSpPr>
            <p:nvPr/>
          </p:nvSpPr>
          <p:spPr bwMode="auto">
            <a:xfrm>
              <a:off x="2443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0" name="Rectangle 40"/>
            <p:cNvSpPr>
              <a:spLocks noChangeAspect="1" noChangeArrowheads="1"/>
            </p:cNvSpPr>
            <p:nvPr/>
          </p:nvSpPr>
          <p:spPr bwMode="auto">
            <a:xfrm>
              <a:off x="2548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19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1" name="Rectangle 41"/>
            <p:cNvSpPr>
              <a:spLocks noChangeAspect="1" noChangeArrowheads="1"/>
            </p:cNvSpPr>
            <p:nvPr/>
          </p:nvSpPr>
          <p:spPr bwMode="auto">
            <a:xfrm>
              <a:off x="2854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16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2" name="Rectangle 42"/>
            <p:cNvSpPr>
              <a:spLocks noChangeAspect="1" noChangeArrowheads="1"/>
            </p:cNvSpPr>
            <p:nvPr/>
          </p:nvSpPr>
          <p:spPr bwMode="auto">
            <a:xfrm>
              <a:off x="2950" y="1119"/>
              <a:ext cx="7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15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3" name="Rectangle 43"/>
            <p:cNvSpPr>
              <a:spLocks noChangeAspect="1" noChangeArrowheads="1"/>
            </p:cNvSpPr>
            <p:nvPr/>
          </p:nvSpPr>
          <p:spPr bwMode="auto">
            <a:xfrm>
              <a:off x="3257" y="1119"/>
              <a:ext cx="7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12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4" name="Rectangle 44"/>
            <p:cNvSpPr>
              <a:spLocks noChangeAspect="1" noChangeArrowheads="1"/>
            </p:cNvSpPr>
            <p:nvPr/>
          </p:nvSpPr>
          <p:spPr bwMode="auto">
            <a:xfrm>
              <a:off x="3362" y="1119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5" name="Rectangle 45"/>
            <p:cNvSpPr>
              <a:spLocks noChangeAspect="1" noChangeArrowheads="1"/>
            </p:cNvSpPr>
            <p:nvPr/>
          </p:nvSpPr>
          <p:spPr bwMode="auto">
            <a:xfrm>
              <a:off x="3400" y="1119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6" name="Rectangle 46"/>
            <p:cNvSpPr>
              <a:spLocks noChangeAspect="1" noChangeArrowheads="1"/>
            </p:cNvSpPr>
            <p:nvPr/>
          </p:nvSpPr>
          <p:spPr bwMode="auto">
            <a:xfrm>
              <a:off x="4502" y="1119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7" name="Freeform 47"/>
            <p:cNvSpPr>
              <a:spLocks noChangeAspect="1"/>
            </p:cNvSpPr>
            <p:nvPr/>
          </p:nvSpPr>
          <p:spPr bwMode="auto">
            <a:xfrm>
              <a:off x="3151" y="1407"/>
              <a:ext cx="67" cy="201"/>
            </a:xfrm>
            <a:custGeom>
              <a:avLst/>
              <a:gdLst>
                <a:gd name="T0" fmla="*/ 0 w 67"/>
                <a:gd name="T1" fmla="*/ 0 h 201"/>
                <a:gd name="T2" fmla="*/ 0 w 67"/>
                <a:gd name="T3" fmla="*/ 201 h 201"/>
                <a:gd name="T4" fmla="*/ 67 w 67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" h="201">
                  <a:moveTo>
                    <a:pt x="0" y="0"/>
                  </a:moveTo>
                  <a:lnTo>
                    <a:pt x="0" y="201"/>
                  </a:lnTo>
                  <a:lnTo>
                    <a:pt x="67" y="20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8"/>
            <p:cNvSpPr>
              <a:spLocks noChangeAspect="1" noChangeArrowheads="1"/>
            </p:cNvSpPr>
            <p:nvPr/>
          </p:nvSpPr>
          <p:spPr bwMode="auto">
            <a:xfrm>
              <a:off x="3266" y="1550"/>
              <a:ext cx="619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destination register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49" name="Freeform 49"/>
            <p:cNvSpPr>
              <a:spLocks noChangeAspect="1"/>
            </p:cNvSpPr>
            <p:nvPr/>
          </p:nvSpPr>
          <p:spPr bwMode="auto">
            <a:xfrm>
              <a:off x="2739" y="1407"/>
              <a:ext cx="479" cy="335"/>
            </a:xfrm>
            <a:custGeom>
              <a:avLst/>
              <a:gdLst>
                <a:gd name="T0" fmla="*/ 0 w 479"/>
                <a:gd name="T1" fmla="*/ 0 h 335"/>
                <a:gd name="T2" fmla="*/ 0 w 479"/>
                <a:gd name="T3" fmla="*/ 335 h 335"/>
                <a:gd name="T4" fmla="*/ 479 w 479"/>
                <a:gd name="T5" fmla="*/ 335 h 3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9" h="335">
                  <a:moveTo>
                    <a:pt x="0" y="0"/>
                  </a:moveTo>
                  <a:lnTo>
                    <a:pt x="0" y="335"/>
                  </a:lnTo>
                  <a:lnTo>
                    <a:pt x="479" y="33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50"/>
            <p:cNvSpPr>
              <a:spLocks noChangeAspect="1" noChangeArrowheads="1"/>
            </p:cNvSpPr>
            <p:nvPr/>
          </p:nvSpPr>
          <p:spPr bwMode="auto">
            <a:xfrm>
              <a:off x="3264" y="1680"/>
              <a:ext cx="67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first operand register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1" name="Freeform 51"/>
            <p:cNvSpPr>
              <a:spLocks noChangeAspect="1"/>
            </p:cNvSpPr>
            <p:nvPr/>
          </p:nvSpPr>
          <p:spPr bwMode="auto">
            <a:xfrm>
              <a:off x="2490" y="1407"/>
              <a:ext cx="728" cy="478"/>
            </a:xfrm>
            <a:custGeom>
              <a:avLst/>
              <a:gdLst>
                <a:gd name="T0" fmla="*/ 0 w 728"/>
                <a:gd name="T1" fmla="*/ 0 h 478"/>
                <a:gd name="T2" fmla="*/ 0 w 728"/>
                <a:gd name="T3" fmla="*/ 478 h 478"/>
                <a:gd name="T4" fmla="*/ 728 w 728"/>
                <a:gd name="T5" fmla="*/ 478 h 4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8" h="478">
                  <a:moveTo>
                    <a:pt x="0" y="0"/>
                  </a:moveTo>
                  <a:lnTo>
                    <a:pt x="0" y="478"/>
                  </a:lnTo>
                  <a:lnTo>
                    <a:pt x="728" y="47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2"/>
            <p:cNvSpPr>
              <a:spLocks noChangeAspect="1" noChangeArrowheads="1"/>
            </p:cNvSpPr>
            <p:nvPr/>
          </p:nvSpPr>
          <p:spPr bwMode="auto">
            <a:xfrm>
              <a:off x="3266" y="1818"/>
              <a:ext cx="628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set condition codes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3" name="Freeform 53"/>
            <p:cNvSpPr>
              <a:spLocks noChangeAspect="1"/>
            </p:cNvSpPr>
            <p:nvPr/>
          </p:nvSpPr>
          <p:spPr bwMode="auto">
            <a:xfrm>
              <a:off x="2232" y="1407"/>
              <a:ext cx="986" cy="612"/>
            </a:xfrm>
            <a:custGeom>
              <a:avLst/>
              <a:gdLst>
                <a:gd name="T0" fmla="*/ 0 w 986"/>
                <a:gd name="T1" fmla="*/ 0 h 612"/>
                <a:gd name="T2" fmla="*/ 0 w 986"/>
                <a:gd name="T3" fmla="*/ 612 h 612"/>
                <a:gd name="T4" fmla="*/ 986 w 986"/>
                <a:gd name="T5" fmla="*/ 612 h 6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6" h="612">
                  <a:moveTo>
                    <a:pt x="0" y="0"/>
                  </a:moveTo>
                  <a:lnTo>
                    <a:pt x="0" y="612"/>
                  </a:lnTo>
                  <a:lnTo>
                    <a:pt x="986" y="6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4"/>
            <p:cNvSpPr>
              <a:spLocks noChangeAspect="1" noChangeArrowheads="1"/>
            </p:cNvSpPr>
            <p:nvPr/>
          </p:nvSpPr>
          <p:spPr bwMode="auto">
            <a:xfrm>
              <a:off x="3266" y="1953"/>
              <a:ext cx="76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arithmetic/logic function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5" name="Rectangle 55"/>
            <p:cNvSpPr>
              <a:spLocks noChangeAspect="1" noChangeArrowheads="1"/>
            </p:cNvSpPr>
            <p:nvPr/>
          </p:nvSpPr>
          <p:spPr bwMode="auto">
            <a:xfrm>
              <a:off x="3381" y="2278"/>
              <a:ext cx="1226" cy="1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6" name="Rectangle 56"/>
            <p:cNvSpPr>
              <a:spLocks noChangeAspect="1" noChangeArrowheads="1"/>
            </p:cNvSpPr>
            <p:nvPr/>
          </p:nvSpPr>
          <p:spPr bwMode="auto">
            <a:xfrm>
              <a:off x="3755" y="2249"/>
              <a:ext cx="814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7" name="Rectangle 57"/>
            <p:cNvSpPr>
              <a:spLocks noChangeAspect="1" noChangeArrowheads="1"/>
            </p:cNvSpPr>
            <p:nvPr/>
          </p:nvSpPr>
          <p:spPr bwMode="auto">
            <a:xfrm>
              <a:off x="3760" y="2254"/>
              <a:ext cx="813" cy="16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8" name="Rectangle 58"/>
            <p:cNvSpPr>
              <a:spLocks noChangeAspect="1" noChangeArrowheads="1"/>
            </p:cNvSpPr>
            <p:nvPr/>
          </p:nvSpPr>
          <p:spPr bwMode="auto">
            <a:xfrm>
              <a:off x="3841" y="2268"/>
              <a:ext cx="545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8-bit immediate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59" name="Rectangle 59"/>
            <p:cNvSpPr>
              <a:spLocks noChangeAspect="1" noChangeArrowheads="1"/>
            </p:cNvSpPr>
            <p:nvPr/>
          </p:nvSpPr>
          <p:spPr bwMode="auto">
            <a:xfrm>
              <a:off x="1925" y="2249"/>
              <a:ext cx="106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0" name="Rectangle 60"/>
            <p:cNvSpPr>
              <a:spLocks noChangeAspect="1" noChangeArrowheads="1"/>
            </p:cNvSpPr>
            <p:nvPr/>
          </p:nvSpPr>
          <p:spPr bwMode="auto">
            <a:xfrm>
              <a:off x="1930" y="2254"/>
              <a:ext cx="105" cy="16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" name="Rectangle 61"/>
            <p:cNvSpPr>
              <a:spLocks noChangeAspect="1" noChangeArrowheads="1"/>
            </p:cNvSpPr>
            <p:nvPr/>
          </p:nvSpPr>
          <p:spPr bwMode="auto">
            <a:xfrm>
              <a:off x="1954" y="2278"/>
              <a:ext cx="44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2" name="Rectangle 62"/>
            <p:cNvSpPr>
              <a:spLocks noChangeAspect="1" noChangeArrowheads="1"/>
            </p:cNvSpPr>
            <p:nvPr/>
          </p:nvSpPr>
          <p:spPr bwMode="auto">
            <a:xfrm>
              <a:off x="1935" y="2143"/>
              <a:ext cx="7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25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3" name="Rectangle 63"/>
            <p:cNvSpPr>
              <a:spLocks noChangeAspect="1" noChangeArrowheads="1"/>
            </p:cNvSpPr>
            <p:nvPr/>
          </p:nvSpPr>
          <p:spPr bwMode="auto">
            <a:xfrm>
              <a:off x="3362" y="2143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4" name="Rectangle 64"/>
            <p:cNvSpPr>
              <a:spLocks noChangeAspect="1" noChangeArrowheads="1"/>
            </p:cNvSpPr>
            <p:nvPr/>
          </p:nvSpPr>
          <p:spPr bwMode="auto">
            <a:xfrm>
              <a:off x="3400" y="2143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5" name="Rectangle 65"/>
            <p:cNvSpPr>
              <a:spLocks noChangeAspect="1" noChangeArrowheads="1"/>
            </p:cNvSpPr>
            <p:nvPr/>
          </p:nvSpPr>
          <p:spPr bwMode="auto">
            <a:xfrm>
              <a:off x="3688" y="2143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8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6" name="Rectangle 66"/>
            <p:cNvSpPr>
              <a:spLocks noChangeAspect="1" noChangeArrowheads="1"/>
            </p:cNvSpPr>
            <p:nvPr/>
          </p:nvSpPr>
          <p:spPr bwMode="auto">
            <a:xfrm>
              <a:off x="3783" y="2143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7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7" name="Rectangle 67"/>
            <p:cNvSpPr>
              <a:spLocks noChangeAspect="1" noChangeArrowheads="1"/>
            </p:cNvSpPr>
            <p:nvPr/>
          </p:nvSpPr>
          <p:spPr bwMode="auto">
            <a:xfrm>
              <a:off x="4502" y="2143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68" name="Rectangle 68"/>
            <p:cNvSpPr>
              <a:spLocks noChangeAspect="1" noChangeArrowheads="1"/>
            </p:cNvSpPr>
            <p:nvPr/>
          </p:nvSpPr>
          <p:spPr bwMode="auto">
            <a:xfrm>
              <a:off x="3352" y="2249"/>
              <a:ext cx="403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9" name="Rectangle 69"/>
            <p:cNvSpPr>
              <a:spLocks noChangeAspect="1" noChangeArrowheads="1"/>
            </p:cNvSpPr>
            <p:nvPr/>
          </p:nvSpPr>
          <p:spPr bwMode="auto">
            <a:xfrm>
              <a:off x="3357" y="2254"/>
              <a:ext cx="402" cy="16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0" name="Rectangle 70"/>
            <p:cNvSpPr>
              <a:spLocks noChangeAspect="1" noChangeArrowheads="1"/>
            </p:cNvSpPr>
            <p:nvPr/>
          </p:nvSpPr>
          <p:spPr bwMode="auto">
            <a:xfrm>
              <a:off x="3477" y="2268"/>
              <a:ext cx="13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#rot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1" name="Rectangle 71"/>
            <p:cNvSpPr>
              <a:spLocks noChangeAspect="1" noChangeArrowheads="1"/>
            </p:cNvSpPr>
            <p:nvPr/>
          </p:nvSpPr>
          <p:spPr bwMode="auto">
            <a:xfrm>
              <a:off x="3381" y="2776"/>
              <a:ext cx="1226" cy="1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" name="Rectangle 72"/>
            <p:cNvSpPr>
              <a:spLocks noChangeAspect="1" noChangeArrowheads="1"/>
            </p:cNvSpPr>
            <p:nvPr/>
          </p:nvSpPr>
          <p:spPr bwMode="auto">
            <a:xfrm>
              <a:off x="4167" y="2747"/>
              <a:ext cx="40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3" name="Rectangle 73"/>
            <p:cNvSpPr>
              <a:spLocks noChangeAspect="1" noChangeArrowheads="1"/>
            </p:cNvSpPr>
            <p:nvPr/>
          </p:nvSpPr>
          <p:spPr bwMode="auto">
            <a:xfrm>
              <a:off x="4172" y="2752"/>
              <a:ext cx="401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4" name="Rectangle 74"/>
            <p:cNvSpPr>
              <a:spLocks noChangeAspect="1" noChangeArrowheads="1"/>
            </p:cNvSpPr>
            <p:nvPr/>
          </p:nvSpPr>
          <p:spPr bwMode="auto">
            <a:xfrm>
              <a:off x="4291" y="2766"/>
              <a:ext cx="12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Rm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5" name="Rectangle 75"/>
            <p:cNvSpPr>
              <a:spLocks noChangeAspect="1" noChangeArrowheads="1"/>
            </p:cNvSpPr>
            <p:nvPr/>
          </p:nvSpPr>
          <p:spPr bwMode="auto">
            <a:xfrm>
              <a:off x="3362" y="2641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6" name="Rectangle 76"/>
            <p:cNvSpPr>
              <a:spLocks noChangeAspect="1" noChangeArrowheads="1"/>
            </p:cNvSpPr>
            <p:nvPr/>
          </p:nvSpPr>
          <p:spPr bwMode="auto">
            <a:xfrm>
              <a:off x="3400" y="2641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7" name="Rectangle 77"/>
            <p:cNvSpPr>
              <a:spLocks noChangeAspect="1" noChangeArrowheads="1"/>
            </p:cNvSpPr>
            <p:nvPr/>
          </p:nvSpPr>
          <p:spPr bwMode="auto">
            <a:xfrm>
              <a:off x="3783" y="2641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7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8" name="Rectangle 78"/>
            <p:cNvSpPr>
              <a:spLocks noChangeAspect="1" noChangeArrowheads="1"/>
            </p:cNvSpPr>
            <p:nvPr/>
          </p:nvSpPr>
          <p:spPr bwMode="auto">
            <a:xfrm>
              <a:off x="3889" y="2641"/>
              <a:ext cx="3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6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79" name="Rectangle 79"/>
            <p:cNvSpPr>
              <a:spLocks noChangeAspect="1" noChangeArrowheads="1"/>
            </p:cNvSpPr>
            <p:nvPr/>
          </p:nvSpPr>
          <p:spPr bwMode="auto">
            <a:xfrm>
              <a:off x="3994" y="2641"/>
              <a:ext cx="3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5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0" name="Rectangle 80"/>
            <p:cNvSpPr>
              <a:spLocks noChangeAspect="1" noChangeArrowheads="1"/>
            </p:cNvSpPr>
            <p:nvPr/>
          </p:nvSpPr>
          <p:spPr bwMode="auto">
            <a:xfrm>
              <a:off x="4090" y="2641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4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1" name="Rectangle 81"/>
            <p:cNvSpPr>
              <a:spLocks noChangeAspect="1" noChangeArrowheads="1"/>
            </p:cNvSpPr>
            <p:nvPr/>
          </p:nvSpPr>
          <p:spPr bwMode="auto">
            <a:xfrm>
              <a:off x="4195" y="2641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3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2" name="Rectangle 82"/>
            <p:cNvSpPr>
              <a:spLocks noChangeAspect="1" noChangeArrowheads="1"/>
            </p:cNvSpPr>
            <p:nvPr/>
          </p:nvSpPr>
          <p:spPr bwMode="auto">
            <a:xfrm>
              <a:off x="4502" y="2641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3" name="Rectangle 83"/>
            <p:cNvSpPr>
              <a:spLocks noChangeAspect="1" noChangeArrowheads="1"/>
            </p:cNvSpPr>
            <p:nvPr/>
          </p:nvSpPr>
          <p:spPr bwMode="auto">
            <a:xfrm>
              <a:off x="3352" y="2747"/>
              <a:ext cx="50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4" name="Rectangle 84"/>
            <p:cNvSpPr>
              <a:spLocks noChangeAspect="1" noChangeArrowheads="1"/>
            </p:cNvSpPr>
            <p:nvPr/>
          </p:nvSpPr>
          <p:spPr bwMode="auto">
            <a:xfrm>
              <a:off x="3357" y="2752"/>
              <a:ext cx="508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5" name="Rectangle 85"/>
            <p:cNvSpPr>
              <a:spLocks noChangeAspect="1" noChangeArrowheads="1"/>
            </p:cNvSpPr>
            <p:nvPr/>
          </p:nvSpPr>
          <p:spPr bwMode="auto">
            <a:xfrm>
              <a:off x="3486" y="2766"/>
              <a:ext cx="1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#shift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86" name="Rectangle 86"/>
            <p:cNvSpPr>
              <a:spLocks noChangeAspect="1" noChangeArrowheads="1"/>
            </p:cNvSpPr>
            <p:nvPr/>
          </p:nvSpPr>
          <p:spPr bwMode="auto">
            <a:xfrm>
              <a:off x="1964" y="3149"/>
              <a:ext cx="105" cy="1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7" name="Rectangle 87"/>
            <p:cNvSpPr>
              <a:spLocks noChangeAspect="1" noChangeArrowheads="1"/>
            </p:cNvSpPr>
            <p:nvPr/>
          </p:nvSpPr>
          <p:spPr bwMode="auto">
            <a:xfrm>
              <a:off x="3381" y="3561"/>
              <a:ext cx="1226" cy="17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8" name="Rectangle 88"/>
            <p:cNvSpPr>
              <a:spLocks noChangeAspect="1" noChangeArrowheads="1"/>
            </p:cNvSpPr>
            <p:nvPr/>
          </p:nvSpPr>
          <p:spPr bwMode="auto">
            <a:xfrm>
              <a:off x="4167" y="3522"/>
              <a:ext cx="402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9" name="Rectangle 89"/>
            <p:cNvSpPr>
              <a:spLocks noChangeAspect="1" noChangeArrowheads="1"/>
            </p:cNvSpPr>
            <p:nvPr/>
          </p:nvSpPr>
          <p:spPr bwMode="auto">
            <a:xfrm>
              <a:off x="4172" y="3527"/>
              <a:ext cx="401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0" name="Rectangle 90"/>
            <p:cNvSpPr>
              <a:spLocks noChangeAspect="1" noChangeArrowheads="1"/>
            </p:cNvSpPr>
            <p:nvPr/>
          </p:nvSpPr>
          <p:spPr bwMode="auto">
            <a:xfrm>
              <a:off x="4291" y="3551"/>
              <a:ext cx="12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Rm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1" name="Rectangle 91"/>
            <p:cNvSpPr>
              <a:spLocks noChangeAspect="1" noChangeArrowheads="1"/>
            </p:cNvSpPr>
            <p:nvPr/>
          </p:nvSpPr>
          <p:spPr bwMode="auto">
            <a:xfrm>
              <a:off x="1925" y="3120"/>
              <a:ext cx="106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2" name="Rectangle 92"/>
            <p:cNvSpPr>
              <a:spLocks noChangeAspect="1" noChangeArrowheads="1"/>
            </p:cNvSpPr>
            <p:nvPr/>
          </p:nvSpPr>
          <p:spPr bwMode="auto">
            <a:xfrm>
              <a:off x="1930" y="3125"/>
              <a:ext cx="105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3" name="Rectangle 93"/>
            <p:cNvSpPr>
              <a:spLocks noChangeAspect="1" noChangeArrowheads="1"/>
            </p:cNvSpPr>
            <p:nvPr/>
          </p:nvSpPr>
          <p:spPr bwMode="auto">
            <a:xfrm>
              <a:off x="1954" y="314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4" name="Rectangle 94"/>
            <p:cNvSpPr>
              <a:spLocks noChangeAspect="1" noChangeArrowheads="1"/>
            </p:cNvSpPr>
            <p:nvPr/>
          </p:nvSpPr>
          <p:spPr bwMode="auto">
            <a:xfrm>
              <a:off x="1935" y="3015"/>
              <a:ext cx="7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25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5" name="Rectangle 95"/>
            <p:cNvSpPr>
              <a:spLocks noChangeAspect="1" noChangeArrowheads="1"/>
            </p:cNvSpPr>
            <p:nvPr/>
          </p:nvSpPr>
          <p:spPr bwMode="auto">
            <a:xfrm>
              <a:off x="3362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6" name="Rectangle 96"/>
            <p:cNvSpPr>
              <a:spLocks noChangeAspect="1" noChangeArrowheads="1"/>
            </p:cNvSpPr>
            <p:nvPr/>
          </p:nvSpPr>
          <p:spPr bwMode="auto">
            <a:xfrm>
              <a:off x="3400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7" name="Rectangle 97"/>
            <p:cNvSpPr>
              <a:spLocks noChangeAspect="1" noChangeArrowheads="1"/>
            </p:cNvSpPr>
            <p:nvPr/>
          </p:nvSpPr>
          <p:spPr bwMode="auto">
            <a:xfrm>
              <a:off x="3688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8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8" name="Rectangle 98"/>
            <p:cNvSpPr>
              <a:spLocks noChangeAspect="1" noChangeArrowheads="1"/>
            </p:cNvSpPr>
            <p:nvPr/>
          </p:nvSpPr>
          <p:spPr bwMode="auto">
            <a:xfrm>
              <a:off x="3783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7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99" name="Rectangle 99"/>
            <p:cNvSpPr>
              <a:spLocks noChangeAspect="1" noChangeArrowheads="1"/>
            </p:cNvSpPr>
            <p:nvPr/>
          </p:nvSpPr>
          <p:spPr bwMode="auto">
            <a:xfrm>
              <a:off x="3889" y="3426"/>
              <a:ext cx="3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6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00" name="Rectangle 100"/>
            <p:cNvSpPr>
              <a:spLocks noChangeAspect="1" noChangeArrowheads="1"/>
            </p:cNvSpPr>
            <p:nvPr/>
          </p:nvSpPr>
          <p:spPr bwMode="auto">
            <a:xfrm>
              <a:off x="3994" y="3426"/>
              <a:ext cx="3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5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01" name="Rectangle 101"/>
            <p:cNvSpPr>
              <a:spLocks noChangeAspect="1" noChangeArrowheads="1"/>
            </p:cNvSpPr>
            <p:nvPr/>
          </p:nvSpPr>
          <p:spPr bwMode="auto">
            <a:xfrm>
              <a:off x="4090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4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02" name="Rectangle 102"/>
            <p:cNvSpPr>
              <a:spLocks noChangeAspect="1" noChangeArrowheads="1"/>
            </p:cNvSpPr>
            <p:nvPr/>
          </p:nvSpPr>
          <p:spPr bwMode="auto">
            <a:xfrm>
              <a:off x="4195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3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03" name="Rectangle 103"/>
            <p:cNvSpPr>
              <a:spLocks noChangeAspect="1" noChangeArrowheads="1"/>
            </p:cNvSpPr>
            <p:nvPr/>
          </p:nvSpPr>
          <p:spPr bwMode="auto">
            <a:xfrm>
              <a:off x="4502" y="3426"/>
              <a:ext cx="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04" name="Rectangle 104"/>
            <p:cNvSpPr>
              <a:spLocks noChangeAspect="1" noChangeArrowheads="1"/>
            </p:cNvSpPr>
            <p:nvPr/>
          </p:nvSpPr>
          <p:spPr bwMode="auto">
            <a:xfrm>
              <a:off x="3352" y="3522"/>
              <a:ext cx="403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5" name="Rectangle 105"/>
            <p:cNvSpPr>
              <a:spLocks noChangeAspect="1" noChangeArrowheads="1"/>
            </p:cNvSpPr>
            <p:nvPr/>
          </p:nvSpPr>
          <p:spPr bwMode="auto">
            <a:xfrm>
              <a:off x="3357" y="3527"/>
              <a:ext cx="402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6" name="Rectangle 106"/>
            <p:cNvSpPr>
              <a:spLocks noChangeAspect="1" noChangeArrowheads="1"/>
            </p:cNvSpPr>
            <p:nvPr/>
          </p:nvSpPr>
          <p:spPr bwMode="auto">
            <a:xfrm>
              <a:off x="3496" y="3551"/>
              <a:ext cx="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Rs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07" name="Rectangle 107"/>
            <p:cNvSpPr>
              <a:spLocks noChangeAspect="1" noChangeArrowheads="1"/>
            </p:cNvSpPr>
            <p:nvPr/>
          </p:nvSpPr>
          <p:spPr bwMode="auto">
            <a:xfrm>
              <a:off x="3860" y="2747"/>
              <a:ext cx="201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8" name="Rectangle 108"/>
            <p:cNvSpPr>
              <a:spLocks noChangeAspect="1" noChangeArrowheads="1"/>
            </p:cNvSpPr>
            <p:nvPr/>
          </p:nvSpPr>
          <p:spPr bwMode="auto">
            <a:xfrm>
              <a:off x="3865" y="2752"/>
              <a:ext cx="201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9" name="Rectangle 109"/>
            <p:cNvSpPr>
              <a:spLocks noChangeAspect="1" noChangeArrowheads="1"/>
            </p:cNvSpPr>
            <p:nvPr/>
          </p:nvSpPr>
          <p:spPr bwMode="auto">
            <a:xfrm>
              <a:off x="3908" y="2766"/>
              <a:ext cx="9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Sh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10" name="Rectangle 110"/>
            <p:cNvSpPr>
              <a:spLocks noChangeAspect="1" noChangeArrowheads="1"/>
            </p:cNvSpPr>
            <p:nvPr/>
          </p:nvSpPr>
          <p:spPr bwMode="auto">
            <a:xfrm>
              <a:off x="4061" y="2747"/>
              <a:ext cx="106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1" name="Rectangle 111"/>
            <p:cNvSpPr>
              <a:spLocks noChangeAspect="1" noChangeArrowheads="1"/>
            </p:cNvSpPr>
            <p:nvPr/>
          </p:nvSpPr>
          <p:spPr bwMode="auto">
            <a:xfrm>
              <a:off x="4066" y="2752"/>
              <a:ext cx="105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2" name="Rectangle 112"/>
            <p:cNvSpPr>
              <a:spLocks noChangeAspect="1" noChangeArrowheads="1"/>
            </p:cNvSpPr>
            <p:nvPr/>
          </p:nvSpPr>
          <p:spPr bwMode="auto">
            <a:xfrm>
              <a:off x="4090" y="277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13" name="Rectangle 113"/>
            <p:cNvSpPr>
              <a:spLocks noChangeAspect="1" noChangeArrowheads="1"/>
            </p:cNvSpPr>
            <p:nvPr/>
          </p:nvSpPr>
          <p:spPr bwMode="auto">
            <a:xfrm>
              <a:off x="4061" y="3522"/>
              <a:ext cx="106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4" name="Rectangle 114"/>
            <p:cNvSpPr>
              <a:spLocks noChangeAspect="1" noChangeArrowheads="1"/>
            </p:cNvSpPr>
            <p:nvPr/>
          </p:nvSpPr>
          <p:spPr bwMode="auto">
            <a:xfrm>
              <a:off x="4066" y="3527"/>
              <a:ext cx="105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5" name="Rectangle 115"/>
            <p:cNvSpPr>
              <a:spLocks noChangeAspect="1" noChangeArrowheads="1"/>
            </p:cNvSpPr>
            <p:nvPr/>
          </p:nvSpPr>
          <p:spPr bwMode="auto">
            <a:xfrm>
              <a:off x="4090" y="3561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1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16" name="Rectangle 116"/>
            <p:cNvSpPr>
              <a:spLocks noChangeAspect="1" noChangeArrowheads="1"/>
            </p:cNvSpPr>
            <p:nvPr/>
          </p:nvSpPr>
          <p:spPr bwMode="auto">
            <a:xfrm>
              <a:off x="3755" y="3522"/>
              <a:ext cx="105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7" name="Rectangle 117"/>
            <p:cNvSpPr>
              <a:spLocks noChangeAspect="1" noChangeArrowheads="1"/>
            </p:cNvSpPr>
            <p:nvPr/>
          </p:nvSpPr>
          <p:spPr bwMode="auto">
            <a:xfrm>
              <a:off x="3760" y="3527"/>
              <a:ext cx="105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8" name="Rectangle 118"/>
            <p:cNvSpPr>
              <a:spLocks noChangeAspect="1" noChangeArrowheads="1"/>
            </p:cNvSpPr>
            <p:nvPr/>
          </p:nvSpPr>
          <p:spPr bwMode="auto">
            <a:xfrm>
              <a:off x="3783" y="3561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0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19" name="Rectangle 119"/>
            <p:cNvSpPr>
              <a:spLocks noChangeAspect="1" noChangeArrowheads="1"/>
            </p:cNvSpPr>
            <p:nvPr/>
          </p:nvSpPr>
          <p:spPr bwMode="auto">
            <a:xfrm>
              <a:off x="3860" y="3522"/>
              <a:ext cx="201" cy="1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0" name="Rectangle 120"/>
            <p:cNvSpPr>
              <a:spLocks noChangeAspect="1" noChangeArrowheads="1"/>
            </p:cNvSpPr>
            <p:nvPr/>
          </p:nvSpPr>
          <p:spPr bwMode="auto">
            <a:xfrm>
              <a:off x="3865" y="3527"/>
              <a:ext cx="201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1" name="Rectangle 121"/>
            <p:cNvSpPr>
              <a:spLocks noChangeAspect="1" noChangeArrowheads="1"/>
            </p:cNvSpPr>
            <p:nvPr/>
          </p:nvSpPr>
          <p:spPr bwMode="auto">
            <a:xfrm>
              <a:off x="3908" y="3551"/>
              <a:ext cx="9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Sh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22" name="Freeform 122"/>
            <p:cNvSpPr>
              <a:spLocks noChangeAspect="1"/>
            </p:cNvSpPr>
            <p:nvPr/>
          </p:nvSpPr>
          <p:spPr bwMode="auto">
            <a:xfrm>
              <a:off x="1954" y="2048"/>
              <a:ext cx="48" cy="67"/>
            </a:xfrm>
            <a:custGeom>
              <a:avLst/>
              <a:gdLst>
                <a:gd name="T0" fmla="*/ 48 w 48"/>
                <a:gd name="T1" fmla="*/ 0 h 67"/>
                <a:gd name="T2" fmla="*/ 19 w 48"/>
                <a:gd name="T3" fmla="*/ 67 h 67"/>
                <a:gd name="T4" fmla="*/ 0 w 48"/>
                <a:gd name="T5" fmla="*/ 0 h 67"/>
                <a:gd name="T6" fmla="*/ 19 w 48"/>
                <a:gd name="T7" fmla="*/ 0 h 67"/>
                <a:gd name="T8" fmla="*/ 48 w 48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67">
                  <a:moveTo>
                    <a:pt x="48" y="0"/>
                  </a:moveTo>
                  <a:lnTo>
                    <a:pt x="19" y="6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3"/>
            <p:cNvSpPr>
              <a:spLocks noChangeAspect="1" noChangeShapeType="1"/>
            </p:cNvSpPr>
            <p:nvPr/>
          </p:nvSpPr>
          <p:spPr bwMode="auto">
            <a:xfrm>
              <a:off x="1973" y="1512"/>
              <a:ext cx="1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24"/>
            <p:cNvSpPr>
              <a:spLocks noChangeAspect="1" noChangeShapeType="1"/>
            </p:cNvSpPr>
            <p:nvPr/>
          </p:nvSpPr>
          <p:spPr bwMode="auto">
            <a:xfrm>
              <a:off x="1973" y="1569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25"/>
            <p:cNvSpPr>
              <a:spLocks noChangeAspect="1" noChangeShapeType="1"/>
            </p:cNvSpPr>
            <p:nvPr/>
          </p:nvSpPr>
          <p:spPr bwMode="auto">
            <a:xfrm>
              <a:off x="1973" y="1646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26"/>
            <p:cNvSpPr>
              <a:spLocks noChangeAspect="1" noChangeShapeType="1"/>
            </p:cNvSpPr>
            <p:nvPr/>
          </p:nvSpPr>
          <p:spPr bwMode="auto">
            <a:xfrm>
              <a:off x="1973" y="1723"/>
              <a:ext cx="1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7"/>
            <p:cNvSpPr>
              <a:spLocks noChangeAspect="1" noChangeShapeType="1"/>
            </p:cNvSpPr>
            <p:nvPr/>
          </p:nvSpPr>
          <p:spPr bwMode="auto">
            <a:xfrm>
              <a:off x="1973" y="1799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8"/>
            <p:cNvSpPr>
              <a:spLocks noChangeAspect="1" noChangeShapeType="1"/>
            </p:cNvSpPr>
            <p:nvPr/>
          </p:nvSpPr>
          <p:spPr bwMode="auto">
            <a:xfrm>
              <a:off x="1973" y="1876"/>
              <a:ext cx="1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9"/>
            <p:cNvSpPr>
              <a:spLocks noChangeAspect="1" noChangeShapeType="1"/>
            </p:cNvSpPr>
            <p:nvPr/>
          </p:nvSpPr>
          <p:spPr bwMode="auto">
            <a:xfrm>
              <a:off x="1973" y="1952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0"/>
            <p:cNvSpPr>
              <a:spLocks noChangeAspect="1" noChangeShapeType="1"/>
            </p:cNvSpPr>
            <p:nvPr/>
          </p:nvSpPr>
          <p:spPr bwMode="auto">
            <a:xfrm>
              <a:off x="1973" y="2029"/>
              <a:ext cx="1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1"/>
            <p:cNvSpPr>
              <a:spLocks noChangeAspect="1"/>
            </p:cNvSpPr>
            <p:nvPr/>
          </p:nvSpPr>
          <p:spPr bwMode="auto">
            <a:xfrm>
              <a:off x="4281" y="2048"/>
              <a:ext cx="39" cy="67"/>
            </a:xfrm>
            <a:custGeom>
              <a:avLst/>
              <a:gdLst>
                <a:gd name="T0" fmla="*/ 39 w 39"/>
                <a:gd name="T1" fmla="*/ 0 h 67"/>
                <a:gd name="T2" fmla="*/ 20 w 39"/>
                <a:gd name="T3" fmla="*/ 67 h 67"/>
                <a:gd name="T4" fmla="*/ 0 w 39"/>
                <a:gd name="T5" fmla="*/ 0 h 67"/>
                <a:gd name="T6" fmla="*/ 20 w 39"/>
                <a:gd name="T7" fmla="*/ 0 h 67"/>
                <a:gd name="T8" fmla="*/ 39 w 39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67">
                  <a:moveTo>
                    <a:pt x="39" y="0"/>
                  </a:moveTo>
                  <a:lnTo>
                    <a:pt x="20" y="6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2"/>
            <p:cNvSpPr>
              <a:spLocks noChangeAspect="1" noChangeShapeType="1"/>
            </p:cNvSpPr>
            <p:nvPr/>
          </p:nvSpPr>
          <p:spPr bwMode="auto">
            <a:xfrm>
              <a:off x="4301" y="1512"/>
              <a:ext cx="1" cy="1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3"/>
            <p:cNvSpPr>
              <a:spLocks noChangeAspect="1" noChangeShapeType="1"/>
            </p:cNvSpPr>
            <p:nvPr/>
          </p:nvSpPr>
          <p:spPr bwMode="auto">
            <a:xfrm>
              <a:off x="4301" y="1569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4"/>
            <p:cNvSpPr>
              <a:spLocks noChangeAspect="1" noChangeShapeType="1"/>
            </p:cNvSpPr>
            <p:nvPr/>
          </p:nvSpPr>
          <p:spPr bwMode="auto">
            <a:xfrm>
              <a:off x="4301" y="1646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5"/>
            <p:cNvSpPr>
              <a:spLocks noChangeAspect="1" noChangeShapeType="1"/>
            </p:cNvSpPr>
            <p:nvPr/>
          </p:nvSpPr>
          <p:spPr bwMode="auto">
            <a:xfrm>
              <a:off x="4301" y="1723"/>
              <a:ext cx="1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6"/>
            <p:cNvSpPr>
              <a:spLocks noChangeAspect="1" noChangeShapeType="1"/>
            </p:cNvSpPr>
            <p:nvPr/>
          </p:nvSpPr>
          <p:spPr bwMode="auto">
            <a:xfrm>
              <a:off x="4301" y="1799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7"/>
            <p:cNvSpPr>
              <a:spLocks noChangeAspect="1" noChangeShapeType="1"/>
            </p:cNvSpPr>
            <p:nvPr/>
          </p:nvSpPr>
          <p:spPr bwMode="auto">
            <a:xfrm>
              <a:off x="4301" y="1876"/>
              <a:ext cx="1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8"/>
            <p:cNvSpPr>
              <a:spLocks noChangeAspect="1" noChangeShapeType="1"/>
            </p:cNvSpPr>
            <p:nvPr/>
          </p:nvSpPr>
          <p:spPr bwMode="auto">
            <a:xfrm>
              <a:off x="4301" y="1952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39"/>
            <p:cNvSpPr>
              <a:spLocks noChangeAspect="1" noChangeShapeType="1"/>
            </p:cNvSpPr>
            <p:nvPr/>
          </p:nvSpPr>
          <p:spPr bwMode="auto">
            <a:xfrm>
              <a:off x="4301" y="2029"/>
              <a:ext cx="1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40"/>
            <p:cNvSpPr>
              <a:spLocks noChangeAspect="1"/>
            </p:cNvSpPr>
            <p:nvPr/>
          </p:nvSpPr>
          <p:spPr bwMode="auto">
            <a:xfrm>
              <a:off x="3352" y="2460"/>
              <a:ext cx="202" cy="96"/>
            </a:xfrm>
            <a:custGeom>
              <a:avLst/>
              <a:gdLst>
                <a:gd name="T0" fmla="*/ 202 w 202"/>
                <a:gd name="T1" fmla="*/ 0 h 96"/>
                <a:gd name="T2" fmla="*/ 202 w 202"/>
                <a:gd name="T3" fmla="*/ 96 h 96"/>
                <a:gd name="T4" fmla="*/ 0 w 202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2" h="96">
                  <a:moveTo>
                    <a:pt x="202" y="0"/>
                  </a:moveTo>
                  <a:lnTo>
                    <a:pt x="202" y="96"/>
                  </a:lnTo>
                  <a:lnTo>
                    <a:pt x="0" y="9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141"/>
            <p:cNvSpPr>
              <a:spLocks noChangeAspect="1" noChangeArrowheads="1"/>
            </p:cNvSpPr>
            <p:nvPr/>
          </p:nvSpPr>
          <p:spPr bwMode="auto">
            <a:xfrm>
              <a:off x="2490" y="2508"/>
              <a:ext cx="67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immediate alignment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42" name="Freeform 142"/>
            <p:cNvSpPr>
              <a:spLocks noChangeAspect="1"/>
            </p:cNvSpPr>
            <p:nvPr/>
          </p:nvSpPr>
          <p:spPr bwMode="auto">
            <a:xfrm>
              <a:off x="3352" y="2967"/>
              <a:ext cx="269" cy="106"/>
            </a:xfrm>
            <a:custGeom>
              <a:avLst/>
              <a:gdLst>
                <a:gd name="T0" fmla="*/ 269 w 269"/>
                <a:gd name="T1" fmla="*/ 0 h 106"/>
                <a:gd name="T2" fmla="*/ 269 w 269"/>
                <a:gd name="T3" fmla="*/ 106 h 106"/>
                <a:gd name="T4" fmla="*/ 0 w 269"/>
                <a:gd name="T5" fmla="*/ 106 h 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9" h="106">
                  <a:moveTo>
                    <a:pt x="269" y="0"/>
                  </a:moveTo>
                  <a:lnTo>
                    <a:pt x="269" y="106"/>
                  </a:lnTo>
                  <a:lnTo>
                    <a:pt x="0" y="10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143"/>
            <p:cNvSpPr>
              <a:spLocks noChangeAspect="1" noChangeArrowheads="1"/>
            </p:cNvSpPr>
            <p:nvPr/>
          </p:nvSpPr>
          <p:spPr bwMode="auto">
            <a:xfrm>
              <a:off x="2443" y="3025"/>
              <a:ext cx="712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immediate shift length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44" name="Freeform 144"/>
            <p:cNvSpPr>
              <a:spLocks noChangeAspect="1"/>
            </p:cNvSpPr>
            <p:nvPr/>
          </p:nvSpPr>
          <p:spPr bwMode="auto">
            <a:xfrm>
              <a:off x="3352" y="2967"/>
              <a:ext cx="613" cy="240"/>
            </a:xfrm>
            <a:custGeom>
              <a:avLst/>
              <a:gdLst>
                <a:gd name="T0" fmla="*/ 613 w 613"/>
                <a:gd name="T1" fmla="*/ 0 h 240"/>
                <a:gd name="T2" fmla="*/ 613 w 613"/>
                <a:gd name="T3" fmla="*/ 240 h 240"/>
                <a:gd name="T4" fmla="*/ 0 w 613"/>
                <a:gd name="T5" fmla="*/ 24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3" h="240">
                  <a:moveTo>
                    <a:pt x="613" y="0"/>
                  </a:moveTo>
                  <a:lnTo>
                    <a:pt x="613" y="240"/>
                  </a:lnTo>
                  <a:lnTo>
                    <a:pt x="0" y="2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Rectangle 145"/>
            <p:cNvSpPr>
              <a:spLocks noChangeAspect="1" noChangeArrowheads="1"/>
            </p:cNvSpPr>
            <p:nvPr/>
          </p:nvSpPr>
          <p:spPr bwMode="auto">
            <a:xfrm>
              <a:off x="2941" y="3159"/>
              <a:ext cx="293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shift type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46" name="Freeform 146"/>
            <p:cNvSpPr>
              <a:spLocks noChangeAspect="1"/>
            </p:cNvSpPr>
            <p:nvPr/>
          </p:nvSpPr>
          <p:spPr bwMode="auto">
            <a:xfrm>
              <a:off x="3352" y="2967"/>
              <a:ext cx="1016" cy="374"/>
            </a:xfrm>
            <a:custGeom>
              <a:avLst/>
              <a:gdLst>
                <a:gd name="T0" fmla="*/ 1016 w 1016"/>
                <a:gd name="T1" fmla="*/ 0 h 374"/>
                <a:gd name="T2" fmla="*/ 1016 w 1016"/>
                <a:gd name="T3" fmla="*/ 374 h 374"/>
                <a:gd name="T4" fmla="*/ 0 w 1016"/>
                <a:gd name="T5" fmla="*/ 374 h 3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16" h="374">
                  <a:moveTo>
                    <a:pt x="1016" y="0"/>
                  </a:moveTo>
                  <a:lnTo>
                    <a:pt x="1016" y="374"/>
                  </a:lnTo>
                  <a:lnTo>
                    <a:pt x="0" y="37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147"/>
            <p:cNvSpPr>
              <a:spLocks noChangeAspect="1" noChangeArrowheads="1"/>
            </p:cNvSpPr>
            <p:nvPr/>
          </p:nvSpPr>
          <p:spPr bwMode="auto">
            <a:xfrm>
              <a:off x="2356" y="3293"/>
              <a:ext cx="790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second operand register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48" name="Freeform 148"/>
            <p:cNvSpPr>
              <a:spLocks noChangeAspect="1"/>
            </p:cNvSpPr>
            <p:nvPr/>
          </p:nvSpPr>
          <p:spPr bwMode="auto">
            <a:xfrm>
              <a:off x="3352" y="3743"/>
              <a:ext cx="202" cy="105"/>
            </a:xfrm>
            <a:custGeom>
              <a:avLst/>
              <a:gdLst>
                <a:gd name="T0" fmla="*/ 202 w 202"/>
                <a:gd name="T1" fmla="*/ 0 h 105"/>
                <a:gd name="T2" fmla="*/ 202 w 202"/>
                <a:gd name="T3" fmla="*/ 105 h 105"/>
                <a:gd name="T4" fmla="*/ 0 w 202"/>
                <a:gd name="T5" fmla="*/ 105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2" h="105">
                  <a:moveTo>
                    <a:pt x="202" y="0"/>
                  </a:moveTo>
                  <a:lnTo>
                    <a:pt x="202" y="105"/>
                  </a:lnTo>
                  <a:lnTo>
                    <a:pt x="0" y="10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Rectangle 149"/>
            <p:cNvSpPr>
              <a:spLocks noChangeAspect="1" noChangeArrowheads="1"/>
            </p:cNvSpPr>
            <p:nvPr/>
          </p:nvSpPr>
          <p:spPr bwMode="auto">
            <a:xfrm>
              <a:off x="2557" y="3800"/>
              <a:ext cx="61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MingLiU" panose="02020509000000000000" pitchFamily="49" charset="-120"/>
                  <a:ea typeface="MingLiU" panose="02020509000000000000" pitchFamily="49" charset="-120"/>
                </a:defRPr>
              </a:lvl9pPr>
            </a:lstStyle>
            <a:p>
              <a:r>
                <a:rPr kumimoji="0" lang="en-US" altLang="zh-TW" sz="1100">
                  <a:solidFill>
                    <a:srgbClr val="0000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register shift length</a:t>
              </a:r>
              <a:endParaRPr kumimoji="0" lang="en-US" altLang="zh-TW" sz="2400">
                <a:latin typeface="Times New Roman" panose="02020603050405020304" pitchFamily="18" charset="0"/>
                <a:ea typeface="PMingLiU" panose="02020500000000000000" pitchFamily="18" charset="-120"/>
              </a:endParaRPr>
            </a:p>
          </p:txBody>
        </p:sp>
        <p:sp>
          <p:nvSpPr>
            <p:cNvPr id="150" name="Line 150"/>
            <p:cNvSpPr>
              <a:spLocks noChangeAspect="1" noChangeShapeType="1"/>
            </p:cNvSpPr>
            <p:nvPr/>
          </p:nvSpPr>
          <p:spPr bwMode="auto">
            <a:xfrm>
              <a:off x="3965" y="3207"/>
              <a:ext cx="1" cy="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51"/>
            <p:cNvSpPr>
              <a:spLocks noChangeAspect="1" noChangeShapeType="1"/>
            </p:cNvSpPr>
            <p:nvPr/>
          </p:nvSpPr>
          <p:spPr bwMode="auto">
            <a:xfrm>
              <a:off x="3965" y="3369"/>
              <a:ext cx="1" cy="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52"/>
            <p:cNvSpPr>
              <a:spLocks noChangeAspect="1" noChangeShapeType="1"/>
            </p:cNvSpPr>
            <p:nvPr/>
          </p:nvSpPr>
          <p:spPr bwMode="auto">
            <a:xfrm>
              <a:off x="4368" y="3341"/>
              <a:ext cx="1" cy="6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3"/>
            <p:cNvSpPr>
              <a:spLocks noChangeAspect="1"/>
            </p:cNvSpPr>
            <p:nvPr/>
          </p:nvSpPr>
          <p:spPr bwMode="auto">
            <a:xfrm>
              <a:off x="3209" y="2297"/>
              <a:ext cx="76" cy="48"/>
            </a:xfrm>
            <a:custGeom>
              <a:avLst/>
              <a:gdLst>
                <a:gd name="T0" fmla="*/ 0 w 76"/>
                <a:gd name="T1" fmla="*/ 0 h 48"/>
                <a:gd name="T2" fmla="*/ 76 w 76"/>
                <a:gd name="T3" fmla="*/ 29 h 48"/>
                <a:gd name="T4" fmla="*/ 0 w 76"/>
                <a:gd name="T5" fmla="*/ 48 h 48"/>
                <a:gd name="T6" fmla="*/ 0 w 76"/>
                <a:gd name="T7" fmla="*/ 29 h 48"/>
                <a:gd name="T8" fmla="*/ 0 w 7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48">
                  <a:moveTo>
                    <a:pt x="0" y="0"/>
                  </a:moveTo>
                  <a:lnTo>
                    <a:pt x="76" y="29"/>
                  </a:lnTo>
                  <a:lnTo>
                    <a:pt x="0" y="48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54"/>
            <p:cNvSpPr>
              <a:spLocks noChangeAspect="1" noChangeShapeType="1"/>
            </p:cNvSpPr>
            <p:nvPr/>
          </p:nvSpPr>
          <p:spPr bwMode="auto">
            <a:xfrm>
              <a:off x="2126" y="2326"/>
              <a:ext cx="2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55"/>
            <p:cNvSpPr>
              <a:spLocks noChangeAspect="1" noChangeShapeType="1"/>
            </p:cNvSpPr>
            <p:nvPr/>
          </p:nvSpPr>
          <p:spPr bwMode="auto">
            <a:xfrm>
              <a:off x="2193" y="2326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6"/>
            <p:cNvSpPr>
              <a:spLocks noChangeAspect="1" noChangeShapeType="1"/>
            </p:cNvSpPr>
            <p:nvPr/>
          </p:nvSpPr>
          <p:spPr bwMode="auto">
            <a:xfrm>
              <a:off x="2270" y="2326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57"/>
            <p:cNvSpPr>
              <a:spLocks noChangeAspect="1" noChangeShapeType="1"/>
            </p:cNvSpPr>
            <p:nvPr/>
          </p:nvSpPr>
          <p:spPr bwMode="auto">
            <a:xfrm>
              <a:off x="2347" y="2326"/>
              <a:ext cx="2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8"/>
            <p:cNvSpPr>
              <a:spLocks noChangeAspect="1" noChangeShapeType="1"/>
            </p:cNvSpPr>
            <p:nvPr/>
          </p:nvSpPr>
          <p:spPr bwMode="auto">
            <a:xfrm>
              <a:off x="2423" y="2326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59"/>
            <p:cNvSpPr>
              <a:spLocks noChangeAspect="1" noChangeShapeType="1"/>
            </p:cNvSpPr>
            <p:nvPr/>
          </p:nvSpPr>
          <p:spPr bwMode="auto">
            <a:xfrm>
              <a:off x="2500" y="2326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60"/>
            <p:cNvSpPr>
              <a:spLocks noChangeAspect="1" noChangeShapeType="1"/>
            </p:cNvSpPr>
            <p:nvPr/>
          </p:nvSpPr>
          <p:spPr bwMode="auto">
            <a:xfrm>
              <a:off x="2577" y="2326"/>
              <a:ext cx="2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61"/>
            <p:cNvSpPr>
              <a:spLocks noChangeAspect="1" noChangeShapeType="1"/>
            </p:cNvSpPr>
            <p:nvPr/>
          </p:nvSpPr>
          <p:spPr bwMode="auto">
            <a:xfrm>
              <a:off x="2653" y="2326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62"/>
            <p:cNvSpPr>
              <a:spLocks noChangeAspect="1" noChangeShapeType="1"/>
            </p:cNvSpPr>
            <p:nvPr/>
          </p:nvSpPr>
          <p:spPr bwMode="auto">
            <a:xfrm>
              <a:off x="2730" y="2326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63"/>
            <p:cNvSpPr>
              <a:spLocks noChangeAspect="1" noChangeShapeType="1"/>
            </p:cNvSpPr>
            <p:nvPr/>
          </p:nvSpPr>
          <p:spPr bwMode="auto">
            <a:xfrm>
              <a:off x="2806" y="2326"/>
              <a:ext cx="3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64"/>
            <p:cNvSpPr>
              <a:spLocks noChangeAspect="1" noChangeShapeType="1"/>
            </p:cNvSpPr>
            <p:nvPr/>
          </p:nvSpPr>
          <p:spPr bwMode="auto">
            <a:xfrm>
              <a:off x="2883" y="2326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5"/>
            <p:cNvSpPr>
              <a:spLocks noChangeAspect="1" noChangeShapeType="1"/>
            </p:cNvSpPr>
            <p:nvPr/>
          </p:nvSpPr>
          <p:spPr bwMode="auto">
            <a:xfrm>
              <a:off x="2960" y="2326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66"/>
            <p:cNvSpPr>
              <a:spLocks noChangeAspect="1" noChangeShapeType="1"/>
            </p:cNvSpPr>
            <p:nvPr/>
          </p:nvSpPr>
          <p:spPr bwMode="auto">
            <a:xfrm>
              <a:off x="3036" y="2326"/>
              <a:ext cx="3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7"/>
            <p:cNvSpPr>
              <a:spLocks noChangeAspect="1" noChangeShapeType="1"/>
            </p:cNvSpPr>
            <p:nvPr/>
          </p:nvSpPr>
          <p:spPr bwMode="auto">
            <a:xfrm>
              <a:off x="3113" y="2326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8"/>
            <p:cNvSpPr>
              <a:spLocks noChangeAspect="1" noChangeShapeType="1"/>
            </p:cNvSpPr>
            <p:nvPr/>
          </p:nvSpPr>
          <p:spPr bwMode="auto">
            <a:xfrm>
              <a:off x="3190" y="2326"/>
              <a:ext cx="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9"/>
            <p:cNvSpPr>
              <a:spLocks noChangeAspect="1"/>
            </p:cNvSpPr>
            <p:nvPr/>
          </p:nvSpPr>
          <p:spPr bwMode="auto">
            <a:xfrm>
              <a:off x="3209" y="2814"/>
              <a:ext cx="76" cy="38"/>
            </a:xfrm>
            <a:custGeom>
              <a:avLst/>
              <a:gdLst>
                <a:gd name="T0" fmla="*/ 0 w 76"/>
                <a:gd name="T1" fmla="*/ 0 h 38"/>
                <a:gd name="T2" fmla="*/ 76 w 76"/>
                <a:gd name="T3" fmla="*/ 19 h 38"/>
                <a:gd name="T4" fmla="*/ 0 w 76"/>
                <a:gd name="T5" fmla="*/ 38 h 38"/>
                <a:gd name="T6" fmla="*/ 0 w 76"/>
                <a:gd name="T7" fmla="*/ 19 h 38"/>
                <a:gd name="T8" fmla="*/ 0 w 7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38">
                  <a:moveTo>
                    <a:pt x="0" y="0"/>
                  </a:moveTo>
                  <a:lnTo>
                    <a:pt x="76" y="19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70"/>
            <p:cNvSpPr>
              <a:spLocks noChangeAspect="1" noChangeShapeType="1"/>
            </p:cNvSpPr>
            <p:nvPr/>
          </p:nvSpPr>
          <p:spPr bwMode="auto">
            <a:xfrm>
              <a:off x="2299" y="2833"/>
              <a:ext cx="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71"/>
            <p:cNvSpPr>
              <a:spLocks noChangeAspect="1" noChangeShapeType="1"/>
            </p:cNvSpPr>
            <p:nvPr/>
          </p:nvSpPr>
          <p:spPr bwMode="auto">
            <a:xfrm>
              <a:off x="2356" y="2833"/>
              <a:ext cx="3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72"/>
            <p:cNvSpPr>
              <a:spLocks noChangeAspect="1" noChangeShapeType="1"/>
            </p:cNvSpPr>
            <p:nvPr/>
          </p:nvSpPr>
          <p:spPr bwMode="auto">
            <a:xfrm>
              <a:off x="2433" y="2833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73"/>
            <p:cNvSpPr>
              <a:spLocks noChangeAspect="1" noChangeShapeType="1"/>
            </p:cNvSpPr>
            <p:nvPr/>
          </p:nvSpPr>
          <p:spPr bwMode="auto">
            <a:xfrm>
              <a:off x="2510" y="2833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74"/>
            <p:cNvSpPr>
              <a:spLocks noChangeAspect="1" noChangeShapeType="1"/>
            </p:cNvSpPr>
            <p:nvPr/>
          </p:nvSpPr>
          <p:spPr bwMode="auto">
            <a:xfrm>
              <a:off x="2586" y="2833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75"/>
            <p:cNvSpPr>
              <a:spLocks noChangeAspect="1" noChangeShapeType="1"/>
            </p:cNvSpPr>
            <p:nvPr/>
          </p:nvSpPr>
          <p:spPr bwMode="auto">
            <a:xfrm>
              <a:off x="2663" y="2833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76"/>
            <p:cNvSpPr>
              <a:spLocks noChangeAspect="1" noChangeShapeType="1"/>
            </p:cNvSpPr>
            <p:nvPr/>
          </p:nvSpPr>
          <p:spPr bwMode="auto">
            <a:xfrm>
              <a:off x="2739" y="2833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77"/>
            <p:cNvSpPr>
              <a:spLocks noChangeAspect="1" noChangeShapeType="1"/>
            </p:cNvSpPr>
            <p:nvPr/>
          </p:nvSpPr>
          <p:spPr bwMode="auto">
            <a:xfrm>
              <a:off x="2816" y="2833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78"/>
            <p:cNvSpPr>
              <a:spLocks noChangeAspect="1" noChangeShapeType="1"/>
            </p:cNvSpPr>
            <p:nvPr/>
          </p:nvSpPr>
          <p:spPr bwMode="auto">
            <a:xfrm>
              <a:off x="2893" y="2833"/>
              <a:ext cx="2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79"/>
            <p:cNvSpPr>
              <a:spLocks noChangeAspect="1" noChangeShapeType="1"/>
            </p:cNvSpPr>
            <p:nvPr/>
          </p:nvSpPr>
          <p:spPr bwMode="auto">
            <a:xfrm>
              <a:off x="2969" y="2833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80"/>
            <p:cNvSpPr>
              <a:spLocks noChangeAspect="1" noChangeShapeType="1"/>
            </p:cNvSpPr>
            <p:nvPr/>
          </p:nvSpPr>
          <p:spPr bwMode="auto">
            <a:xfrm>
              <a:off x="3046" y="2833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81"/>
            <p:cNvSpPr>
              <a:spLocks noChangeAspect="1" noChangeShapeType="1"/>
            </p:cNvSpPr>
            <p:nvPr/>
          </p:nvSpPr>
          <p:spPr bwMode="auto">
            <a:xfrm>
              <a:off x="3113" y="2833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82"/>
            <p:cNvSpPr>
              <a:spLocks noChangeAspect="1" noChangeShapeType="1"/>
            </p:cNvSpPr>
            <p:nvPr/>
          </p:nvSpPr>
          <p:spPr bwMode="auto">
            <a:xfrm>
              <a:off x="3190" y="2833"/>
              <a:ext cx="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3"/>
            <p:cNvSpPr>
              <a:spLocks noChangeAspect="1"/>
            </p:cNvSpPr>
            <p:nvPr/>
          </p:nvSpPr>
          <p:spPr bwMode="auto">
            <a:xfrm>
              <a:off x="3209" y="3589"/>
              <a:ext cx="76" cy="39"/>
            </a:xfrm>
            <a:custGeom>
              <a:avLst/>
              <a:gdLst>
                <a:gd name="T0" fmla="*/ 0 w 76"/>
                <a:gd name="T1" fmla="*/ 0 h 39"/>
                <a:gd name="T2" fmla="*/ 76 w 76"/>
                <a:gd name="T3" fmla="*/ 20 h 39"/>
                <a:gd name="T4" fmla="*/ 0 w 76"/>
                <a:gd name="T5" fmla="*/ 39 h 39"/>
                <a:gd name="T6" fmla="*/ 0 w 76"/>
                <a:gd name="T7" fmla="*/ 20 h 39"/>
                <a:gd name="T8" fmla="*/ 0 w 7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39">
                  <a:moveTo>
                    <a:pt x="0" y="0"/>
                  </a:moveTo>
                  <a:lnTo>
                    <a:pt x="76" y="20"/>
                  </a:lnTo>
                  <a:lnTo>
                    <a:pt x="0" y="39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84"/>
            <p:cNvSpPr>
              <a:spLocks noChangeAspect="1" noChangeShapeType="1"/>
            </p:cNvSpPr>
            <p:nvPr/>
          </p:nvSpPr>
          <p:spPr bwMode="auto">
            <a:xfrm>
              <a:off x="2299" y="2833"/>
              <a:ext cx="1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85"/>
            <p:cNvSpPr>
              <a:spLocks noChangeAspect="1" noChangeShapeType="1"/>
            </p:cNvSpPr>
            <p:nvPr/>
          </p:nvSpPr>
          <p:spPr bwMode="auto">
            <a:xfrm>
              <a:off x="2299" y="2891"/>
              <a:ext cx="1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86"/>
            <p:cNvSpPr>
              <a:spLocks noChangeAspect="1" noChangeShapeType="1"/>
            </p:cNvSpPr>
            <p:nvPr/>
          </p:nvSpPr>
          <p:spPr bwMode="auto">
            <a:xfrm>
              <a:off x="2299" y="2967"/>
              <a:ext cx="1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87"/>
            <p:cNvSpPr>
              <a:spLocks noChangeAspect="1" noChangeShapeType="1"/>
            </p:cNvSpPr>
            <p:nvPr/>
          </p:nvSpPr>
          <p:spPr bwMode="auto">
            <a:xfrm>
              <a:off x="2299" y="3044"/>
              <a:ext cx="1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88"/>
            <p:cNvSpPr>
              <a:spLocks noChangeAspect="1" noChangeShapeType="1"/>
            </p:cNvSpPr>
            <p:nvPr/>
          </p:nvSpPr>
          <p:spPr bwMode="auto">
            <a:xfrm>
              <a:off x="2299" y="3130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89"/>
            <p:cNvSpPr>
              <a:spLocks noChangeAspect="1" noChangeShapeType="1"/>
            </p:cNvSpPr>
            <p:nvPr/>
          </p:nvSpPr>
          <p:spPr bwMode="auto">
            <a:xfrm>
              <a:off x="2299" y="3207"/>
              <a:ext cx="1" cy="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90"/>
            <p:cNvSpPr>
              <a:spLocks noChangeAspect="1" noChangeShapeType="1"/>
            </p:cNvSpPr>
            <p:nvPr/>
          </p:nvSpPr>
          <p:spPr bwMode="auto">
            <a:xfrm>
              <a:off x="2299" y="3283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91"/>
            <p:cNvSpPr>
              <a:spLocks noChangeAspect="1" noChangeShapeType="1"/>
            </p:cNvSpPr>
            <p:nvPr/>
          </p:nvSpPr>
          <p:spPr bwMode="auto">
            <a:xfrm>
              <a:off x="2299" y="3360"/>
              <a:ext cx="1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92"/>
            <p:cNvSpPr>
              <a:spLocks noChangeAspect="1" noChangeShapeType="1"/>
            </p:cNvSpPr>
            <p:nvPr/>
          </p:nvSpPr>
          <p:spPr bwMode="auto">
            <a:xfrm>
              <a:off x="2299" y="3436"/>
              <a:ext cx="1" cy="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93"/>
            <p:cNvSpPr>
              <a:spLocks noChangeAspect="1" noChangeShapeType="1"/>
            </p:cNvSpPr>
            <p:nvPr/>
          </p:nvSpPr>
          <p:spPr bwMode="auto">
            <a:xfrm>
              <a:off x="2299" y="3513"/>
              <a:ext cx="1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4"/>
            <p:cNvSpPr>
              <a:spLocks noChangeAspect="1"/>
            </p:cNvSpPr>
            <p:nvPr/>
          </p:nvSpPr>
          <p:spPr bwMode="auto">
            <a:xfrm>
              <a:off x="2299" y="3599"/>
              <a:ext cx="19" cy="10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10 h 10"/>
                <a:gd name="T4" fmla="*/ 19 w 19"/>
                <a:gd name="T5" fmla="*/ 1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lnTo>
                    <a:pt x="0" y="10"/>
                  </a:lnTo>
                  <a:lnTo>
                    <a:pt x="19" y="1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95"/>
            <p:cNvSpPr>
              <a:spLocks noChangeAspect="1" noChangeShapeType="1"/>
            </p:cNvSpPr>
            <p:nvPr/>
          </p:nvSpPr>
          <p:spPr bwMode="auto">
            <a:xfrm>
              <a:off x="2356" y="3609"/>
              <a:ext cx="3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96"/>
            <p:cNvSpPr>
              <a:spLocks noChangeAspect="1" noChangeShapeType="1"/>
            </p:cNvSpPr>
            <p:nvPr/>
          </p:nvSpPr>
          <p:spPr bwMode="auto">
            <a:xfrm>
              <a:off x="2433" y="3609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97"/>
            <p:cNvSpPr>
              <a:spLocks noChangeAspect="1" noChangeShapeType="1"/>
            </p:cNvSpPr>
            <p:nvPr/>
          </p:nvSpPr>
          <p:spPr bwMode="auto">
            <a:xfrm>
              <a:off x="2510" y="3609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98"/>
            <p:cNvSpPr>
              <a:spLocks noChangeAspect="1" noChangeShapeType="1"/>
            </p:cNvSpPr>
            <p:nvPr/>
          </p:nvSpPr>
          <p:spPr bwMode="auto">
            <a:xfrm>
              <a:off x="2586" y="3609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199"/>
            <p:cNvSpPr>
              <a:spLocks noChangeAspect="1" noChangeShapeType="1"/>
            </p:cNvSpPr>
            <p:nvPr/>
          </p:nvSpPr>
          <p:spPr bwMode="auto">
            <a:xfrm>
              <a:off x="2663" y="3609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00"/>
            <p:cNvSpPr>
              <a:spLocks noChangeAspect="1" noChangeShapeType="1"/>
            </p:cNvSpPr>
            <p:nvPr/>
          </p:nvSpPr>
          <p:spPr bwMode="auto">
            <a:xfrm>
              <a:off x="2739" y="3609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01"/>
            <p:cNvSpPr>
              <a:spLocks noChangeAspect="1" noChangeShapeType="1"/>
            </p:cNvSpPr>
            <p:nvPr/>
          </p:nvSpPr>
          <p:spPr bwMode="auto">
            <a:xfrm>
              <a:off x="2816" y="3609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02"/>
            <p:cNvSpPr>
              <a:spLocks noChangeAspect="1" noChangeShapeType="1"/>
            </p:cNvSpPr>
            <p:nvPr/>
          </p:nvSpPr>
          <p:spPr bwMode="auto">
            <a:xfrm>
              <a:off x="2893" y="3609"/>
              <a:ext cx="2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03"/>
            <p:cNvSpPr>
              <a:spLocks noChangeAspect="1" noChangeShapeType="1"/>
            </p:cNvSpPr>
            <p:nvPr/>
          </p:nvSpPr>
          <p:spPr bwMode="auto">
            <a:xfrm>
              <a:off x="2969" y="3609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04"/>
            <p:cNvSpPr>
              <a:spLocks noChangeAspect="1" noChangeShapeType="1"/>
            </p:cNvSpPr>
            <p:nvPr/>
          </p:nvSpPr>
          <p:spPr bwMode="auto">
            <a:xfrm>
              <a:off x="3046" y="3609"/>
              <a:ext cx="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05"/>
            <p:cNvSpPr>
              <a:spLocks noChangeAspect="1" noChangeShapeType="1"/>
            </p:cNvSpPr>
            <p:nvPr/>
          </p:nvSpPr>
          <p:spPr bwMode="auto">
            <a:xfrm>
              <a:off x="3113" y="3609"/>
              <a:ext cx="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06"/>
            <p:cNvSpPr>
              <a:spLocks noChangeAspect="1" noChangeShapeType="1"/>
            </p:cNvSpPr>
            <p:nvPr/>
          </p:nvSpPr>
          <p:spPr bwMode="auto">
            <a:xfrm>
              <a:off x="3190" y="3609"/>
              <a:ext cx="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07"/>
            <p:cNvSpPr>
              <a:spLocks noChangeAspect="1" noChangeShapeType="1"/>
            </p:cNvSpPr>
            <p:nvPr/>
          </p:nvSpPr>
          <p:spPr bwMode="auto">
            <a:xfrm>
              <a:off x="2126" y="3207"/>
              <a:ext cx="2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08"/>
            <p:cNvSpPr>
              <a:spLocks noChangeAspect="1" noChangeShapeType="1"/>
            </p:cNvSpPr>
            <p:nvPr/>
          </p:nvSpPr>
          <p:spPr bwMode="auto">
            <a:xfrm>
              <a:off x="2193" y="3207"/>
              <a:ext cx="3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09"/>
            <p:cNvSpPr>
              <a:spLocks noChangeAspect="1" noChangeShapeType="1"/>
            </p:cNvSpPr>
            <p:nvPr/>
          </p:nvSpPr>
          <p:spPr bwMode="auto">
            <a:xfrm>
              <a:off x="2280" y="3207"/>
              <a:ext cx="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10"/>
            <p:cNvSpPr>
              <a:spLocks noChangeAspect="1"/>
            </p:cNvSpPr>
            <p:nvPr/>
          </p:nvSpPr>
          <p:spPr bwMode="auto">
            <a:xfrm>
              <a:off x="1954" y="2929"/>
              <a:ext cx="48" cy="76"/>
            </a:xfrm>
            <a:custGeom>
              <a:avLst/>
              <a:gdLst>
                <a:gd name="T0" fmla="*/ 48 w 48"/>
                <a:gd name="T1" fmla="*/ 0 h 76"/>
                <a:gd name="T2" fmla="*/ 19 w 48"/>
                <a:gd name="T3" fmla="*/ 76 h 76"/>
                <a:gd name="T4" fmla="*/ 0 w 48"/>
                <a:gd name="T5" fmla="*/ 0 h 76"/>
                <a:gd name="T6" fmla="*/ 19 w 48"/>
                <a:gd name="T7" fmla="*/ 0 h 76"/>
                <a:gd name="T8" fmla="*/ 48 w 48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76">
                  <a:moveTo>
                    <a:pt x="48" y="0"/>
                  </a:moveTo>
                  <a:lnTo>
                    <a:pt x="19" y="7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11"/>
            <p:cNvSpPr>
              <a:spLocks noChangeAspect="1" noChangeShapeType="1"/>
            </p:cNvSpPr>
            <p:nvPr/>
          </p:nvSpPr>
          <p:spPr bwMode="auto">
            <a:xfrm>
              <a:off x="1973" y="2527"/>
              <a:ext cx="1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12"/>
            <p:cNvSpPr>
              <a:spLocks noChangeAspect="1" noChangeShapeType="1"/>
            </p:cNvSpPr>
            <p:nvPr/>
          </p:nvSpPr>
          <p:spPr bwMode="auto">
            <a:xfrm>
              <a:off x="1973" y="2584"/>
              <a:ext cx="1" cy="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13"/>
            <p:cNvSpPr>
              <a:spLocks noChangeAspect="1" noChangeShapeType="1"/>
            </p:cNvSpPr>
            <p:nvPr/>
          </p:nvSpPr>
          <p:spPr bwMode="auto">
            <a:xfrm>
              <a:off x="1973" y="2670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14"/>
            <p:cNvSpPr>
              <a:spLocks noChangeAspect="1" noChangeShapeType="1"/>
            </p:cNvSpPr>
            <p:nvPr/>
          </p:nvSpPr>
          <p:spPr bwMode="auto">
            <a:xfrm>
              <a:off x="1973" y="2747"/>
              <a:ext cx="1" cy="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15"/>
            <p:cNvSpPr>
              <a:spLocks noChangeAspect="1" noChangeShapeType="1"/>
            </p:cNvSpPr>
            <p:nvPr/>
          </p:nvSpPr>
          <p:spPr bwMode="auto">
            <a:xfrm>
              <a:off x="1973" y="2833"/>
              <a:ext cx="1" cy="2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16"/>
            <p:cNvSpPr>
              <a:spLocks noChangeAspect="1" noChangeShapeType="1"/>
            </p:cNvSpPr>
            <p:nvPr/>
          </p:nvSpPr>
          <p:spPr bwMode="auto">
            <a:xfrm>
              <a:off x="1973" y="2910"/>
              <a:ext cx="1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7"/>
            <p:cNvSpPr>
              <a:spLocks noChangeAspect="1"/>
            </p:cNvSpPr>
            <p:nvPr/>
          </p:nvSpPr>
          <p:spPr bwMode="auto">
            <a:xfrm>
              <a:off x="4281" y="2584"/>
              <a:ext cx="39" cy="77"/>
            </a:xfrm>
            <a:custGeom>
              <a:avLst/>
              <a:gdLst>
                <a:gd name="T0" fmla="*/ 39 w 39"/>
                <a:gd name="T1" fmla="*/ 0 h 77"/>
                <a:gd name="T2" fmla="*/ 20 w 39"/>
                <a:gd name="T3" fmla="*/ 77 h 77"/>
                <a:gd name="T4" fmla="*/ 0 w 39"/>
                <a:gd name="T5" fmla="*/ 0 h 77"/>
                <a:gd name="T6" fmla="*/ 20 w 39"/>
                <a:gd name="T7" fmla="*/ 0 h 77"/>
                <a:gd name="T8" fmla="*/ 39 w 39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77">
                  <a:moveTo>
                    <a:pt x="39" y="0"/>
                  </a:moveTo>
                  <a:lnTo>
                    <a:pt x="2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18"/>
            <p:cNvSpPr>
              <a:spLocks noChangeAspect="1" noChangeShapeType="1"/>
            </p:cNvSpPr>
            <p:nvPr/>
          </p:nvSpPr>
          <p:spPr bwMode="auto">
            <a:xfrm>
              <a:off x="4301" y="2527"/>
              <a:ext cx="1" cy="1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19"/>
            <p:cNvSpPr>
              <a:spLocks noChangeAspect="1" noChangeShapeType="1"/>
            </p:cNvSpPr>
            <p:nvPr/>
          </p:nvSpPr>
          <p:spPr bwMode="auto">
            <a:xfrm>
              <a:off x="4301" y="2575"/>
              <a:ext cx="1" cy="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0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Arithmetic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Operations are: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ADD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dirty="0">
                <a:ea typeface="PMingLiU" panose="02020500000000000000" pitchFamily="18" charset="-120"/>
              </a:rPr>
              <a:t> operand2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ADC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dirty="0">
                <a:ea typeface="PMingLiU" panose="02020500000000000000" pitchFamily="18" charset="-120"/>
              </a:rPr>
              <a:t> operand2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dirty="0">
                <a:ea typeface="PMingLiU" panose="02020500000000000000" pitchFamily="18" charset="-120"/>
              </a:rPr>
              <a:t> carry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SUB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-</a:t>
            </a:r>
            <a:r>
              <a:rPr lang="en-US" altLang="zh-TW" dirty="0">
                <a:ea typeface="PMingLiU" panose="02020500000000000000" pitchFamily="18" charset="-120"/>
              </a:rPr>
              <a:t> operand2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SBC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-</a:t>
            </a:r>
            <a:r>
              <a:rPr lang="en-US" altLang="zh-TW" dirty="0">
                <a:ea typeface="PMingLiU" panose="02020500000000000000" pitchFamily="18" charset="-120"/>
              </a:rPr>
              <a:t> operand2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dirty="0">
                <a:ea typeface="PMingLiU" panose="02020500000000000000" pitchFamily="18" charset="-120"/>
              </a:rPr>
              <a:t> carry </a:t>
            </a:r>
            <a:r>
              <a:rPr lang="en-US" altLang="zh-TW" dirty="0" smtClean="0">
                <a:solidFill>
                  <a:srgbClr val="FF0000"/>
                </a:solidFill>
                <a:ea typeface="PMingLiU" panose="02020500000000000000" pitchFamily="18" charset="-120"/>
              </a:rPr>
              <a:t>- </a:t>
            </a:r>
            <a:r>
              <a:rPr lang="en-US" altLang="zh-TW" dirty="0" smtClean="0">
                <a:ea typeface="PMingLiU" panose="02020500000000000000" pitchFamily="18" charset="-120"/>
              </a:rPr>
              <a:t>1 </a:t>
            </a:r>
            <a:endParaRPr lang="en-US" altLang="zh-TW" dirty="0">
              <a:ea typeface="PMingLiU" panose="02020500000000000000" pitchFamily="18" charset="-120"/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RSB</a:t>
            </a:r>
            <a:r>
              <a:rPr lang="en-US" altLang="zh-TW" dirty="0">
                <a:ea typeface="PMingLiU" panose="02020500000000000000" pitchFamily="18" charset="-120"/>
              </a:rPr>
              <a:t>	operand2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-</a:t>
            </a:r>
            <a:r>
              <a:rPr lang="en-US" altLang="zh-TW" dirty="0">
                <a:ea typeface="PMingLiU" panose="02020500000000000000" pitchFamily="18" charset="-120"/>
              </a:rPr>
              <a:t> operand1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RSC</a:t>
            </a:r>
            <a:r>
              <a:rPr lang="en-US" altLang="zh-TW" dirty="0">
                <a:ea typeface="PMingLiU" panose="02020500000000000000" pitchFamily="18" charset="-120"/>
              </a:rPr>
              <a:t>	operand2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-</a:t>
            </a:r>
            <a:r>
              <a:rPr lang="en-US" altLang="zh-TW" dirty="0">
                <a:ea typeface="PMingLiU" panose="02020500000000000000" pitchFamily="18" charset="-120"/>
              </a:rPr>
              <a:t> 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dirty="0">
                <a:ea typeface="PMingLiU" panose="02020500000000000000" pitchFamily="18" charset="-120"/>
              </a:rPr>
              <a:t> carry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-</a:t>
            </a:r>
            <a:r>
              <a:rPr lang="en-US" altLang="zh-TW" dirty="0">
                <a:ea typeface="PMingLiU" panose="02020500000000000000" pitchFamily="18" charset="-120"/>
              </a:rPr>
              <a:t> 1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Syntax</a:t>
            </a:r>
            <a:r>
              <a:rPr lang="en-US" altLang="zh-TW" dirty="0" smtClean="0">
                <a:ea typeface="PMingLiU" panose="02020500000000000000" pitchFamily="18" charset="-120"/>
              </a:rPr>
              <a:t>: &lt;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Operation</a:t>
            </a:r>
            <a:r>
              <a:rPr lang="en-US" altLang="zh-TW" dirty="0">
                <a:ea typeface="PMingLiU" panose="02020500000000000000" pitchFamily="18" charset="-120"/>
              </a:rPr>
              <a:t>&gt;{&lt;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cond</a:t>
            </a:r>
            <a:r>
              <a:rPr lang="en-US" altLang="zh-TW" dirty="0">
                <a:ea typeface="PMingLiU" panose="02020500000000000000" pitchFamily="18" charset="-120"/>
              </a:rPr>
              <a:t>&gt;}{</a:t>
            </a:r>
            <a:r>
              <a:rPr lang="en-US" altLang="zh-TW" dirty="0">
                <a:solidFill>
                  <a:srgbClr val="C00000"/>
                </a:solidFill>
                <a:ea typeface="PMingLiU" panose="02020500000000000000" pitchFamily="18" charset="-120"/>
              </a:rPr>
              <a:t>S</a:t>
            </a:r>
            <a:r>
              <a:rPr lang="en-US" altLang="zh-TW" dirty="0">
                <a:ea typeface="PMingLiU" panose="02020500000000000000" pitchFamily="18" charset="-120"/>
              </a:rPr>
              <a:t>} Rd, Rn, Operand2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Examples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ADD r0, r1, r2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SUB</a:t>
            </a:r>
            <a:r>
              <a:rPr lang="en-US" altLang="zh-TW" sz="1800" dirty="0">
                <a:solidFill>
                  <a:srgbClr val="0070C0"/>
                </a:solidFill>
                <a:ea typeface="PMingLiU" panose="02020500000000000000" pitchFamily="18" charset="-120"/>
              </a:rPr>
              <a:t>GT</a:t>
            </a:r>
            <a:r>
              <a:rPr lang="en-US" altLang="zh-TW" sz="1800" dirty="0">
                <a:ea typeface="PMingLiU" panose="02020500000000000000" pitchFamily="18" charset="-120"/>
              </a:rPr>
              <a:t> r3, r3, #1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RSB</a:t>
            </a:r>
            <a:r>
              <a:rPr lang="en-US" altLang="zh-TW" sz="1800" dirty="0">
                <a:solidFill>
                  <a:srgbClr val="0070C0"/>
                </a:solidFill>
                <a:ea typeface="PMingLiU" panose="02020500000000000000" pitchFamily="18" charset="-120"/>
              </a:rPr>
              <a:t>LE</a:t>
            </a:r>
            <a:r>
              <a:rPr lang="en-US" altLang="zh-TW" sz="1800" dirty="0">
                <a:solidFill>
                  <a:srgbClr val="C00000"/>
                </a:solidFill>
                <a:ea typeface="PMingLiU" panose="02020500000000000000" pitchFamily="18" charset="-120"/>
              </a:rPr>
              <a:t>S</a:t>
            </a:r>
            <a:r>
              <a:rPr lang="en-US" altLang="zh-TW" sz="1800" dirty="0">
                <a:ea typeface="PMingLiU" panose="02020500000000000000" pitchFamily="18" charset="-120"/>
              </a:rPr>
              <a:t> r4, r5, #5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Logical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Operations are: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AND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AND</a:t>
            </a:r>
            <a:r>
              <a:rPr lang="en-US" altLang="zh-TW" dirty="0">
                <a:ea typeface="PMingLiU" panose="02020500000000000000" pitchFamily="18" charset="-120"/>
              </a:rPr>
              <a:t> operand2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EOR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EOR</a:t>
            </a:r>
            <a:r>
              <a:rPr lang="en-US" altLang="zh-TW" dirty="0">
                <a:ea typeface="PMingLiU" panose="02020500000000000000" pitchFamily="18" charset="-120"/>
              </a:rPr>
              <a:t> operand2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ORR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OR</a:t>
            </a:r>
            <a:r>
              <a:rPr lang="en-US" altLang="zh-TW" dirty="0">
                <a:ea typeface="PMingLiU" panose="02020500000000000000" pitchFamily="18" charset="-120"/>
              </a:rPr>
              <a:t> operand2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BIC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AND NOT </a:t>
            </a:r>
            <a:r>
              <a:rPr lang="en-US" altLang="zh-TW" dirty="0">
                <a:ea typeface="PMingLiU" panose="02020500000000000000" pitchFamily="18" charset="-120"/>
              </a:rPr>
              <a:t>operand2 [</a:t>
            </a:r>
            <a:r>
              <a:rPr lang="en-US" altLang="zh-TW" dirty="0" smtClean="0">
                <a:ea typeface="PMingLiU" panose="02020500000000000000" pitchFamily="18" charset="-120"/>
              </a:rPr>
              <a:t>i.e. </a:t>
            </a:r>
            <a:r>
              <a:rPr lang="en-US" altLang="zh-TW" dirty="0">
                <a:ea typeface="PMingLiU" panose="02020500000000000000" pitchFamily="18" charset="-120"/>
              </a:rPr>
              <a:t>bit clear]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Syntax</a:t>
            </a:r>
            <a:r>
              <a:rPr lang="en-US" altLang="zh-TW" dirty="0" smtClean="0">
                <a:ea typeface="PMingLiU" panose="02020500000000000000" pitchFamily="18" charset="-120"/>
              </a:rPr>
              <a:t>: &lt;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Operation</a:t>
            </a:r>
            <a:r>
              <a:rPr lang="en-US" altLang="zh-TW" dirty="0">
                <a:ea typeface="PMingLiU" panose="02020500000000000000" pitchFamily="18" charset="-120"/>
              </a:rPr>
              <a:t>&gt;{&lt;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cond</a:t>
            </a:r>
            <a:r>
              <a:rPr lang="en-US" altLang="zh-TW" dirty="0">
                <a:ea typeface="PMingLiU" panose="02020500000000000000" pitchFamily="18" charset="-120"/>
              </a:rPr>
              <a:t>&gt;}{</a:t>
            </a:r>
            <a:r>
              <a:rPr lang="en-US" altLang="zh-TW" dirty="0">
                <a:solidFill>
                  <a:srgbClr val="C00000"/>
                </a:solidFill>
                <a:ea typeface="PMingLiU" panose="02020500000000000000" pitchFamily="18" charset="-120"/>
              </a:rPr>
              <a:t>S</a:t>
            </a:r>
            <a:r>
              <a:rPr lang="en-US" altLang="zh-TW" dirty="0">
                <a:ea typeface="PMingLiU" panose="02020500000000000000" pitchFamily="18" charset="-120"/>
              </a:rPr>
              <a:t>} Rd, Rn, Operand2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Examples: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AND	r0, r1, </a:t>
            </a:r>
            <a:r>
              <a:rPr lang="en-US" altLang="zh-TW" dirty="0" smtClean="0">
                <a:ea typeface="PMingLiU" panose="02020500000000000000" pitchFamily="18" charset="-120"/>
              </a:rPr>
              <a:t>r2</a:t>
            </a:r>
            <a:endParaRPr lang="en-US" altLang="zh-TW" dirty="0">
              <a:ea typeface="PMingLiU" panose="02020500000000000000" pitchFamily="18" charset="-120"/>
            </a:endParaRP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BIC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EQ</a:t>
            </a:r>
            <a:r>
              <a:rPr lang="en-US" altLang="zh-TW" dirty="0">
                <a:ea typeface="PMingLiU" panose="02020500000000000000" pitchFamily="18" charset="-120"/>
              </a:rPr>
              <a:t>	r2, r3, #</a:t>
            </a:r>
            <a:r>
              <a:rPr lang="en-US" altLang="zh-TW" dirty="0" smtClean="0">
                <a:ea typeface="PMingLiU" panose="02020500000000000000" pitchFamily="18" charset="-120"/>
              </a:rPr>
              <a:t>7</a:t>
            </a:r>
            <a:endParaRPr lang="en-US" altLang="zh-TW" dirty="0">
              <a:ea typeface="PMingLiU" panose="02020500000000000000" pitchFamily="18" charset="-120"/>
            </a:endParaRP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EOR</a:t>
            </a:r>
            <a:r>
              <a:rPr lang="en-US" altLang="zh-TW" dirty="0">
                <a:solidFill>
                  <a:srgbClr val="C00000"/>
                </a:solidFill>
                <a:ea typeface="PMingLiU" panose="02020500000000000000" pitchFamily="18" charset="-120"/>
              </a:rPr>
              <a:t>S</a:t>
            </a:r>
            <a:r>
              <a:rPr lang="en-US" altLang="zh-TW" dirty="0">
                <a:ea typeface="PMingLiU" panose="02020500000000000000" pitchFamily="18" charset="-120"/>
              </a:rPr>
              <a:t>	r1,r3,r0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The only effect of the comparisons is to</a:t>
            </a:r>
          </a:p>
          <a:p>
            <a:pPr lvl="1">
              <a:defRPr/>
            </a:pPr>
            <a:r>
              <a:rPr lang="en-US" altLang="zh-TW" b="1" i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PMingLiU" panose="02020500000000000000" pitchFamily="18" charset="-120"/>
              </a:rPr>
              <a:t>UPDATE THE CONDITION FLAGS</a:t>
            </a:r>
            <a:r>
              <a:rPr lang="en-US" altLang="zh-TW" b="1" i="1" dirty="0">
                <a:ea typeface="PMingLiU" panose="02020500000000000000" pitchFamily="18" charset="-120"/>
              </a:rPr>
              <a:t>. </a:t>
            </a:r>
            <a:r>
              <a:rPr lang="en-US" altLang="zh-TW" dirty="0">
                <a:ea typeface="PMingLiU" panose="02020500000000000000" pitchFamily="18" charset="-120"/>
              </a:rPr>
              <a:t>Thus no need to set S bit.</a:t>
            </a:r>
          </a:p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Operations are:</a:t>
            </a:r>
          </a:p>
          <a:p>
            <a:pPr lvl="1">
              <a:defRPr/>
            </a:pP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CMP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-</a:t>
            </a:r>
            <a:r>
              <a:rPr lang="en-US" altLang="zh-TW" dirty="0">
                <a:ea typeface="PMingLiU" panose="02020500000000000000" pitchFamily="18" charset="-120"/>
              </a:rPr>
              <a:t> operand2, but result not written</a:t>
            </a:r>
          </a:p>
          <a:p>
            <a:pPr lvl="1">
              <a:defRPr/>
            </a:pP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CMN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+</a:t>
            </a:r>
            <a:r>
              <a:rPr lang="en-US" altLang="zh-TW" dirty="0">
                <a:ea typeface="PMingLiU" panose="02020500000000000000" pitchFamily="18" charset="-120"/>
              </a:rPr>
              <a:t> operand2, but result not written</a:t>
            </a:r>
          </a:p>
          <a:p>
            <a:pPr lvl="1">
              <a:defRPr/>
            </a:pP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TST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AND</a:t>
            </a:r>
            <a:r>
              <a:rPr lang="en-US" altLang="zh-TW" dirty="0">
                <a:ea typeface="PMingLiU" panose="02020500000000000000" pitchFamily="18" charset="-120"/>
              </a:rPr>
              <a:t> operand2, but result not written</a:t>
            </a:r>
          </a:p>
          <a:p>
            <a:pPr lvl="1">
              <a:defRPr/>
            </a:pP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TEQ</a:t>
            </a:r>
            <a:r>
              <a:rPr lang="en-US" altLang="zh-TW" dirty="0">
                <a:ea typeface="PMingLiU" panose="02020500000000000000" pitchFamily="18" charset="-120"/>
              </a:rPr>
              <a:t>	operand1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EOR</a:t>
            </a:r>
            <a:r>
              <a:rPr lang="en-US" altLang="zh-TW" dirty="0">
                <a:ea typeface="PMingLiU" panose="02020500000000000000" pitchFamily="18" charset="-120"/>
              </a:rPr>
              <a:t> operand2, but result not written</a:t>
            </a:r>
          </a:p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Syntax</a:t>
            </a:r>
            <a:r>
              <a:rPr lang="en-US" altLang="zh-TW" dirty="0" smtClean="0">
                <a:ea typeface="PMingLiU" panose="02020500000000000000" pitchFamily="18" charset="-120"/>
              </a:rPr>
              <a:t>: &lt;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Operation</a:t>
            </a:r>
            <a:r>
              <a:rPr lang="en-US" altLang="zh-TW" dirty="0">
                <a:ea typeface="PMingLiU" panose="02020500000000000000" pitchFamily="18" charset="-120"/>
              </a:rPr>
              <a:t>&gt;{&lt;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cond</a:t>
            </a:r>
            <a:r>
              <a:rPr lang="en-US" altLang="zh-TW" dirty="0">
                <a:ea typeface="PMingLiU" panose="02020500000000000000" pitchFamily="18" charset="-120"/>
              </a:rPr>
              <a:t>&gt;} Rn, Operand2</a:t>
            </a:r>
          </a:p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Examples: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CMP	r0, r1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TST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EQ</a:t>
            </a:r>
            <a:r>
              <a:rPr lang="en-US" altLang="zh-TW" dirty="0">
                <a:ea typeface="PMingLiU" panose="02020500000000000000" pitchFamily="18" charset="-120"/>
              </a:rPr>
              <a:t>	r2, #5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Data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Operations are: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MOV</a:t>
            </a:r>
            <a:r>
              <a:rPr lang="en-US" altLang="zh-TW" dirty="0">
                <a:ea typeface="PMingLiU" panose="02020500000000000000" pitchFamily="18" charset="-120"/>
              </a:rPr>
              <a:t>	operand2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MVN</a:t>
            </a:r>
            <a:r>
              <a:rPr lang="en-US" altLang="zh-TW" dirty="0">
                <a:ea typeface="PMingLiU" panose="02020500000000000000" pitchFamily="18" charset="-120"/>
              </a:rPr>
              <a:t>	NOT operand2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TW" dirty="0">
                <a:ea typeface="PMingLiU" panose="02020500000000000000" pitchFamily="18" charset="-120"/>
              </a:rPr>
              <a:t>	Note that these make no use of operand1.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Syntax</a:t>
            </a:r>
            <a:r>
              <a:rPr lang="en-US" altLang="zh-TW" dirty="0" smtClean="0">
                <a:ea typeface="PMingLiU" panose="02020500000000000000" pitchFamily="18" charset="-120"/>
              </a:rPr>
              <a:t>: &lt;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Operation</a:t>
            </a:r>
            <a:r>
              <a:rPr lang="en-US" altLang="zh-TW" dirty="0">
                <a:ea typeface="PMingLiU" panose="02020500000000000000" pitchFamily="18" charset="-120"/>
              </a:rPr>
              <a:t>&gt;{&lt;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cond</a:t>
            </a:r>
            <a:r>
              <a:rPr lang="en-US" altLang="zh-TW" dirty="0">
                <a:ea typeface="PMingLiU" panose="02020500000000000000" pitchFamily="18" charset="-120"/>
              </a:rPr>
              <a:t>&gt;}{</a:t>
            </a:r>
            <a:r>
              <a:rPr lang="en-US" altLang="zh-TW" dirty="0">
                <a:solidFill>
                  <a:srgbClr val="C00000"/>
                </a:solidFill>
                <a:ea typeface="PMingLiU" panose="02020500000000000000" pitchFamily="18" charset="-120"/>
              </a:rPr>
              <a:t>S</a:t>
            </a:r>
            <a:r>
              <a:rPr lang="en-US" altLang="zh-TW" dirty="0">
                <a:ea typeface="PMingLiU" panose="02020500000000000000" pitchFamily="18" charset="-120"/>
              </a:rPr>
              <a:t>} Rd, Operand2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Examples: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MOV	r0, r1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MOV</a:t>
            </a:r>
            <a:r>
              <a:rPr lang="en-US" altLang="zh-TW" dirty="0">
                <a:solidFill>
                  <a:srgbClr val="C00000"/>
                </a:solidFill>
                <a:ea typeface="PMingLiU" panose="02020500000000000000" pitchFamily="18" charset="-120"/>
              </a:rPr>
              <a:t>S</a:t>
            </a:r>
            <a:r>
              <a:rPr lang="en-US" altLang="zh-TW" dirty="0">
                <a:ea typeface="PMingLiU" panose="02020500000000000000" pitchFamily="18" charset="-120"/>
              </a:rPr>
              <a:t>	r2, #10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MVN</a:t>
            </a:r>
            <a:r>
              <a:rPr lang="en-US" altLang="zh-TW" dirty="0">
                <a:solidFill>
                  <a:srgbClr val="0070C0"/>
                </a:solidFill>
                <a:ea typeface="PMingLiU" panose="02020500000000000000" pitchFamily="18" charset="-120"/>
              </a:rPr>
              <a:t>EQ</a:t>
            </a:r>
            <a:r>
              <a:rPr lang="en-US" altLang="zh-TW" dirty="0">
                <a:ea typeface="PMingLiU" panose="02020500000000000000" pitchFamily="18" charset="-120"/>
              </a:rPr>
              <a:t>	r1,#0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The Barrel Shifter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PMingLiU" panose="02020500000000000000" pitchFamily="18" charset="-120"/>
              </a:rPr>
              <a:t>ARM </a:t>
            </a:r>
            <a:r>
              <a:rPr lang="en-US" altLang="zh-TW" dirty="0">
                <a:ea typeface="PMingLiU" panose="02020500000000000000" pitchFamily="18" charset="-120"/>
              </a:rPr>
              <a:t>doesn’t have actual shift instructions</a:t>
            </a:r>
            <a:r>
              <a:rPr lang="en-US" altLang="zh-TW" dirty="0" smtClean="0">
                <a:ea typeface="PMingLiU" panose="02020500000000000000" pitchFamily="18" charset="-120"/>
              </a:rPr>
              <a:t>.</a:t>
            </a:r>
            <a:endParaRPr lang="en-US" altLang="zh-TW" dirty="0">
              <a:ea typeface="PMingLiU" panose="02020500000000000000" pitchFamily="18" charset="-120"/>
            </a:endParaRPr>
          </a:p>
          <a:p>
            <a:r>
              <a:rPr lang="en-US" altLang="zh-TW" dirty="0">
                <a:ea typeface="PMingLiU" panose="02020500000000000000" pitchFamily="18" charset="-120"/>
              </a:rPr>
              <a:t>A</a:t>
            </a:r>
            <a:r>
              <a:rPr lang="en-US" altLang="zh-TW" dirty="0" smtClean="0">
                <a:ea typeface="PMingLiU" panose="02020500000000000000" pitchFamily="18" charset="-120"/>
              </a:rPr>
              <a:t> </a:t>
            </a:r>
            <a:r>
              <a:rPr lang="en-US" altLang="zh-TW" dirty="0">
                <a:ea typeface="PMingLiU" panose="02020500000000000000" pitchFamily="18" charset="-120"/>
              </a:rPr>
              <a:t>barrel shifter </a:t>
            </a:r>
            <a:r>
              <a:rPr lang="en-US" altLang="zh-TW" dirty="0" smtClean="0">
                <a:ea typeface="PMingLiU" panose="02020500000000000000" pitchFamily="18" charset="-120"/>
              </a:rPr>
              <a:t>provides </a:t>
            </a:r>
            <a:r>
              <a:rPr lang="en-US" altLang="zh-TW" dirty="0">
                <a:ea typeface="PMingLiU" panose="02020500000000000000" pitchFamily="18" charset="-120"/>
              </a:rPr>
              <a:t>a mechanism to carry out shifts as part of other instructions.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2" y="2585075"/>
            <a:ext cx="7488909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Barrel Shifter:</a:t>
            </a:r>
            <a:br>
              <a:rPr lang="en-US" dirty="0"/>
            </a:br>
            <a:r>
              <a:rPr lang="en-US" dirty="0"/>
              <a:t>The Second Operand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17" y="1470362"/>
            <a:ext cx="7949766" cy="46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Second Operand:</a:t>
            </a:r>
            <a:br>
              <a:rPr lang="en-US" altLang="zh-TW" dirty="0" smtClean="0"/>
            </a:br>
            <a:r>
              <a:rPr lang="en-US" altLang="zh-TW" dirty="0" smtClean="0"/>
              <a:t>Using a Shifted Register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PMingLiU" panose="02020500000000000000" pitchFamily="18" charset="-120"/>
              </a:rPr>
              <a:t>Multiplication by constants can often be done by </a:t>
            </a:r>
            <a:r>
              <a:rPr lang="en-US" altLang="zh-TW" dirty="0">
                <a:ea typeface="PMingLiU" panose="02020500000000000000" pitchFamily="18" charset="-120"/>
              </a:rPr>
              <a:t>using some combination of MOVs, ADDs, SUBs and RSBs with shifts.</a:t>
            </a:r>
          </a:p>
          <a:p>
            <a:pPr lvl="1"/>
            <a:r>
              <a:rPr lang="en-US" altLang="zh-TW" dirty="0" smtClean="0">
                <a:ea typeface="PMingLiU" panose="02020500000000000000" pitchFamily="18" charset="-120"/>
              </a:rPr>
              <a:t>Multiplications by a constant equal </a:t>
            </a:r>
            <a:r>
              <a:rPr lang="en-US" altLang="zh-TW" dirty="0">
                <a:ea typeface="PMingLiU" panose="02020500000000000000" pitchFamily="18" charset="-120"/>
              </a:rPr>
              <a:t>to a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((power of 2) ± 1) </a:t>
            </a:r>
            <a:r>
              <a:rPr lang="en-US" altLang="zh-TW" dirty="0">
                <a:ea typeface="PMingLiU" panose="02020500000000000000" pitchFamily="18" charset="-120"/>
              </a:rPr>
              <a:t>can be done in one cycle.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Example: </a:t>
            </a:r>
            <a:r>
              <a:rPr lang="en-US" altLang="zh-TW" sz="2000" dirty="0">
                <a:ea typeface="PMingLiU" panose="02020500000000000000" pitchFamily="18" charset="-120"/>
              </a:rPr>
              <a:t>r0 = r1 * 5</a:t>
            </a:r>
            <a:br>
              <a:rPr lang="en-US" altLang="zh-TW" sz="2000" dirty="0">
                <a:ea typeface="PMingLiU" panose="02020500000000000000" pitchFamily="18" charset="-120"/>
              </a:rPr>
            </a:br>
            <a:r>
              <a:rPr lang="en-US" altLang="zh-TW" sz="2000" dirty="0">
                <a:solidFill>
                  <a:schemeClr val="bg1"/>
                </a:solidFill>
                <a:ea typeface="PMingLiU" panose="02020500000000000000" pitchFamily="18" charset="-120"/>
              </a:rPr>
              <a:t>Example: r0 </a:t>
            </a:r>
            <a:r>
              <a:rPr lang="en-US" altLang="zh-TW" sz="2000" dirty="0">
                <a:ea typeface="PMingLiU" panose="02020500000000000000" pitchFamily="18" charset="-120"/>
              </a:rPr>
              <a:t>= r1 + (r1 * 4)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TW" sz="2000" dirty="0">
                <a:latin typeface="Monotype Sorts" charset="2"/>
                <a:ea typeface="PMingLiU" panose="02020500000000000000" pitchFamily="18" charset="-120"/>
              </a:rPr>
              <a:t>			ï </a:t>
            </a:r>
            <a:r>
              <a:rPr lang="en-US" altLang="zh-TW" sz="2000" dirty="0">
                <a:ea typeface="PMingLiU" panose="02020500000000000000" pitchFamily="18" charset="-120"/>
              </a:rPr>
              <a:t>ADD r0, r1, r1, LSL #2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Example: </a:t>
            </a:r>
            <a:r>
              <a:rPr lang="en-US" altLang="zh-TW" sz="2000" dirty="0">
                <a:ea typeface="PMingLiU" panose="02020500000000000000" pitchFamily="18" charset="-120"/>
              </a:rPr>
              <a:t>r2 = r3 * 105</a:t>
            </a:r>
            <a:br>
              <a:rPr lang="en-US" altLang="zh-TW" sz="2000" dirty="0">
                <a:ea typeface="PMingLiU" panose="02020500000000000000" pitchFamily="18" charset="-120"/>
              </a:rPr>
            </a:br>
            <a:r>
              <a:rPr lang="en-US" altLang="zh-TW" sz="2000" dirty="0">
                <a:solidFill>
                  <a:schemeClr val="bg1"/>
                </a:solidFill>
                <a:ea typeface="PMingLiU" panose="02020500000000000000" pitchFamily="18" charset="-120"/>
              </a:rPr>
              <a:t>Example: r2 </a:t>
            </a:r>
            <a:r>
              <a:rPr lang="en-US" altLang="zh-TW" sz="2000" dirty="0">
                <a:ea typeface="PMingLiU" panose="02020500000000000000" pitchFamily="18" charset="-120"/>
              </a:rPr>
              <a:t>= r3 * 15 * 7</a:t>
            </a:r>
            <a:br>
              <a:rPr lang="en-US" altLang="zh-TW" sz="2000" dirty="0">
                <a:ea typeface="PMingLiU" panose="02020500000000000000" pitchFamily="18" charset="-120"/>
              </a:rPr>
            </a:br>
            <a:r>
              <a:rPr lang="en-US" altLang="zh-TW" sz="2000" dirty="0">
                <a:solidFill>
                  <a:schemeClr val="bg1"/>
                </a:solidFill>
                <a:ea typeface="PMingLiU" panose="02020500000000000000" pitchFamily="18" charset="-120"/>
              </a:rPr>
              <a:t>Example: r2 </a:t>
            </a:r>
            <a:r>
              <a:rPr lang="en-US" altLang="zh-TW" sz="2000" dirty="0">
                <a:ea typeface="PMingLiU" panose="02020500000000000000" pitchFamily="18" charset="-120"/>
              </a:rPr>
              <a:t>= r3 * (16 - 1) * (8 - 1</a:t>
            </a:r>
            <a:r>
              <a:rPr lang="en-US" altLang="zh-TW" sz="2000" dirty="0" smtClean="0">
                <a:ea typeface="PMingLiU" panose="02020500000000000000" pitchFamily="18" charset="-120"/>
              </a:rPr>
              <a:t>) </a:t>
            </a:r>
          </a:p>
          <a:p>
            <a:pPr marL="0" indent="0">
              <a:buNone/>
            </a:pPr>
            <a:r>
              <a:rPr lang="en-US" altLang="zh-TW" sz="2000" dirty="0" smtClean="0">
                <a:ea typeface="PMingLiU" panose="02020500000000000000" pitchFamily="18" charset="-120"/>
              </a:rPr>
              <a:t> </a:t>
            </a:r>
            <a:r>
              <a:rPr lang="en-US" altLang="zh-TW" sz="2000" dirty="0">
                <a:ea typeface="PMingLiU" panose="02020500000000000000" pitchFamily="18" charset="-120"/>
              </a:rPr>
              <a:t>		</a:t>
            </a:r>
            <a:r>
              <a:rPr lang="en-US" altLang="zh-TW" sz="2000" dirty="0">
                <a:latin typeface="Monotype Sorts" charset="2"/>
                <a:ea typeface="PMingLiU" panose="02020500000000000000" pitchFamily="18" charset="-120"/>
              </a:rPr>
              <a:t>ï </a:t>
            </a:r>
            <a:r>
              <a:rPr lang="en-US" altLang="zh-TW" sz="2000" dirty="0">
                <a:ea typeface="PMingLiU" panose="02020500000000000000" pitchFamily="18" charset="-120"/>
              </a:rPr>
              <a:t>RSB r2, r3, r3, LSL #4	; r2 = r3 * 15</a:t>
            </a:r>
            <a:br>
              <a:rPr lang="en-US" altLang="zh-TW" sz="2000" dirty="0">
                <a:ea typeface="PMingLiU" panose="02020500000000000000" pitchFamily="18" charset="-120"/>
              </a:rPr>
            </a:br>
            <a:r>
              <a:rPr lang="en-US" altLang="zh-TW" sz="2000" dirty="0">
                <a:ea typeface="PMingLiU" panose="02020500000000000000" pitchFamily="18" charset="-120"/>
              </a:rPr>
              <a:t>		</a:t>
            </a:r>
            <a:r>
              <a:rPr lang="en-US" altLang="zh-TW" sz="2000" dirty="0">
                <a:latin typeface="Monotype Sorts" charset="2"/>
                <a:ea typeface="PMingLiU" panose="02020500000000000000" pitchFamily="18" charset="-120"/>
              </a:rPr>
              <a:t>ï </a:t>
            </a:r>
            <a:r>
              <a:rPr lang="en-US" altLang="zh-TW" sz="2000" dirty="0">
                <a:ea typeface="PMingLiU" panose="02020500000000000000" pitchFamily="18" charset="-120"/>
              </a:rPr>
              <a:t>RSB r2, r2, r2, LSL #3	; r2 = r2 *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2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on </a:t>
            </a:r>
            <a:r>
              <a:rPr lang="en-US" dirty="0"/>
              <a:t>Neumann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96988"/>
            <a:ext cx="7950200" cy="4781934"/>
          </a:xfrm>
        </p:spPr>
        <p:txBody>
          <a:bodyPr/>
          <a:lstStyle/>
          <a:p>
            <a:r>
              <a:rPr lang="en-US" dirty="0"/>
              <a:t>Memory holds data, </a:t>
            </a:r>
            <a:r>
              <a:rPr lang="en-US" dirty="0" smtClean="0"/>
              <a:t>instructions</a:t>
            </a:r>
          </a:p>
          <a:p>
            <a:r>
              <a:rPr lang="en-US" dirty="0"/>
              <a:t>Central processing unit (CPU) fetches instructions from </a:t>
            </a:r>
            <a:r>
              <a:rPr lang="en-US" dirty="0" smtClean="0"/>
              <a:t>memory</a:t>
            </a:r>
          </a:p>
          <a:p>
            <a:r>
              <a:rPr lang="en-US" dirty="0" smtClean="0"/>
              <a:t>Allows self-modifying code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6" y="3198572"/>
            <a:ext cx="5562600" cy="3053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Second </a:t>
            </a:r>
            <a:r>
              <a:rPr lang="en-US" altLang="zh-TW" dirty="0" smtClean="0">
                <a:ea typeface="PMingLiU" panose="02020500000000000000" pitchFamily="18" charset="-120"/>
              </a:rPr>
              <a:t>Operand: Immediate </a:t>
            </a:r>
            <a:r>
              <a:rPr lang="en-US" altLang="zh-TW" dirty="0">
                <a:ea typeface="PMingLiU" panose="02020500000000000000" pitchFamily="18" charset="-120"/>
              </a:rPr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ARM instruction can contain a 32 bit immediate constant</a:t>
            </a:r>
          </a:p>
          <a:p>
            <a:pPr lvl="1"/>
            <a:r>
              <a:rPr lang="en-US" dirty="0"/>
              <a:t>All ARM instructions are fixed as 32 bits long</a:t>
            </a:r>
          </a:p>
          <a:p>
            <a:r>
              <a:rPr lang="en-US" dirty="0"/>
              <a:t>The data processing instruction format has 12 bits available for operand2</a:t>
            </a:r>
          </a:p>
          <a:p>
            <a:endParaRPr lang="en-US" dirty="0"/>
          </a:p>
          <a:p>
            <a:pPr marL="461963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4 bit rotate value (0-15) is multiplied by two to give range 0-30 in steps of </a:t>
            </a:r>
            <a:r>
              <a:rPr lang="en-US" dirty="0" smtClean="0"/>
              <a:t>2</a:t>
            </a:r>
          </a:p>
          <a:p>
            <a:r>
              <a:rPr lang="en-US" dirty="0"/>
              <a:t>Values that cannot be generated in this way will cause an error.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14" y="3198572"/>
            <a:ext cx="4435739" cy="16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Second </a:t>
            </a:r>
            <a:r>
              <a:rPr lang="en-US" altLang="zh-TW" dirty="0" smtClean="0">
                <a:ea typeface="PMingLiU" panose="02020500000000000000" pitchFamily="18" charset="-120"/>
              </a:rPr>
              <a:t>Operand: Immediate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This gives us: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0 - 255		</a:t>
            </a:r>
            <a:r>
              <a:rPr lang="en-US" altLang="zh-TW" sz="1800" dirty="0" smtClean="0">
                <a:ea typeface="PMingLiU" panose="02020500000000000000" pitchFamily="18" charset="-120"/>
              </a:rPr>
              <a:t>              [0 </a:t>
            </a:r>
            <a:r>
              <a:rPr lang="en-US" altLang="zh-TW" sz="1800" dirty="0">
                <a:ea typeface="PMingLiU" panose="02020500000000000000" pitchFamily="18" charset="-120"/>
              </a:rPr>
              <a:t>- 0xff]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256,260,264,..,1020	</a:t>
            </a:r>
            <a:r>
              <a:rPr lang="en-US" altLang="zh-TW" sz="1800" dirty="0" smtClean="0">
                <a:ea typeface="PMingLiU" panose="02020500000000000000" pitchFamily="18" charset="-120"/>
              </a:rPr>
              <a:t>[</a:t>
            </a:r>
            <a:r>
              <a:rPr lang="en-US" altLang="zh-TW" sz="1800" dirty="0">
                <a:ea typeface="PMingLiU" panose="02020500000000000000" pitchFamily="18" charset="-120"/>
              </a:rPr>
              <a:t>0x100-0x3fc, </a:t>
            </a:r>
            <a:r>
              <a:rPr lang="en-US" altLang="zh-TW" sz="1800" dirty="0">
                <a:solidFill>
                  <a:srgbClr val="FF0000"/>
                </a:solidFill>
                <a:ea typeface="PMingLiU" panose="02020500000000000000" pitchFamily="18" charset="-120"/>
              </a:rPr>
              <a:t>step 4,</a:t>
            </a:r>
            <a:r>
              <a:rPr lang="en-US" altLang="zh-TW" sz="1800" dirty="0">
                <a:ea typeface="PMingLiU" panose="02020500000000000000" pitchFamily="18" charset="-120"/>
              </a:rPr>
              <a:t> 0x40-0xff </a:t>
            </a:r>
            <a:r>
              <a:rPr lang="en-US" altLang="zh-TW" sz="1800" dirty="0" err="1">
                <a:ea typeface="PMingLiU" panose="02020500000000000000" pitchFamily="18" charset="-120"/>
              </a:rPr>
              <a:t>ror</a:t>
            </a:r>
            <a:r>
              <a:rPr lang="en-US" altLang="zh-TW" sz="1800" dirty="0">
                <a:ea typeface="PMingLiU" panose="02020500000000000000" pitchFamily="18" charset="-120"/>
              </a:rPr>
              <a:t> 30]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1024,1040,1056,..,4080	[0x400-0xff0, </a:t>
            </a:r>
            <a:r>
              <a:rPr lang="en-US" altLang="zh-TW" sz="1800" dirty="0">
                <a:solidFill>
                  <a:srgbClr val="FF0000"/>
                </a:solidFill>
                <a:ea typeface="PMingLiU" panose="02020500000000000000" pitchFamily="18" charset="-120"/>
              </a:rPr>
              <a:t>step 16</a:t>
            </a:r>
            <a:r>
              <a:rPr lang="en-US" altLang="zh-TW" sz="1800" dirty="0">
                <a:ea typeface="PMingLiU" panose="02020500000000000000" pitchFamily="18" charset="-120"/>
              </a:rPr>
              <a:t>, 0x40-0xff </a:t>
            </a:r>
            <a:r>
              <a:rPr lang="en-US" altLang="zh-TW" sz="1800" dirty="0" err="1">
                <a:ea typeface="PMingLiU" panose="02020500000000000000" pitchFamily="18" charset="-120"/>
              </a:rPr>
              <a:t>ror</a:t>
            </a:r>
            <a:r>
              <a:rPr lang="en-US" altLang="zh-TW" sz="1800" dirty="0">
                <a:ea typeface="PMingLiU" panose="02020500000000000000" pitchFamily="18" charset="-120"/>
              </a:rPr>
              <a:t> 28]</a:t>
            </a:r>
          </a:p>
          <a:p>
            <a:pPr lvl="1"/>
            <a:r>
              <a:rPr lang="en-US" altLang="zh-TW" sz="1800" dirty="0">
                <a:ea typeface="PMingLiU" panose="02020500000000000000" pitchFamily="18" charset="-120"/>
              </a:rPr>
              <a:t>4096,4160, 4224,..,16320	[0x1000-0x3fc0, </a:t>
            </a:r>
            <a:r>
              <a:rPr lang="en-US" altLang="zh-TW" sz="1800" dirty="0">
                <a:solidFill>
                  <a:srgbClr val="FF0000"/>
                </a:solidFill>
                <a:ea typeface="PMingLiU" panose="02020500000000000000" pitchFamily="18" charset="-120"/>
              </a:rPr>
              <a:t>step 64</a:t>
            </a:r>
            <a:r>
              <a:rPr lang="en-US" altLang="zh-TW" sz="1800" dirty="0">
                <a:ea typeface="PMingLiU" panose="02020500000000000000" pitchFamily="18" charset="-120"/>
              </a:rPr>
              <a:t>, 0x40-0xff </a:t>
            </a:r>
            <a:r>
              <a:rPr lang="en-US" altLang="zh-TW" sz="1800" dirty="0" err="1">
                <a:ea typeface="PMingLiU" panose="02020500000000000000" pitchFamily="18" charset="-120"/>
              </a:rPr>
              <a:t>ror</a:t>
            </a:r>
            <a:r>
              <a:rPr lang="en-US" altLang="zh-TW" sz="1800" dirty="0">
                <a:ea typeface="PMingLiU" panose="02020500000000000000" pitchFamily="18" charset="-120"/>
              </a:rPr>
              <a:t> 26]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These can be loaded using, for example: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MOV r0, #0x40, </a:t>
            </a:r>
            <a:r>
              <a:rPr lang="en-US" altLang="zh-TW" dirty="0" smtClean="0">
                <a:ea typeface="PMingLiU" panose="02020500000000000000" pitchFamily="18" charset="-120"/>
              </a:rPr>
              <a:t>26  ; </a:t>
            </a:r>
            <a:r>
              <a:rPr lang="en-US" altLang="zh-TW" dirty="0">
                <a:ea typeface="PMingLiU" panose="02020500000000000000" pitchFamily="18" charset="-120"/>
              </a:rPr>
              <a:t>=&gt; MOV r0, #0x1000    (</a:t>
            </a:r>
            <a:r>
              <a:rPr lang="en-US" altLang="zh-TW" dirty="0" smtClean="0">
                <a:ea typeface="PMingLiU" panose="02020500000000000000" pitchFamily="18" charset="-120"/>
              </a:rPr>
              <a:t>i.e. </a:t>
            </a:r>
            <a:r>
              <a:rPr lang="en-US" altLang="zh-TW" dirty="0">
                <a:ea typeface="PMingLiU" panose="02020500000000000000" pitchFamily="18" charset="-120"/>
              </a:rPr>
              <a:t>4096)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To make this easier, the assembler will convert to this form for us if simply given the required constant: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MOV r0, #4096	</a:t>
            </a:r>
            <a:r>
              <a:rPr lang="en-US" altLang="zh-TW" dirty="0" smtClean="0">
                <a:ea typeface="PMingLiU" panose="02020500000000000000" pitchFamily="18" charset="-120"/>
              </a:rPr>
              <a:t>; </a:t>
            </a:r>
            <a:r>
              <a:rPr lang="en-US" altLang="zh-TW" dirty="0">
                <a:ea typeface="PMingLiU" panose="02020500000000000000" pitchFamily="18" charset="-120"/>
              </a:rPr>
              <a:t>=&gt; MOV r0, #0x1000    (</a:t>
            </a:r>
            <a:r>
              <a:rPr lang="en-US" altLang="zh-TW" dirty="0" smtClean="0">
                <a:ea typeface="PMingLiU" panose="02020500000000000000" pitchFamily="18" charset="-120"/>
              </a:rPr>
              <a:t>i.e. </a:t>
            </a:r>
            <a:r>
              <a:rPr lang="en-US" altLang="zh-TW" dirty="0">
                <a:ea typeface="PMingLiU" panose="02020500000000000000" pitchFamily="18" charset="-120"/>
              </a:rPr>
              <a:t>0x40 </a:t>
            </a:r>
            <a:r>
              <a:rPr lang="en-US" altLang="zh-TW" dirty="0" err="1">
                <a:ea typeface="PMingLiU" panose="02020500000000000000" pitchFamily="18" charset="-120"/>
              </a:rPr>
              <a:t>ror</a:t>
            </a:r>
            <a:r>
              <a:rPr lang="en-US" altLang="zh-TW" dirty="0">
                <a:ea typeface="PMingLiU" panose="02020500000000000000" pitchFamily="18" charset="-120"/>
              </a:rPr>
              <a:t> 26)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The bitwise complements can also be formed using </a:t>
            </a:r>
            <a:r>
              <a:rPr lang="en-US" altLang="zh-TW" dirty="0" smtClean="0">
                <a:ea typeface="PMingLiU" panose="02020500000000000000" pitchFamily="18" charset="-120"/>
              </a:rPr>
              <a:t>MVN: </a:t>
            </a:r>
            <a:r>
              <a:rPr lang="en-US" altLang="zh-TW" sz="2000" dirty="0" smtClean="0">
                <a:ea typeface="PMingLiU" panose="02020500000000000000" pitchFamily="18" charset="-120"/>
              </a:rPr>
              <a:t>MOV </a:t>
            </a:r>
            <a:r>
              <a:rPr lang="en-US" altLang="zh-TW" sz="2000" dirty="0">
                <a:ea typeface="PMingLiU" panose="02020500000000000000" pitchFamily="18" charset="-120"/>
              </a:rPr>
              <a:t>r0, #</a:t>
            </a:r>
            <a:r>
              <a:rPr lang="en-US" altLang="zh-TW" sz="2000" dirty="0" smtClean="0">
                <a:ea typeface="PMingLiU" panose="02020500000000000000" pitchFamily="18" charset="-120"/>
              </a:rPr>
              <a:t>0xFFFFFFFF; </a:t>
            </a:r>
            <a:r>
              <a:rPr lang="en-US" altLang="zh-TW" sz="2000" dirty="0">
                <a:ea typeface="PMingLiU" panose="02020500000000000000" pitchFamily="18" charset="-120"/>
              </a:rPr>
              <a:t>assembles to MVN r0, #0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</a:t>
            </a:r>
            <a:r>
              <a:rPr lang="en-US" dirty="0" smtClean="0"/>
              <a:t>32-bit </a:t>
            </a:r>
            <a:r>
              <a:rPr lang="en-US" dirty="0"/>
              <a:t>C</a:t>
            </a:r>
            <a:r>
              <a:rPr lang="en-US" dirty="0" smtClean="0"/>
              <a:t>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38213">
              <a:lnSpc>
                <a:spcPct val="90000"/>
              </a:lnSpc>
            </a:pPr>
            <a:r>
              <a:rPr lang="en-US" dirty="0"/>
              <a:t>To allow larger constants to be loaded, the assembler offers a </a:t>
            </a:r>
            <a:r>
              <a:rPr lang="en-US" dirty="0" smtClean="0"/>
              <a:t>pseudo-instruction: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LDR</a:t>
            </a:r>
            <a:r>
              <a:rPr lang="en-US" sz="1800" b="1" dirty="0" smtClean="0">
                <a:solidFill>
                  <a:srgbClr val="FF99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FF9900"/>
                </a:solidFill>
                <a:latin typeface="Courier New" panose="02070309020205020404" pitchFamily="49" charset="0"/>
              </a:rPr>
              <a:t>rd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, =</a:t>
            </a:r>
            <a:r>
              <a:rPr lang="en-US" sz="1800" b="1" dirty="0" err="1">
                <a:solidFill>
                  <a:srgbClr val="FF9900"/>
                </a:solidFill>
                <a:latin typeface="Courier New" panose="02070309020205020404" pitchFamily="49" charset="0"/>
              </a:rPr>
              <a:t>const</a:t>
            </a:r>
            <a:endParaRPr lang="en-US" sz="1800" dirty="0">
              <a:solidFill>
                <a:srgbClr val="FF9900"/>
              </a:solidFill>
              <a:latin typeface="Courier New" panose="02070309020205020404" pitchFamily="49" charset="0"/>
            </a:endParaRPr>
          </a:p>
          <a:p>
            <a:pPr defTabSz="938213">
              <a:lnSpc>
                <a:spcPct val="90000"/>
              </a:lnSpc>
            </a:pPr>
            <a:r>
              <a:rPr lang="en-US" dirty="0"/>
              <a:t>This will either:</a:t>
            </a:r>
          </a:p>
          <a:p>
            <a:pPr marL="704850" lvl="1" indent="-247650" defTabSz="938213">
              <a:lnSpc>
                <a:spcPct val="90000"/>
              </a:lnSpc>
            </a:pPr>
            <a:r>
              <a:rPr lang="en-US" dirty="0"/>
              <a:t>Produce a  </a:t>
            </a:r>
            <a:r>
              <a:rPr lang="en-US" sz="1800" b="1" dirty="0">
                <a:latin typeface="Courier New" panose="02070309020205020404" pitchFamily="49" charset="0"/>
              </a:rPr>
              <a:t>MOV</a:t>
            </a:r>
            <a:r>
              <a:rPr lang="en-US" dirty="0"/>
              <a:t> or  </a:t>
            </a:r>
            <a:r>
              <a:rPr lang="en-US" sz="1800" b="1" dirty="0">
                <a:latin typeface="Courier New" panose="02070309020205020404" pitchFamily="49" charset="0"/>
              </a:rPr>
              <a:t>MVN</a:t>
            </a:r>
            <a:r>
              <a:rPr lang="en-US" dirty="0"/>
              <a:t> instruction to generate the value (if possible</a:t>
            </a:r>
            <a:r>
              <a:rPr lang="en-US" dirty="0" smtClean="0"/>
              <a:t>).</a:t>
            </a:r>
            <a:endParaRPr lang="en-US" dirty="0"/>
          </a:p>
          <a:p>
            <a:pPr marL="704850" lvl="1" indent="-247650" defTabSz="938213">
              <a:lnSpc>
                <a:spcPct val="90000"/>
              </a:lnSpc>
            </a:pPr>
            <a:r>
              <a:rPr lang="en-US" dirty="0"/>
              <a:t>Generate a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LDR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instruction with a PC-relative address to read the constant from a </a:t>
            </a:r>
            <a:r>
              <a:rPr lang="en-US" i="1" dirty="0"/>
              <a:t>literal pool</a:t>
            </a:r>
            <a:r>
              <a:rPr lang="en-US" dirty="0"/>
              <a:t> (Constant data area embedded in the code).</a:t>
            </a:r>
          </a:p>
          <a:p>
            <a:pPr defTabSz="938213">
              <a:lnSpc>
                <a:spcPct val="90000"/>
              </a:lnSpc>
            </a:pPr>
            <a:r>
              <a:rPr lang="en-US" dirty="0"/>
              <a:t>For example</a:t>
            </a:r>
          </a:p>
          <a:p>
            <a:pPr marL="704850" lvl="1" indent="-247650" defTabSz="938213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LDR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 r0,=0xFF		</a:t>
            </a:r>
            <a:r>
              <a:rPr lang="en-US" dirty="0">
                <a:solidFill>
                  <a:srgbClr val="FF9900"/>
                </a:solidFill>
              </a:rPr>
              <a:t>=&gt;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MOV r0,#0xFF</a:t>
            </a:r>
          </a:p>
          <a:p>
            <a:pPr marL="704850" lvl="1" indent="-247650" defTabSz="938213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LDR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 r0,=0x55555555</a:t>
            </a:r>
            <a:r>
              <a:rPr lang="en-US" dirty="0">
                <a:solidFill>
                  <a:srgbClr val="FF99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9900"/>
                </a:solidFill>
              </a:rPr>
              <a:t>=&gt;</a:t>
            </a:r>
            <a:r>
              <a:rPr lang="en-US" dirty="0">
                <a:solidFill>
                  <a:srgbClr val="FF9900"/>
                </a:solidFill>
                <a:latin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LDR r0,[PC,#Imm12]</a:t>
            </a:r>
            <a:b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</a:b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					</a:t>
            </a:r>
            <a:r>
              <a:rPr lang="en-US" sz="1800" b="1" dirty="0">
                <a:solidFill>
                  <a:srgbClr val="FF9900"/>
                </a:solidFill>
              </a:rPr>
              <a:t>…</a:t>
            </a:r>
            <a:br>
              <a:rPr lang="en-US" sz="1800" b="1" dirty="0">
                <a:solidFill>
                  <a:srgbClr val="FF9900"/>
                </a:solidFill>
              </a:rPr>
            </a:br>
            <a:r>
              <a:rPr lang="en-US" sz="1800" b="1" dirty="0">
                <a:solidFill>
                  <a:srgbClr val="FF9900"/>
                </a:solidFill>
              </a:rPr>
              <a:t>					…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/>
            </a:r>
            <a:b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</a:br>
            <a:r>
              <a:rPr lang="en-US" sz="1800" b="1" dirty="0" smtClean="0">
                <a:solidFill>
                  <a:srgbClr val="FF9900"/>
                </a:solidFill>
                <a:latin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FF9900"/>
                </a:solidFill>
                <a:latin typeface="Courier New" panose="02070309020205020404" pitchFamily="49" charset="0"/>
              </a:rPr>
              <a:t>				DCD </a:t>
            </a:r>
            <a:r>
              <a:rPr lang="en-US" sz="1800" b="1" dirty="0" smtClean="0">
                <a:solidFill>
                  <a:srgbClr val="FF9900"/>
                </a:solidFill>
                <a:latin typeface="Courier New" panose="02070309020205020404" pitchFamily="49" charset="0"/>
              </a:rPr>
              <a:t>0x55555555</a:t>
            </a:r>
            <a:endParaRPr lang="en-US" sz="1800" b="1" dirty="0">
              <a:solidFill>
                <a:srgbClr val="FF99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Multiplication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The Basic ARM provides two multiplication instructions.</a:t>
            </a:r>
          </a:p>
          <a:p>
            <a:r>
              <a:rPr lang="en-US" altLang="zh-TW" dirty="0" smtClean="0">
                <a:solidFill>
                  <a:srgbClr val="FF0000"/>
                </a:solidFill>
                <a:ea typeface="PMingLiU" panose="02020500000000000000" pitchFamily="18" charset="-120"/>
              </a:rPr>
              <a:t>Multiply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ea typeface="PMingLiU" panose="02020500000000000000" pitchFamily="18" charset="-120"/>
              </a:rPr>
              <a:t>MUL</a:t>
            </a:r>
            <a:r>
              <a:rPr lang="en-US" altLang="zh-TW" dirty="0" smtClean="0">
                <a:ea typeface="PMingLiU" panose="02020500000000000000" pitchFamily="18" charset="-120"/>
              </a:rPr>
              <a:t>{&lt;cond&gt;}{S} Rd, Rm, </a:t>
            </a:r>
            <a:r>
              <a:rPr lang="en-US" altLang="zh-TW" dirty="0" err="1" smtClean="0">
                <a:ea typeface="PMingLiU" panose="02020500000000000000" pitchFamily="18" charset="-120"/>
              </a:rPr>
              <a:t>Rs</a:t>
            </a:r>
            <a:r>
              <a:rPr lang="en-US" altLang="zh-TW" dirty="0" smtClean="0">
                <a:ea typeface="PMingLiU" panose="02020500000000000000" pitchFamily="18" charset="-120"/>
              </a:rPr>
              <a:t>	; Rd = Rm * </a:t>
            </a:r>
            <a:r>
              <a:rPr lang="en-US" altLang="zh-TW" dirty="0" err="1" smtClean="0">
                <a:ea typeface="PMingLiU" panose="02020500000000000000" pitchFamily="18" charset="-120"/>
              </a:rPr>
              <a:t>Rs</a:t>
            </a:r>
            <a:endParaRPr lang="en-US" altLang="zh-TW" dirty="0" smtClean="0">
              <a:ea typeface="PMingLiU" panose="02020500000000000000" pitchFamily="18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ea typeface="PMingLiU" panose="02020500000000000000" pitchFamily="18" charset="-120"/>
              </a:rPr>
              <a:t>Multiply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Accumulate</a:t>
            </a:r>
            <a:r>
              <a:rPr lang="en-US" altLang="zh-TW" dirty="0">
                <a:ea typeface="PMingLiU" panose="02020500000000000000" pitchFamily="18" charset="-120"/>
              </a:rPr>
              <a:t>	- does addition for free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MLA</a:t>
            </a:r>
            <a:r>
              <a:rPr lang="en-US" altLang="zh-TW" dirty="0">
                <a:ea typeface="PMingLiU" panose="02020500000000000000" pitchFamily="18" charset="-120"/>
              </a:rPr>
              <a:t>{&lt;cond&gt;}{S} Rd, Rm, </a:t>
            </a:r>
            <a:r>
              <a:rPr lang="en-US" altLang="zh-TW" dirty="0" err="1">
                <a:ea typeface="PMingLiU" panose="02020500000000000000" pitchFamily="18" charset="-120"/>
              </a:rPr>
              <a:t>Rs</a:t>
            </a:r>
            <a:r>
              <a:rPr lang="en-US" altLang="zh-TW" dirty="0" smtClean="0">
                <a:ea typeface="PMingLiU" panose="02020500000000000000" pitchFamily="18" charset="-120"/>
              </a:rPr>
              <a:t>, Rn</a:t>
            </a:r>
            <a:r>
              <a:rPr lang="en-US" altLang="zh-TW" dirty="0">
                <a:ea typeface="PMingLiU" panose="02020500000000000000" pitchFamily="18" charset="-120"/>
              </a:rPr>
              <a:t>	; Rd = (Rm * </a:t>
            </a:r>
            <a:r>
              <a:rPr lang="en-US" altLang="zh-TW" dirty="0" err="1">
                <a:ea typeface="PMingLiU" panose="02020500000000000000" pitchFamily="18" charset="-120"/>
              </a:rPr>
              <a:t>Rs</a:t>
            </a:r>
            <a:r>
              <a:rPr lang="en-US" altLang="zh-TW" dirty="0">
                <a:ea typeface="PMingLiU" panose="02020500000000000000" pitchFamily="18" charset="-120"/>
              </a:rPr>
              <a:t>) + Rn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Restrictions on use: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Rd and Rm cannot be the same register</a:t>
            </a:r>
          </a:p>
          <a:p>
            <a:pPr lvl="1"/>
            <a:r>
              <a:rPr lang="en-US" altLang="zh-TW" dirty="0" smtClean="0">
                <a:ea typeface="PMingLiU" panose="02020500000000000000" pitchFamily="18" charset="-120"/>
              </a:rPr>
              <a:t>Cannot </a:t>
            </a:r>
            <a:r>
              <a:rPr lang="en-US" altLang="zh-TW" dirty="0">
                <a:ea typeface="PMingLiU" panose="02020500000000000000" pitchFamily="18" charset="-120"/>
              </a:rPr>
              <a:t>use </a:t>
            </a:r>
            <a:r>
              <a:rPr lang="en-US" altLang="zh-TW" dirty="0" smtClean="0">
                <a:ea typeface="PMingLiU" panose="02020500000000000000" pitchFamily="18" charset="-120"/>
              </a:rPr>
              <a:t>PC.</a:t>
            </a:r>
          </a:p>
          <a:p>
            <a:r>
              <a:rPr lang="en-US" altLang="zh-TW" dirty="0" smtClean="0">
                <a:ea typeface="PMingLiU" panose="02020500000000000000" pitchFamily="18" charset="-120"/>
              </a:rPr>
              <a:t>Operands can be considered signed or unsigned</a:t>
            </a:r>
          </a:p>
          <a:p>
            <a:pPr lvl="1"/>
            <a:r>
              <a:rPr lang="en-US" altLang="zh-TW" dirty="0" smtClean="0">
                <a:ea typeface="PMingLiU" panose="02020500000000000000" pitchFamily="18" charset="-120"/>
              </a:rPr>
              <a:t>Up </a:t>
            </a:r>
            <a:r>
              <a:rPr lang="en-US" altLang="zh-TW" dirty="0">
                <a:ea typeface="PMingLiU" panose="02020500000000000000" pitchFamily="18" charset="-120"/>
              </a:rPr>
              <a:t>to user to interpret correctly.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Load / Store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1800" b="1" dirty="0" smtClean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</a:p>
          <a:p>
            <a:pPr lvl="1">
              <a:buNone/>
            </a:pP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LDR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STR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800" dirty="0"/>
              <a:t>Word</a:t>
            </a:r>
            <a:endParaRPr lang="en-US" sz="1800" b="1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lvl="1">
              <a:buNone/>
            </a:pP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LDRB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STRB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800" dirty="0"/>
              <a:t>Byte</a:t>
            </a:r>
            <a:endParaRPr lang="en-US" sz="1800" b="1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lvl="1">
              <a:buNone/>
            </a:pP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LDRH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STRH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800" dirty="0" err="1"/>
              <a:t>Halfword</a:t>
            </a:r>
            <a:endParaRPr lang="en-US" sz="1800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lvl="1">
              <a:buNone/>
            </a:pP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LDRSB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	</a:t>
            </a:r>
            <a:r>
              <a:rPr lang="en-US" sz="1800" dirty="0"/>
              <a:t>Signed byte load</a:t>
            </a:r>
          </a:p>
          <a:p>
            <a:pPr lvl="1">
              <a:buNone/>
            </a:pP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</a:rPr>
              <a:t>LDRSH</a:t>
            </a:r>
            <a:r>
              <a:rPr lang="en-US" sz="1800" b="1" dirty="0">
                <a:solidFill>
                  <a:schemeClr val="bg2"/>
                </a:solidFill>
                <a:latin typeface="Courier New" panose="02070309020205020404" pitchFamily="49" charset="0"/>
              </a:rPr>
              <a:t>		</a:t>
            </a:r>
            <a:r>
              <a:rPr lang="en-US" sz="1800" dirty="0"/>
              <a:t>Signed </a:t>
            </a:r>
            <a:r>
              <a:rPr lang="en-US" sz="1800" dirty="0" err="1"/>
              <a:t>halfword</a:t>
            </a:r>
            <a:r>
              <a:rPr lang="en-US" sz="1800" dirty="0"/>
              <a:t> </a:t>
            </a:r>
            <a:r>
              <a:rPr lang="en-US" sz="1800" dirty="0" smtClean="0"/>
              <a:t>load</a:t>
            </a:r>
            <a:endParaRPr lang="en-US" dirty="0"/>
          </a:p>
          <a:p>
            <a:r>
              <a:rPr lang="en-US" dirty="0" smtClean="0"/>
              <a:t>Syntax</a:t>
            </a:r>
            <a:r>
              <a:rPr lang="en-US" dirty="0"/>
              <a:t>: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LDR</a:t>
            </a:r>
            <a:r>
              <a:rPr lang="en-US" dirty="0"/>
              <a:t>{&lt;</a:t>
            </a:r>
            <a:r>
              <a:rPr lang="en-US" dirty="0">
                <a:solidFill>
                  <a:srgbClr val="00B0F0"/>
                </a:solidFill>
              </a:rPr>
              <a:t>size</a:t>
            </a:r>
            <a:r>
              <a:rPr lang="en-US" dirty="0"/>
              <a:t>&gt;} {&lt;</a:t>
            </a:r>
            <a:r>
              <a:rPr lang="en-US" dirty="0" err="1">
                <a:solidFill>
                  <a:srgbClr val="FF9900"/>
                </a:solidFill>
              </a:rPr>
              <a:t>cond</a:t>
            </a:r>
            <a:r>
              <a:rPr lang="en-US" dirty="0" smtClean="0"/>
              <a:t>&gt;} Rd</a:t>
            </a:r>
            <a:r>
              <a:rPr lang="en-US" dirty="0"/>
              <a:t>, &lt;address&gt;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STR</a:t>
            </a:r>
            <a:r>
              <a:rPr lang="en-US" dirty="0"/>
              <a:t>{&lt;</a:t>
            </a:r>
            <a:r>
              <a:rPr lang="en-US" dirty="0">
                <a:solidFill>
                  <a:srgbClr val="00B0F0"/>
                </a:solidFill>
              </a:rPr>
              <a:t>size</a:t>
            </a:r>
            <a:r>
              <a:rPr lang="en-US" dirty="0"/>
              <a:t>&gt;} {&lt;</a:t>
            </a:r>
            <a:r>
              <a:rPr lang="en-US" dirty="0" err="1">
                <a:solidFill>
                  <a:srgbClr val="FF9900"/>
                </a:solidFill>
              </a:rPr>
              <a:t>cond</a:t>
            </a:r>
            <a:r>
              <a:rPr lang="en-US" dirty="0" smtClean="0"/>
              <a:t>&gt;} Rd</a:t>
            </a:r>
            <a:r>
              <a:rPr lang="en-US" dirty="0"/>
              <a:t>, &lt;address&gt;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All of these instructions can be conditionally executed by inserting the appropriate condition code after STR / LDR.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e.g. </a:t>
            </a:r>
            <a:r>
              <a:rPr lang="en-US" altLang="zh-TW" dirty="0" smtClean="0">
                <a:ea typeface="PMingLiU" panose="02020500000000000000" pitchFamily="18" charset="-120"/>
              </a:rPr>
              <a:t>LDR</a:t>
            </a:r>
            <a:r>
              <a:rPr lang="en-US" altLang="zh-TW" dirty="0" smtClean="0">
                <a:solidFill>
                  <a:srgbClr val="00B0F0"/>
                </a:solidFill>
                <a:ea typeface="PMingLiU" panose="02020500000000000000" pitchFamily="18" charset="-120"/>
              </a:rPr>
              <a:t>B</a:t>
            </a:r>
            <a:r>
              <a:rPr lang="en-US" altLang="zh-TW" dirty="0" smtClean="0">
                <a:solidFill>
                  <a:srgbClr val="FF9900"/>
                </a:solidFill>
                <a:ea typeface="PMingLiU" panose="02020500000000000000" pitchFamily="18" charset="-120"/>
              </a:rPr>
              <a:t>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Format of LDR &amp; STR</a:t>
            </a:r>
            <a:endParaRPr lang="en-US" dirty="0"/>
          </a:p>
        </p:txBody>
      </p:sp>
      <p:pic>
        <p:nvPicPr>
          <p:cNvPr id="5124" name="Picture 4" descr="ftp://www.cs.uregina.ca/pub/class/301/ARM-addressing/LoadStoreEncod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30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</a:t>
            </a:r>
            <a:r>
              <a:rPr lang="en-US" dirty="0" smtClean="0"/>
              <a:t>Accessed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38213">
              <a:lnSpc>
                <a:spcPct val="90000"/>
              </a:lnSpc>
            </a:pPr>
            <a:r>
              <a:rPr lang="en-US" dirty="0"/>
              <a:t>Address accessed by LDR/STR is specified by </a:t>
            </a:r>
            <a:r>
              <a:rPr lang="en-US" dirty="0">
                <a:solidFill>
                  <a:srgbClr val="FF0000"/>
                </a:solidFill>
              </a:rPr>
              <a:t>a base register plus an offset</a:t>
            </a:r>
          </a:p>
          <a:p>
            <a:pPr defTabSz="938213"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word and unsigned byte </a:t>
            </a:r>
            <a:r>
              <a:rPr lang="en-US" dirty="0" smtClean="0"/>
              <a:t>accesses, </a:t>
            </a:r>
            <a:r>
              <a:rPr lang="en-US" dirty="0"/>
              <a:t>offset</a:t>
            </a:r>
            <a:r>
              <a:rPr lang="en-US" dirty="0" smtClean="0"/>
              <a:t> </a:t>
            </a:r>
            <a:r>
              <a:rPr lang="en-US" dirty="0"/>
              <a:t>can </a:t>
            </a:r>
            <a:r>
              <a:rPr lang="en-US" dirty="0" smtClean="0"/>
              <a:t>be</a:t>
            </a:r>
            <a:endParaRPr lang="en-US" dirty="0"/>
          </a:p>
          <a:p>
            <a:pPr marL="704850" lvl="1" indent="-247650" defTabSz="938213">
              <a:lnSpc>
                <a:spcPct val="90000"/>
              </a:lnSpc>
            </a:pPr>
            <a:r>
              <a:rPr lang="en-US" dirty="0"/>
              <a:t>An unsigned 12-bit immediate value (</a:t>
            </a:r>
            <a:r>
              <a:rPr lang="en-US" dirty="0" smtClean="0"/>
              <a:t>i.e. </a:t>
            </a:r>
            <a:r>
              <a:rPr lang="en-US" dirty="0"/>
              <a:t>0 - 4095 bytes).</a:t>
            </a:r>
            <a:br>
              <a:rPr lang="en-US" dirty="0"/>
            </a:br>
            <a:r>
              <a:rPr lang="en-US" b="1" dirty="0">
                <a:solidFill>
                  <a:schemeClr val="hlink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</a:rPr>
              <a:t>LDR r0,[r1,#8]</a:t>
            </a:r>
            <a:endParaRPr lang="en-US" dirty="0">
              <a:solidFill>
                <a:srgbClr val="FF9900"/>
              </a:solidFill>
            </a:endParaRPr>
          </a:p>
          <a:p>
            <a:pPr marL="704850" lvl="1" indent="-247650" defTabSz="938213">
              <a:lnSpc>
                <a:spcPct val="90000"/>
              </a:lnSpc>
            </a:pPr>
            <a:r>
              <a:rPr lang="en-US" dirty="0"/>
              <a:t>A register, optionally shifted by an immediate </a:t>
            </a:r>
            <a:r>
              <a:rPr lang="en-US" dirty="0" smtClean="0"/>
              <a:t>value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hlink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</a:rPr>
              <a:t>LDR r0,[r1,r2]</a:t>
            </a:r>
            <a:b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</a:rPr>
              <a:t>	LDR r0,[r1,r2,LSL#2]</a:t>
            </a:r>
          </a:p>
          <a:p>
            <a:pPr defTabSz="938213">
              <a:lnSpc>
                <a:spcPct val="90000"/>
              </a:lnSpc>
            </a:pPr>
            <a:r>
              <a:rPr lang="en-US" dirty="0" smtClean="0"/>
              <a:t>Offset can </a:t>
            </a:r>
            <a:r>
              <a:rPr lang="en-US" dirty="0"/>
              <a:t>be either added or subtracted from the base register: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	</a:t>
            </a: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</a:rPr>
              <a:t>LDR r0,[r1,#-8]</a:t>
            </a:r>
            <a:b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</a:rPr>
            </a:b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</a:rPr>
              <a:t>	LDR r0,[r1,-r2]</a:t>
            </a:r>
            <a:b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</a:rPr>
            </a:b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</a:rPr>
              <a:t>	LDR r0,[r1,-r2,LSL#2]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Accessed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38213">
              <a:lnSpc>
                <a:spcPct val="90000"/>
              </a:lnSpc>
            </a:pPr>
            <a:r>
              <a:rPr lang="en-US" dirty="0"/>
              <a:t>For </a:t>
            </a:r>
            <a:r>
              <a:rPr lang="en-US" dirty="0" err="1">
                <a:solidFill>
                  <a:srgbClr val="FF0000"/>
                </a:solidFill>
              </a:rPr>
              <a:t>halfword</a:t>
            </a:r>
            <a:r>
              <a:rPr lang="en-US" dirty="0">
                <a:solidFill>
                  <a:srgbClr val="FF0000"/>
                </a:solidFill>
              </a:rPr>
              <a:t> and signed </a:t>
            </a:r>
            <a:r>
              <a:rPr lang="en-US" dirty="0" err="1">
                <a:solidFill>
                  <a:srgbClr val="FF0000"/>
                </a:solidFill>
              </a:rPr>
              <a:t>halfword</a:t>
            </a:r>
            <a:r>
              <a:rPr lang="en-US" dirty="0">
                <a:solidFill>
                  <a:srgbClr val="FF0000"/>
                </a:solidFill>
              </a:rPr>
              <a:t> / byte</a:t>
            </a:r>
            <a:r>
              <a:rPr lang="en-US" dirty="0"/>
              <a:t>, offset can be:</a:t>
            </a:r>
          </a:p>
          <a:p>
            <a:pPr marL="704850" lvl="1" indent="-247650" defTabSz="938213">
              <a:lnSpc>
                <a:spcPct val="90000"/>
              </a:lnSpc>
            </a:pPr>
            <a:r>
              <a:rPr lang="en-US" dirty="0"/>
              <a:t>An unsigned 8 bit immediate value (</a:t>
            </a:r>
            <a:r>
              <a:rPr lang="en-US" dirty="0" smtClean="0"/>
              <a:t>i.e. </a:t>
            </a:r>
            <a:r>
              <a:rPr lang="en-US" dirty="0"/>
              <a:t>0-255 bytes).</a:t>
            </a:r>
          </a:p>
          <a:p>
            <a:pPr marL="704850" lvl="1" indent="-247650" defTabSz="938213">
              <a:lnSpc>
                <a:spcPct val="90000"/>
              </a:lnSpc>
            </a:pPr>
            <a:r>
              <a:rPr lang="en-US" dirty="0"/>
              <a:t>A register (</a:t>
            </a:r>
            <a:r>
              <a:rPr lang="en-US" dirty="0" err="1"/>
              <a:t>unshifted</a:t>
            </a:r>
            <a:r>
              <a:rPr lang="en-US" dirty="0"/>
              <a:t>).</a:t>
            </a:r>
          </a:p>
          <a:p>
            <a:pPr>
              <a:defRPr/>
            </a:pPr>
            <a:r>
              <a:rPr lang="en-US" altLang="zh-TW" dirty="0" smtClean="0">
                <a:ea typeface="PMingLiU" panose="02020500000000000000" pitchFamily="18" charset="-120"/>
              </a:rPr>
              <a:t>For all accesses, offset </a:t>
            </a:r>
            <a:r>
              <a:rPr lang="en-US" altLang="zh-TW" dirty="0">
                <a:ea typeface="PMingLiU" panose="02020500000000000000" pitchFamily="18" charset="-120"/>
              </a:rPr>
              <a:t>can be </a:t>
            </a:r>
            <a:r>
              <a:rPr lang="en-US" altLang="zh-TW" dirty="0" smtClean="0">
                <a:ea typeface="PMingLiU" panose="02020500000000000000" pitchFamily="18" charset="-120"/>
              </a:rPr>
              <a:t>applied</a:t>
            </a:r>
            <a:endParaRPr lang="en-US" altLang="zh-TW" dirty="0">
              <a:ea typeface="PMingLiU" panose="02020500000000000000" pitchFamily="18" charset="-120"/>
            </a:endParaRP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before the transfer is made: </a:t>
            </a:r>
            <a:r>
              <a:rPr lang="en-US" altLang="zh-TW" b="1" i="1" dirty="0">
                <a:solidFill>
                  <a:srgbClr val="FF0000"/>
                </a:solidFill>
                <a:ea typeface="PMingLiU" panose="02020500000000000000" pitchFamily="18" charset="-120"/>
              </a:rPr>
              <a:t>Pre-indexed addressing</a:t>
            </a:r>
            <a:endParaRPr lang="en-US" altLang="zh-TW" dirty="0">
              <a:solidFill>
                <a:srgbClr val="FF0000"/>
              </a:solidFill>
              <a:ea typeface="PMingLiU" panose="02020500000000000000" pitchFamily="18" charset="-120"/>
            </a:endParaRPr>
          </a:p>
          <a:p>
            <a:pPr marL="1133475" lvl="2">
              <a:defRPr/>
            </a:pPr>
            <a:r>
              <a:rPr lang="en-US" altLang="zh-TW" u="sng" dirty="0">
                <a:ea typeface="PMingLiU" panose="02020500000000000000" pitchFamily="18" charset="-120"/>
              </a:rPr>
              <a:t>optionally</a:t>
            </a:r>
            <a:r>
              <a:rPr lang="en-US" altLang="zh-TW" dirty="0">
                <a:ea typeface="PMingLiU" panose="02020500000000000000" pitchFamily="18" charset="-120"/>
              </a:rPr>
              <a:t> </a:t>
            </a:r>
            <a:r>
              <a:rPr lang="en-US" altLang="zh-TW" sz="2000" b="1" i="1" dirty="0">
                <a:solidFill>
                  <a:srgbClr val="FF0000"/>
                </a:solidFill>
                <a:ea typeface="PMingLiU" panose="02020500000000000000" pitchFamily="18" charset="-120"/>
              </a:rPr>
              <a:t>auto-incrementing </a:t>
            </a:r>
            <a:r>
              <a:rPr lang="en-US" altLang="zh-TW" sz="2000" b="1" i="1" dirty="0" smtClean="0">
                <a:solidFill>
                  <a:srgbClr val="FF0000"/>
                </a:solidFill>
                <a:ea typeface="PMingLiU" panose="02020500000000000000" pitchFamily="18" charset="-120"/>
              </a:rPr>
              <a:t> </a:t>
            </a:r>
            <a:r>
              <a:rPr lang="en-US" altLang="zh-TW" dirty="0" smtClean="0">
                <a:ea typeface="PMingLiU" panose="02020500000000000000" pitchFamily="18" charset="-120"/>
              </a:rPr>
              <a:t>the </a:t>
            </a:r>
            <a:r>
              <a:rPr lang="en-US" altLang="zh-TW" dirty="0">
                <a:ea typeface="PMingLiU" panose="02020500000000000000" pitchFamily="18" charset="-120"/>
              </a:rPr>
              <a:t>base register, by </a:t>
            </a:r>
            <a:r>
              <a:rPr lang="en-US" altLang="zh-TW" dirty="0" err="1">
                <a:ea typeface="PMingLiU" panose="02020500000000000000" pitchFamily="18" charset="-120"/>
              </a:rPr>
              <a:t>postfixing</a:t>
            </a:r>
            <a:r>
              <a:rPr lang="en-US" altLang="zh-TW" dirty="0">
                <a:ea typeface="PMingLiU" panose="02020500000000000000" pitchFamily="18" charset="-120"/>
              </a:rPr>
              <a:t> the instruction with an ‘</a:t>
            </a:r>
            <a:r>
              <a:rPr lang="en-US" altLang="zh-TW" b="1" dirty="0">
                <a:solidFill>
                  <a:srgbClr val="FF0000"/>
                </a:solidFill>
                <a:ea typeface="PMingLiU" panose="02020500000000000000" pitchFamily="18" charset="-120"/>
              </a:rPr>
              <a:t>!</a:t>
            </a:r>
            <a:r>
              <a:rPr lang="en-US" altLang="zh-TW" dirty="0">
                <a:ea typeface="PMingLiU" panose="02020500000000000000" pitchFamily="18" charset="-120"/>
              </a:rPr>
              <a:t>’.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after the transfer is made: </a:t>
            </a:r>
            <a:r>
              <a:rPr lang="en-US" altLang="zh-TW" b="1" i="1" dirty="0">
                <a:solidFill>
                  <a:srgbClr val="FF0000"/>
                </a:solidFill>
                <a:ea typeface="PMingLiU" panose="02020500000000000000" pitchFamily="18" charset="-120"/>
              </a:rPr>
              <a:t>Post-indexed addressing</a:t>
            </a:r>
          </a:p>
          <a:p>
            <a:pPr marL="1133475" lvl="2">
              <a:defRPr/>
            </a:pPr>
            <a:r>
              <a:rPr lang="en-US" altLang="zh-TW" dirty="0">
                <a:ea typeface="PMingLiU" panose="02020500000000000000" pitchFamily="18" charset="-120"/>
              </a:rPr>
              <a:t>causing the base register to be </a:t>
            </a:r>
            <a:r>
              <a:rPr lang="en-US" altLang="zh-TW" sz="2000" b="1" i="1" dirty="0">
                <a:solidFill>
                  <a:srgbClr val="FF0000"/>
                </a:solidFill>
                <a:ea typeface="PMingLiU" panose="02020500000000000000" pitchFamily="18" charset="-120"/>
              </a:rPr>
              <a:t>auto-incremented.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 </a:t>
            </a:r>
            <a:r>
              <a:rPr lang="en-US" dirty="0"/>
              <a:t>or </a:t>
            </a:r>
            <a:r>
              <a:rPr lang="en-US" dirty="0" smtClean="0"/>
              <a:t>Post-Indexed </a:t>
            </a:r>
            <a:r>
              <a:rPr lang="en-US" dirty="0"/>
              <a:t>Addressing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08" y="1355148"/>
            <a:ext cx="8083984" cy="47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ADR </a:t>
            </a:r>
            <a:r>
              <a:rPr lang="en-US" dirty="0" smtClean="0"/>
              <a:t>Pseudo-Op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refer to an address directly in an instruction.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ADR</a:t>
            </a:r>
            <a:r>
              <a:rPr lang="en-US" dirty="0" smtClean="0"/>
              <a:t> </a:t>
            </a:r>
            <a:r>
              <a:rPr lang="en-US" dirty="0"/>
              <a:t>pseudo-op generates instruction required to calculate address:</a:t>
            </a:r>
          </a:p>
          <a:p>
            <a:pPr lvl="1"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ADR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r1,FOO</a:t>
            </a:r>
            <a:endParaRPr lang="en-US" dirty="0"/>
          </a:p>
          <a:p>
            <a:r>
              <a:rPr lang="en-US" dirty="0" smtClean="0"/>
              <a:t>Generates value by performing arithmetic on PC.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Harvard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as </a:t>
            </a:r>
            <a:r>
              <a:rPr lang="en-US" dirty="0"/>
              <a:t>separate memories for data and </a:t>
            </a:r>
            <a:r>
              <a:rPr lang="en-US" dirty="0" smtClean="0"/>
              <a:t>program &amp; </a:t>
            </a:r>
            <a:r>
              <a:rPr lang="en-US" dirty="0"/>
              <a:t>allows two simultaneous memory fetches</a:t>
            </a:r>
            <a:endParaRPr lang="en-US" dirty="0" smtClean="0"/>
          </a:p>
          <a:p>
            <a:r>
              <a:rPr lang="en-US" dirty="0"/>
              <a:t>Harvard architectures are widely used </a:t>
            </a:r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the separation </a:t>
            </a:r>
            <a:r>
              <a:rPr lang="en-US" dirty="0"/>
              <a:t>of program and data memories provides higher performance for digital signal </a:t>
            </a:r>
            <a:r>
              <a:rPr lang="en-US" dirty="0" smtClean="0"/>
              <a:t>processing (DSP); higher memory bandwidth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3755736"/>
            <a:ext cx="54768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</a:t>
            </a:r>
            <a:r>
              <a:rPr lang="en-US" dirty="0" smtClean="0"/>
              <a:t>Operations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C: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x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 (a + b) - 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/>
              <a:t>ARM Assembly:</a:t>
            </a: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r4,a		; get address for 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r0,[r4]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r4,b		; get address for b, reusing r4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r1,[r4]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ADD r3,r0,r1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compute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a+b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r4,c		; get address for c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r2,[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r4]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c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SUB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r3,r3,r2	; complete computation of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r4,x		; get address for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STR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r3,[r4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]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store value of x</a:t>
            </a:r>
          </a:p>
          <a:p>
            <a:pPr>
              <a:buFont typeface="Monotype Sorts" pitchFamily="2" charset="2"/>
              <a:buNone/>
            </a:pP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Operations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C: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y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 * (b + c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/>
              <a:t>ARM </a:t>
            </a:r>
            <a:r>
              <a:rPr lang="en-US" dirty="0" smtClean="0"/>
              <a:t>Assembly:</a:t>
            </a:r>
            <a:endParaRPr lang="en-US" dirty="0"/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r4,b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address for b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LDR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r0,[r4]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value of b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r4,c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address for c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LDR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r1,[r4]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value of c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ADD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r2,r0,r1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compute partial result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r4,a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address for a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LDR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r0,[r4]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value of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</a:t>
            </a:r>
            <a:endParaRPr lang="en-US" dirty="0" smtClean="0"/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MUL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r2,r0,r2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compute final value for y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r4,y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get address for y</a:t>
            </a:r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STR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r2,[r4]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store y</a:t>
            </a:r>
          </a:p>
          <a:p>
            <a:pPr lvl="1">
              <a:buFont typeface="Monotype Sorts" pitchFamily="2" charset="2"/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Operations </a:t>
            </a:r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C: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z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 (a &lt;&lt; 2) |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 &amp; 15);</a:t>
            </a:r>
          </a:p>
          <a:p>
            <a:r>
              <a:rPr lang="en-US" dirty="0"/>
              <a:t>ARM </a:t>
            </a:r>
            <a:r>
              <a:rPr lang="en-US" dirty="0" smtClean="0"/>
              <a:t>Assembly:</a:t>
            </a: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r4,a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MOV r0,r0,LSL 2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perform shift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r4,b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r1,[r4]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AND r1,r1,#15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perform AND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ORR r1,r0,r1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perform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OR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r4,z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z</a:t>
            </a:r>
          </a:p>
          <a:p>
            <a:pPr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STR r1,[r4]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store value for 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Branches and Subroutines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indent="-263525" defTabSz="950913"/>
            <a:r>
              <a:rPr lang="en-US" altLang="zh-TW" dirty="0" smtClean="0">
                <a:ea typeface="PMingLiU" panose="02020500000000000000" pitchFamily="18" charset="-120"/>
              </a:rPr>
              <a:t>Branch:</a:t>
            </a:r>
            <a:r>
              <a:rPr lang="en-US" altLang="zh-TW" dirty="0">
                <a:ea typeface="PMingLiU" panose="02020500000000000000" pitchFamily="18" charset="-120"/>
              </a:rPr>
              <a:t>		</a:t>
            </a:r>
            <a:r>
              <a:rPr lang="en-US" altLang="zh-TW" dirty="0">
                <a:solidFill>
                  <a:srgbClr val="FF000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B</a:t>
            </a:r>
            <a:r>
              <a:rPr lang="en-US" altLang="zh-TW" dirty="0">
                <a:latin typeface="Courier New" panose="02070309020205020404" pitchFamily="49" charset="0"/>
                <a:ea typeface="PMingLiU" panose="02020500000000000000" pitchFamily="18" charset="-120"/>
              </a:rPr>
              <a:t>{&lt;cond&gt;} </a:t>
            </a:r>
            <a:r>
              <a:rPr lang="en-US" altLang="zh-TW" dirty="0" smtClean="0">
                <a:latin typeface="Courier New" panose="02070309020205020404" pitchFamily="49" charset="0"/>
                <a:ea typeface="PMingLiU" panose="02020500000000000000" pitchFamily="18" charset="-120"/>
              </a:rPr>
              <a:t>label</a:t>
            </a:r>
          </a:p>
          <a:p>
            <a:pPr marL="714375" lvl="1" indent="-263525" defTabSz="950913"/>
            <a:r>
              <a:rPr lang="en-US" dirty="0"/>
              <a:t>PC </a:t>
            </a:r>
            <a:r>
              <a:rPr lang="en-US" dirty="0" smtClean="0"/>
              <a:t>relative: </a:t>
            </a:r>
            <a:r>
              <a:rPr lang="en-US" dirty="0"/>
              <a:t>±32 </a:t>
            </a:r>
            <a:r>
              <a:rPr lang="en-US" dirty="0" err="1"/>
              <a:t>Mbyte</a:t>
            </a:r>
            <a:r>
              <a:rPr lang="en-US" dirty="0"/>
              <a:t> range</a:t>
            </a:r>
            <a:r>
              <a:rPr lang="en-US" dirty="0" smtClean="0"/>
              <a:t>.</a:t>
            </a:r>
            <a:endParaRPr lang="en-US" altLang="zh-TW" dirty="0">
              <a:ea typeface="PMingLiU" panose="02020500000000000000" pitchFamily="18" charset="-120"/>
            </a:endParaRPr>
          </a:p>
          <a:p>
            <a:pPr marL="263525" indent="-263525" defTabSz="950913"/>
            <a:r>
              <a:rPr lang="en-US" altLang="zh-TW" dirty="0">
                <a:ea typeface="PMingLiU" panose="02020500000000000000" pitchFamily="18" charset="-120"/>
              </a:rPr>
              <a:t>Branch with </a:t>
            </a:r>
            <a:r>
              <a:rPr lang="en-US" altLang="zh-TW" dirty="0" smtClean="0">
                <a:ea typeface="PMingLiU" panose="02020500000000000000" pitchFamily="18" charset="-120"/>
              </a:rPr>
              <a:t>Link:</a:t>
            </a:r>
            <a:r>
              <a:rPr lang="en-US" altLang="zh-TW" dirty="0">
                <a:ea typeface="PMingLiU" panose="02020500000000000000" pitchFamily="18" charset="-120"/>
              </a:rPr>
              <a:t>	</a:t>
            </a:r>
            <a:r>
              <a:rPr lang="en-US" altLang="zh-TW" dirty="0">
                <a:solidFill>
                  <a:srgbClr val="FF000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BL</a:t>
            </a:r>
            <a:r>
              <a:rPr lang="en-US" altLang="zh-TW" dirty="0">
                <a:latin typeface="Courier New" panose="02070309020205020404" pitchFamily="49" charset="0"/>
                <a:ea typeface="PMingLiU" panose="02020500000000000000" pitchFamily="18" charset="-120"/>
              </a:rPr>
              <a:t>{&lt;cond&gt;} </a:t>
            </a:r>
            <a:r>
              <a:rPr lang="en-US" altLang="zh-TW" dirty="0" err="1" smtClean="0">
                <a:latin typeface="Courier New" panose="02070309020205020404" pitchFamily="49" charset="0"/>
                <a:ea typeface="PMingLiU" panose="02020500000000000000" pitchFamily="18" charset="-120"/>
              </a:rPr>
              <a:t>sub_routine_label</a:t>
            </a:r>
            <a:endParaRPr lang="en-US" altLang="zh-TW" dirty="0" smtClean="0"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714375" lvl="1" indent="-263525" defTabSz="950913"/>
            <a:r>
              <a:rPr lang="en-US" dirty="0"/>
              <a:t>Stores return address in </a:t>
            </a:r>
            <a:r>
              <a:rPr lang="en-US" dirty="0">
                <a:solidFill>
                  <a:srgbClr val="FF0000"/>
                </a:solidFill>
              </a:rPr>
              <a:t>LR</a:t>
            </a:r>
          </a:p>
          <a:p>
            <a:pPr marL="714375" lvl="1" indent="-263525" defTabSz="950913"/>
            <a:r>
              <a:rPr lang="en-US" dirty="0"/>
              <a:t>Returning implemented by restoring the PC from LR</a:t>
            </a:r>
          </a:p>
          <a:p>
            <a:pPr marL="714375" lvl="1" indent="-263525" defTabSz="950913"/>
            <a:r>
              <a:rPr lang="en-US" altLang="zh-TW" dirty="0">
                <a:solidFill>
                  <a:srgbClr val="FF000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MOV pc, </a:t>
            </a:r>
            <a:r>
              <a:rPr lang="en-US" altLang="zh-TW" dirty="0" err="1">
                <a:solidFill>
                  <a:srgbClr val="FF000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lr</a:t>
            </a:r>
            <a:endParaRPr lang="en-US" altLang="zh-TW" dirty="0">
              <a:solidFill>
                <a:srgbClr val="FF0000"/>
              </a:solidFill>
              <a:ea typeface="PMingLiU" panose="02020500000000000000" pitchFamily="18" charset="-120"/>
            </a:endParaRPr>
          </a:p>
          <a:p>
            <a:pPr marL="714375" lvl="1" indent="-263525" defTabSz="950913"/>
            <a:endParaRPr lang="en-US" altLang="zh-TW" dirty="0">
              <a:ea typeface="PMingLiU" panose="02020500000000000000" pitchFamily="18" charset="-12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4062677"/>
            <a:ext cx="7491988" cy="15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Flow: If Statement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C: </a:t>
            </a:r>
            <a:endParaRPr lang="en-US" dirty="0" smtClean="0"/>
          </a:p>
          <a:p>
            <a:pPr lvl="1">
              <a:buFont typeface="Monotype Sort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 (a &gt; b) { x = 5; y = c + d; } else x = c - d;</a:t>
            </a:r>
          </a:p>
          <a:p>
            <a:r>
              <a:rPr lang="en-US" dirty="0"/>
              <a:t>ARM </a:t>
            </a:r>
            <a:r>
              <a:rPr lang="en-US" dirty="0" smtClean="0"/>
              <a:t>Assembly:</a:t>
            </a: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; compute and test condition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r4,a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a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r4,b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r1,[r4]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for 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CMP r0,r1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compare a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b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fblock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if a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&lt;=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b, branch to false block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Flow: If Statement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; true block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MOV r0,#5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generate value for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r4,x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STR 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store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r4,c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c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c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r4,d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d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r1,[r4]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d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ADD r0,r0,r1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compute y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r4,y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y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STR 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store y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B after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branch around false block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Flow: If Statement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; false block</a:t>
            </a:r>
          </a:p>
          <a:p>
            <a:pPr>
              <a:buFont typeface="Monotype Sorts" pitchFamily="2" charset="2"/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Fblock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ADR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r4,c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c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LDR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c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r4,d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d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LDR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r1,[r4]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for d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SUB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r0,r0,r1 ; compute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c-d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r4,x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STR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r0,[r4]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store value of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after 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Flow: </a:t>
            </a:r>
            <a:r>
              <a:rPr lang="en-US" dirty="0" smtClean="0"/>
              <a:t>Switch </a:t>
            </a:r>
            <a:r>
              <a:rPr lang="en-US" dirty="0"/>
              <a:t>S</a:t>
            </a:r>
            <a:r>
              <a:rPr lang="en-US" dirty="0" smtClean="0"/>
              <a:t>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C: </a:t>
            </a:r>
          </a:p>
          <a:p>
            <a:pPr lvl="1"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switch (test) { case 0: … break; case 1: … }</a:t>
            </a:r>
          </a:p>
          <a:p>
            <a:r>
              <a:rPr lang="en-US" dirty="0"/>
              <a:t>ARM </a:t>
            </a:r>
            <a:r>
              <a:rPr lang="en-US" dirty="0" smtClean="0"/>
              <a:t>Assembly:</a:t>
            </a: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r2,test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test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r0,[r2]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load value for test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r1,switchtab ; load address for switch table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r1,[r1,r0,LSL #2] ; index switch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table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MOV pc, r1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2000" dirty="0" err="1">
                <a:latin typeface="Consolas" pitchFamily="49" charset="0"/>
                <a:cs typeface="Consolas" pitchFamily="49" charset="0"/>
              </a:rPr>
              <a:t>switchtab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DCD case0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   DCD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case1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...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Flow: </a:t>
            </a:r>
            <a:r>
              <a:rPr lang="en-US" dirty="0" smtClean="0"/>
              <a:t>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C:</a:t>
            </a:r>
          </a:p>
          <a:p>
            <a:pPr lvl="1"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for (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=0, f=0;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&lt;N;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++)</a:t>
            </a:r>
          </a:p>
          <a:p>
            <a:pPr lvl="1"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f = f + c[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]*x[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r>
              <a:rPr lang="en-US" dirty="0"/>
              <a:t>ARM </a:t>
            </a:r>
            <a:r>
              <a:rPr lang="en-US" dirty="0" smtClean="0"/>
              <a:t>Assembly:</a:t>
            </a: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; loop initiation code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MOV r0,#0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use r0 for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MOV r8,#0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use separate index for arrays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r2,N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address for N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LDR r1,[r2]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value of N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MOV r2,#0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use r2 for 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572" y="1470362"/>
            <a:ext cx="4629607" cy="1736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9782" y="3345418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 FILTER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Flow: For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ADR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r3,c ; load r3 with base of c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ADR r5,x ; load r5 with base of 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; loop body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loop LDR r4,[r3,r8] ; get c[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]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LDR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r6,[r5,r8]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get x[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]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MUL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r4,r6,r4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compute c[i]*x[i]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ADD r2,r2,r4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add into running sum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ADD r8,r8,#4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add one word offset to array index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ADD r0,r0,#1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add 1 to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CMP r0,r1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exit?</a:t>
            </a:r>
          </a:p>
          <a:p>
            <a:pPr>
              <a:buFont typeface="Monotype Sorts" pitchFamily="2" charset="2"/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	B</a:t>
            </a:r>
            <a:r>
              <a:rPr lang="en-US" sz="2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loop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	;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&lt; N, continue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Set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instruction set of the computer defines the interface between software modules and the underlying </a:t>
            </a:r>
            <a:r>
              <a:rPr lang="en-US" dirty="0" smtClean="0"/>
              <a:t>hardware. </a:t>
            </a:r>
          </a:p>
          <a:p>
            <a:r>
              <a:rPr lang="en-US" dirty="0" smtClean="0"/>
              <a:t>Instruction set characteristics:</a:t>
            </a:r>
          </a:p>
          <a:p>
            <a:pPr lvl="1"/>
            <a:r>
              <a:rPr lang="en-US" dirty="0" smtClean="0"/>
              <a:t>Fixed </a:t>
            </a:r>
            <a:r>
              <a:rPr lang="en-US" dirty="0"/>
              <a:t>vs. variable </a:t>
            </a:r>
            <a:r>
              <a:rPr lang="en-US" dirty="0" smtClean="0"/>
              <a:t>length</a:t>
            </a:r>
            <a:endParaRPr lang="en-US" dirty="0"/>
          </a:p>
          <a:p>
            <a:pPr lvl="1"/>
            <a:r>
              <a:rPr lang="en-US" dirty="0"/>
              <a:t>Addressing </a:t>
            </a:r>
            <a:r>
              <a:rPr lang="en-US" dirty="0" smtClean="0"/>
              <a:t>modes</a:t>
            </a:r>
            <a:endParaRPr lang="en-US" dirty="0"/>
          </a:p>
          <a:p>
            <a:pPr lvl="1"/>
            <a:r>
              <a:rPr lang="en-US" dirty="0"/>
              <a:t>Number of </a:t>
            </a:r>
            <a:r>
              <a:rPr lang="en-US" dirty="0" smtClean="0"/>
              <a:t>operands and type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ypes </a:t>
            </a:r>
            <a:r>
              <a:rPr lang="en-US" dirty="0"/>
              <a:t>of operations supported </a:t>
            </a:r>
            <a:endParaRPr lang="en-US" dirty="0" smtClean="0"/>
          </a:p>
          <a:p>
            <a:r>
              <a:rPr lang="en-US" dirty="0"/>
              <a:t>We often characterize architectures by their word length: 4-bit, 8-bit, 16-bit, </a:t>
            </a:r>
            <a:r>
              <a:rPr lang="en-US" dirty="0" smtClean="0"/>
              <a:t>32-bit, 64-bit, etc.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Instruction set architecture</a:t>
            </a:r>
            <a:r>
              <a:rPr lang="en-US" dirty="0" smtClean="0"/>
              <a:t>: instruction set, memory, programmer accessible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dirty="0" smtClean="0"/>
              <a:t>Conditional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sequence of several conditional instructions </a:t>
            </a:r>
          </a:p>
          <a:p>
            <a:pPr lvl="1">
              <a:buNone/>
            </a:pPr>
            <a:r>
              <a:rPr lang="en-US" sz="1400" b="1" dirty="0"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if (a==0)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func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(1);</a:t>
            </a:r>
          </a:p>
          <a:p>
            <a:pPr lvl="2">
              <a:buNone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CMP      r0,#0</a:t>
            </a:r>
            <a:b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MOV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</a:rPr>
              <a:t>EQ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    r0,#1</a:t>
            </a:r>
            <a:b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BL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</a:rPr>
              <a:t>EQ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     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</a:rPr>
              <a:t>func</a:t>
            </a:r>
            <a:endParaRPr lang="en-US" sz="1600" dirty="0">
              <a:solidFill>
                <a:srgbClr val="002060"/>
              </a:solidFill>
              <a:latin typeface="Courier New" panose="02070309020205020404" pitchFamily="49" charset="0"/>
            </a:endParaRPr>
          </a:p>
          <a:p>
            <a:r>
              <a:rPr lang="en-US" dirty="0"/>
              <a:t>Set the flags, then use various condition codes</a:t>
            </a:r>
          </a:p>
          <a:p>
            <a:pPr lvl="1">
              <a:buNone/>
            </a:pPr>
            <a:r>
              <a:rPr lang="en-US" sz="1400" b="1" dirty="0"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if (a==0) x=0;</a:t>
            </a:r>
            <a:b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if (a&gt;0)  x=1;</a:t>
            </a:r>
          </a:p>
          <a:p>
            <a:pPr lvl="2">
              <a:buNone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CMP      r0,#0</a:t>
            </a:r>
            <a:b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MOV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</a:rPr>
              <a:t>EQ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    r1,#0</a:t>
            </a:r>
            <a:b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MOV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</a:rPr>
              <a:t>GT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    r1,#1</a:t>
            </a:r>
          </a:p>
          <a:p>
            <a:r>
              <a:rPr lang="en-US" dirty="0"/>
              <a:t>Use conditional compare instructions</a:t>
            </a:r>
          </a:p>
          <a:p>
            <a:pPr lvl="1">
              <a:buNone/>
            </a:pPr>
            <a:r>
              <a:rPr lang="en-US" sz="1400" b="1" dirty="0"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if (a==4 || a==10) x=0;</a:t>
            </a:r>
          </a:p>
          <a:p>
            <a:pPr lvl="2">
              <a:buNone/>
            </a:pPr>
            <a:r>
              <a:rPr lang="en-US" sz="1600" b="1" dirty="0">
                <a:solidFill>
                  <a:schemeClr val="bg2"/>
                </a:solidFill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CMP      r0,#4</a:t>
            </a:r>
            <a:b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CMP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</a:rPr>
              <a:t>NE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    r0,#10</a:t>
            </a:r>
            <a:b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</a:b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MOV</a:t>
            </a:r>
            <a:r>
              <a:rPr lang="en-US" sz="1600" b="1" dirty="0">
                <a:solidFill>
                  <a:srgbClr val="FFC000"/>
                </a:solidFill>
                <a:latin typeface="Courier New" panose="02070309020205020404" pitchFamily="49" charset="0"/>
              </a:rPr>
              <a:t>EQ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</a:rPr>
              <a:t>    r1,#0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Block 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The Load and Store Multiple instructions (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LDM</a:t>
            </a:r>
            <a:r>
              <a:rPr lang="en-US" altLang="zh-TW" dirty="0">
                <a:ea typeface="PMingLiU" panose="02020500000000000000" pitchFamily="18" charset="-120"/>
              </a:rPr>
              <a:t> /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STM</a:t>
            </a:r>
            <a:r>
              <a:rPr lang="en-US" altLang="zh-TW" dirty="0">
                <a:ea typeface="PMingLiU" panose="02020500000000000000" pitchFamily="18" charset="-120"/>
              </a:rPr>
              <a:t>) allow </a:t>
            </a:r>
            <a:r>
              <a:rPr lang="en-US" altLang="zh-TW" dirty="0" smtClean="0">
                <a:ea typeface="PMingLiU" panose="02020500000000000000" pitchFamily="18" charset="-120"/>
              </a:rPr>
              <a:t>between </a:t>
            </a:r>
            <a:r>
              <a:rPr lang="en-US" altLang="zh-TW" dirty="0">
                <a:ea typeface="PMingLiU" panose="02020500000000000000" pitchFamily="18" charset="-120"/>
              </a:rPr>
              <a:t>1 and 16 registers to be transferred to or from memory.</a:t>
            </a:r>
          </a:p>
          <a:p>
            <a:pPr>
              <a:defRPr/>
            </a:pPr>
            <a:r>
              <a:rPr lang="en-US" altLang="zh-TW" dirty="0">
                <a:ea typeface="PMingLiU" panose="02020500000000000000" pitchFamily="18" charset="-120"/>
              </a:rPr>
              <a:t>Base register used to determine where memory access should occur.</a:t>
            </a: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4 different addressing modes allow increment and decrement </a:t>
            </a:r>
            <a:r>
              <a:rPr lang="en-US" altLang="zh-TW" dirty="0" smtClean="0">
                <a:ea typeface="PMingLiU" panose="02020500000000000000" pitchFamily="18" charset="-120"/>
              </a:rPr>
              <a:t>of </a:t>
            </a:r>
            <a:r>
              <a:rPr lang="en-US" altLang="zh-TW" dirty="0">
                <a:ea typeface="PMingLiU" panose="02020500000000000000" pitchFamily="18" charset="-120"/>
              </a:rPr>
              <a:t>the base </a:t>
            </a:r>
            <a:r>
              <a:rPr lang="en-US" altLang="zh-TW" dirty="0" smtClean="0">
                <a:ea typeface="PMingLiU" panose="02020500000000000000" pitchFamily="18" charset="-120"/>
              </a:rPr>
              <a:t>register before or after the memory access.</a:t>
            </a:r>
          </a:p>
          <a:p>
            <a:pPr lvl="1">
              <a:defRPr/>
            </a:pPr>
            <a:r>
              <a:rPr lang="en-US" dirty="0"/>
              <a:t>The base register can be incremented or decremented by one word for each register in the </a:t>
            </a:r>
            <a:r>
              <a:rPr lang="en-US" dirty="0" smtClean="0"/>
              <a:t>operation.</a:t>
            </a:r>
            <a:endParaRPr lang="en-US" altLang="zh-TW" dirty="0">
              <a:ea typeface="PMingLiU" panose="02020500000000000000" pitchFamily="18" charset="-120"/>
            </a:endParaRPr>
          </a:p>
          <a:p>
            <a:pPr lvl="1">
              <a:defRPr/>
            </a:pPr>
            <a:r>
              <a:rPr lang="en-US" altLang="zh-TW" dirty="0">
                <a:ea typeface="PMingLiU" panose="02020500000000000000" pitchFamily="18" charset="-120"/>
              </a:rPr>
              <a:t>Base register can be optionally updated following the transfer </a:t>
            </a:r>
            <a:r>
              <a:rPr lang="en-US" altLang="zh-TW" dirty="0" smtClean="0">
                <a:ea typeface="PMingLiU" panose="02020500000000000000" pitchFamily="18" charset="-120"/>
              </a:rPr>
              <a:t>by </a:t>
            </a:r>
            <a:r>
              <a:rPr lang="en-US" altLang="zh-TW" dirty="0">
                <a:ea typeface="PMingLiU" panose="02020500000000000000" pitchFamily="18" charset="-120"/>
              </a:rPr>
              <a:t>appending it with an </a:t>
            </a:r>
            <a:r>
              <a:rPr lang="en-US" altLang="zh-TW" dirty="0" smtClean="0">
                <a:ea typeface="PMingLiU" panose="02020500000000000000" pitchFamily="18" charset="-120"/>
              </a:rPr>
              <a:t>‘</a:t>
            </a: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anose="02020500000000000000" pitchFamily="18" charset="-120"/>
              </a:rPr>
              <a:t>!</a:t>
            </a:r>
            <a:r>
              <a:rPr lang="en-US" altLang="zh-TW" dirty="0" smtClean="0">
                <a:ea typeface="PMingLiU" panose="02020500000000000000" pitchFamily="18" charset="-120"/>
              </a:rPr>
              <a:t>’.</a:t>
            </a:r>
          </a:p>
          <a:p>
            <a:pPr lvl="1">
              <a:defRPr/>
            </a:pPr>
            <a:r>
              <a:rPr lang="en-US" dirty="0"/>
              <a:t>Lowest register number is always transferred to/from lowest memory location accessed</a:t>
            </a:r>
            <a:r>
              <a:rPr lang="en-US" dirty="0" smtClean="0"/>
              <a:t>.</a:t>
            </a:r>
            <a:endParaRPr lang="en-US" altLang="zh-TW" dirty="0">
              <a:ea typeface="PMingLiU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Block 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These instructions are efficient for:</a:t>
            </a:r>
          </a:p>
          <a:p>
            <a:pPr lvl="1"/>
            <a:r>
              <a:rPr lang="en-US" dirty="0" smtClean="0"/>
              <a:t>Saving and restoring context (stack)</a:t>
            </a:r>
          </a:p>
          <a:p>
            <a:pPr lvl="1"/>
            <a:r>
              <a:rPr lang="en-US" dirty="0" smtClean="0"/>
              <a:t>Moving large blocks of data around memory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03" y="2847975"/>
            <a:ext cx="8180194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33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A stack is an area of memory which grows as new data is “pushed” onto the “top” of it, and shrinks as data is “popped” off the top.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Two pointers define the current limits of the stack.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A base pointer </a:t>
            </a:r>
          </a:p>
          <a:p>
            <a:pPr lvl="2"/>
            <a:r>
              <a:rPr lang="en-US" altLang="zh-TW" dirty="0">
                <a:ea typeface="PMingLiU" panose="02020500000000000000" pitchFamily="18" charset="-120"/>
              </a:rPr>
              <a:t>used to point to the “bottom” of the stack (the first location).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A stack pointer</a:t>
            </a:r>
          </a:p>
          <a:p>
            <a:pPr lvl="2"/>
            <a:r>
              <a:rPr lang="en-US" altLang="zh-TW" dirty="0">
                <a:ea typeface="PMingLiU" panose="02020500000000000000" pitchFamily="18" charset="-120"/>
              </a:rPr>
              <a:t>used to point the current “top” of the stack.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4523533"/>
            <a:ext cx="70580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Stack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Traditionally, a stack grows down in memory, with the last “pushed” value at the lowest address. </a:t>
            </a:r>
            <a:endParaRPr lang="en-US" altLang="zh-TW" dirty="0" smtClean="0">
              <a:ea typeface="PMingLiU" panose="02020500000000000000" pitchFamily="18" charset="-120"/>
            </a:endParaRPr>
          </a:p>
          <a:p>
            <a:r>
              <a:rPr lang="en-US" altLang="zh-TW" dirty="0" smtClean="0">
                <a:ea typeface="PMingLiU" panose="02020500000000000000" pitchFamily="18" charset="-120"/>
              </a:rPr>
              <a:t>ARM </a:t>
            </a:r>
            <a:r>
              <a:rPr lang="en-US" altLang="zh-TW" dirty="0">
                <a:ea typeface="PMingLiU" panose="02020500000000000000" pitchFamily="18" charset="-120"/>
              </a:rPr>
              <a:t>also supports ascending stacks, where the stack structure grows up through memory. </a:t>
            </a:r>
          </a:p>
          <a:p>
            <a:r>
              <a:rPr lang="en-US" altLang="zh-TW" dirty="0">
                <a:ea typeface="PMingLiU" panose="02020500000000000000" pitchFamily="18" charset="-120"/>
              </a:rPr>
              <a:t>The value of the stack pointer can either: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Point to the last occupied address (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Full </a:t>
            </a:r>
            <a:r>
              <a:rPr lang="en-US" altLang="zh-TW" dirty="0" smtClean="0">
                <a:solidFill>
                  <a:srgbClr val="FF0000"/>
                </a:solidFill>
                <a:ea typeface="PMingLiU" panose="02020500000000000000" pitchFamily="18" charset="-120"/>
              </a:rPr>
              <a:t>Stack</a:t>
            </a:r>
            <a:r>
              <a:rPr lang="en-US" altLang="zh-TW" dirty="0">
                <a:ea typeface="PMingLiU" panose="02020500000000000000" pitchFamily="18" charset="-120"/>
              </a:rPr>
              <a:t>)</a:t>
            </a:r>
          </a:p>
          <a:p>
            <a:pPr lvl="2"/>
            <a:r>
              <a:rPr lang="en-US" altLang="zh-TW" dirty="0">
                <a:ea typeface="PMingLiU" panose="02020500000000000000" pitchFamily="18" charset="-120"/>
              </a:rPr>
              <a:t>and so needs pre-decrementing (</a:t>
            </a:r>
            <a:r>
              <a:rPr lang="en-US" altLang="zh-TW" dirty="0" smtClean="0">
                <a:ea typeface="PMingLiU" panose="02020500000000000000" pitchFamily="18" charset="-120"/>
              </a:rPr>
              <a:t>i.e. </a:t>
            </a:r>
            <a:r>
              <a:rPr lang="en-US" altLang="zh-TW" dirty="0">
                <a:ea typeface="PMingLiU" panose="02020500000000000000" pitchFamily="18" charset="-120"/>
              </a:rPr>
              <a:t>before the push)</a:t>
            </a:r>
          </a:p>
          <a:p>
            <a:pPr lvl="1"/>
            <a:r>
              <a:rPr lang="en-US" altLang="zh-TW" dirty="0">
                <a:ea typeface="PMingLiU" panose="02020500000000000000" pitchFamily="18" charset="-120"/>
              </a:rPr>
              <a:t>Point to the next occupied address (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Empty </a:t>
            </a:r>
            <a:r>
              <a:rPr lang="en-US" altLang="zh-TW" dirty="0" smtClean="0">
                <a:solidFill>
                  <a:srgbClr val="FF0000"/>
                </a:solidFill>
                <a:ea typeface="PMingLiU" panose="02020500000000000000" pitchFamily="18" charset="-120"/>
              </a:rPr>
              <a:t>Stack</a:t>
            </a:r>
            <a:r>
              <a:rPr lang="en-US" altLang="zh-TW" dirty="0">
                <a:ea typeface="PMingLiU" panose="02020500000000000000" pitchFamily="18" charset="-120"/>
              </a:rPr>
              <a:t>)</a:t>
            </a:r>
          </a:p>
          <a:p>
            <a:pPr lvl="2"/>
            <a:r>
              <a:rPr lang="en-US" altLang="zh-TW" dirty="0">
                <a:ea typeface="PMingLiU" panose="02020500000000000000" pitchFamily="18" charset="-120"/>
              </a:rPr>
              <a:t>and so needs post-decrementing (</a:t>
            </a:r>
            <a:r>
              <a:rPr lang="en-US" altLang="zh-TW" dirty="0" smtClean="0">
                <a:ea typeface="PMingLiU" panose="02020500000000000000" pitchFamily="18" charset="-120"/>
              </a:rPr>
              <a:t>i.e. </a:t>
            </a:r>
            <a:r>
              <a:rPr lang="en-US" altLang="zh-TW" dirty="0">
                <a:ea typeface="PMingLiU" panose="02020500000000000000" pitchFamily="18" charset="-120"/>
              </a:rPr>
              <a:t>after the push)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Stack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The stack type to be used is given by the postfix to the instruction: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STMFD</a:t>
            </a:r>
            <a:r>
              <a:rPr lang="en-US" altLang="zh-TW" dirty="0">
                <a:ea typeface="PMingLiU" panose="02020500000000000000" pitchFamily="18" charset="-120"/>
              </a:rPr>
              <a:t> /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LDMFD</a:t>
            </a:r>
            <a:r>
              <a:rPr lang="en-US" altLang="zh-TW" dirty="0">
                <a:ea typeface="PMingLiU" panose="02020500000000000000" pitchFamily="18" charset="-120"/>
              </a:rPr>
              <a:t> : Full Descending stack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STMFA</a:t>
            </a:r>
            <a:r>
              <a:rPr lang="en-US" altLang="zh-TW" dirty="0">
                <a:ea typeface="PMingLiU" panose="02020500000000000000" pitchFamily="18" charset="-120"/>
              </a:rPr>
              <a:t> /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LDMFA</a:t>
            </a:r>
            <a:r>
              <a:rPr lang="en-US" altLang="zh-TW" dirty="0">
                <a:ea typeface="PMingLiU" panose="02020500000000000000" pitchFamily="18" charset="-120"/>
              </a:rPr>
              <a:t> : Full Ascending stack.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STMED</a:t>
            </a:r>
            <a:r>
              <a:rPr lang="en-US" altLang="zh-TW" dirty="0">
                <a:ea typeface="PMingLiU" panose="02020500000000000000" pitchFamily="18" charset="-120"/>
              </a:rPr>
              <a:t> /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LDMED</a:t>
            </a:r>
            <a:r>
              <a:rPr lang="en-US" altLang="zh-TW" dirty="0">
                <a:ea typeface="PMingLiU" panose="02020500000000000000" pitchFamily="18" charset="-120"/>
              </a:rPr>
              <a:t> : Empty Descending stack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STMEA</a:t>
            </a:r>
            <a:r>
              <a:rPr lang="en-US" altLang="zh-TW" dirty="0">
                <a:ea typeface="PMingLiU" panose="02020500000000000000" pitchFamily="18" charset="-120"/>
              </a:rPr>
              <a:t> / </a:t>
            </a:r>
            <a:r>
              <a:rPr lang="en-US" altLang="zh-TW" dirty="0">
                <a:solidFill>
                  <a:srgbClr val="FF0000"/>
                </a:solidFill>
                <a:ea typeface="PMingLiU" panose="02020500000000000000" pitchFamily="18" charset="-120"/>
              </a:rPr>
              <a:t>LDMEA</a:t>
            </a:r>
            <a:r>
              <a:rPr lang="en-US" altLang="zh-TW" dirty="0">
                <a:ea typeface="PMingLiU" panose="02020500000000000000" pitchFamily="18" charset="-120"/>
              </a:rPr>
              <a:t> : Empty Ascending stack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Stack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412755"/>
            <a:ext cx="7610475" cy="45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Branch-and-link</a:t>
            </a:r>
            <a:r>
              <a:rPr lang="en-US" dirty="0"/>
              <a:t> instruction: </a:t>
            </a:r>
            <a:r>
              <a:rPr lang="en-US" dirty="0">
                <a:solidFill>
                  <a:srgbClr val="FF0000"/>
                </a:solidFill>
              </a:rPr>
              <a:t>BL</a:t>
            </a:r>
          </a:p>
          <a:p>
            <a:pPr lvl="1"/>
            <a:r>
              <a:rPr lang="en-US" dirty="0" smtClean="0"/>
              <a:t>Uses r14 (</a:t>
            </a:r>
            <a:r>
              <a:rPr lang="en-US" dirty="0" err="1" smtClean="0">
                <a:solidFill>
                  <a:srgbClr val="FF0000"/>
                </a:solidFill>
              </a:rPr>
              <a:t>lr</a:t>
            </a:r>
            <a:r>
              <a:rPr lang="en-US" dirty="0" smtClean="0"/>
              <a:t>) </a:t>
            </a:r>
            <a:r>
              <a:rPr lang="en-US" dirty="0"/>
              <a:t>to store the current </a:t>
            </a:r>
            <a:r>
              <a:rPr lang="en-US" dirty="0" smtClean="0"/>
              <a:t>PC</a:t>
            </a:r>
            <a:endParaRPr lang="en-US" dirty="0"/>
          </a:p>
          <a:p>
            <a:r>
              <a:rPr lang="en-US" dirty="0" smtClean="0"/>
              <a:t>Procedure </a:t>
            </a:r>
            <a:r>
              <a:rPr lang="en-US" dirty="0"/>
              <a:t>call stack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nested function calls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passing of parameters and return values</a:t>
            </a:r>
          </a:p>
          <a:p>
            <a:pPr lvl="1"/>
            <a:r>
              <a:rPr lang="en-US" dirty="0" smtClean="0"/>
              <a:t>Structure </a:t>
            </a:r>
            <a:r>
              <a:rPr lang="en-US" dirty="0"/>
              <a:t>is left to the programmer</a:t>
            </a:r>
          </a:p>
          <a:p>
            <a:r>
              <a:rPr lang="en-US" dirty="0" smtClean="0"/>
              <a:t>Compilers </a:t>
            </a:r>
            <a:r>
              <a:rPr lang="en-US" dirty="0"/>
              <a:t>use frames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store local variables</a:t>
            </a:r>
          </a:p>
          <a:p>
            <a:pPr lvl="1"/>
            <a:r>
              <a:rPr lang="en-US" dirty="0" smtClean="0"/>
              <a:t>Stack </a:t>
            </a:r>
            <a:r>
              <a:rPr lang="en-US" dirty="0"/>
              <a:t>pointer (</a:t>
            </a:r>
            <a:r>
              <a:rPr lang="en-US" dirty="0" err="1">
                <a:solidFill>
                  <a:srgbClr val="FF0000"/>
                </a:solidFill>
              </a:rPr>
              <a:t>sp</a:t>
            </a:r>
            <a:r>
              <a:rPr lang="en-US" dirty="0"/>
              <a:t>) and frame pointer (</a:t>
            </a:r>
            <a:r>
              <a:rPr lang="en-US" dirty="0" err="1">
                <a:solidFill>
                  <a:srgbClr val="FF0000"/>
                </a:solidFill>
              </a:rPr>
              <a:t>fp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Procedure Call Standard(APCS)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r0 – r3: first 4 parameters</a:t>
            </a:r>
          </a:p>
          <a:p>
            <a:r>
              <a:rPr lang="en-US" dirty="0" smtClean="0"/>
              <a:t>Additional </a:t>
            </a:r>
            <a:r>
              <a:rPr lang="en-US" dirty="0"/>
              <a:t>parameters use the stack frame</a:t>
            </a:r>
          </a:p>
          <a:p>
            <a:r>
              <a:rPr lang="en-US" dirty="0" smtClean="0"/>
              <a:t>r0</a:t>
            </a:r>
            <a:r>
              <a:rPr lang="en-US" dirty="0"/>
              <a:t>: return value</a:t>
            </a:r>
          </a:p>
          <a:p>
            <a:r>
              <a:rPr lang="pt-BR" dirty="0" smtClean="0"/>
              <a:t>r4 </a:t>
            </a:r>
            <a:r>
              <a:rPr lang="pt-BR" dirty="0"/>
              <a:t>– r7: register variables</a:t>
            </a:r>
          </a:p>
          <a:p>
            <a:r>
              <a:rPr lang="en-US" dirty="0" smtClean="0"/>
              <a:t>r11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frame </a:t>
            </a:r>
            <a:r>
              <a:rPr lang="en-US" dirty="0" smtClean="0">
                <a:solidFill>
                  <a:srgbClr val="FF0000"/>
                </a:solidFill>
              </a:rPr>
              <a:t>pointer (</a:t>
            </a:r>
            <a:r>
              <a:rPr lang="en-US" dirty="0" err="1" smtClean="0">
                <a:solidFill>
                  <a:srgbClr val="FF0000"/>
                </a:solidFill>
              </a:rPr>
              <a:t>fp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r</a:t>
            </a:r>
            <a:r>
              <a:rPr lang="en-US" dirty="0" smtClean="0"/>
              <a:t>12: intra procedure (</a:t>
            </a:r>
            <a:r>
              <a:rPr lang="en-US" dirty="0" err="1" smtClean="0">
                <a:solidFill>
                  <a:srgbClr val="FF0000"/>
                </a:solidFill>
              </a:rPr>
              <a:t>ip</a:t>
            </a:r>
            <a:r>
              <a:rPr lang="en-US" dirty="0" smtClean="0"/>
              <a:t>) scratch register</a:t>
            </a:r>
            <a:endParaRPr lang="en-US" dirty="0"/>
          </a:p>
          <a:p>
            <a:r>
              <a:rPr lang="en-US" dirty="0" smtClean="0"/>
              <a:t>r13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stack </a:t>
            </a:r>
            <a:r>
              <a:rPr lang="en-US" dirty="0" smtClean="0">
                <a:solidFill>
                  <a:srgbClr val="FF0000"/>
                </a:solidFill>
              </a:rPr>
              <a:t>pointer (</a:t>
            </a:r>
            <a:r>
              <a:rPr lang="en-US" dirty="0" err="1" smtClean="0">
                <a:solidFill>
                  <a:srgbClr val="FF0000"/>
                </a:solidFill>
              </a:rPr>
              <a:t>sp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r10</a:t>
            </a:r>
            <a:r>
              <a:rPr lang="en-US" dirty="0"/>
              <a:t>: stack size</a:t>
            </a:r>
          </a:p>
        </p:txBody>
      </p:sp>
    </p:spTree>
    <p:extLst>
      <p:ext uri="{BB962C8B-B14F-4D97-AF65-F5344CB8AC3E}">
        <p14:creationId xmlns:p14="http://schemas.microsoft.com/office/powerpoint/2010/main" val="31514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PMingLiU" panose="02020500000000000000" pitchFamily="18" charset="-120"/>
              </a:rPr>
              <a:t>Stacks and Subroutines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PMingLiU" panose="02020500000000000000" pitchFamily="18" charset="-120"/>
              </a:rPr>
              <a:t>Any </a:t>
            </a:r>
            <a:r>
              <a:rPr lang="en-US" altLang="zh-TW" dirty="0">
                <a:ea typeface="PMingLiU" panose="02020500000000000000" pitchFamily="18" charset="-120"/>
              </a:rPr>
              <a:t>registers </a:t>
            </a:r>
            <a:r>
              <a:rPr lang="en-US" altLang="zh-TW" dirty="0" smtClean="0">
                <a:ea typeface="PMingLiU" panose="02020500000000000000" pitchFamily="18" charset="-120"/>
              </a:rPr>
              <a:t>needed </a:t>
            </a:r>
            <a:r>
              <a:rPr lang="en-US" altLang="zh-TW" dirty="0">
                <a:ea typeface="PMingLiU" panose="02020500000000000000" pitchFamily="18" charset="-120"/>
              </a:rPr>
              <a:t>can be pushed onto the stack at </a:t>
            </a:r>
            <a:r>
              <a:rPr lang="en-US" altLang="zh-TW" dirty="0" smtClean="0">
                <a:ea typeface="PMingLiU" panose="02020500000000000000" pitchFamily="18" charset="-120"/>
              </a:rPr>
              <a:t>start </a:t>
            </a:r>
            <a:r>
              <a:rPr lang="en-US" altLang="zh-TW" dirty="0">
                <a:ea typeface="PMingLiU" panose="02020500000000000000" pitchFamily="18" charset="-120"/>
              </a:rPr>
              <a:t>of </a:t>
            </a:r>
            <a:r>
              <a:rPr lang="en-US" altLang="zh-TW" dirty="0" smtClean="0">
                <a:ea typeface="PMingLiU" panose="02020500000000000000" pitchFamily="18" charset="-120"/>
              </a:rPr>
              <a:t>subroutine </a:t>
            </a:r>
            <a:r>
              <a:rPr lang="en-US" altLang="zh-TW" dirty="0">
                <a:ea typeface="PMingLiU" panose="02020500000000000000" pitchFamily="18" charset="-120"/>
              </a:rPr>
              <a:t>and popped off again at </a:t>
            </a:r>
            <a:r>
              <a:rPr lang="en-US" altLang="zh-TW" dirty="0" smtClean="0">
                <a:ea typeface="PMingLiU" panose="02020500000000000000" pitchFamily="18" charset="-120"/>
              </a:rPr>
              <a:t>end </a:t>
            </a:r>
            <a:r>
              <a:rPr lang="en-US" altLang="zh-TW" dirty="0">
                <a:ea typeface="PMingLiU" panose="02020500000000000000" pitchFamily="18" charset="-120"/>
              </a:rPr>
              <a:t>so as to restore them before return to the </a:t>
            </a:r>
            <a:r>
              <a:rPr lang="en-US" altLang="zh-TW" dirty="0" smtClean="0">
                <a:ea typeface="PMingLiU" panose="02020500000000000000" pitchFamily="18" charset="-120"/>
              </a:rPr>
              <a:t>caller:</a:t>
            </a:r>
            <a:endParaRPr lang="en-US" altLang="zh-TW" dirty="0">
              <a:ea typeface="PMingLiU" panose="02020500000000000000" pitchFamily="18" charset="-120"/>
            </a:endParaRPr>
          </a:p>
          <a:p>
            <a:pPr>
              <a:buFont typeface="Times New Roman" panose="02020603050405020304" pitchFamily="18" charset="0"/>
              <a:buNone/>
            </a:pPr>
            <a:r>
              <a:rPr lang="en-US" altLang="zh-TW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	</a:t>
            </a:r>
            <a:r>
              <a:rPr lang="en-US" altLang="zh-TW" sz="1800" dirty="0" smtClean="0">
                <a:solidFill>
                  <a:srgbClr val="FF000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STMFD</a:t>
            </a:r>
            <a:r>
              <a:rPr lang="en-US" altLang="zh-TW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 </a:t>
            </a:r>
            <a:r>
              <a:rPr lang="en-US" altLang="zh-TW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sp</a:t>
            </a:r>
            <a:r>
              <a:rPr lang="en-US" altLang="zh-TW" sz="1800" dirty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!,{r0-r12, </a:t>
            </a:r>
            <a:r>
              <a:rPr lang="en-US" altLang="zh-TW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lr</a:t>
            </a:r>
            <a:r>
              <a:rPr lang="en-US" altLang="zh-TW" sz="1800" dirty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}	</a:t>
            </a:r>
            <a:r>
              <a:rPr lang="en-US" altLang="zh-TW" sz="1800" dirty="0" smtClean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; </a:t>
            </a:r>
            <a:r>
              <a:rPr lang="en-US" altLang="zh-TW" sz="1800" dirty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stack all registers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TW" sz="1800" dirty="0" smtClean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	........</a:t>
            </a:r>
            <a:r>
              <a:rPr lang="en-US" altLang="zh-TW" sz="1800" dirty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			; and the return address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TW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	</a:t>
            </a:r>
            <a:r>
              <a:rPr lang="en-US" altLang="zh-TW" sz="1800" dirty="0" smtClean="0">
                <a:solidFill>
                  <a:srgbClr val="FF000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LDMFD</a:t>
            </a:r>
            <a:r>
              <a:rPr lang="en-US" altLang="zh-TW" sz="1800" dirty="0" smtClean="0">
                <a:solidFill>
                  <a:srgbClr val="0070C0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 </a:t>
            </a:r>
            <a:r>
              <a:rPr lang="en-US" altLang="zh-TW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sp</a:t>
            </a:r>
            <a:r>
              <a:rPr lang="en-US" altLang="zh-TW" sz="1800" dirty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!,{r0-r12, pc}	; load all the registers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TW" sz="1800" dirty="0">
                <a:solidFill>
                  <a:schemeClr val="accent2"/>
                </a:solidFill>
                <a:latin typeface="Courier New" panose="02070309020205020404" pitchFamily="49" charset="0"/>
                <a:ea typeface="PMingLiU" panose="02020500000000000000" pitchFamily="18" charset="-120"/>
              </a:rPr>
              <a:t>					; and return automatically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50" y="3947463"/>
            <a:ext cx="52197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 vs. CISC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instruction set computer (</a:t>
            </a:r>
            <a:r>
              <a:rPr lang="en-US" dirty="0">
                <a:solidFill>
                  <a:srgbClr val="FF0033"/>
                </a:solidFill>
              </a:rPr>
              <a:t>CISC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variety </a:t>
            </a:r>
            <a:r>
              <a:rPr lang="en-US" dirty="0"/>
              <a:t>of instructions that may perform very complex </a:t>
            </a:r>
            <a:r>
              <a:rPr lang="en-US" dirty="0" smtClean="0"/>
              <a:t>tasks; 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addressing </a:t>
            </a:r>
            <a:r>
              <a:rPr lang="en-US" dirty="0" smtClean="0"/>
              <a:t>modes.</a:t>
            </a:r>
            <a:endParaRPr lang="en-US" dirty="0"/>
          </a:p>
          <a:p>
            <a:r>
              <a:rPr lang="en-US" dirty="0"/>
              <a:t>Reduced instruction set computer (</a:t>
            </a:r>
            <a:r>
              <a:rPr lang="en-US" dirty="0">
                <a:solidFill>
                  <a:srgbClr val="FF0033"/>
                </a:solidFill>
              </a:rPr>
              <a:t>RISC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fewer and simpler </a:t>
            </a:r>
            <a:r>
              <a:rPr lang="en-US" dirty="0" smtClean="0"/>
              <a:t>instructions;</a:t>
            </a:r>
          </a:p>
          <a:p>
            <a:pPr lvl="1"/>
            <a:r>
              <a:rPr lang="en-US" dirty="0" smtClean="0"/>
              <a:t>load/store;</a:t>
            </a:r>
          </a:p>
          <a:p>
            <a:pPr lvl="1"/>
            <a:r>
              <a:rPr lang="en-US" dirty="0" smtClean="0"/>
              <a:t>pipelined instructions.</a:t>
            </a:r>
          </a:p>
          <a:p>
            <a:r>
              <a:rPr lang="en-US" dirty="0" smtClean="0"/>
              <a:t>Early </a:t>
            </a:r>
            <a:r>
              <a:rPr lang="en-US" dirty="0"/>
              <a:t>RISC designs substantially outperformed CISC </a:t>
            </a:r>
            <a:r>
              <a:rPr lang="en-US" dirty="0" smtClean="0"/>
              <a:t>designs. </a:t>
            </a:r>
          </a:p>
          <a:p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gap between </a:t>
            </a:r>
            <a:r>
              <a:rPr lang="en-US" dirty="0" smtClean="0"/>
              <a:t>RISC </a:t>
            </a:r>
            <a:r>
              <a:rPr lang="en-US" dirty="0"/>
              <a:t>and </a:t>
            </a:r>
            <a:r>
              <a:rPr lang="en-US" dirty="0" smtClean="0"/>
              <a:t>CISC has </a:t>
            </a:r>
            <a:r>
              <a:rPr lang="en-US" dirty="0"/>
              <a:t>narrowed </a:t>
            </a:r>
            <a:r>
              <a:rPr lang="en-US" dirty="0" smtClean="0"/>
              <a:t>as CISC used RISC techniques </a:t>
            </a:r>
            <a:r>
              <a:rPr lang="en-US" dirty="0"/>
              <a:t>to efficiently execute </a:t>
            </a:r>
            <a:r>
              <a:rPr lang="en-US" dirty="0" smtClean="0"/>
              <a:t>CISC instructions.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PICmicro</a:t>
            </a:r>
            <a:r>
              <a:rPr lang="en-US" dirty="0"/>
              <a:t> </a:t>
            </a:r>
            <a:r>
              <a:rPr lang="en-US" dirty="0" smtClean="0"/>
              <a:t>PIC16F Instruction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8-bit </a:t>
            </a:r>
            <a:r>
              <a:rPr lang="en-US" dirty="0"/>
              <a:t>word </a:t>
            </a:r>
            <a:r>
              <a:rPr lang="en-US" dirty="0" smtClean="0"/>
              <a:t>size, 14-bit </a:t>
            </a:r>
            <a:r>
              <a:rPr lang="en-US" dirty="0"/>
              <a:t>instructions</a:t>
            </a:r>
          </a:p>
          <a:p>
            <a:r>
              <a:rPr lang="en-US" dirty="0" smtClean="0"/>
              <a:t>Harvard </a:t>
            </a:r>
            <a:r>
              <a:rPr lang="en-US" dirty="0"/>
              <a:t>architecture</a:t>
            </a:r>
          </a:p>
          <a:p>
            <a:r>
              <a:rPr lang="en-US" dirty="0"/>
              <a:t>Instruction flash memory up to 8192 </a:t>
            </a:r>
            <a:r>
              <a:rPr lang="en-US" dirty="0" smtClean="0"/>
              <a:t>(i.e., 8K) words </a:t>
            </a:r>
          </a:p>
          <a:p>
            <a:r>
              <a:rPr lang="en-US" dirty="0"/>
              <a:t>13-bit </a:t>
            </a:r>
            <a:r>
              <a:rPr lang="en-US" dirty="0" smtClean="0"/>
              <a:t>PC</a:t>
            </a:r>
          </a:p>
          <a:p>
            <a:r>
              <a:rPr lang="en-US" dirty="0"/>
              <a:t>Data memory includes up to </a:t>
            </a:r>
            <a:endParaRPr lang="en-US" dirty="0" smtClean="0"/>
          </a:p>
          <a:p>
            <a:pPr lvl="1"/>
            <a:r>
              <a:rPr lang="en-US" dirty="0" smtClean="0"/>
              <a:t>368 </a:t>
            </a:r>
            <a:r>
              <a:rPr lang="en-US" dirty="0"/>
              <a:t>words SRAM </a:t>
            </a:r>
            <a:endParaRPr lang="en-US" dirty="0" smtClean="0"/>
          </a:p>
          <a:p>
            <a:pPr lvl="1"/>
            <a:r>
              <a:rPr lang="en-US" dirty="0" smtClean="0"/>
              <a:t>256 </a:t>
            </a:r>
            <a:r>
              <a:rPr lang="en-US" dirty="0"/>
              <a:t>bytes EEPROM </a:t>
            </a:r>
            <a:endParaRPr lang="en-US" dirty="0" smtClean="0"/>
          </a:p>
          <a:p>
            <a:r>
              <a:rPr lang="en-US" dirty="0" smtClean="0"/>
              <a:t>Low-power </a:t>
            </a:r>
            <a:r>
              <a:rPr lang="en-US" dirty="0"/>
              <a:t>features:</a:t>
            </a:r>
          </a:p>
          <a:p>
            <a:pPr lvl="1"/>
            <a:r>
              <a:rPr lang="en-US" dirty="0" smtClean="0"/>
              <a:t>Sleep </a:t>
            </a:r>
            <a:r>
              <a:rPr lang="en-US" dirty="0"/>
              <a:t>mode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for multiple clocks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11740"/>
              </p:ext>
            </p:extLst>
          </p:nvPr>
        </p:nvGraphicFramePr>
        <p:xfrm>
          <a:off x="4975249" y="3256179"/>
          <a:ext cx="3962400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Visio" r:id="rId3" imgW="3636883" imgH="2579608" progId="Visio.Drawing.11">
                  <p:embed/>
                </p:oleObj>
              </mc:Choice>
              <mc:Fallback>
                <p:oleObj name="Visio" r:id="rId3" imgW="3636883" imgH="25796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49" y="3256179"/>
                        <a:ext cx="3962400" cy="280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3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Memory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266940" cy="5143500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/>
              <a:t>memory is divided into four 2k</a:t>
            </a:r>
            <a:r>
              <a:rPr lang="en-US" dirty="0">
                <a:cs typeface="Arial" panose="020B0604020202020204" pitchFamily="34" charset="0"/>
              </a:rPr>
              <a:t>×</a:t>
            </a:r>
            <a:r>
              <a:rPr lang="en-US" dirty="0"/>
              <a:t>14 </a:t>
            </a:r>
            <a:r>
              <a:rPr lang="en-US" dirty="0" smtClean="0"/>
              <a:t>pages</a:t>
            </a:r>
            <a:endParaRPr lang="en-US" dirty="0"/>
          </a:p>
          <a:p>
            <a:r>
              <a:rPr lang="en-US" dirty="0" smtClean="0"/>
              <a:t>Interrupt </a:t>
            </a:r>
            <a:r>
              <a:rPr lang="en-US" dirty="0"/>
              <a:t>vectors in bottom of </a:t>
            </a:r>
            <a:r>
              <a:rPr lang="en-US" dirty="0" smtClean="0"/>
              <a:t>memory</a:t>
            </a:r>
          </a:p>
          <a:p>
            <a:r>
              <a:rPr lang="en-US" dirty="0"/>
              <a:t>PC can be loaded from 8-level stack.</a:t>
            </a:r>
          </a:p>
          <a:p>
            <a:pPr lvl="1"/>
            <a:r>
              <a:rPr lang="en-US" dirty="0"/>
              <a:t>Separate from program and data memory.</a:t>
            </a:r>
          </a:p>
          <a:p>
            <a:r>
              <a:rPr lang="en-US" dirty="0"/>
              <a:t>Stack operates as a circular buffer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19" y="1347787"/>
            <a:ext cx="33432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File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423516" cy="5143500"/>
          </a:xfrm>
        </p:spPr>
        <p:txBody>
          <a:bodyPr/>
          <a:lstStyle/>
          <a:p>
            <a:r>
              <a:rPr lang="en-US" dirty="0"/>
              <a:t>All of data memory is part of the register file, so any location in data memory may be operated on </a:t>
            </a:r>
            <a:r>
              <a:rPr lang="en-US" dirty="0" smtClean="0"/>
              <a:t>directly</a:t>
            </a:r>
          </a:p>
          <a:p>
            <a:r>
              <a:rPr lang="en-US" dirty="0"/>
              <a:t>All peripherals are mapped into data memory as a series of </a:t>
            </a:r>
            <a:r>
              <a:rPr lang="en-US" dirty="0" smtClean="0"/>
              <a:t>registers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working register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716" y="1143000"/>
            <a:ext cx="50958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Block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03" y="1239934"/>
            <a:ext cx="8180194" cy="48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54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Memory Organization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73" y="1066800"/>
            <a:ext cx="7402849" cy="51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Memory Organization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297541"/>
            <a:ext cx="74866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Register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0366" y="2219253"/>
            <a:ext cx="74706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IRP</a:t>
            </a:r>
            <a:r>
              <a:rPr lang="en-US" dirty="0">
                <a:solidFill>
                  <a:srgbClr val="000000"/>
                </a:solidFill>
              </a:rPr>
              <a:t>: Register Bank Select (used for Indirect addressing)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0 = Bank 0, 1 	1 = Bank 2, 3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RP1:RP0</a:t>
            </a:r>
            <a:r>
              <a:rPr lang="en-US" dirty="0">
                <a:solidFill>
                  <a:srgbClr val="000000"/>
                </a:solidFill>
              </a:rPr>
              <a:t>: Register Bank Select Bits (used for direct addressing)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00 = Bank 0,   01 = Bank 1,   10 = Bank 2,   11 = Bank 3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>
                <a:solidFill>
                  <a:srgbClr val="000000"/>
                </a:solidFill>
              </a:rPr>
              <a:t>: Time-out bit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0 = A WDT time-out occurred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PD</a:t>
            </a:r>
            <a:r>
              <a:rPr lang="en-US" dirty="0">
                <a:solidFill>
                  <a:srgbClr val="000000"/>
                </a:solidFill>
              </a:rPr>
              <a:t>: Power-down bit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0 = SLEEP instruction executed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: Zero bit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1 = Result of arithmetic operation is zero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DC</a:t>
            </a:r>
            <a:r>
              <a:rPr lang="en-US" dirty="0">
                <a:solidFill>
                  <a:srgbClr val="000000"/>
                </a:solidFill>
              </a:rPr>
              <a:t>: Digit </a:t>
            </a:r>
            <a:r>
              <a:rPr lang="en-US" dirty="0" err="1">
                <a:solidFill>
                  <a:srgbClr val="000000"/>
                </a:solidFill>
              </a:rPr>
              <a:t>cary</a:t>
            </a:r>
            <a:r>
              <a:rPr lang="en-US" dirty="0">
                <a:solidFill>
                  <a:srgbClr val="000000"/>
                </a:solidFill>
              </a:rPr>
              <a:t> / borrow bit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1 = Carry out of 4</a:t>
            </a:r>
            <a:r>
              <a:rPr lang="en-US" sz="1400" baseline="30000" dirty="0">
                <a:solidFill>
                  <a:srgbClr val="000000"/>
                </a:solidFill>
              </a:rPr>
              <a:t>th</a:t>
            </a:r>
            <a:r>
              <a:rPr lang="en-US" sz="1400" dirty="0">
                <a:solidFill>
                  <a:srgbClr val="000000"/>
                </a:solidFill>
              </a:rPr>
              <a:t> low order bit occurred / No borrow occurred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: Carry / borrow bit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400" dirty="0">
                <a:solidFill>
                  <a:srgbClr val="000000"/>
                </a:solidFill>
              </a:rPr>
              <a:t>1 = Carry out of </a:t>
            </a:r>
            <a:r>
              <a:rPr lang="en-US" sz="1400" dirty="0" err="1">
                <a:solidFill>
                  <a:srgbClr val="000000"/>
                </a:solidFill>
              </a:rPr>
              <a:t>MSb</a:t>
            </a:r>
            <a:r>
              <a:rPr lang="en-US" sz="1400" dirty="0">
                <a:solidFill>
                  <a:srgbClr val="000000"/>
                </a:solidFill>
              </a:rPr>
              <a:t> occurred / No borrow occurred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66" y="1322132"/>
            <a:ext cx="68961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13-bit PC can access up to 2</a:t>
            </a:r>
            <a:r>
              <a:rPr lang="en-US" baseline="30000" dirty="0"/>
              <a:t>13</a:t>
            </a:r>
            <a:r>
              <a:rPr lang="en-US" dirty="0"/>
              <a:t> = 8192 words</a:t>
            </a:r>
          </a:p>
          <a:p>
            <a:pPr>
              <a:lnSpc>
                <a:spcPct val="100000"/>
              </a:lnSpc>
            </a:pPr>
            <a:r>
              <a:rPr lang="en-US" dirty="0"/>
              <a:t>Contains address of </a:t>
            </a:r>
            <a:r>
              <a:rPr lang="en-US" u="sng" dirty="0"/>
              <a:t>NEXT</a:t>
            </a:r>
            <a:r>
              <a:rPr lang="en-US" dirty="0"/>
              <a:t> </a:t>
            </a:r>
            <a:r>
              <a:rPr lang="en-US" dirty="0" smtClean="0"/>
              <a:t>instruction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Lower byte accessible in data memory as PCL</a:t>
            </a:r>
          </a:p>
          <a:p>
            <a:pPr>
              <a:lnSpc>
                <a:spcPct val="100000"/>
              </a:lnSpc>
            </a:pPr>
            <a:r>
              <a:rPr lang="en-US" dirty="0"/>
              <a:t>Upper byte indirectly accessible via PCLATH</a:t>
            </a:r>
          </a:p>
          <a:p>
            <a:pPr>
              <a:lnSpc>
                <a:spcPct val="100000"/>
              </a:lnSpc>
            </a:pPr>
            <a:r>
              <a:rPr lang="en-US" dirty="0"/>
              <a:t>Runs freely across page </a:t>
            </a:r>
            <a:r>
              <a:rPr lang="en-US" dirty="0" smtClean="0"/>
              <a:t>boundaries</a:t>
            </a:r>
          </a:p>
          <a:p>
            <a:pPr>
              <a:lnSpc>
                <a:spcPct val="100000"/>
              </a:lnSpc>
            </a:pPr>
            <a:r>
              <a:rPr lang="en-US" dirty="0"/>
              <a:t>PCL register </a:t>
            </a:r>
            <a:r>
              <a:rPr lang="en-US" dirty="0" smtClean="0"/>
              <a:t>can be used as </a:t>
            </a:r>
            <a:r>
              <a:rPr lang="en-US" dirty="0"/>
              <a:t>an </a:t>
            </a:r>
            <a:r>
              <a:rPr lang="en-US" dirty="0" smtClean="0"/>
              <a:t>operand in instructions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01" y="4408319"/>
            <a:ext cx="6670456" cy="13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Instruction Set – Description Convention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0" y="1412755"/>
            <a:ext cx="8000326" cy="377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PIC16 Instruction Set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0" y="1135506"/>
            <a:ext cx="8064979" cy="51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Little-Endian </a:t>
            </a:r>
            <a:r>
              <a:rPr lang="en-US" dirty="0"/>
              <a:t>vs. </a:t>
            </a:r>
            <a:r>
              <a:rPr lang="en-US" dirty="0" smtClean="0"/>
              <a:t>Big-Endian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Little-endian: least-significant byte first</a:t>
            </a:r>
          </a:p>
          <a:p>
            <a:r>
              <a:rPr lang="en-US" dirty="0" smtClean="0"/>
              <a:t>Big-endian</a:t>
            </a:r>
            <a:r>
              <a:rPr lang="en-US" dirty="0"/>
              <a:t>: most-significant byte first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0" y="2622502"/>
            <a:ext cx="3951841" cy="3597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240" y="2622502"/>
            <a:ext cx="3930384" cy="3481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8370" y="2184292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Little-Endian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4471" y="2222392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Big-Endian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Overview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334845"/>
              </p:ext>
            </p:extLst>
          </p:nvPr>
        </p:nvGraphicFramePr>
        <p:xfrm>
          <a:off x="1000125" y="1139993"/>
          <a:ext cx="7085013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Visio" r:id="rId3" imgW="4277618" imgH="3086636" progId="Visio.Drawing.11">
                  <p:embed/>
                </p:oleObj>
              </mc:Choice>
              <mc:Fallback>
                <p:oleObj name="Visio" r:id="rId3" imgW="4277618" imgH="3086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139993"/>
                        <a:ext cx="7085013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Overview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261607"/>
              </p:ext>
            </p:extLst>
          </p:nvPr>
        </p:nvGraphicFramePr>
        <p:xfrm>
          <a:off x="1000125" y="1124720"/>
          <a:ext cx="7086600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Visio" r:id="rId3" imgW="4277618" imgH="3086636" progId="Visio.Drawing.11">
                  <p:embed/>
                </p:oleObj>
              </mc:Choice>
              <mc:Fallback>
                <p:oleObj name="Visio" r:id="rId3" imgW="4277618" imgH="3086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124720"/>
                        <a:ext cx="7086600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6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Overview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246390"/>
              </p:ext>
            </p:extLst>
          </p:nvPr>
        </p:nvGraphicFramePr>
        <p:xfrm>
          <a:off x="1000125" y="1124720"/>
          <a:ext cx="70866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Visio" r:id="rId3" imgW="4277618" imgH="3086636" progId="Visio.Drawing.11">
                  <p:embed/>
                </p:oleObj>
              </mc:Choice>
              <mc:Fallback>
                <p:oleObj name="Visio" r:id="rId3" imgW="4277618" imgH="3086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124720"/>
                        <a:ext cx="7086600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2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PIC16 Addressing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Memory Access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Direct</a:t>
            </a:r>
            <a:r>
              <a:rPr lang="en-US" dirty="0" smtClean="0"/>
              <a:t>		              </a:t>
            </a:r>
            <a:r>
              <a:rPr lang="en-US" dirty="0" err="1" smtClean="0"/>
              <a:t>addwf</a:t>
            </a:r>
            <a:r>
              <a:rPr lang="en-US" dirty="0" smtClean="0"/>
              <a:t>	 &lt;</a:t>
            </a:r>
            <a:r>
              <a:rPr lang="en-US" dirty="0" err="1" smtClean="0"/>
              <a:t>data_address</a:t>
            </a:r>
            <a:r>
              <a:rPr lang="en-US" dirty="0" smtClean="0"/>
              <a:t>&gt;, &lt;d&gt;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Indirect</a:t>
            </a:r>
            <a:r>
              <a:rPr lang="en-US" dirty="0" smtClean="0"/>
              <a:t>		              </a:t>
            </a:r>
            <a:r>
              <a:rPr lang="en-US" dirty="0" err="1" smtClean="0"/>
              <a:t>addwf</a:t>
            </a:r>
            <a:r>
              <a:rPr lang="en-US" dirty="0" smtClean="0"/>
              <a:t>	 INDF, &lt;d&gt;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Immediate</a:t>
            </a:r>
            <a:r>
              <a:rPr lang="en-US" dirty="0" smtClean="0"/>
              <a:t> (Literal)	 </a:t>
            </a:r>
            <a:r>
              <a:rPr lang="en-US" dirty="0" err="1" smtClean="0"/>
              <a:t>movlw</a:t>
            </a:r>
            <a:r>
              <a:rPr lang="en-US" dirty="0" smtClean="0"/>
              <a:t>	 &lt;constant&gt;</a:t>
            </a:r>
          </a:p>
          <a:p>
            <a:r>
              <a:rPr lang="en-US" dirty="0" smtClean="0"/>
              <a:t>Indirect addressing controlled by </a:t>
            </a:r>
            <a:r>
              <a:rPr lang="en-US" dirty="0" smtClean="0">
                <a:solidFill>
                  <a:srgbClr val="FF0000"/>
                </a:solidFill>
              </a:rPr>
              <a:t>INDF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FSR (File Select Register)</a:t>
            </a:r>
            <a:r>
              <a:rPr lang="en-US" dirty="0" smtClean="0"/>
              <a:t> registers</a:t>
            </a:r>
          </a:p>
          <a:p>
            <a:pPr lvl="1"/>
            <a:r>
              <a:rPr lang="en-US" dirty="0" smtClean="0"/>
              <a:t>Access to INDF causes indirect load through </a:t>
            </a:r>
            <a:r>
              <a:rPr lang="en-US" dirty="0" smtClean="0">
                <a:solidFill>
                  <a:srgbClr val="FF0000"/>
                </a:solidFill>
              </a:rPr>
              <a:t>FSR</a:t>
            </a:r>
          </a:p>
          <a:p>
            <a:r>
              <a:rPr lang="en-US" dirty="0" smtClean="0"/>
              <a:t>Program Memory Access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Absolute</a:t>
            </a:r>
            <a:r>
              <a:rPr lang="en-US" dirty="0" smtClean="0"/>
              <a:t>		</a:t>
            </a:r>
            <a:r>
              <a:rPr lang="en-US" dirty="0" err="1" smtClean="0"/>
              <a:t>goto</a:t>
            </a:r>
            <a:r>
              <a:rPr lang="en-US" dirty="0" smtClean="0"/>
              <a:t>	&lt;</a:t>
            </a:r>
            <a:r>
              <a:rPr lang="en-US" dirty="0" err="1" smtClean="0"/>
              <a:t>program_address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Relative</a:t>
            </a:r>
            <a:r>
              <a:rPr lang="en-US" dirty="0" smtClean="0"/>
              <a:t>		</a:t>
            </a:r>
            <a:r>
              <a:rPr lang="en-US" dirty="0" err="1" smtClean="0"/>
              <a:t>addwf</a:t>
            </a:r>
            <a:r>
              <a:rPr lang="en-US" dirty="0" smtClean="0"/>
              <a:t>	 </a:t>
            </a:r>
            <a:r>
              <a:rPr lang="en-US" dirty="0" err="1" smtClean="0"/>
              <a:t>PCL,f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Memory: Direct Addressing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6" y="1219268"/>
            <a:ext cx="8295408" cy="48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739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Memory: </a:t>
            </a:r>
            <a:r>
              <a:rPr lang="en-US" dirty="0" smtClean="0"/>
              <a:t>Indirect </a:t>
            </a:r>
            <a:r>
              <a:rPr lang="en-US" dirty="0"/>
              <a:t>Addressing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6" y="1297541"/>
            <a:ext cx="8295408" cy="319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296" y="4926782"/>
            <a:ext cx="5630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 bits from FSR + 1 bit from IRP = 9 bits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Effective 2</a:t>
            </a:r>
            <a:r>
              <a:rPr lang="en-US" sz="2400" baseline="30000" dirty="0" smtClean="0">
                <a:solidFill>
                  <a:srgbClr val="FF0000"/>
                </a:solidFill>
              </a:rPr>
              <a:t>9</a:t>
            </a:r>
            <a:r>
              <a:rPr lang="en-US" sz="2400" dirty="0" smtClean="0">
                <a:solidFill>
                  <a:srgbClr val="FF0000"/>
                </a:solidFill>
              </a:rPr>
              <a:t> = 512 memory locations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129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Indirect Addressing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8" y="1239934"/>
            <a:ext cx="8089683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GOTO</a:t>
            </a:r>
            <a:r>
              <a:rPr lang="en-US" dirty="0" smtClean="0"/>
              <a:t>: </a:t>
            </a:r>
            <a:r>
              <a:rPr lang="en-US" dirty="0"/>
              <a:t>Unconditional branch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INCFSZ</a:t>
            </a:r>
            <a:r>
              <a:rPr lang="en-US" dirty="0" smtClean="0"/>
              <a:t>: </a:t>
            </a:r>
            <a:r>
              <a:rPr lang="en-US" dirty="0"/>
              <a:t>Increment f, skip if 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DECFSZ</a:t>
            </a:r>
            <a:r>
              <a:rPr lang="en-US" dirty="0" smtClean="0"/>
              <a:t>: </a:t>
            </a:r>
            <a:r>
              <a:rPr lang="en-US" dirty="0"/>
              <a:t>Decrement f, skip if 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BTFSC</a:t>
            </a:r>
            <a:r>
              <a:rPr lang="en-US" dirty="0" smtClean="0"/>
              <a:t>: </a:t>
            </a:r>
            <a:r>
              <a:rPr lang="en-US" dirty="0"/>
              <a:t>Bit test f, skip if clear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BTFSS</a:t>
            </a:r>
            <a:r>
              <a:rPr lang="en-US" dirty="0" smtClean="0"/>
              <a:t>: </a:t>
            </a:r>
            <a:r>
              <a:rPr lang="en-US" dirty="0"/>
              <a:t>Bit test f, skip if set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CALL</a:t>
            </a:r>
            <a:r>
              <a:rPr lang="en-US" dirty="0" smtClean="0"/>
              <a:t>: </a:t>
            </a:r>
            <a:r>
              <a:rPr lang="en-US" dirty="0"/>
              <a:t>Call subroutine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RETURN</a:t>
            </a:r>
            <a:r>
              <a:rPr lang="en-US" dirty="0" smtClean="0"/>
              <a:t>: </a:t>
            </a:r>
            <a:r>
              <a:rPr lang="en-US" dirty="0"/>
              <a:t>Return from subroutine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RETLW</a:t>
            </a:r>
            <a:r>
              <a:rPr lang="en-US" dirty="0" smtClean="0"/>
              <a:t>: </a:t>
            </a:r>
            <a:r>
              <a:rPr lang="en-US" dirty="0"/>
              <a:t>Return with literal </a:t>
            </a:r>
            <a:r>
              <a:rPr lang="en-US" dirty="0" smtClean="0"/>
              <a:t>in W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RETFIE</a:t>
            </a:r>
            <a:r>
              <a:rPr lang="en-US" dirty="0" smtClean="0"/>
              <a:t>: </a:t>
            </a:r>
            <a:r>
              <a:rPr lang="en-US" dirty="0"/>
              <a:t>Return from interrupt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SLEEP</a:t>
            </a:r>
            <a:r>
              <a:rPr lang="en-US" dirty="0" smtClean="0"/>
              <a:t>: </a:t>
            </a:r>
            <a:r>
              <a:rPr lang="en-US" dirty="0"/>
              <a:t>Go into standby mode</a:t>
            </a:r>
          </a:p>
        </p:txBody>
      </p:sp>
    </p:spTree>
    <p:extLst>
      <p:ext uri="{BB962C8B-B14F-4D97-AF65-F5344CB8AC3E}">
        <p14:creationId xmlns:p14="http://schemas.microsoft.com/office/powerpoint/2010/main" val="35263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Absolute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and GOTO Instructions</a:t>
            </a:r>
          </a:p>
          <a:p>
            <a:r>
              <a:rPr lang="en-US" dirty="0" smtClean="0"/>
              <a:t>PC Absolute Addressing (Program Memory)</a:t>
            </a:r>
          </a:p>
          <a:p>
            <a:pPr lvl="1"/>
            <a:r>
              <a:rPr lang="en-US" dirty="0" smtClean="0"/>
              <a:t>Jump to another program memory location out of PC sequence</a:t>
            </a:r>
          </a:p>
          <a:p>
            <a:pPr lvl="1"/>
            <a:r>
              <a:rPr lang="en-US" dirty="0" smtClean="0"/>
              <a:t>Call a subroutine</a:t>
            </a:r>
          </a:p>
          <a:p>
            <a:r>
              <a:rPr lang="en-US" dirty="0" smtClean="0"/>
              <a:t>Used by the CALL and GOTO instructions</a:t>
            </a:r>
          </a:p>
          <a:p>
            <a:pPr lvl="1"/>
            <a:r>
              <a:rPr lang="en-US" dirty="0" smtClean="0"/>
              <a:t>11 bits of the required 13 address bits are encoded in the instruction</a:t>
            </a:r>
          </a:p>
          <a:p>
            <a:pPr lvl="1"/>
            <a:r>
              <a:rPr lang="en-US" dirty="0" smtClean="0"/>
              <a:t>2 additional bits will come from the </a:t>
            </a:r>
            <a:r>
              <a:rPr lang="en-US" dirty="0" smtClean="0">
                <a:solidFill>
                  <a:srgbClr val="FF0000"/>
                </a:solidFill>
              </a:rPr>
              <a:t>PCLATH</a:t>
            </a:r>
            <a:r>
              <a:rPr lang="en-US" dirty="0" smtClean="0"/>
              <a:t> register</a:t>
            </a:r>
          </a:p>
          <a:p>
            <a:r>
              <a:rPr lang="en-US" dirty="0" smtClean="0"/>
              <a:t>Used when performing Computed </a:t>
            </a:r>
            <a:r>
              <a:rPr lang="en-US" dirty="0" err="1" smtClean="0"/>
              <a:t>Goto</a:t>
            </a:r>
            <a:r>
              <a:rPr lang="en-US" dirty="0" smtClean="0"/>
              <a:t> operation</a:t>
            </a:r>
          </a:p>
          <a:p>
            <a:pPr lvl="1"/>
            <a:r>
              <a:rPr lang="en-US" dirty="0" smtClean="0"/>
              <a:t>Address to jump to is calculated by the program </a:t>
            </a:r>
          </a:p>
          <a:p>
            <a:pPr lvl="1"/>
            <a:r>
              <a:rPr lang="en-US" dirty="0" smtClean="0"/>
              <a:t>Computed address is written directly into the Program Counter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Absolute Addressing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6849"/>
            <a:ext cx="8147290" cy="455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Single-issue</a:t>
            </a:r>
            <a:r>
              <a:rPr lang="en-US" dirty="0" smtClean="0"/>
              <a:t>: </a:t>
            </a:r>
            <a:r>
              <a:rPr lang="en-US" dirty="0"/>
              <a:t>A single-issue processor executes one instruction at a </a:t>
            </a:r>
            <a:r>
              <a:rPr lang="en-US" dirty="0" smtClean="0"/>
              <a:t>time.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Multiple-issue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superscalar</a:t>
            </a:r>
            <a:r>
              <a:rPr lang="en-US" b="1" dirty="0"/>
              <a:t> </a:t>
            </a:r>
            <a:r>
              <a:rPr lang="en-US" dirty="0"/>
              <a:t>processor uses specialized logic to identify at run time instructions that can be executed simultaneously </a:t>
            </a:r>
            <a:endParaRPr lang="en-US" dirty="0" smtClean="0"/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VLIW</a:t>
            </a:r>
            <a:r>
              <a:rPr lang="en-US" b="1" dirty="0"/>
              <a:t> </a:t>
            </a:r>
            <a:r>
              <a:rPr lang="en-US" dirty="0"/>
              <a:t>processor relies on the compiler to determine what combinations of instructions can be legally executed together </a:t>
            </a:r>
            <a:endParaRPr lang="en-US" dirty="0" smtClean="0"/>
          </a:p>
          <a:p>
            <a:r>
              <a:rPr lang="en-US" dirty="0"/>
              <a:t>VLIW is more energy-efficient than </a:t>
            </a:r>
            <a:r>
              <a:rPr lang="en-US" dirty="0" smtClean="0"/>
              <a:t>superscalar</a:t>
            </a:r>
            <a:endParaRPr lang="en-US" dirty="0"/>
          </a:p>
          <a:p>
            <a:r>
              <a:rPr lang="en-US" dirty="0"/>
              <a:t>VLIW is widely used in signal </a:t>
            </a:r>
            <a:r>
              <a:rPr lang="en-US" dirty="0" smtClean="0"/>
              <a:t>processing</a:t>
            </a:r>
            <a:endParaRPr lang="en-US" dirty="0"/>
          </a:p>
          <a:p>
            <a:pPr lvl="1"/>
            <a:r>
              <a:rPr lang="en-US" dirty="0"/>
              <a:t>Multimedia </a:t>
            </a:r>
            <a:r>
              <a:rPr lang="en-US" dirty="0" smtClean="0"/>
              <a:t>processing</a:t>
            </a:r>
            <a:endParaRPr lang="en-US" dirty="0"/>
          </a:p>
          <a:p>
            <a:pPr lvl="1"/>
            <a:r>
              <a:rPr lang="en-US" dirty="0"/>
              <a:t>Processing multiple channels of </a:t>
            </a:r>
            <a:r>
              <a:rPr lang="en-US" dirty="0" smtClean="0"/>
              <a:t>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</a:t>
            </a:r>
            <a:r>
              <a:rPr lang="en-US" dirty="0" smtClean="0"/>
              <a:t>Absolute Addressing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0149"/>
            <a:ext cx="8229600" cy="49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</a:t>
            </a:r>
            <a:r>
              <a:rPr lang="en-US" dirty="0" smtClean="0"/>
              <a:t>Relative Addressing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6" y="1297541"/>
            <a:ext cx="8279626" cy="46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 Relative Addressing: Lookup 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2331" y="5848494"/>
            <a:ext cx="717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Note: After fetching an instruction PCL gets incremented by 1.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96" y="1124720"/>
            <a:ext cx="8237801" cy="468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C55X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high-performance digital signal processor</a:t>
            </a:r>
          </a:p>
          <a:p>
            <a:r>
              <a:rPr lang="en-US" dirty="0" smtClean="0"/>
              <a:t>Accumulator architecture</a:t>
            </a:r>
          </a:p>
          <a:p>
            <a:r>
              <a:rPr lang="en-US" dirty="0" smtClean="0"/>
              <a:t>Word: 16-bit, </a:t>
            </a:r>
            <a:r>
              <a:rPr lang="en-US" dirty="0" err="1" smtClean="0"/>
              <a:t>Longword</a:t>
            </a:r>
            <a:r>
              <a:rPr lang="en-US" dirty="0" smtClean="0"/>
              <a:t>: 32-bit</a:t>
            </a:r>
          </a:p>
          <a:p>
            <a:r>
              <a:rPr lang="en-US" dirty="0" smtClean="0"/>
              <a:t>Some instructions are bit-addressable</a:t>
            </a:r>
          </a:p>
          <a:p>
            <a:r>
              <a:rPr lang="en-US" dirty="0" smtClean="0"/>
              <a:t>Most registers are special-purpose</a:t>
            </a:r>
          </a:p>
          <a:p>
            <a:r>
              <a:rPr lang="en-US" dirty="0" smtClean="0"/>
              <a:t>Most registers are memory-mapped</a:t>
            </a:r>
          </a:p>
          <a:p>
            <a:r>
              <a:rPr lang="en-US" dirty="0" smtClean="0"/>
              <a:t>Can be accessed by name or address</a:t>
            </a:r>
          </a:p>
          <a:p>
            <a:r>
              <a:rPr lang="en-US" dirty="0" smtClean="0"/>
              <a:t>Can execute two instructions in parallel</a:t>
            </a:r>
          </a:p>
          <a:p>
            <a:r>
              <a:rPr lang="en-US" dirty="0"/>
              <a:t>Has a variable length instruction set (</a:t>
            </a:r>
            <a:r>
              <a:rPr lang="en-US" dirty="0" smtClean="0"/>
              <a:t>8-16-24-32-40-64 bits)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 C55x </a:t>
            </a:r>
            <a:r>
              <a:rPr lang="en-US" dirty="0" smtClean="0"/>
              <a:t>Microarchitecture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8203983" cy="51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Buffer Unit (I 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345228" cy="5143500"/>
          </a:xfrm>
        </p:spPr>
        <p:txBody>
          <a:bodyPr/>
          <a:lstStyle/>
          <a:p>
            <a:r>
              <a:rPr lang="en-US" dirty="0" smtClean="0"/>
              <a:t>Receives </a:t>
            </a:r>
            <a:r>
              <a:rPr lang="en-US" dirty="0"/>
              <a:t>program code into its instruction buffer queue and decodes </a:t>
            </a:r>
            <a:r>
              <a:rPr lang="en-US" dirty="0" smtClean="0"/>
              <a:t>instructions</a:t>
            </a:r>
          </a:p>
          <a:p>
            <a:r>
              <a:rPr lang="en-US" dirty="0" smtClean="0"/>
              <a:t>Passes </a:t>
            </a:r>
            <a:r>
              <a:rPr lang="en-US" dirty="0"/>
              <a:t>data to the P unit, the A unit, and the D unit for the execution of </a:t>
            </a:r>
            <a:r>
              <a:rPr lang="en-US" dirty="0" smtClean="0"/>
              <a:t>instructions</a:t>
            </a:r>
          </a:p>
          <a:p>
            <a:r>
              <a:rPr lang="en-US" dirty="0"/>
              <a:t>The CPU fetches 32 bits at a time from program </a:t>
            </a:r>
            <a:r>
              <a:rPr lang="en-US" dirty="0" smtClean="0"/>
              <a:t>memory</a:t>
            </a:r>
          </a:p>
          <a:p>
            <a:r>
              <a:rPr lang="en-US" dirty="0"/>
              <a:t>8 bytes are transferred from the queue to the instruction decoder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48" y="1155714"/>
            <a:ext cx="3711551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Flow Unit (P 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094119" cy="5143500"/>
          </a:xfrm>
        </p:spPr>
        <p:txBody>
          <a:bodyPr/>
          <a:lstStyle/>
          <a:p>
            <a:r>
              <a:rPr lang="en-US" dirty="0"/>
              <a:t>The program-address generation logic is responsible for generating 24-bit addresses for fetches from program </a:t>
            </a:r>
            <a:r>
              <a:rPr lang="en-US" dirty="0" smtClean="0"/>
              <a:t>memory</a:t>
            </a:r>
          </a:p>
          <a:p>
            <a:r>
              <a:rPr lang="en-US" dirty="0"/>
              <a:t>The program control logic </a:t>
            </a:r>
            <a:r>
              <a:rPr lang="en-US" dirty="0" smtClean="0"/>
              <a:t>performs </a:t>
            </a:r>
            <a:r>
              <a:rPr lang="en-US" dirty="0"/>
              <a:t>the following </a:t>
            </a:r>
            <a:r>
              <a:rPr lang="en-US" dirty="0" smtClean="0"/>
              <a:t>actions:</a:t>
            </a:r>
          </a:p>
          <a:p>
            <a:pPr lvl="1"/>
            <a:r>
              <a:rPr lang="en-US" dirty="0"/>
              <a:t>Tests whether a condition is true for a conditional </a:t>
            </a:r>
            <a:r>
              <a:rPr lang="en-US" dirty="0" smtClean="0"/>
              <a:t>instruction</a:t>
            </a:r>
          </a:p>
          <a:p>
            <a:pPr lvl="1"/>
            <a:r>
              <a:rPr lang="en-US" dirty="0"/>
              <a:t>Initiates interrupt servicing </a:t>
            </a:r>
            <a:endParaRPr lang="en-US" dirty="0" smtClean="0"/>
          </a:p>
          <a:p>
            <a:pPr lvl="1"/>
            <a:r>
              <a:rPr lang="en-US" dirty="0"/>
              <a:t>Controls </a:t>
            </a:r>
            <a:r>
              <a:rPr lang="en-US" dirty="0" smtClean="0"/>
              <a:t>execution of repetition instructions</a:t>
            </a:r>
          </a:p>
          <a:p>
            <a:pPr lvl="1"/>
            <a:r>
              <a:rPr lang="en-US" dirty="0"/>
              <a:t>Manages instructions that are executed in parallel.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591" y="1276825"/>
            <a:ext cx="3398813" cy="48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P-Unit Registers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5" y="1182326"/>
            <a:ext cx="7776944" cy="50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Address-Data Flow Unit (A Unit)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72407" cy="5143500"/>
          </a:xfrm>
        </p:spPr>
        <p:txBody>
          <a:bodyPr/>
          <a:lstStyle/>
          <a:p>
            <a:r>
              <a:rPr lang="en-US" dirty="0"/>
              <a:t>Data-Address Generation Unit (DAGEN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generates all addresses for reads from or writes to data space and I/O </a:t>
            </a:r>
            <a:r>
              <a:rPr lang="en-US" dirty="0" smtClean="0"/>
              <a:t>space</a:t>
            </a:r>
          </a:p>
          <a:p>
            <a:r>
              <a:rPr lang="en-US" dirty="0"/>
              <a:t>A-Unit Arithmetic Logic Unit (A-Unit ALU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Performs additions, subtractions, comparisons, Boolean logic operations, signed shifts, logical shifts, and absolute value calculations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07" y="1143000"/>
            <a:ext cx="4057193" cy="50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A-Unit Registers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06" y="1355148"/>
            <a:ext cx="8043587" cy="46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</a:t>
            </a:r>
            <a:r>
              <a:rPr lang="en-US" dirty="0" smtClean="0"/>
              <a:t>the ARM Architecture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17" y="1470362"/>
            <a:ext cx="7786109" cy="46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Computation Unit (D Unit)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48477" cy="5143500"/>
          </a:xfrm>
        </p:spPr>
        <p:txBody>
          <a:bodyPr/>
          <a:lstStyle/>
          <a:p>
            <a:r>
              <a:rPr lang="en-US" dirty="0" smtClean="0"/>
              <a:t>40-bit shifter</a:t>
            </a:r>
          </a:p>
          <a:p>
            <a:r>
              <a:rPr lang="en-US" dirty="0" smtClean="0"/>
              <a:t>40-bit ALU</a:t>
            </a:r>
          </a:p>
          <a:p>
            <a:r>
              <a:rPr lang="en-US" dirty="0"/>
              <a:t>Two Multiply-and-Accumulate Units (MACs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each MAC can perform a 17-bit ×17-bit multiplication (fractional or integer) and a 40-bit addition or subtraction with optional 32-/40-bit </a:t>
            </a:r>
            <a:r>
              <a:rPr lang="en-US" dirty="0" smtClean="0"/>
              <a:t>saturation</a:t>
            </a:r>
          </a:p>
          <a:p>
            <a:r>
              <a:rPr lang="en-US" dirty="0"/>
              <a:t>D-Unit Bit Manipulation Unit (D-Unit BIT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Extracts and expands bit fields, and performs bit counting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49" y="1159739"/>
            <a:ext cx="3913706" cy="50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D-Unit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Accumulators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AC0–AC3 </a:t>
            </a:r>
            <a:r>
              <a:rPr lang="en-US" dirty="0" smtClean="0"/>
              <a:t>40-bit Accumulators </a:t>
            </a:r>
            <a:r>
              <a:rPr lang="en-US" dirty="0"/>
              <a:t>0, 1, 2, and 3 </a:t>
            </a:r>
            <a:endParaRPr lang="en-US" dirty="0" smtClean="0"/>
          </a:p>
          <a:p>
            <a:pPr lvl="1"/>
            <a:r>
              <a:rPr lang="en-US" dirty="0"/>
              <a:t>AC0L: low-order bits 0 – </a:t>
            </a:r>
            <a:r>
              <a:rPr lang="en-US" dirty="0" smtClean="0"/>
              <a:t>15</a:t>
            </a:r>
          </a:p>
          <a:p>
            <a:pPr lvl="1"/>
            <a:r>
              <a:rPr lang="en-US" dirty="0" smtClean="0"/>
              <a:t>AC0H</a:t>
            </a:r>
            <a:r>
              <a:rPr lang="en-US" dirty="0"/>
              <a:t>: high-order bits 16 – </a:t>
            </a:r>
            <a:r>
              <a:rPr lang="en-US" dirty="0" smtClean="0"/>
              <a:t>31</a:t>
            </a:r>
          </a:p>
          <a:p>
            <a:pPr lvl="1"/>
            <a:r>
              <a:rPr lang="en-US" dirty="0" smtClean="0"/>
              <a:t>AC0G</a:t>
            </a:r>
            <a:r>
              <a:rPr lang="en-US" dirty="0"/>
              <a:t>: guard bits 32-39</a:t>
            </a:r>
          </a:p>
          <a:p>
            <a:pPr lvl="1"/>
            <a:r>
              <a:rPr lang="en-US" dirty="0"/>
              <a:t>Increase the range for intermediate calculations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Transition </a:t>
            </a:r>
            <a:r>
              <a:rPr lang="en-US" dirty="0">
                <a:solidFill>
                  <a:srgbClr val="FF0000"/>
                </a:solidFill>
              </a:rPr>
              <a:t>Registers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TRN0</a:t>
            </a:r>
            <a:r>
              <a:rPr lang="en-US" dirty="0"/>
              <a:t>, TRN1 </a:t>
            </a:r>
            <a:r>
              <a:rPr lang="en-US" dirty="0" smtClean="0"/>
              <a:t>16-bit Transition </a:t>
            </a:r>
            <a:r>
              <a:rPr lang="en-US" dirty="0"/>
              <a:t>registers 0 </a:t>
            </a:r>
            <a:r>
              <a:rPr lang="en-US" dirty="0" smtClean="0"/>
              <a:t>and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Organization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80" y="1412755"/>
            <a:ext cx="6306801" cy="45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24-bit address space</a:t>
            </a:r>
          </a:p>
          <a:p>
            <a:r>
              <a:rPr lang="en-US" dirty="0" smtClean="0"/>
              <a:t>Data</a:t>
            </a:r>
            <a:r>
              <a:rPr lang="en-US" dirty="0"/>
              <a:t>, program, and I/O spaces are mapped to the </a:t>
            </a:r>
            <a:r>
              <a:rPr lang="en-US" dirty="0" smtClean="0"/>
              <a:t>same physical </a:t>
            </a:r>
            <a:r>
              <a:rPr lang="en-US" dirty="0"/>
              <a:t>memory</a:t>
            </a:r>
          </a:p>
          <a:p>
            <a:pPr lvl="1"/>
            <a:r>
              <a:rPr lang="en-US" dirty="0" smtClean="0"/>
              <a:t>Program </a:t>
            </a:r>
            <a:r>
              <a:rPr lang="en-US" dirty="0"/>
              <a:t>space: byte-addressable, 24-bit addresses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space: word-addressable</a:t>
            </a:r>
          </a:p>
          <a:p>
            <a:pPr lvl="1"/>
            <a:r>
              <a:rPr lang="pl-PL" dirty="0" smtClean="0"/>
              <a:t>I/O </a:t>
            </a:r>
            <a:r>
              <a:rPr lang="pl-PL" dirty="0"/>
              <a:t>space: 64K words</a:t>
            </a:r>
          </a:p>
          <a:p>
            <a:r>
              <a:rPr lang="en-US" dirty="0" smtClean="0"/>
              <a:t>Data </a:t>
            </a:r>
            <a:r>
              <a:rPr lang="en-US" dirty="0"/>
              <a:t>space: 128 pages of 64K words each</a:t>
            </a:r>
          </a:p>
          <a:p>
            <a:r>
              <a:rPr lang="en-US" dirty="0" smtClean="0"/>
              <a:t>Partial </a:t>
            </a:r>
            <a:r>
              <a:rPr lang="en-US" dirty="0"/>
              <a:t>on-chip memory</a:t>
            </a:r>
          </a:p>
          <a:p>
            <a:r>
              <a:rPr lang="en-US" dirty="0" smtClean="0"/>
              <a:t>First </a:t>
            </a:r>
            <a:r>
              <a:rPr lang="en-US" dirty="0"/>
              <a:t>96 words of data page </a:t>
            </a:r>
            <a:r>
              <a:rPr lang="en-US" dirty="0" smtClean="0"/>
              <a:t>0 &amp; First </a:t>
            </a:r>
            <a:r>
              <a:rPr lang="en-US" dirty="0"/>
              <a:t>192 words of program space</a:t>
            </a:r>
          </a:p>
          <a:p>
            <a:pPr lvl="1"/>
            <a:r>
              <a:rPr lang="en-US" dirty="0" smtClean="0"/>
              <a:t>Memory-mapped </a:t>
            </a:r>
            <a:r>
              <a:rPr lang="en-US" dirty="0"/>
              <a:t>registers</a:t>
            </a:r>
          </a:p>
        </p:txBody>
      </p:sp>
    </p:spTree>
    <p:extLst>
      <p:ext uri="{BB962C8B-B14F-4D97-AF65-F5344CB8AC3E}">
        <p14:creationId xmlns:p14="http://schemas.microsoft.com/office/powerpoint/2010/main" val="16182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C55x </a:t>
            </a:r>
            <a:r>
              <a:rPr lang="en-US" dirty="0" smtClean="0"/>
              <a:t>Addressing </a:t>
            </a:r>
            <a:r>
              <a:rPr lang="en-US" dirty="0"/>
              <a:t>M</a:t>
            </a:r>
            <a:r>
              <a:rPr lang="en-US" dirty="0" smtClean="0"/>
              <a:t>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addressing modes: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Absolute addressing </a:t>
            </a:r>
            <a:r>
              <a:rPr lang="en-US" dirty="0"/>
              <a:t>supplies an address in an instruction.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Direct addressing </a:t>
            </a:r>
            <a:r>
              <a:rPr lang="en-US" dirty="0"/>
              <a:t>supplies an offset.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Indirect addressing </a:t>
            </a:r>
            <a:r>
              <a:rPr lang="en-US" dirty="0"/>
              <a:t>uses a register as a pointer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Absolute </a:t>
            </a:r>
            <a:r>
              <a:rPr lang="en-US" dirty="0" smtClean="0">
                <a:solidFill>
                  <a:srgbClr val="FF0000"/>
                </a:solidFill>
              </a:rPr>
              <a:t>Addressing</a:t>
            </a:r>
          </a:p>
          <a:p>
            <a:pPr lvl="1"/>
            <a:r>
              <a:rPr lang="en-US" dirty="0"/>
              <a:t>k16: 16-bit + DPH register = 23-bit absolute address</a:t>
            </a:r>
          </a:p>
          <a:p>
            <a:pPr lvl="1"/>
            <a:r>
              <a:rPr lang="en-US" dirty="0" smtClean="0"/>
              <a:t>k23</a:t>
            </a:r>
            <a:r>
              <a:rPr lang="en-US" dirty="0"/>
              <a:t>: 23-bit unsigned value</a:t>
            </a:r>
          </a:p>
          <a:p>
            <a:pPr lvl="1"/>
            <a:r>
              <a:rPr lang="en-US" dirty="0" smtClean="0"/>
              <a:t>I/O </a:t>
            </a:r>
            <a:r>
              <a:rPr lang="en-US" dirty="0"/>
              <a:t>absolute address: 16-bit unsigned value, </a:t>
            </a:r>
            <a:r>
              <a:rPr lang="en-US" dirty="0" smtClean="0"/>
              <a:t>e.g. port</a:t>
            </a:r>
            <a:r>
              <a:rPr lang="en-US" dirty="0"/>
              <a:t>(#1234)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Addressing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DP direct</a:t>
            </a:r>
          </a:p>
          <a:p>
            <a:pPr lvl="1"/>
            <a:r>
              <a:rPr lang="en-US" dirty="0" smtClean="0"/>
              <a:t>Uses an offset relative to data page register (DP) to access a memory location; </a:t>
            </a:r>
            <a:r>
              <a:rPr lang="en-US" dirty="0"/>
              <a:t>A</a:t>
            </a:r>
            <a:r>
              <a:rPr lang="en-US" baseline="-25000" dirty="0"/>
              <a:t>DP</a:t>
            </a:r>
            <a:r>
              <a:rPr lang="en-US" dirty="0"/>
              <a:t> = DPH[22:15](</a:t>
            </a:r>
            <a:r>
              <a:rPr lang="en-US" dirty="0" err="1"/>
              <a:t>DP+Doffset</a:t>
            </a:r>
            <a:r>
              <a:rPr lang="en-US" dirty="0" smtClean="0"/>
              <a:t>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 direct</a:t>
            </a:r>
          </a:p>
          <a:p>
            <a:pPr lvl="1"/>
            <a:r>
              <a:rPr lang="en-US" dirty="0" smtClean="0"/>
              <a:t>Uses an offset relative to data stack pointer (SP) to access stack values in data memory; </a:t>
            </a:r>
            <a:r>
              <a:rPr lang="en-US" dirty="0"/>
              <a:t>A</a:t>
            </a:r>
            <a:r>
              <a:rPr lang="en-US" baseline="-25000" dirty="0"/>
              <a:t>SP</a:t>
            </a:r>
            <a:r>
              <a:rPr lang="en-US" dirty="0"/>
              <a:t> = SPH[22:15](</a:t>
            </a:r>
            <a:r>
              <a:rPr lang="en-US" dirty="0" err="1"/>
              <a:t>SP+Soffset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Register-bit direct</a:t>
            </a:r>
          </a:p>
          <a:p>
            <a:pPr lvl="1"/>
            <a:r>
              <a:rPr lang="en-US" dirty="0" smtClean="0"/>
              <a:t>Uses an offset from LSB to specify a bit address, used to access one register bit or two adjacent register bits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PDP direct</a:t>
            </a:r>
          </a:p>
          <a:p>
            <a:pPr lvl="1"/>
            <a:r>
              <a:rPr lang="en-US" dirty="0"/>
              <a:t>Uses an offset relative to </a:t>
            </a:r>
            <a:r>
              <a:rPr lang="en-US" dirty="0" smtClean="0"/>
              <a:t>peripheral data </a:t>
            </a:r>
            <a:r>
              <a:rPr lang="en-US" dirty="0"/>
              <a:t>page register </a:t>
            </a:r>
            <a:r>
              <a:rPr lang="en-US" dirty="0" smtClean="0"/>
              <a:t>(PDP) to specify an I/O address; </a:t>
            </a:r>
            <a:r>
              <a:rPr lang="en-US" dirty="0"/>
              <a:t>A</a:t>
            </a:r>
            <a:r>
              <a:rPr lang="en-US" baseline="-25000" dirty="0"/>
              <a:t>PDP</a:t>
            </a:r>
            <a:r>
              <a:rPr lang="en-US" dirty="0"/>
              <a:t> = PDP[15:6]</a:t>
            </a:r>
            <a:r>
              <a:rPr lang="en-US" dirty="0" err="1"/>
              <a:t>PDPoffset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Addressing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AR indirect addressing</a:t>
            </a:r>
            <a:r>
              <a:rPr lang="en-US" dirty="0"/>
              <a:t>: uses one of eight auxiliary registers (AR0–AR7) to point to data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Dual </a:t>
            </a:r>
            <a:r>
              <a:rPr lang="en-US" dirty="0">
                <a:solidFill>
                  <a:srgbClr val="FF0000"/>
                </a:solidFill>
              </a:rPr>
              <a:t>AR indirect addressing</a:t>
            </a:r>
            <a:r>
              <a:rPr lang="en-US" dirty="0"/>
              <a:t>: similar to </a:t>
            </a:r>
            <a:r>
              <a:rPr lang="en-US" dirty="0" smtClean="0"/>
              <a:t>AR indirect mode; used </a:t>
            </a:r>
            <a:r>
              <a:rPr lang="en-US" dirty="0"/>
              <a:t>with an instruction that accesses two or more data-memory locations at the same time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CDP </a:t>
            </a:r>
            <a:r>
              <a:rPr lang="en-US" dirty="0">
                <a:solidFill>
                  <a:srgbClr val="FF0000"/>
                </a:solidFill>
              </a:rPr>
              <a:t>indirect addressing</a:t>
            </a:r>
            <a:r>
              <a:rPr lang="en-US" dirty="0"/>
              <a:t>: uses the coefficient data pointer (CDP) to point to coefficient </a:t>
            </a:r>
            <a:r>
              <a:rPr lang="en-US" dirty="0" smtClean="0"/>
              <a:t>data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Coefficient </a:t>
            </a:r>
            <a:r>
              <a:rPr lang="en-US" dirty="0">
                <a:solidFill>
                  <a:srgbClr val="FF0000"/>
                </a:solidFill>
              </a:rPr>
              <a:t>indirect addressing</a:t>
            </a:r>
            <a:r>
              <a:rPr lang="en-US" dirty="0"/>
              <a:t>: similar to CDP </a:t>
            </a:r>
            <a:r>
              <a:rPr lang="en-US" dirty="0" smtClean="0"/>
              <a:t>indirect mode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for instructions </a:t>
            </a:r>
            <a:r>
              <a:rPr lang="en-US" dirty="0" smtClean="0"/>
              <a:t>that </a:t>
            </a:r>
            <a:r>
              <a:rPr lang="en-US" dirty="0"/>
              <a:t>can access a coefficient in data memory at the same time they access two other data-memory values using the dual AR indirect addressing mode</a:t>
            </a:r>
          </a:p>
        </p:txBody>
      </p:sp>
    </p:spTree>
    <p:extLst>
      <p:ext uri="{BB962C8B-B14F-4D97-AF65-F5344CB8AC3E}">
        <p14:creationId xmlns:p14="http://schemas.microsoft.com/office/powerpoint/2010/main" val="37556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C55x </a:t>
            </a:r>
            <a:r>
              <a:rPr lang="en-US" dirty="0" smtClean="0"/>
              <a:t>Data Instructions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r>
              <a:rPr lang="en-US" dirty="0"/>
              <a:t> </a:t>
            </a:r>
            <a:r>
              <a:rPr lang="en-US" dirty="0" smtClean="0"/>
              <a:t>          register/memory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register/memory</a:t>
            </a:r>
            <a:endParaRPr lang="en-US" dirty="0"/>
          </a:p>
          <a:p>
            <a:r>
              <a:rPr lang="en-US" dirty="0"/>
              <a:t>ADD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err="1" smtClean="0"/>
              <a:t>dst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dst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r>
              <a:rPr lang="en-US" dirty="0"/>
              <a:t>ADD dual(</a:t>
            </a:r>
            <a:r>
              <a:rPr lang="en-US" dirty="0" err="1"/>
              <a:t>Lmem</a:t>
            </a:r>
            <a:r>
              <a:rPr lang="en-US" dirty="0"/>
              <a:t>),</a:t>
            </a:r>
            <a:r>
              <a:rPr lang="en-US" dirty="0" err="1"/>
              <a:t>ACx,ACy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LO(</a:t>
            </a:r>
            <a:r>
              <a:rPr lang="en-US" dirty="0" err="1" smtClean="0"/>
              <a:t>ACy</a:t>
            </a:r>
            <a:r>
              <a:rPr lang="en-US" dirty="0"/>
              <a:t>) = LO(</a:t>
            </a:r>
            <a:r>
              <a:rPr lang="en-US" dirty="0" err="1"/>
              <a:t>Lmem</a:t>
            </a:r>
            <a:r>
              <a:rPr lang="en-US" dirty="0"/>
              <a:t>) + LO(</a:t>
            </a:r>
            <a:r>
              <a:rPr lang="en-US" dirty="0" err="1"/>
              <a:t>ACx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HI(</a:t>
            </a:r>
            <a:r>
              <a:rPr lang="en-US" dirty="0" err="1"/>
              <a:t>ACy</a:t>
            </a:r>
            <a:r>
              <a:rPr lang="en-US" dirty="0"/>
              <a:t>) = HI(</a:t>
            </a:r>
            <a:r>
              <a:rPr lang="en-US" dirty="0" err="1"/>
              <a:t>Lmem</a:t>
            </a:r>
            <a:r>
              <a:rPr lang="en-US" dirty="0"/>
              <a:t>) + HI(</a:t>
            </a:r>
            <a:r>
              <a:rPr lang="en-US" dirty="0" err="1"/>
              <a:t>ACx</a:t>
            </a:r>
            <a:r>
              <a:rPr lang="en-US" dirty="0"/>
              <a:t>)</a:t>
            </a:r>
          </a:p>
          <a:p>
            <a:r>
              <a:rPr lang="en-US" dirty="0"/>
              <a:t>MPY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r>
              <a:rPr lang="en-US" dirty="0"/>
              <a:t> </a:t>
            </a:r>
            <a:r>
              <a:rPr lang="en-US" dirty="0" smtClean="0"/>
              <a:t>           Integer </a:t>
            </a:r>
            <a:r>
              <a:rPr lang="en-US" dirty="0"/>
              <a:t>multiplication of 16-bit values</a:t>
            </a:r>
          </a:p>
          <a:p>
            <a:r>
              <a:rPr lang="en-US" dirty="0"/>
              <a:t>MAC </a:t>
            </a:r>
            <a:r>
              <a:rPr lang="en-US" dirty="0" err="1"/>
              <a:t>ACx</a:t>
            </a:r>
            <a:r>
              <a:rPr lang="en-US" dirty="0"/>
              <a:t>, </a:t>
            </a:r>
            <a:r>
              <a:rPr lang="en-US" dirty="0" err="1"/>
              <a:t>Tx</a:t>
            </a:r>
            <a:r>
              <a:rPr lang="en-US" dirty="0"/>
              <a:t>, </a:t>
            </a:r>
            <a:r>
              <a:rPr lang="en-US" dirty="0" err="1"/>
              <a:t>ACy</a:t>
            </a:r>
            <a:r>
              <a:rPr lang="en-US" dirty="0"/>
              <a:t> </a:t>
            </a:r>
            <a:r>
              <a:rPr lang="en-US" dirty="0" smtClean="0"/>
              <a:t>        </a:t>
            </a:r>
          </a:p>
          <a:p>
            <a:pPr lvl="1"/>
            <a:r>
              <a:rPr lang="en-US" dirty="0" err="1" smtClean="0"/>
              <a:t>ACy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ACy</a:t>
            </a:r>
            <a:r>
              <a:rPr lang="en-US" dirty="0"/>
              <a:t> + (</a:t>
            </a:r>
            <a:r>
              <a:rPr lang="en-US" dirty="0" err="1"/>
              <a:t>ACx</a:t>
            </a:r>
            <a:r>
              <a:rPr lang="en-US" dirty="0"/>
              <a:t> * </a:t>
            </a:r>
            <a:r>
              <a:rPr lang="en-US" dirty="0" err="1"/>
              <a:t>Tx</a:t>
            </a:r>
            <a:r>
              <a:rPr lang="en-US" dirty="0"/>
              <a:t>)</a:t>
            </a:r>
          </a:p>
          <a:p>
            <a:r>
              <a:rPr lang="en-US" dirty="0"/>
              <a:t>CMP </a:t>
            </a:r>
            <a:r>
              <a:rPr lang="en-US" dirty="0" err="1"/>
              <a:t>src</a:t>
            </a:r>
            <a:r>
              <a:rPr lang="en-US" dirty="0"/>
              <a:t> == </a:t>
            </a:r>
            <a:r>
              <a:rPr lang="en-US" dirty="0" err="1"/>
              <a:t>dst</a:t>
            </a:r>
            <a:r>
              <a:rPr lang="en-US" dirty="0"/>
              <a:t>, TC1 </a:t>
            </a:r>
            <a:endParaRPr lang="en-US" dirty="0" smtClean="0"/>
          </a:p>
          <a:p>
            <a:pPr lvl="1"/>
            <a:r>
              <a:rPr lang="en-US" dirty="0" smtClean="0"/>
              <a:t>Compare </a:t>
            </a:r>
            <a:r>
              <a:rPr lang="en-US" dirty="0"/>
              <a:t>and set a test control </a:t>
            </a:r>
            <a:r>
              <a:rPr lang="en-US" dirty="0" smtClean="0"/>
              <a:t>flag TC1 in ST0_55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Unconditional branch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err="1" smtClean="0"/>
              <a:t>ACx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label</a:t>
            </a:r>
          </a:p>
          <a:p>
            <a:r>
              <a:rPr lang="en-US" dirty="0">
                <a:solidFill>
                  <a:srgbClr val="FF0000"/>
                </a:solidFill>
              </a:rPr>
              <a:t>Conditional branch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BCC</a:t>
            </a:r>
            <a:r>
              <a:rPr lang="en-US" dirty="0" smtClean="0"/>
              <a:t> </a:t>
            </a:r>
            <a:r>
              <a:rPr lang="en-US" dirty="0"/>
              <a:t>label, </a:t>
            </a:r>
            <a:r>
              <a:rPr lang="en-US" dirty="0" err="1" smtClean="0"/>
              <a:t>cond</a:t>
            </a:r>
            <a:endParaRPr lang="en-US" dirty="0"/>
          </a:p>
          <a:p>
            <a:r>
              <a:rPr lang="en-US" dirty="0"/>
              <a:t>Examples of </a:t>
            </a:r>
            <a:r>
              <a:rPr lang="en-US" dirty="0" err="1" smtClean="0"/>
              <a:t>cond</a:t>
            </a:r>
            <a:endParaRPr lang="en-US" dirty="0"/>
          </a:p>
          <a:p>
            <a:pPr lvl="1"/>
            <a:r>
              <a:rPr lang="en-US" dirty="0" err="1"/>
              <a:t>ACx</a:t>
            </a:r>
            <a:r>
              <a:rPr lang="en-US" dirty="0"/>
              <a:t> &lt;= #</a:t>
            </a:r>
            <a:r>
              <a:rPr lang="en-US" dirty="0" smtClean="0"/>
              <a:t>0;       	    content </a:t>
            </a:r>
            <a:r>
              <a:rPr lang="en-US" dirty="0"/>
              <a:t>is less than or equal to 0</a:t>
            </a:r>
          </a:p>
          <a:p>
            <a:pPr lvl="1"/>
            <a:r>
              <a:rPr lang="en-US" dirty="0"/>
              <a:t>!overflow(</a:t>
            </a:r>
            <a:r>
              <a:rPr lang="en-US" dirty="0" err="1"/>
              <a:t>ACx</a:t>
            </a:r>
            <a:r>
              <a:rPr lang="en-US" dirty="0"/>
              <a:t>) </a:t>
            </a:r>
            <a:r>
              <a:rPr lang="en-US" dirty="0" smtClean="0"/>
              <a:t>       </a:t>
            </a:r>
            <a:r>
              <a:rPr lang="en-US" dirty="0" err="1" smtClean="0"/>
              <a:t>ACOVx</a:t>
            </a:r>
            <a:r>
              <a:rPr lang="en-US" dirty="0" smtClean="0"/>
              <a:t> </a:t>
            </a:r>
            <a:r>
              <a:rPr lang="en-US" dirty="0"/>
              <a:t>bit is cleared to 0</a:t>
            </a:r>
          </a:p>
          <a:p>
            <a:pPr lvl="1"/>
            <a:r>
              <a:rPr lang="en-US" dirty="0" err="1"/>
              <a:t>ARx</a:t>
            </a:r>
            <a:r>
              <a:rPr lang="en-US" dirty="0"/>
              <a:t> != #0 </a:t>
            </a:r>
            <a:r>
              <a:rPr lang="en-US" dirty="0" smtClean="0"/>
              <a:t>	   content </a:t>
            </a:r>
            <a:r>
              <a:rPr lang="en-US" dirty="0"/>
              <a:t>is not equal to 0</a:t>
            </a:r>
          </a:p>
          <a:p>
            <a:pPr lvl="1"/>
            <a:r>
              <a:rPr lang="en-US" dirty="0" smtClean="0"/>
              <a:t>CARRY;                  CARRY </a:t>
            </a:r>
            <a:r>
              <a:rPr lang="en-US" dirty="0"/>
              <a:t>bit is set to 1</a:t>
            </a:r>
          </a:p>
          <a:p>
            <a:pPr lvl="1"/>
            <a:r>
              <a:rPr lang="en-US" dirty="0"/>
              <a:t>TC1 ^ </a:t>
            </a:r>
            <a:r>
              <a:rPr lang="en-US" dirty="0" smtClean="0"/>
              <a:t>TC2;             TC1 </a:t>
            </a:r>
            <a:r>
              <a:rPr lang="en-US" dirty="0"/>
              <a:t>XOR </a:t>
            </a:r>
            <a:r>
              <a:rPr lang="en-US" dirty="0" smtClean="0"/>
              <a:t>TC2 </a:t>
            </a:r>
            <a:r>
              <a:rPr lang="en-US" dirty="0"/>
              <a:t>is equal to 1</a:t>
            </a:r>
          </a:p>
        </p:txBody>
      </p:sp>
    </p:spTree>
    <p:extLst>
      <p:ext uri="{BB962C8B-B14F-4D97-AF65-F5344CB8AC3E}">
        <p14:creationId xmlns:p14="http://schemas.microsoft.com/office/powerpoint/2010/main" val="33375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and Procedure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  <a:p>
            <a:pPr lvl="1"/>
            <a:r>
              <a:rPr lang="en-US" dirty="0" smtClean="0"/>
              <a:t>Single-instruction </a:t>
            </a:r>
            <a:r>
              <a:rPr lang="en-US" dirty="0"/>
              <a:t>repeat registers: </a:t>
            </a:r>
            <a:r>
              <a:rPr lang="en-US" dirty="0" smtClean="0"/>
              <a:t>RPTC, CSR</a:t>
            </a:r>
            <a:endParaRPr lang="en-US" dirty="0"/>
          </a:p>
          <a:p>
            <a:pPr lvl="1"/>
            <a:r>
              <a:rPr lang="sv-SE" dirty="0" smtClean="0"/>
              <a:t>Block-repeat </a:t>
            </a:r>
            <a:r>
              <a:rPr lang="sv-SE" dirty="0"/>
              <a:t>registers: BRC0, RSA0, REA0, BRC1, . . .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levels of block-repeat</a:t>
            </a:r>
          </a:p>
          <a:p>
            <a:r>
              <a:rPr lang="en-US" dirty="0"/>
              <a:t>Procedures: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CALL</a:t>
            </a:r>
            <a:r>
              <a:rPr lang="en-US" dirty="0" smtClean="0"/>
              <a:t> </a:t>
            </a:r>
            <a:r>
              <a:rPr lang="en-US" dirty="0"/>
              <a:t>target: Unconditional procedure call. Uses the stack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CALLCC</a:t>
            </a:r>
            <a:r>
              <a:rPr lang="en-US" dirty="0" smtClean="0"/>
              <a:t> </a:t>
            </a:r>
            <a:r>
              <a:rPr lang="en-US" dirty="0" err="1"/>
              <a:t>addr</a:t>
            </a:r>
            <a:r>
              <a:rPr lang="en-US" dirty="0"/>
              <a:t>, </a:t>
            </a:r>
            <a:r>
              <a:rPr lang="en-US" dirty="0" err="1"/>
              <a:t>cond</a:t>
            </a:r>
            <a:r>
              <a:rPr lang="en-US" dirty="0"/>
              <a:t>: Conditional procedure call</a:t>
            </a:r>
          </a:p>
          <a:p>
            <a:pPr lvl="1"/>
            <a:r>
              <a:rPr lang="en-US" dirty="0" smtClean="0"/>
              <a:t>Fast-return </a:t>
            </a:r>
            <a:r>
              <a:rPr lang="en-US" dirty="0"/>
              <a:t>vs. slow-return</a:t>
            </a:r>
          </a:p>
        </p:txBody>
      </p:sp>
    </p:spTree>
    <p:extLst>
      <p:ext uri="{BB962C8B-B14F-4D97-AF65-F5344CB8AC3E}">
        <p14:creationId xmlns:p14="http://schemas.microsoft.com/office/powerpoint/2010/main" val="17163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20810</TotalTime>
  <Words>3724</Words>
  <Application>Microsoft Office PowerPoint</Application>
  <PresentationFormat>On-screen Show (4:3)</PresentationFormat>
  <Paragraphs>764</Paragraphs>
  <Slides>104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  <vt:variant>
        <vt:lpstr>Custom Shows</vt:lpstr>
      </vt:variant>
      <vt:variant>
        <vt:i4>1</vt:i4>
      </vt:variant>
    </vt:vector>
  </HeadingPairs>
  <TitlesOfParts>
    <vt:vector size="117" baseType="lpstr">
      <vt:lpstr>Arial</vt:lpstr>
      <vt:lpstr>Comic Sans MS</vt:lpstr>
      <vt:lpstr>Consolas</vt:lpstr>
      <vt:lpstr>Courier New</vt:lpstr>
      <vt:lpstr>MingLiU</vt:lpstr>
      <vt:lpstr>Monotype Sorts</vt:lpstr>
      <vt:lpstr>PMingLiU</vt:lpstr>
      <vt:lpstr>Symbol</vt:lpstr>
      <vt:lpstr>Times New Roman</vt:lpstr>
      <vt:lpstr>Wingdings</vt:lpstr>
      <vt:lpstr>Default Design</vt:lpstr>
      <vt:lpstr>Visio</vt:lpstr>
      <vt:lpstr>Instruction Sets Chapter 2</vt:lpstr>
      <vt:lpstr>Next . . .</vt:lpstr>
      <vt:lpstr>Von Neumann Architecture</vt:lpstr>
      <vt:lpstr>Harvard Architecture</vt:lpstr>
      <vt:lpstr>Instruction Set Characteristics</vt:lpstr>
      <vt:lpstr>RISC vs. CISC</vt:lpstr>
      <vt:lpstr>Little-Endian vs. Big-Endian</vt:lpstr>
      <vt:lpstr>Instruction Execution</vt:lpstr>
      <vt:lpstr>Development of the ARM Architecture</vt:lpstr>
      <vt:lpstr>ARM Architecture Version  Summary</vt:lpstr>
      <vt:lpstr>ARM Architecture Version  Summary</vt:lpstr>
      <vt:lpstr>ARM Instruction Set</vt:lpstr>
      <vt:lpstr>ARM Processor Modes</vt:lpstr>
      <vt:lpstr>The ARM Register Set</vt:lpstr>
      <vt:lpstr>The ARM Register Set</vt:lpstr>
      <vt:lpstr>Program Counter (r15)</vt:lpstr>
      <vt:lpstr>Program Status Registers</vt:lpstr>
      <vt:lpstr>ARM Instruction Set Format</vt:lpstr>
      <vt:lpstr>Conditional Execution</vt:lpstr>
      <vt:lpstr>The Condition Field</vt:lpstr>
      <vt:lpstr>Data Processing Instructions</vt:lpstr>
      <vt:lpstr>Data Processing Instructions</vt:lpstr>
      <vt:lpstr>Arithmetic Operations</vt:lpstr>
      <vt:lpstr>Logical Operations</vt:lpstr>
      <vt:lpstr>Comparisons</vt:lpstr>
      <vt:lpstr>Data Movement</vt:lpstr>
      <vt:lpstr>The Barrel Shifter</vt:lpstr>
      <vt:lpstr>Using the Barrel Shifter: The Second Operand</vt:lpstr>
      <vt:lpstr>Second Operand: Using a Shifted Register</vt:lpstr>
      <vt:lpstr>Second Operand: Immediate Value</vt:lpstr>
      <vt:lpstr>Second Operand: Immediate Value</vt:lpstr>
      <vt:lpstr>Loading 32-bit Constants</vt:lpstr>
      <vt:lpstr>Multiplication Instructions</vt:lpstr>
      <vt:lpstr>Load / Store Instructions</vt:lpstr>
      <vt:lpstr>Encoding Format of LDR &amp; STR</vt:lpstr>
      <vt:lpstr>Address Accessed</vt:lpstr>
      <vt:lpstr>Address Accessed</vt:lpstr>
      <vt:lpstr>Pre- or Post-Indexed Addressing</vt:lpstr>
      <vt:lpstr>ARM ADR Pseudo-Op</vt:lpstr>
      <vt:lpstr>Arithmetic Operations Example</vt:lpstr>
      <vt:lpstr>Arithmetic Operations Example</vt:lpstr>
      <vt:lpstr>Logical Operations Example</vt:lpstr>
      <vt:lpstr>ARM Branches and Subroutines</vt:lpstr>
      <vt:lpstr>Control Flow: If Statement Example</vt:lpstr>
      <vt:lpstr>Control Flow: If Statement Example</vt:lpstr>
      <vt:lpstr>Control Flow: If Statement Example</vt:lpstr>
      <vt:lpstr>Control Flow: Switch Statement</vt:lpstr>
      <vt:lpstr>Control Flow: For Loop</vt:lpstr>
      <vt:lpstr>Control Flow: For Loop</vt:lpstr>
      <vt:lpstr>Examples of Conditional Execution</vt:lpstr>
      <vt:lpstr>Block Data Transfer</vt:lpstr>
      <vt:lpstr>Block Data Transfer</vt:lpstr>
      <vt:lpstr>Stack</vt:lpstr>
      <vt:lpstr>Stack Operation</vt:lpstr>
      <vt:lpstr>Stack Operation</vt:lpstr>
      <vt:lpstr>Stack Examples</vt:lpstr>
      <vt:lpstr>Function Calls</vt:lpstr>
      <vt:lpstr>ARM Procedure Call Standard(APCS)</vt:lpstr>
      <vt:lpstr>Stacks and Subroutines</vt:lpstr>
      <vt:lpstr>PICmicro PIC16F Instruction Set</vt:lpstr>
      <vt:lpstr>Instruction Memory Organization</vt:lpstr>
      <vt:lpstr>Register File Concept</vt:lpstr>
      <vt:lpstr>Architecture Block Diagram</vt:lpstr>
      <vt:lpstr>Data Memory Organization</vt:lpstr>
      <vt:lpstr>Data Memory Organization</vt:lpstr>
      <vt:lpstr>Status Register</vt:lpstr>
      <vt:lpstr>Program Counter</vt:lpstr>
      <vt:lpstr>PIC Instruction Set – Description Convention</vt:lpstr>
      <vt:lpstr>PIC16 Instruction Set</vt:lpstr>
      <vt:lpstr>Instruction Set Overview</vt:lpstr>
      <vt:lpstr>Instruction Set Overview</vt:lpstr>
      <vt:lpstr>Instruction Set Overview</vt:lpstr>
      <vt:lpstr>PIC16 Addressing Modes</vt:lpstr>
      <vt:lpstr>Data Memory: Direct Addressing</vt:lpstr>
      <vt:lpstr>Data Memory: Indirect Addressing</vt:lpstr>
      <vt:lpstr>Register Indirect Addressing</vt:lpstr>
      <vt:lpstr>Control Flow Instructions</vt:lpstr>
      <vt:lpstr>PC Absolute Addressing</vt:lpstr>
      <vt:lpstr>PC Absolute Addressing</vt:lpstr>
      <vt:lpstr>PC Absolute Addressing</vt:lpstr>
      <vt:lpstr>PC Relative Addressing</vt:lpstr>
      <vt:lpstr>PC Relative Addressing: Lookup Table</vt:lpstr>
      <vt:lpstr>TI C55X Organization</vt:lpstr>
      <vt:lpstr>TI C55x Microarchitecture</vt:lpstr>
      <vt:lpstr>Instruction Buffer Unit (I Unit)</vt:lpstr>
      <vt:lpstr>Program Flow Unit (P Unit)</vt:lpstr>
      <vt:lpstr>P-Unit Registers</vt:lpstr>
      <vt:lpstr>Address-Data Flow Unit (A Unit)</vt:lpstr>
      <vt:lpstr>A-Unit Registers</vt:lpstr>
      <vt:lpstr>Data Computation Unit (D Unit)</vt:lpstr>
      <vt:lpstr>D-Unit Registers</vt:lpstr>
      <vt:lpstr>Memory Organization</vt:lpstr>
      <vt:lpstr>Memory Organization</vt:lpstr>
      <vt:lpstr>C55x Addressing Modes</vt:lpstr>
      <vt:lpstr>Direct Addressing Modes</vt:lpstr>
      <vt:lpstr>Indirect Addressing Modes</vt:lpstr>
      <vt:lpstr>C55x Data Instructions Examples</vt:lpstr>
      <vt:lpstr>Control Flow Instructions</vt:lpstr>
      <vt:lpstr>Loops and Procedure Calls</vt:lpstr>
      <vt:lpstr>TI 64X DSP</vt:lpstr>
      <vt:lpstr>C64x Block Diagram</vt:lpstr>
      <vt:lpstr>Function units</vt:lpstr>
      <vt:lpstr>TI C64X VLIW Organization</vt:lpstr>
      <vt:lpstr>Summary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Muhamed Mudawar</dc:creator>
  <cp:lastModifiedBy>Windows User</cp:lastModifiedBy>
  <cp:revision>629</cp:revision>
  <dcterms:created xsi:type="dcterms:W3CDTF">2004-09-12T13:54:39Z</dcterms:created>
  <dcterms:modified xsi:type="dcterms:W3CDTF">2018-09-17T18:06:37Z</dcterms:modified>
</cp:coreProperties>
</file>