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44" r:id="rId2"/>
    <p:sldId id="420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38" r:id="rId17"/>
    <p:sldId id="439" r:id="rId18"/>
    <p:sldId id="440" r:id="rId19"/>
    <p:sldId id="441" r:id="rId20"/>
    <p:sldId id="424" r:id="rId21"/>
    <p:sldId id="421" r:id="rId22"/>
    <p:sldId id="422" r:id="rId23"/>
    <p:sldId id="423" r:id="rId24"/>
    <p:sldId id="410" r:id="rId25"/>
    <p:sldId id="411" r:id="rId26"/>
    <p:sldId id="425" r:id="rId27"/>
    <p:sldId id="426" r:id="rId28"/>
    <p:sldId id="427" r:id="rId29"/>
    <p:sldId id="428" r:id="rId30"/>
    <p:sldId id="429" r:id="rId31"/>
    <p:sldId id="430" r:id="rId32"/>
    <p:sldId id="431" r:id="rId33"/>
    <p:sldId id="432" r:id="rId34"/>
    <p:sldId id="433" r:id="rId35"/>
    <p:sldId id="434" r:id="rId36"/>
    <p:sldId id="435" r:id="rId37"/>
    <p:sldId id="436" r:id="rId38"/>
    <p:sldId id="437" r:id="rId39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CCFF66"/>
    <a:srgbClr val="FFFF99"/>
    <a:srgbClr val="FFFF66"/>
    <a:srgbClr val="CCFF99"/>
    <a:srgbClr val="0083D7"/>
    <a:srgbClr val="1F752C"/>
    <a:srgbClr val="DC0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0" autoAdjust="0"/>
    <p:restoredTop sz="99871" autoAdjust="0"/>
  </p:normalViewPr>
  <p:slideViewPr>
    <p:cSldViewPr>
      <p:cViewPr varScale="1">
        <p:scale>
          <a:sx n="69" d="100"/>
          <a:sy n="69" d="100"/>
        </p:scale>
        <p:origin x="156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220DF8BE-8BA1-4223-A1C6-68695E9AE4A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120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29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1BD269-8E14-448B-9F6F-BEA02DBF93C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476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98E592-9DBC-415E-A0FE-6D85426BE74E}" type="slidenum">
              <a:rPr lang="ar-SA" altLang="en-US"/>
              <a:pPr/>
              <a:t>3</a:t>
            </a:fld>
            <a:endParaRPr lang="en-US" altLang="en-US"/>
          </a:p>
        </p:txBody>
      </p:sp>
      <p:sp>
        <p:nvSpPr>
          <p:cNvPr id="776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7761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909638"/>
            <a:ext cx="5118100" cy="38385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612951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BD71D3-26EB-4A7C-BEA5-651F895E3856}" type="slidenum">
              <a:rPr lang="ar-SA" altLang="en-US"/>
              <a:pPr/>
              <a:t>12</a:t>
            </a:fld>
            <a:endParaRPr lang="en-US" altLang="en-US"/>
          </a:p>
        </p:txBody>
      </p:sp>
      <p:sp>
        <p:nvSpPr>
          <p:cNvPr id="794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794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909638"/>
            <a:ext cx="5118100" cy="38385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426370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E10CB-4865-4162-83F8-EA938ADEC254}" type="slidenum">
              <a:rPr lang="ar-SA" altLang="en-US"/>
              <a:pPr/>
              <a:t>14</a:t>
            </a:fld>
            <a:endParaRPr lang="en-US" altLang="en-US"/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797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909638"/>
            <a:ext cx="5118100" cy="38385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070835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4D243-C408-4C6E-937C-8A50B813F7E5}" type="slidenum">
              <a:rPr lang="ar-SA" altLang="en-US"/>
              <a:pPr/>
              <a:t>15</a:t>
            </a:fld>
            <a:endParaRPr lang="en-US" altLang="en-US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1238" y="660400"/>
            <a:ext cx="5092700" cy="3819525"/>
          </a:xfrm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531376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2815F-3040-4B11-9CBB-AC811FBDD2AD}" type="slidenum">
              <a:rPr lang="ar-SA" altLang="en-US"/>
              <a:pPr/>
              <a:t>16</a:t>
            </a:fld>
            <a:endParaRPr lang="en-US" altLang="en-US"/>
          </a:p>
        </p:txBody>
      </p:sp>
      <p:sp>
        <p:nvSpPr>
          <p:cNvPr id="801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91063"/>
            <a:ext cx="6704013" cy="52006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238" tIns="45310" rIns="92238" bIns="45310"/>
          <a:lstStyle/>
          <a:p>
            <a:r>
              <a:rPr lang="en-US" altLang="en-US"/>
              <a:t>Book page 61 has an example to show that a machine with a bigger MIPS performance worse than a machine with a  smaller MIPS</a:t>
            </a:r>
          </a:p>
        </p:txBody>
      </p:sp>
      <p:sp>
        <p:nvSpPr>
          <p:cNvPr id="801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73113"/>
            <a:ext cx="5100637" cy="38258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9236026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EE94D-721A-4C60-B707-1D84442BDB20}" type="slidenum">
              <a:rPr lang="ar-SA" altLang="en-US"/>
              <a:pPr/>
              <a:t>18</a:t>
            </a:fld>
            <a:endParaRPr lang="en-US" altLang="en-US"/>
          </a:p>
        </p:txBody>
      </p:sp>
      <p:sp>
        <p:nvSpPr>
          <p:cNvPr id="804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804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909638"/>
            <a:ext cx="5118100" cy="38385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9577179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5929F-3620-441A-AF47-6B9C1C67A1A0}" type="slidenum">
              <a:rPr lang="ar-SA" altLang="en-US"/>
              <a:pPr/>
              <a:t>25</a:t>
            </a:fld>
            <a:endParaRPr lang="en-US" altLang="en-US"/>
          </a:p>
        </p:txBody>
      </p:sp>
      <p:sp>
        <p:nvSpPr>
          <p:cNvPr id="808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808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7536793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D1FEAB-7EA5-4CFC-A840-85F5900161DE}" type="slidenum">
              <a:rPr lang="ar-SA" altLang="en-US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5939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909638"/>
            <a:ext cx="5118100" cy="3838575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23142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D7FB9-A7DA-41E4-9021-C49A14812240}" type="slidenum">
              <a:rPr lang="ar-SA" altLang="en-US"/>
              <a:pPr/>
              <a:t>4</a:t>
            </a:fld>
            <a:endParaRPr lang="en-US" altLang="en-US"/>
          </a:p>
        </p:txBody>
      </p:sp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909638"/>
            <a:ext cx="5118100" cy="38385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5429250"/>
            <a:ext cx="5468938" cy="938213"/>
          </a:xfrm>
          <a:noFill/>
          <a:ln/>
        </p:spPr>
        <p:txBody>
          <a:bodyPr wrap="none" lIns="20635" tIns="29233" rIns="20635" bIns="29233"/>
          <a:lstStyle/>
          <a:p>
            <a:pPr eaLnBrk="0" hangingPunct="0">
              <a:lnSpc>
                <a:spcPts val="28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tabLst>
                <a:tab pos="457200" algn="l"/>
                <a:tab pos="914400" algn="l"/>
                <a:tab pos="1371600" algn="l"/>
              </a:tabLst>
            </a:pPr>
            <a:r>
              <a:rPr lang="en-US" altLang="en-US" sz="2400" b="1">
                <a:solidFill>
                  <a:srgbClr val="000000"/>
                </a:solidFill>
              </a:rPr>
              <a:t>Have them raise their hands when </a:t>
            </a:r>
            <a:br>
              <a:rPr lang="en-US" altLang="en-US" sz="2400" b="1">
                <a:solidFill>
                  <a:srgbClr val="000000"/>
                </a:solidFill>
              </a:rPr>
            </a:br>
            <a:r>
              <a:rPr lang="en-US" altLang="en-US" sz="2400" b="1">
                <a:solidFill>
                  <a:srgbClr val="000000"/>
                </a:solidFill>
              </a:rPr>
              <a:t>answering questions</a:t>
            </a:r>
          </a:p>
        </p:txBody>
      </p:sp>
    </p:spTree>
    <p:extLst>
      <p:ext uri="{BB962C8B-B14F-4D97-AF65-F5344CB8AC3E}">
        <p14:creationId xmlns:p14="http://schemas.microsoft.com/office/powerpoint/2010/main" val="1937106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FE1F21-FE80-4A18-B0CA-467C18547FD1}" type="slidenum">
              <a:rPr lang="ar-SA" altLang="en-US"/>
              <a:pPr/>
              <a:t>5</a:t>
            </a:fld>
            <a:endParaRPr lang="en-US" altLang="en-US"/>
          </a:p>
        </p:txBody>
      </p:sp>
      <p:sp>
        <p:nvSpPr>
          <p:cNvPr id="780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780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909638"/>
            <a:ext cx="5118100" cy="38385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835939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837A5B-2F99-431D-A274-E8BFFCB5D5A7}" type="slidenum">
              <a:rPr lang="ar-SA" altLang="en-US"/>
              <a:pPr/>
              <a:t>6</a:t>
            </a:fld>
            <a:endParaRPr lang="en-US" altLang="en-US"/>
          </a:p>
        </p:txBody>
      </p:sp>
      <p:sp>
        <p:nvSpPr>
          <p:cNvPr id="78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7823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909638"/>
            <a:ext cx="5118100" cy="38385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845280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1F35AC-5E95-48D4-B14A-0A7782E4D7B5}" type="slidenum">
              <a:rPr lang="ar-SA" altLang="en-US"/>
              <a:pPr/>
              <a:t>7</a:t>
            </a:fld>
            <a:endParaRPr lang="en-US" altLang="en-US"/>
          </a:p>
        </p:txBody>
      </p:sp>
      <p:sp>
        <p:nvSpPr>
          <p:cNvPr id="78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433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B19E6-9ECD-4489-A8F2-048F144D8C64}" type="slidenum">
              <a:rPr lang="ar-SA" altLang="en-US"/>
              <a:pPr/>
              <a:t>8</a:t>
            </a:fld>
            <a:endParaRPr lang="en-US" altLang="en-US"/>
          </a:p>
        </p:txBody>
      </p:sp>
      <p:sp>
        <p:nvSpPr>
          <p:cNvPr id="786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786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909638"/>
            <a:ext cx="5118100" cy="38385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511990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D98E5-5EA9-4B6A-BDA4-E6FE0B4286FC}" type="slidenum">
              <a:rPr lang="ar-SA" altLang="en-US"/>
              <a:pPr/>
              <a:t>9</a:t>
            </a:fld>
            <a:endParaRPr lang="en-US" altLang="en-US"/>
          </a:p>
        </p:txBody>
      </p:sp>
      <p:sp>
        <p:nvSpPr>
          <p:cNvPr id="788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7884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909638"/>
            <a:ext cx="5118100" cy="38385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645149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5F0C0-51F3-4D2B-820B-617452B1AA47}" type="slidenum">
              <a:rPr lang="ar-SA" altLang="en-US"/>
              <a:pPr/>
              <a:t>10</a:t>
            </a:fld>
            <a:endParaRPr lang="en-US" altLang="en-US"/>
          </a:p>
        </p:txBody>
      </p:sp>
      <p:sp>
        <p:nvSpPr>
          <p:cNvPr id="790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7905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909638"/>
            <a:ext cx="5118100" cy="38385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852454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A0462-7E14-45ED-A05A-43781EAA88E2}" type="slidenum">
              <a:rPr lang="ar-SA" altLang="en-US"/>
              <a:pPr/>
              <a:t>11</a:t>
            </a:fld>
            <a:endParaRPr lang="en-US" altLang="en-US"/>
          </a:p>
        </p:txBody>
      </p:sp>
      <p:sp>
        <p:nvSpPr>
          <p:cNvPr id="79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669925"/>
            <a:ext cx="5068888" cy="380206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862513"/>
            <a:ext cx="6116638" cy="4603750"/>
          </a:xfrm>
          <a:ln/>
        </p:spPr>
        <p:txBody>
          <a:bodyPr lIns="93848" tIns="46924" rIns="93848" bIns="4692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67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5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9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03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9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4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659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0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54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85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66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	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 301 </a:t>
            </a:r>
            <a:r>
              <a:rPr lang="en-US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KFUPM	 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slide </a:t>
            </a:r>
            <a:fld id="{C0C5BA1E-0124-4B67-AF8D-C2378215BECB}" type="slidenum">
              <a:rPr lang="ar-SA" altLang="en-US" sz="1000" i="1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50000"/>
                </a:spcBef>
              </a:pPr>
              <a:t>‹#›</a:t>
            </a:fld>
            <a:endParaRPr lang="en-US" altLang="en-US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 dirty="0"/>
              <a:t>Performance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08388"/>
            <a:ext cx="8229600" cy="2816225"/>
          </a:xfrm>
        </p:spPr>
        <p:txBody>
          <a:bodyPr/>
          <a:lstStyle/>
          <a:p>
            <a:pPr eaLnBrk="0" hangingPunct="0">
              <a:lnSpc>
                <a:spcPct val="110000"/>
              </a:lnSpc>
            </a:pPr>
            <a:r>
              <a:rPr lang="en-US" dirty="0"/>
              <a:t>COE 301 Computer Organization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Dr</a:t>
            </a:r>
            <a:r>
              <a:rPr lang="en-US" altLang="en-US" dirty="0"/>
              <a:t>. Aiman El-Maleh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/>
              <a:t>College of Computer Sciences and Engineering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King Fahd University of Petroleum and Minerals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[Adapted from slides of Dr. M. Mudawar, </a:t>
            </a:r>
            <a:r>
              <a:rPr lang="en-US" altLang="en-US" sz="1800" dirty="0" smtClean="0"/>
              <a:t>COE 301, </a:t>
            </a:r>
            <a:r>
              <a:rPr lang="en-US" altLang="en-US" sz="1800" dirty="0"/>
              <a:t>KFUPM]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ChangeArrowheads="1"/>
          </p:cNvSpPr>
          <p:nvPr/>
        </p:nvSpPr>
        <p:spPr bwMode="auto">
          <a:xfrm>
            <a:off x="225425" y="312738"/>
            <a:ext cx="354488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spcBef>
                <a:spcPct val="50000"/>
              </a:spcBef>
            </a:pPr>
            <a:r>
              <a:rPr lang="en-US" altLang="en-US" dirty="0"/>
              <a:t>To </a:t>
            </a:r>
            <a:r>
              <a:rPr lang="en-US" altLang="en-US" dirty="0" smtClean="0"/>
              <a:t>execute </a:t>
            </a:r>
            <a:r>
              <a:rPr lang="en-US" altLang="en-US" dirty="0"/>
              <a:t>a given </a:t>
            </a:r>
            <a:r>
              <a:rPr lang="en-US" altLang="en-US" dirty="0" smtClean="0"/>
              <a:t>program, it </a:t>
            </a:r>
            <a:r>
              <a:rPr lang="en-US" altLang="en-US" dirty="0"/>
              <a:t>will require …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Some number of machine instructions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Some number of clock cycles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Some number of seconds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We can relate CPU clock cycles to instruction count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dirty="0"/>
              <a:t>Performance Equation: (related to instruction count)</a:t>
            </a:r>
          </a:p>
        </p:txBody>
      </p:sp>
      <p:sp>
        <p:nvSpPr>
          <p:cNvPr id="789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Equation</a:t>
            </a:r>
          </a:p>
        </p:txBody>
      </p:sp>
      <p:sp>
        <p:nvSpPr>
          <p:cNvPr id="789509" name="Text Box 5"/>
          <p:cNvSpPr txBox="1">
            <a:spLocks noChangeArrowheads="1"/>
          </p:cNvSpPr>
          <p:nvPr/>
        </p:nvSpPr>
        <p:spPr bwMode="auto">
          <a:xfrm>
            <a:off x="1152525" y="3703638"/>
            <a:ext cx="7091363" cy="685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/>
              <a:t> </a:t>
            </a:r>
            <a:r>
              <a:rPr lang="en-US" altLang="en-US" sz="2400"/>
              <a:t>CPU cycles  =  Instruction Count × CPI</a:t>
            </a:r>
          </a:p>
        </p:txBody>
      </p:sp>
      <p:sp>
        <p:nvSpPr>
          <p:cNvPr id="789510" name="Text Box 6"/>
          <p:cNvSpPr txBox="1">
            <a:spLocks noChangeArrowheads="1"/>
          </p:cNvSpPr>
          <p:nvPr/>
        </p:nvSpPr>
        <p:spPr bwMode="auto">
          <a:xfrm>
            <a:off x="1152525" y="5349875"/>
            <a:ext cx="7091363" cy="685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/>
              <a:t> </a:t>
            </a:r>
            <a:r>
              <a:rPr lang="en-US" altLang="en-US" sz="2400"/>
              <a:t>Time  =  Instruction Count × CPI × cycle time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1554" name="Group 2"/>
          <p:cNvGraphicFramePr>
            <a:graphicFrameLocks noGrp="1"/>
          </p:cNvGraphicFramePr>
          <p:nvPr>
            <p:ph sz="half" idx="2"/>
          </p:nvPr>
        </p:nvGraphicFramePr>
        <p:xfrm>
          <a:off x="688975" y="2173288"/>
          <a:ext cx="7681913" cy="4044952"/>
        </p:xfrm>
        <a:graphic>
          <a:graphicData uri="http://schemas.openxmlformats.org/drawingml/2006/table">
            <a:tbl>
              <a:tblPr/>
              <a:tblGrid>
                <a:gridCol w="192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9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6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I-Count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6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Compiler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6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1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46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91591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Factors Impacting Performance</a:t>
            </a:r>
          </a:p>
        </p:txBody>
      </p:sp>
      <p:sp>
        <p:nvSpPr>
          <p:cNvPr id="791592" name="Text Box 40"/>
          <p:cNvSpPr txBox="1">
            <a:spLocks noChangeArrowheads="1"/>
          </p:cNvSpPr>
          <p:nvPr/>
        </p:nvSpPr>
        <p:spPr bwMode="auto">
          <a:xfrm>
            <a:off x="688975" y="1325563"/>
            <a:ext cx="7681913" cy="685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/>
              <a:t>Time  =  Instruction Count × CPI × cycle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ChangeArrowheads="1"/>
          </p:cNvSpPr>
          <p:nvPr/>
        </p:nvSpPr>
        <p:spPr bwMode="auto">
          <a:xfrm>
            <a:off x="225425" y="312738"/>
            <a:ext cx="367030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en-US"/>
              <a:t>Suppose we have two implementations of the same ISA</a:t>
            </a:r>
          </a:p>
          <a:p>
            <a:r>
              <a:rPr lang="en-US" altLang="en-US"/>
              <a:t>For a given program</a:t>
            </a:r>
          </a:p>
          <a:p>
            <a:pPr lvl="1"/>
            <a:r>
              <a:rPr lang="en-US" altLang="en-US"/>
              <a:t>Machine A has a clock cycle time of 250 ps and a CPI of 2.2</a:t>
            </a:r>
          </a:p>
          <a:p>
            <a:pPr lvl="1"/>
            <a:r>
              <a:rPr lang="en-US" altLang="en-US"/>
              <a:t>Machine B has a clock cycle time of 500 ps and a CPI of 1.0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Which machine is faster for this program, and by how much?</a:t>
            </a:r>
          </a:p>
          <a:p>
            <a:pPr>
              <a:spcBef>
                <a:spcPct val="80000"/>
              </a:spcBef>
            </a:pPr>
            <a:r>
              <a:rPr lang="en-US" altLang="en-US">
                <a:solidFill>
                  <a:srgbClr val="000099"/>
                </a:solidFill>
              </a:rPr>
              <a:t>Solution:</a:t>
            </a:r>
          </a:p>
          <a:p>
            <a:pPr lvl="1"/>
            <a:r>
              <a:rPr lang="en-US" altLang="en-US">
                <a:solidFill>
                  <a:srgbClr val="000099"/>
                </a:solidFill>
              </a:rPr>
              <a:t>Both computers execute same count of instructions = I</a:t>
            </a:r>
          </a:p>
          <a:p>
            <a:pPr lvl="1"/>
            <a:r>
              <a:rPr lang="en-US" altLang="en-US">
                <a:solidFill>
                  <a:srgbClr val="000099"/>
                </a:solidFill>
              </a:rPr>
              <a:t>CPU execution time (A) = I × 2.2 × 250 ps = 550 × I ps</a:t>
            </a:r>
          </a:p>
          <a:p>
            <a:pPr lvl="1"/>
            <a:r>
              <a:rPr lang="en-US" altLang="en-US">
                <a:solidFill>
                  <a:srgbClr val="000099"/>
                </a:solidFill>
              </a:rPr>
              <a:t>CPU execution time (B) = I × 1.0 × 500 ps = 500 × I ps</a:t>
            </a:r>
          </a:p>
          <a:p>
            <a:pPr lvl="1">
              <a:spcBef>
                <a:spcPct val="130000"/>
              </a:spcBef>
            </a:pPr>
            <a:r>
              <a:rPr lang="en-US" altLang="en-US">
                <a:solidFill>
                  <a:srgbClr val="000099"/>
                </a:solidFill>
              </a:rPr>
              <a:t>Computer B is faster than A by a factor =                = 1.1 </a:t>
            </a:r>
          </a:p>
        </p:txBody>
      </p:sp>
      <p:sp>
        <p:nvSpPr>
          <p:cNvPr id="793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the Performance Equation</a:t>
            </a:r>
          </a:p>
        </p:txBody>
      </p:sp>
      <p:grpSp>
        <p:nvGrpSpPr>
          <p:cNvPr id="793605" name="Group 5"/>
          <p:cNvGrpSpPr>
            <a:grpSpLocks/>
          </p:cNvGrpSpPr>
          <p:nvPr/>
        </p:nvGrpSpPr>
        <p:grpSpPr bwMode="auto">
          <a:xfrm>
            <a:off x="6092825" y="5468938"/>
            <a:ext cx="927100" cy="731837"/>
            <a:chOff x="4272" y="3254"/>
            <a:chExt cx="633" cy="461"/>
          </a:xfrm>
        </p:grpSpPr>
        <p:sp>
          <p:nvSpPr>
            <p:cNvPr id="793606" name="Line 6"/>
            <p:cNvSpPr>
              <a:spLocks noChangeShapeType="1"/>
            </p:cNvSpPr>
            <p:nvPr/>
          </p:nvSpPr>
          <p:spPr bwMode="auto">
            <a:xfrm>
              <a:off x="4301" y="3485"/>
              <a:ext cx="547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3607" name="Text Box 7"/>
            <p:cNvSpPr txBox="1">
              <a:spLocks noChangeArrowheads="1"/>
            </p:cNvSpPr>
            <p:nvPr/>
          </p:nvSpPr>
          <p:spPr bwMode="auto">
            <a:xfrm>
              <a:off x="4272" y="3254"/>
              <a:ext cx="63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>
                  <a:solidFill>
                    <a:srgbClr val="000099"/>
                  </a:solidFill>
                </a:rPr>
                <a:t>550 × I</a:t>
              </a:r>
            </a:p>
          </p:txBody>
        </p:sp>
        <p:sp>
          <p:nvSpPr>
            <p:cNvPr id="793608" name="Text Box 8"/>
            <p:cNvSpPr txBox="1">
              <a:spLocks noChangeArrowheads="1"/>
            </p:cNvSpPr>
            <p:nvPr/>
          </p:nvSpPr>
          <p:spPr bwMode="auto">
            <a:xfrm>
              <a:off x="4272" y="3522"/>
              <a:ext cx="63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>
                  <a:solidFill>
                    <a:srgbClr val="000099"/>
                  </a:solidFill>
                </a:rPr>
                <a:t>500 × I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Determining the CPI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9250" indent="-349250">
              <a:tabLst>
                <a:tab pos="1485900" algn="l"/>
              </a:tabLst>
            </a:pPr>
            <a:r>
              <a:rPr lang="en-US" altLang="en-US"/>
              <a:t>Different types of instructions have different CPI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485900" algn="l"/>
              </a:tabLst>
            </a:pPr>
            <a:r>
              <a:rPr lang="en-US" altLang="en-US"/>
              <a:t>	Let CPI</a:t>
            </a:r>
            <a:r>
              <a:rPr lang="en-US" altLang="en-US" baseline="-25000"/>
              <a:t>i</a:t>
            </a:r>
            <a:r>
              <a:rPr lang="en-US" altLang="en-US"/>
              <a:t>	= clocks per instruction for class </a:t>
            </a:r>
            <a:r>
              <a:rPr lang="en-US" altLang="en-US" i="1"/>
              <a:t>i</a:t>
            </a:r>
            <a:r>
              <a:rPr lang="en-US" altLang="en-US"/>
              <a:t> of instructions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485900" algn="l"/>
              </a:tabLst>
            </a:pPr>
            <a:r>
              <a:rPr lang="en-US" altLang="en-US"/>
              <a:t>	Let C</a:t>
            </a:r>
            <a:r>
              <a:rPr lang="en-US" altLang="en-US" baseline="-25000"/>
              <a:t>i</a:t>
            </a:r>
            <a:r>
              <a:rPr lang="en-US" altLang="en-US"/>
              <a:t>	= instruction count for class </a:t>
            </a:r>
            <a:r>
              <a:rPr lang="en-US" altLang="en-US" i="1"/>
              <a:t>i</a:t>
            </a:r>
            <a:r>
              <a:rPr lang="en-US" altLang="en-US"/>
              <a:t> of instructions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485900" algn="l"/>
              </a:tabLst>
            </a:pPr>
            <a:endParaRPr lang="en-US" altLang="en-US"/>
          </a:p>
          <a:p>
            <a:pPr marL="349250" indent="-349250">
              <a:buFont typeface="Wingdings" panose="05000000000000000000" pitchFamily="2" charset="2"/>
              <a:buNone/>
              <a:tabLst>
                <a:tab pos="1485900" algn="l"/>
              </a:tabLst>
            </a:pPr>
            <a:r>
              <a:rPr lang="en-US" altLang="en-US"/>
              <a:t>	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485900" algn="l"/>
              </a:tabLst>
            </a:pPr>
            <a:endParaRPr lang="en-US" altLang="en-US"/>
          </a:p>
          <a:p>
            <a:pPr marL="349250" indent="-349250">
              <a:buFont typeface="Wingdings" panose="05000000000000000000" pitchFamily="2" charset="2"/>
              <a:buNone/>
              <a:tabLst>
                <a:tab pos="1485900" algn="l"/>
              </a:tabLst>
            </a:pPr>
            <a:endParaRPr lang="en-US" altLang="en-US"/>
          </a:p>
          <a:p>
            <a:pPr marL="349250" indent="-349250">
              <a:buFont typeface="Wingdings" panose="05000000000000000000" pitchFamily="2" charset="2"/>
              <a:buNone/>
              <a:tabLst>
                <a:tab pos="1485900" algn="l"/>
              </a:tabLst>
            </a:pPr>
            <a:r>
              <a:rPr lang="en-US" altLang="en-US"/>
              <a:t>	</a:t>
            </a:r>
          </a:p>
          <a:p>
            <a:pPr marL="349250" indent="-349250">
              <a:spcBef>
                <a:spcPct val="50000"/>
              </a:spcBef>
              <a:tabLst>
                <a:tab pos="1485900" algn="l"/>
              </a:tabLst>
            </a:pPr>
            <a:r>
              <a:rPr lang="en-US" altLang="en-US"/>
              <a:t>Designers often obtain CPI by a detailed simulation</a:t>
            </a:r>
          </a:p>
          <a:p>
            <a:pPr marL="349250" indent="-349250">
              <a:tabLst>
                <a:tab pos="1485900" algn="l"/>
              </a:tabLst>
            </a:pPr>
            <a:r>
              <a:rPr lang="en-US" altLang="en-US"/>
              <a:t>Hardware counters are also used for operational CPUs</a:t>
            </a:r>
          </a:p>
        </p:txBody>
      </p:sp>
      <p:grpSp>
        <p:nvGrpSpPr>
          <p:cNvPr id="795671" name="Group 23"/>
          <p:cNvGrpSpPr>
            <a:grpSpLocks/>
          </p:cNvGrpSpPr>
          <p:nvPr/>
        </p:nvGrpSpPr>
        <p:grpSpPr bwMode="auto">
          <a:xfrm>
            <a:off x="684213" y="3429000"/>
            <a:ext cx="4148137" cy="1006475"/>
            <a:chOff x="453" y="2160"/>
            <a:chExt cx="2613" cy="634"/>
          </a:xfrm>
        </p:grpSpPr>
        <p:sp>
          <p:nvSpPr>
            <p:cNvPr id="795653" name="Text Box 5"/>
            <p:cNvSpPr txBox="1">
              <a:spLocks noChangeArrowheads="1"/>
            </p:cNvSpPr>
            <p:nvPr/>
          </p:nvSpPr>
          <p:spPr bwMode="auto">
            <a:xfrm>
              <a:off x="453" y="2160"/>
              <a:ext cx="2613" cy="634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/>
                <a:t>CPU cycles =      (CPI</a:t>
              </a:r>
              <a:r>
                <a:rPr lang="en-US" altLang="en-US" sz="2400" baseline="-25000"/>
                <a:t>i</a:t>
              </a:r>
              <a:r>
                <a:rPr lang="en-US" altLang="en-US" sz="2400"/>
                <a:t> × C</a:t>
              </a:r>
              <a:r>
                <a:rPr lang="en-US" altLang="en-US" sz="2400" baseline="-25000"/>
                <a:t>i</a:t>
              </a:r>
              <a:r>
                <a:rPr lang="en-US" altLang="en-US" sz="2400"/>
                <a:t>)</a:t>
              </a:r>
            </a:p>
          </p:txBody>
        </p:sp>
        <p:grpSp>
          <p:nvGrpSpPr>
            <p:cNvPr id="795654" name="Group 6"/>
            <p:cNvGrpSpPr>
              <a:grpSpLocks/>
            </p:cNvGrpSpPr>
            <p:nvPr/>
          </p:nvGrpSpPr>
          <p:grpSpPr bwMode="auto">
            <a:xfrm>
              <a:off x="1759" y="2160"/>
              <a:ext cx="297" cy="605"/>
              <a:chOff x="1853" y="2246"/>
              <a:chExt cx="288" cy="605"/>
            </a:xfrm>
          </p:grpSpPr>
          <p:sp>
            <p:nvSpPr>
              <p:cNvPr id="795655" name="Text Box 7"/>
              <p:cNvSpPr txBox="1">
                <a:spLocks noChangeArrowheads="1"/>
              </p:cNvSpPr>
              <p:nvPr/>
            </p:nvSpPr>
            <p:spPr bwMode="auto">
              <a:xfrm>
                <a:off x="1853" y="2707"/>
                <a:ext cx="28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14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= 1</a:t>
                </a:r>
              </a:p>
            </p:txBody>
          </p:sp>
          <p:sp>
            <p:nvSpPr>
              <p:cNvPr id="795656" name="Text Box 8"/>
              <p:cNvSpPr txBox="1">
                <a:spLocks noChangeArrowheads="1"/>
              </p:cNvSpPr>
              <p:nvPr/>
            </p:nvSpPr>
            <p:spPr bwMode="auto">
              <a:xfrm>
                <a:off x="1853" y="2246"/>
                <a:ext cx="28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14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795657" name="Text Box 9"/>
              <p:cNvSpPr txBox="1">
                <a:spLocks noChangeArrowheads="1"/>
              </p:cNvSpPr>
              <p:nvPr/>
            </p:nvSpPr>
            <p:spPr bwMode="auto">
              <a:xfrm>
                <a:off x="1853" y="2275"/>
                <a:ext cx="288" cy="4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4400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∑</a:t>
                </a:r>
              </a:p>
            </p:txBody>
          </p:sp>
        </p:grpSp>
      </p:grpSp>
      <p:grpSp>
        <p:nvGrpSpPr>
          <p:cNvPr id="795658" name="Group 10"/>
          <p:cNvGrpSpPr>
            <a:grpSpLocks/>
          </p:cNvGrpSpPr>
          <p:nvPr/>
        </p:nvGrpSpPr>
        <p:grpSpPr bwMode="auto">
          <a:xfrm>
            <a:off x="5205413" y="2924175"/>
            <a:ext cx="3398837" cy="2057400"/>
            <a:chOff x="3552" y="2016"/>
            <a:chExt cx="2016" cy="1296"/>
          </a:xfrm>
        </p:grpSpPr>
        <p:sp>
          <p:nvSpPr>
            <p:cNvPr id="795659" name="Text Box 11"/>
            <p:cNvSpPr txBox="1">
              <a:spLocks noChangeArrowheads="1"/>
            </p:cNvSpPr>
            <p:nvPr/>
          </p:nvSpPr>
          <p:spPr bwMode="auto">
            <a:xfrm>
              <a:off x="3552" y="2016"/>
              <a:ext cx="2016" cy="129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/>
                <a:t>  CPI =</a:t>
              </a:r>
            </a:p>
          </p:txBody>
        </p:sp>
        <p:sp>
          <p:nvSpPr>
            <p:cNvPr id="795660" name="Text Box 12"/>
            <p:cNvSpPr txBox="1">
              <a:spLocks noChangeArrowheads="1"/>
            </p:cNvSpPr>
            <p:nvPr/>
          </p:nvSpPr>
          <p:spPr bwMode="auto">
            <a:xfrm>
              <a:off x="4499" y="2145"/>
              <a:ext cx="922" cy="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/>
                <a:t>(CPI</a:t>
              </a:r>
              <a:r>
                <a:rPr lang="en-US" altLang="en-US" sz="2400" baseline="-25000"/>
                <a:t>i</a:t>
              </a:r>
              <a:r>
                <a:rPr lang="en-US" altLang="en-US" sz="2400"/>
                <a:t> × C</a:t>
              </a:r>
              <a:r>
                <a:rPr lang="en-US" altLang="en-US" sz="2400" baseline="-25000"/>
                <a:t>i</a:t>
              </a:r>
              <a:r>
                <a:rPr lang="en-US" altLang="en-US" sz="2400"/>
                <a:t>)</a:t>
              </a:r>
            </a:p>
          </p:txBody>
        </p:sp>
        <p:sp>
          <p:nvSpPr>
            <p:cNvPr id="795661" name="Line 13"/>
            <p:cNvSpPr>
              <a:spLocks noChangeShapeType="1"/>
            </p:cNvSpPr>
            <p:nvPr/>
          </p:nvSpPr>
          <p:spPr bwMode="auto">
            <a:xfrm>
              <a:off x="4272" y="2667"/>
              <a:ext cx="11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95662" name="Group 14"/>
            <p:cNvGrpSpPr>
              <a:grpSpLocks/>
            </p:cNvGrpSpPr>
            <p:nvPr/>
          </p:nvGrpSpPr>
          <p:grpSpPr bwMode="auto">
            <a:xfrm>
              <a:off x="4272" y="2025"/>
              <a:ext cx="288" cy="604"/>
              <a:chOff x="1594" y="1786"/>
              <a:chExt cx="288" cy="604"/>
            </a:xfrm>
          </p:grpSpPr>
          <p:sp>
            <p:nvSpPr>
              <p:cNvPr id="795663" name="Text Box 15"/>
              <p:cNvSpPr txBox="1">
                <a:spLocks noChangeArrowheads="1"/>
              </p:cNvSpPr>
              <p:nvPr/>
            </p:nvSpPr>
            <p:spPr bwMode="auto">
              <a:xfrm>
                <a:off x="1594" y="2246"/>
                <a:ext cx="28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14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= 1</a:t>
                </a:r>
              </a:p>
            </p:txBody>
          </p:sp>
          <p:sp>
            <p:nvSpPr>
              <p:cNvPr id="795664" name="Text Box 16"/>
              <p:cNvSpPr txBox="1">
                <a:spLocks noChangeArrowheads="1"/>
              </p:cNvSpPr>
              <p:nvPr/>
            </p:nvSpPr>
            <p:spPr bwMode="auto">
              <a:xfrm>
                <a:off x="1594" y="1786"/>
                <a:ext cx="28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14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795665" name="Text Box 17"/>
              <p:cNvSpPr txBox="1">
                <a:spLocks noChangeArrowheads="1"/>
              </p:cNvSpPr>
              <p:nvPr/>
            </p:nvSpPr>
            <p:spPr bwMode="auto">
              <a:xfrm>
                <a:off x="1594" y="1814"/>
                <a:ext cx="288" cy="4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4400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∑</a:t>
                </a:r>
              </a:p>
            </p:txBody>
          </p:sp>
        </p:grpSp>
        <p:grpSp>
          <p:nvGrpSpPr>
            <p:cNvPr id="795666" name="Group 18"/>
            <p:cNvGrpSpPr>
              <a:grpSpLocks/>
            </p:cNvGrpSpPr>
            <p:nvPr/>
          </p:nvGrpSpPr>
          <p:grpSpPr bwMode="auto">
            <a:xfrm>
              <a:off x="4566" y="2658"/>
              <a:ext cx="604" cy="605"/>
              <a:chOff x="1738" y="2419"/>
              <a:chExt cx="604" cy="605"/>
            </a:xfrm>
          </p:grpSpPr>
          <p:sp>
            <p:nvSpPr>
              <p:cNvPr id="795667" name="Text Box 19"/>
              <p:cNvSpPr txBox="1">
                <a:spLocks noChangeArrowheads="1"/>
              </p:cNvSpPr>
              <p:nvPr/>
            </p:nvSpPr>
            <p:spPr bwMode="auto">
              <a:xfrm>
                <a:off x="1738" y="2880"/>
                <a:ext cx="28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14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= 1</a:t>
                </a:r>
              </a:p>
            </p:txBody>
          </p:sp>
          <p:sp>
            <p:nvSpPr>
              <p:cNvPr id="795668" name="Text Box 20"/>
              <p:cNvSpPr txBox="1">
                <a:spLocks noChangeArrowheads="1"/>
              </p:cNvSpPr>
              <p:nvPr/>
            </p:nvSpPr>
            <p:spPr bwMode="auto">
              <a:xfrm>
                <a:off x="1738" y="2419"/>
                <a:ext cx="28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14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795669" name="Text Box 21"/>
              <p:cNvSpPr txBox="1">
                <a:spLocks noChangeArrowheads="1"/>
              </p:cNvSpPr>
              <p:nvPr/>
            </p:nvSpPr>
            <p:spPr bwMode="auto">
              <a:xfrm>
                <a:off x="1738" y="2447"/>
                <a:ext cx="288" cy="4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4400">
                    <a:latin typeface="Bookman Old Style" panose="02050604050505020204" pitchFamily="18" charset="0"/>
                    <a:cs typeface="Times New Roman" panose="02020603050405020304" pitchFamily="18" charset="0"/>
                  </a:rPr>
                  <a:t>∑</a:t>
                </a:r>
              </a:p>
            </p:txBody>
          </p:sp>
          <p:sp>
            <p:nvSpPr>
              <p:cNvPr id="795670" name="Text Box 22"/>
              <p:cNvSpPr txBox="1">
                <a:spLocks noChangeArrowheads="1"/>
              </p:cNvSpPr>
              <p:nvPr/>
            </p:nvSpPr>
            <p:spPr bwMode="auto">
              <a:xfrm>
                <a:off x="1882" y="2564"/>
                <a:ext cx="460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2400"/>
                  <a:t>C</a:t>
                </a:r>
                <a:r>
                  <a:rPr lang="en-US" altLang="en-US" sz="2400" baseline="-25000"/>
                  <a:t>i</a:t>
                </a:r>
                <a:endParaRPr lang="en-US" altLang="en-US" sz="24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ChangeArrowheads="1"/>
          </p:cNvSpPr>
          <p:nvPr/>
        </p:nvSpPr>
        <p:spPr bwMode="auto">
          <a:xfrm>
            <a:off x="225425" y="312738"/>
            <a:ext cx="135255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on Determining the CPI</a:t>
            </a:r>
          </a:p>
        </p:txBody>
      </p:sp>
      <p:sp>
        <p:nvSpPr>
          <p:cNvPr id="796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089025"/>
            <a:ext cx="8229600" cy="5219700"/>
          </a:xfrm>
        </p:spPr>
        <p:txBody>
          <a:bodyPr/>
          <a:lstStyle/>
          <a:p>
            <a:pPr marL="349250" indent="-349250"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/>
              <a:t>Problem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/>
              <a:t>	A compiler designer is trying to decide between two code sequences for a particular machine.  Based on the hardware implementation, there are three different classes of instructions:  class A, class B, and class C, and they require one, two, and three cycles per instruction, respectively.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/>
              <a:t>	The first code sequence has 5 instructions:	2 of A, 1 of B, and 2 of C</a:t>
            </a:r>
          </a:p>
          <a:p>
            <a:pPr marL="349250" indent="-349250">
              <a:spcBef>
                <a:spcPct val="20000"/>
              </a:spcBef>
              <a:buFont typeface="Wingdings" panose="05000000000000000000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/>
              <a:t>	The second sequence has 6 instructions:	4 of A, 1 of B, and 1 of C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>
                <a:solidFill>
                  <a:schemeClr val="hlink"/>
                </a:solidFill>
              </a:rPr>
              <a:t>	</a:t>
            </a:r>
            <a:r>
              <a:rPr lang="en-US" altLang="en-US" sz="1800">
                <a:solidFill>
                  <a:srgbClr val="FF0000"/>
                </a:solidFill>
              </a:rPr>
              <a:t>Compute the CPU cycles for each sequence. Which sequence is faster?  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>
                <a:solidFill>
                  <a:srgbClr val="FF0000"/>
                </a:solidFill>
              </a:rPr>
              <a:t>	What is the CPI for each sequence?</a:t>
            </a:r>
          </a:p>
          <a:p>
            <a:pPr marL="349250" indent="-349250"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>
                <a:solidFill>
                  <a:srgbClr val="000099"/>
                </a:solidFill>
              </a:rPr>
              <a:t>Solution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>
                <a:solidFill>
                  <a:srgbClr val="000099"/>
                </a:solidFill>
              </a:rPr>
              <a:t>	CPU cycles (1</a:t>
            </a:r>
            <a:r>
              <a:rPr lang="en-US" altLang="en-US" sz="1800" baseline="30000">
                <a:solidFill>
                  <a:srgbClr val="000099"/>
                </a:solidFill>
              </a:rPr>
              <a:t>st</a:t>
            </a:r>
            <a:r>
              <a:rPr lang="en-US" altLang="en-US" sz="1800">
                <a:solidFill>
                  <a:srgbClr val="000099"/>
                </a:solidFill>
              </a:rPr>
              <a:t>	sequence) = (2×1) + (1×2) + (2×3) = 2+2+6 = 10 cycles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>
                <a:solidFill>
                  <a:srgbClr val="000099"/>
                </a:solidFill>
              </a:rPr>
              <a:t>	CPU cycles (2</a:t>
            </a:r>
            <a:r>
              <a:rPr lang="en-US" altLang="en-US" sz="1800" baseline="30000">
                <a:solidFill>
                  <a:srgbClr val="000099"/>
                </a:solidFill>
              </a:rPr>
              <a:t>nd</a:t>
            </a:r>
            <a:r>
              <a:rPr lang="en-US" altLang="en-US" sz="1800">
                <a:solidFill>
                  <a:srgbClr val="000099"/>
                </a:solidFill>
              </a:rPr>
              <a:t>	sequence) = (4×1) + (1×2) + (1×3) = 4+2+3 = 9 cycles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>
                <a:solidFill>
                  <a:srgbClr val="000099"/>
                </a:solidFill>
              </a:rPr>
              <a:t>	Second sequence is faster, even though it executes one extra instruction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2000250" algn="l"/>
                <a:tab pos="3886200" algn="l"/>
                <a:tab pos="4800600" algn="l"/>
              </a:tabLst>
            </a:pPr>
            <a:r>
              <a:rPr lang="en-US" altLang="en-US" sz="1800">
                <a:solidFill>
                  <a:srgbClr val="000099"/>
                </a:solidFill>
              </a:rPr>
              <a:t>	CPI (1</a:t>
            </a:r>
            <a:r>
              <a:rPr lang="en-US" altLang="en-US" sz="1800" baseline="30000">
                <a:solidFill>
                  <a:srgbClr val="000099"/>
                </a:solidFill>
              </a:rPr>
              <a:t>st</a:t>
            </a:r>
            <a:r>
              <a:rPr lang="en-US" altLang="en-US" sz="1800">
                <a:solidFill>
                  <a:srgbClr val="000099"/>
                </a:solidFill>
              </a:rPr>
              <a:t> sequence) = 10/5 = 2	CPI (2</a:t>
            </a:r>
            <a:r>
              <a:rPr lang="en-US" altLang="en-US" sz="1800" baseline="30000">
                <a:solidFill>
                  <a:srgbClr val="000099"/>
                </a:solidFill>
              </a:rPr>
              <a:t>nd</a:t>
            </a:r>
            <a:r>
              <a:rPr lang="en-US" altLang="en-US" sz="1800">
                <a:solidFill>
                  <a:srgbClr val="000099"/>
                </a:solidFill>
              </a:rPr>
              <a:t> sequence) = 9/6 = 1.5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6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6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6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6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6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6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6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6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ChangeArrowheads="1"/>
          </p:cNvSpPr>
          <p:nvPr/>
        </p:nvSpPr>
        <p:spPr bwMode="auto">
          <a:xfrm>
            <a:off x="468313" y="1125538"/>
            <a:ext cx="8207375" cy="355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2057400" algn="ctr"/>
                <a:tab pos="34290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057400" algn="ctr"/>
                <a:tab pos="34290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057400" algn="ctr"/>
                <a:tab pos="34290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057400" algn="ctr"/>
                <a:tab pos="34290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057400" algn="ctr"/>
                <a:tab pos="34290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57400" algn="ctr"/>
                <a:tab pos="34290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57400" algn="ctr"/>
                <a:tab pos="34290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57400" algn="ctr"/>
                <a:tab pos="34290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57400" algn="ctr"/>
                <a:tab pos="34290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30000"/>
              </a:spcBef>
            </a:pPr>
            <a:r>
              <a:rPr lang="en-US" altLang="en-US" sz="2400"/>
              <a:t>Given: instruction mix of a program on a RISC processor</a:t>
            </a:r>
          </a:p>
          <a:p>
            <a:pPr eaLnBrk="0" hangingPunct="0">
              <a:spcBef>
                <a:spcPct val="3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What is average CPI?</a:t>
            </a:r>
          </a:p>
          <a:p>
            <a:pPr eaLnBrk="0" hangingPunct="0">
              <a:spcBef>
                <a:spcPct val="3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What is the percent of time used by each instruction class?</a:t>
            </a:r>
          </a:p>
          <a:p>
            <a:pPr eaLnBrk="0" hangingPunct="0">
              <a:spcBef>
                <a:spcPct val="30000"/>
              </a:spcBef>
            </a:pPr>
            <a:r>
              <a:rPr lang="en-US" altLang="en-US" sz="2400"/>
              <a:t>Class</a:t>
            </a:r>
            <a:r>
              <a:rPr lang="en-US" altLang="en-US" sz="2400" baseline="-25000"/>
              <a:t>i</a:t>
            </a:r>
            <a:r>
              <a:rPr lang="en-US" altLang="en-US" sz="2400"/>
              <a:t>	Freq</a:t>
            </a:r>
            <a:r>
              <a:rPr lang="en-US" altLang="en-US" sz="2400" baseline="-25000"/>
              <a:t>i</a:t>
            </a:r>
            <a:r>
              <a:rPr lang="en-US" altLang="en-US" sz="2400"/>
              <a:t>	CPI</a:t>
            </a:r>
            <a:r>
              <a:rPr lang="en-US" altLang="en-US" sz="2400" baseline="-25000"/>
              <a:t>i</a:t>
            </a:r>
          </a:p>
          <a:p>
            <a:pPr eaLnBrk="0" hangingPunct="0">
              <a:spcBef>
                <a:spcPct val="30000"/>
              </a:spcBef>
            </a:pPr>
            <a:r>
              <a:rPr lang="en-US" altLang="en-US" sz="2400"/>
              <a:t>ALU	50%	1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en-US" sz="2400"/>
              <a:t>Load	20%	5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en-US" sz="2400"/>
              <a:t>Store	10%	3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en-US" sz="2400"/>
              <a:t>Branch	20%	2</a:t>
            </a:r>
          </a:p>
        </p:txBody>
      </p:sp>
      <p:sp>
        <p:nvSpPr>
          <p:cNvPr id="798723" name="Rectangle 3"/>
          <p:cNvSpPr>
            <a:spLocks noChangeArrowheads="1"/>
          </p:cNvSpPr>
          <p:nvPr/>
        </p:nvSpPr>
        <p:spPr bwMode="auto">
          <a:xfrm>
            <a:off x="468313" y="5345113"/>
            <a:ext cx="8207375" cy="92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How faster would the machine be if load time is 2 cycles?</a:t>
            </a:r>
          </a:p>
          <a:p>
            <a:pPr eaLnBrk="0" hangingPunct="0">
              <a:spcBef>
                <a:spcPct val="3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What if two ALU instructions could be executed at once?</a:t>
            </a:r>
          </a:p>
        </p:txBody>
      </p:sp>
      <p:sp>
        <p:nvSpPr>
          <p:cNvPr id="798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Second Example on CPI</a:t>
            </a:r>
          </a:p>
        </p:txBody>
      </p:sp>
      <p:sp>
        <p:nvSpPr>
          <p:cNvPr id="798725" name="Rectangle 5"/>
          <p:cNvSpPr>
            <a:spLocks noChangeArrowheads="1"/>
          </p:cNvSpPr>
          <p:nvPr/>
        </p:nvSpPr>
        <p:spPr bwMode="auto">
          <a:xfrm>
            <a:off x="4446588" y="2555875"/>
            <a:ext cx="1855787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30000"/>
              </a:spcBef>
            </a:pPr>
            <a:r>
              <a:rPr lang="en-US" altLang="en-US" sz="2400">
                <a:solidFill>
                  <a:srgbClr val="000099"/>
                </a:solidFill>
              </a:rPr>
              <a:t>CPI</a:t>
            </a:r>
            <a:r>
              <a:rPr lang="en-US" altLang="en-US" sz="2400" baseline="-25000">
                <a:solidFill>
                  <a:srgbClr val="000099"/>
                </a:solidFill>
              </a:rPr>
              <a:t>i</a:t>
            </a:r>
            <a:r>
              <a:rPr lang="en-US" altLang="en-US" sz="2400">
                <a:solidFill>
                  <a:srgbClr val="000099"/>
                </a:solidFill>
              </a:rPr>
              <a:t> × Freq</a:t>
            </a:r>
            <a:r>
              <a:rPr lang="en-US" altLang="en-US" sz="2400" baseline="-25000">
                <a:solidFill>
                  <a:srgbClr val="000099"/>
                </a:solidFill>
              </a:rPr>
              <a:t>i</a:t>
            </a:r>
            <a:endParaRPr lang="en-US" altLang="en-US" sz="240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30000"/>
              </a:spcBef>
            </a:pPr>
            <a:r>
              <a:rPr lang="en-US" altLang="en-US" sz="2400">
                <a:solidFill>
                  <a:srgbClr val="000099"/>
                </a:solidFill>
              </a:rPr>
              <a:t>0.5×1 = 0.5</a:t>
            </a:r>
          </a:p>
          <a:p>
            <a:pPr algn="ctr" eaLnBrk="0" hangingPunct="0">
              <a:spcBef>
                <a:spcPct val="10000"/>
              </a:spcBef>
            </a:pPr>
            <a:r>
              <a:rPr lang="en-US" altLang="en-US" sz="2400">
                <a:solidFill>
                  <a:srgbClr val="000099"/>
                </a:solidFill>
              </a:rPr>
              <a:t>0.2×5 = 1.0</a:t>
            </a:r>
          </a:p>
          <a:p>
            <a:pPr algn="ctr" eaLnBrk="0" hangingPunct="0">
              <a:spcBef>
                <a:spcPct val="10000"/>
              </a:spcBef>
            </a:pPr>
            <a:r>
              <a:rPr lang="en-US" altLang="en-US" sz="2400">
                <a:solidFill>
                  <a:srgbClr val="000099"/>
                </a:solidFill>
              </a:rPr>
              <a:t>0.1×3 = 0.3</a:t>
            </a:r>
          </a:p>
          <a:p>
            <a:pPr algn="ctr" eaLnBrk="0" hangingPunct="0">
              <a:spcBef>
                <a:spcPct val="10000"/>
              </a:spcBef>
            </a:pPr>
            <a:r>
              <a:rPr lang="en-US" altLang="en-US" sz="2400">
                <a:solidFill>
                  <a:srgbClr val="000099"/>
                </a:solidFill>
              </a:rPr>
              <a:t>0.2×2 = 0.4</a:t>
            </a:r>
          </a:p>
        </p:txBody>
      </p:sp>
      <p:sp>
        <p:nvSpPr>
          <p:cNvPr id="798726" name="Rectangle 6"/>
          <p:cNvSpPr>
            <a:spLocks noChangeArrowheads="1"/>
          </p:cNvSpPr>
          <p:nvPr/>
        </p:nvSpPr>
        <p:spPr bwMode="auto">
          <a:xfrm>
            <a:off x="6302375" y="2554288"/>
            <a:ext cx="2373313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86100" algn="ctr"/>
                <a:tab pos="3771900" algn="l"/>
                <a:tab pos="4800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30000"/>
              </a:spcBef>
            </a:pPr>
            <a:r>
              <a:rPr lang="en-US" altLang="en-US" sz="2400">
                <a:solidFill>
                  <a:srgbClr val="000099"/>
                </a:solidFill>
              </a:rPr>
              <a:t>%Time</a:t>
            </a:r>
          </a:p>
          <a:p>
            <a:pPr algn="ctr" eaLnBrk="0" hangingPunct="0">
              <a:spcBef>
                <a:spcPct val="30000"/>
              </a:spcBef>
            </a:pPr>
            <a:r>
              <a:rPr lang="en-US" altLang="en-US" sz="2400">
                <a:solidFill>
                  <a:srgbClr val="000099"/>
                </a:solidFill>
              </a:rPr>
              <a:t>0.5/2.2 = 23%</a:t>
            </a:r>
          </a:p>
          <a:p>
            <a:pPr algn="ctr" eaLnBrk="0" hangingPunct="0">
              <a:spcBef>
                <a:spcPct val="10000"/>
              </a:spcBef>
            </a:pPr>
            <a:r>
              <a:rPr lang="en-US" altLang="en-US" sz="2400">
                <a:solidFill>
                  <a:srgbClr val="000099"/>
                </a:solidFill>
              </a:rPr>
              <a:t>1.0/2.2 = 45%</a:t>
            </a:r>
          </a:p>
          <a:p>
            <a:pPr algn="ctr" eaLnBrk="0" hangingPunct="0">
              <a:spcBef>
                <a:spcPct val="10000"/>
              </a:spcBef>
            </a:pPr>
            <a:r>
              <a:rPr lang="en-US" altLang="en-US" sz="2400">
                <a:solidFill>
                  <a:srgbClr val="000099"/>
                </a:solidFill>
              </a:rPr>
              <a:t>0.3/2.2 = 14%</a:t>
            </a:r>
          </a:p>
          <a:p>
            <a:pPr algn="ctr" eaLnBrk="0" hangingPunct="0">
              <a:spcBef>
                <a:spcPct val="10000"/>
              </a:spcBef>
            </a:pPr>
            <a:r>
              <a:rPr lang="en-US" altLang="en-US" sz="2400">
                <a:solidFill>
                  <a:srgbClr val="000099"/>
                </a:solidFill>
              </a:rPr>
              <a:t>0.4/2.2 = 18%</a:t>
            </a:r>
          </a:p>
        </p:txBody>
      </p:sp>
      <p:sp>
        <p:nvSpPr>
          <p:cNvPr id="798727" name="Rectangle 7"/>
          <p:cNvSpPr>
            <a:spLocks noChangeArrowheads="1"/>
          </p:cNvSpPr>
          <p:nvPr/>
        </p:nvSpPr>
        <p:spPr bwMode="auto">
          <a:xfrm>
            <a:off x="1493838" y="4808538"/>
            <a:ext cx="538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en-US" altLang="en-US" sz="2400">
                <a:solidFill>
                  <a:srgbClr val="000099"/>
                </a:solidFill>
              </a:rPr>
              <a:t>Average CPI = 0.5+1.0+0.3+0.4 = 2.2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23" grpId="0"/>
      <p:bldP spid="798725" grpId="0"/>
      <p:bldP spid="798726" grpId="0"/>
      <p:bldP spid="7987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9250" indent="-349250" defTabSz="1143000">
              <a:tabLst>
                <a:tab pos="1371600" algn="l"/>
                <a:tab pos="20574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MIPS</a:t>
            </a:r>
            <a:r>
              <a:rPr lang="en-US" altLang="en-US" dirty="0"/>
              <a:t>: </a:t>
            </a:r>
            <a:r>
              <a:rPr lang="en-US" altLang="en-US" dirty="0">
                <a:solidFill>
                  <a:srgbClr val="FF0000"/>
                </a:solidFill>
              </a:rPr>
              <a:t>Millions Instructions Per Second</a:t>
            </a:r>
          </a:p>
          <a:p>
            <a:pPr marL="349250" indent="-349250" defTabSz="1143000">
              <a:tabLst>
                <a:tab pos="1371600" algn="l"/>
                <a:tab pos="2057400" algn="l"/>
              </a:tabLst>
            </a:pPr>
            <a:r>
              <a:rPr lang="en-US" altLang="en-US" dirty="0"/>
              <a:t>Sometimes used as performance metric</a:t>
            </a:r>
          </a:p>
          <a:p>
            <a:pPr marL="739775" lvl="1" indent="-276225" defTabSz="1143000">
              <a:tabLst>
                <a:tab pos="1371600" algn="l"/>
                <a:tab pos="2057400" algn="l"/>
              </a:tabLst>
            </a:pPr>
            <a:r>
              <a:rPr lang="en-US" altLang="en-US" dirty="0"/>
              <a:t>Faster machine </a:t>
            </a:r>
            <a:r>
              <a:rPr lang="en-US" altLang="en-US" dirty="0">
                <a:sym typeface="Symbol" panose="05050102010706020507" pitchFamily="18" charset="2"/>
              </a:rPr>
              <a:t></a:t>
            </a:r>
            <a:r>
              <a:rPr lang="en-US" altLang="en-US" dirty="0"/>
              <a:t> larger MIPS</a:t>
            </a:r>
          </a:p>
          <a:p>
            <a:pPr marL="349250" indent="-349250" defTabSz="1143000">
              <a:tabLst>
                <a:tab pos="1371600" algn="l"/>
                <a:tab pos="2057400" algn="l"/>
              </a:tabLst>
            </a:pPr>
            <a:r>
              <a:rPr lang="en-US" altLang="en-US" dirty="0"/>
              <a:t>MIPS specifies instruction execution rate</a:t>
            </a:r>
          </a:p>
          <a:p>
            <a:pPr marL="349250" indent="-349250" defTabSz="1143000">
              <a:tabLst>
                <a:tab pos="1371600" algn="l"/>
                <a:tab pos="2057400" algn="l"/>
              </a:tabLst>
            </a:pPr>
            <a:endParaRPr lang="en-US" altLang="en-US" dirty="0"/>
          </a:p>
          <a:p>
            <a:pPr marL="349250" indent="-349250" defTabSz="1143000">
              <a:tabLst>
                <a:tab pos="1371600" algn="l"/>
                <a:tab pos="2057400" algn="l"/>
              </a:tabLst>
            </a:pPr>
            <a:endParaRPr lang="en-US" altLang="en-US" dirty="0"/>
          </a:p>
          <a:p>
            <a:pPr marL="349250" indent="-349250" defTabSz="1143000">
              <a:spcBef>
                <a:spcPct val="0"/>
              </a:spcBef>
              <a:tabLst>
                <a:tab pos="1371600" algn="l"/>
                <a:tab pos="2057400" algn="l"/>
              </a:tabLst>
            </a:pPr>
            <a:endParaRPr lang="en-US" altLang="en-US" dirty="0"/>
          </a:p>
          <a:p>
            <a:pPr marL="349250" indent="-349250" defTabSz="1143000">
              <a:tabLst>
                <a:tab pos="1371600" algn="l"/>
                <a:tab pos="2057400" algn="l"/>
              </a:tabLst>
            </a:pPr>
            <a:r>
              <a:rPr lang="en-US" altLang="en-US" dirty="0"/>
              <a:t>We can also relate execution time to MIPS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MIPS as a Performance Measure</a:t>
            </a:r>
          </a:p>
        </p:txBody>
      </p:sp>
      <p:grpSp>
        <p:nvGrpSpPr>
          <p:cNvPr id="800772" name="Group 4"/>
          <p:cNvGrpSpPr>
            <a:grpSpLocks/>
          </p:cNvGrpSpPr>
          <p:nvPr/>
        </p:nvGrpSpPr>
        <p:grpSpPr bwMode="auto">
          <a:xfrm>
            <a:off x="865188" y="3206750"/>
            <a:ext cx="7775575" cy="1050925"/>
            <a:chOff x="788" y="1988"/>
            <a:chExt cx="4492" cy="662"/>
          </a:xfrm>
        </p:grpSpPr>
        <p:grpSp>
          <p:nvGrpSpPr>
            <p:cNvPr id="800773" name="Group 5"/>
            <p:cNvGrpSpPr>
              <a:grpSpLocks/>
            </p:cNvGrpSpPr>
            <p:nvPr/>
          </p:nvGrpSpPr>
          <p:grpSpPr bwMode="auto">
            <a:xfrm>
              <a:off x="1680" y="2017"/>
              <a:ext cx="1958" cy="605"/>
              <a:chOff x="4070" y="835"/>
              <a:chExt cx="1613" cy="605"/>
            </a:xfrm>
          </p:grpSpPr>
          <p:sp>
            <p:nvSpPr>
              <p:cNvPr id="800774" name="Line 6"/>
              <p:cNvSpPr>
                <a:spLocks noChangeShapeType="1"/>
              </p:cNvSpPr>
              <p:nvPr/>
            </p:nvSpPr>
            <p:spPr bwMode="auto">
              <a:xfrm>
                <a:off x="4070" y="1152"/>
                <a:ext cx="16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00775" name="Text Box 7"/>
              <p:cNvSpPr txBox="1">
                <a:spLocks noChangeArrowheads="1"/>
              </p:cNvSpPr>
              <p:nvPr/>
            </p:nvSpPr>
            <p:spPr bwMode="auto">
              <a:xfrm>
                <a:off x="4070" y="835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2400"/>
                  <a:t>Instruction Count</a:t>
                </a:r>
              </a:p>
            </p:txBody>
          </p:sp>
          <p:sp>
            <p:nvSpPr>
              <p:cNvPr id="800776" name="Text Box 8"/>
              <p:cNvSpPr txBox="1">
                <a:spLocks noChangeArrowheads="1"/>
              </p:cNvSpPr>
              <p:nvPr/>
            </p:nvSpPr>
            <p:spPr bwMode="auto">
              <a:xfrm>
                <a:off x="4070" y="1152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2400"/>
                  <a:t>Execution Time × 10</a:t>
                </a:r>
                <a:r>
                  <a:rPr lang="en-US" altLang="en-US" sz="2400" baseline="30000"/>
                  <a:t>6</a:t>
                </a:r>
              </a:p>
            </p:txBody>
          </p:sp>
        </p:grpSp>
        <p:grpSp>
          <p:nvGrpSpPr>
            <p:cNvPr id="800777" name="Group 9"/>
            <p:cNvGrpSpPr>
              <a:grpSpLocks/>
            </p:cNvGrpSpPr>
            <p:nvPr/>
          </p:nvGrpSpPr>
          <p:grpSpPr bwMode="auto">
            <a:xfrm>
              <a:off x="3984" y="2017"/>
              <a:ext cx="1066" cy="605"/>
              <a:chOff x="4070" y="835"/>
              <a:chExt cx="1613" cy="605"/>
            </a:xfrm>
          </p:grpSpPr>
          <p:sp>
            <p:nvSpPr>
              <p:cNvPr id="800778" name="Line 10"/>
              <p:cNvSpPr>
                <a:spLocks noChangeShapeType="1"/>
              </p:cNvSpPr>
              <p:nvPr/>
            </p:nvSpPr>
            <p:spPr bwMode="auto">
              <a:xfrm>
                <a:off x="4070" y="1152"/>
                <a:ext cx="16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00779" name="Text Box 11"/>
              <p:cNvSpPr txBox="1">
                <a:spLocks noChangeArrowheads="1"/>
              </p:cNvSpPr>
              <p:nvPr/>
            </p:nvSpPr>
            <p:spPr bwMode="auto">
              <a:xfrm>
                <a:off x="4070" y="835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2400"/>
                  <a:t>Clock Rate</a:t>
                </a:r>
              </a:p>
            </p:txBody>
          </p:sp>
          <p:sp>
            <p:nvSpPr>
              <p:cNvPr id="800780" name="Text Box 12"/>
              <p:cNvSpPr txBox="1">
                <a:spLocks noChangeArrowheads="1"/>
              </p:cNvSpPr>
              <p:nvPr/>
            </p:nvSpPr>
            <p:spPr bwMode="auto">
              <a:xfrm>
                <a:off x="4070" y="1152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2400"/>
                  <a:t>CPI × 10</a:t>
                </a:r>
                <a:r>
                  <a:rPr lang="en-US" altLang="en-US" sz="2400" baseline="30000"/>
                  <a:t>6</a:t>
                </a:r>
              </a:p>
            </p:txBody>
          </p:sp>
        </p:grpSp>
        <p:sp>
          <p:nvSpPr>
            <p:cNvPr id="800781" name="Text Box 13"/>
            <p:cNvSpPr txBox="1">
              <a:spLocks noChangeArrowheads="1"/>
            </p:cNvSpPr>
            <p:nvPr/>
          </p:nvSpPr>
          <p:spPr bwMode="auto">
            <a:xfrm>
              <a:off x="902" y="2190"/>
              <a:ext cx="7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/>
                <a:t>MIPS  =</a:t>
              </a:r>
            </a:p>
          </p:txBody>
        </p:sp>
        <p:sp>
          <p:nvSpPr>
            <p:cNvPr id="800782" name="Text Box 14"/>
            <p:cNvSpPr txBox="1">
              <a:spLocks noChangeArrowheads="1"/>
            </p:cNvSpPr>
            <p:nvPr/>
          </p:nvSpPr>
          <p:spPr bwMode="auto">
            <a:xfrm>
              <a:off x="3668" y="219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400"/>
                <a:t>=</a:t>
              </a:r>
            </a:p>
          </p:txBody>
        </p:sp>
        <p:sp>
          <p:nvSpPr>
            <p:cNvPr id="800783" name="Rectangle 15"/>
            <p:cNvSpPr>
              <a:spLocks noChangeArrowheads="1"/>
            </p:cNvSpPr>
            <p:nvPr/>
          </p:nvSpPr>
          <p:spPr bwMode="auto">
            <a:xfrm>
              <a:off x="788" y="1988"/>
              <a:ext cx="4492" cy="66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0795" name="Group 27"/>
          <p:cNvGrpSpPr>
            <a:grpSpLocks/>
          </p:cNvGrpSpPr>
          <p:nvPr/>
        </p:nvGrpSpPr>
        <p:grpSpPr bwMode="auto">
          <a:xfrm>
            <a:off x="865188" y="5078413"/>
            <a:ext cx="7740650" cy="1050925"/>
            <a:chOff x="567" y="3154"/>
            <a:chExt cx="4876" cy="662"/>
          </a:xfrm>
        </p:grpSpPr>
        <p:grpSp>
          <p:nvGrpSpPr>
            <p:cNvPr id="800784" name="Group 16"/>
            <p:cNvGrpSpPr>
              <a:grpSpLocks/>
            </p:cNvGrpSpPr>
            <p:nvPr/>
          </p:nvGrpSpPr>
          <p:grpSpPr bwMode="auto">
            <a:xfrm>
              <a:off x="2268" y="3183"/>
              <a:ext cx="1179" cy="605"/>
              <a:chOff x="4070" y="835"/>
              <a:chExt cx="1613" cy="605"/>
            </a:xfrm>
          </p:grpSpPr>
          <p:sp>
            <p:nvSpPr>
              <p:cNvPr id="800785" name="Line 17"/>
              <p:cNvSpPr>
                <a:spLocks noChangeShapeType="1"/>
              </p:cNvSpPr>
              <p:nvPr/>
            </p:nvSpPr>
            <p:spPr bwMode="auto">
              <a:xfrm>
                <a:off x="4070" y="1152"/>
                <a:ext cx="16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00786" name="Text Box 18"/>
              <p:cNvSpPr txBox="1">
                <a:spLocks noChangeArrowheads="1"/>
              </p:cNvSpPr>
              <p:nvPr/>
            </p:nvSpPr>
            <p:spPr bwMode="auto">
              <a:xfrm>
                <a:off x="4070" y="835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2400"/>
                  <a:t>Inst Count</a:t>
                </a:r>
              </a:p>
            </p:txBody>
          </p:sp>
          <p:sp>
            <p:nvSpPr>
              <p:cNvPr id="800787" name="Text Box 19"/>
              <p:cNvSpPr txBox="1">
                <a:spLocks noChangeArrowheads="1"/>
              </p:cNvSpPr>
              <p:nvPr/>
            </p:nvSpPr>
            <p:spPr bwMode="auto">
              <a:xfrm>
                <a:off x="4070" y="1152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2400"/>
                  <a:t>MIPS × 10</a:t>
                </a:r>
                <a:r>
                  <a:rPr lang="en-US" altLang="en-US" sz="2400" baseline="30000"/>
                  <a:t>6</a:t>
                </a:r>
              </a:p>
            </p:txBody>
          </p:sp>
        </p:grpSp>
        <p:grpSp>
          <p:nvGrpSpPr>
            <p:cNvPr id="800788" name="Group 20"/>
            <p:cNvGrpSpPr>
              <a:grpSpLocks/>
            </p:cNvGrpSpPr>
            <p:nvPr/>
          </p:nvGrpSpPr>
          <p:grpSpPr bwMode="auto">
            <a:xfrm>
              <a:off x="3742" y="3181"/>
              <a:ext cx="1587" cy="605"/>
              <a:chOff x="4070" y="835"/>
              <a:chExt cx="1613" cy="605"/>
            </a:xfrm>
          </p:grpSpPr>
          <p:sp>
            <p:nvSpPr>
              <p:cNvPr id="800789" name="Line 21"/>
              <p:cNvSpPr>
                <a:spLocks noChangeShapeType="1"/>
              </p:cNvSpPr>
              <p:nvPr/>
            </p:nvSpPr>
            <p:spPr bwMode="auto">
              <a:xfrm>
                <a:off x="4070" y="1152"/>
                <a:ext cx="16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00790" name="Text Box 22"/>
              <p:cNvSpPr txBox="1">
                <a:spLocks noChangeArrowheads="1"/>
              </p:cNvSpPr>
              <p:nvPr/>
            </p:nvSpPr>
            <p:spPr bwMode="auto">
              <a:xfrm>
                <a:off x="4070" y="835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2400"/>
                  <a:t>Inst Count × CPI</a:t>
                </a:r>
              </a:p>
            </p:txBody>
          </p:sp>
          <p:sp>
            <p:nvSpPr>
              <p:cNvPr id="800791" name="Text Box 23"/>
              <p:cNvSpPr txBox="1">
                <a:spLocks noChangeArrowheads="1"/>
              </p:cNvSpPr>
              <p:nvPr/>
            </p:nvSpPr>
            <p:spPr bwMode="auto">
              <a:xfrm>
                <a:off x="4070" y="1152"/>
                <a:ext cx="16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2400"/>
                  <a:t>Clock Rate</a:t>
                </a:r>
                <a:endParaRPr lang="en-US" altLang="en-US" sz="2400" baseline="30000"/>
              </a:p>
            </p:txBody>
          </p:sp>
        </p:grpSp>
        <p:sp>
          <p:nvSpPr>
            <p:cNvPr id="800792" name="Text Box 24"/>
            <p:cNvSpPr txBox="1">
              <a:spLocks noChangeArrowheads="1"/>
            </p:cNvSpPr>
            <p:nvPr/>
          </p:nvSpPr>
          <p:spPr bwMode="auto">
            <a:xfrm>
              <a:off x="673" y="3356"/>
              <a:ext cx="1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/>
                <a:t>Execution Time =</a:t>
              </a:r>
            </a:p>
          </p:txBody>
        </p:sp>
        <p:sp>
          <p:nvSpPr>
            <p:cNvPr id="800793" name="Text Box 25"/>
            <p:cNvSpPr txBox="1">
              <a:spLocks noChangeArrowheads="1"/>
            </p:cNvSpPr>
            <p:nvPr/>
          </p:nvSpPr>
          <p:spPr bwMode="auto">
            <a:xfrm>
              <a:off x="3462" y="335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400"/>
                <a:t>=</a:t>
              </a:r>
            </a:p>
          </p:txBody>
        </p:sp>
        <p:sp>
          <p:nvSpPr>
            <p:cNvPr id="800794" name="Rectangle 26"/>
            <p:cNvSpPr>
              <a:spLocks noChangeArrowheads="1"/>
            </p:cNvSpPr>
            <p:nvPr/>
          </p:nvSpPr>
          <p:spPr bwMode="auto">
            <a:xfrm>
              <a:off x="567" y="3154"/>
              <a:ext cx="4876" cy="66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3863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Drawbacks of MIPS</a:t>
            </a:r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en-US"/>
              <a:t>Three problems using MIPS as a performance metric</a:t>
            </a:r>
          </a:p>
          <a:p>
            <a:pPr marL="342900" indent="-342900">
              <a:lnSpc>
                <a:spcPct val="120000"/>
              </a:lnSpc>
              <a:spcBef>
                <a:spcPct val="60000"/>
              </a:spcBef>
              <a:buFont typeface="Wingdings" panose="05000000000000000000" pitchFamily="2" charset="2"/>
              <a:buAutoNum type="arabicPeriod"/>
            </a:pPr>
            <a:r>
              <a:rPr lang="en-US" altLang="en-US"/>
              <a:t>Does not take into account the capability of instructions</a:t>
            </a:r>
          </a:p>
          <a:p>
            <a:pPr marL="742950" lvl="1" indent="-285750">
              <a:lnSpc>
                <a:spcPct val="120000"/>
              </a:lnSpc>
              <a:spcBef>
                <a:spcPct val="60000"/>
              </a:spcBef>
            </a:pPr>
            <a:r>
              <a:rPr lang="en-US" altLang="en-US"/>
              <a:t>Cannot use MIPS to compare computers with different instruction sets because the instruction count will differ</a:t>
            </a:r>
          </a:p>
          <a:p>
            <a:pPr marL="342900" indent="-342900">
              <a:lnSpc>
                <a:spcPct val="120000"/>
              </a:lnSpc>
              <a:spcBef>
                <a:spcPct val="60000"/>
              </a:spcBef>
              <a:buFont typeface="Wingdings" panose="05000000000000000000" pitchFamily="2" charset="2"/>
              <a:buAutoNum type="arabicPeriod"/>
            </a:pPr>
            <a:r>
              <a:rPr lang="en-US" altLang="en-US"/>
              <a:t>MIPS varies between programs on the same computer</a:t>
            </a:r>
          </a:p>
          <a:p>
            <a:pPr marL="742950" lvl="1" indent="-285750">
              <a:lnSpc>
                <a:spcPct val="120000"/>
              </a:lnSpc>
              <a:spcBef>
                <a:spcPct val="60000"/>
              </a:spcBef>
            </a:pPr>
            <a:r>
              <a:rPr lang="en-US" altLang="en-US"/>
              <a:t>A computer cannot have a single MIPS rating for all programs</a:t>
            </a:r>
          </a:p>
          <a:p>
            <a:pPr marL="342900" indent="-342900">
              <a:lnSpc>
                <a:spcPct val="120000"/>
              </a:lnSpc>
              <a:spcBef>
                <a:spcPct val="60000"/>
              </a:spcBef>
              <a:buFont typeface="Wingdings" panose="05000000000000000000" pitchFamily="2" charset="2"/>
              <a:buAutoNum type="arabicPeriod"/>
            </a:pPr>
            <a:r>
              <a:rPr lang="en-US" altLang="en-US"/>
              <a:t>MIPS can vary inversely with performance</a:t>
            </a:r>
          </a:p>
          <a:p>
            <a:pPr marL="742950" lvl="1" indent="-285750">
              <a:lnSpc>
                <a:spcPct val="120000"/>
              </a:lnSpc>
              <a:spcBef>
                <a:spcPct val="60000"/>
              </a:spcBef>
            </a:pPr>
            <a:r>
              <a:rPr lang="en-US" altLang="en-US"/>
              <a:t>A higher MIPS rating does not always mean better performance</a:t>
            </a:r>
          </a:p>
          <a:p>
            <a:pPr marL="742950" lvl="1" indent="-285750">
              <a:lnSpc>
                <a:spcPct val="120000"/>
              </a:lnSpc>
              <a:spcBef>
                <a:spcPct val="60000"/>
              </a:spcBef>
            </a:pPr>
            <a:r>
              <a:rPr lang="en-US" altLang="en-US"/>
              <a:t>Example in next slide shows this anomalous behavior</a:t>
            </a:r>
          </a:p>
        </p:txBody>
      </p:sp>
    </p:spTree>
    <p:extLst>
      <p:ext uri="{BB962C8B-B14F-4D97-AF65-F5344CB8AC3E}">
        <p14:creationId xmlns:p14="http://schemas.microsoft.com/office/powerpoint/2010/main" val="417425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ChangeArrowheads="1"/>
          </p:cNvSpPr>
          <p:nvPr/>
        </p:nvSpPr>
        <p:spPr bwMode="auto">
          <a:xfrm>
            <a:off x="225425" y="312738"/>
            <a:ext cx="214153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spcBef>
                <a:spcPct val="35000"/>
              </a:spcBef>
            </a:pPr>
            <a:r>
              <a:rPr lang="en-US" altLang="en-US"/>
              <a:t>Two different compilers are being tested on the same program for a 4 GHz machine with three different classes of instructions:  Class A, Class B, and Class C, which require 1, 2, and 3 cycles, respectively.</a:t>
            </a:r>
          </a:p>
          <a:p>
            <a:pPr>
              <a:spcBef>
                <a:spcPct val="35000"/>
              </a:spcBef>
            </a:pPr>
            <a:r>
              <a:rPr lang="en-US" altLang="en-US"/>
              <a:t>The instruction count produced by the first compiler is 5 billion Class A instructions, 1 billion Class B instructions, and 1 billion Class C instructions.</a:t>
            </a:r>
          </a:p>
          <a:p>
            <a:pPr>
              <a:spcBef>
                <a:spcPct val="35000"/>
              </a:spcBef>
            </a:pPr>
            <a:r>
              <a:rPr lang="en-US" altLang="en-US"/>
              <a:t>The second compiler produces 10 billion Class A instructions, 1 billion Class B instructions, and 1 billion Class C instructions.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Which compiler produces a higher MIPS?</a:t>
            </a:r>
          </a:p>
          <a:p>
            <a:pPr>
              <a:spcBef>
                <a:spcPct val="35000"/>
              </a:spcBef>
            </a:pPr>
            <a:r>
              <a:rPr lang="en-US" altLang="en-US">
                <a:solidFill>
                  <a:srgbClr val="FF0000"/>
                </a:solidFill>
              </a:rPr>
              <a:t>Which compiler produces a better execution time?</a:t>
            </a:r>
          </a:p>
        </p:txBody>
      </p:sp>
      <p:sp>
        <p:nvSpPr>
          <p:cNvPr id="803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MIPS example</a:t>
            </a:r>
          </a:p>
        </p:txBody>
      </p:sp>
    </p:spTree>
    <p:extLst>
      <p:ext uri="{BB962C8B-B14F-4D97-AF65-F5344CB8AC3E}">
        <p14:creationId xmlns:p14="http://schemas.microsoft.com/office/powerpoint/2010/main" val="25576559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 to MIPS Example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92200"/>
            <a:ext cx="8316912" cy="5216525"/>
          </a:xfrm>
          <a:noFill/>
        </p:spPr>
        <p:txBody>
          <a:bodyPr lIns="0" rIns="0"/>
          <a:lstStyle/>
          <a:p>
            <a:pPr>
              <a:spcBef>
                <a:spcPct val="30000"/>
              </a:spcBef>
            </a:pPr>
            <a:r>
              <a:rPr lang="en-US" altLang="en-US"/>
              <a:t>First, we find the CPU cycles for both compilers</a:t>
            </a:r>
          </a:p>
          <a:p>
            <a:pPr lvl="1">
              <a:spcBef>
                <a:spcPct val="30000"/>
              </a:spcBef>
            </a:pPr>
            <a:r>
              <a:rPr lang="en-US" altLang="en-US">
                <a:solidFill>
                  <a:srgbClr val="000099"/>
                </a:solidFill>
              </a:rPr>
              <a:t>CPU cycles (compiler 1) = (5×1 + 1×2 + 1×3)×10</a:t>
            </a:r>
            <a:r>
              <a:rPr lang="en-US" altLang="en-US" baseline="30000">
                <a:solidFill>
                  <a:srgbClr val="000099"/>
                </a:solidFill>
              </a:rPr>
              <a:t>9</a:t>
            </a:r>
            <a:r>
              <a:rPr lang="en-US" altLang="en-US">
                <a:solidFill>
                  <a:srgbClr val="000099"/>
                </a:solidFill>
              </a:rPr>
              <a:t> = 10×10</a:t>
            </a:r>
            <a:r>
              <a:rPr lang="en-US" altLang="en-US" baseline="30000">
                <a:solidFill>
                  <a:srgbClr val="000099"/>
                </a:solidFill>
              </a:rPr>
              <a:t>9</a:t>
            </a:r>
          </a:p>
          <a:p>
            <a:pPr lvl="1">
              <a:spcBef>
                <a:spcPct val="30000"/>
              </a:spcBef>
            </a:pPr>
            <a:r>
              <a:rPr lang="en-US" altLang="en-US">
                <a:solidFill>
                  <a:srgbClr val="000099"/>
                </a:solidFill>
              </a:rPr>
              <a:t>CPU cycles (compiler 2) = (10×1 + 1×2 + 1×3)×10</a:t>
            </a:r>
            <a:r>
              <a:rPr lang="en-US" altLang="en-US" baseline="30000">
                <a:solidFill>
                  <a:srgbClr val="000099"/>
                </a:solidFill>
              </a:rPr>
              <a:t>9</a:t>
            </a:r>
            <a:r>
              <a:rPr lang="en-US" altLang="en-US">
                <a:solidFill>
                  <a:srgbClr val="000099"/>
                </a:solidFill>
              </a:rPr>
              <a:t> = 15×10</a:t>
            </a:r>
            <a:r>
              <a:rPr lang="en-US" altLang="en-US" baseline="30000">
                <a:solidFill>
                  <a:srgbClr val="000099"/>
                </a:solidFill>
              </a:rPr>
              <a:t>9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Next, we find the execution time for both compilers</a:t>
            </a:r>
          </a:p>
          <a:p>
            <a:pPr lvl="1">
              <a:spcBef>
                <a:spcPct val="30000"/>
              </a:spcBef>
            </a:pPr>
            <a:r>
              <a:rPr lang="en-US" altLang="en-US">
                <a:solidFill>
                  <a:srgbClr val="000099"/>
                </a:solidFill>
              </a:rPr>
              <a:t>Execution time (compiler 1) = 10×10</a:t>
            </a:r>
            <a:r>
              <a:rPr lang="en-US" altLang="en-US" baseline="30000">
                <a:solidFill>
                  <a:srgbClr val="000099"/>
                </a:solidFill>
              </a:rPr>
              <a:t>9 </a:t>
            </a:r>
            <a:r>
              <a:rPr lang="en-US" altLang="en-US">
                <a:solidFill>
                  <a:srgbClr val="000099"/>
                </a:solidFill>
              </a:rPr>
              <a:t>cycles / 4×10</a:t>
            </a:r>
            <a:r>
              <a:rPr lang="en-US" altLang="en-US" baseline="30000">
                <a:solidFill>
                  <a:srgbClr val="000099"/>
                </a:solidFill>
              </a:rPr>
              <a:t>9</a:t>
            </a:r>
            <a:r>
              <a:rPr lang="en-US" altLang="en-US">
                <a:solidFill>
                  <a:srgbClr val="000099"/>
                </a:solidFill>
              </a:rPr>
              <a:t> Hz = 2.5 sec</a:t>
            </a:r>
          </a:p>
          <a:p>
            <a:pPr lvl="1">
              <a:spcBef>
                <a:spcPct val="30000"/>
              </a:spcBef>
            </a:pPr>
            <a:r>
              <a:rPr lang="en-US" altLang="en-US">
                <a:solidFill>
                  <a:srgbClr val="000099"/>
                </a:solidFill>
              </a:rPr>
              <a:t>Execution time (compiler 2) = 15×10</a:t>
            </a:r>
            <a:r>
              <a:rPr lang="en-US" altLang="en-US" baseline="30000">
                <a:solidFill>
                  <a:srgbClr val="000099"/>
                </a:solidFill>
              </a:rPr>
              <a:t>9 </a:t>
            </a:r>
            <a:r>
              <a:rPr lang="en-US" altLang="en-US">
                <a:solidFill>
                  <a:srgbClr val="000099"/>
                </a:solidFill>
              </a:rPr>
              <a:t>cycles / 4×10</a:t>
            </a:r>
            <a:r>
              <a:rPr lang="en-US" altLang="en-US" baseline="30000">
                <a:solidFill>
                  <a:srgbClr val="000099"/>
                </a:solidFill>
              </a:rPr>
              <a:t>9</a:t>
            </a:r>
            <a:r>
              <a:rPr lang="en-US" altLang="en-US">
                <a:solidFill>
                  <a:srgbClr val="000099"/>
                </a:solidFill>
              </a:rPr>
              <a:t> Hz = 3.75 sec</a:t>
            </a:r>
          </a:p>
          <a:p>
            <a:pPr>
              <a:spcBef>
                <a:spcPct val="30000"/>
              </a:spcBef>
            </a:pPr>
            <a:r>
              <a:rPr lang="en-US" altLang="en-US">
                <a:solidFill>
                  <a:srgbClr val="FF0000"/>
                </a:solidFill>
              </a:rPr>
              <a:t>Compiler1 generates faster program (less execution time)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Now, we compute MIPS rate for both compilers</a:t>
            </a:r>
          </a:p>
          <a:p>
            <a:pPr lvl="1">
              <a:spcBef>
                <a:spcPct val="30000"/>
              </a:spcBef>
            </a:pPr>
            <a:r>
              <a:rPr lang="en-US" altLang="en-US">
                <a:solidFill>
                  <a:srgbClr val="000099"/>
                </a:solidFill>
              </a:rPr>
              <a:t>MIPS = Instruction Count / (Execution Time × 10</a:t>
            </a:r>
            <a:r>
              <a:rPr lang="en-US" altLang="en-US" baseline="30000">
                <a:solidFill>
                  <a:srgbClr val="000099"/>
                </a:solidFill>
              </a:rPr>
              <a:t>6</a:t>
            </a:r>
            <a:r>
              <a:rPr lang="en-US" altLang="en-US">
                <a:solidFill>
                  <a:srgbClr val="000099"/>
                </a:solidFill>
              </a:rPr>
              <a:t>)</a:t>
            </a:r>
          </a:p>
          <a:p>
            <a:pPr lvl="1">
              <a:spcBef>
                <a:spcPct val="30000"/>
              </a:spcBef>
            </a:pPr>
            <a:r>
              <a:rPr lang="en-US" altLang="en-US">
                <a:solidFill>
                  <a:srgbClr val="000099"/>
                </a:solidFill>
              </a:rPr>
              <a:t>MIPS (compiler 1) = (5+1+1) × 10</a:t>
            </a:r>
            <a:r>
              <a:rPr lang="en-US" altLang="en-US" baseline="30000">
                <a:solidFill>
                  <a:srgbClr val="000099"/>
                </a:solidFill>
              </a:rPr>
              <a:t>9</a:t>
            </a:r>
            <a:r>
              <a:rPr lang="en-US" altLang="en-US">
                <a:solidFill>
                  <a:srgbClr val="000099"/>
                </a:solidFill>
              </a:rPr>
              <a:t> / (2.5 × 10</a:t>
            </a:r>
            <a:r>
              <a:rPr lang="en-US" altLang="en-US" baseline="30000">
                <a:solidFill>
                  <a:srgbClr val="000099"/>
                </a:solidFill>
              </a:rPr>
              <a:t>6</a:t>
            </a:r>
            <a:r>
              <a:rPr lang="en-US" altLang="en-US">
                <a:solidFill>
                  <a:srgbClr val="000099"/>
                </a:solidFill>
              </a:rPr>
              <a:t>) = 2800</a:t>
            </a:r>
          </a:p>
          <a:p>
            <a:pPr lvl="1">
              <a:spcBef>
                <a:spcPct val="30000"/>
              </a:spcBef>
            </a:pPr>
            <a:r>
              <a:rPr lang="en-US" altLang="en-US">
                <a:solidFill>
                  <a:srgbClr val="000099"/>
                </a:solidFill>
              </a:rPr>
              <a:t>MIPS (compiler 2) = (10+1+1) × 10</a:t>
            </a:r>
            <a:r>
              <a:rPr lang="en-US" altLang="en-US" baseline="30000">
                <a:solidFill>
                  <a:srgbClr val="000099"/>
                </a:solidFill>
              </a:rPr>
              <a:t>9</a:t>
            </a:r>
            <a:r>
              <a:rPr lang="en-US" altLang="en-US">
                <a:solidFill>
                  <a:srgbClr val="000099"/>
                </a:solidFill>
              </a:rPr>
              <a:t> / (3.75 × 10</a:t>
            </a:r>
            <a:r>
              <a:rPr lang="en-US" altLang="en-US" baseline="30000">
                <a:solidFill>
                  <a:srgbClr val="000099"/>
                </a:solidFill>
              </a:rPr>
              <a:t>6</a:t>
            </a:r>
            <a:r>
              <a:rPr lang="en-US" altLang="en-US">
                <a:solidFill>
                  <a:srgbClr val="000099"/>
                </a:solidFill>
              </a:rPr>
              <a:t>) = 3200</a:t>
            </a:r>
          </a:p>
          <a:p>
            <a:pPr>
              <a:spcBef>
                <a:spcPct val="30000"/>
              </a:spcBef>
            </a:pPr>
            <a:r>
              <a:rPr lang="en-US" altLang="en-US">
                <a:solidFill>
                  <a:srgbClr val="FF0000"/>
                </a:solidFill>
              </a:rPr>
              <a:t>So, code from compiler 2 has a higher MIPS rating !!!</a:t>
            </a:r>
          </a:p>
        </p:txBody>
      </p:sp>
    </p:spTree>
    <p:extLst>
      <p:ext uri="{BB962C8B-B14F-4D97-AF65-F5344CB8AC3E}">
        <p14:creationId xmlns:p14="http://schemas.microsoft.com/office/powerpoint/2010/main" val="419002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0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0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0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0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0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0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0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0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821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6451600" cy="3844925"/>
          </a:xfrm>
          <a:noFill/>
          <a:ln/>
        </p:spPr>
        <p:txBody>
          <a:bodyPr/>
          <a:lstStyle/>
          <a:p>
            <a:r>
              <a:rPr lang="en-US" altLang="en-US" dirty="0"/>
              <a:t>Response Time and Throughput </a:t>
            </a:r>
          </a:p>
          <a:p>
            <a:r>
              <a:rPr lang="en-US" altLang="en-US" dirty="0"/>
              <a:t>Performance and Execution Time</a:t>
            </a:r>
          </a:p>
          <a:p>
            <a:r>
              <a:rPr lang="en-US" altLang="en-US" dirty="0"/>
              <a:t>Clock Cycles Per Instruction (CPI</a:t>
            </a:r>
            <a:r>
              <a:rPr lang="en-US" altLang="en-US" dirty="0" smtClean="0"/>
              <a:t>)</a:t>
            </a:r>
          </a:p>
          <a:p>
            <a:r>
              <a:rPr lang="en-US" altLang="en-US" dirty="0"/>
              <a:t>MIPS as a Performance Measure</a:t>
            </a:r>
          </a:p>
          <a:p>
            <a:r>
              <a:rPr lang="en-US" altLang="en-US" dirty="0"/>
              <a:t>Single- vs. Multi-cycle </a:t>
            </a:r>
            <a:r>
              <a:rPr lang="en-US" altLang="en-US" dirty="0" smtClean="0"/>
              <a:t>CPU Performance</a:t>
            </a:r>
            <a:endParaRPr lang="en-US" altLang="en-US" dirty="0"/>
          </a:p>
          <a:p>
            <a:r>
              <a:rPr lang="en-US" altLang="en-US" dirty="0" smtClean="0"/>
              <a:t>Amdahl’s </a:t>
            </a:r>
            <a:r>
              <a:rPr lang="en-US" altLang="en-US" dirty="0"/>
              <a:t>Law</a:t>
            </a:r>
          </a:p>
          <a:p>
            <a:r>
              <a:rPr lang="en-US" altLang="en-US" dirty="0" smtClean="0"/>
              <a:t>Benchmarks</a:t>
            </a:r>
          </a:p>
          <a:p>
            <a:r>
              <a:rPr lang="en-US" altLang="en-US" dirty="0"/>
              <a:t>Performance and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Single- vs. Multi-cycle 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Drawbacks of Single Cycle </a:t>
            </a:r>
            <a:r>
              <a:rPr lang="en-US" altLang="en-US" dirty="0" smtClean="0"/>
              <a:t>Processor: </a:t>
            </a:r>
            <a:r>
              <a:rPr lang="en-US" altLang="en-US" dirty="0"/>
              <a:t>Long cycle time</a:t>
            </a:r>
          </a:p>
          <a:p>
            <a:pPr lvl="1"/>
            <a:r>
              <a:rPr lang="en-US" altLang="en-US" dirty="0"/>
              <a:t>All instructions take as much time as the </a:t>
            </a:r>
            <a:r>
              <a:rPr lang="en-US" altLang="en-US" dirty="0">
                <a:solidFill>
                  <a:srgbClr val="FF0000"/>
                </a:solidFill>
              </a:rPr>
              <a:t>slowest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>
              <a:spcBef>
                <a:spcPct val="100000"/>
              </a:spcBef>
            </a:pPr>
            <a:r>
              <a:rPr lang="en-US" altLang="en-US" dirty="0"/>
              <a:t>Alternative Solution: </a:t>
            </a:r>
            <a:r>
              <a:rPr lang="en-US" altLang="en-US" dirty="0" err="1">
                <a:solidFill>
                  <a:srgbClr val="FF0000"/>
                </a:solidFill>
              </a:rPr>
              <a:t>Multicycle</a:t>
            </a:r>
            <a:r>
              <a:rPr lang="en-US" altLang="en-US" dirty="0"/>
              <a:t> implementation</a:t>
            </a:r>
          </a:p>
          <a:p>
            <a:pPr lvl="1"/>
            <a:r>
              <a:rPr lang="en-US" altLang="en-US" dirty="0"/>
              <a:t>Break down instruction execution into multiple cycles</a:t>
            </a:r>
          </a:p>
          <a:p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727200" y="2740025"/>
            <a:ext cx="6948488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27200" y="3557588"/>
            <a:ext cx="1603375" cy="320675"/>
          </a:xfrm>
          <a:prstGeom prst="rect">
            <a:avLst/>
          </a:prstGeom>
          <a:solidFill>
            <a:srgbClr val="CC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 sz="1600"/>
              <a:t>Instruction Fetch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98525" y="3535363"/>
            <a:ext cx="598488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eaLnBrk="0" hangingPunct="0"/>
            <a:r>
              <a:rPr lang="en-US" altLang="en-US"/>
              <a:t>Store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467225" y="3557588"/>
            <a:ext cx="1435100" cy="319087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 sz="1600"/>
              <a:t>ALU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908675" y="3557588"/>
            <a:ext cx="1603375" cy="319087"/>
          </a:xfrm>
          <a:prstGeom prst="rect">
            <a:avLst/>
          </a:prstGeom>
          <a:solidFill>
            <a:srgbClr val="CC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 sz="1600"/>
              <a:t>Memory Write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727200" y="2203450"/>
            <a:ext cx="1603375" cy="319088"/>
          </a:xfrm>
          <a:prstGeom prst="rect">
            <a:avLst/>
          </a:prstGeom>
          <a:solidFill>
            <a:srgbClr val="CC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 sz="1600" dirty="0"/>
              <a:t>Instruction Fetch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898525" y="2168525"/>
            <a:ext cx="2032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eaLnBrk="0" hangingPunct="0"/>
            <a:r>
              <a:rPr lang="en-US" altLang="en-US"/>
              <a:t>ALU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330575" y="2203450"/>
            <a:ext cx="1131888" cy="319088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 sz="1600"/>
              <a:t>Reg Read 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467225" y="2203450"/>
            <a:ext cx="1435100" cy="319088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 sz="1600"/>
              <a:t>ALU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722438" y="4194175"/>
            <a:ext cx="1603375" cy="320675"/>
          </a:xfrm>
          <a:prstGeom prst="rect">
            <a:avLst/>
          </a:prstGeom>
          <a:solidFill>
            <a:srgbClr val="CC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 sz="1600"/>
              <a:t>Instruction Fetch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898525" y="4156075"/>
            <a:ext cx="836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eaLnBrk="0" hangingPunct="0"/>
            <a:r>
              <a:rPr lang="en-US" altLang="en-US"/>
              <a:t>Branch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898525" y="2884488"/>
            <a:ext cx="576263" cy="363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eaLnBrk="0" hangingPunct="0"/>
            <a:r>
              <a:rPr lang="en-US" altLang="en-US"/>
              <a:t>Load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5908675" y="2925763"/>
            <a:ext cx="1603375" cy="319087"/>
          </a:xfrm>
          <a:prstGeom prst="rect">
            <a:avLst/>
          </a:prstGeom>
          <a:solidFill>
            <a:srgbClr val="CC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 sz="1600"/>
              <a:t>Memory Read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725613" y="2924175"/>
            <a:ext cx="1603375" cy="320675"/>
          </a:xfrm>
          <a:prstGeom prst="rect">
            <a:avLst/>
          </a:prstGeom>
          <a:solidFill>
            <a:srgbClr val="CC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 sz="1600" dirty="0"/>
              <a:t>Instruction Fetch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4298950" y="2635250"/>
            <a:ext cx="1435100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>
                <a:solidFill>
                  <a:srgbClr val="FF0000"/>
                </a:solidFill>
              </a:rPr>
              <a:t>longest delay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4465638" y="2924175"/>
            <a:ext cx="1435100" cy="319088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 sz="1600"/>
              <a:t>ALU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3330575" y="2924175"/>
            <a:ext cx="1131888" cy="319088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 sz="1600"/>
              <a:t>Reg Read 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3333750" y="3557588"/>
            <a:ext cx="1131888" cy="319087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 sz="1600"/>
              <a:t>Reg Read 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327400" y="4194175"/>
            <a:ext cx="1131888" cy="319088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 sz="1600"/>
              <a:t>Reg Read 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4462463" y="4195763"/>
            <a:ext cx="1435100" cy="319087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 sz="1600"/>
              <a:t>ALU</a:t>
            </a:r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1722438" y="4837113"/>
            <a:ext cx="1603375" cy="320675"/>
          </a:xfrm>
          <a:prstGeom prst="rect">
            <a:avLst/>
          </a:prstGeom>
          <a:solidFill>
            <a:srgbClr val="CC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 sz="1600"/>
              <a:t>Instruction Fetch</a:t>
            </a:r>
          </a:p>
        </p:txBody>
      </p:sp>
      <p:sp>
        <p:nvSpPr>
          <p:cNvPr id="25" name="Rectangle 30"/>
          <p:cNvSpPr>
            <a:spLocks noChangeArrowheads="1"/>
          </p:cNvSpPr>
          <p:nvPr/>
        </p:nvSpPr>
        <p:spPr bwMode="auto">
          <a:xfrm>
            <a:off x="898525" y="4799013"/>
            <a:ext cx="83661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eaLnBrk="0" hangingPunct="0"/>
            <a:r>
              <a:rPr lang="en-US" altLang="en-US"/>
              <a:t>Jump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327400" y="4837113"/>
            <a:ext cx="1131888" cy="319087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 sz="1600"/>
              <a:t>Decode  </a:t>
            </a: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5902325" y="2203450"/>
            <a:ext cx="1131888" cy="319088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 sz="1600"/>
              <a:t>Reg Write </a:t>
            </a: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7523163" y="2924175"/>
            <a:ext cx="1131887" cy="319088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4450" rIns="0" bIns="44450" anchor="ctr"/>
          <a:lstStyle/>
          <a:p>
            <a:pPr algn="ctr" eaLnBrk="0" hangingPunct="0"/>
            <a:r>
              <a:rPr lang="en-US" altLang="en-US" sz="1600"/>
              <a:t>Reg Write </a:t>
            </a:r>
          </a:p>
        </p:txBody>
      </p:sp>
    </p:spTree>
    <p:extLst>
      <p:ext uri="{BB962C8B-B14F-4D97-AF65-F5344CB8AC3E}">
        <p14:creationId xmlns:p14="http://schemas.microsoft.com/office/powerpoint/2010/main" val="12483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altLang="en-US" dirty="0"/>
              <a:t>Single- vs. Multi-cycle CPU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94017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/>
              <a:t>Break instruction execution into </a:t>
            </a:r>
            <a:r>
              <a:rPr lang="en-US" altLang="en-US">
                <a:solidFill>
                  <a:srgbClr val="FF0000"/>
                </a:solidFill>
              </a:rPr>
              <a:t>five steps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Instruction fetch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Instruction decode and register read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Execution, memory address calculation, or branch completion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Memory access or ALU instruction completion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Load instruction completion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One step = One clock cycle</a:t>
            </a:r>
            <a:r>
              <a:rPr lang="en-US" altLang="en-US">
                <a:solidFill>
                  <a:schemeClr val="tx2"/>
                </a:solidFill>
              </a:rPr>
              <a:t> (clock cycle is reduced)</a:t>
            </a:r>
          </a:p>
          <a:p>
            <a:pPr lvl="1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</a:rPr>
              <a:t>First 2 steps are the same for all instructions</a:t>
            </a:r>
            <a:endParaRPr lang="en-US" altLang="en-US"/>
          </a:p>
        </p:txBody>
      </p:sp>
      <p:graphicFrame>
        <p:nvGraphicFramePr>
          <p:cNvPr id="898095" name="Group 47"/>
          <p:cNvGraphicFramePr>
            <a:graphicFrameLocks noGrp="1"/>
          </p:cNvGraphicFramePr>
          <p:nvPr/>
        </p:nvGraphicFramePr>
        <p:xfrm>
          <a:off x="1331913" y="5094288"/>
          <a:ext cx="6553200" cy="1036320"/>
        </p:xfrm>
        <a:graphic>
          <a:graphicData uri="http://schemas.openxmlformats.org/drawingml/2006/table">
            <a:tbl>
              <a:tblPr/>
              <a:tblGrid>
                <a:gridCol w="2046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7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#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 &amp; Store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36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Single- vs. Multi-cycle </a:t>
            </a:r>
            <a:r>
              <a:rPr lang="en-US" altLang="en-US" dirty="0" smtClean="0"/>
              <a:t>Performance</a:t>
            </a:r>
            <a:endParaRPr lang="en-US" altLang="en-US" dirty="0"/>
          </a:p>
        </p:txBody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0" rIns="0"/>
          <a:lstStyle/>
          <a:p>
            <a:pPr>
              <a:spcBef>
                <a:spcPct val="60000"/>
              </a:spcBef>
            </a:pPr>
            <a:r>
              <a:rPr lang="en-US" altLang="en-US"/>
              <a:t>Assume the following operation times for components:</a:t>
            </a:r>
          </a:p>
          <a:p>
            <a:pPr lvl="1">
              <a:spcBef>
                <a:spcPct val="60000"/>
              </a:spcBef>
            </a:pPr>
            <a:r>
              <a:rPr lang="en-US" altLang="en-US"/>
              <a:t>Instruction and data memories: 200 ps</a:t>
            </a:r>
          </a:p>
          <a:p>
            <a:pPr lvl="1">
              <a:spcBef>
                <a:spcPct val="60000"/>
              </a:spcBef>
            </a:pPr>
            <a:r>
              <a:rPr lang="en-US" altLang="en-US"/>
              <a:t>ALU and adders: 180 ps</a:t>
            </a:r>
          </a:p>
          <a:p>
            <a:pPr lvl="1">
              <a:spcBef>
                <a:spcPct val="60000"/>
              </a:spcBef>
            </a:pPr>
            <a:r>
              <a:rPr lang="en-US" altLang="en-US"/>
              <a:t>Decode and Register file access (read or write): 150 ps</a:t>
            </a:r>
          </a:p>
          <a:p>
            <a:pPr lvl="1">
              <a:spcBef>
                <a:spcPct val="60000"/>
              </a:spcBef>
            </a:pPr>
            <a:r>
              <a:rPr lang="en-US" altLang="en-US"/>
              <a:t>Ignore the delays in PC, mux, extender, and wires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Which of the following would be faster and by how much?</a:t>
            </a:r>
          </a:p>
          <a:p>
            <a:pPr lvl="1">
              <a:spcBef>
                <a:spcPct val="60000"/>
              </a:spcBef>
            </a:pPr>
            <a:r>
              <a:rPr lang="en-US" altLang="en-US"/>
              <a:t>Single-cycle implementation for all instructions</a:t>
            </a:r>
          </a:p>
          <a:p>
            <a:pPr lvl="1">
              <a:spcBef>
                <a:spcPct val="60000"/>
              </a:spcBef>
            </a:pPr>
            <a:r>
              <a:rPr lang="en-US" altLang="en-US"/>
              <a:t>Multicycle implementation optimized for every class of instructions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Assume the following instruction mix:</a:t>
            </a:r>
          </a:p>
          <a:p>
            <a:pPr lvl="1">
              <a:spcBef>
                <a:spcPct val="60000"/>
              </a:spcBef>
            </a:pPr>
            <a:r>
              <a:rPr lang="en-US" altLang="en-US"/>
              <a:t>40% ALU, 20% Loads, 10% stores, 20% branches, &amp; 10% jumps</a:t>
            </a:r>
          </a:p>
        </p:txBody>
      </p:sp>
    </p:spTree>
    <p:extLst>
      <p:ext uri="{BB962C8B-B14F-4D97-AF65-F5344CB8AC3E}">
        <p14:creationId xmlns:p14="http://schemas.microsoft.com/office/powerpoint/2010/main" val="2314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Single- </a:t>
            </a:r>
            <a:r>
              <a:rPr lang="en-US" altLang="en-US" dirty="0"/>
              <a:t>vs. </a:t>
            </a:r>
            <a:r>
              <a:rPr lang="en-US" altLang="en-US" dirty="0" smtClean="0"/>
              <a:t>Multi-cycle </a:t>
            </a:r>
            <a:r>
              <a:rPr lang="en-US" altLang="en-US" dirty="0"/>
              <a:t>Performance</a:t>
            </a:r>
          </a:p>
        </p:txBody>
      </p:sp>
      <p:graphicFrame>
        <p:nvGraphicFramePr>
          <p:cNvPr id="871492" name="Group 68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2268539"/>
        </p:xfrm>
        <a:graphic>
          <a:graphicData uri="http://schemas.openxmlformats.org/drawingml/2006/table">
            <a:tbl>
              <a:tblPr/>
              <a:tblGrid>
                <a:gridCol w="1082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84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95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 ps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Load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880 ps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730 ps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 ps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Jump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 ps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71491" name="Rectangle 67"/>
          <p:cNvSpPr>
            <a:spLocks noChangeArrowheads="1"/>
          </p:cNvSpPr>
          <p:nvPr/>
        </p:nvSpPr>
        <p:spPr bwMode="auto">
          <a:xfrm>
            <a:off x="468313" y="3502025"/>
            <a:ext cx="820737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0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n-US" altLang="en-US" sz="2000"/>
              <a:t>For fixed single-cycle implementation:</a:t>
            </a:r>
          </a:p>
          <a:p>
            <a:pPr lvl="1">
              <a:spcBef>
                <a:spcPct val="60000"/>
              </a:spcBef>
            </a:pPr>
            <a:r>
              <a:rPr lang="en-US" altLang="en-US" sz="1800"/>
              <a:t>Clock cycle =</a:t>
            </a:r>
          </a:p>
          <a:p>
            <a:pPr>
              <a:spcBef>
                <a:spcPct val="60000"/>
              </a:spcBef>
            </a:pPr>
            <a:r>
              <a:rPr lang="en-US" altLang="en-US" sz="2000"/>
              <a:t>For multi-cycle implementation:</a:t>
            </a:r>
          </a:p>
          <a:p>
            <a:pPr lvl="1">
              <a:spcBef>
                <a:spcPct val="60000"/>
              </a:spcBef>
            </a:pPr>
            <a:r>
              <a:rPr lang="en-US" altLang="en-US" sz="1800"/>
              <a:t>Clock cycle =</a:t>
            </a:r>
          </a:p>
          <a:p>
            <a:pPr lvl="1">
              <a:spcBef>
                <a:spcPct val="60000"/>
              </a:spcBef>
            </a:pPr>
            <a:r>
              <a:rPr lang="en-US" altLang="en-US" sz="1800"/>
              <a:t>Average CPI =</a:t>
            </a:r>
          </a:p>
          <a:p>
            <a:pPr>
              <a:spcBef>
                <a:spcPct val="60000"/>
              </a:spcBef>
            </a:pPr>
            <a:r>
              <a:rPr lang="en-US" altLang="en-US" sz="2000"/>
              <a:t>Speedup =</a:t>
            </a:r>
          </a:p>
        </p:txBody>
      </p:sp>
      <p:sp>
        <p:nvSpPr>
          <p:cNvPr id="871493" name="Line 69"/>
          <p:cNvSpPr>
            <a:spLocks noChangeShapeType="1"/>
          </p:cNvSpPr>
          <p:nvPr/>
        </p:nvSpPr>
        <p:spPr bwMode="auto">
          <a:xfrm flipH="1">
            <a:off x="3600450" y="324961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94" name="Text Box 70"/>
          <p:cNvSpPr txBox="1">
            <a:spLocks noChangeArrowheads="1"/>
          </p:cNvSpPr>
          <p:nvPr/>
        </p:nvSpPr>
        <p:spPr bwMode="auto">
          <a:xfrm>
            <a:off x="4140200" y="3141663"/>
            <a:ext cx="2555875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/>
          <a:p>
            <a:pPr>
              <a:spcBef>
                <a:spcPct val="50000"/>
              </a:spcBef>
            </a:pPr>
            <a:r>
              <a:rPr lang="en-US" altLang="en-US"/>
              <a:t>decode and update PC</a:t>
            </a:r>
          </a:p>
        </p:txBody>
      </p:sp>
      <p:sp>
        <p:nvSpPr>
          <p:cNvPr id="871495" name="Rectangle 71"/>
          <p:cNvSpPr>
            <a:spLocks noChangeArrowheads="1"/>
          </p:cNvSpPr>
          <p:nvPr/>
        </p:nvSpPr>
        <p:spPr bwMode="auto">
          <a:xfrm>
            <a:off x="2735263" y="5337175"/>
            <a:ext cx="462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0.4×4 + 0.2×5 + 0.1×4+ 0.2×3 + 0.1×2 = 3.8</a:t>
            </a:r>
          </a:p>
        </p:txBody>
      </p:sp>
      <p:sp>
        <p:nvSpPr>
          <p:cNvPr id="871496" name="Rectangle 72"/>
          <p:cNvSpPr>
            <a:spLocks noChangeArrowheads="1"/>
          </p:cNvSpPr>
          <p:nvPr/>
        </p:nvSpPr>
        <p:spPr bwMode="auto">
          <a:xfrm>
            <a:off x="2592388" y="4899025"/>
            <a:ext cx="617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max (200, 150, 180) = 200 ps (maximum delay at any step)</a:t>
            </a:r>
          </a:p>
        </p:txBody>
      </p:sp>
      <p:sp>
        <p:nvSpPr>
          <p:cNvPr id="871497" name="Rectangle 73"/>
          <p:cNvSpPr>
            <a:spLocks noChangeArrowheads="1"/>
          </p:cNvSpPr>
          <p:nvPr/>
        </p:nvSpPr>
        <p:spPr bwMode="auto">
          <a:xfrm>
            <a:off x="2592388" y="3968750"/>
            <a:ext cx="554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880 ps determined by longest delay (load instruction)</a:t>
            </a:r>
          </a:p>
        </p:txBody>
      </p:sp>
      <p:sp>
        <p:nvSpPr>
          <p:cNvPr id="871499" name="Rectangle 75"/>
          <p:cNvSpPr>
            <a:spLocks noChangeArrowheads="1"/>
          </p:cNvSpPr>
          <p:nvPr/>
        </p:nvSpPr>
        <p:spPr bwMode="auto">
          <a:xfrm>
            <a:off x="2051050" y="5803900"/>
            <a:ext cx="50609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/>
          <a:p>
            <a:r>
              <a:rPr lang="en-US" altLang="en-US" sz="2000"/>
              <a:t>880 ps / (3.8 × 200 ps) = 880 / 760 = 1.16</a:t>
            </a:r>
          </a:p>
        </p:txBody>
      </p:sp>
    </p:spTree>
    <p:extLst>
      <p:ext uri="{BB962C8B-B14F-4D97-AF65-F5344CB8AC3E}">
        <p14:creationId xmlns:p14="http://schemas.microsoft.com/office/powerpoint/2010/main" val="58192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7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71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7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7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7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7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7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7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7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495" grpId="0"/>
      <p:bldP spid="871496" grpId="0"/>
      <p:bldP spid="871497" grpId="0"/>
      <p:bldP spid="87149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Amdahl’s Law</a:t>
            </a:r>
          </a:p>
        </p:txBody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9025"/>
            <a:ext cx="8229600" cy="51435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/>
              <a:t>Amdahl's Law is a measure of Speedup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How a computer performs after an enhancement E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Relative to how it performed previously</a:t>
            </a:r>
          </a:p>
          <a:p>
            <a:pPr>
              <a:spcBef>
                <a:spcPct val="30000"/>
              </a:spcBef>
            </a:pPr>
            <a:endParaRPr lang="en-US" altLang="en-US"/>
          </a:p>
          <a:p>
            <a:pPr>
              <a:spcBef>
                <a:spcPct val="30000"/>
              </a:spcBef>
            </a:pPr>
            <a:endParaRPr lang="en-US" altLang="en-US"/>
          </a:p>
          <a:p>
            <a:pPr>
              <a:lnSpc>
                <a:spcPct val="110000"/>
              </a:lnSpc>
              <a:spcBef>
                <a:spcPct val="90000"/>
              </a:spcBef>
            </a:pPr>
            <a:r>
              <a:rPr lang="en-US" altLang="en-US"/>
              <a:t>Enhancement improves a fraction </a:t>
            </a:r>
            <a:r>
              <a:rPr lang="en-US" altLang="en-US" i="1">
                <a:solidFill>
                  <a:srgbClr val="FF0000"/>
                </a:solidFill>
              </a:rPr>
              <a:t>f</a:t>
            </a:r>
            <a:r>
              <a:rPr lang="en-US" altLang="en-US"/>
              <a:t> of execution time by a factor </a:t>
            </a:r>
            <a:r>
              <a:rPr lang="en-US" altLang="en-US" i="1">
                <a:solidFill>
                  <a:srgbClr val="FF0000"/>
                </a:solidFill>
              </a:rPr>
              <a:t>s</a:t>
            </a:r>
            <a:r>
              <a:rPr lang="en-US" altLang="en-US"/>
              <a:t> and the remaining time is unaffected</a:t>
            </a:r>
          </a:p>
        </p:txBody>
      </p:sp>
      <p:grpSp>
        <p:nvGrpSpPr>
          <p:cNvPr id="806931" name="Group 19"/>
          <p:cNvGrpSpPr>
            <a:grpSpLocks/>
          </p:cNvGrpSpPr>
          <p:nvPr/>
        </p:nvGrpSpPr>
        <p:grpSpPr bwMode="auto">
          <a:xfrm>
            <a:off x="719138" y="2414588"/>
            <a:ext cx="7848600" cy="1050925"/>
            <a:chOff x="317" y="1634"/>
            <a:chExt cx="4944" cy="662"/>
          </a:xfrm>
        </p:grpSpPr>
        <p:grpSp>
          <p:nvGrpSpPr>
            <p:cNvPr id="806916" name="Group 4"/>
            <p:cNvGrpSpPr>
              <a:grpSpLocks/>
            </p:cNvGrpSpPr>
            <p:nvPr/>
          </p:nvGrpSpPr>
          <p:grpSpPr bwMode="auto">
            <a:xfrm>
              <a:off x="1655" y="1732"/>
              <a:ext cx="1838" cy="482"/>
              <a:chOff x="1853" y="1210"/>
              <a:chExt cx="1757" cy="482"/>
            </a:xfrm>
          </p:grpSpPr>
          <p:sp>
            <p:nvSpPr>
              <p:cNvPr id="806917" name="Text Box 5"/>
              <p:cNvSpPr txBox="1">
                <a:spLocks noChangeArrowheads="1"/>
              </p:cNvSpPr>
              <p:nvPr/>
            </p:nvSpPr>
            <p:spPr bwMode="auto">
              <a:xfrm>
                <a:off x="1853" y="1210"/>
                <a:ext cx="175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2400"/>
                  <a:t>Performance with E</a:t>
                </a:r>
              </a:p>
            </p:txBody>
          </p:sp>
          <p:sp>
            <p:nvSpPr>
              <p:cNvPr id="806918" name="Text Box 6"/>
              <p:cNvSpPr txBox="1">
                <a:spLocks noChangeArrowheads="1"/>
              </p:cNvSpPr>
              <p:nvPr/>
            </p:nvSpPr>
            <p:spPr bwMode="auto">
              <a:xfrm>
                <a:off x="1853" y="1480"/>
                <a:ext cx="175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2400"/>
                  <a:t>Performance before</a:t>
                </a:r>
              </a:p>
            </p:txBody>
          </p:sp>
          <p:sp>
            <p:nvSpPr>
              <p:cNvPr id="806919" name="Line 7"/>
              <p:cNvSpPr>
                <a:spLocks noChangeShapeType="1"/>
              </p:cNvSpPr>
              <p:nvPr/>
            </p:nvSpPr>
            <p:spPr bwMode="auto">
              <a:xfrm>
                <a:off x="1853" y="1451"/>
                <a:ext cx="17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06920" name="Group 8"/>
            <p:cNvGrpSpPr>
              <a:grpSpLocks/>
            </p:cNvGrpSpPr>
            <p:nvPr/>
          </p:nvGrpSpPr>
          <p:grpSpPr bwMode="auto">
            <a:xfrm>
              <a:off x="3765" y="1732"/>
              <a:ext cx="1383" cy="482"/>
              <a:chOff x="4186" y="1210"/>
              <a:chExt cx="1382" cy="482"/>
            </a:xfrm>
          </p:grpSpPr>
          <p:sp>
            <p:nvSpPr>
              <p:cNvPr id="806921" name="Text Box 9"/>
              <p:cNvSpPr txBox="1">
                <a:spLocks noChangeArrowheads="1"/>
              </p:cNvSpPr>
              <p:nvPr/>
            </p:nvSpPr>
            <p:spPr bwMode="auto">
              <a:xfrm>
                <a:off x="4186" y="1210"/>
                <a:ext cx="138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2400"/>
                  <a:t>ExTime before</a:t>
                </a:r>
              </a:p>
            </p:txBody>
          </p:sp>
          <p:sp>
            <p:nvSpPr>
              <p:cNvPr id="806922" name="Text Box 10"/>
              <p:cNvSpPr txBox="1">
                <a:spLocks noChangeArrowheads="1"/>
              </p:cNvSpPr>
              <p:nvPr/>
            </p:nvSpPr>
            <p:spPr bwMode="auto">
              <a:xfrm>
                <a:off x="4186" y="1480"/>
                <a:ext cx="138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2400"/>
                  <a:t>ExTime with E</a:t>
                </a:r>
              </a:p>
            </p:txBody>
          </p:sp>
          <p:sp>
            <p:nvSpPr>
              <p:cNvPr id="806923" name="Line 11"/>
              <p:cNvSpPr>
                <a:spLocks noChangeShapeType="1"/>
              </p:cNvSpPr>
              <p:nvPr/>
            </p:nvSpPr>
            <p:spPr bwMode="auto">
              <a:xfrm>
                <a:off x="4186" y="1451"/>
                <a:ext cx="135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06924" name="Text Box 12"/>
            <p:cNvSpPr txBox="1">
              <a:spLocks noChangeArrowheads="1"/>
            </p:cNvSpPr>
            <p:nvPr/>
          </p:nvSpPr>
          <p:spPr bwMode="auto">
            <a:xfrm>
              <a:off x="317" y="1634"/>
              <a:ext cx="4944" cy="66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>
                <a:tabLst>
                  <a:tab pos="5019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5019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5019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5019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5019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019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019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019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0196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US" altLang="en-US" sz="2400"/>
                <a:t>Speedup(E) =	=</a:t>
              </a:r>
            </a:p>
          </p:txBody>
        </p:sp>
      </p:grpSp>
      <p:sp>
        <p:nvSpPr>
          <p:cNvPr id="806925" name="Text Box 13"/>
          <p:cNvSpPr txBox="1">
            <a:spLocks noChangeArrowheads="1"/>
          </p:cNvSpPr>
          <p:nvPr/>
        </p:nvSpPr>
        <p:spPr bwMode="auto">
          <a:xfrm>
            <a:off x="719138" y="4498975"/>
            <a:ext cx="7848600" cy="7302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tabLst>
                <a:tab pos="525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525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525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525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525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25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25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25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25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2400" dirty="0" err="1"/>
              <a:t>ExTime</a:t>
            </a:r>
            <a:r>
              <a:rPr lang="en-US" altLang="en-US" sz="2400" dirty="0"/>
              <a:t> with E = </a:t>
            </a:r>
            <a:r>
              <a:rPr lang="en-US" altLang="en-US" sz="2400" dirty="0" err="1"/>
              <a:t>ExTime</a:t>
            </a:r>
            <a:r>
              <a:rPr lang="en-US" altLang="en-US" sz="2400" dirty="0"/>
              <a:t> before × (</a:t>
            </a:r>
            <a:r>
              <a:rPr lang="en-US" altLang="en-US" sz="2400" i="1" dirty="0"/>
              <a:t>f </a:t>
            </a:r>
            <a:r>
              <a:rPr lang="en-US" altLang="en-US" sz="2400" dirty="0" smtClean="0"/>
              <a:t>/</a:t>
            </a:r>
            <a:r>
              <a:rPr lang="en-US" altLang="en-US" sz="2400" i="1" dirty="0" smtClean="0"/>
              <a:t>s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(1 – </a:t>
            </a:r>
            <a:r>
              <a:rPr lang="en-US" altLang="en-US" sz="2400" i="1" dirty="0"/>
              <a:t>f</a:t>
            </a:r>
            <a:r>
              <a:rPr lang="en-US" altLang="en-US" sz="2400" dirty="0"/>
              <a:t> ))</a:t>
            </a:r>
          </a:p>
        </p:txBody>
      </p:sp>
      <p:grpSp>
        <p:nvGrpSpPr>
          <p:cNvPr id="806932" name="Group 20"/>
          <p:cNvGrpSpPr>
            <a:grpSpLocks/>
          </p:cNvGrpSpPr>
          <p:nvPr/>
        </p:nvGrpSpPr>
        <p:grpSpPr bwMode="auto">
          <a:xfrm>
            <a:off x="2462213" y="5229225"/>
            <a:ext cx="4378325" cy="1054100"/>
            <a:chOff x="1519" y="3269"/>
            <a:chExt cx="2758" cy="664"/>
          </a:xfrm>
        </p:grpSpPr>
        <p:sp>
          <p:nvSpPr>
            <p:cNvPr id="806926" name="Text Box 14"/>
            <p:cNvSpPr txBox="1">
              <a:spLocks noChangeArrowheads="1"/>
            </p:cNvSpPr>
            <p:nvPr/>
          </p:nvSpPr>
          <p:spPr bwMode="auto">
            <a:xfrm>
              <a:off x="1519" y="3271"/>
              <a:ext cx="2758" cy="66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>
              <a:lvl1pPr>
                <a:tabLst>
                  <a:tab pos="525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525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525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525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525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25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25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25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25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US" altLang="en-US" sz="2400"/>
                <a:t>Speedup(E) =</a:t>
              </a:r>
            </a:p>
          </p:txBody>
        </p:sp>
        <p:grpSp>
          <p:nvGrpSpPr>
            <p:cNvPr id="806927" name="Group 15"/>
            <p:cNvGrpSpPr>
              <a:grpSpLocks/>
            </p:cNvGrpSpPr>
            <p:nvPr/>
          </p:nvGrpSpPr>
          <p:grpSpPr bwMode="auto">
            <a:xfrm>
              <a:off x="2833" y="3269"/>
              <a:ext cx="1330" cy="605"/>
              <a:chOff x="1795" y="3254"/>
              <a:chExt cx="1325" cy="605"/>
            </a:xfrm>
          </p:grpSpPr>
          <p:sp>
            <p:nvSpPr>
              <p:cNvPr id="806928" name="Rectangle 16"/>
              <p:cNvSpPr>
                <a:spLocks noChangeArrowheads="1"/>
              </p:cNvSpPr>
              <p:nvPr/>
            </p:nvSpPr>
            <p:spPr bwMode="auto">
              <a:xfrm>
                <a:off x="1796" y="3571"/>
                <a:ext cx="131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 dirty="0"/>
                  <a:t>(</a:t>
                </a:r>
                <a:r>
                  <a:rPr lang="en-US" altLang="en-US" sz="2400" i="1" dirty="0"/>
                  <a:t>f </a:t>
                </a:r>
                <a:r>
                  <a:rPr lang="en-US" altLang="en-US" sz="2400" dirty="0" smtClean="0"/>
                  <a:t>/</a:t>
                </a:r>
                <a:r>
                  <a:rPr lang="en-US" altLang="en-US" sz="2400" i="1" dirty="0" smtClean="0"/>
                  <a:t>s</a:t>
                </a:r>
                <a:r>
                  <a:rPr lang="en-US" altLang="en-US" sz="2400" dirty="0" smtClean="0"/>
                  <a:t> </a:t>
                </a:r>
                <a:r>
                  <a:rPr lang="en-US" altLang="en-US" sz="2400" dirty="0"/>
                  <a:t>+ (1 – </a:t>
                </a:r>
                <a:r>
                  <a:rPr lang="en-US" altLang="en-US" sz="2400" i="1" dirty="0"/>
                  <a:t>f</a:t>
                </a:r>
                <a:r>
                  <a:rPr lang="en-US" altLang="en-US" sz="2400" dirty="0"/>
                  <a:t> ))</a:t>
                </a:r>
              </a:p>
            </p:txBody>
          </p:sp>
          <p:sp>
            <p:nvSpPr>
              <p:cNvPr id="806929" name="Rectangle 17"/>
              <p:cNvSpPr>
                <a:spLocks noChangeArrowheads="1"/>
              </p:cNvSpPr>
              <p:nvPr/>
            </p:nvSpPr>
            <p:spPr bwMode="auto">
              <a:xfrm>
                <a:off x="1795" y="3254"/>
                <a:ext cx="132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altLang="en-US" sz="2400"/>
                  <a:t>1</a:t>
                </a:r>
              </a:p>
            </p:txBody>
          </p:sp>
          <p:sp>
            <p:nvSpPr>
              <p:cNvPr id="806930" name="Line 18"/>
              <p:cNvSpPr>
                <a:spLocks noChangeShapeType="1"/>
              </p:cNvSpPr>
              <p:nvPr/>
            </p:nvSpPr>
            <p:spPr bwMode="auto">
              <a:xfrm>
                <a:off x="1824" y="3571"/>
                <a:ext cx="126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ChangeArrowheads="1"/>
          </p:cNvSpPr>
          <p:nvPr/>
        </p:nvSpPr>
        <p:spPr bwMode="auto">
          <a:xfrm>
            <a:off x="225425" y="312738"/>
            <a:ext cx="212883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4450" rIns="0" bIns="44450"/>
          <a:lstStyle/>
          <a:p>
            <a:r>
              <a:rPr lang="en-US" altLang="en-US" dirty="0"/>
              <a:t>Suppose a program runs in 100 seconds on a machine, with multiply </a:t>
            </a:r>
            <a:r>
              <a:rPr lang="en-US" altLang="en-US" dirty="0" smtClean="0"/>
              <a:t>instruction responsible </a:t>
            </a:r>
            <a:r>
              <a:rPr lang="en-US" altLang="en-US" dirty="0"/>
              <a:t>for 80 seconds of this time. </a:t>
            </a:r>
            <a:r>
              <a:rPr lang="en-US" altLang="en-US" dirty="0">
                <a:solidFill>
                  <a:srgbClr val="FF0000"/>
                </a:solidFill>
              </a:rPr>
              <a:t>How much do we have to improve the speed of multiplication if we want the program to run 4 times faster?</a:t>
            </a:r>
          </a:p>
          <a:p>
            <a:r>
              <a:rPr lang="en-US" altLang="en-US" dirty="0">
                <a:solidFill>
                  <a:srgbClr val="000099"/>
                </a:solidFill>
              </a:rPr>
              <a:t>Solution: suppose we improve multiplication by a factor </a:t>
            </a:r>
            <a:r>
              <a:rPr lang="en-US" altLang="en-US" i="1" dirty="0">
                <a:solidFill>
                  <a:srgbClr val="000099"/>
                </a:solidFill>
              </a:rPr>
              <a:t>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99"/>
                </a:solidFill>
              </a:rPr>
              <a:t>	25 sec (4 times faster) = 80 sec / </a:t>
            </a:r>
            <a:r>
              <a:rPr lang="en-US" altLang="en-US" i="1" dirty="0">
                <a:solidFill>
                  <a:srgbClr val="000099"/>
                </a:solidFill>
              </a:rPr>
              <a:t>s</a:t>
            </a:r>
            <a:r>
              <a:rPr lang="en-US" altLang="en-US" dirty="0">
                <a:solidFill>
                  <a:srgbClr val="000099"/>
                </a:solidFill>
              </a:rPr>
              <a:t> + 20 sec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99"/>
                </a:solidFill>
              </a:rPr>
              <a:t>	</a:t>
            </a:r>
            <a:r>
              <a:rPr lang="en-US" altLang="en-US" i="1" dirty="0">
                <a:solidFill>
                  <a:srgbClr val="000099"/>
                </a:solidFill>
              </a:rPr>
              <a:t>s</a:t>
            </a:r>
            <a:r>
              <a:rPr lang="en-US" altLang="en-US" dirty="0">
                <a:solidFill>
                  <a:srgbClr val="000099"/>
                </a:solidFill>
              </a:rPr>
              <a:t> = 80 / (25 – 20) = 80 / 5 = 16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99"/>
                </a:solidFill>
              </a:rPr>
              <a:t>	Improve the speed of multiplication by </a:t>
            </a:r>
            <a:r>
              <a:rPr lang="en-US" altLang="en-US" i="1" dirty="0">
                <a:solidFill>
                  <a:srgbClr val="000099"/>
                </a:solidFill>
              </a:rPr>
              <a:t>s</a:t>
            </a:r>
            <a:r>
              <a:rPr lang="en-US" altLang="en-US" dirty="0">
                <a:solidFill>
                  <a:srgbClr val="000099"/>
                </a:solidFill>
              </a:rPr>
              <a:t> = 16 times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How about making the program 5 times faster?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  <a:r>
              <a:rPr lang="en-US" altLang="en-US" dirty="0">
                <a:solidFill>
                  <a:srgbClr val="000099"/>
                </a:solidFill>
              </a:rPr>
              <a:t>20 sec ( 5 times faster) = 80 sec / </a:t>
            </a:r>
            <a:r>
              <a:rPr lang="en-US" altLang="en-US" i="1" dirty="0">
                <a:solidFill>
                  <a:srgbClr val="000099"/>
                </a:solidFill>
              </a:rPr>
              <a:t>s</a:t>
            </a:r>
            <a:r>
              <a:rPr lang="en-US" altLang="en-US" dirty="0">
                <a:solidFill>
                  <a:srgbClr val="000099"/>
                </a:solidFill>
              </a:rPr>
              <a:t> + 20 sec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99"/>
                </a:solidFill>
              </a:rPr>
              <a:t>	</a:t>
            </a:r>
            <a:r>
              <a:rPr lang="en-US" altLang="en-US" i="1" dirty="0">
                <a:solidFill>
                  <a:srgbClr val="000099"/>
                </a:solidFill>
              </a:rPr>
              <a:t>s</a:t>
            </a:r>
            <a:r>
              <a:rPr lang="en-US" altLang="en-US" dirty="0">
                <a:solidFill>
                  <a:srgbClr val="000099"/>
                </a:solidFill>
              </a:rPr>
              <a:t> = 80 / (20 – 20) = ∞  Impossible to make 5 times faster!</a:t>
            </a:r>
          </a:p>
        </p:txBody>
      </p:sp>
      <p:sp>
        <p:nvSpPr>
          <p:cNvPr id="807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on Amdahl's Law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2 on Amdahl's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135822"/>
            <a:ext cx="8604956" cy="5118107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923"/>
              </a:spcBef>
            </a:pPr>
            <a:r>
              <a:rPr lang="en-US" altLang="en-US" dirty="0" smtClean="0"/>
              <a:t>Suppose that floating-point square root is responsible for 20% of the execution time of a graphics benchmark and ALL FP instructions are responsible for 60%</a:t>
            </a:r>
          </a:p>
          <a:p>
            <a:pPr lvl="1">
              <a:lnSpc>
                <a:spcPct val="120000"/>
              </a:lnSpc>
              <a:spcBef>
                <a:spcPts val="923"/>
              </a:spcBef>
            </a:pPr>
            <a:r>
              <a:rPr lang="en-US" altLang="en-US" dirty="0" smtClean="0"/>
              <a:t>One proposal is to speedup FP SQRT by a factor of 10</a:t>
            </a:r>
          </a:p>
          <a:p>
            <a:pPr lvl="1">
              <a:lnSpc>
                <a:spcPct val="120000"/>
              </a:lnSpc>
              <a:spcBef>
                <a:spcPts val="923"/>
              </a:spcBef>
            </a:pPr>
            <a:r>
              <a:rPr lang="en-US" altLang="en-US" dirty="0" smtClean="0"/>
              <a:t>Alternative choice: make ALL FP instructions 2X faster, which choice is better?</a:t>
            </a:r>
          </a:p>
          <a:p>
            <a:pPr>
              <a:lnSpc>
                <a:spcPct val="120000"/>
              </a:lnSpc>
              <a:spcBef>
                <a:spcPts val="923"/>
              </a:spcBef>
            </a:pPr>
            <a:r>
              <a:rPr lang="en-US" altLang="en-US" dirty="0" smtClean="0"/>
              <a:t>Answer:</a:t>
            </a:r>
          </a:p>
          <a:p>
            <a:pPr lvl="1">
              <a:lnSpc>
                <a:spcPct val="120000"/>
              </a:lnSpc>
              <a:spcBef>
                <a:spcPts val="923"/>
              </a:spcBef>
            </a:pPr>
            <a:r>
              <a:rPr lang="en-US" altLang="en-US" dirty="0" smtClean="0"/>
              <a:t>Choice 1: Improve FP SQRT by a factor of 10</a:t>
            </a:r>
          </a:p>
          <a:p>
            <a:pPr lvl="1">
              <a:lnSpc>
                <a:spcPct val="120000"/>
              </a:lnSpc>
              <a:spcBef>
                <a:spcPts val="923"/>
              </a:spcBef>
            </a:pPr>
            <a:r>
              <a:rPr lang="en-US" altLang="en-US" dirty="0" smtClean="0"/>
              <a:t>Speedup (FP SQRT) = 1/(0.8 + 0.2/10) = 1.22</a:t>
            </a:r>
          </a:p>
          <a:p>
            <a:pPr lvl="1">
              <a:lnSpc>
                <a:spcPct val="120000"/>
              </a:lnSpc>
              <a:spcBef>
                <a:spcPts val="923"/>
              </a:spcBef>
            </a:pPr>
            <a:r>
              <a:rPr lang="en-US" altLang="en-US" dirty="0" smtClean="0"/>
              <a:t>Choice 2: Improve ALL FP instructions by a factor of 2</a:t>
            </a:r>
          </a:p>
          <a:p>
            <a:pPr lvl="1">
              <a:lnSpc>
                <a:spcPct val="120000"/>
              </a:lnSpc>
              <a:spcBef>
                <a:spcPts val="923"/>
              </a:spcBef>
            </a:pPr>
            <a:r>
              <a:rPr lang="en-US" altLang="en-US" dirty="0" smtClean="0"/>
              <a:t>Speedup = 1/(0.4 + 0.6/2) = 1.43 </a:t>
            </a:r>
            <a:r>
              <a:rPr lang="en-US" altLang="en-US" dirty="0" smtClean="0">
                <a:sym typeface="Wingdings" pitchFamily="2" charset="2"/>
              </a:rPr>
              <a:t> </a:t>
            </a:r>
            <a:r>
              <a:rPr lang="en-US" altLang="en-US" b="1" dirty="0" smtClean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en-US" altLang="en-US" b="1" dirty="0" smtClean="0">
                <a:solidFill>
                  <a:srgbClr val="FF0000"/>
                </a:solidFill>
              </a:rPr>
              <a:t>etter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887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5426" y="552452"/>
            <a:ext cx="1928813" cy="44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62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Benchmarks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69058"/>
            <a:ext cx="8229600" cy="501840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923"/>
              </a:spcBef>
            </a:pPr>
            <a:r>
              <a:rPr lang="en-US" altLang="en-US" dirty="0" smtClean="0"/>
              <a:t>Performance is measured by running real applications</a:t>
            </a:r>
          </a:p>
          <a:p>
            <a:pPr lvl="1">
              <a:lnSpc>
                <a:spcPct val="120000"/>
              </a:lnSpc>
              <a:spcBef>
                <a:spcPts val="923"/>
              </a:spcBef>
            </a:pPr>
            <a:r>
              <a:rPr lang="en-US" altLang="en-US" dirty="0" smtClean="0"/>
              <a:t>Use programs typical of expected workload</a:t>
            </a:r>
          </a:p>
          <a:p>
            <a:pPr lvl="1">
              <a:lnSpc>
                <a:spcPct val="120000"/>
              </a:lnSpc>
              <a:spcBef>
                <a:spcPts val="923"/>
              </a:spcBef>
            </a:pPr>
            <a:r>
              <a:rPr lang="en-US" altLang="en-US" dirty="0" smtClean="0"/>
              <a:t>Representatives of expected classes of applications</a:t>
            </a:r>
          </a:p>
          <a:p>
            <a:pPr lvl="1">
              <a:lnSpc>
                <a:spcPct val="120000"/>
              </a:lnSpc>
              <a:spcBef>
                <a:spcPts val="923"/>
              </a:spcBef>
            </a:pPr>
            <a:r>
              <a:rPr lang="en-US" altLang="en-US" dirty="0" smtClean="0"/>
              <a:t>Examples: compilers, editors, scientific applications, graphics, ...</a:t>
            </a:r>
          </a:p>
          <a:p>
            <a:pPr>
              <a:lnSpc>
                <a:spcPct val="120000"/>
              </a:lnSpc>
              <a:spcBef>
                <a:spcPts val="923"/>
              </a:spcBef>
            </a:pPr>
            <a:r>
              <a:rPr lang="en-US" altLang="en-US" dirty="0" smtClean="0"/>
              <a:t>SPEC (System Performance Evaluation Corporation)</a:t>
            </a:r>
          </a:p>
          <a:p>
            <a:pPr lvl="1">
              <a:lnSpc>
                <a:spcPct val="120000"/>
              </a:lnSpc>
              <a:spcBef>
                <a:spcPts val="923"/>
              </a:spcBef>
            </a:pPr>
            <a:r>
              <a:rPr lang="en-US" altLang="en-US" dirty="0" smtClean="0"/>
              <a:t>Website: </a:t>
            </a:r>
            <a:r>
              <a:rPr lang="en-US" altLang="en-US" u="sng" dirty="0" smtClean="0">
                <a:solidFill>
                  <a:srgbClr val="FF0000"/>
                </a:solidFill>
              </a:rPr>
              <a:t>www.spec.org</a:t>
            </a:r>
          </a:p>
          <a:p>
            <a:pPr lvl="1">
              <a:lnSpc>
                <a:spcPct val="120000"/>
              </a:lnSpc>
              <a:spcBef>
                <a:spcPts val="923"/>
              </a:spcBef>
            </a:pPr>
            <a:r>
              <a:rPr lang="en-US" altLang="en-US" dirty="0" smtClean="0"/>
              <a:t>Various benchmarks for CPU performance, graphics, high-performance computing, Web servers, etc.</a:t>
            </a:r>
          </a:p>
          <a:p>
            <a:pPr lvl="1">
              <a:lnSpc>
                <a:spcPct val="120000"/>
              </a:lnSpc>
              <a:spcBef>
                <a:spcPts val="923"/>
              </a:spcBef>
            </a:pPr>
            <a:r>
              <a:rPr lang="en-US" altLang="en-US" dirty="0" smtClean="0"/>
              <a:t>Specifies rules for running list of programs and reporting results</a:t>
            </a:r>
          </a:p>
          <a:p>
            <a:pPr lvl="1">
              <a:lnSpc>
                <a:spcPct val="120000"/>
              </a:lnSpc>
              <a:spcBef>
                <a:spcPts val="923"/>
              </a:spcBef>
            </a:pPr>
            <a:r>
              <a:rPr lang="en-US" altLang="en-US" dirty="0" smtClean="0"/>
              <a:t>Valuable indicator of performance and compiler technology</a:t>
            </a:r>
          </a:p>
          <a:p>
            <a:pPr lvl="1">
              <a:lnSpc>
                <a:spcPct val="120000"/>
              </a:lnSpc>
              <a:spcBef>
                <a:spcPts val="923"/>
              </a:spcBef>
            </a:pPr>
            <a:r>
              <a:rPr lang="en-US" altLang="en-US" dirty="0" smtClean="0"/>
              <a:t>SPEC CPU 2006 (12 integer + 17 FP programs)</a:t>
            </a:r>
          </a:p>
        </p:txBody>
      </p:sp>
    </p:spTree>
    <p:extLst>
      <p:ext uri="{BB962C8B-B14F-4D97-AF65-F5344CB8AC3E}">
        <p14:creationId xmlns:p14="http://schemas.microsoft.com/office/powerpoint/2010/main" val="27773967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SPEC CPU </a:t>
            </a:r>
            <a:r>
              <a:rPr lang="en-US" altLang="en-US" dirty="0" smtClean="0"/>
              <a:t>Benchmarks</a:t>
            </a:r>
            <a:endParaRPr lang="en-US" dirty="0"/>
          </a:p>
        </p:txBody>
      </p:sp>
      <p:pic>
        <p:nvPicPr>
          <p:cNvPr id="4" name="Picture 4" descr="Ch1-fig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1069354"/>
            <a:ext cx="7200800" cy="5251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88"/>
          <p:cNvSpPr txBox="1">
            <a:spLocks noChangeArrowheads="1"/>
          </p:cNvSpPr>
          <p:nvPr/>
        </p:nvSpPr>
        <p:spPr bwMode="auto">
          <a:xfrm>
            <a:off x="5029201" y="4924552"/>
            <a:ext cx="3719264" cy="134961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1846" dirty="0"/>
              <a:t>Wall clock time is used as a performance metric</a:t>
            </a:r>
          </a:p>
          <a:p>
            <a:pPr>
              <a:spcBef>
                <a:spcPct val="30000"/>
              </a:spcBef>
            </a:pPr>
            <a:r>
              <a:rPr lang="en-US" altLang="en-US" sz="1846" dirty="0"/>
              <a:t>Benchmarks measure CPU time, because of little I/O</a:t>
            </a:r>
          </a:p>
        </p:txBody>
      </p:sp>
    </p:spTree>
    <p:extLst>
      <p:ext uri="{BB962C8B-B14F-4D97-AF65-F5344CB8AC3E}">
        <p14:creationId xmlns:p14="http://schemas.microsoft.com/office/powerpoint/2010/main" val="99573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Summarizing Performance Results</a:t>
            </a:r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>
          <a:xfrm>
            <a:off x="1015914" y="3953710"/>
            <a:ext cx="6480720" cy="505558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Choice of the Reference computer is irrelevant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50334" y="1283116"/>
                <a:ext cx="6220998" cy="800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15" i="1">
                          <a:latin typeface="Cambria Math"/>
                        </a:rPr>
                        <m:t>𝑆𝑃𝐸𝐶</m:t>
                      </m:r>
                      <m:r>
                        <a:rPr lang="en-US" sz="2215" i="1">
                          <a:latin typeface="Cambria Math"/>
                        </a:rPr>
                        <m:t> </m:t>
                      </m:r>
                      <m:r>
                        <a:rPr lang="en-US" sz="2215" i="1">
                          <a:latin typeface="Cambria Math"/>
                        </a:rPr>
                        <m:t>𝑅𝑎𝑡𝑖𝑜</m:t>
                      </m:r>
                      <m:r>
                        <a:rPr lang="en-US" sz="2215" i="1"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US" sz="221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15" i="1">
                              <a:latin typeface="Cambria Math"/>
                            </a:rPr>
                            <m:t>𝑇𝑖𝑚𝑒</m:t>
                          </m:r>
                          <m:r>
                            <a:rPr lang="en-US" sz="2215" i="1">
                              <a:latin typeface="Cambria Math"/>
                            </a:rPr>
                            <m:t> </m:t>
                          </m:r>
                          <m:r>
                            <a:rPr lang="en-US" sz="2215" i="1">
                              <a:latin typeface="Cambria Math"/>
                            </a:rPr>
                            <m:t>𝑜𝑛</m:t>
                          </m:r>
                          <m:r>
                            <a:rPr lang="en-US" sz="2215" i="1">
                              <a:latin typeface="Cambria Math"/>
                            </a:rPr>
                            <m:t> </m:t>
                          </m:r>
                          <m:r>
                            <a:rPr lang="en-US" sz="2215" i="1">
                              <a:latin typeface="Cambria Math"/>
                            </a:rPr>
                            <m:t>𝑅𝑒𝑓𝑒𝑟𝑒𝑛𝑐𝑒</m:t>
                          </m:r>
                          <m:r>
                            <a:rPr lang="en-US" sz="2215" i="1">
                              <a:latin typeface="Cambria Math"/>
                            </a:rPr>
                            <m:t> </m:t>
                          </m:r>
                          <m:r>
                            <a:rPr lang="en-US" sz="2215" i="1">
                              <a:latin typeface="Cambria Math"/>
                            </a:rPr>
                            <m:t>𝐶𝑜𝑚𝑝𝑢𝑡𝑒𝑟</m:t>
                          </m:r>
                        </m:num>
                        <m:den>
                          <m:r>
                            <a:rPr lang="en-US" sz="2215" i="1">
                              <a:latin typeface="Cambria Math"/>
                            </a:rPr>
                            <m:t>𝑇𝑖𝑚𝑒</m:t>
                          </m:r>
                          <m:r>
                            <a:rPr lang="en-US" sz="2215" i="1">
                              <a:latin typeface="Cambria Math"/>
                            </a:rPr>
                            <m:t> </m:t>
                          </m:r>
                          <m:r>
                            <a:rPr lang="en-US" sz="2215" i="1">
                              <a:latin typeface="Cambria Math"/>
                            </a:rPr>
                            <m:t>𝑜𝑛</m:t>
                          </m:r>
                          <m:r>
                            <a:rPr lang="en-US" sz="2215" i="1">
                              <a:latin typeface="Cambria Math"/>
                            </a:rPr>
                            <m:t> </m:t>
                          </m:r>
                          <m:r>
                            <a:rPr lang="en-US" sz="2215" i="1">
                              <a:latin typeface="Cambria Math"/>
                            </a:rPr>
                            <m:t>𝐶𝑜𝑚𝑝𝑢𝑡𝑒𝑟</m:t>
                          </m:r>
                          <m:r>
                            <a:rPr lang="en-US" sz="2215" i="1">
                              <a:latin typeface="Cambria Math"/>
                            </a:rPr>
                            <m:t> </m:t>
                          </m:r>
                          <m:r>
                            <a:rPr lang="en-US" sz="2215" i="1">
                              <a:latin typeface="Cambria Math"/>
                            </a:rPr>
                            <m:t>𝐵𝑒𝑖𝑛𝑔</m:t>
                          </m:r>
                          <m:r>
                            <a:rPr lang="en-US" sz="2215" i="1">
                              <a:latin typeface="Cambria Math"/>
                            </a:rPr>
                            <m:t> </m:t>
                          </m:r>
                          <m:r>
                            <a:rPr lang="en-US" sz="2215" i="1">
                              <a:latin typeface="Cambria Math"/>
                            </a:rPr>
                            <m:t>𝑅𝑎𝑡𝑒𝑑</m:t>
                          </m:r>
                        </m:den>
                      </m:f>
                    </m:oMath>
                  </m:oMathPara>
                </a14:m>
                <a:endParaRPr lang="en-US" sz="2215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334" y="1283116"/>
                <a:ext cx="6220998" cy="8000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50334" y="2349183"/>
                <a:ext cx="7377404" cy="1418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1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15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15" i="1">
                                  <a:latin typeface="Cambria Math"/>
                                </a:rPr>
                                <m:t>𝑆𝑃𝐸𝐶</m:t>
                              </m:r>
                              <m:r>
                                <a:rPr lang="en-US" sz="2215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215" i="1">
                                  <a:latin typeface="Cambria Math"/>
                                </a:rPr>
                                <m:t>𝑅𝑎𝑡𝑖𝑜</m:t>
                              </m:r>
                            </m:e>
                            <m:sub>
                              <m:r>
                                <a:rPr lang="en-US" sz="2215" i="1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215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15" i="1">
                                  <a:latin typeface="Cambria Math"/>
                                </a:rPr>
                                <m:t>𝑆𝑃𝐸𝐶</m:t>
                              </m:r>
                              <m:r>
                                <a:rPr lang="en-US" sz="2215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215" i="1">
                                  <a:latin typeface="Cambria Math"/>
                                </a:rPr>
                                <m:t>𝑅𝑎𝑡𝑖𝑜</m:t>
                              </m:r>
                            </m:e>
                            <m:sub>
                              <m:r>
                                <a:rPr lang="en-US" sz="2215" i="1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sz="2215" i="1"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US" sz="221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215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215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15" i="1">
                                      <a:latin typeface="Cambria Math"/>
                                    </a:rPr>
                                    <m:t>𝐸𝑥𝑒𝑐𝑢𝑡𝑖𝑜𝑛</m:t>
                                  </m:r>
                                  <m:r>
                                    <a:rPr lang="en-US" sz="2215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215" i="1">
                                      <a:latin typeface="Cambria Math"/>
                                    </a:rPr>
                                    <m:t>𝑇𝑖𝑚𝑒</m:t>
                                  </m:r>
                                </m:e>
                                <m:sub>
                                  <m:r>
                                    <a:rPr lang="en-US" sz="2215" i="1">
                                      <a:latin typeface="Cambria Math"/>
                                    </a:rPr>
                                    <m:t>𝑅𝑒𝑓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215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15" i="1">
                                      <a:latin typeface="Cambria Math"/>
                                    </a:rPr>
                                    <m:t>𝐸𝑥𝑒𝑐𝑢𝑡𝑖𝑜𝑛</m:t>
                                  </m:r>
                                  <m:r>
                                    <a:rPr lang="en-US" sz="2215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215" i="1">
                                      <a:latin typeface="Cambria Math"/>
                                    </a:rPr>
                                    <m:t>𝑇𝑖𝑚𝑒</m:t>
                                  </m:r>
                                </m:e>
                                <m:sub>
                                  <m:r>
                                    <a:rPr lang="en-US" sz="2215" i="1">
                                      <a:latin typeface="Cambria Math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215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215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15" i="1">
                                      <a:latin typeface="Cambria Math"/>
                                    </a:rPr>
                                    <m:t>𝐸𝑥𝑒𝑐𝑢𝑡𝑖𝑜𝑛</m:t>
                                  </m:r>
                                  <m:r>
                                    <a:rPr lang="en-US" sz="2215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215" i="1">
                                      <a:latin typeface="Cambria Math"/>
                                    </a:rPr>
                                    <m:t>𝑇𝑖𝑚𝑒</m:t>
                                  </m:r>
                                </m:e>
                                <m:sub>
                                  <m:r>
                                    <a:rPr lang="en-US" sz="2215" i="1">
                                      <a:latin typeface="Cambria Math"/>
                                    </a:rPr>
                                    <m:t>𝑅𝑒𝑓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215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15" i="1">
                                      <a:latin typeface="Cambria Math"/>
                                    </a:rPr>
                                    <m:t>𝐸𝑥𝑒𝑐𝑢𝑡𝑖𝑜𝑛</m:t>
                                  </m:r>
                                  <m:r>
                                    <a:rPr lang="en-US" sz="2215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215" i="1">
                                      <a:latin typeface="Cambria Math"/>
                                    </a:rPr>
                                    <m:t>𝑇𝑖𝑚𝑒</m:t>
                                  </m:r>
                                </m:e>
                                <m:sub>
                                  <m:r>
                                    <a:rPr lang="en-US" sz="2215" i="1">
                                      <a:latin typeface="Cambria Math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en-US" sz="2215" i="1"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US" sz="221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15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15" i="1">
                                  <a:latin typeface="Cambria Math"/>
                                </a:rPr>
                                <m:t>𝐸𝑥𝑒𝑐𝑢𝑡𝑖𝑜𝑛</m:t>
                              </m:r>
                              <m:r>
                                <a:rPr lang="en-US" sz="2215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215" i="1">
                                  <a:latin typeface="Cambria Math"/>
                                </a:rPr>
                                <m:t>𝑇𝑖𝑚𝑒</m:t>
                              </m:r>
                            </m:e>
                            <m:sub>
                              <m:r>
                                <a:rPr lang="en-US" sz="2215" i="1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215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15" i="1">
                                  <a:latin typeface="Cambria Math"/>
                                </a:rPr>
                                <m:t>𝐸𝑥𝑒𝑐𝑢𝑡𝑖𝑜𝑛</m:t>
                              </m:r>
                              <m:r>
                                <a:rPr lang="en-US" sz="2215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215" i="1">
                                  <a:latin typeface="Cambria Math"/>
                                </a:rPr>
                                <m:t>𝑇𝑖𝑚𝑒</m:t>
                              </m:r>
                            </m:e>
                            <m:sub>
                              <m:r>
                                <a:rPr lang="en-US" sz="2215" i="1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215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334" y="2349183"/>
                <a:ext cx="7377404" cy="14189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35644" y="4676187"/>
                <a:ext cx="7146123" cy="14184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15" i="1">
                          <a:latin typeface="Cambria Math"/>
                        </a:rPr>
                        <m:t>𝐺𝑒𝑜𝑚𝑒𝑡𝑟𝑖𝑐</m:t>
                      </m:r>
                      <m:r>
                        <a:rPr lang="en-US" sz="2215" i="1">
                          <a:latin typeface="Cambria Math"/>
                        </a:rPr>
                        <m:t> </m:t>
                      </m:r>
                      <m:r>
                        <a:rPr lang="en-US" sz="2215" i="1">
                          <a:latin typeface="Cambria Math"/>
                        </a:rPr>
                        <m:t>𝑀𝑒𝑎𝑛</m:t>
                      </m:r>
                      <m:r>
                        <a:rPr lang="en-US" sz="2215" i="1">
                          <a:latin typeface="Cambria Math"/>
                        </a:rPr>
                        <m:t> </m:t>
                      </m:r>
                      <m:r>
                        <a:rPr lang="en-US" sz="2215" i="1">
                          <a:latin typeface="Cambria Math"/>
                        </a:rPr>
                        <m:t>𝑜𝑓</m:t>
                      </m:r>
                      <m:r>
                        <a:rPr lang="en-US" sz="2215" i="1">
                          <a:latin typeface="Cambria Math"/>
                        </a:rPr>
                        <m:t> </m:t>
                      </m:r>
                      <m:r>
                        <a:rPr lang="en-US" sz="2215" i="1">
                          <a:latin typeface="Cambria Math"/>
                        </a:rPr>
                        <m:t>𝑆𝑃𝐸𝐶</m:t>
                      </m:r>
                      <m:r>
                        <a:rPr lang="en-US" sz="2215" i="1">
                          <a:latin typeface="Cambria Math"/>
                        </a:rPr>
                        <m:t> </m:t>
                      </m:r>
                      <m:r>
                        <a:rPr lang="en-US" sz="2215" i="1">
                          <a:latin typeface="Cambria Math"/>
                        </a:rPr>
                        <m:t>𝑅𝑎𝑡𝑖𝑜𝑠</m:t>
                      </m:r>
                      <m:r>
                        <a:rPr lang="en-US" sz="2215" i="1">
                          <a:latin typeface="Cambria Math"/>
                        </a:rPr>
                        <m:t> = </m:t>
                      </m:r>
                      <m:rad>
                        <m:radPr>
                          <m:ctrlPr>
                            <a:rPr lang="en-US" sz="2215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215" i="1">
                              <a:latin typeface="Cambria Math"/>
                            </a:rPr>
                            <m:t>𝑛</m:t>
                          </m:r>
                        </m:deg>
                        <m:e>
                          <m:nary>
                            <m:naryPr>
                              <m:chr m:val="∏"/>
                              <m:ctrlPr>
                                <a:rPr lang="en-US" sz="2215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215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215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215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215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215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15" i="1">
                                      <a:latin typeface="Cambria Math"/>
                                    </a:rPr>
                                    <m:t>𝑆𝑃𝐸𝐶</m:t>
                                  </m:r>
                                  <m:r>
                                    <a:rPr lang="en-US" sz="2215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215" i="1">
                                      <a:latin typeface="Cambria Math"/>
                                    </a:rPr>
                                    <m:t>𝑅𝑎𝑡𝑖𝑜</m:t>
                                  </m:r>
                                </m:e>
                                <m:sub>
                                  <m:r>
                                    <a:rPr lang="en-US" sz="2215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rad>
                    </m:oMath>
                  </m:oMathPara>
                </a14:m>
                <a:endParaRPr lang="en-US" sz="2215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644" y="4676187"/>
                <a:ext cx="7146123" cy="14184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332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ChangeArrowheads="1"/>
          </p:cNvSpPr>
          <p:nvPr/>
        </p:nvSpPr>
        <p:spPr bwMode="auto">
          <a:xfrm>
            <a:off x="4035425" y="4656138"/>
            <a:ext cx="195421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0463"/>
            <a:ext cx="8229600" cy="5126037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20000"/>
              </a:lnSpc>
              <a:spcBef>
                <a:spcPct val="70000"/>
              </a:spcBef>
            </a:pPr>
            <a:r>
              <a:rPr lang="en-US" altLang="en-US"/>
              <a:t>How can we make intelligent choices about computers?</a:t>
            </a:r>
          </a:p>
          <a:p>
            <a:pPr>
              <a:lnSpc>
                <a:spcPct val="120000"/>
              </a:lnSpc>
              <a:spcBef>
                <a:spcPct val="70000"/>
              </a:spcBef>
            </a:pPr>
            <a:r>
              <a:rPr lang="en-US" altLang="en-US"/>
              <a:t>Why some computer hardware performs better at some programs, but performs less at other programs?</a:t>
            </a:r>
          </a:p>
          <a:p>
            <a:pPr>
              <a:lnSpc>
                <a:spcPct val="120000"/>
              </a:lnSpc>
              <a:spcBef>
                <a:spcPct val="70000"/>
              </a:spcBef>
            </a:pPr>
            <a:r>
              <a:rPr lang="en-US" altLang="en-US"/>
              <a:t>How do we measure the performance of a computer?</a:t>
            </a:r>
          </a:p>
          <a:p>
            <a:pPr>
              <a:lnSpc>
                <a:spcPct val="120000"/>
              </a:lnSpc>
              <a:spcBef>
                <a:spcPct val="70000"/>
              </a:spcBef>
            </a:pPr>
            <a:r>
              <a:rPr lang="en-US" altLang="en-US"/>
              <a:t>What factors are hardware related? software related?</a:t>
            </a:r>
          </a:p>
          <a:p>
            <a:pPr>
              <a:lnSpc>
                <a:spcPct val="120000"/>
              </a:lnSpc>
              <a:spcBef>
                <a:spcPct val="70000"/>
              </a:spcBef>
            </a:pPr>
            <a:r>
              <a:rPr lang="en-US" altLang="en-US"/>
              <a:t>How does machine’s instruction set affect performance?</a:t>
            </a:r>
          </a:p>
          <a:p>
            <a:pPr>
              <a:lnSpc>
                <a:spcPct val="120000"/>
              </a:lnSpc>
              <a:spcBef>
                <a:spcPct val="70000"/>
              </a:spcBef>
            </a:pPr>
            <a:r>
              <a:rPr lang="en-US" altLang="en-US"/>
              <a:t>Understanding performance is key to understanding underlying organizational motivation</a:t>
            </a:r>
          </a:p>
        </p:txBody>
      </p:sp>
      <p:sp>
        <p:nvSpPr>
          <p:cNvPr id="775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Performance?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5"/>
          <p:cNvGraphicFramePr>
            <a:graphicFrameLocks/>
          </p:cNvGraphicFramePr>
          <p:nvPr>
            <p:extLst/>
          </p:nvPr>
        </p:nvGraphicFramePr>
        <p:xfrm>
          <a:off x="323529" y="1135822"/>
          <a:ext cx="8496943" cy="4686057"/>
        </p:xfrm>
        <a:graphic>
          <a:graphicData uri="http://schemas.openxmlformats.org/drawingml/2006/table">
            <a:tbl>
              <a:tblPr/>
              <a:tblGrid>
                <a:gridCol w="1184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7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07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36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08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401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Benchmark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Ultra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(sec)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Opteron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(sec)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SpecRatio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Opteron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Itanium2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(sec)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SpecRatio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Itanium2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Opteron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Itanium2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Itanium2/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Opteron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SpecRatios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wupwise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51.5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31.06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56.1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28.53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0.92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0.92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swim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3100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125.0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24.73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70.7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43.85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1.77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1.77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mgrid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98.0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18.37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65.8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27.36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1.49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1.49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applu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2100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94.0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22.34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50.9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41.25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1.85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1.85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mesa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64.6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21.69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108.0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12.99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galgel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2900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86.4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33.57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72.47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2.16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2.16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art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2600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92.4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28.13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123.67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4.40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4.40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equake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72.6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17.92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36.3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35.78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facerec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1900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73.6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25.80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86.9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21.86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0.85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0.85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ammp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136.0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16.14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132.0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16.63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1.03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1.03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lucas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88.8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22.52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107.0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18.76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0.83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0.83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fma3d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2100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120.0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17.48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131.0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16.09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0.92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0.92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sixtrack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123.0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8.95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68.8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15.99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1.79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1.79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apsi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2600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150.0</a:t>
                      </a:r>
                      <a:endParaRPr 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17.36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231.0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11.27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3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Geometric Mean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20.86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27.12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1.30</a:t>
                      </a:r>
                    </a:p>
                  </a:txBody>
                  <a:tcPr marL="91432" marR="9143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1899" name="TextBox 4"/>
          <p:cNvSpPr txBox="1">
            <a:spLocks noChangeArrowheads="1"/>
          </p:cNvSpPr>
          <p:nvPr/>
        </p:nvSpPr>
        <p:spPr bwMode="auto">
          <a:xfrm>
            <a:off x="581026" y="5941804"/>
            <a:ext cx="7981950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77" b="1" dirty="0"/>
              <a:t>Geometric mean of ratios = 1.30 = Ratio of Geometric means = 27.12 / 20.86</a:t>
            </a:r>
          </a:p>
        </p:txBody>
      </p:sp>
      <p:sp>
        <p:nvSpPr>
          <p:cNvPr id="319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Execution Times &amp; SPEC Ratios</a:t>
            </a:r>
          </a:p>
        </p:txBody>
      </p:sp>
    </p:spTree>
    <p:extLst>
      <p:ext uri="{BB962C8B-B14F-4D97-AF65-F5344CB8AC3E}">
        <p14:creationId xmlns:p14="http://schemas.microsoft.com/office/powerpoint/2010/main" val="4235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Things to Remember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1" y="944724"/>
            <a:ext cx="8366125" cy="5251045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831"/>
              </a:spcBef>
            </a:pPr>
            <a:r>
              <a:rPr lang="en-US" altLang="en-US" dirty="0" smtClean="0"/>
              <a:t>Two common measures: Response Time and Throughput</a:t>
            </a:r>
          </a:p>
          <a:p>
            <a:pPr lvl="1">
              <a:lnSpc>
                <a:spcPct val="120000"/>
              </a:lnSpc>
              <a:spcBef>
                <a:spcPts val="831"/>
              </a:spcBef>
            </a:pPr>
            <a:r>
              <a:rPr lang="en-US" altLang="en-US" dirty="0" smtClean="0"/>
              <a:t>Response Time = duration of a single task</a:t>
            </a:r>
          </a:p>
          <a:p>
            <a:pPr lvl="1">
              <a:lnSpc>
                <a:spcPct val="120000"/>
              </a:lnSpc>
              <a:spcBef>
                <a:spcPts val="831"/>
              </a:spcBef>
            </a:pPr>
            <a:r>
              <a:rPr lang="en-US" altLang="en-US" dirty="0" smtClean="0"/>
              <a:t>Throughput is a rate = Number of tasks per duration of time</a:t>
            </a:r>
          </a:p>
          <a:p>
            <a:pPr>
              <a:lnSpc>
                <a:spcPct val="120000"/>
              </a:lnSpc>
              <a:spcBef>
                <a:spcPts val="831"/>
              </a:spcBef>
            </a:pPr>
            <a:r>
              <a:rPr lang="en-US" altLang="en-US" dirty="0" smtClean="0"/>
              <a:t>CPU Execution Time = Instruction Count × CPI × Cycle</a:t>
            </a:r>
          </a:p>
          <a:p>
            <a:pPr>
              <a:lnSpc>
                <a:spcPct val="120000"/>
              </a:lnSpc>
              <a:spcBef>
                <a:spcPts val="831"/>
              </a:spcBef>
            </a:pPr>
            <a:r>
              <a:rPr lang="en-US" altLang="en-US" dirty="0" smtClean="0"/>
              <a:t>MIPS = Millions of Instructions Per Second (is a rate)</a:t>
            </a:r>
          </a:p>
          <a:p>
            <a:pPr lvl="1">
              <a:lnSpc>
                <a:spcPct val="120000"/>
              </a:lnSpc>
              <a:spcBef>
                <a:spcPts val="831"/>
              </a:spcBef>
            </a:pPr>
            <a:r>
              <a:rPr lang="en-US" altLang="en-US" dirty="0" smtClean="0"/>
              <a:t>FLOPS = Floating-point Operations Per Second</a:t>
            </a:r>
          </a:p>
          <a:p>
            <a:pPr>
              <a:lnSpc>
                <a:spcPct val="120000"/>
              </a:lnSpc>
              <a:spcBef>
                <a:spcPts val="831"/>
              </a:spcBef>
            </a:pPr>
            <a:r>
              <a:rPr lang="en-US" altLang="en-US" dirty="0" smtClean="0"/>
              <a:t>Amdahl's Law is a measure of speedup</a:t>
            </a:r>
          </a:p>
          <a:p>
            <a:pPr lvl="1">
              <a:lnSpc>
                <a:spcPct val="120000"/>
              </a:lnSpc>
              <a:spcBef>
                <a:spcPts val="831"/>
              </a:spcBef>
            </a:pPr>
            <a:r>
              <a:rPr lang="en-US" altLang="en-US" dirty="0" smtClean="0"/>
              <a:t>When improving a fraction of the execution time</a:t>
            </a:r>
          </a:p>
          <a:p>
            <a:pPr>
              <a:lnSpc>
                <a:spcPct val="120000"/>
              </a:lnSpc>
              <a:spcBef>
                <a:spcPts val="831"/>
              </a:spcBef>
            </a:pPr>
            <a:r>
              <a:rPr lang="en-US" altLang="en-US" dirty="0" smtClean="0"/>
              <a:t>Benchmarks: real applications are used</a:t>
            </a:r>
          </a:p>
          <a:p>
            <a:pPr lvl="1">
              <a:lnSpc>
                <a:spcPct val="120000"/>
              </a:lnSpc>
              <a:spcBef>
                <a:spcPts val="831"/>
              </a:spcBef>
            </a:pPr>
            <a:r>
              <a:rPr lang="en-US" altLang="en-US" dirty="0" smtClean="0"/>
              <a:t>To compare the performance of computer systems</a:t>
            </a:r>
          </a:p>
          <a:p>
            <a:pPr lvl="1">
              <a:lnSpc>
                <a:spcPct val="120000"/>
              </a:lnSpc>
              <a:spcBef>
                <a:spcPts val="831"/>
              </a:spcBef>
            </a:pPr>
            <a:r>
              <a:rPr lang="en-US" altLang="en-US" dirty="0" smtClean="0"/>
              <a:t>Geometric mean of SPEC ratios (for a set of applications)</a:t>
            </a:r>
          </a:p>
        </p:txBody>
      </p:sp>
    </p:spTree>
    <p:extLst>
      <p:ext uri="{BB962C8B-B14F-4D97-AF65-F5344CB8AC3E}">
        <p14:creationId xmlns:p14="http://schemas.microsoft.com/office/powerpoint/2010/main" val="3649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Performance and Power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2588"/>
            <a:ext cx="8229600" cy="511810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/>
              <a:t>Power is a key limitation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/>
              <a:t>Battery capacity has improved only slightly over time 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/>
              <a:t>Need to design power-efficient processors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/>
              <a:t>Reduce power by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/>
              <a:t>Reducing frequency, voltage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/>
              <a:t>Putting components to sleep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Performance per Watt</a:t>
            </a:r>
            <a:r>
              <a:rPr lang="en-US" altLang="en-US" dirty="0" smtClean="0"/>
              <a:t>: FLOPS per Watt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/>
              <a:t>Defined as performance divided by power consumption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/>
              <a:t>Important metric for </a:t>
            </a:r>
            <a:r>
              <a:rPr lang="en-US" altLang="en-US" dirty="0" smtClean="0"/>
              <a:t>energy-efficiency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577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Power in Integrated Circuits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532" y="1069353"/>
            <a:ext cx="8532948" cy="345638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923"/>
              </a:spcBef>
            </a:pPr>
            <a:r>
              <a:rPr lang="en-US" altLang="en-US" dirty="0" smtClean="0"/>
              <a:t>Power is the biggest challenge facing computer design</a:t>
            </a:r>
          </a:p>
          <a:p>
            <a:pPr lvl="1">
              <a:lnSpc>
                <a:spcPct val="150000"/>
              </a:lnSpc>
              <a:spcBef>
                <a:spcPts val="923"/>
              </a:spcBef>
            </a:pPr>
            <a:r>
              <a:rPr lang="en-US" altLang="en-US" dirty="0" smtClean="0"/>
              <a:t>Power should be brought in and distributed around the chip</a:t>
            </a:r>
          </a:p>
          <a:p>
            <a:pPr lvl="1">
              <a:lnSpc>
                <a:spcPct val="150000"/>
              </a:lnSpc>
              <a:spcBef>
                <a:spcPts val="923"/>
              </a:spcBef>
            </a:pPr>
            <a:r>
              <a:rPr lang="en-US" altLang="en-US" dirty="0" smtClean="0"/>
              <a:t>Hundreds of pins and multiple layers just for power and ground</a:t>
            </a:r>
          </a:p>
          <a:p>
            <a:pPr lvl="1">
              <a:lnSpc>
                <a:spcPct val="150000"/>
              </a:lnSpc>
              <a:spcBef>
                <a:spcPts val="923"/>
              </a:spcBef>
            </a:pPr>
            <a:r>
              <a:rPr lang="en-US" altLang="en-US" dirty="0" smtClean="0"/>
              <a:t>Power is dissipated as heat and must be removed</a:t>
            </a:r>
          </a:p>
          <a:p>
            <a:pPr>
              <a:lnSpc>
                <a:spcPct val="150000"/>
              </a:lnSpc>
              <a:spcBef>
                <a:spcPts val="923"/>
              </a:spcBef>
            </a:pPr>
            <a:r>
              <a:rPr lang="en-US" dirty="0" smtClean="0"/>
              <a:t>In CMOS IC technology</a:t>
            </a:r>
            <a:r>
              <a:rPr lang="en-US" dirty="0"/>
              <a:t>, </a:t>
            </a:r>
            <a:r>
              <a:rPr lang="en-US" dirty="0" smtClean="0"/>
              <a:t>dynamic power is consumed when switching </a:t>
            </a:r>
            <a:r>
              <a:rPr lang="en-US" dirty="0"/>
              <a:t>transistors on and </a:t>
            </a:r>
            <a:r>
              <a:rPr lang="en-US" dirty="0" smtClean="0"/>
              <a:t>off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3333" y="4592206"/>
            <a:ext cx="8205131" cy="53175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 anchor="ctr" anchorCtr="0">
            <a:noAutofit/>
          </a:bodyPr>
          <a:lstStyle/>
          <a:p>
            <a:r>
              <a:rPr lang="en-US" sz="2215" dirty="0"/>
              <a:t>Dynamic Power = Capacitive Load × Voltage</a:t>
            </a:r>
            <a:r>
              <a:rPr lang="en-US" sz="2215" baseline="30000" dirty="0"/>
              <a:t>2</a:t>
            </a:r>
            <a:r>
              <a:rPr lang="en-US" sz="2215" dirty="0"/>
              <a:t> × Frequency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047771" y="5223661"/>
            <a:ext cx="1219974" cy="853850"/>
            <a:chOff x="1047770" y="5373216"/>
            <a:chExt cx="1219974" cy="925004"/>
          </a:xfrm>
        </p:grpSpPr>
        <p:sp>
          <p:nvSpPr>
            <p:cNvPr id="9" name="TextBox 8"/>
            <p:cNvSpPr txBox="1"/>
            <p:nvPr/>
          </p:nvSpPr>
          <p:spPr>
            <a:xfrm>
              <a:off x="1047770" y="5799714"/>
              <a:ext cx="1219974" cy="498506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2215" dirty="0"/>
                <a:t>× 40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1655675" y="5373216"/>
              <a:ext cx="0" cy="3600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5364088" y="5223661"/>
            <a:ext cx="1512168" cy="853850"/>
            <a:chOff x="5364088" y="5373216"/>
            <a:chExt cx="1512168" cy="925004"/>
          </a:xfrm>
        </p:grpSpPr>
        <p:sp>
          <p:nvSpPr>
            <p:cNvPr id="12" name="TextBox 11"/>
            <p:cNvSpPr txBox="1"/>
            <p:nvPr/>
          </p:nvSpPr>
          <p:spPr>
            <a:xfrm>
              <a:off x="5364088" y="5799714"/>
              <a:ext cx="1512168" cy="498506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2215" dirty="0"/>
                <a:t>5V </a:t>
              </a:r>
              <a:r>
                <a:rPr lang="en-US" sz="2215" dirty="0">
                  <a:sym typeface="Wingdings" panose="05000000000000000000" pitchFamily="2" charset="2"/>
                </a:rPr>
                <a:t> 1V</a:t>
              </a:r>
              <a:endParaRPr lang="en-US" sz="2215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6156176" y="5373216"/>
              <a:ext cx="0" cy="3600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7200292" y="5223661"/>
            <a:ext cx="1512168" cy="853850"/>
            <a:chOff x="7200292" y="5373216"/>
            <a:chExt cx="1512168" cy="925004"/>
          </a:xfrm>
        </p:grpSpPr>
        <p:sp>
          <p:nvSpPr>
            <p:cNvPr id="13" name="TextBox 12"/>
            <p:cNvSpPr txBox="1"/>
            <p:nvPr/>
          </p:nvSpPr>
          <p:spPr>
            <a:xfrm>
              <a:off x="7200292" y="5799714"/>
              <a:ext cx="1512168" cy="498506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2215" dirty="0"/>
                <a:t>× 1000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7884368" y="5373216"/>
              <a:ext cx="0" cy="3600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181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Clock Rates and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556" y="4259862"/>
            <a:ext cx="8244916" cy="2027303"/>
          </a:xfrm>
        </p:spPr>
        <p:txBody>
          <a:bodyPr/>
          <a:lstStyle/>
          <a:p>
            <a:r>
              <a:rPr lang="en-US" dirty="0" smtClean="0"/>
              <a:t>Power Wall: Cannot Increase the Clock Rate</a:t>
            </a:r>
          </a:p>
          <a:p>
            <a:pPr lvl="1"/>
            <a:r>
              <a:rPr lang="en-US" dirty="0" smtClean="0"/>
              <a:t>Heat must be dissipated from a 1.5 × 1.5 cm chip</a:t>
            </a:r>
          </a:p>
          <a:p>
            <a:pPr lvl="1"/>
            <a:r>
              <a:rPr lang="en-US" dirty="0" smtClean="0"/>
              <a:t>Intel 80386 (1985) consumed about 2 Watts</a:t>
            </a:r>
          </a:p>
          <a:p>
            <a:pPr lvl="1"/>
            <a:r>
              <a:rPr lang="en-US" dirty="0" smtClean="0"/>
              <a:t>Intel Core i7 running at 3.3 GHz consumes 130 Watts</a:t>
            </a:r>
          </a:p>
          <a:p>
            <a:pPr lvl="1"/>
            <a:r>
              <a:rPr lang="en-US" dirty="0" smtClean="0"/>
              <a:t>This is the limit of what can be cooled by air</a:t>
            </a:r>
          </a:p>
          <a:p>
            <a:pPr lvl="1"/>
            <a:endParaRPr 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03" y="1102589"/>
            <a:ext cx="7973552" cy="315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81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on Power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069353"/>
            <a:ext cx="8604956" cy="521781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AU" altLang="en-US" dirty="0"/>
              <a:t>Suppose a new CPU has</a:t>
            </a:r>
          </a:p>
          <a:p>
            <a:pPr lvl="1" eaLnBrk="1" hangingPunct="1">
              <a:lnSpc>
                <a:spcPct val="110000"/>
              </a:lnSpc>
            </a:pPr>
            <a:r>
              <a:rPr lang="en-AU" altLang="en-US" dirty="0"/>
              <a:t>85% of capacitive load of old CPU</a:t>
            </a:r>
          </a:p>
          <a:p>
            <a:pPr lvl="1" eaLnBrk="1" hangingPunct="1">
              <a:lnSpc>
                <a:spcPct val="110000"/>
              </a:lnSpc>
            </a:pPr>
            <a:r>
              <a:rPr lang="en-AU" altLang="en-US" dirty="0"/>
              <a:t>15% voltage and 15% frequency reduction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Relate the Power consumption of the new and old CPUs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Answer: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The Power Wall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We cannot reduce voltage further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We cannot remove more heat from the integrated circuit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How else can we improve performance?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175764"/>
              </p:ext>
            </p:extLst>
          </p:nvPr>
        </p:nvGraphicFramePr>
        <p:xfrm>
          <a:off x="1953629" y="3284984"/>
          <a:ext cx="6733171" cy="772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معادلة" r:id="rId3" imgW="3784320" imgH="469800" progId="Equation.3">
                  <p:embed/>
                </p:oleObj>
              </mc:Choice>
              <mc:Fallback>
                <p:oleObj name="معادلة" r:id="rId3" imgW="3784320" imgH="4698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3629" y="3284984"/>
                        <a:ext cx="6733171" cy="7725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010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to Multicores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1036119"/>
            <a:ext cx="8793546" cy="528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203848" y="1289666"/>
            <a:ext cx="3060340" cy="717248"/>
            <a:chOff x="3477620" y="1809723"/>
            <a:chExt cx="3060340" cy="777019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477620" y="1809723"/>
              <a:ext cx="1440160" cy="777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</a:pPr>
              <a:r>
                <a:rPr lang="en-US" altLang="en-US" sz="1846" dirty="0">
                  <a:solidFill>
                    <a:srgbClr val="FF0000"/>
                  </a:solidFill>
                </a:rPr>
                <a:t>Moving to</a:t>
              </a:r>
            </a:p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</a:pPr>
              <a:r>
                <a:rPr lang="en-US" altLang="en-US" sz="1846" dirty="0">
                  <a:solidFill>
                    <a:srgbClr val="FF0000"/>
                  </a:solidFill>
                </a:rPr>
                <a:t>Multicore</a:t>
              </a:r>
              <a:endParaRPr lang="en-GB" altLang="en-US" sz="1846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11"/>
            <p:cNvCxnSpPr>
              <a:cxnSpLocks noChangeShapeType="1"/>
            </p:cNvCxnSpPr>
            <p:nvPr/>
          </p:nvCxnSpPr>
          <p:spPr bwMode="auto">
            <a:xfrm>
              <a:off x="4886061" y="2134552"/>
              <a:ext cx="1651899" cy="444612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7270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Processor Performance</a:t>
            </a:r>
            <a:endParaRPr lang="en-US" dirty="0"/>
          </a:p>
        </p:txBody>
      </p:sp>
      <p:pic>
        <p:nvPicPr>
          <p:cNvPr id="4" name="Picture 3" descr="f01-17-97801240772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1" y="1065628"/>
            <a:ext cx="8734599" cy="514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76862" y="4076725"/>
            <a:ext cx="3127058" cy="928468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46" dirty="0">
                <a:solidFill>
                  <a:srgbClr val="FF0000"/>
                </a:solidFill>
              </a:rPr>
              <a:t>~35000X </a:t>
            </a:r>
            <a:r>
              <a:rPr lang="en-US" altLang="en-US" sz="1846" dirty="0"/>
              <a:t>improvement in processor performance</a:t>
            </a:r>
            <a:r>
              <a:rPr lang="en-US" altLang="en-US" sz="1846" dirty="0">
                <a:solidFill>
                  <a:srgbClr val="FF0000"/>
                </a:solidFill>
              </a:rPr>
              <a:t> </a:t>
            </a:r>
            <a:r>
              <a:rPr lang="en-US" altLang="en-US" sz="1846" dirty="0"/>
              <a:t>between 1978 and 2012  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3246120" y="5159326"/>
            <a:ext cx="5577840" cy="717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40000"/>
              </a:spcBef>
              <a:buFont typeface="Wingdings" pitchFamily="2" charset="2"/>
              <a:buNone/>
              <a:defRPr/>
            </a:pPr>
            <a:r>
              <a:rPr lang="en-US" sz="1846" kern="0" dirty="0">
                <a:latin typeface="+mn-lt"/>
                <a:cs typeface="+mn-cs"/>
              </a:rPr>
              <a:t>Performance is slowed down to 22% / year due to </a:t>
            </a:r>
            <a:r>
              <a:rPr lang="en-US" sz="1846" kern="0" dirty="0">
                <a:solidFill>
                  <a:srgbClr val="FF0000"/>
                </a:solidFill>
                <a:latin typeface="+mn-lt"/>
                <a:cs typeface="+mn-cs"/>
              </a:rPr>
              <a:t>power</a:t>
            </a:r>
            <a:r>
              <a:rPr lang="en-US" sz="1846" kern="0" dirty="0">
                <a:latin typeface="+mn-lt"/>
                <a:cs typeface="+mn-cs"/>
              </a:rPr>
              <a:t> consumption and memory </a:t>
            </a:r>
            <a:r>
              <a:rPr lang="en-US" sz="1846" kern="0" dirty="0">
                <a:solidFill>
                  <a:srgbClr val="FF0000"/>
                </a:solidFill>
                <a:latin typeface="+mn-lt"/>
                <a:cs typeface="+mn-cs"/>
              </a:rPr>
              <a:t>latency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743200" y="1234440"/>
            <a:ext cx="3657600" cy="1055077"/>
            <a:chOff x="2880360" y="1463040"/>
            <a:chExt cx="3657600" cy="1143000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880360" y="1463040"/>
              <a:ext cx="2633662" cy="407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None/>
              </a:pPr>
              <a:r>
                <a:rPr lang="en-US" altLang="en-US" sz="1846">
                  <a:solidFill>
                    <a:srgbClr val="FF0000"/>
                  </a:solidFill>
                </a:rPr>
                <a:t>Move to multicore</a:t>
              </a:r>
              <a:endParaRPr lang="en-GB" altLang="en-US" sz="1846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11"/>
            <p:cNvCxnSpPr>
              <a:cxnSpLocks noChangeShapeType="1"/>
            </p:cNvCxnSpPr>
            <p:nvPr/>
          </p:nvCxnSpPr>
          <p:spPr bwMode="auto">
            <a:xfrm>
              <a:off x="5349240" y="1663065"/>
              <a:ext cx="1188720" cy="942975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24876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Multicore 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102587"/>
            <a:ext cx="8604956" cy="5151342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dirty="0" smtClean="0"/>
              <a:t>Multiprocessor on a single chip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Requires explicit parallel programming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Harder than sequential programming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Parallel programming to achieve higher performance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Optimizing communication and synchronization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Load </a:t>
            </a:r>
            <a:r>
              <a:rPr lang="en-US" dirty="0" smtClean="0"/>
              <a:t>Balancing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In addition, each core supports instruction-level parallelism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Parallelism at the instruction level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Parallelism is extracted by the hardware or the compiler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Each core executes multiple instructions each cycle</a:t>
            </a:r>
          </a:p>
        </p:txBody>
      </p:sp>
    </p:spTree>
    <p:extLst>
      <p:ext uri="{BB962C8B-B14F-4D97-AF65-F5344CB8AC3E}">
        <p14:creationId xmlns:p14="http://schemas.microsoft.com/office/powerpoint/2010/main" val="255824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ChangeArrowheads="1"/>
          </p:cNvSpPr>
          <p:nvPr/>
        </p:nvSpPr>
        <p:spPr bwMode="auto">
          <a:xfrm>
            <a:off x="225425" y="312738"/>
            <a:ext cx="531177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Response Time and Throughput</a:t>
            </a:r>
          </a:p>
        </p:txBody>
      </p:sp>
      <p:sp>
        <p:nvSpPr>
          <p:cNvPr id="777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>
                <a:solidFill>
                  <a:srgbClr val="FF0000"/>
                </a:solidFill>
              </a:rPr>
              <a:t>Response Time</a:t>
            </a:r>
          </a:p>
          <a:p>
            <a:pPr lvl="1">
              <a:spcBef>
                <a:spcPct val="30000"/>
              </a:spcBef>
            </a:pPr>
            <a:r>
              <a:rPr lang="en-US" altLang="en-US" sz="1800"/>
              <a:t>Time between start and completion of a task, as observed by end user</a:t>
            </a:r>
          </a:p>
          <a:p>
            <a:pPr lvl="1">
              <a:spcBef>
                <a:spcPct val="30000"/>
              </a:spcBef>
            </a:pPr>
            <a:r>
              <a:rPr lang="en-US" altLang="en-US" sz="1800"/>
              <a:t>Response Time = CPU Time + Waiting Time (I/O, OS scheduling, etc.)</a:t>
            </a:r>
          </a:p>
          <a:p>
            <a:pPr>
              <a:spcBef>
                <a:spcPct val="30000"/>
              </a:spcBef>
            </a:pPr>
            <a:r>
              <a:rPr lang="en-US" altLang="en-US">
                <a:solidFill>
                  <a:srgbClr val="FF0000"/>
                </a:solidFill>
              </a:rPr>
              <a:t>Throughput</a:t>
            </a:r>
          </a:p>
          <a:p>
            <a:pPr lvl="1">
              <a:spcBef>
                <a:spcPct val="30000"/>
              </a:spcBef>
            </a:pPr>
            <a:r>
              <a:rPr lang="en-US" altLang="en-US" sz="1800"/>
              <a:t>Number of tasks the machine can run in a given period of time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Decreasing execution time improves throughput</a:t>
            </a:r>
          </a:p>
          <a:p>
            <a:pPr lvl="1">
              <a:spcBef>
                <a:spcPct val="30000"/>
              </a:spcBef>
            </a:pPr>
            <a:r>
              <a:rPr lang="en-US" altLang="en-US" sz="1800"/>
              <a:t>Example: using a faster version of a processor</a:t>
            </a:r>
          </a:p>
          <a:p>
            <a:pPr lvl="1">
              <a:spcBef>
                <a:spcPct val="30000"/>
              </a:spcBef>
            </a:pPr>
            <a:r>
              <a:rPr lang="en-US" altLang="en-US" sz="1800"/>
              <a:t>Less time to run a task </a:t>
            </a:r>
            <a:r>
              <a:rPr lang="en-US" altLang="en-US" sz="1800">
                <a:sym typeface="Symbol" panose="05050102010706020507" pitchFamily="18" charset="2"/>
              </a:rPr>
              <a:t></a:t>
            </a:r>
            <a:r>
              <a:rPr lang="en-US" altLang="en-US" sz="1800"/>
              <a:t> more tasks can be executed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Increasing throughput can also improve response time</a:t>
            </a:r>
          </a:p>
          <a:p>
            <a:pPr lvl="1">
              <a:spcBef>
                <a:spcPct val="30000"/>
              </a:spcBef>
            </a:pPr>
            <a:r>
              <a:rPr lang="en-US" altLang="en-US" sz="1800"/>
              <a:t>Example: increasing number of processors in a multiprocessor</a:t>
            </a:r>
          </a:p>
          <a:p>
            <a:pPr lvl="1">
              <a:spcBef>
                <a:spcPct val="30000"/>
              </a:spcBef>
            </a:pPr>
            <a:r>
              <a:rPr lang="en-US" altLang="en-US" sz="1800"/>
              <a:t>More tasks can be executed in parallel</a:t>
            </a:r>
          </a:p>
          <a:p>
            <a:pPr lvl="1">
              <a:spcBef>
                <a:spcPct val="30000"/>
              </a:spcBef>
            </a:pPr>
            <a:r>
              <a:rPr lang="en-US" altLang="en-US" sz="1800"/>
              <a:t>Execution time of individual sequential tasks is not changed</a:t>
            </a:r>
          </a:p>
          <a:p>
            <a:pPr lvl="1">
              <a:spcBef>
                <a:spcPct val="30000"/>
              </a:spcBef>
            </a:pPr>
            <a:r>
              <a:rPr lang="en-US" altLang="en-US" sz="1800"/>
              <a:t>But less waiting time in scheduling queue reduces response time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7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77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77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77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77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77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77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77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77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7772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772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7772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7772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ChangeArrowheads="1"/>
          </p:cNvSpPr>
          <p:nvPr/>
        </p:nvSpPr>
        <p:spPr bwMode="auto">
          <a:xfrm>
            <a:off x="225425" y="312738"/>
            <a:ext cx="48609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8738"/>
            <a:ext cx="8229600" cy="4957762"/>
          </a:xfrm>
          <a:noFill/>
          <a:ln/>
        </p:spPr>
        <p:txBody>
          <a:bodyPr lIns="90488" tIns="44450" rIns="90488" bIns="44450"/>
          <a:lstStyle/>
          <a:p>
            <a:pPr marL="349250" indent="-349250">
              <a:tabLst>
                <a:tab pos="685800" algn="l"/>
              </a:tabLst>
            </a:pPr>
            <a:r>
              <a:rPr lang="en-US" altLang="en-US"/>
              <a:t>For some program running on machine </a:t>
            </a:r>
            <a:r>
              <a:rPr lang="en-US" altLang="en-US" i="1"/>
              <a:t>X</a:t>
            </a:r>
          </a:p>
          <a:p>
            <a:pPr marL="349250" indent="-349250">
              <a:spcBef>
                <a:spcPct val="130000"/>
              </a:spcBef>
              <a:spcAft>
                <a:spcPct val="100000"/>
              </a:spcAft>
              <a:buFont typeface="Wingdings" panose="05000000000000000000" pitchFamily="2" charset="2"/>
              <a:buNone/>
              <a:tabLst>
                <a:tab pos="685800" algn="l"/>
              </a:tabLst>
            </a:pPr>
            <a:r>
              <a:rPr lang="en-US" altLang="en-US"/>
              <a:t>		</a:t>
            </a:r>
            <a:endParaRPr lang="en-US" altLang="en-US" i="1" baseline="-25000"/>
          </a:p>
          <a:p>
            <a:pPr marL="349250" indent="-349250">
              <a:spcBef>
                <a:spcPct val="200000"/>
              </a:spcBef>
              <a:tabLst>
                <a:tab pos="685800" algn="l"/>
              </a:tabLst>
            </a:pPr>
            <a:r>
              <a:rPr lang="en-US" altLang="en-US" i="1"/>
              <a:t>X</a:t>
            </a:r>
            <a:r>
              <a:rPr lang="en-US" altLang="en-US"/>
              <a:t> is </a:t>
            </a:r>
            <a:r>
              <a:rPr lang="en-US" altLang="en-US" i="1"/>
              <a:t>n</a:t>
            </a:r>
            <a:r>
              <a:rPr lang="en-US" altLang="en-US"/>
              <a:t> times faster than </a:t>
            </a:r>
            <a:r>
              <a:rPr lang="en-US" altLang="en-US" i="1"/>
              <a:t>Y</a:t>
            </a:r>
            <a:r>
              <a:rPr lang="en-US" altLang="en-US"/>
              <a:t> 		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779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Book’s Definition of Performance</a:t>
            </a:r>
          </a:p>
        </p:txBody>
      </p:sp>
      <p:grpSp>
        <p:nvGrpSpPr>
          <p:cNvPr id="779288" name="Group 24"/>
          <p:cNvGrpSpPr>
            <a:grpSpLocks/>
          </p:cNvGrpSpPr>
          <p:nvPr/>
        </p:nvGrpSpPr>
        <p:grpSpPr bwMode="auto">
          <a:xfrm>
            <a:off x="1152525" y="2239963"/>
            <a:ext cx="5783263" cy="1006475"/>
            <a:chOff x="726" y="1411"/>
            <a:chExt cx="3643" cy="634"/>
          </a:xfrm>
        </p:grpSpPr>
        <p:sp>
          <p:nvSpPr>
            <p:cNvPr id="779270" name="Text Box 6"/>
            <p:cNvSpPr txBox="1">
              <a:spLocks noChangeArrowheads="1"/>
            </p:cNvSpPr>
            <p:nvPr/>
          </p:nvSpPr>
          <p:spPr bwMode="auto">
            <a:xfrm>
              <a:off x="2601" y="1728"/>
              <a:ext cx="1499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400"/>
                <a:t>Execution time</a:t>
              </a:r>
              <a:r>
                <a:rPr lang="en-US" altLang="en-US" sz="2400" i="1" baseline="-25000"/>
                <a:t>X</a:t>
              </a:r>
            </a:p>
          </p:txBody>
        </p:sp>
        <p:sp>
          <p:nvSpPr>
            <p:cNvPr id="779271" name="Line 7"/>
            <p:cNvSpPr>
              <a:spLocks noChangeShapeType="1"/>
            </p:cNvSpPr>
            <p:nvPr/>
          </p:nvSpPr>
          <p:spPr bwMode="auto">
            <a:xfrm>
              <a:off x="2601" y="1699"/>
              <a:ext cx="152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9272" name="Text Box 8"/>
            <p:cNvSpPr txBox="1">
              <a:spLocks noChangeArrowheads="1"/>
            </p:cNvSpPr>
            <p:nvPr/>
          </p:nvSpPr>
          <p:spPr bwMode="auto">
            <a:xfrm>
              <a:off x="2601" y="1468"/>
              <a:ext cx="1499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400"/>
                <a:t>1</a:t>
              </a:r>
              <a:endParaRPr lang="en-US" altLang="en-US" sz="2400" i="1" baseline="-25000"/>
            </a:p>
          </p:txBody>
        </p:sp>
        <p:sp>
          <p:nvSpPr>
            <p:cNvPr id="779273" name="Rectangle 9"/>
            <p:cNvSpPr>
              <a:spLocks noChangeArrowheads="1"/>
            </p:cNvSpPr>
            <p:nvPr/>
          </p:nvSpPr>
          <p:spPr bwMode="auto">
            <a:xfrm>
              <a:off x="726" y="1411"/>
              <a:ext cx="3643" cy="634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9274" name="Text Box 10"/>
            <p:cNvSpPr txBox="1">
              <a:spLocks noChangeArrowheads="1"/>
            </p:cNvSpPr>
            <p:nvPr/>
          </p:nvSpPr>
          <p:spPr bwMode="auto">
            <a:xfrm>
              <a:off x="859" y="1555"/>
              <a:ext cx="1658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/>
                <a:t>Performance</a:t>
              </a:r>
              <a:r>
                <a:rPr lang="en-US" altLang="en-US" sz="2400" i="1" baseline="-25000"/>
                <a:t>X</a:t>
              </a:r>
              <a:r>
                <a:rPr lang="en-US" altLang="en-US" sz="2400" i="1"/>
                <a:t>   =</a:t>
              </a:r>
              <a:endParaRPr lang="en-US" altLang="en-US" sz="2400" i="1" baseline="-25000"/>
            </a:p>
          </p:txBody>
        </p:sp>
      </p:grpSp>
      <p:grpSp>
        <p:nvGrpSpPr>
          <p:cNvPr id="779287" name="Group 23"/>
          <p:cNvGrpSpPr>
            <a:grpSpLocks/>
          </p:cNvGrpSpPr>
          <p:nvPr/>
        </p:nvGrpSpPr>
        <p:grpSpPr bwMode="auto">
          <a:xfrm>
            <a:off x="1152525" y="4527550"/>
            <a:ext cx="5826125" cy="1050925"/>
            <a:chOff x="726" y="2852"/>
            <a:chExt cx="3670" cy="662"/>
          </a:xfrm>
        </p:grpSpPr>
        <p:grpSp>
          <p:nvGrpSpPr>
            <p:cNvPr id="779276" name="Group 12"/>
            <p:cNvGrpSpPr>
              <a:grpSpLocks/>
            </p:cNvGrpSpPr>
            <p:nvPr/>
          </p:nvGrpSpPr>
          <p:grpSpPr bwMode="auto">
            <a:xfrm>
              <a:off x="780" y="2910"/>
              <a:ext cx="1408" cy="547"/>
              <a:chOff x="1046" y="2794"/>
              <a:chExt cx="1526" cy="547"/>
            </a:xfrm>
          </p:grpSpPr>
          <p:sp>
            <p:nvSpPr>
              <p:cNvPr id="779277" name="Text Box 13"/>
              <p:cNvSpPr txBox="1">
                <a:spLocks noChangeArrowheads="1"/>
              </p:cNvSpPr>
              <p:nvPr/>
            </p:nvSpPr>
            <p:spPr bwMode="auto">
              <a:xfrm>
                <a:off x="1046" y="3111"/>
                <a:ext cx="149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2400"/>
                  <a:t>Performance</a:t>
                </a:r>
                <a:r>
                  <a:rPr lang="en-US" altLang="en-US" sz="2400" i="1" baseline="-25000"/>
                  <a:t>Y</a:t>
                </a:r>
              </a:p>
            </p:txBody>
          </p:sp>
          <p:sp>
            <p:nvSpPr>
              <p:cNvPr id="779278" name="Line 14"/>
              <p:cNvSpPr>
                <a:spLocks noChangeShapeType="1"/>
              </p:cNvSpPr>
              <p:nvPr/>
            </p:nvSpPr>
            <p:spPr bwMode="auto">
              <a:xfrm>
                <a:off x="1046" y="3082"/>
                <a:ext cx="15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9279" name="Text Box 15"/>
              <p:cNvSpPr txBox="1">
                <a:spLocks noChangeArrowheads="1"/>
              </p:cNvSpPr>
              <p:nvPr/>
            </p:nvSpPr>
            <p:spPr bwMode="auto">
              <a:xfrm>
                <a:off x="1046" y="2794"/>
                <a:ext cx="1498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2400"/>
                  <a:t>Performance</a:t>
                </a:r>
                <a:r>
                  <a:rPr lang="en-US" altLang="en-US" sz="2400" i="1" baseline="-25000"/>
                  <a:t>X</a:t>
                </a:r>
              </a:p>
            </p:txBody>
          </p:sp>
        </p:grpSp>
        <p:grpSp>
          <p:nvGrpSpPr>
            <p:cNvPr id="779280" name="Group 16"/>
            <p:cNvGrpSpPr>
              <a:grpSpLocks/>
            </p:cNvGrpSpPr>
            <p:nvPr/>
          </p:nvGrpSpPr>
          <p:grpSpPr bwMode="auto">
            <a:xfrm>
              <a:off x="2402" y="2910"/>
              <a:ext cx="1567" cy="543"/>
              <a:chOff x="2890" y="2794"/>
              <a:chExt cx="1526" cy="547"/>
            </a:xfrm>
          </p:grpSpPr>
          <p:sp>
            <p:nvSpPr>
              <p:cNvPr id="779281" name="Text Box 17"/>
              <p:cNvSpPr txBox="1">
                <a:spLocks noChangeArrowheads="1"/>
              </p:cNvSpPr>
              <p:nvPr/>
            </p:nvSpPr>
            <p:spPr bwMode="auto">
              <a:xfrm>
                <a:off x="2890" y="3111"/>
                <a:ext cx="149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2400"/>
                  <a:t>Execution time</a:t>
                </a:r>
                <a:r>
                  <a:rPr lang="en-US" altLang="en-US" sz="2400" i="1" baseline="-25000"/>
                  <a:t>X</a:t>
                </a:r>
              </a:p>
            </p:txBody>
          </p:sp>
          <p:sp>
            <p:nvSpPr>
              <p:cNvPr id="779282" name="Line 18"/>
              <p:cNvSpPr>
                <a:spLocks noChangeShapeType="1"/>
              </p:cNvSpPr>
              <p:nvPr/>
            </p:nvSpPr>
            <p:spPr bwMode="auto">
              <a:xfrm>
                <a:off x="2890" y="3082"/>
                <a:ext cx="152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9283" name="Text Box 19"/>
              <p:cNvSpPr txBox="1">
                <a:spLocks noChangeArrowheads="1"/>
              </p:cNvSpPr>
              <p:nvPr/>
            </p:nvSpPr>
            <p:spPr bwMode="auto">
              <a:xfrm>
                <a:off x="2890" y="2794"/>
                <a:ext cx="1498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2400"/>
                  <a:t>Execution time</a:t>
                </a:r>
                <a:r>
                  <a:rPr lang="en-US" altLang="en-US" sz="2400" i="1" baseline="-25000"/>
                  <a:t>Y</a:t>
                </a:r>
              </a:p>
            </p:txBody>
          </p:sp>
        </p:grpSp>
        <p:sp>
          <p:nvSpPr>
            <p:cNvPr id="779284" name="Rectangle 20"/>
            <p:cNvSpPr>
              <a:spLocks noChangeArrowheads="1"/>
            </p:cNvSpPr>
            <p:nvPr/>
          </p:nvSpPr>
          <p:spPr bwMode="auto">
            <a:xfrm>
              <a:off x="726" y="2852"/>
              <a:ext cx="3670" cy="66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9285" name="Text Box 21"/>
            <p:cNvSpPr txBox="1">
              <a:spLocks noChangeArrowheads="1"/>
            </p:cNvSpPr>
            <p:nvPr/>
          </p:nvSpPr>
          <p:spPr bwMode="auto">
            <a:xfrm>
              <a:off x="3923" y="3083"/>
              <a:ext cx="454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/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altLang="en-US" sz="2400"/>
                <a:t>= </a:t>
              </a:r>
              <a:r>
                <a:rPr lang="en-US" altLang="en-US" sz="2400" i="1"/>
                <a:t>n</a:t>
              </a:r>
              <a:endParaRPr lang="en-US" altLang="en-US" sz="2400" i="1" baseline="-25000"/>
            </a:p>
          </p:txBody>
        </p:sp>
        <p:sp>
          <p:nvSpPr>
            <p:cNvPr id="779286" name="Text Box 22"/>
            <p:cNvSpPr txBox="1">
              <a:spLocks noChangeArrowheads="1"/>
            </p:cNvSpPr>
            <p:nvPr/>
          </p:nvSpPr>
          <p:spPr bwMode="auto">
            <a:xfrm>
              <a:off x="2188" y="3083"/>
              <a:ext cx="214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400"/>
                <a:t>=</a:t>
              </a:r>
              <a:endParaRPr lang="en-US" altLang="en-US" sz="2400" i="1" baseline="-2500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ChangeArrowheads="1"/>
          </p:cNvSpPr>
          <p:nvPr/>
        </p:nvSpPr>
        <p:spPr bwMode="auto">
          <a:xfrm>
            <a:off x="225425" y="312738"/>
            <a:ext cx="354488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60962"/>
          </a:xfrm>
          <a:noFill/>
          <a:ln/>
        </p:spPr>
        <p:txBody>
          <a:bodyPr lIns="90488" tIns="44450" rIns="90488" bIns="44450"/>
          <a:lstStyle/>
          <a:p>
            <a:pPr>
              <a:spcBef>
                <a:spcPct val="70000"/>
              </a:spcBef>
            </a:pPr>
            <a:r>
              <a:rPr lang="en-US" altLang="en-US"/>
              <a:t>Real Elapsed Time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Counts everything:</a:t>
            </a:r>
          </a:p>
          <a:p>
            <a:pPr lvl="2">
              <a:spcBef>
                <a:spcPct val="70000"/>
              </a:spcBef>
            </a:pPr>
            <a:r>
              <a:rPr lang="en-US" altLang="en-US"/>
              <a:t>Waiting time, Input/output, disk access, OS scheduling, … etc.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Useful number, but often not good for comparison purposes</a:t>
            </a:r>
          </a:p>
          <a:p>
            <a:pPr>
              <a:spcBef>
                <a:spcPct val="100000"/>
              </a:spcBef>
            </a:pPr>
            <a:r>
              <a:rPr lang="en-US" altLang="en-US"/>
              <a:t>Our Focus: </a:t>
            </a:r>
            <a:r>
              <a:rPr lang="en-US" altLang="en-US">
                <a:solidFill>
                  <a:srgbClr val="FF0000"/>
                </a:solidFill>
              </a:rPr>
              <a:t>CPU Execution Time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Time spent while executing the program instructions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Doesn't count the waiting time for I/O or OS scheduling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Can be measured in seconds, or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Can be related to </a:t>
            </a:r>
            <a:r>
              <a:rPr lang="en-US" altLang="en-US">
                <a:solidFill>
                  <a:srgbClr val="FF0000"/>
                </a:solidFill>
              </a:rPr>
              <a:t>number of CPU clock cycles</a:t>
            </a:r>
          </a:p>
        </p:txBody>
      </p:sp>
      <p:sp>
        <p:nvSpPr>
          <p:cNvPr id="781316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altLang="en-US"/>
              <a:t>What do we mean by Execution Time?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07375" cy="3886200"/>
          </a:xfrm>
        </p:spPr>
        <p:txBody>
          <a:bodyPr/>
          <a:lstStyle/>
          <a:p>
            <a:pPr marL="349250" indent="-349250">
              <a:tabLst>
                <a:tab pos="4114800" algn="l"/>
              </a:tabLst>
            </a:pPr>
            <a:r>
              <a:rPr lang="en-US" altLang="en-US"/>
              <a:t>Clock cycle = Clock period = 1 / Clock rate</a:t>
            </a:r>
          </a:p>
          <a:p>
            <a:pPr marL="349250" indent="-349250">
              <a:tabLst>
                <a:tab pos="4114800" algn="l"/>
              </a:tabLst>
            </a:pPr>
            <a:endParaRPr lang="en-US" altLang="en-US"/>
          </a:p>
          <a:p>
            <a:pPr marL="349250" indent="-349250">
              <a:tabLst>
                <a:tab pos="4114800" algn="l"/>
              </a:tabLst>
            </a:pPr>
            <a:endParaRPr lang="en-US" altLang="en-US"/>
          </a:p>
          <a:p>
            <a:pPr marL="349250" indent="-349250">
              <a:tabLst>
                <a:tab pos="4114800" algn="l"/>
              </a:tabLst>
            </a:pPr>
            <a:r>
              <a:rPr lang="en-US" altLang="en-US"/>
              <a:t>Clock rate = Clock frequency = Cycles per second</a:t>
            </a:r>
          </a:p>
          <a:p>
            <a:pPr marL="739775" lvl="1" indent="-276225">
              <a:tabLst>
                <a:tab pos="4114800" algn="l"/>
              </a:tabLst>
            </a:pPr>
            <a:r>
              <a:rPr lang="en-US" altLang="en-US"/>
              <a:t>1 Hz = 1 cycle/sec	1 KHz = 10</a:t>
            </a:r>
            <a:r>
              <a:rPr lang="en-US" altLang="en-US" baseline="30000"/>
              <a:t>3</a:t>
            </a:r>
            <a:r>
              <a:rPr lang="en-US" altLang="en-US"/>
              <a:t> cycles/sec</a:t>
            </a:r>
          </a:p>
          <a:p>
            <a:pPr marL="739775" lvl="1" indent="-276225">
              <a:tabLst>
                <a:tab pos="4114800" algn="l"/>
              </a:tabLst>
            </a:pPr>
            <a:r>
              <a:rPr lang="en-US" altLang="en-US"/>
              <a:t>1 MHz = 10</a:t>
            </a:r>
            <a:r>
              <a:rPr lang="en-US" altLang="en-US" baseline="30000"/>
              <a:t>6</a:t>
            </a:r>
            <a:r>
              <a:rPr lang="en-US" altLang="en-US"/>
              <a:t> cycles/sec	1 GHz = 10</a:t>
            </a:r>
            <a:r>
              <a:rPr lang="en-US" altLang="en-US" baseline="30000"/>
              <a:t>9</a:t>
            </a:r>
            <a:r>
              <a:rPr lang="en-US" altLang="en-US"/>
              <a:t> cycles/sec</a:t>
            </a:r>
          </a:p>
          <a:p>
            <a:pPr marL="739775" lvl="1" indent="-276225">
              <a:tabLst>
                <a:tab pos="4114800" algn="l"/>
              </a:tabLst>
            </a:pPr>
            <a:r>
              <a:rPr lang="en-US" altLang="en-US"/>
              <a:t>2 GHz clock has a cycle time = 1/(2×10</a:t>
            </a:r>
            <a:r>
              <a:rPr lang="en-US" altLang="en-US" baseline="30000"/>
              <a:t>9</a:t>
            </a:r>
            <a:r>
              <a:rPr lang="en-US" altLang="en-US"/>
              <a:t>) = 0.5 nanosecond (ns)</a:t>
            </a:r>
          </a:p>
          <a:p>
            <a:pPr marL="349250" indent="-349250">
              <a:tabLst>
                <a:tab pos="4114800" algn="l"/>
              </a:tabLst>
            </a:pPr>
            <a:r>
              <a:rPr lang="en-US" altLang="en-US"/>
              <a:t>We often use clock cycles to report CPU execution time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Cycles</a:t>
            </a:r>
          </a:p>
        </p:txBody>
      </p:sp>
      <p:grpSp>
        <p:nvGrpSpPr>
          <p:cNvPr id="783364" name="Group 4"/>
          <p:cNvGrpSpPr>
            <a:grpSpLocks/>
          </p:cNvGrpSpPr>
          <p:nvPr/>
        </p:nvGrpSpPr>
        <p:grpSpPr bwMode="auto">
          <a:xfrm>
            <a:off x="1152525" y="1874838"/>
            <a:ext cx="6162675" cy="503237"/>
            <a:chOff x="902" y="1123"/>
            <a:chExt cx="4205" cy="317"/>
          </a:xfrm>
        </p:grpSpPr>
        <p:sp>
          <p:nvSpPr>
            <p:cNvPr id="783365" name="Freeform 5"/>
            <p:cNvSpPr>
              <a:spLocks/>
            </p:cNvSpPr>
            <p:nvPr/>
          </p:nvSpPr>
          <p:spPr bwMode="auto">
            <a:xfrm>
              <a:off x="902" y="1123"/>
              <a:ext cx="4205" cy="144"/>
            </a:xfrm>
            <a:custGeom>
              <a:avLst/>
              <a:gdLst>
                <a:gd name="T0" fmla="*/ 0 w 4205"/>
                <a:gd name="T1" fmla="*/ 231 h 231"/>
                <a:gd name="T2" fmla="*/ 87 w 4205"/>
                <a:gd name="T3" fmla="*/ 231 h 231"/>
                <a:gd name="T4" fmla="*/ 87 w 4205"/>
                <a:gd name="T5" fmla="*/ 0 h 231"/>
                <a:gd name="T6" fmla="*/ 663 w 4205"/>
                <a:gd name="T7" fmla="*/ 0 h 231"/>
                <a:gd name="T8" fmla="*/ 663 w 4205"/>
                <a:gd name="T9" fmla="*/ 231 h 231"/>
                <a:gd name="T10" fmla="*/ 1239 w 4205"/>
                <a:gd name="T11" fmla="*/ 231 h 231"/>
                <a:gd name="T12" fmla="*/ 1239 w 4205"/>
                <a:gd name="T13" fmla="*/ 0 h 231"/>
                <a:gd name="T14" fmla="*/ 1815 w 4205"/>
                <a:gd name="T15" fmla="*/ 0 h 231"/>
                <a:gd name="T16" fmla="*/ 1815 w 4205"/>
                <a:gd name="T17" fmla="*/ 231 h 231"/>
                <a:gd name="T18" fmla="*/ 2391 w 4205"/>
                <a:gd name="T19" fmla="*/ 231 h 231"/>
                <a:gd name="T20" fmla="*/ 2391 w 4205"/>
                <a:gd name="T21" fmla="*/ 0 h 231"/>
                <a:gd name="T22" fmla="*/ 2967 w 4205"/>
                <a:gd name="T23" fmla="*/ 0 h 231"/>
                <a:gd name="T24" fmla="*/ 2967 w 4205"/>
                <a:gd name="T25" fmla="*/ 231 h 231"/>
                <a:gd name="T26" fmla="*/ 3543 w 4205"/>
                <a:gd name="T27" fmla="*/ 231 h 231"/>
                <a:gd name="T28" fmla="*/ 3543 w 4205"/>
                <a:gd name="T29" fmla="*/ 0 h 231"/>
                <a:gd name="T30" fmla="*/ 4119 w 4205"/>
                <a:gd name="T31" fmla="*/ 0 h 231"/>
                <a:gd name="T32" fmla="*/ 4120 w 4205"/>
                <a:gd name="T33" fmla="*/ 231 h 231"/>
                <a:gd name="T34" fmla="*/ 4205 w 4205"/>
                <a:gd name="T35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05" h="231">
                  <a:moveTo>
                    <a:pt x="0" y="231"/>
                  </a:moveTo>
                  <a:lnTo>
                    <a:pt x="87" y="231"/>
                  </a:lnTo>
                  <a:lnTo>
                    <a:pt x="87" y="0"/>
                  </a:lnTo>
                  <a:lnTo>
                    <a:pt x="663" y="0"/>
                  </a:lnTo>
                  <a:lnTo>
                    <a:pt x="663" y="231"/>
                  </a:lnTo>
                  <a:lnTo>
                    <a:pt x="1239" y="231"/>
                  </a:lnTo>
                  <a:lnTo>
                    <a:pt x="1239" y="0"/>
                  </a:lnTo>
                  <a:lnTo>
                    <a:pt x="1815" y="0"/>
                  </a:lnTo>
                  <a:lnTo>
                    <a:pt x="1815" y="231"/>
                  </a:lnTo>
                  <a:lnTo>
                    <a:pt x="2391" y="231"/>
                  </a:lnTo>
                  <a:lnTo>
                    <a:pt x="2391" y="0"/>
                  </a:lnTo>
                  <a:lnTo>
                    <a:pt x="2967" y="0"/>
                  </a:lnTo>
                  <a:lnTo>
                    <a:pt x="2967" y="231"/>
                  </a:lnTo>
                  <a:lnTo>
                    <a:pt x="3543" y="231"/>
                  </a:lnTo>
                  <a:lnTo>
                    <a:pt x="3543" y="0"/>
                  </a:lnTo>
                  <a:lnTo>
                    <a:pt x="4119" y="0"/>
                  </a:lnTo>
                  <a:lnTo>
                    <a:pt x="4120" y="231"/>
                  </a:lnTo>
                  <a:lnTo>
                    <a:pt x="4205" y="23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3366" name="Line 6"/>
            <p:cNvSpPr>
              <a:spLocks noChangeShapeType="1"/>
            </p:cNvSpPr>
            <p:nvPr/>
          </p:nvSpPr>
          <p:spPr bwMode="auto">
            <a:xfrm>
              <a:off x="989" y="1411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3367" name="Text Box 7"/>
            <p:cNvSpPr txBox="1">
              <a:spLocks noChangeArrowheads="1"/>
            </p:cNvSpPr>
            <p:nvPr/>
          </p:nvSpPr>
          <p:spPr bwMode="auto">
            <a:xfrm>
              <a:off x="1219" y="1354"/>
              <a:ext cx="691" cy="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Cycle 1</a:t>
              </a:r>
            </a:p>
          </p:txBody>
        </p:sp>
        <p:sp>
          <p:nvSpPr>
            <p:cNvPr id="783368" name="Line 8"/>
            <p:cNvSpPr>
              <a:spLocks noChangeShapeType="1"/>
            </p:cNvSpPr>
            <p:nvPr/>
          </p:nvSpPr>
          <p:spPr bwMode="auto">
            <a:xfrm>
              <a:off x="989" y="1383"/>
              <a:ext cx="0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3369" name="Line 9"/>
            <p:cNvSpPr>
              <a:spLocks noChangeShapeType="1"/>
            </p:cNvSpPr>
            <p:nvPr/>
          </p:nvSpPr>
          <p:spPr bwMode="auto">
            <a:xfrm>
              <a:off x="2141" y="1383"/>
              <a:ext cx="0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3370" name="Line 10"/>
            <p:cNvSpPr>
              <a:spLocks noChangeShapeType="1"/>
            </p:cNvSpPr>
            <p:nvPr/>
          </p:nvSpPr>
          <p:spPr bwMode="auto">
            <a:xfrm>
              <a:off x="2141" y="1411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3371" name="Text Box 11"/>
            <p:cNvSpPr txBox="1">
              <a:spLocks noChangeArrowheads="1"/>
            </p:cNvSpPr>
            <p:nvPr/>
          </p:nvSpPr>
          <p:spPr bwMode="auto">
            <a:xfrm>
              <a:off x="2371" y="1354"/>
              <a:ext cx="691" cy="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Cycle 2</a:t>
              </a:r>
            </a:p>
          </p:txBody>
        </p:sp>
        <p:sp>
          <p:nvSpPr>
            <p:cNvPr id="783372" name="Line 12"/>
            <p:cNvSpPr>
              <a:spLocks noChangeShapeType="1"/>
            </p:cNvSpPr>
            <p:nvPr/>
          </p:nvSpPr>
          <p:spPr bwMode="auto">
            <a:xfrm>
              <a:off x="3293" y="1383"/>
              <a:ext cx="0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3373" name="Line 13"/>
            <p:cNvSpPr>
              <a:spLocks noChangeShapeType="1"/>
            </p:cNvSpPr>
            <p:nvPr/>
          </p:nvSpPr>
          <p:spPr bwMode="auto">
            <a:xfrm>
              <a:off x="3293" y="1411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3374" name="Text Box 14"/>
            <p:cNvSpPr txBox="1">
              <a:spLocks noChangeArrowheads="1"/>
            </p:cNvSpPr>
            <p:nvPr/>
          </p:nvSpPr>
          <p:spPr bwMode="auto">
            <a:xfrm>
              <a:off x="3523" y="1354"/>
              <a:ext cx="691" cy="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Cycle 3</a:t>
              </a:r>
            </a:p>
          </p:txBody>
        </p:sp>
        <p:sp>
          <p:nvSpPr>
            <p:cNvPr id="783375" name="Line 15"/>
            <p:cNvSpPr>
              <a:spLocks noChangeShapeType="1"/>
            </p:cNvSpPr>
            <p:nvPr/>
          </p:nvSpPr>
          <p:spPr bwMode="auto">
            <a:xfrm>
              <a:off x="4445" y="1383"/>
              <a:ext cx="0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83376" name="Group 16"/>
          <p:cNvGrpSpPr>
            <a:grpSpLocks/>
          </p:cNvGrpSpPr>
          <p:nvPr/>
        </p:nvGrpSpPr>
        <p:grpSpPr bwMode="auto">
          <a:xfrm>
            <a:off x="792163" y="5068888"/>
            <a:ext cx="7704137" cy="1096962"/>
            <a:chOff x="470" y="3082"/>
            <a:chExt cx="4896" cy="691"/>
          </a:xfrm>
        </p:grpSpPr>
        <p:sp>
          <p:nvSpPr>
            <p:cNvPr id="783377" name="Text Box 17"/>
            <p:cNvSpPr txBox="1">
              <a:spLocks noChangeArrowheads="1"/>
            </p:cNvSpPr>
            <p:nvPr/>
          </p:nvSpPr>
          <p:spPr bwMode="auto">
            <a:xfrm>
              <a:off x="470" y="3082"/>
              <a:ext cx="4896" cy="691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/>
                <a:t> CPU Execution Time  =  CPU cycles × cycle time</a:t>
              </a:r>
            </a:p>
          </p:txBody>
        </p:sp>
        <p:grpSp>
          <p:nvGrpSpPr>
            <p:cNvPr id="783378" name="Group 18"/>
            <p:cNvGrpSpPr>
              <a:grpSpLocks/>
            </p:cNvGrpSpPr>
            <p:nvPr/>
          </p:nvGrpSpPr>
          <p:grpSpPr bwMode="auto">
            <a:xfrm>
              <a:off x="4121" y="3197"/>
              <a:ext cx="1217" cy="490"/>
              <a:chOff x="3948" y="3254"/>
              <a:chExt cx="1217" cy="490"/>
            </a:xfrm>
          </p:grpSpPr>
          <p:sp>
            <p:nvSpPr>
              <p:cNvPr id="783379" name="Text Box 19"/>
              <p:cNvSpPr txBox="1">
                <a:spLocks noChangeArrowheads="1"/>
              </p:cNvSpPr>
              <p:nvPr/>
            </p:nvSpPr>
            <p:spPr bwMode="auto">
              <a:xfrm>
                <a:off x="4034" y="3514"/>
                <a:ext cx="1131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2000"/>
                  <a:t>Clock rate</a:t>
                </a:r>
                <a:endParaRPr lang="en-US" altLang="en-US" sz="2000" i="1" baseline="-25000"/>
              </a:p>
            </p:txBody>
          </p:sp>
          <p:sp>
            <p:nvSpPr>
              <p:cNvPr id="783380" name="Line 20"/>
              <p:cNvSpPr>
                <a:spLocks noChangeShapeType="1"/>
              </p:cNvSpPr>
              <p:nvPr/>
            </p:nvSpPr>
            <p:spPr bwMode="auto">
              <a:xfrm>
                <a:off x="4186" y="3485"/>
                <a:ext cx="8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83381" name="Text Box 21"/>
              <p:cNvSpPr txBox="1">
                <a:spLocks noChangeArrowheads="1"/>
              </p:cNvSpPr>
              <p:nvPr/>
            </p:nvSpPr>
            <p:spPr bwMode="auto">
              <a:xfrm>
                <a:off x="4034" y="3254"/>
                <a:ext cx="1131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2000"/>
                  <a:t>CPU cycles</a:t>
                </a:r>
                <a:endParaRPr lang="en-US" altLang="en-US" sz="2000" i="1" baseline="-25000"/>
              </a:p>
            </p:txBody>
          </p:sp>
          <p:sp>
            <p:nvSpPr>
              <p:cNvPr id="783382" name="Rectangle 22"/>
              <p:cNvSpPr>
                <a:spLocks noChangeArrowheads="1"/>
              </p:cNvSpPr>
              <p:nvPr/>
            </p:nvSpPr>
            <p:spPr bwMode="auto">
              <a:xfrm>
                <a:off x="3948" y="3388"/>
                <a:ext cx="17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>
                <a:spAutoFit/>
              </a:bodyPr>
              <a:lstStyle/>
              <a:p>
                <a:pPr algn="ctr" eaLnBrk="0" hangingPunct="0"/>
                <a:r>
                  <a:rPr lang="en-US" altLang="en-US" sz="2000"/>
                  <a:t>=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ChangeArrowheads="1"/>
          </p:cNvSpPr>
          <p:nvPr/>
        </p:nvSpPr>
        <p:spPr bwMode="auto">
          <a:xfrm>
            <a:off x="225425" y="312738"/>
            <a:ext cx="429577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5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Improving Performance</a:t>
            </a:r>
          </a:p>
        </p:txBody>
      </p:sp>
      <p:sp>
        <p:nvSpPr>
          <p:cNvPr id="785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089025"/>
            <a:ext cx="8255000" cy="5219700"/>
          </a:xfrm>
          <a:noFill/>
        </p:spPr>
        <p:txBody>
          <a:bodyPr lIns="0" rIns="0"/>
          <a:lstStyle/>
          <a:p>
            <a:pPr>
              <a:spcBef>
                <a:spcPct val="25000"/>
              </a:spcBef>
            </a:pPr>
            <a:r>
              <a:rPr lang="en-US" altLang="en-US"/>
              <a:t>To improve performance, we need to</a:t>
            </a:r>
          </a:p>
          <a:p>
            <a:pPr lvl="1">
              <a:spcBef>
                <a:spcPct val="25000"/>
              </a:spcBef>
            </a:pPr>
            <a:r>
              <a:rPr lang="en-US" altLang="en-US"/>
              <a:t>Reduce number of clock cycles required by a program, or</a:t>
            </a:r>
          </a:p>
          <a:p>
            <a:pPr lvl="1">
              <a:spcBef>
                <a:spcPct val="25000"/>
              </a:spcBef>
            </a:pPr>
            <a:r>
              <a:rPr lang="en-US" altLang="en-US"/>
              <a:t>Reduce clock cycle time (increase the clock rate)</a:t>
            </a:r>
          </a:p>
          <a:p>
            <a:pPr>
              <a:spcBef>
                <a:spcPct val="25000"/>
              </a:spcBef>
            </a:pPr>
            <a:r>
              <a:rPr lang="en-US" altLang="en-US"/>
              <a:t>Example:</a:t>
            </a:r>
          </a:p>
          <a:p>
            <a:pPr lvl="1">
              <a:spcBef>
                <a:spcPct val="25000"/>
              </a:spcBef>
            </a:pPr>
            <a:r>
              <a:rPr lang="en-US" altLang="en-US"/>
              <a:t>A program runs in 10 seconds on computer </a:t>
            </a:r>
            <a:r>
              <a:rPr lang="en-US" altLang="en-US" i="1"/>
              <a:t>X</a:t>
            </a:r>
            <a:r>
              <a:rPr lang="en-US" altLang="en-US"/>
              <a:t> with 2 GHz clock</a:t>
            </a:r>
          </a:p>
          <a:p>
            <a:pPr lvl="1">
              <a:spcBef>
                <a:spcPct val="25000"/>
              </a:spcBef>
            </a:pPr>
            <a:r>
              <a:rPr lang="en-US" altLang="en-US">
                <a:solidFill>
                  <a:srgbClr val="FF0000"/>
                </a:solidFill>
              </a:rPr>
              <a:t>What is the number of CPU cycles on computer </a:t>
            </a:r>
            <a:r>
              <a:rPr lang="en-US" altLang="en-US" i="1">
                <a:solidFill>
                  <a:srgbClr val="FF0000"/>
                </a:solidFill>
              </a:rPr>
              <a:t>X </a:t>
            </a:r>
            <a:r>
              <a:rPr lang="en-US" altLang="en-US">
                <a:solidFill>
                  <a:srgbClr val="FF0000"/>
                </a:solidFill>
              </a:rPr>
              <a:t>?</a:t>
            </a:r>
          </a:p>
          <a:p>
            <a:pPr lvl="1">
              <a:spcBef>
                <a:spcPct val="25000"/>
              </a:spcBef>
            </a:pPr>
            <a:r>
              <a:rPr lang="en-US" altLang="en-US"/>
              <a:t>We want to design computer </a:t>
            </a:r>
            <a:r>
              <a:rPr lang="en-US" altLang="en-US" i="1"/>
              <a:t>Y</a:t>
            </a:r>
            <a:r>
              <a:rPr lang="en-US" altLang="en-US"/>
              <a:t> to run same program in 6 seconds</a:t>
            </a:r>
          </a:p>
          <a:p>
            <a:pPr lvl="1">
              <a:spcBef>
                <a:spcPct val="25000"/>
              </a:spcBef>
            </a:pPr>
            <a:r>
              <a:rPr lang="en-US" altLang="en-US"/>
              <a:t>But computer </a:t>
            </a:r>
            <a:r>
              <a:rPr lang="en-US" altLang="en-US" i="1"/>
              <a:t>Y</a:t>
            </a:r>
            <a:r>
              <a:rPr lang="en-US" altLang="en-US"/>
              <a:t> requires 10% more cycles to execute program</a:t>
            </a:r>
            <a:endParaRPr lang="en-US" altLang="en-US" i="1"/>
          </a:p>
          <a:p>
            <a:pPr lvl="1">
              <a:spcBef>
                <a:spcPct val="25000"/>
              </a:spcBef>
            </a:pPr>
            <a:r>
              <a:rPr lang="en-US" altLang="en-US">
                <a:solidFill>
                  <a:srgbClr val="FF0000"/>
                </a:solidFill>
              </a:rPr>
              <a:t>What is the clock rate for computer </a:t>
            </a:r>
            <a:r>
              <a:rPr lang="en-US" altLang="en-US" i="1">
                <a:solidFill>
                  <a:srgbClr val="FF0000"/>
                </a:solidFill>
              </a:rPr>
              <a:t>Y</a:t>
            </a:r>
            <a:r>
              <a:rPr lang="en-US" altLang="en-US">
                <a:solidFill>
                  <a:srgbClr val="FF0000"/>
                </a:solidFill>
              </a:rPr>
              <a:t> ?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olidFill>
                  <a:srgbClr val="000099"/>
                </a:solidFill>
              </a:rPr>
              <a:t>Solution:</a:t>
            </a:r>
          </a:p>
          <a:p>
            <a:pPr lvl="1">
              <a:spcBef>
                <a:spcPct val="25000"/>
              </a:spcBef>
            </a:pPr>
            <a:r>
              <a:rPr lang="en-US" altLang="en-US">
                <a:solidFill>
                  <a:srgbClr val="000099"/>
                </a:solidFill>
              </a:rPr>
              <a:t>CPU cycles on computer </a:t>
            </a:r>
            <a:r>
              <a:rPr lang="en-US" altLang="en-US" i="1">
                <a:solidFill>
                  <a:srgbClr val="000099"/>
                </a:solidFill>
              </a:rPr>
              <a:t>X</a:t>
            </a:r>
            <a:r>
              <a:rPr lang="en-US" altLang="en-US">
                <a:solidFill>
                  <a:srgbClr val="000099"/>
                </a:solidFill>
              </a:rPr>
              <a:t> = 10 sec × 2 × 10</a:t>
            </a:r>
            <a:r>
              <a:rPr lang="en-US" altLang="en-US" baseline="30000">
                <a:solidFill>
                  <a:srgbClr val="000099"/>
                </a:solidFill>
              </a:rPr>
              <a:t>9</a:t>
            </a:r>
            <a:r>
              <a:rPr lang="en-US" altLang="en-US">
                <a:solidFill>
                  <a:srgbClr val="000099"/>
                </a:solidFill>
              </a:rPr>
              <a:t> cycles/s = 20 × 10</a:t>
            </a:r>
            <a:r>
              <a:rPr lang="en-US" altLang="en-US" baseline="30000">
                <a:solidFill>
                  <a:srgbClr val="000099"/>
                </a:solidFill>
              </a:rPr>
              <a:t>9</a:t>
            </a:r>
          </a:p>
          <a:p>
            <a:pPr lvl="1">
              <a:spcBef>
                <a:spcPct val="25000"/>
              </a:spcBef>
            </a:pPr>
            <a:r>
              <a:rPr lang="en-US" altLang="en-US">
                <a:solidFill>
                  <a:srgbClr val="000099"/>
                </a:solidFill>
              </a:rPr>
              <a:t>CPU cycles on computer </a:t>
            </a:r>
            <a:r>
              <a:rPr lang="en-US" altLang="en-US" i="1">
                <a:solidFill>
                  <a:srgbClr val="000099"/>
                </a:solidFill>
              </a:rPr>
              <a:t>Y</a:t>
            </a:r>
            <a:r>
              <a:rPr lang="en-US" altLang="en-US">
                <a:solidFill>
                  <a:srgbClr val="000099"/>
                </a:solidFill>
              </a:rPr>
              <a:t> = 1.1 × 20 × 10</a:t>
            </a:r>
            <a:r>
              <a:rPr lang="en-US" altLang="en-US" baseline="30000">
                <a:solidFill>
                  <a:srgbClr val="000099"/>
                </a:solidFill>
              </a:rPr>
              <a:t>9</a:t>
            </a:r>
            <a:r>
              <a:rPr lang="en-US" altLang="en-US">
                <a:solidFill>
                  <a:srgbClr val="000099"/>
                </a:solidFill>
              </a:rPr>
              <a:t> = 22 × 10</a:t>
            </a:r>
            <a:r>
              <a:rPr lang="en-US" altLang="en-US" baseline="30000">
                <a:solidFill>
                  <a:srgbClr val="000099"/>
                </a:solidFill>
              </a:rPr>
              <a:t>9</a:t>
            </a:r>
            <a:r>
              <a:rPr lang="en-US" altLang="en-US">
                <a:solidFill>
                  <a:srgbClr val="000099"/>
                </a:solidFill>
              </a:rPr>
              <a:t> cycles</a:t>
            </a:r>
          </a:p>
          <a:p>
            <a:pPr lvl="1">
              <a:spcBef>
                <a:spcPct val="25000"/>
              </a:spcBef>
            </a:pPr>
            <a:r>
              <a:rPr lang="en-US" altLang="en-US">
                <a:solidFill>
                  <a:srgbClr val="000099"/>
                </a:solidFill>
              </a:rPr>
              <a:t>Clock rate for computer </a:t>
            </a:r>
            <a:r>
              <a:rPr lang="en-US" altLang="en-US" i="1">
                <a:solidFill>
                  <a:srgbClr val="000099"/>
                </a:solidFill>
              </a:rPr>
              <a:t>Y</a:t>
            </a:r>
            <a:r>
              <a:rPr lang="en-US" altLang="en-US">
                <a:solidFill>
                  <a:srgbClr val="000099"/>
                </a:solidFill>
              </a:rPr>
              <a:t> = 22 × 10</a:t>
            </a:r>
            <a:r>
              <a:rPr lang="en-US" altLang="en-US" baseline="30000">
                <a:solidFill>
                  <a:srgbClr val="000099"/>
                </a:solidFill>
              </a:rPr>
              <a:t>9</a:t>
            </a:r>
            <a:r>
              <a:rPr lang="en-US" altLang="en-US">
                <a:solidFill>
                  <a:srgbClr val="000099"/>
                </a:solidFill>
              </a:rPr>
              <a:t> cycles / 6 sec = 3.67 GHz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5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5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54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54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54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54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54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54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ChangeArrowheads="1"/>
          </p:cNvSpPr>
          <p:nvPr/>
        </p:nvSpPr>
        <p:spPr bwMode="auto">
          <a:xfrm>
            <a:off x="225425" y="312738"/>
            <a:ext cx="66643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spcBef>
                <a:spcPct val="50000"/>
              </a:spcBef>
            </a:pPr>
            <a:r>
              <a:rPr lang="en-US" altLang="en-US"/>
              <a:t>Instructions take different number of cycles to execute</a:t>
            </a:r>
          </a:p>
          <a:p>
            <a:pPr lvl="1">
              <a:spcBef>
                <a:spcPct val="50000"/>
              </a:spcBef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Multiplication takes more time than addition</a:t>
            </a:r>
          </a:p>
          <a:p>
            <a:pPr lvl="1">
              <a:spcBef>
                <a:spcPct val="50000"/>
              </a:spcBef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Floating point operations take longer than integer ones</a:t>
            </a:r>
          </a:p>
          <a:p>
            <a:pPr lvl="1">
              <a:spcBef>
                <a:spcPct val="50000"/>
              </a:spcBef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Accessing memory takes more time than accessing registers</a:t>
            </a:r>
          </a:p>
          <a:p>
            <a:pPr>
              <a:spcBef>
                <a:spcPct val="50000"/>
              </a:spcBef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CPI is an </a:t>
            </a:r>
            <a:r>
              <a:rPr lang="en-US" altLang="en-US">
                <a:solidFill>
                  <a:srgbClr val="FF0000"/>
                </a:solidFill>
              </a:rPr>
              <a:t>average number</a:t>
            </a:r>
            <a:r>
              <a:rPr lang="en-US" altLang="en-US">
                <a:solidFill>
                  <a:srgbClr val="000000"/>
                </a:solidFill>
              </a:rPr>
              <a:t> of clock cycles per instruction</a:t>
            </a:r>
          </a:p>
          <a:p>
            <a:pPr>
              <a:spcBef>
                <a:spcPct val="50000"/>
              </a:spcBef>
              <a:buClr>
                <a:srgbClr val="000000"/>
              </a:buClr>
            </a:pPr>
            <a:endParaRPr lang="en-US" altLang="en-US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000000"/>
              </a:buClr>
            </a:pPr>
            <a:endParaRPr lang="en-US" altLang="en-US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Clr>
                <a:srgbClr val="000000"/>
              </a:buClr>
            </a:pPr>
            <a:r>
              <a:rPr lang="en-US" altLang="en-US">
                <a:solidFill>
                  <a:srgbClr val="000000"/>
                </a:solidFill>
              </a:rPr>
              <a:t>Important point</a:t>
            </a:r>
            <a:endParaRPr lang="en-US" altLang="en-US" b="1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chemeClr val="hlink"/>
                </a:solidFill>
              </a:rPr>
              <a:t>	</a:t>
            </a:r>
            <a:r>
              <a:rPr lang="en-US" altLang="en-US" i="1">
                <a:solidFill>
                  <a:srgbClr val="FF0000"/>
                </a:solidFill>
              </a:rPr>
              <a:t>Changing the cycle time often changes the number of cycles required for various instructions (more later)</a:t>
            </a:r>
          </a:p>
        </p:txBody>
      </p:sp>
      <p:sp>
        <p:nvSpPr>
          <p:cNvPr id="787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Cycles Per Instruction (CPI)</a:t>
            </a:r>
          </a:p>
        </p:txBody>
      </p:sp>
      <p:grpSp>
        <p:nvGrpSpPr>
          <p:cNvPr id="787461" name="Group 5"/>
          <p:cNvGrpSpPr>
            <a:grpSpLocks/>
          </p:cNvGrpSpPr>
          <p:nvPr/>
        </p:nvGrpSpPr>
        <p:grpSpPr bwMode="auto">
          <a:xfrm>
            <a:off x="1027113" y="3860800"/>
            <a:ext cx="6288087" cy="822325"/>
            <a:chOff x="816" y="2477"/>
            <a:chExt cx="4291" cy="518"/>
          </a:xfrm>
        </p:grpSpPr>
        <p:sp>
          <p:nvSpPr>
            <p:cNvPr id="787462" name="Text Box 6"/>
            <p:cNvSpPr txBox="1">
              <a:spLocks noChangeArrowheads="1"/>
            </p:cNvSpPr>
            <p:nvPr/>
          </p:nvSpPr>
          <p:spPr bwMode="auto">
            <a:xfrm>
              <a:off x="902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787463" name="Text Box 7"/>
            <p:cNvSpPr txBox="1">
              <a:spLocks noChangeArrowheads="1"/>
            </p:cNvSpPr>
            <p:nvPr/>
          </p:nvSpPr>
          <p:spPr bwMode="auto">
            <a:xfrm>
              <a:off x="902" y="2477"/>
              <a:ext cx="26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>
                  <a:latin typeface="Comic Sans MS" panose="030F0702030302020204" pitchFamily="66" charset="0"/>
                </a:rPr>
                <a:t>I1</a:t>
              </a:r>
            </a:p>
          </p:txBody>
        </p:sp>
        <p:sp>
          <p:nvSpPr>
            <p:cNvPr id="787464" name="Line 8"/>
            <p:cNvSpPr>
              <a:spLocks noChangeShapeType="1"/>
            </p:cNvSpPr>
            <p:nvPr/>
          </p:nvSpPr>
          <p:spPr bwMode="auto">
            <a:xfrm>
              <a:off x="816" y="2793"/>
              <a:ext cx="39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7465" name="Text Box 9"/>
            <p:cNvSpPr txBox="1">
              <a:spLocks noChangeArrowheads="1"/>
            </p:cNvSpPr>
            <p:nvPr/>
          </p:nvSpPr>
          <p:spPr bwMode="auto">
            <a:xfrm>
              <a:off x="4560" y="2794"/>
              <a:ext cx="547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 b="1">
                  <a:latin typeface="Comic Sans MS" panose="030F0702030302020204" pitchFamily="66" charset="0"/>
                </a:rPr>
                <a:t>cycles</a:t>
              </a:r>
            </a:p>
          </p:txBody>
        </p:sp>
        <p:sp>
          <p:nvSpPr>
            <p:cNvPr id="787466" name="Line 10"/>
            <p:cNvSpPr>
              <a:spLocks noChangeShapeType="1"/>
            </p:cNvSpPr>
            <p:nvPr/>
          </p:nvSpPr>
          <p:spPr bwMode="auto">
            <a:xfrm>
              <a:off x="90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7467" name="Line 11"/>
            <p:cNvSpPr>
              <a:spLocks noChangeShapeType="1"/>
            </p:cNvSpPr>
            <p:nvPr/>
          </p:nvSpPr>
          <p:spPr bwMode="auto">
            <a:xfrm>
              <a:off x="116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7468" name="Line 12"/>
            <p:cNvSpPr>
              <a:spLocks noChangeShapeType="1"/>
            </p:cNvSpPr>
            <p:nvPr/>
          </p:nvSpPr>
          <p:spPr bwMode="auto">
            <a:xfrm>
              <a:off x="142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7469" name="Line 13"/>
            <p:cNvSpPr>
              <a:spLocks noChangeShapeType="1"/>
            </p:cNvSpPr>
            <p:nvPr/>
          </p:nvSpPr>
          <p:spPr bwMode="auto">
            <a:xfrm>
              <a:off x="168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7470" name="Line 14"/>
            <p:cNvSpPr>
              <a:spLocks noChangeShapeType="1"/>
            </p:cNvSpPr>
            <p:nvPr/>
          </p:nvSpPr>
          <p:spPr bwMode="auto">
            <a:xfrm>
              <a:off x="194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7471" name="Line 15"/>
            <p:cNvSpPr>
              <a:spLocks noChangeShapeType="1"/>
            </p:cNvSpPr>
            <p:nvPr/>
          </p:nvSpPr>
          <p:spPr bwMode="auto">
            <a:xfrm>
              <a:off x="220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7472" name="Line 16"/>
            <p:cNvSpPr>
              <a:spLocks noChangeShapeType="1"/>
            </p:cNvSpPr>
            <p:nvPr/>
          </p:nvSpPr>
          <p:spPr bwMode="auto">
            <a:xfrm>
              <a:off x="246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7473" name="Line 17"/>
            <p:cNvSpPr>
              <a:spLocks noChangeShapeType="1"/>
            </p:cNvSpPr>
            <p:nvPr/>
          </p:nvSpPr>
          <p:spPr bwMode="auto">
            <a:xfrm>
              <a:off x="272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7474" name="Line 18"/>
            <p:cNvSpPr>
              <a:spLocks noChangeShapeType="1"/>
            </p:cNvSpPr>
            <p:nvPr/>
          </p:nvSpPr>
          <p:spPr bwMode="auto">
            <a:xfrm>
              <a:off x="298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7475" name="Line 19"/>
            <p:cNvSpPr>
              <a:spLocks noChangeShapeType="1"/>
            </p:cNvSpPr>
            <p:nvPr/>
          </p:nvSpPr>
          <p:spPr bwMode="auto">
            <a:xfrm>
              <a:off x="324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7476" name="Line 20"/>
            <p:cNvSpPr>
              <a:spLocks noChangeShapeType="1"/>
            </p:cNvSpPr>
            <p:nvPr/>
          </p:nvSpPr>
          <p:spPr bwMode="auto">
            <a:xfrm>
              <a:off x="350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7477" name="Line 21"/>
            <p:cNvSpPr>
              <a:spLocks noChangeShapeType="1"/>
            </p:cNvSpPr>
            <p:nvPr/>
          </p:nvSpPr>
          <p:spPr bwMode="auto">
            <a:xfrm>
              <a:off x="376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7478" name="Line 22"/>
            <p:cNvSpPr>
              <a:spLocks noChangeShapeType="1"/>
            </p:cNvSpPr>
            <p:nvPr/>
          </p:nvSpPr>
          <p:spPr bwMode="auto">
            <a:xfrm>
              <a:off x="402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7479" name="Line 23"/>
            <p:cNvSpPr>
              <a:spLocks noChangeShapeType="1"/>
            </p:cNvSpPr>
            <p:nvPr/>
          </p:nvSpPr>
          <p:spPr bwMode="auto">
            <a:xfrm>
              <a:off x="428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7480" name="Line 24"/>
            <p:cNvSpPr>
              <a:spLocks noChangeShapeType="1"/>
            </p:cNvSpPr>
            <p:nvPr/>
          </p:nvSpPr>
          <p:spPr bwMode="auto">
            <a:xfrm>
              <a:off x="4542" y="2765"/>
              <a:ext cx="0" cy="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7481" name="Text Box 25"/>
            <p:cNvSpPr txBox="1">
              <a:spLocks noChangeArrowheads="1"/>
            </p:cNvSpPr>
            <p:nvPr/>
          </p:nvSpPr>
          <p:spPr bwMode="auto">
            <a:xfrm>
              <a:off x="1161" y="2477"/>
              <a:ext cx="1037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>
                  <a:latin typeface="Comic Sans MS" panose="030F0702030302020204" pitchFamily="66" charset="0"/>
                </a:rPr>
                <a:t>I2</a:t>
              </a:r>
            </a:p>
          </p:txBody>
        </p:sp>
        <p:sp>
          <p:nvSpPr>
            <p:cNvPr id="787482" name="Text Box 26"/>
            <p:cNvSpPr txBox="1">
              <a:spLocks noChangeArrowheads="1"/>
            </p:cNvSpPr>
            <p:nvPr/>
          </p:nvSpPr>
          <p:spPr bwMode="auto">
            <a:xfrm>
              <a:off x="2198" y="2477"/>
              <a:ext cx="519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>
                  <a:latin typeface="Comic Sans MS" panose="030F0702030302020204" pitchFamily="66" charset="0"/>
                </a:rPr>
                <a:t>I3</a:t>
              </a:r>
            </a:p>
          </p:txBody>
        </p:sp>
        <p:sp>
          <p:nvSpPr>
            <p:cNvPr id="787483" name="Text Box 27"/>
            <p:cNvSpPr txBox="1">
              <a:spLocks noChangeArrowheads="1"/>
            </p:cNvSpPr>
            <p:nvPr/>
          </p:nvSpPr>
          <p:spPr bwMode="auto">
            <a:xfrm>
              <a:off x="3235" y="2477"/>
              <a:ext cx="519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>
                  <a:latin typeface="Comic Sans MS" panose="030F0702030302020204" pitchFamily="66" charset="0"/>
                </a:rPr>
                <a:t>I6</a:t>
              </a:r>
            </a:p>
          </p:txBody>
        </p:sp>
        <p:sp>
          <p:nvSpPr>
            <p:cNvPr id="787484" name="Text Box 28"/>
            <p:cNvSpPr txBox="1">
              <a:spLocks noChangeArrowheads="1"/>
            </p:cNvSpPr>
            <p:nvPr/>
          </p:nvSpPr>
          <p:spPr bwMode="auto">
            <a:xfrm>
              <a:off x="2717" y="2477"/>
              <a:ext cx="26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>
                  <a:latin typeface="Comic Sans MS" panose="030F0702030302020204" pitchFamily="66" charset="0"/>
                </a:rPr>
                <a:t>I4</a:t>
              </a:r>
            </a:p>
          </p:txBody>
        </p:sp>
        <p:sp>
          <p:nvSpPr>
            <p:cNvPr id="787485" name="Text Box 29"/>
            <p:cNvSpPr txBox="1">
              <a:spLocks noChangeArrowheads="1"/>
            </p:cNvSpPr>
            <p:nvPr/>
          </p:nvSpPr>
          <p:spPr bwMode="auto">
            <a:xfrm>
              <a:off x="2976" y="2477"/>
              <a:ext cx="26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>
                  <a:latin typeface="Comic Sans MS" panose="030F0702030302020204" pitchFamily="66" charset="0"/>
                </a:rPr>
                <a:t>I5</a:t>
              </a:r>
            </a:p>
          </p:txBody>
        </p:sp>
        <p:sp>
          <p:nvSpPr>
            <p:cNvPr id="787486" name="Text Box 30"/>
            <p:cNvSpPr txBox="1">
              <a:spLocks noChangeArrowheads="1"/>
            </p:cNvSpPr>
            <p:nvPr/>
          </p:nvSpPr>
          <p:spPr bwMode="auto">
            <a:xfrm>
              <a:off x="3754" y="2477"/>
              <a:ext cx="777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>
                  <a:latin typeface="Comic Sans MS" panose="030F0702030302020204" pitchFamily="66" charset="0"/>
                </a:rPr>
                <a:t>I7</a:t>
              </a:r>
            </a:p>
          </p:txBody>
        </p:sp>
        <p:sp>
          <p:nvSpPr>
            <p:cNvPr id="787487" name="Text Box 31"/>
            <p:cNvSpPr txBox="1">
              <a:spLocks noChangeArrowheads="1"/>
            </p:cNvSpPr>
            <p:nvPr/>
          </p:nvSpPr>
          <p:spPr bwMode="auto">
            <a:xfrm>
              <a:off x="1162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787488" name="Text Box 32"/>
            <p:cNvSpPr txBox="1">
              <a:spLocks noChangeArrowheads="1"/>
            </p:cNvSpPr>
            <p:nvPr/>
          </p:nvSpPr>
          <p:spPr bwMode="auto">
            <a:xfrm>
              <a:off x="1420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787489" name="Text Box 33"/>
            <p:cNvSpPr txBox="1">
              <a:spLocks noChangeArrowheads="1"/>
            </p:cNvSpPr>
            <p:nvPr/>
          </p:nvSpPr>
          <p:spPr bwMode="auto">
            <a:xfrm>
              <a:off x="1678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787490" name="Text Box 34"/>
            <p:cNvSpPr txBox="1">
              <a:spLocks noChangeArrowheads="1"/>
            </p:cNvSpPr>
            <p:nvPr/>
          </p:nvSpPr>
          <p:spPr bwMode="auto">
            <a:xfrm>
              <a:off x="1936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787491" name="Text Box 35"/>
            <p:cNvSpPr txBox="1">
              <a:spLocks noChangeArrowheads="1"/>
            </p:cNvSpPr>
            <p:nvPr/>
          </p:nvSpPr>
          <p:spPr bwMode="auto">
            <a:xfrm>
              <a:off x="2198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787492" name="Text Box 36"/>
            <p:cNvSpPr txBox="1">
              <a:spLocks noChangeArrowheads="1"/>
            </p:cNvSpPr>
            <p:nvPr/>
          </p:nvSpPr>
          <p:spPr bwMode="auto">
            <a:xfrm>
              <a:off x="2457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787493" name="Text Box 37"/>
            <p:cNvSpPr txBox="1">
              <a:spLocks noChangeArrowheads="1"/>
            </p:cNvSpPr>
            <p:nvPr/>
          </p:nvSpPr>
          <p:spPr bwMode="auto">
            <a:xfrm>
              <a:off x="2716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787494" name="Text Box 38"/>
            <p:cNvSpPr txBox="1">
              <a:spLocks noChangeArrowheads="1"/>
            </p:cNvSpPr>
            <p:nvPr/>
          </p:nvSpPr>
          <p:spPr bwMode="auto">
            <a:xfrm>
              <a:off x="2975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787495" name="Text Box 39"/>
            <p:cNvSpPr txBox="1">
              <a:spLocks noChangeArrowheads="1"/>
            </p:cNvSpPr>
            <p:nvPr/>
          </p:nvSpPr>
          <p:spPr bwMode="auto">
            <a:xfrm>
              <a:off x="3234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787496" name="Text Box 40"/>
            <p:cNvSpPr txBox="1">
              <a:spLocks noChangeArrowheads="1"/>
            </p:cNvSpPr>
            <p:nvPr/>
          </p:nvSpPr>
          <p:spPr bwMode="auto">
            <a:xfrm>
              <a:off x="3494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>
                  <a:latin typeface="Comic Sans MS" panose="030F0702030302020204" pitchFamily="66" charset="0"/>
                </a:rPr>
                <a:t>11</a:t>
              </a:r>
            </a:p>
          </p:txBody>
        </p:sp>
        <p:sp>
          <p:nvSpPr>
            <p:cNvPr id="787497" name="Text Box 41"/>
            <p:cNvSpPr txBox="1">
              <a:spLocks noChangeArrowheads="1"/>
            </p:cNvSpPr>
            <p:nvPr/>
          </p:nvSpPr>
          <p:spPr bwMode="auto">
            <a:xfrm>
              <a:off x="3753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>
                  <a:latin typeface="Comic Sans MS" panose="030F0702030302020204" pitchFamily="66" charset="0"/>
                </a:rPr>
                <a:t>12</a:t>
              </a:r>
            </a:p>
          </p:txBody>
        </p:sp>
        <p:sp>
          <p:nvSpPr>
            <p:cNvPr id="787498" name="Text Box 42"/>
            <p:cNvSpPr txBox="1">
              <a:spLocks noChangeArrowheads="1"/>
            </p:cNvSpPr>
            <p:nvPr/>
          </p:nvSpPr>
          <p:spPr bwMode="auto">
            <a:xfrm>
              <a:off x="4013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>
                  <a:latin typeface="Comic Sans MS" panose="030F0702030302020204" pitchFamily="66" charset="0"/>
                </a:rPr>
                <a:t>13</a:t>
              </a:r>
            </a:p>
          </p:txBody>
        </p:sp>
        <p:sp>
          <p:nvSpPr>
            <p:cNvPr id="787499" name="Text Box 43"/>
            <p:cNvSpPr txBox="1">
              <a:spLocks noChangeArrowheads="1"/>
            </p:cNvSpPr>
            <p:nvPr/>
          </p:nvSpPr>
          <p:spPr bwMode="auto">
            <a:xfrm>
              <a:off x="4284" y="2822"/>
              <a:ext cx="2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>
                  <a:latin typeface="Comic Sans MS" panose="030F0702030302020204" pitchFamily="66" charset="0"/>
                </a:rPr>
                <a:t>14</a:t>
              </a:r>
            </a:p>
          </p:txBody>
        </p:sp>
      </p:grpSp>
      <p:sp>
        <p:nvSpPr>
          <p:cNvPr id="787500" name="Text Box 44"/>
          <p:cNvSpPr txBox="1">
            <a:spLocks noChangeArrowheads="1"/>
          </p:cNvSpPr>
          <p:nvPr/>
        </p:nvSpPr>
        <p:spPr bwMode="auto">
          <a:xfrm>
            <a:off x="6556375" y="3860800"/>
            <a:ext cx="7588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CPI =</a:t>
            </a:r>
          </a:p>
        </p:txBody>
      </p:sp>
      <p:sp>
        <p:nvSpPr>
          <p:cNvPr id="787501" name="Text Box 45"/>
          <p:cNvSpPr txBox="1">
            <a:spLocks noChangeArrowheads="1"/>
          </p:cNvSpPr>
          <p:nvPr/>
        </p:nvSpPr>
        <p:spPr bwMode="auto">
          <a:xfrm>
            <a:off x="7331075" y="3860800"/>
            <a:ext cx="13096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14/7 = 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50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24543</TotalTime>
  <Words>2805</Words>
  <Application>Microsoft Office PowerPoint</Application>
  <PresentationFormat>On-screen Show (4:3)</PresentationFormat>
  <Paragraphs>671</Paragraphs>
  <Slides>38</Slides>
  <Notes>16</Notes>
  <HiddenSlides>0</HiddenSlides>
  <MMClips>0</MMClips>
  <ScaleCrop>false</ScaleCrop>
  <HeadingPairs>
    <vt:vector size="10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  <vt:variant>
        <vt:lpstr>Custom Shows</vt:lpstr>
      </vt:variant>
      <vt:variant>
        <vt:i4>1</vt:i4>
      </vt:variant>
    </vt:vector>
  </HeadingPairs>
  <TitlesOfParts>
    <vt:vector size="48" baseType="lpstr">
      <vt:lpstr>Arial</vt:lpstr>
      <vt:lpstr>Bookman Old Style</vt:lpstr>
      <vt:lpstr>Cambria Math</vt:lpstr>
      <vt:lpstr>Comic Sans MS</vt:lpstr>
      <vt:lpstr>Symbol</vt:lpstr>
      <vt:lpstr>Times New Roman</vt:lpstr>
      <vt:lpstr>Wingdings</vt:lpstr>
      <vt:lpstr>Default Design</vt:lpstr>
      <vt:lpstr>معادلة</vt:lpstr>
      <vt:lpstr>Performance</vt:lpstr>
      <vt:lpstr>Outline</vt:lpstr>
      <vt:lpstr>What is Performance?</vt:lpstr>
      <vt:lpstr>Response Time and Throughput</vt:lpstr>
      <vt:lpstr>Book’s Definition of Performance</vt:lpstr>
      <vt:lpstr>What do we mean by Execution Time?</vt:lpstr>
      <vt:lpstr>Clock Cycles</vt:lpstr>
      <vt:lpstr>Improving Performance</vt:lpstr>
      <vt:lpstr>Clock Cycles Per Instruction (CPI)</vt:lpstr>
      <vt:lpstr>Performance Equation</vt:lpstr>
      <vt:lpstr>Factors Impacting Performance</vt:lpstr>
      <vt:lpstr>Using the Performance Equation</vt:lpstr>
      <vt:lpstr>Determining the CPI</vt:lpstr>
      <vt:lpstr>Example on Determining the CPI</vt:lpstr>
      <vt:lpstr>Second Example on CPI</vt:lpstr>
      <vt:lpstr>MIPS as a Performance Measure</vt:lpstr>
      <vt:lpstr>Drawbacks of MIPS</vt:lpstr>
      <vt:lpstr>MIPS example</vt:lpstr>
      <vt:lpstr>Solution to MIPS Example</vt:lpstr>
      <vt:lpstr>Single- vs. Multi-cycle CPU</vt:lpstr>
      <vt:lpstr>Single- vs. Multi-cycle CPU</vt:lpstr>
      <vt:lpstr>Single- vs. Multi-cycle Performance</vt:lpstr>
      <vt:lpstr>Single- vs. Multi-cycle Performance</vt:lpstr>
      <vt:lpstr>Amdahl’s Law</vt:lpstr>
      <vt:lpstr>Example on Amdahl's Law</vt:lpstr>
      <vt:lpstr>Example 2 on Amdahl's Law</vt:lpstr>
      <vt:lpstr>Benchmarks</vt:lpstr>
      <vt:lpstr>SPEC CPU Benchmarks</vt:lpstr>
      <vt:lpstr>Summarizing Performance Results</vt:lpstr>
      <vt:lpstr>Execution Times &amp; SPEC Ratios</vt:lpstr>
      <vt:lpstr>Things to Remember</vt:lpstr>
      <vt:lpstr>Performance and Power</vt:lpstr>
      <vt:lpstr>Power in Integrated Circuits</vt:lpstr>
      <vt:lpstr>Trends in Clock Rates and Power</vt:lpstr>
      <vt:lpstr>Example on Power Consumption</vt:lpstr>
      <vt:lpstr>Moving to Multicores</vt:lpstr>
      <vt:lpstr>Processor Performance</vt:lpstr>
      <vt:lpstr>Multicore Processors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</dc:title>
  <dc:creator>Dr. Muhamed Mudawar</dc:creator>
  <cp:lastModifiedBy>aimane (Aiman El-Maleh)</cp:lastModifiedBy>
  <cp:revision>672</cp:revision>
  <dcterms:created xsi:type="dcterms:W3CDTF">2004-09-12T13:54:39Z</dcterms:created>
  <dcterms:modified xsi:type="dcterms:W3CDTF">2019-03-20T20:51:24Z</dcterms:modified>
</cp:coreProperties>
</file>