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44" r:id="rId2"/>
    <p:sldId id="392" r:id="rId3"/>
    <p:sldId id="393" r:id="rId4"/>
    <p:sldId id="394" r:id="rId5"/>
    <p:sldId id="395" r:id="rId6"/>
    <p:sldId id="439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55" r:id="rId19"/>
    <p:sldId id="408" r:id="rId20"/>
    <p:sldId id="407" r:id="rId21"/>
    <p:sldId id="454" r:id="rId22"/>
    <p:sldId id="459" r:id="rId23"/>
    <p:sldId id="460" r:id="rId24"/>
    <p:sldId id="462" r:id="rId25"/>
    <p:sldId id="463" r:id="rId26"/>
    <p:sldId id="461" r:id="rId27"/>
    <p:sldId id="440" r:id="rId28"/>
    <p:sldId id="409" r:id="rId29"/>
    <p:sldId id="410" r:id="rId30"/>
    <p:sldId id="411" r:id="rId31"/>
    <p:sldId id="412" r:id="rId32"/>
    <p:sldId id="413" r:id="rId33"/>
    <p:sldId id="414" r:id="rId34"/>
    <p:sldId id="441" r:id="rId35"/>
    <p:sldId id="415" r:id="rId36"/>
    <p:sldId id="416" r:id="rId37"/>
    <p:sldId id="417" r:id="rId38"/>
    <p:sldId id="442" r:id="rId39"/>
    <p:sldId id="418" r:id="rId40"/>
    <p:sldId id="469" r:id="rId41"/>
    <p:sldId id="476" r:id="rId42"/>
    <p:sldId id="478" r:id="rId43"/>
    <p:sldId id="477" r:id="rId44"/>
    <p:sldId id="472" r:id="rId45"/>
    <p:sldId id="419" r:id="rId46"/>
    <p:sldId id="420" r:id="rId47"/>
    <p:sldId id="473" r:id="rId48"/>
    <p:sldId id="421" r:id="rId49"/>
    <p:sldId id="464" r:id="rId50"/>
    <p:sldId id="465" r:id="rId51"/>
    <p:sldId id="466" r:id="rId52"/>
    <p:sldId id="422" r:id="rId53"/>
    <p:sldId id="467" r:id="rId54"/>
    <p:sldId id="468" r:id="rId55"/>
    <p:sldId id="484" r:id="rId56"/>
    <p:sldId id="423" r:id="rId57"/>
    <p:sldId id="424" r:id="rId58"/>
    <p:sldId id="474" r:id="rId59"/>
    <p:sldId id="443" r:id="rId60"/>
    <p:sldId id="425" r:id="rId61"/>
    <p:sldId id="452" r:id="rId62"/>
    <p:sldId id="426" r:id="rId63"/>
    <p:sldId id="427" r:id="rId64"/>
    <p:sldId id="428" r:id="rId65"/>
    <p:sldId id="429" r:id="rId66"/>
    <p:sldId id="430" r:id="rId67"/>
    <p:sldId id="449" r:id="rId68"/>
    <p:sldId id="448" r:id="rId69"/>
    <p:sldId id="446" r:id="rId70"/>
    <p:sldId id="479" r:id="rId71"/>
    <p:sldId id="480" r:id="rId72"/>
    <p:sldId id="481" r:id="rId73"/>
    <p:sldId id="482" r:id="rId74"/>
    <p:sldId id="483" r:id="rId75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66"/>
    <a:srgbClr val="FFFF99"/>
    <a:srgbClr val="FFFF66"/>
    <a:srgbClr val="CCFF99"/>
    <a:srgbClr val="FF0000"/>
    <a:srgbClr val="CC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0" autoAdjust="0"/>
    <p:restoredTop sz="99871" autoAdjust="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42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3F874CC-C048-4C66-8805-2BCF66AC13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5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985677-E42E-404A-B001-957A9C336A2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3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C7027-BB5B-4BE4-8305-5F74F09F2728}" type="slidenum">
              <a:rPr lang="ar-SA" altLang="en-US"/>
              <a:pPr/>
              <a:t>57</a:t>
            </a:fld>
            <a:endParaRPr lang="en-US" altLang="en-US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4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2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62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3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84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Arithmetic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 301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KFUPM	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F21BE67F-101A-48E3-A8CB-316E9E63E662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Floating Point Arithmetic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36950"/>
            <a:ext cx="8229600" cy="2887663"/>
          </a:xfrm>
        </p:spPr>
        <p:txBody>
          <a:bodyPr/>
          <a:lstStyle/>
          <a:p>
            <a:r>
              <a:rPr lang="en-US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Prof</a:t>
            </a:r>
            <a:r>
              <a:rPr lang="en-US" altLang="en-US" dirty="0"/>
              <a:t>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[Adapted from slides of Dr. M. Mudawar, </a:t>
            </a:r>
            <a:r>
              <a:rPr lang="en-US" altLang="en-US" sz="2000" dirty="0" smtClean="0"/>
              <a:t>COE 301, </a:t>
            </a:r>
            <a:r>
              <a:rPr lang="en-US" altLang="en-US" sz="20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Biased Exponent – Cont’d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571500" algn="l"/>
              </a:tabLst>
            </a:pPr>
            <a:r>
              <a:rPr lang="en-US" altLang="en-US"/>
              <a:t>For </a:t>
            </a: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, exponent field is </a:t>
            </a:r>
            <a:r>
              <a:rPr lang="en-US" altLang="en-US">
                <a:solidFill>
                  <a:srgbClr val="FF0000"/>
                </a:solidFill>
              </a:rPr>
              <a:t>11 bits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can be in the range </a:t>
            </a:r>
            <a:r>
              <a:rPr lang="en-US" altLang="en-US">
                <a:solidFill>
                  <a:srgbClr val="000099"/>
                </a:solidFill>
              </a:rPr>
              <a:t>0 to 2047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0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2047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reserved for special use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1 to 2046</a:t>
            </a:r>
            <a:r>
              <a:rPr lang="en-US" altLang="en-US"/>
              <a:t> are used for 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 floating point numbers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>
                <a:solidFill>
                  <a:srgbClr val="000099"/>
                </a:solidFill>
              </a:rPr>
              <a:t>Bias = 1023</a:t>
            </a:r>
            <a:r>
              <a:rPr lang="en-US" altLang="en-US"/>
              <a:t> (half of </a:t>
            </a:r>
            <a:r>
              <a:rPr lang="en-US" altLang="en-US">
                <a:solidFill>
                  <a:srgbClr val="000099"/>
                </a:solidFill>
              </a:rPr>
              <a:t>2046</a:t>
            </a:r>
            <a:r>
              <a:rPr lang="en-US" altLang="en-US"/>
              <a:t>),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) =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– 1023</a:t>
            </a:r>
            <a:endParaRPr lang="en-US" altLang="en-US"/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–1022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=1023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=2046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1023</a:t>
            </a:r>
          </a:p>
          <a:p>
            <a:pPr marL="349250" indent="-349250">
              <a:tabLst>
                <a:tab pos="571500" algn="l"/>
              </a:tabLst>
            </a:pPr>
            <a:r>
              <a:rPr lang="en-US" altLang="en-US"/>
              <a:t>Value of a Normalized Floating Point Number is</a:t>
            </a:r>
          </a:p>
          <a:p>
            <a:pPr marL="349250" indent="-349250">
              <a:spcBef>
                <a:spcPct val="7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 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/>
              <a:t>×2</a:t>
            </a:r>
            <a:r>
              <a:rPr lang="en-US" altLang="en-US" baseline="30000"/>
              <a:t>-1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/>
              <a:t>×2</a:t>
            </a:r>
            <a:r>
              <a:rPr lang="en-US" altLang="en-US" baseline="30000"/>
              <a:t>-2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/>
              <a:t>×2</a:t>
            </a:r>
            <a:r>
              <a:rPr lang="en-US" altLang="en-US" baseline="30000"/>
              <a:t>-3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/>
              <a:t>×2</a:t>
            </a:r>
            <a:r>
              <a:rPr lang="en-US" altLang="en-US" baseline="30000"/>
              <a:t>-4</a:t>
            </a:r>
            <a:r>
              <a:rPr lang="en-US" altLang="en-US"/>
              <a:t> …)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r>
              <a:rPr lang="en-US" altLang="en-US"/>
              <a:t> </a:t>
            </a:r>
          </a:p>
        </p:txBody>
      </p:sp>
      <p:sp>
        <p:nvSpPr>
          <p:cNvPr id="723972" name="Rectangle 4"/>
          <p:cNvSpPr>
            <a:spLocks noChangeArrowheads="1"/>
          </p:cNvSpPr>
          <p:nvPr/>
        </p:nvSpPr>
        <p:spPr bwMode="auto">
          <a:xfrm>
            <a:off x="935038" y="4329113"/>
            <a:ext cx="7777162" cy="1708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Single Precision Float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the decimal value of this </a:t>
            </a:r>
            <a:r>
              <a:rPr lang="en-US" altLang="en-US">
                <a:solidFill>
                  <a:srgbClr val="FF0000"/>
                </a:solidFill>
              </a:rPr>
              <a:t>Single Precision</a:t>
            </a:r>
            <a:r>
              <a:rPr lang="en-US" altLang="en-US"/>
              <a:t> float?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rgbClr val="000099"/>
                </a:solidFill>
              </a:rPr>
              <a:t>Sign</a:t>
            </a:r>
            <a:r>
              <a:rPr lang="en-US" altLang="en-US"/>
              <a:t> = 1 is negative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rgbClr val="000099"/>
                </a:solidFill>
              </a:rPr>
              <a:t>Exponent</a:t>
            </a:r>
            <a:r>
              <a:rPr lang="en-US" altLang="en-US"/>
              <a:t> = (01111100)</a:t>
            </a:r>
            <a:r>
              <a:rPr lang="en-US" altLang="en-US" baseline="-25000"/>
              <a:t>2</a:t>
            </a:r>
            <a:r>
              <a:rPr lang="en-US" altLang="en-US"/>
              <a:t> = 124,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– bias</a:t>
            </a:r>
            <a:r>
              <a:rPr lang="en-US" altLang="en-US"/>
              <a:t> = 124 – 127 = –3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rgbClr val="000099"/>
                </a:solidFill>
              </a:rPr>
              <a:t>Significand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0100 … 0)</a:t>
            </a:r>
            <a:r>
              <a:rPr lang="en-US" altLang="en-US" baseline="-25000"/>
              <a:t>2 </a:t>
            </a:r>
            <a:r>
              <a:rPr lang="en-US" altLang="en-US"/>
              <a:t>= 1 + 2</a:t>
            </a:r>
            <a:r>
              <a:rPr lang="en-US" altLang="en-US" baseline="30000"/>
              <a:t>-2</a:t>
            </a:r>
            <a:r>
              <a:rPr lang="en-US" altLang="en-US"/>
              <a:t> = 1</a:t>
            </a:r>
            <a:r>
              <a:rPr lang="en-US" altLang="en-US" b="1"/>
              <a:t>.</a:t>
            </a:r>
            <a:r>
              <a:rPr lang="en-US" altLang="en-US"/>
              <a:t>25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>
                <a:solidFill>
                  <a:srgbClr val="FF0000"/>
                </a:solidFill>
              </a:rPr>
              <a:t> is implicit</a:t>
            </a:r>
            <a:r>
              <a:rPr lang="en-US" altLang="en-US"/>
              <a:t>)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 </a:t>
            </a:r>
            <a:r>
              <a:rPr lang="en-US" altLang="en-US"/>
              <a:t>= –1.25 × 2</a:t>
            </a:r>
            <a:r>
              <a:rPr lang="en-US" altLang="en-US" baseline="30000"/>
              <a:t>–3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–0</a:t>
            </a:r>
            <a:r>
              <a:rPr lang="en-US" altLang="en-US" b="1">
                <a:solidFill>
                  <a:srgbClr val="000099"/>
                </a:solidFill>
              </a:rPr>
              <a:t>.</a:t>
            </a:r>
            <a:r>
              <a:rPr lang="en-US" altLang="en-US">
                <a:solidFill>
                  <a:srgbClr val="000099"/>
                </a:solidFill>
              </a:rPr>
              <a:t>15625</a:t>
            </a:r>
            <a:endParaRPr lang="en-US" altLang="en-US" baseline="30000">
              <a:solidFill>
                <a:srgbClr val="000099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/>
              <a:t>What is the decimal value of?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lvl="1"/>
            <a:r>
              <a:rPr lang="en-US" altLang="en-US">
                <a:solidFill>
                  <a:srgbClr val="000099"/>
                </a:solidFill>
              </a:rPr>
              <a:t>Value in decimal</a:t>
            </a:r>
            <a:r>
              <a:rPr lang="en-US" altLang="en-US"/>
              <a:t> = +(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01001100 … 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130–127</a:t>
            </a:r>
            <a:r>
              <a:rPr lang="en-US" altLang="en-US"/>
              <a:t> =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/>
              <a:t>	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01001100 … 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3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010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01100 … 0)</a:t>
            </a:r>
            <a:r>
              <a:rPr lang="en-US" altLang="en-US" baseline="-25000"/>
              <a:t>2</a:t>
            </a:r>
            <a:r>
              <a:rPr lang="en-US" altLang="en-US"/>
              <a:t> =  </a:t>
            </a:r>
            <a:r>
              <a:rPr lang="en-US" altLang="en-US">
                <a:solidFill>
                  <a:srgbClr val="000099"/>
                </a:solidFill>
              </a:rPr>
              <a:t>10</a:t>
            </a:r>
            <a:r>
              <a:rPr lang="en-US" altLang="en-US" b="1">
                <a:solidFill>
                  <a:srgbClr val="000099"/>
                </a:solidFill>
              </a:rPr>
              <a:t>.</a:t>
            </a:r>
            <a:r>
              <a:rPr lang="en-US" altLang="en-US">
                <a:solidFill>
                  <a:srgbClr val="000099"/>
                </a:solidFill>
              </a:rPr>
              <a:t>375</a:t>
            </a:r>
          </a:p>
        </p:txBody>
      </p:sp>
      <p:grpSp>
        <p:nvGrpSpPr>
          <p:cNvPr id="724996" name="Group 4"/>
          <p:cNvGrpSpPr>
            <a:grpSpLocks/>
          </p:cNvGrpSpPr>
          <p:nvPr/>
        </p:nvGrpSpPr>
        <p:grpSpPr bwMode="auto">
          <a:xfrm>
            <a:off x="935038" y="1685925"/>
            <a:ext cx="5402262" cy="411163"/>
            <a:chOff x="788" y="1123"/>
            <a:chExt cx="3686" cy="259"/>
          </a:xfrm>
        </p:grpSpPr>
        <p:sp>
          <p:nvSpPr>
            <p:cNvPr id="724997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4998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4999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0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1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2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3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4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5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6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7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8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9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0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1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2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3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4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5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6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7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8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9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0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1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2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3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4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5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6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7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8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5029" name="Group 37"/>
          <p:cNvGrpSpPr>
            <a:grpSpLocks/>
          </p:cNvGrpSpPr>
          <p:nvPr/>
        </p:nvGrpSpPr>
        <p:grpSpPr bwMode="auto">
          <a:xfrm>
            <a:off x="933450" y="4616450"/>
            <a:ext cx="5402263" cy="411163"/>
            <a:chOff x="788" y="1123"/>
            <a:chExt cx="3686" cy="259"/>
          </a:xfrm>
        </p:grpSpPr>
        <p:sp>
          <p:nvSpPr>
            <p:cNvPr id="725030" name="Text Box 3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1" name="Text Box 3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32" name="Text Box 4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3" name="Text Box 4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4" name="Text Box 4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5" name="Text Box 4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6" name="Text Box 4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7" name="Text Box 4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38" name="Text Box 4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9" name="Text Box 4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0" name="Text Box 4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1" name="Text Box 4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2" name="Text Box 5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3" name="Text Box 5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4" name="Text Box 5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5" name="Text Box 5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6" name="Text Box 5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7" name="Text Box 5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8" name="Text Box 5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9" name="Text Box 5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0" name="Text Box 5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1" name="Text Box 5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2" name="Text Box 6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3" name="Text Box 6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4" name="Text Box 6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5" name="Text Box 6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6" name="Text Box 6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7" name="Text Box 6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8" name="Text Box 6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9" name="Text Box 6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60" name="Text Box 6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61" name="Text Box 6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5062" name="Group 70"/>
          <p:cNvGrpSpPr>
            <a:grpSpLocks/>
          </p:cNvGrpSpPr>
          <p:nvPr/>
        </p:nvGrpSpPr>
        <p:grpSpPr bwMode="auto">
          <a:xfrm>
            <a:off x="2987675" y="5265738"/>
            <a:ext cx="844550" cy="336550"/>
            <a:chOff x="1997" y="3417"/>
            <a:chExt cx="576" cy="212"/>
          </a:xfrm>
        </p:grpSpPr>
        <p:sp>
          <p:nvSpPr>
            <p:cNvPr id="725063" name="Text Box 71"/>
            <p:cNvSpPr txBox="1">
              <a:spLocks noChangeArrowheads="1"/>
            </p:cNvSpPr>
            <p:nvPr/>
          </p:nvSpPr>
          <p:spPr bwMode="auto">
            <a:xfrm>
              <a:off x="1997" y="3417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implicit</a:t>
              </a:r>
            </a:p>
          </p:txBody>
        </p:sp>
        <p:sp>
          <p:nvSpPr>
            <p:cNvPr id="725064" name="Line 72"/>
            <p:cNvSpPr>
              <a:spLocks noChangeShapeType="1"/>
            </p:cNvSpPr>
            <p:nvPr/>
          </p:nvSpPr>
          <p:spPr bwMode="auto">
            <a:xfrm>
              <a:off x="2544" y="3542"/>
              <a:ext cx="29" cy="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5065" name="Line 73"/>
            <p:cNvSpPr>
              <a:spLocks noChangeShapeType="1"/>
            </p:cNvSpPr>
            <p:nvPr/>
          </p:nvSpPr>
          <p:spPr bwMode="auto">
            <a:xfrm>
              <a:off x="2486" y="3542"/>
              <a:ext cx="5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Double Precision Float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What is the decimal value of this </a:t>
            </a: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 float ?</a:t>
            </a:r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of exponent </a:t>
            </a:r>
            <a:r>
              <a:rPr lang="en-US" altLang="en-US"/>
              <a:t>= (10000000101)</a:t>
            </a:r>
            <a:r>
              <a:rPr lang="en-US" altLang="en-US" baseline="-25000"/>
              <a:t>2</a:t>
            </a:r>
            <a:r>
              <a:rPr lang="en-US" altLang="en-US"/>
              <a:t> – Bias = 1029 – 1023 = 6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of double float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00101010 … 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>
                <a:solidFill>
                  <a:srgbClr val="FF0000"/>
                </a:solidFill>
              </a:rPr>
              <a:t> is implicit</a:t>
            </a:r>
            <a:r>
              <a:rPr lang="en-US" altLang="en-US"/>
              <a:t>) =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baseline="30000">
                <a:solidFill>
                  <a:srgbClr val="000099"/>
                </a:solidFill>
              </a:rPr>
              <a:t>	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001010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10 … 0)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74.5</a:t>
            </a:r>
            <a:endParaRPr lang="en-US" altLang="en-US" baseline="3000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What is the decimal value of ?</a:t>
            </a:r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Do it yourself!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 sz="2000"/>
              <a:t>(answer should be </a:t>
            </a:r>
            <a:r>
              <a:rPr lang="en-US" altLang="en-US" sz="2000">
                <a:solidFill>
                  <a:srgbClr val="000099"/>
                </a:solidFill>
              </a:rPr>
              <a:t>–1.5 × 2</a:t>
            </a:r>
            <a:r>
              <a:rPr lang="en-US" altLang="en-US" sz="2000" baseline="30000">
                <a:solidFill>
                  <a:srgbClr val="000099"/>
                </a:solidFill>
              </a:rPr>
              <a:t>–7</a:t>
            </a:r>
            <a:r>
              <a:rPr lang="en-US" altLang="en-US" sz="2000">
                <a:solidFill>
                  <a:srgbClr val="000099"/>
                </a:solidFill>
              </a:rPr>
              <a:t> = –0.01171875</a:t>
            </a:r>
            <a:r>
              <a:rPr lang="en-US" altLang="en-US" sz="2000"/>
              <a:t>)</a:t>
            </a:r>
          </a:p>
        </p:txBody>
      </p:sp>
      <p:grpSp>
        <p:nvGrpSpPr>
          <p:cNvPr id="726020" name="Group 4"/>
          <p:cNvGrpSpPr>
            <a:grpSpLocks/>
          </p:cNvGrpSpPr>
          <p:nvPr/>
        </p:nvGrpSpPr>
        <p:grpSpPr bwMode="auto">
          <a:xfrm>
            <a:off x="862013" y="1628775"/>
            <a:ext cx="5402262" cy="822325"/>
            <a:chOff x="787" y="1095"/>
            <a:chExt cx="3686" cy="518"/>
          </a:xfrm>
        </p:grpSpPr>
        <p:grpSp>
          <p:nvGrpSpPr>
            <p:cNvPr id="726021" name="Group 5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6022" name="Text Box 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3" name="Text Box 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24" name="Text Box 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5" name="Text Box 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6" name="Text Box 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7" name="Text Box 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8" name="Text Box 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9" name="Text Box 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0" name="Text Box 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1" name="Text Box 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2" name="Text Box 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3" name="Text Box 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4" name="Text Box 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5" name="Text Box 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6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7" name="Text Box 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8" name="Text Box 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9" name="Text Box 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0" name="Text Box 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41" name="Text Box 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2" name="Text Box 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3" name="Text Box 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4" name="Text Box 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5" name="Text Box 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6" name="Text Box 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7" name="Text Box 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8" name="Text Box 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9" name="Text Box 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0" name="Text Box 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1" name="Text Box 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2" name="Text Box 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3" name="Text Box 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6054" name="Group 38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6055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6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7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8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9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0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1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2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3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4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5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6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7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8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9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0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1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2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3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4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5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6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7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8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9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0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1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2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3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4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5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6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726087" name="Group 71"/>
          <p:cNvGrpSpPr>
            <a:grpSpLocks/>
          </p:cNvGrpSpPr>
          <p:nvPr/>
        </p:nvGrpSpPr>
        <p:grpSpPr bwMode="auto">
          <a:xfrm>
            <a:off x="863600" y="4846638"/>
            <a:ext cx="5402263" cy="822325"/>
            <a:chOff x="787" y="1095"/>
            <a:chExt cx="3686" cy="518"/>
          </a:xfrm>
        </p:grpSpPr>
        <p:grpSp>
          <p:nvGrpSpPr>
            <p:cNvPr id="726088" name="Group 72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6089" name="Text Box 73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0" name="Text Box 74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91" name="Text Box 75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2" name="Text Box 76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3" name="Text Box 77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4" name="Text Box 78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5" name="Text Box 79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6" name="Text Box 80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7" name="Text Box 81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8" name="Text Box 82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99" name="Text Box 83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0" name="Text Box 84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1" name="Text Box 85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102" name="Text Box 86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3" name="Text Box 87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4" name="Text Box 88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5" name="Text Box 89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6" name="Text Box 90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7" name="Text Box 91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8" name="Text Box 92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9" name="Text Box 93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0" name="Text Box 94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1" name="Text Box 95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2" name="Text Box 96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3" name="Text Box 97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4" name="Text Box 98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5" name="Text Box 99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6" name="Text Box 100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7" name="Text Box 101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8" name="Text Box 102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9" name="Text Box 103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0" name="Text Box 104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6121" name="Group 105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6122" name="Text Box 10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3" name="Text Box 10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4" name="Text Box 10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5" name="Text Box 10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6" name="Text Box 1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7" name="Text Box 1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8" name="Text Box 1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9" name="Text Box 1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0" name="Text Box 1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1" name="Text Box 1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2" name="Text Box 1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3" name="Text Box 1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4" name="Text Box 1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5" name="Text Box 1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6" name="Text Box 1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7" name="Text Box 1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8" name="Text Box 1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9" name="Text Box 1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0" name="Text Box 1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1" name="Text Box 1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2" name="Text Box 1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3" name="Text Box 1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4" name="Text Box 1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5" name="Text Box 1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6" name="Text Box 1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7" name="Text Box 1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8" name="Text Box 1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9" name="Text Box 1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0" name="Text Box 1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1" name="Text Box 1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2" name="Text Box 1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3" name="Text Box 1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FP Decimal to Binary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Convert –0.8125 to binary in single and double precision</a:t>
            </a:r>
          </a:p>
          <a:p>
            <a:pPr marL="349250" indent="-349250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Fraction bits can be obtained using multiplication by 2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0.8125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.625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0.625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.25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0.25 × 2	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.5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Stop when fractional part is 0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Fraction = (0.1101)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(1.101)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 × 2</a:t>
            </a:r>
            <a:r>
              <a:rPr lang="en-US" altLang="en-US" baseline="30000">
                <a:solidFill>
                  <a:srgbClr val="000099"/>
                </a:solidFill>
              </a:rPr>
              <a:t> –1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(Normalized)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Exponent = </a:t>
            </a:r>
            <a:r>
              <a:rPr lang="en-US" altLang="en-US">
                <a:solidFill>
                  <a:srgbClr val="000099"/>
                </a:solidFill>
              </a:rPr>
              <a:t>–1 + Bias =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126 </a:t>
            </a:r>
            <a:r>
              <a:rPr lang="en-US" altLang="en-US">
                <a:solidFill>
                  <a:srgbClr val="FF0000"/>
                </a:solidFill>
              </a:rPr>
              <a:t>(single precision)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99"/>
                </a:solidFill>
              </a:rPr>
              <a:t> 1022 </a:t>
            </a:r>
            <a:r>
              <a:rPr lang="en-US" altLang="en-US">
                <a:solidFill>
                  <a:srgbClr val="FF0000"/>
                </a:solidFill>
              </a:rPr>
              <a:t>(double)</a:t>
            </a:r>
            <a:endParaRPr lang="en-US" altLang="en-US" baseline="-25000">
              <a:solidFill>
                <a:srgbClr val="FF0000"/>
              </a:solidFill>
            </a:endParaRPr>
          </a:p>
        </p:txBody>
      </p:sp>
      <p:grpSp>
        <p:nvGrpSpPr>
          <p:cNvPr id="727153" name="Group 113"/>
          <p:cNvGrpSpPr>
            <a:grpSpLocks/>
          </p:cNvGrpSpPr>
          <p:nvPr/>
        </p:nvGrpSpPr>
        <p:grpSpPr bwMode="auto">
          <a:xfrm>
            <a:off x="3762375" y="2492375"/>
            <a:ext cx="4913313" cy="1143000"/>
            <a:chOff x="2348" y="1553"/>
            <a:chExt cx="3095" cy="720"/>
          </a:xfrm>
        </p:grpSpPr>
        <p:sp>
          <p:nvSpPr>
            <p:cNvPr id="727045" name="Text Box 5"/>
            <p:cNvSpPr txBox="1">
              <a:spLocks noChangeArrowheads="1"/>
            </p:cNvSpPr>
            <p:nvPr/>
          </p:nvSpPr>
          <p:spPr bwMode="auto">
            <a:xfrm>
              <a:off x="2508" y="1754"/>
              <a:ext cx="2935" cy="317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0.8125 = (0.</a:t>
              </a:r>
              <a:r>
                <a:rPr lang="en-US" altLang="en-US">
                  <a:solidFill>
                    <a:srgbClr val="FF0000"/>
                  </a:solidFill>
                </a:rPr>
                <a:t>1101</a:t>
              </a:r>
              <a:r>
                <a:rPr lang="en-US" altLang="en-US"/>
                <a:t>)</a:t>
              </a:r>
              <a:r>
                <a:rPr lang="en-US" altLang="en-US" baseline="-25000"/>
                <a:t>2</a:t>
              </a:r>
              <a:r>
                <a:rPr lang="en-US" altLang="en-US"/>
                <a:t> = ½ + ¼ + 1/16 = 13/16</a:t>
              </a:r>
              <a:endParaRPr lang="en-US" altLang="en-US" baseline="-25000"/>
            </a:p>
          </p:txBody>
        </p:sp>
        <p:sp>
          <p:nvSpPr>
            <p:cNvPr id="727046" name="AutoShape 6"/>
            <p:cNvSpPr>
              <a:spLocks/>
            </p:cNvSpPr>
            <p:nvPr/>
          </p:nvSpPr>
          <p:spPr bwMode="auto">
            <a:xfrm>
              <a:off x="2348" y="1553"/>
              <a:ext cx="106" cy="720"/>
            </a:xfrm>
            <a:prstGeom prst="rightBrace">
              <a:avLst>
                <a:gd name="adj1" fmla="val 56604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047" name="Group 7"/>
          <p:cNvGrpSpPr>
            <a:grpSpLocks/>
          </p:cNvGrpSpPr>
          <p:nvPr/>
        </p:nvGrpSpPr>
        <p:grpSpPr bwMode="auto">
          <a:xfrm>
            <a:off x="1281113" y="4938713"/>
            <a:ext cx="5400675" cy="411162"/>
            <a:chOff x="788" y="1123"/>
            <a:chExt cx="3686" cy="259"/>
          </a:xfrm>
        </p:grpSpPr>
        <p:sp>
          <p:nvSpPr>
            <p:cNvPr id="727048" name="Text Box 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49" name="Text Box 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0" name="Text Box 1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1" name="Text Box 1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2" name="Text Box 1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3" name="Text Box 1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4" name="Text Box 1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5" name="Text Box 1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6" name="Text Box 1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7" name="Text Box 1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8" name="Text Box 1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9" name="Text Box 1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60" name="Text Box 2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1" name="Text Box 2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2" name="Text Box 2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3" name="Text Box 2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4" name="Text Box 2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5" name="Text Box 2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6" name="Text Box 2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7" name="Text Box 2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8" name="Text Box 2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9" name="Text Box 2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0" name="Text Box 3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1" name="Text Box 3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2" name="Text Box 3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3" name="Text Box 3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4" name="Text Box 3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5" name="Text Box 3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6" name="Text Box 3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7" name="Text Box 3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8" name="Text Box 3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9" name="Text Box 3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7080" name="Group 40"/>
          <p:cNvGrpSpPr>
            <a:grpSpLocks/>
          </p:cNvGrpSpPr>
          <p:nvPr/>
        </p:nvGrpSpPr>
        <p:grpSpPr bwMode="auto">
          <a:xfrm>
            <a:off x="1281113" y="5440363"/>
            <a:ext cx="5400675" cy="822325"/>
            <a:chOff x="787" y="1095"/>
            <a:chExt cx="3686" cy="518"/>
          </a:xfrm>
        </p:grpSpPr>
        <p:grpSp>
          <p:nvGrpSpPr>
            <p:cNvPr id="727081" name="Group 41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7082" name="Text Box 4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3" name="Text Box 4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84" name="Text Box 4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5" name="Text Box 4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6" name="Text Box 4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7" name="Text Box 4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8" name="Text Box 4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9" name="Text Box 4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0" name="Text Box 5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1" name="Text Box 5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2" name="Text Box 5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3" name="Text Box 5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4" name="Text Box 5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5" name="Text Box 5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6" name="Text Box 5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7" name="Text Box 5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8" name="Text Box 5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9" name="Text Box 5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0" name="Text Box 6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1" name="Text Box 6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2" name="Text Box 6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3" name="Text Box 6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4" name="Text Box 6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5" name="Text Box 6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6" name="Text Box 6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7" name="Text Box 6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8" name="Text Box 6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9" name="Text Box 6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0" name="Text Box 7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1" name="Text Box 7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2" name="Text Box 7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3" name="Text Box 7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7114" name="Group 74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7115" name="Text Box 75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6" name="Text Box 76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7" name="Text Box 77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8" name="Text Box 78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9" name="Text Box 79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0" name="Text Box 80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1" name="Text Box 81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2" name="Text Box 82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3" name="Text Box 83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4" name="Text Box 84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5" name="Text Box 85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6" name="Text Box 86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7" name="Text Box 87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8" name="Text Box 88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9" name="Text Box 89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0" name="Text Box 90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1" name="Text Box 91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2" name="Text Box 92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3" name="Text Box 93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4" name="Text Box 94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5" name="Text Box 95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6" name="Text Box 96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7" name="Text Box 97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8" name="Text Box 98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9" name="Text Box 99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0" name="Text Box 100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1" name="Text Box 101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2" name="Text Box 102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3" name="Text Box 103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4" name="Text Box 104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5" name="Text Box 105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6" name="Text Box 106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727147" name="Text Box 107"/>
          <p:cNvSpPr txBox="1">
            <a:spLocks noChangeArrowheads="1"/>
          </p:cNvSpPr>
          <p:nvPr/>
        </p:nvSpPr>
        <p:spPr bwMode="auto">
          <a:xfrm>
            <a:off x="6767513" y="4859338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Single Precision</a:t>
            </a:r>
          </a:p>
        </p:txBody>
      </p:sp>
      <p:sp>
        <p:nvSpPr>
          <p:cNvPr id="727148" name="Text Box 108"/>
          <p:cNvSpPr txBox="1">
            <a:spLocks noChangeArrowheads="1"/>
          </p:cNvSpPr>
          <p:nvPr/>
        </p:nvSpPr>
        <p:spPr bwMode="auto">
          <a:xfrm>
            <a:off x="6767513" y="5546725"/>
            <a:ext cx="160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Double Precision</a:t>
            </a:r>
          </a:p>
        </p:txBody>
      </p:sp>
      <p:grpSp>
        <p:nvGrpSpPr>
          <p:cNvPr id="727149" name="Group 109"/>
          <p:cNvGrpSpPr>
            <a:grpSpLocks/>
          </p:cNvGrpSpPr>
          <p:nvPr/>
        </p:nvGrpSpPr>
        <p:grpSpPr bwMode="auto">
          <a:xfrm>
            <a:off x="2627313" y="4076700"/>
            <a:ext cx="2797175" cy="685800"/>
            <a:chOff x="1824" y="2621"/>
            <a:chExt cx="1786" cy="432"/>
          </a:xfrm>
        </p:grpSpPr>
        <p:sp>
          <p:nvSpPr>
            <p:cNvPr id="727150" name="Oval 110"/>
            <p:cNvSpPr>
              <a:spLocks noChangeArrowheads="1"/>
            </p:cNvSpPr>
            <p:nvPr/>
          </p:nvSpPr>
          <p:spPr bwMode="auto">
            <a:xfrm>
              <a:off x="3437" y="2621"/>
              <a:ext cx="173" cy="14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1" name="Oval 111"/>
            <p:cNvSpPr>
              <a:spLocks noChangeArrowheads="1"/>
            </p:cNvSpPr>
            <p:nvPr/>
          </p:nvSpPr>
          <p:spPr bwMode="auto">
            <a:xfrm>
              <a:off x="1824" y="2851"/>
              <a:ext cx="230" cy="20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7152" name="AutoShape 112"/>
            <p:cNvCxnSpPr>
              <a:cxnSpLocks noChangeShapeType="1"/>
              <a:stCxn id="727150" idx="4"/>
              <a:endCxn id="727151" idx="7"/>
            </p:cNvCxnSpPr>
            <p:nvPr/>
          </p:nvCxnSpPr>
          <p:spPr bwMode="auto">
            <a:xfrm rot="5400000">
              <a:off x="2714" y="2071"/>
              <a:ext cx="116" cy="1504"/>
            </a:xfrm>
            <a:prstGeom prst="curvedConnector3">
              <a:avLst>
                <a:gd name="adj1" fmla="val 74995"/>
              </a:avLst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2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7" grpId="0"/>
      <p:bldP spid="727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Normalized Float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Largest normalized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float?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Single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Exponent – bias</a:t>
            </a:r>
            <a:r>
              <a:rPr lang="en-US" altLang="en-US"/>
              <a:t> = 254 – 127 = 127 (</a:t>
            </a:r>
            <a:r>
              <a:rPr lang="en-US" altLang="en-US">
                <a:solidFill>
                  <a:srgbClr val="FF0000"/>
                </a:solidFill>
              </a:rPr>
              <a:t>largest exponent for SP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Significand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111 … 1)</a:t>
            </a:r>
            <a:r>
              <a:rPr lang="en-US" altLang="en-US" baseline="-25000"/>
              <a:t>2 </a:t>
            </a:r>
            <a:r>
              <a:rPr lang="en-US" altLang="en-US"/>
              <a:t>= almost 2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 </a:t>
            </a:r>
            <a:r>
              <a:rPr lang="en-US" altLang="en-US"/>
              <a:t>≈ 2 × 2</a:t>
            </a:r>
            <a:r>
              <a:rPr lang="en-US" altLang="en-US" baseline="30000"/>
              <a:t>127</a:t>
            </a:r>
            <a:r>
              <a:rPr lang="en-US" altLang="en-US"/>
              <a:t> ≈ 2</a:t>
            </a:r>
            <a:r>
              <a:rPr lang="en-US" altLang="en-US" baseline="30000"/>
              <a:t>128</a:t>
            </a:r>
            <a:r>
              <a:rPr lang="en-US" altLang="en-US"/>
              <a:t> ≈ </a:t>
            </a:r>
            <a:r>
              <a:rPr lang="en-US" altLang="en-US">
                <a:solidFill>
                  <a:srgbClr val="000099"/>
                </a:solidFill>
              </a:rPr>
              <a:t>3.4028 … × 10</a:t>
            </a:r>
            <a:r>
              <a:rPr lang="en-US" altLang="en-US" baseline="30000">
                <a:solidFill>
                  <a:srgbClr val="000099"/>
                </a:solidFill>
              </a:rPr>
              <a:t>38</a:t>
            </a:r>
            <a:r>
              <a:rPr lang="en-US" altLang="en-US"/>
              <a:t> 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Double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</a:t>
            </a:r>
            <a:r>
              <a:rPr lang="en-US" altLang="en-US"/>
              <a:t> ≈ 2 × 2</a:t>
            </a:r>
            <a:r>
              <a:rPr lang="en-US" altLang="en-US" baseline="30000"/>
              <a:t>1023</a:t>
            </a:r>
            <a:r>
              <a:rPr lang="en-US" altLang="en-US"/>
              <a:t> ≈ 2</a:t>
            </a:r>
            <a:r>
              <a:rPr lang="en-US" altLang="en-US" baseline="30000"/>
              <a:t>1024</a:t>
            </a:r>
            <a:r>
              <a:rPr lang="en-US" altLang="en-US"/>
              <a:t> ≈ </a:t>
            </a:r>
            <a:r>
              <a:rPr lang="en-US" altLang="en-US">
                <a:solidFill>
                  <a:srgbClr val="000099"/>
                </a:solidFill>
              </a:rPr>
              <a:t>1.79769 … × 10</a:t>
            </a:r>
            <a:r>
              <a:rPr lang="en-US" altLang="en-US" baseline="30000">
                <a:solidFill>
                  <a:srgbClr val="000099"/>
                </a:solidFill>
              </a:rPr>
              <a:t>308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Overflow:</a:t>
            </a:r>
            <a:r>
              <a:rPr lang="en-US" altLang="en-US"/>
              <a:t> exponent is </a:t>
            </a:r>
            <a:r>
              <a:rPr lang="en-US" altLang="en-US">
                <a:solidFill>
                  <a:srgbClr val="FF0000"/>
                </a:solidFill>
              </a:rPr>
              <a:t>too large</a:t>
            </a:r>
            <a:r>
              <a:rPr lang="en-US" altLang="en-US"/>
              <a:t> to fit in the exponent field</a:t>
            </a:r>
          </a:p>
        </p:txBody>
      </p:sp>
      <p:grpSp>
        <p:nvGrpSpPr>
          <p:cNvPr id="728068" name="Group 4"/>
          <p:cNvGrpSpPr>
            <a:grpSpLocks/>
          </p:cNvGrpSpPr>
          <p:nvPr/>
        </p:nvGrpSpPr>
        <p:grpSpPr bwMode="auto">
          <a:xfrm>
            <a:off x="971550" y="2133600"/>
            <a:ext cx="5400675" cy="411163"/>
            <a:chOff x="788" y="1123"/>
            <a:chExt cx="3686" cy="259"/>
          </a:xfrm>
        </p:grpSpPr>
        <p:sp>
          <p:nvSpPr>
            <p:cNvPr id="728069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8070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1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2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3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4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5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6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7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8078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9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0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1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2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3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4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5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6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7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8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9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0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1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2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3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4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5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6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7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8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9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100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</p:grpSp>
      <p:grpSp>
        <p:nvGrpSpPr>
          <p:cNvPr id="728101" name="Group 37"/>
          <p:cNvGrpSpPr>
            <a:grpSpLocks/>
          </p:cNvGrpSpPr>
          <p:nvPr/>
        </p:nvGrpSpPr>
        <p:grpSpPr bwMode="auto">
          <a:xfrm>
            <a:off x="971550" y="4406900"/>
            <a:ext cx="5400675" cy="822325"/>
            <a:chOff x="874" y="1757"/>
            <a:chExt cx="3686" cy="518"/>
          </a:xfrm>
        </p:grpSpPr>
        <p:grpSp>
          <p:nvGrpSpPr>
            <p:cNvPr id="728102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728103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8104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5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6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7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8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9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0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1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2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3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4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8115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6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7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8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9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0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1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2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3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4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5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6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7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8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9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0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1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2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3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4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</p:grpSp>
        <p:grpSp>
          <p:nvGrpSpPr>
            <p:cNvPr id="728135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728136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7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8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9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0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1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2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3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4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5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6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7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8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9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0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1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2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3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4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5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6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7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8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9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0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1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2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3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4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5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6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7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Smallest Normalized Float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</p:spPr>
        <p:txBody>
          <a:bodyPr rIns="0"/>
          <a:lstStyle/>
          <a:p>
            <a:pPr>
              <a:spcBef>
                <a:spcPct val="35000"/>
              </a:spcBef>
            </a:pPr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smallest (in absolute value) normalized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float?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Single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Exponent – bias</a:t>
            </a:r>
            <a:r>
              <a:rPr lang="en-US" altLang="en-US"/>
              <a:t> = 1 – 127 = –126 (</a:t>
            </a:r>
            <a:r>
              <a:rPr lang="en-US" altLang="en-US">
                <a:solidFill>
                  <a:srgbClr val="FF0000"/>
                </a:solidFill>
              </a:rPr>
              <a:t>smallest exponent for SP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Significand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000 … 0)</a:t>
            </a:r>
            <a:r>
              <a:rPr lang="en-US" altLang="en-US" baseline="-25000"/>
              <a:t>2 </a:t>
            </a:r>
            <a:r>
              <a:rPr lang="en-US" altLang="en-US"/>
              <a:t>= 1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 </a:t>
            </a:r>
            <a:r>
              <a:rPr lang="en-US" altLang="en-US"/>
              <a:t>= 1 × 2</a:t>
            </a:r>
            <a:r>
              <a:rPr lang="en-US" altLang="en-US" baseline="30000"/>
              <a:t>–126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1.17549 … × 10</a:t>
            </a:r>
            <a:r>
              <a:rPr lang="en-US" altLang="en-US" baseline="30000">
                <a:solidFill>
                  <a:srgbClr val="000099"/>
                </a:solidFill>
              </a:rPr>
              <a:t>–38</a:t>
            </a:r>
            <a:r>
              <a:rPr lang="en-US" altLang="en-US"/>
              <a:t> </a:t>
            </a:r>
            <a:endParaRPr lang="en-US" altLang="en-US" baseline="3000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Double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</a:t>
            </a:r>
            <a:r>
              <a:rPr lang="en-US" altLang="en-US"/>
              <a:t> = 1 × 2</a:t>
            </a:r>
            <a:r>
              <a:rPr lang="en-US" altLang="en-US" baseline="30000"/>
              <a:t>–1022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2.22507 … × 10</a:t>
            </a:r>
            <a:r>
              <a:rPr lang="en-US" altLang="en-US" baseline="30000">
                <a:solidFill>
                  <a:srgbClr val="000099"/>
                </a:solidFill>
              </a:rPr>
              <a:t>–308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Underflow:</a:t>
            </a:r>
            <a:r>
              <a:rPr lang="en-US" altLang="en-US"/>
              <a:t> exponent is </a:t>
            </a:r>
            <a:r>
              <a:rPr lang="en-US" altLang="en-US">
                <a:solidFill>
                  <a:srgbClr val="FF0000"/>
                </a:solidFill>
              </a:rPr>
              <a:t>too small</a:t>
            </a:r>
            <a:r>
              <a:rPr lang="en-US" altLang="en-US"/>
              <a:t> to fit in exponent field</a:t>
            </a:r>
          </a:p>
        </p:txBody>
      </p:sp>
      <p:grpSp>
        <p:nvGrpSpPr>
          <p:cNvPr id="729092" name="Group 4"/>
          <p:cNvGrpSpPr>
            <a:grpSpLocks/>
          </p:cNvGrpSpPr>
          <p:nvPr/>
        </p:nvGrpSpPr>
        <p:grpSpPr bwMode="auto">
          <a:xfrm>
            <a:off x="1042988" y="2133600"/>
            <a:ext cx="5400675" cy="411163"/>
            <a:chOff x="788" y="1123"/>
            <a:chExt cx="3686" cy="259"/>
          </a:xfrm>
        </p:grpSpPr>
        <p:sp>
          <p:nvSpPr>
            <p:cNvPr id="729093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4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5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6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7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8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9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0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9102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3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4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5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6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7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8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9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0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1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2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3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4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5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6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7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8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9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0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1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2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3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4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9125" name="Group 37"/>
          <p:cNvGrpSpPr>
            <a:grpSpLocks/>
          </p:cNvGrpSpPr>
          <p:nvPr/>
        </p:nvGrpSpPr>
        <p:grpSpPr bwMode="auto">
          <a:xfrm>
            <a:off x="1042988" y="4400550"/>
            <a:ext cx="5400675" cy="822325"/>
            <a:chOff x="874" y="1757"/>
            <a:chExt cx="3686" cy="518"/>
          </a:xfrm>
        </p:grpSpPr>
        <p:grpSp>
          <p:nvGrpSpPr>
            <p:cNvPr id="729126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729127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28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29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0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1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2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3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4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5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6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7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8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9139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0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1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2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3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5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6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7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8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9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0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1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2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3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4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5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6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7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8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9159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729160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1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2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3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4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5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6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7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8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9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0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1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2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3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4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5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6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7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8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9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0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1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2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3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4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5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6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7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8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9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90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91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Zero, Infinity, and NaN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Zero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Exponent field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0</a:t>
            </a:r>
            <a:r>
              <a:rPr lang="en-US" altLang="en-US" dirty="0"/>
              <a:t> and fraction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= 0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+0 and –0 are possible according to sign bit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/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Infinity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Infinity is a special value represented with </a:t>
            </a:r>
            <a:r>
              <a:rPr lang="en-US" altLang="en-US" dirty="0">
                <a:solidFill>
                  <a:srgbClr val="000099"/>
                </a:solidFill>
              </a:rPr>
              <a:t>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</a:p>
          <a:p>
            <a:pPr lvl="2">
              <a:spcBef>
                <a:spcPct val="25000"/>
              </a:spcBef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FF0000"/>
                </a:solidFill>
              </a:rPr>
              <a:t>single precision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with 8-bit exponent:</a:t>
            </a:r>
            <a:r>
              <a:rPr lang="en-US" altLang="en-US" dirty="0">
                <a:solidFill>
                  <a:srgbClr val="000099"/>
                </a:solidFill>
              </a:rPr>
              <a:t> 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255</a:t>
            </a:r>
            <a:endParaRPr lang="en-US" altLang="en-US" dirty="0"/>
          </a:p>
          <a:p>
            <a:pPr lvl="2">
              <a:spcBef>
                <a:spcPct val="25000"/>
              </a:spcBef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FF0000"/>
                </a:solidFill>
              </a:rPr>
              <a:t>double precision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with 11-bit exponent:</a:t>
            </a:r>
            <a:r>
              <a:rPr lang="en-US" altLang="en-US" dirty="0">
                <a:solidFill>
                  <a:srgbClr val="000099"/>
                </a:solidFill>
              </a:rPr>
              <a:t> 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2047</a:t>
            </a:r>
            <a:endParaRPr lang="en-US" altLang="en-US" dirty="0"/>
          </a:p>
          <a:p>
            <a:pPr lvl="1">
              <a:spcBef>
                <a:spcPct val="25000"/>
              </a:spcBef>
            </a:pPr>
            <a:r>
              <a:rPr lang="en-US" altLang="en-US" dirty="0"/>
              <a:t>Infinity can result from </a:t>
            </a:r>
            <a:r>
              <a:rPr lang="en-US" altLang="en-US" dirty="0" smtClean="0"/>
              <a:t>overflow or </a:t>
            </a:r>
            <a:r>
              <a:rPr lang="en-US" altLang="en-US" dirty="0"/>
              <a:t>division by zero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+</a:t>
            </a:r>
            <a:r>
              <a:rPr lang="en-US" altLang="en-US" dirty="0">
                <a:cs typeface="Times New Roman" panose="02020603050405020304" pitchFamily="18" charset="0"/>
              </a:rPr>
              <a:t>∞ and </a:t>
            </a:r>
            <a:r>
              <a:rPr lang="en-US" altLang="en-US" dirty="0"/>
              <a:t>–</a:t>
            </a:r>
            <a:r>
              <a:rPr lang="en-US" altLang="en-US" dirty="0">
                <a:cs typeface="Times New Roman" panose="02020603050405020304" pitchFamily="18" charset="0"/>
              </a:rPr>
              <a:t>∞ are possible according to sign bit </a:t>
            </a:r>
            <a:r>
              <a:rPr lang="en-US" altLang="en-US" i="1" dirty="0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endParaRPr lang="en-US" altLang="en-US" i="1" dirty="0">
              <a:solidFill>
                <a:srgbClr val="000099"/>
              </a:solidFill>
            </a:endParaRPr>
          </a:p>
          <a:p>
            <a:pPr>
              <a:spcBef>
                <a:spcPct val="25000"/>
              </a:spcBef>
            </a:pPr>
            <a:r>
              <a:rPr lang="en-US" altLang="en-US" dirty="0" err="1">
                <a:solidFill>
                  <a:srgbClr val="FF0000"/>
                </a:solidFill>
              </a:rPr>
              <a:t>NaN</a:t>
            </a:r>
            <a:r>
              <a:rPr lang="en-US" altLang="en-US" dirty="0">
                <a:solidFill>
                  <a:srgbClr val="FF0000"/>
                </a:solidFill>
              </a:rPr>
              <a:t> (Not a Number)</a:t>
            </a:r>
          </a:p>
          <a:p>
            <a:pPr lvl="1">
              <a:spcBef>
                <a:spcPct val="25000"/>
              </a:spcBef>
            </a:pPr>
            <a:r>
              <a:rPr lang="en-US" altLang="en-US" dirty="0" err="1"/>
              <a:t>NaN</a:t>
            </a:r>
            <a:r>
              <a:rPr lang="en-US" altLang="en-US" dirty="0"/>
              <a:t> is a special value represented with </a:t>
            </a:r>
            <a:r>
              <a:rPr lang="en-US" altLang="en-US" dirty="0">
                <a:solidFill>
                  <a:srgbClr val="000099"/>
                </a:solidFill>
              </a:rPr>
              <a:t>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  <a:cs typeface="Times New Roman" panose="02020603050405020304" pitchFamily="18" charset="0"/>
              </a:rPr>
              <a:t>≠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Result from exceptional situations, such as 0/0 or </a:t>
            </a:r>
            <a:r>
              <a:rPr lang="en-US" altLang="en-US" dirty="0" err="1"/>
              <a:t>sqrt</a:t>
            </a:r>
            <a:r>
              <a:rPr lang="en-US" altLang="en-US" dirty="0"/>
              <a:t>(negative)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Operation on a </a:t>
            </a:r>
            <a:r>
              <a:rPr lang="en-US" altLang="en-US" dirty="0" err="1"/>
              <a:t>NaN</a:t>
            </a:r>
            <a:r>
              <a:rPr lang="en-US" altLang="en-US" dirty="0"/>
              <a:t> results is </a:t>
            </a:r>
            <a:r>
              <a:rPr lang="en-US" altLang="en-US" dirty="0" err="1"/>
              <a:t>NaN</a:t>
            </a:r>
            <a:r>
              <a:rPr lang="en-US" altLang="en-US" dirty="0"/>
              <a:t>: Op(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dirty="0" err="1"/>
              <a:t>NaN</a:t>
            </a:r>
            <a:r>
              <a:rPr lang="en-US" altLang="en-US" dirty="0"/>
              <a:t>) = </a:t>
            </a:r>
            <a:r>
              <a:rPr lang="en-US" altLang="en-US" dirty="0" err="1"/>
              <a:t>NaN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Denormalized Numbers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/>
              <a:t>IEEE standard uses denormalized numbers to …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Fill the gap between 0 and the smallest normalized float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Provide </a:t>
            </a:r>
            <a:r>
              <a:rPr lang="en-US" altLang="en-US">
                <a:solidFill>
                  <a:srgbClr val="FF0000"/>
                </a:solidFill>
              </a:rPr>
              <a:t>gradual underflow</a:t>
            </a:r>
            <a:r>
              <a:rPr lang="en-US" altLang="en-US"/>
              <a:t> to zero</a:t>
            </a:r>
          </a:p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>
                <a:solidFill>
                  <a:srgbClr val="FF0000"/>
                </a:solidFill>
              </a:rPr>
              <a:t>Denormalized:</a:t>
            </a:r>
            <a:r>
              <a:rPr lang="en-US" altLang="en-US"/>
              <a:t> exponent field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is </a:t>
            </a:r>
            <a:r>
              <a:rPr lang="en-US" altLang="en-US">
                <a:solidFill>
                  <a:srgbClr val="000099"/>
                </a:solidFill>
              </a:rPr>
              <a:t>0</a:t>
            </a:r>
            <a:r>
              <a:rPr lang="en-US" altLang="en-US"/>
              <a:t> and fraction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i="1"/>
              <a:t> 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≠</a:t>
            </a:r>
            <a:r>
              <a:rPr lang="en-US" altLang="en-US">
                <a:solidFill>
                  <a:srgbClr val="000099"/>
                </a:solidFill>
              </a:rPr>
              <a:t> 0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Implicit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 before the fraction now becomes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 </a:t>
            </a:r>
            <a:r>
              <a:rPr lang="en-US" altLang="en-US">
                <a:solidFill>
                  <a:srgbClr val="FF0000"/>
                </a:solidFill>
              </a:rPr>
              <a:t>(not normalized)</a:t>
            </a:r>
            <a:endParaRPr lang="en-US" altLang="en-US" b="1">
              <a:solidFill>
                <a:srgbClr val="FF0000"/>
              </a:solidFill>
            </a:endParaRPr>
          </a:p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/>
              <a:t>Value of denormalized number ( </a:t>
            </a:r>
            <a:r>
              <a:rPr lang="en-US" altLang="en-US" i="1"/>
              <a:t>S</a:t>
            </a:r>
            <a:r>
              <a:rPr lang="en-US" altLang="en-US"/>
              <a:t>, 0, </a:t>
            </a:r>
            <a:r>
              <a:rPr lang="en-US" altLang="en-US" i="1"/>
              <a:t>F</a:t>
            </a:r>
            <a:r>
              <a:rPr lang="en-US" altLang="en-US"/>
              <a:t> )</a:t>
            </a:r>
          </a:p>
          <a:p>
            <a:pPr marL="349250" indent="-349250">
              <a:spcBef>
                <a:spcPct val="60000"/>
              </a:spcBef>
              <a:buFont typeface="Wingdings" panose="05000000000000000000" pitchFamily="2" charset="2"/>
              <a:buNone/>
              <a:tabLst>
                <a:tab pos="685800" algn="l"/>
                <a:tab pos="3429000" algn="l"/>
              </a:tabLst>
            </a:pPr>
            <a:r>
              <a:rPr lang="en-US" altLang="en-US"/>
              <a:t>		Single precision:	(–1)</a:t>
            </a:r>
            <a:r>
              <a:rPr lang="en-US" altLang="en-US" baseline="30000"/>
              <a:t> </a:t>
            </a:r>
            <a:r>
              <a:rPr lang="en-US" altLang="en-US" i="1" baseline="30000"/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/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–126</a:t>
            </a:r>
            <a:endParaRPr lang="en-US" altLang="en-US"/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685800" algn="l"/>
                <a:tab pos="3429000" algn="l"/>
              </a:tabLst>
            </a:pPr>
            <a:r>
              <a:rPr lang="en-US" altLang="en-US"/>
              <a:t>		Double precision:	(–1)</a:t>
            </a:r>
            <a:r>
              <a:rPr lang="en-US" altLang="en-US" baseline="30000"/>
              <a:t> </a:t>
            </a:r>
            <a:r>
              <a:rPr lang="en-US" altLang="en-US" i="1" baseline="30000"/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/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–1022</a:t>
            </a:r>
            <a:endParaRPr lang="en-US" altLang="en-US"/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1079500" y="3998913"/>
            <a:ext cx="5976938" cy="977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1181" name="Group 45"/>
          <p:cNvGrpSpPr>
            <a:grpSpLocks/>
          </p:cNvGrpSpPr>
          <p:nvPr/>
        </p:nvGrpSpPr>
        <p:grpSpPr bwMode="auto">
          <a:xfrm>
            <a:off x="3557588" y="5667375"/>
            <a:ext cx="1951037" cy="365125"/>
            <a:chOff x="2241" y="3570"/>
            <a:chExt cx="1229" cy="230"/>
          </a:xfrm>
        </p:grpSpPr>
        <p:sp>
          <p:nvSpPr>
            <p:cNvPr id="731142" name="Text Box 6"/>
            <p:cNvSpPr txBox="1">
              <a:spLocks noChangeArrowheads="1"/>
            </p:cNvSpPr>
            <p:nvPr/>
          </p:nvSpPr>
          <p:spPr bwMode="auto">
            <a:xfrm>
              <a:off x="2241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  <p:sp>
          <p:nvSpPr>
            <p:cNvPr id="731143" name="Text Box 7"/>
            <p:cNvSpPr txBox="1">
              <a:spLocks noChangeArrowheads="1"/>
            </p:cNvSpPr>
            <p:nvPr/>
          </p:nvSpPr>
          <p:spPr bwMode="auto">
            <a:xfrm>
              <a:off x="2967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</p:grpSp>
      <p:grpSp>
        <p:nvGrpSpPr>
          <p:cNvPr id="731144" name="Group 8"/>
          <p:cNvGrpSpPr>
            <a:grpSpLocks/>
          </p:cNvGrpSpPr>
          <p:nvPr/>
        </p:nvGrpSpPr>
        <p:grpSpPr bwMode="auto">
          <a:xfrm>
            <a:off x="520700" y="5073650"/>
            <a:ext cx="8018463" cy="868363"/>
            <a:chOff x="355" y="3168"/>
            <a:chExt cx="5472" cy="547"/>
          </a:xfrm>
        </p:grpSpPr>
        <p:grpSp>
          <p:nvGrpSpPr>
            <p:cNvPr id="731145" name="Group 9"/>
            <p:cNvGrpSpPr>
              <a:grpSpLocks/>
            </p:cNvGrpSpPr>
            <p:nvPr/>
          </p:nvGrpSpPr>
          <p:grpSpPr bwMode="auto">
            <a:xfrm>
              <a:off x="5337" y="3168"/>
              <a:ext cx="490" cy="547"/>
              <a:chOff x="5337" y="3168"/>
              <a:chExt cx="490" cy="547"/>
            </a:xfrm>
          </p:grpSpPr>
          <p:sp>
            <p:nvSpPr>
              <p:cNvPr id="731146" name="Text Box 10"/>
              <p:cNvSpPr txBox="1">
                <a:spLocks noChangeArrowheads="1"/>
              </p:cNvSpPr>
              <p:nvPr/>
            </p:nvSpPr>
            <p:spPr bwMode="auto">
              <a:xfrm>
                <a:off x="5481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+∞</a:t>
                </a:r>
              </a:p>
            </p:txBody>
          </p:sp>
          <p:grpSp>
            <p:nvGrpSpPr>
              <p:cNvPr id="731147" name="Group 11"/>
              <p:cNvGrpSpPr>
                <a:grpSpLocks/>
              </p:cNvGrpSpPr>
              <p:nvPr/>
            </p:nvGrpSpPr>
            <p:grpSpPr bwMode="auto">
              <a:xfrm>
                <a:off x="5337" y="3168"/>
                <a:ext cx="490" cy="346"/>
                <a:chOff x="5337" y="3168"/>
                <a:chExt cx="490" cy="346"/>
              </a:xfrm>
            </p:grpSpPr>
            <p:sp>
              <p:nvSpPr>
                <p:cNvPr id="731148" name="AutoShape 12"/>
                <p:cNvSpPr>
                  <a:spLocks/>
                </p:cNvSpPr>
                <p:nvPr/>
              </p:nvSpPr>
              <p:spPr bwMode="auto">
                <a:xfrm rot="-5400000">
                  <a:off x="5540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1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37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Positive</a:t>
                  </a:r>
                </a:p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  <p:grpSp>
          <p:nvGrpSpPr>
            <p:cNvPr id="731150" name="Group 14"/>
            <p:cNvGrpSpPr>
              <a:grpSpLocks/>
            </p:cNvGrpSpPr>
            <p:nvPr/>
          </p:nvGrpSpPr>
          <p:grpSpPr bwMode="auto">
            <a:xfrm>
              <a:off x="355" y="3168"/>
              <a:ext cx="490" cy="547"/>
              <a:chOff x="355" y="3168"/>
              <a:chExt cx="490" cy="547"/>
            </a:xfrm>
          </p:grpSpPr>
          <p:sp>
            <p:nvSpPr>
              <p:cNvPr id="731151" name="Text Box 15"/>
              <p:cNvSpPr txBox="1">
                <a:spLocks noChangeArrowheads="1"/>
              </p:cNvSpPr>
              <p:nvPr/>
            </p:nvSpPr>
            <p:spPr bwMode="auto">
              <a:xfrm>
                <a:off x="499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-∞</a:t>
                </a:r>
              </a:p>
            </p:txBody>
          </p:sp>
          <p:grpSp>
            <p:nvGrpSpPr>
              <p:cNvPr id="731152" name="Group 16"/>
              <p:cNvGrpSpPr>
                <a:grpSpLocks/>
              </p:cNvGrpSpPr>
              <p:nvPr/>
            </p:nvGrpSpPr>
            <p:grpSpPr bwMode="auto">
              <a:xfrm>
                <a:off x="355" y="3168"/>
                <a:ext cx="490" cy="346"/>
                <a:chOff x="355" y="3168"/>
                <a:chExt cx="490" cy="346"/>
              </a:xfrm>
            </p:grpSpPr>
            <p:sp>
              <p:nvSpPr>
                <p:cNvPr id="731153" name="AutoShape 17"/>
                <p:cNvSpPr>
                  <a:spLocks/>
                </p:cNvSpPr>
                <p:nvPr/>
              </p:nvSpPr>
              <p:spPr bwMode="auto">
                <a:xfrm rot="-5400000">
                  <a:off x="558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15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5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Negative</a:t>
                  </a:r>
                </a:p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</p:grpSp>
      <p:grpSp>
        <p:nvGrpSpPr>
          <p:cNvPr id="731155" name="Group 19"/>
          <p:cNvGrpSpPr>
            <a:grpSpLocks/>
          </p:cNvGrpSpPr>
          <p:nvPr/>
        </p:nvGrpSpPr>
        <p:grpSpPr bwMode="auto">
          <a:xfrm>
            <a:off x="3557588" y="5073650"/>
            <a:ext cx="1943100" cy="549275"/>
            <a:chOff x="2428" y="3168"/>
            <a:chExt cx="1326" cy="346"/>
          </a:xfrm>
        </p:grpSpPr>
        <p:grpSp>
          <p:nvGrpSpPr>
            <p:cNvPr id="731156" name="Group 20"/>
            <p:cNvGrpSpPr>
              <a:grpSpLocks/>
            </p:cNvGrpSpPr>
            <p:nvPr/>
          </p:nvGrpSpPr>
          <p:grpSpPr bwMode="auto">
            <a:xfrm>
              <a:off x="2428" y="3168"/>
              <a:ext cx="663" cy="346"/>
              <a:chOff x="2428" y="3168"/>
              <a:chExt cx="663" cy="346"/>
            </a:xfrm>
          </p:grpSpPr>
          <p:sp>
            <p:nvSpPr>
              <p:cNvPr id="731157" name="AutoShape 21"/>
              <p:cNvSpPr>
                <a:spLocks/>
              </p:cNvSpPr>
              <p:nvPr/>
            </p:nvSpPr>
            <p:spPr bwMode="auto">
              <a:xfrm rot="-5400000">
                <a:off x="2716" y="3139"/>
                <a:ext cx="87" cy="663"/>
              </a:xfrm>
              <a:prstGeom prst="rightBrace">
                <a:avLst>
                  <a:gd name="adj1" fmla="val 63506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158" name="Text Box 22"/>
              <p:cNvSpPr txBox="1">
                <a:spLocks noChangeArrowheads="1"/>
              </p:cNvSpPr>
              <p:nvPr/>
            </p:nvSpPr>
            <p:spPr bwMode="auto">
              <a:xfrm>
                <a:off x="2428" y="3168"/>
                <a:ext cx="663" cy="2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Negative</a:t>
                </a:r>
              </a:p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Underflow</a:t>
                </a:r>
              </a:p>
            </p:txBody>
          </p:sp>
        </p:grpSp>
        <p:sp>
          <p:nvSpPr>
            <p:cNvPr id="731159" name="AutoShape 23"/>
            <p:cNvSpPr>
              <a:spLocks/>
            </p:cNvSpPr>
            <p:nvPr/>
          </p:nvSpPr>
          <p:spPr bwMode="auto">
            <a:xfrm rot="-5400000">
              <a:off x="3379" y="3139"/>
              <a:ext cx="87" cy="663"/>
            </a:xfrm>
            <a:prstGeom prst="rightBrace">
              <a:avLst>
                <a:gd name="adj1" fmla="val 63506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160" name="Text Box 24"/>
            <p:cNvSpPr txBox="1">
              <a:spLocks noChangeArrowheads="1"/>
            </p:cNvSpPr>
            <p:nvPr/>
          </p:nvSpPr>
          <p:spPr bwMode="auto">
            <a:xfrm>
              <a:off x="3091" y="3168"/>
              <a:ext cx="663" cy="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Positive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Underflow</a:t>
              </a:r>
            </a:p>
          </p:txBody>
        </p:sp>
      </p:grpSp>
      <p:grpSp>
        <p:nvGrpSpPr>
          <p:cNvPr id="731161" name="Group 25"/>
          <p:cNvGrpSpPr>
            <a:grpSpLocks/>
          </p:cNvGrpSpPr>
          <p:nvPr/>
        </p:nvGrpSpPr>
        <p:grpSpPr bwMode="auto">
          <a:xfrm>
            <a:off x="688975" y="5394325"/>
            <a:ext cx="7681913" cy="914400"/>
            <a:chOff x="470" y="3370"/>
            <a:chExt cx="5242" cy="576"/>
          </a:xfrm>
        </p:grpSpPr>
        <p:sp>
          <p:nvSpPr>
            <p:cNvPr id="731162" name="Text Box 26"/>
            <p:cNvSpPr txBox="1">
              <a:spLocks noChangeArrowheads="1"/>
            </p:cNvSpPr>
            <p:nvPr/>
          </p:nvSpPr>
          <p:spPr bwMode="auto">
            <a:xfrm>
              <a:off x="730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Normalized (–ve)</a:t>
              </a:r>
            </a:p>
          </p:txBody>
        </p:sp>
        <p:sp>
          <p:nvSpPr>
            <p:cNvPr id="731163" name="Text Box 27"/>
            <p:cNvSpPr txBox="1">
              <a:spLocks noChangeArrowheads="1"/>
            </p:cNvSpPr>
            <p:nvPr/>
          </p:nvSpPr>
          <p:spPr bwMode="auto">
            <a:xfrm>
              <a:off x="3754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Normalized (+ve)</a:t>
              </a:r>
            </a:p>
          </p:txBody>
        </p:sp>
        <p:grpSp>
          <p:nvGrpSpPr>
            <p:cNvPr id="731164" name="Group 28"/>
            <p:cNvGrpSpPr>
              <a:grpSpLocks/>
            </p:cNvGrpSpPr>
            <p:nvPr/>
          </p:nvGrpSpPr>
          <p:grpSpPr bwMode="auto">
            <a:xfrm>
              <a:off x="470" y="3370"/>
              <a:ext cx="5242" cy="576"/>
              <a:chOff x="470" y="3370"/>
              <a:chExt cx="5242" cy="576"/>
            </a:xfrm>
          </p:grpSpPr>
          <p:sp>
            <p:nvSpPr>
              <p:cNvPr id="731165" name="Line 29"/>
              <p:cNvSpPr>
                <a:spLocks noChangeShapeType="1"/>
              </p:cNvSpPr>
              <p:nvPr/>
            </p:nvSpPr>
            <p:spPr bwMode="auto">
              <a:xfrm>
                <a:off x="470" y="3773"/>
                <a:ext cx="52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31166" name="Group 30"/>
              <p:cNvGrpSpPr>
                <a:grpSpLocks/>
              </p:cNvGrpSpPr>
              <p:nvPr/>
            </p:nvGrpSpPr>
            <p:grpSpPr bwMode="auto">
              <a:xfrm>
                <a:off x="3581" y="3744"/>
                <a:ext cx="345" cy="202"/>
                <a:chOff x="3581" y="3744"/>
                <a:chExt cx="345" cy="202"/>
              </a:xfrm>
            </p:grpSpPr>
            <p:sp>
              <p:nvSpPr>
                <p:cNvPr id="731167" name="Line 31"/>
                <p:cNvSpPr>
                  <a:spLocks noChangeShapeType="1"/>
                </p:cNvSpPr>
                <p:nvPr/>
              </p:nvSpPr>
              <p:spPr bwMode="auto">
                <a:xfrm>
                  <a:off x="37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6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81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grpSp>
            <p:nvGrpSpPr>
              <p:cNvPr id="731169" name="Group 33"/>
              <p:cNvGrpSpPr>
                <a:grpSpLocks/>
              </p:cNvGrpSpPr>
              <p:nvPr/>
            </p:nvGrpSpPr>
            <p:grpSpPr bwMode="auto">
              <a:xfrm>
                <a:off x="5309" y="3744"/>
                <a:ext cx="288" cy="202"/>
                <a:chOff x="5309" y="3744"/>
                <a:chExt cx="288" cy="202"/>
              </a:xfrm>
            </p:grpSpPr>
            <p:sp>
              <p:nvSpPr>
                <p:cNvPr id="731170" name="Line 34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sp>
            <p:nvSpPr>
              <p:cNvPr id="731172" name="Text Box 36"/>
              <p:cNvSpPr txBox="1">
                <a:spLocks noChangeArrowheads="1"/>
              </p:cNvSpPr>
              <p:nvPr/>
            </p:nvSpPr>
            <p:spPr bwMode="auto">
              <a:xfrm>
                <a:off x="3034" y="3802"/>
                <a:ext cx="115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731173" name="Line 37"/>
              <p:cNvSpPr>
                <a:spLocks noChangeShapeType="1"/>
              </p:cNvSpPr>
              <p:nvPr/>
            </p:nvSpPr>
            <p:spPr bwMode="auto">
              <a:xfrm>
                <a:off x="3091" y="3744"/>
                <a:ext cx="0" cy="5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31174" name="Group 38"/>
              <p:cNvGrpSpPr>
                <a:grpSpLocks/>
              </p:cNvGrpSpPr>
              <p:nvPr/>
            </p:nvGrpSpPr>
            <p:grpSpPr bwMode="auto">
              <a:xfrm>
                <a:off x="586" y="3744"/>
                <a:ext cx="288" cy="202"/>
                <a:chOff x="5309" y="3744"/>
                <a:chExt cx="288" cy="202"/>
              </a:xfrm>
            </p:grpSpPr>
            <p:sp>
              <p:nvSpPr>
                <p:cNvPr id="731175" name="Line 39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grpSp>
            <p:nvGrpSpPr>
              <p:cNvPr id="731177" name="Group 41"/>
              <p:cNvGrpSpPr>
                <a:grpSpLocks/>
              </p:cNvGrpSpPr>
              <p:nvPr/>
            </p:nvGrpSpPr>
            <p:grpSpPr bwMode="auto">
              <a:xfrm>
                <a:off x="2256" y="3744"/>
                <a:ext cx="345" cy="202"/>
                <a:chOff x="2256" y="3744"/>
                <a:chExt cx="345" cy="202"/>
              </a:xfrm>
            </p:grpSpPr>
            <p:sp>
              <p:nvSpPr>
                <p:cNvPr id="731178" name="Line 42"/>
                <p:cNvSpPr>
                  <a:spLocks noChangeShapeType="1"/>
                </p:cNvSpPr>
                <p:nvPr/>
              </p:nvSpPr>
              <p:spPr bwMode="auto">
                <a:xfrm>
                  <a:off x="2428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56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sp>
            <p:nvSpPr>
              <p:cNvPr id="731180" name="Line 44"/>
              <p:cNvSpPr>
                <a:spLocks noChangeShapeType="1"/>
              </p:cNvSpPr>
              <p:nvPr/>
            </p:nvSpPr>
            <p:spPr bwMode="auto">
              <a:xfrm>
                <a:off x="3091" y="3370"/>
                <a:ext cx="0" cy="37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 Value Rules</a:t>
            </a:r>
          </a:p>
        </p:txBody>
      </p:sp>
      <p:graphicFrame>
        <p:nvGraphicFramePr>
          <p:cNvPr id="784426" name="Group 42"/>
          <p:cNvGraphicFramePr>
            <a:graphicFrameLocks noGrp="1"/>
          </p:cNvGraphicFramePr>
          <p:nvPr/>
        </p:nvGraphicFramePr>
        <p:xfrm>
          <a:off x="1511300" y="1592263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/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x 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 /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+ 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(similar for -)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0 / 0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- 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NaN (similar for -)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/ 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x 0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 op anything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216400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IEEE 754 floating point numbers are ordered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Because exponent uses a biased representation …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Exponent value and its binary representation have </a:t>
            </a:r>
            <a:r>
              <a:rPr lang="en-US" altLang="en-US">
                <a:solidFill>
                  <a:srgbClr val="FF0000"/>
                </a:solidFill>
              </a:rPr>
              <a:t>same ordering</a:t>
            </a:r>
          </a:p>
          <a:p>
            <a:pPr lvl="1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Placing exponent before the fraction field </a:t>
            </a:r>
            <a:r>
              <a:rPr lang="en-US" altLang="en-US">
                <a:solidFill>
                  <a:srgbClr val="FF0000"/>
                </a:solidFill>
              </a:rPr>
              <a:t>orders the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>
                <a:solidFill>
                  <a:srgbClr val="FF0000"/>
                </a:solidFill>
              </a:rPr>
              <a:t>Larger exponent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>
                <a:solidFill>
                  <a:srgbClr val="FF0000"/>
                </a:solidFill>
              </a:rPr>
              <a:t> larger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>
                <a:solidFill>
                  <a:srgbClr val="FF0000"/>
                </a:solidFill>
              </a:rPr>
              <a:t>For equal exponents, Larger fraction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altLang="en-US">
                <a:solidFill>
                  <a:srgbClr val="FF0000"/>
                </a:solidFill>
              </a:rPr>
              <a:t>larger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0 &lt;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40000">
                <a:solidFill>
                  <a:srgbClr val="000099"/>
                </a:solidFill>
              </a:rPr>
              <a:t>E</a:t>
            </a:r>
            <a:r>
              <a:rPr lang="en-US" altLang="en-US" sz="1400" i="1" baseline="30000">
                <a:solidFill>
                  <a:srgbClr val="000099"/>
                </a:solidFill>
              </a:rPr>
              <a:t>min</a:t>
            </a:r>
            <a:r>
              <a:rPr lang="en-US" altLang="en-US" baseline="30000"/>
              <a:t> </a:t>
            </a:r>
            <a:r>
              <a:rPr lang="en-US" altLang="en-US"/>
              <a:t>&lt;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 i="1"/>
              <a:t> </a:t>
            </a:r>
            <a:r>
              <a:rPr lang="en-US" altLang="en-US"/>
              <a:t>× 2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>
                <a:solidFill>
                  <a:srgbClr val="000099"/>
                </a:solidFill>
              </a:rPr>
              <a:t>–</a:t>
            </a:r>
            <a:r>
              <a:rPr lang="en-US" altLang="en-US" i="1" baseline="30000">
                <a:solidFill>
                  <a:srgbClr val="000099"/>
                </a:solidFill>
              </a:rPr>
              <a:t>Bias</a:t>
            </a:r>
            <a:r>
              <a:rPr lang="en-US" altLang="en-US"/>
              <a:t> &lt; </a:t>
            </a:r>
            <a:r>
              <a:rPr lang="en-US" altLang="en-US">
                <a:cs typeface="Times New Roman" panose="02020603050405020304" pitchFamily="18" charset="0"/>
              </a:rPr>
              <a:t>∞ (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min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 = 1 – 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Bias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Because sign bit is most significant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quick test of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signed &lt;</a:t>
            </a:r>
            <a:r>
              <a:rPr lang="en-US" altLang="en-US"/>
              <a:t> </a:t>
            </a:r>
          </a:p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Integer comparator can compare magnitudes</a:t>
            </a:r>
          </a:p>
        </p:txBody>
      </p:sp>
      <p:grpSp>
        <p:nvGrpSpPr>
          <p:cNvPr id="733200" name="Group 16"/>
          <p:cNvGrpSpPr>
            <a:grpSpLocks/>
          </p:cNvGrpSpPr>
          <p:nvPr/>
        </p:nvGrpSpPr>
        <p:grpSpPr bwMode="auto">
          <a:xfrm>
            <a:off x="1908175" y="5086350"/>
            <a:ext cx="4462463" cy="1187450"/>
            <a:chOff x="1292" y="3169"/>
            <a:chExt cx="2811" cy="748"/>
          </a:xfrm>
        </p:grpSpPr>
        <p:sp>
          <p:nvSpPr>
            <p:cNvPr id="733188" name="Text Box 4"/>
            <p:cNvSpPr txBox="1">
              <a:spLocks noChangeArrowheads="1"/>
            </p:cNvSpPr>
            <p:nvPr/>
          </p:nvSpPr>
          <p:spPr bwMode="auto">
            <a:xfrm>
              <a:off x="2426" y="3181"/>
              <a:ext cx="930" cy="69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30000"/>
                </a:spcBef>
              </a:pPr>
              <a:r>
                <a:rPr lang="en-US" altLang="en-US"/>
                <a:t>Integer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en-US"/>
                <a:t>Magnitude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en-US"/>
                <a:t>Comparator</a:t>
              </a:r>
            </a:p>
          </p:txBody>
        </p:sp>
        <p:sp>
          <p:nvSpPr>
            <p:cNvPr id="733189" name="Line 5"/>
            <p:cNvSpPr>
              <a:spLocks noChangeShapeType="1"/>
            </p:cNvSpPr>
            <p:nvPr/>
          </p:nvSpPr>
          <p:spPr bwMode="auto">
            <a:xfrm>
              <a:off x="2269" y="3341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0" name="Line 6"/>
            <p:cNvSpPr>
              <a:spLocks noChangeShapeType="1"/>
            </p:cNvSpPr>
            <p:nvPr/>
          </p:nvSpPr>
          <p:spPr bwMode="auto">
            <a:xfrm>
              <a:off x="2269" y="375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1" name="Line 7"/>
            <p:cNvSpPr>
              <a:spLocks noChangeShapeType="1"/>
            </p:cNvSpPr>
            <p:nvPr/>
          </p:nvSpPr>
          <p:spPr bwMode="auto">
            <a:xfrm>
              <a:off x="3359" y="3284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2" name="Line 8"/>
            <p:cNvSpPr>
              <a:spLocks noChangeShapeType="1"/>
            </p:cNvSpPr>
            <p:nvPr/>
          </p:nvSpPr>
          <p:spPr bwMode="auto">
            <a:xfrm>
              <a:off x="3359" y="354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3" name="Line 9"/>
            <p:cNvSpPr>
              <a:spLocks noChangeShapeType="1"/>
            </p:cNvSpPr>
            <p:nvPr/>
          </p:nvSpPr>
          <p:spPr bwMode="auto">
            <a:xfrm>
              <a:off x="3359" y="380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4" name="Text Box 10"/>
            <p:cNvSpPr txBox="1">
              <a:spLocks noChangeArrowheads="1"/>
            </p:cNvSpPr>
            <p:nvPr/>
          </p:nvSpPr>
          <p:spPr bwMode="auto">
            <a:xfrm>
              <a:off x="3626" y="3169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&lt;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5" name="Text Box 11"/>
            <p:cNvSpPr txBox="1">
              <a:spLocks noChangeArrowheads="1"/>
            </p:cNvSpPr>
            <p:nvPr/>
          </p:nvSpPr>
          <p:spPr bwMode="auto">
            <a:xfrm>
              <a:off x="3626" y="3428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=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6" name="Text Box 12"/>
            <p:cNvSpPr txBox="1">
              <a:spLocks noChangeArrowheads="1"/>
            </p:cNvSpPr>
            <p:nvPr/>
          </p:nvSpPr>
          <p:spPr bwMode="auto">
            <a:xfrm>
              <a:off x="3626" y="3687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&gt;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7" name="Text Box 13"/>
            <p:cNvSpPr txBox="1">
              <a:spLocks noChangeArrowheads="1"/>
            </p:cNvSpPr>
            <p:nvPr/>
          </p:nvSpPr>
          <p:spPr bwMode="auto">
            <a:xfrm>
              <a:off x="1292" y="3226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X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X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X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  <p:sp>
          <p:nvSpPr>
            <p:cNvPr id="733198" name="Text Box 14"/>
            <p:cNvSpPr txBox="1">
              <a:spLocks noChangeArrowheads="1"/>
            </p:cNvSpPr>
            <p:nvPr/>
          </p:nvSpPr>
          <p:spPr bwMode="auto">
            <a:xfrm>
              <a:off x="1292" y="3668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Y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Y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Y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</p:grpSp>
      <p:sp>
        <p:nvSpPr>
          <p:cNvPr id="73319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9388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IEEE 754 Encoding</a:t>
            </a:r>
          </a:p>
        </p:txBody>
      </p:sp>
      <p:graphicFrame>
        <p:nvGraphicFramePr>
          <p:cNvPr id="732243" name="Group 83"/>
          <p:cNvGraphicFramePr>
            <a:graphicFrameLocks noGrp="1"/>
          </p:cNvGraphicFramePr>
          <p:nvPr>
            <p:ph idx="1"/>
          </p:nvPr>
        </p:nvGraphicFramePr>
        <p:xfrm>
          <a:off x="457200" y="1284288"/>
          <a:ext cx="8229600" cy="2194560"/>
        </p:xfrm>
        <a:graphic>
          <a:graphicData uri="http://schemas.openxmlformats.org/drawingml/2006/table">
            <a:tbl>
              <a:tblPr/>
              <a:tblGrid>
                <a:gridCol w="261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 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 =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 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2246" name="Group 86"/>
          <p:cNvGraphicFramePr>
            <a:graphicFrameLocks noGrp="1"/>
          </p:cNvGraphicFramePr>
          <p:nvPr/>
        </p:nvGraphicFramePr>
        <p:xfrm>
          <a:off x="468313" y="3798888"/>
          <a:ext cx="8208962" cy="2194560"/>
        </p:xfrm>
        <a:graphic>
          <a:graphicData uri="http://schemas.openxmlformats.org/drawingml/2006/table">
            <a:tbl>
              <a:tblPr/>
              <a:tblGrid>
                <a:gridCol w="260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Double-Precision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 =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 =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 2046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6-bit Floating Point Example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6-bit floating point representation</a:t>
            </a:r>
          </a:p>
          <a:p>
            <a:pPr lvl="1"/>
            <a:r>
              <a:rPr lang="en-US" altLang="en-US"/>
              <a:t>Sign bit is the most significant bit</a:t>
            </a:r>
          </a:p>
          <a:p>
            <a:pPr lvl="1"/>
            <a:r>
              <a:rPr lang="en-US" altLang="en-US"/>
              <a:t>Next 3 bits are the exponent with a bias of 3</a:t>
            </a:r>
          </a:p>
          <a:p>
            <a:pPr lvl="1"/>
            <a:r>
              <a:rPr lang="en-US" altLang="en-US"/>
              <a:t>Last 2 bits are the fraction</a:t>
            </a:r>
          </a:p>
          <a:p>
            <a:r>
              <a:rPr lang="en-US" altLang="en-US"/>
              <a:t>Same general form as IEEE</a:t>
            </a:r>
          </a:p>
          <a:p>
            <a:pPr lvl="1"/>
            <a:r>
              <a:rPr lang="en-US" altLang="en-US"/>
              <a:t>Normalized, denormalized</a:t>
            </a:r>
          </a:p>
          <a:p>
            <a:pPr lvl="1"/>
            <a:r>
              <a:rPr lang="en-US" altLang="en-US"/>
              <a:t>Representation of 0, infinity and NaN</a:t>
            </a:r>
          </a:p>
          <a:p>
            <a:r>
              <a:rPr lang="en-US" altLang="en-US"/>
              <a:t>Value of normalized numbers 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3</a:t>
            </a:r>
            <a:endParaRPr lang="en-US" altLang="en-US"/>
          </a:p>
          <a:p>
            <a:r>
              <a:rPr lang="en-US" altLang="en-US"/>
              <a:t>Value of denormalized numbers 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000099"/>
                </a:solidFill>
              </a:rPr>
              <a:t>– 2</a:t>
            </a:r>
            <a:endParaRPr lang="en-US" altLang="en-US"/>
          </a:p>
        </p:txBody>
      </p:sp>
      <p:grpSp>
        <p:nvGrpSpPr>
          <p:cNvPr id="783369" name="Group 9"/>
          <p:cNvGrpSpPr>
            <a:grpSpLocks/>
          </p:cNvGrpSpPr>
          <p:nvPr/>
        </p:nvGrpSpPr>
        <p:grpSpPr bwMode="auto">
          <a:xfrm>
            <a:off x="5832475" y="1412875"/>
            <a:ext cx="2520950" cy="365125"/>
            <a:chOff x="3288" y="1638"/>
            <a:chExt cx="1588" cy="230"/>
          </a:xfrm>
        </p:grpSpPr>
        <p:sp>
          <p:nvSpPr>
            <p:cNvPr id="783365" name="Text Box 5"/>
            <p:cNvSpPr txBox="1">
              <a:spLocks noChangeArrowheads="1"/>
            </p:cNvSpPr>
            <p:nvPr/>
          </p:nvSpPr>
          <p:spPr bwMode="auto">
            <a:xfrm>
              <a:off x="3288" y="1638"/>
              <a:ext cx="106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83366" name="Text Box 6"/>
            <p:cNvSpPr txBox="1">
              <a:spLocks noChangeArrowheads="1"/>
            </p:cNvSpPr>
            <p:nvPr/>
          </p:nvSpPr>
          <p:spPr bwMode="auto">
            <a:xfrm>
              <a:off x="3394" y="1638"/>
              <a:ext cx="850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r>
                <a:rPr lang="en-US" altLang="en-US" baseline="30000"/>
                <a:t>3</a:t>
              </a:r>
            </a:p>
          </p:txBody>
        </p:sp>
        <p:sp>
          <p:nvSpPr>
            <p:cNvPr id="783367" name="Text Box 7"/>
            <p:cNvSpPr txBox="1">
              <a:spLocks noChangeArrowheads="1"/>
            </p:cNvSpPr>
            <p:nvPr/>
          </p:nvSpPr>
          <p:spPr bwMode="auto">
            <a:xfrm>
              <a:off x="4244" y="1638"/>
              <a:ext cx="632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r>
                <a:rPr lang="en-US" altLang="en-US" baseline="300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Values Related to Exponent</a:t>
            </a:r>
          </a:p>
        </p:txBody>
      </p:sp>
      <p:graphicFrame>
        <p:nvGraphicFramePr>
          <p:cNvPr id="789591" name="Group 87"/>
          <p:cNvGraphicFramePr>
            <a:graphicFrameLocks noGrp="1"/>
          </p:cNvGraphicFramePr>
          <p:nvPr/>
        </p:nvGraphicFramePr>
        <p:xfrm>
          <a:off x="755650" y="1484313"/>
          <a:ext cx="6096000" cy="40640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89593" name="Text Box 89"/>
          <p:cNvSpPr txBox="1">
            <a:spLocks noChangeArrowheads="1"/>
          </p:cNvSpPr>
          <p:nvPr/>
        </p:nvSpPr>
        <p:spPr bwMode="auto">
          <a:xfrm>
            <a:off x="6840252" y="1936750"/>
            <a:ext cx="21339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 smtClean="0">
                <a:solidFill>
                  <a:srgbClr val="FF0000"/>
                </a:solidFill>
              </a:rPr>
              <a:t>Denormalized</a:t>
            </a:r>
            <a:r>
              <a:rPr lang="en-US" altLang="en-US" dirty="0" smtClean="0">
                <a:solidFill>
                  <a:srgbClr val="FF0000"/>
                </a:solidFill>
              </a:rPr>
              <a:t>  or 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789594" name="Text Box 90"/>
          <p:cNvSpPr txBox="1">
            <a:spLocks noChangeArrowheads="1"/>
          </p:cNvSpPr>
          <p:nvPr/>
        </p:nvSpPr>
        <p:spPr bwMode="auto">
          <a:xfrm>
            <a:off x="6948488" y="51149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Inf or NaN</a:t>
            </a:r>
          </a:p>
        </p:txBody>
      </p:sp>
      <p:sp>
        <p:nvSpPr>
          <p:cNvPr id="789595" name="AutoShape 91"/>
          <p:cNvSpPr>
            <a:spLocks/>
          </p:cNvSpPr>
          <p:nvPr/>
        </p:nvSpPr>
        <p:spPr bwMode="auto">
          <a:xfrm>
            <a:off x="6985000" y="2420938"/>
            <a:ext cx="250825" cy="2663825"/>
          </a:xfrm>
          <a:prstGeom prst="rightBrace">
            <a:avLst>
              <a:gd name="adj1" fmla="val 885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96" name="Text Box 92"/>
          <p:cNvSpPr txBox="1">
            <a:spLocks noChangeArrowheads="1"/>
          </p:cNvSpPr>
          <p:nvPr/>
        </p:nvSpPr>
        <p:spPr bwMode="auto">
          <a:xfrm>
            <a:off x="7308850" y="35671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Normalized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Range</a:t>
            </a:r>
            <a:r>
              <a:rPr lang="ar-SA" altLang="en-US"/>
              <a:t> </a:t>
            </a:r>
            <a:r>
              <a:rPr lang="en-US" altLang="en-US"/>
              <a:t>of Values</a:t>
            </a:r>
          </a:p>
        </p:txBody>
      </p:sp>
      <p:graphicFrame>
        <p:nvGraphicFramePr>
          <p:cNvPr id="792720" name="Group 1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588413"/>
              </p:ext>
            </p:extLst>
          </p:nvPr>
        </p:nvGraphicFramePr>
        <p:xfrm>
          <a:off x="468313" y="1125538"/>
          <a:ext cx="6011862" cy="515112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kumimoji="0" lang="en-US" alt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1/4*1/4=1/16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2/4*1/4=2/16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3/4*1/4=3/16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4/4*1/4=4/16=1/4=0.25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5/4*1/4=5/16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6/4*1/4=6/16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7/4*1/4=7/16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4/4*2/4=8/16=1/2=0.5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5/4*2/4=10/16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6/4*2/4=12/16=0.75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7/4*2/4=14/16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92721" name="Text Box 145"/>
          <p:cNvSpPr txBox="1">
            <a:spLocks noChangeArrowheads="1"/>
          </p:cNvSpPr>
          <p:nvPr/>
        </p:nvSpPr>
        <p:spPr bwMode="auto">
          <a:xfrm>
            <a:off x="6551613" y="19526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smallest denormalized</a:t>
            </a:r>
          </a:p>
        </p:txBody>
      </p:sp>
      <p:sp>
        <p:nvSpPr>
          <p:cNvPr id="792722" name="Text Box 146"/>
          <p:cNvSpPr txBox="1">
            <a:spLocks noChangeArrowheads="1"/>
          </p:cNvSpPr>
          <p:nvPr/>
        </p:nvSpPr>
        <p:spPr bwMode="auto">
          <a:xfrm>
            <a:off x="6551613" y="270827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largest denormalized</a:t>
            </a:r>
          </a:p>
        </p:txBody>
      </p:sp>
      <p:sp>
        <p:nvSpPr>
          <p:cNvPr id="792723" name="Text Box 147"/>
          <p:cNvSpPr txBox="1">
            <a:spLocks noChangeArrowheads="1"/>
          </p:cNvSpPr>
          <p:nvPr/>
        </p:nvSpPr>
        <p:spPr bwMode="auto">
          <a:xfrm>
            <a:off x="6551613" y="3133725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smallest normalized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Range</a:t>
            </a:r>
            <a:r>
              <a:rPr lang="ar-SA" altLang="en-US"/>
              <a:t> </a:t>
            </a:r>
            <a:r>
              <a:rPr lang="en-US" altLang="en-US"/>
              <a:t>of Values</a:t>
            </a:r>
          </a:p>
        </p:txBody>
      </p:sp>
      <p:graphicFrame>
        <p:nvGraphicFramePr>
          <p:cNvPr id="796764" name="Group 92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6156325" cy="5151120"/>
        </p:xfrm>
        <a:graphic>
          <a:graphicData uri="http://schemas.openxmlformats.org/drawingml/2006/table">
            <a:tbl>
              <a:tblPr/>
              <a:tblGrid>
                <a:gridCol w="55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kumimoji="0" lang="en-US" alt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4/4*4/4=16/16=1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5/4*4/4=20/16=1.25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6/4*4/4=24/16=1.5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7/4*4/4=28/16=1.75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4/4*8/4=32/16=2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5/4*8/4=40/16=2.5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6/4*8/4=48/16=3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7/4*8/4=56/16=3.5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4/4*16/4=64/16=4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5/4*16/4=80/16=5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6/4*16/4=96/16=6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7/4*16/4=112/16=7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Range</a:t>
            </a:r>
            <a:r>
              <a:rPr lang="ar-SA" altLang="en-US"/>
              <a:t> </a:t>
            </a:r>
            <a:r>
              <a:rPr lang="en-US" altLang="en-US"/>
              <a:t>of Values</a:t>
            </a:r>
          </a:p>
        </p:txBody>
      </p:sp>
      <p:graphicFrame>
        <p:nvGraphicFramePr>
          <p:cNvPr id="797786" name="Group 90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6156325" cy="3566160"/>
        </p:xfrm>
        <a:graphic>
          <a:graphicData uri="http://schemas.openxmlformats.org/drawingml/2006/table">
            <a:tbl>
              <a:tblPr/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4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kumimoji="0" lang="en-US" alt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4/4*32/4=128/16=8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5/4*32/4=160/16=10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6/4*32/4=192/16=12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7/4*32/4=224/16=14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97787" name="Text Box 91"/>
          <p:cNvSpPr txBox="1">
            <a:spLocks noChangeArrowheads="1"/>
          </p:cNvSpPr>
          <p:nvPr/>
        </p:nvSpPr>
        <p:spPr bwMode="auto">
          <a:xfrm>
            <a:off x="6686550" y="27447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largest normalized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Distribution</a:t>
            </a:r>
            <a:r>
              <a:rPr lang="ar-SA" altLang="en-US"/>
              <a:t> </a:t>
            </a:r>
            <a:r>
              <a:rPr lang="en-US" altLang="en-US"/>
              <a:t>of Values</a:t>
            </a:r>
          </a:p>
        </p:txBody>
      </p:sp>
      <p:pic>
        <p:nvPicPr>
          <p:cNvPr id="794978" name="Picture 3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881188"/>
            <a:ext cx="8243887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4980" name="Picture 3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5300663"/>
            <a:ext cx="5364163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4981" name="Picture 3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321050"/>
            <a:ext cx="8096250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Addition Example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  <a:ln/>
        </p:spPr>
        <p:txBody>
          <a:bodyPr rIns="0"/>
          <a:lstStyle/>
          <a:p>
            <a:pPr>
              <a:spcBef>
                <a:spcPct val="30000"/>
              </a:spcBef>
            </a:pPr>
            <a:r>
              <a:rPr lang="en-US" altLang="en-US"/>
              <a:t>Consider adding: (1.111)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+ 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0000"/>
              </a:spcBef>
            </a:pPr>
            <a:r>
              <a:rPr lang="en-US" altLang="en-US"/>
              <a:t>For simplicity, we assume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Cannot add significands … Why?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Because </a:t>
            </a:r>
            <a:r>
              <a:rPr lang="en-US" altLang="en-US">
                <a:solidFill>
                  <a:srgbClr val="FF0000"/>
                </a:solidFill>
              </a:rPr>
              <a:t>exponents are not equal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How to make exponents equal?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Shift the significand of the lesser exponent right</a:t>
            </a:r>
          </a:p>
          <a:p>
            <a:pPr lvl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until its exponent matches the larger number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(0.1011)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(0.01011)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Difference between the two exponents = </a:t>
            </a:r>
            <a:r>
              <a:rPr lang="en-US" altLang="en-US">
                <a:solidFill>
                  <a:srgbClr val="FF0000"/>
                </a:solidFill>
              </a:rPr>
              <a:t>–1 – (–3)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So, </a:t>
            </a:r>
            <a:r>
              <a:rPr lang="en-US" altLang="en-US">
                <a:solidFill>
                  <a:srgbClr val="FF0000"/>
                </a:solidFill>
              </a:rPr>
              <a:t>shift right</a:t>
            </a:r>
            <a:r>
              <a:rPr lang="en-US" altLang="en-US"/>
              <a:t> by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 bits</a:t>
            </a:r>
          </a:p>
          <a:p>
            <a:r>
              <a:rPr lang="en-US" altLang="en-US"/>
              <a:t>Now, </a:t>
            </a:r>
            <a:r>
              <a:rPr lang="en-US" altLang="en-US">
                <a:solidFill>
                  <a:srgbClr val="FF0000"/>
                </a:solidFill>
              </a:rPr>
              <a:t>add the significands:</a:t>
            </a:r>
          </a:p>
        </p:txBody>
      </p:sp>
      <p:grpSp>
        <p:nvGrpSpPr>
          <p:cNvPr id="734221" name="Group 13"/>
          <p:cNvGrpSpPr>
            <a:grpSpLocks/>
          </p:cNvGrpSpPr>
          <p:nvPr/>
        </p:nvGrpSpPr>
        <p:grpSpPr bwMode="auto">
          <a:xfrm>
            <a:off x="4822825" y="5084763"/>
            <a:ext cx="2557463" cy="1098550"/>
            <a:chOff x="2857" y="3197"/>
            <a:chExt cx="1611" cy="692"/>
          </a:xfrm>
        </p:grpSpPr>
        <p:sp>
          <p:nvSpPr>
            <p:cNvPr id="734214" name="Text Box 6"/>
            <p:cNvSpPr txBox="1">
              <a:spLocks noChangeArrowheads="1"/>
            </p:cNvSpPr>
            <p:nvPr/>
          </p:nvSpPr>
          <p:spPr bwMode="auto">
            <a:xfrm>
              <a:off x="2904" y="3659"/>
              <a:ext cx="41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Carry</a:t>
              </a:r>
            </a:p>
          </p:txBody>
        </p:sp>
        <p:grpSp>
          <p:nvGrpSpPr>
            <p:cNvPr id="734215" name="Group 7"/>
            <p:cNvGrpSpPr>
              <a:grpSpLocks/>
            </p:cNvGrpSpPr>
            <p:nvPr/>
          </p:nvGrpSpPr>
          <p:grpSpPr bwMode="auto">
            <a:xfrm>
              <a:off x="3406" y="3197"/>
              <a:ext cx="1062" cy="692"/>
              <a:chOff x="4560" y="3283"/>
              <a:chExt cx="1037" cy="692"/>
            </a:xfrm>
          </p:grpSpPr>
          <p:sp>
            <p:nvSpPr>
              <p:cNvPr id="734216" name="Text Box 8"/>
              <p:cNvSpPr txBox="1">
                <a:spLocks noChangeArrowheads="1"/>
              </p:cNvSpPr>
              <p:nvPr/>
            </p:nvSpPr>
            <p:spPr bwMode="auto">
              <a:xfrm>
                <a:off x="4560" y="3283"/>
                <a:ext cx="1037" cy="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 1.111</a:t>
                </a:r>
              </a:p>
              <a:p>
                <a:pPr eaLnBrk="0" hangingPunct="0"/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 0.01011</a:t>
                </a:r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2000" b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0.00111</a:t>
                </a:r>
              </a:p>
            </p:txBody>
          </p:sp>
          <p:sp>
            <p:nvSpPr>
              <p:cNvPr id="734217" name="Text Box 9"/>
              <p:cNvSpPr txBox="1">
                <a:spLocks noChangeArrowheads="1"/>
              </p:cNvSpPr>
              <p:nvPr/>
            </p:nvSpPr>
            <p:spPr bwMode="auto">
              <a:xfrm>
                <a:off x="4646" y="3370"/>
                <a:ext cx="11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+</a:t>
                </a:r>
              </a:p>
            </p:txBody>
          </p:sp>
          <p:sp>
            <p:nvSpPr>
              <p:cNvPr id="734218" name="Line 10"/>
              <p:cNvSpPr>
                <a:spLocks noChangeShapeType="1"/>
              </p:cNvSpPr>
              <p:nvPr/>
            </p:nvSpPr>
            <p:spPr bwMode="auto">
              <a:xfrm flipV="1">
                <a:off x="4675" y="3715"/>
                <a:ext cx="8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34219" name="Line 11"/>
            <p:cNvSpPr>
              <a:spLocks noChangeShapeType="1"/>
            </p:cNvSpPr>
            <p:nvPr/>
          </p:nvSpPr>
          <p:spPr bwMode="auto">
            <a:xfrm>
              <a:off x="3347" y="3774"/>
              <a:ext cx="1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4220" name="Rectangle 12"/>
            <p:cNvSpPr>
              <a:spLocks noChangeArrowheads="1"/>
            </p:cNvSpPr>
            <p:nvPr/>
          </p:nvSpPr>
          <p:spPr bwMode="auto">
            <a:xfrm>
              <a:off x="2857" y="3203"/>
              <a:ext cx="1611" cy="6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 Example – cont’d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Ins="0"/>
          <a:lstStyle/>
          <a:p>
            <a:pPr>
              <a:spcBef>
                <a:spcPct val="35000"/>
              </a:spcBef>
            </a:pPr>
            <a:r>
              <a:rPr lang="en-US" altLang="en-US"/>
              <a:t>So, (1.111)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+ 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However, result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 normalized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result: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0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In this example, we have a </a:t>
            </a:r>
            <a:r>
              <a:rPr lang="en-US" altLang="en-US">
                <a:solidFill>
                  <a:srgbClr val="FF0000"/>
                </a:solidFill>
              </a:rPr>
              <a:t>carry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So, </a:t>
            </a:r>
            <a:r>
              <a:rPr lang="en-US" altLang="en-US">
                <a:solidFill>
                  <a:srgbClr val="FF0000"/>
                </a:solidFill>
              </a:rPr>
              <a:t>shift right by 1 bit and increment the exponent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 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to fit in appropriate number of bits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We assumed 4 bits of precision or 3 bits of fraction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Round to </a:t>
            </a:r>
            <a:r>
              <a:rPr lang="en-US" altLang="en-US">
                <a:solidFill>
                  <a:srgbClr val="FF0000"/>
                </a:solidFill>
              </a:rPr>
              <a:t>nearest</a:t>
            </a:r>
            <a:r>
              <a:rPr lang="en-US" altLang="en-US"/>
              <a:t>: (1.000</a:t>
            </a:r>
            <a:r>
              <a:rPr lang="en-US" altLang="en-US">
                <a:solidFill>
                  <a:srgbClr val="FF0000"/>
                </a:solidFill>
              </a:rPr>
              <a:t>111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≈ (1.00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endParaRPr lang="en-US" altLang="en-US"/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Renormalize</a:t>
            </a:r>
            <a:r>
              <a:rPr lang="en-US" altLang="en-US"/>
              <a:t> if rounding generates a carry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Detect overflow / underflow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If exponent becomes too large </a:t>
            </a:r>
            <a:r>
              <a:rPr lang="en-US" altLang="en-US">
                <a:solidFill>
                  <a:srgbClr val="FF0000"/>
                </a:solidFill>
              </a:rPr>
              <a:t>(overflow)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or too small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(underflow)</a:t>
            </a:r>
          </a:p>
        </p:txBody>
      </p:sp>
      <p:grpSp>
        <p:nvGrpSpPr>
          <p:cNvPr id="735243" name="Group 11"/>
          <p:cNvGrpSpPr>
            <a:grpSpLocks/>
          </p:cNvGrpSpPr>
          <p:nvPr/>
        </p:nvGrpSpPr>
        <p:grpSpPr bwMode="auto">
          <a:xfrm>
            <a:off x="6767513" y="4479925"/>
            <a:ext cx="1873250" cy="1143000"/>
            <a:chOff x="4263" y="2822"/>
            <a:chExt cx="1180" cy="720"/>
          </a:xfrm>
        </p:grpSpPr>
        <p:sp>
          <p:nvSpPr>
            <p:cNvPr id="735237" name="Text Box 5"/>
            <p:cNvSpPr txBox="1">
              <a:spLocks noChangeArrowheads="1"/>
            </p:cNvSpPr>
            <p:nvPr/>
          </p:nvSpPr>
          <p:spPr bwMode="auto">
            <a:xfrm>
              <a:off x="4461" y="2851"/>
              <a:ext cx="936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1.000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111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4296" y="3004"/>
              <a:ext cx="1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35239" name="Line 7"/>
            <p:cNvSpPr>
              <a:spLocks noChangeShapeType="1"/>
            </p:cNvSpPr>
            <p:nvPr/>
          </p:nvSpPr>
          <p:spPr bwMode="auto">
            <a:xfrm flipV="1">
              <a:off x="4394" y="3283"/>
              <a:ext cx="6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5240" name="Rectangle 8"/>
            <p:cNvSpPr>
              <a:spLocks noChangeArrowheads="1"/>
            </p:cNvSpPr>
            <p:nvPr/>
          </p:nvSpPr>
          <p:spPr bwMode="auto">
            <a:xfrm>
              <a:off x="4263" y="2822"/>
              <a:ext cx="1180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241" name="Line 9"/>
            <p:cNvSpPr>
              <a:spLocks noChangeShapeType="1"/>
            </p:cNvSpPr>
            <p:nvPr/>
          </p:nvSpPr>
          <p:spPr bwMode="auto">
            <a:xfrm>
              <a:off x="4989" y="287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5242" name="Freeform 10"/>
            <p:cNvSpPr>
              <a:spLocks/>
            </p:cNvSpPr>
            <p:nvPr/>
          </p:nvSpPr>
          <p:spPr bwMode="auto">
            <a:xfrm>
              <a:off x="5051" y="3081"/>
              <a:ext cx="230" cy="86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35000"/>
              </a:spcBef>
            </a:pPr>
            <a:r>
              <a:rPr lang="en-US" altLang="en-US"/>
              <a:t>Programming languages support numbers with fraction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Called </a:t>
            </a:r>
            <a:r>
              <a:rPr lang="en-US" altLang="en-US">
                <a:solidFill>
                  <a:srgbClr val="FF0000"/>
                </a:solidFill>
              </a:rPr>
              <a:t>floating-point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numbers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Examples: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3.14159265…  (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2.71828… 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0.000000001 or 1.0 × 10</a:t>
            </a:r>
            <a:r>
              <a:rPr lang="en-US" altLang="en-US" baseline="30000"/>
              <a:t>–9</a:t>
            </a:r>
            <a:r>
              <a:rPr lang="en-US" altLang="en-US"/>
              <a:t> (seconds in a nanosecond)</a:t>
            </a:r>
            <a:endParaRPr lang="el-GR" altLang="en-US" baseline="30000"/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86,400,000,000,000 or 8.64 × 10</a:t>
            </a:r>
            <a:r>
              <a:rPr lang="en-US" altLang="en-US" baseline="30000"/>
              <a:t>13</a:t>
            </a:r>
            <a:r>
              <a:rPr lang="en-US" altLang="en-US"/>
              <a:t> (nanoseconds in a day)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1800"/>
              <a:t>last number is a large integer that cannot fit in a 32-bit integer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We use a </a:t>
            </a:r>
            <a:r>
              <a:rPr lang="en-US" altLang="en-US">
                <a:solidFill>
                  <a:srgbClr val="FF0000"/>
                </a:solidFill>
              </a:rPr>
              <a:t>scientific notation</a:t>
            </a:r>
            <a:r>
              <a:rPr lang="en-US" altLang="en-US"/>
              <a:t> to represent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Very small numbers (e.g. 1.0 × 10</a:t>
            </a:r>
            <a:r>
              <a:rPr lang="en-US" altLang="en-US" baseline="30000"/>
              <a:t>–9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Very large numbers (e.g. 8.64 × 10</a:t>
            </a:r>
            <a:r>
              <a:rPr lang="en-US" altLang="en-US" baseline="30000"/>
              <a:t>13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Scientific notation</a:t>
            </a:r>
            <a:r>
              <a:rPr lang="en-US" altLang="en-US"/>
              <a:t>: ± </a:t>
            </a:r>
            <a:r>
              <a:rPr lang="en-US" altLang="en-US" i="1"/>
              <a:t>d</a:t>
            </a:r>
            <a:r>
              <a:rPr lang="en-US" altLang="en-US" sz="800" i="1"/>
              <a:t> </a:t>
            </a:r>
            <a:r>
              <a:rPr lang="en-US" altLang="en-US" b="1"/>
              <a:t>.</a:t>
            </a:r>
            <a:r>
              <a:rPr lang="en-US" altLang="en-US" sz="1200" b="1"/>
              <a:t> </a:t>
            </a:r>
            <a:r>
              <a:rPr lang="en-US" altLang="en-US" i="1"/>
              <a:t>f</a:t>
            </a:r>
            <a:r>
              <a:rPr lang="en-US" altLang="en-US" i="1" baseline="-25000"/>
              <a:t>1</a:t>
            </a:r>
            <a:r>
              <a:rPr lang="en-US" altLang="en-US" i="1"/>
              <a:t>f</a:t>
            </a:r>
            <a:r>
              <a:rPr lang="en-US" altLang="en-US" baseline="-25000"/>
              <a:t>2</a:t>
            </a:r>
            <a:r>
              <a:rPr lang="en-US" altLang="en-US" i="1"/>
              <a:t>f</a:t>
            </a:r>
            <a:r>
              <a:rPr lang="en-US" altLang="en-US" baseline="-25000"/>
              <a:t>3</a:t>
            </a:r>
            <a:r>
              <a:rPr lang="en-US" altLang="en-US" i="1"/>
              <a:t>f</a:t>
            </a:r>
            <a:r>
              <a:rPr lang="en-US" altLang="en-US" baseline="-25000"/>
              <a:t>4 </a:t>
            </a:r>
            <a:r>
              <a:rPr lang="en-US" altLang="en-US"/>
              <a:t>… × 10 </a:t>
            </a:r>
            <a:r>
              <a:rPr lang="en-US" altLang="en-US" baseline="30000"/>
              <a:t>± 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1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2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3</a:t>
            </a:r>
            <a:endParaRPr lang="en-US" altLang="en-US" baseline="3000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World is Not Just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Subtraction Example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Consider: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0000"/>
              </a:spcBef>
            </a:pPr>
            <a:r>
              <a:rPr lang="en-US" altLang="en-US"/>
              <a:t>We assume again: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Shift significand of the lesser exponent </a:t>
            </a:r>
            <a:r>
              <a:rPr lang="en-US" altLang="en-US">
                <a:solidFill>
                  <a:srgbClr val="FF0000"/>
                </a:solidFill>
              </a:rPr>
              <a:t>right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Difference between the two exponents = </a:t>
            </a:r>
            <a:r>
              <a:rPr lang="en-US" altLang="en-US">
                <a:solidFill>
                  <a:srgbClr val="FF0000"/>
                </a:solidFill>
              </a:rPr>
              <a:t>2 – (–3)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Shift right by </a:t>
            </a:r>
            <a:r>
              <a:rPr lang="en-US" altLang="en-US">
                <a:solidFill>
                  <a:srgbClr val="FF0000"/>
                </a:solidFill>
              </a:rPr>
              <a:t>5 bits</a:t>
            </a:r>
            <a:r>
              <a:rPr lang="en-US" altLang="en-US"/>
              <a:t>: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(0.00001000)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/>
              <a:t>Convert subtraction into </a:t>
            </a:r>
            <a:r>
              <a:rPr lang="en-US" altLang="en-US">
                <a:solidFill>
                  <a:srgbClr val="FF0000"/>
                </a:solidFill>
              </a:rPr>
              <a:t>addition to 2's complement</a:t>
            </a:r>
          </a:p>
        </p:txBody>
      </p:sp>
      <p:sp>
        <p:nvSpPr>
          <p:cNvPr id="736265" name="Text Box 9"/>
          <p:cNvSpPr txBox="1">
            <a:spLocks noChangeArrowheads="1"/>
          </p:cNvSpPr>
          <p:nvPr/>
        </p:nvSpPr>
        <p:spPr bwMode="auto">
          <a:xfrm>
            <a:off x="1908175" y="4292600"/>
            <a:ext cx="2268538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0.00001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0.00001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736293" name="Group 37"/>
          <p:cNvGrpSpPr>
            <a:grpSpLocks/>
          </p:cNvGrpSpPr>
          <p:nvPr/>
        </p:nvGrpSpPr>
        <p:grpSpPr bwMode="auto">
          <a:xfrm>
            <a:off x="1368425" y="3790950"/>
            <a:ext cx="2843213" cy="2374900"/>
            <a:chOff x="862" y="2388"/>
            <a:chExt cx="1791" cy="1496"/>
          </a:xfrm>
        </p:grpSpPr>
        <p:grpSp>
          <p:nvGrpSpPr>
            <p:cNvPr id="736261" name="Group 5"/>
            <p:cNvGrpSpPr>
              <a:grpSpLocks/>
            </p:cNvGrpSpPr>
            <p:nvPr/>
          </p:nvGrpSpPr>
          <p:grpSpPr bwMode="auto">
            <a:xfrm>
              <a:off x="862" y="2388"/>
              <a:ext cx="453" cy="230"/>
              <a:chOff x="987" y="2506"/>
              <a:chExt cx="491" cy="230"/>
            </a:xfrm>
          </p:grpSpPr>
          <p:sp>
            <p:nvSpPr>
              <p:cNvPr id="736262" name="Freeform 6"/>
              <p:cNvSpPr>
                <a:spLocks/>
              </p:cNvSpPr>
              <p:nvPr/>
            </p:nvSpPr>
            <p:spPr bwMode="auto">
              <a:xfrm>
                <a:off x="1334" y="2621"/>
                <a:ext cx="144" cy="115"/>
              </a:xfrm>
              <a:custGeom>
                <a:avLst/>
                <a:gdLst>
                  <a:gd name="T0" fmla="*/ 0 w 144"/>
                  <a:gd name="T1" fmla="*/ 0 h 259"/>
                  <a:gd name="T2" fmla="*/ 144 w 144"/>
                  <a:gd name="T3" fmla="*/ 0 h 259"/>
                  <a:gd name="T4" fmla="*/ 144 w 144"/>
                  <a:gd name="T5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259">
                    <a:moveTo>
                      <a:pt x="0" y="0"/>
                    </a:moveTo>
                    <a:lnTo>
                      <a:pt x="144" y="0"/>
                    </a:lnTo>
                    <a:lnTo>
                      <a:pt x="144" y="259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6263" name="Text Box 7"/>
              <p:cNvSpPr txBox="1">
                <a:spLocks noChangeArrowheads="1"/>
              </p:cNvSpPr>
              <p:nvPr/>
            </p:nvSpPr>
            <p:spPr bwMode="auto">
              <a:xfrm>
                <a:off x="987" y="2506"/>
                <a:ext cx="40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i="1">
                    <a:solidFill>
                      <a:srgbClr val="FF0000"/>
                    </a:solidFill>
                  </a:rPr>
                  <a:t>Sign</a:t>
                </a:r>
              </a:p>
            </p:txBody>
          </p:sp>
        </p:grpSp>
        <p:sp>
          <p:nvSpPr>
            <p:cNvPr id="736267" name="Rectangle 11"/>
            <p:cNvSpPr>
              <a:spLocks noChangeArrowheads="1"/>
            </p:cNvSpPr>
            <p:nvPr/>
          </p:nvSpPr>
          <p:spPr bwMode="auto">
            <a:xfrm>
              <a:off x="1202" y="2675"/>
              <a:ext cx="1451" cy="120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6284" name="Line 28"/>
          <p:cNvSpPr>
            <a:spLocks noChangeShapeType="1"/>
          </p:cNvSpPr>
          <p:nvPr/>
        </p:nvSpPr>
        <p:spPr bwMode="auto">
          <a:xfrm flipV="1">
            <a:off x="2052638" y="4976813"/>
            <a:ext cx="2052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6286" name="Rectangle 30"/>
          <p:cNvSpPr>
            <a:spLocks noChangeArrowheads="1"/>
          </p:cNvSpPr>
          <p:nvPr/>
        </p:nvSpPr>
        <p:spPr bwMode="auto">
          <a:xfrm>
            <a:off x="4895850" y="4329113"/>
            <a:ext cx="3779838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Since result is negative, convert result from</a:t>
            </a:r>
            <a:r>
              <a:rPr lang="en-US" altLang="en-US" sz="2000">
                <a:solidFill>
                  <a:srgbClr val="FF0000"/>
                </a:solidFill>
              </a:rPr>
              <a:t> 2's complement </a:t>
            </a:r>
            <a:r>
              <a:rPr lang="en-US" altLang="en-US" sz="2000"/>
              <a:t>to</a:t>
            </a:r>
            <a:r>
              <a:rPr lang="en-US" altLang="en-US" sz="2000">
                <a:solidFill>
                  <a:srgbClr val="FF0000"/>
                </a:solidFill>
              </a:rPr>
              <a:t> sign-magnitude</a:t>
            </a:r>
          </a:p>
        </p:txBody>
      </p:sp>
      <p:sp>
        <p:nvSpPr>
          <p:cNvPr id="736287" name="Line 31"/>
          <p:cNvSpPr>
            <a:spLocks noChangeShapeType="1"/>
          </p:cNvSpPr>
          <p:nvPr/>
        </p:nvSpPr>
        <p:spPr bwMode="auto">
          <a:xfrm flipV="1">
            <a:off x="2052638" y="5734050"/>
            <a:ext cx="2052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36292" name="Group 36"/>
          <p:cNvGrpSpPr>
            <a:grpSpLocks/>
          </p:cNvGrpSpPr>
          <p:nvPr/>
        </p:nvGrpSpPr>
        <p:grpSpPr bwMode="auto">
          <a:xfrm>
            <a:off x="1223963" y="4275138"/>
            <a:ext cx="757237" cy="1817687"/>
            <a:chOff x="771" y="2693"/>
            <a:chExt cx="477" cy="1145"/>
          </a:xfrm>
        </p:grpSpPr>
        <p:sp>
          <p:nvSpPr>
            <p:cNvPr id="736277" name="Text Box 21"/>
            <p:cNvSpPr txBox="1">
              <a:spLocks noChangeArrowheads="1"/>
            </p:cNvSpPr>
            <p:nvPr/>
          </p:nvSpPr>
          <p:spPr bwMode="auto">
            <a:xfrm rot="-5400000">
              <a:off x="299" y="3165"/>
              <a:ext cx="114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2’s Complement</a:t>
              </a:r>
            </a:p>
          </p:txBody>
        </p:sp>
        <p:sp>
          <p:nvSpPr>
            <p:cNvPr id="736288" name="Arc 32"/>
            <p:cNvSpPr>
              <a:spLocks/>
            </p:cNvSpPr>
            <p:nvPr/>
          </p:nvSpPr>
          <p:spPr bwMode="auto">
            <a:xfrm flipH="1">
              <a:off x="998" y="3045"/>
              <a:ext cx="250" cy="430"/>
            </a:xfrm>
            <a:custGeom>
              <a:avLst/>
              <a:gdLst>
                <a:gd name="G0" fmla="+- 0 0 0"/>
                <a:gd name="G1" fmla="+- 18416 0 0"/>
                <a:gd name="G2" fmla="+- 21600 0 0"/>
                <a:gd name="T0" fmla="*/ 11287 w 21600"/>
                <a:gd name="T1" fmla="*/ 0 h 38236"/>
                <a:gd name="T2" fmla="*/ 8587 w 21600"/>
                <a:gd name="T3" fmla="*/ 38236 h 38236"/>
                <a:gd name="T4" fmla="*/ 0 w 21600"/>
                <a:gd name="T5" fmla="*/ 18416 h 38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36" fill="none" extrusionOk="0">
                  <a:moveTo>
                    <a:pt x="11287" y="-1"/>
                  </a:moveTo>
                  <a:cubicBezTo>
                    <a:pt x="17694" y="3926"/>
                    <a:pt x="21600" y="10901"/>
                    <a:pt x="21600" y="18416"/>
                  </a:cubicBezTo>
                  <a:cubicBezTo>
                    <a:pt x="21600" y="27025"/>
                    <a:pt x="16486" y="34813"/>
                    <a:pt x="8586" y="38235"/>
                  </a:cubicBezTo>
                </a:path>
                <a:path w="21600" h="38236" stroke="0" extrusionOk="0">
                  <a:moveTo>
                    <a:pt x="11287" y="-1"/>
                  </a:moveTo>
                  <a:cubicBezTo>
                    <a:pt x="17694" y="3926"/>
                    <a:pt x="21600" y="10901"/>
                    <a:pt x="21600" y="18416"/>
                  </a:cubicBezTo>
                  <a:cubicBezTo>
                    <a:pt x="21600" y="27025"/>
                    <a:pt x="16486" y="34813"/>
                    <a:pt x="8586" y="38235"/>
                  </a:cubicBezTo>
                  <a:lnTo>
                    <a:pt x="0" y="1841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6294" name="Group 38"/>
          <p:cNvGrpSpPr>
            <a:grpSpLocks/>
          </p:cNvGrpSpPr>
          <p:nvPr/>
        </p:nvGrpSpPr>
        <p:grpSpPr bwMode="auto">
          <a:xfrm>
            <a:off x="4283075" y="5516563"/>
            <a:ext cx="4392613" cy="649287"/>
            <a:chOff x="2698" y="3475"/>
            <a:chExt cx="2767" cy="409"/>
          </a:xfrm>
        </p:grpSpPr>
        <p:sp>
          <p:nvSpPr>
            <p:cNvPr id="736270" name="Text Box 14"/>
            <p:cNvSpPr txBox="1">
              <a:spLocks noChangeArrowheads="1"/>
            </p:cNvSpPr>
            <p:nvPr/>
          </p:nvSpPr>
          <p:spPr bwMode="auto">
            <a:xfrm>
              <a:off x="3878" y="3634"/>
              <a:ext cx="1587" cy="2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–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0.11111 × 2</a:t>
              </a:r>
              <a:r>
                <a:rPr lang="en-US" altLang="en-US" sz="2000" b="1" baseline="3000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6278" name="Line 22"/>
            <p:cNvSpPr>
              <a:spLocks noChangeShapeType="1"/>
            </p:cNvSpPr>
            <p:nvPr/>
          </p:nvSpPr>
          <p:spPr bwMode="auto">
            <a:xfrm>
              <a:off x="2721" y="3748"/>
              <a:ext cx="111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90" name="Text Box 34"/>
            <p:cNvSpPr txBox="1">
              <a:spLocks noChangeArrowheads="1"/>
            </p:cNvSpPr>
            <p:nvPr/>
          </p:nvSpPr>
          <p:spPr bwMode="auto">
            <a:xfrm>
              <a:off x="2698" y="3475"/>
              <a:ext cx="113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2’s Complement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3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3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3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3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3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3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84" grpId="0" animBg="1"/>
      <p:bldP spid="736286" grpId="0" animBg="1"/>
      <p:bldP spid="73628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Subtraction Example – cont’d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So,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 – 0.11111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result: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0.11111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/>
              <a:t> = –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For subtraction, we can have </a:t>
            </a:r>
            <a:r>
              <a:rPr lang="en-US" altLang="en-US">
                <a:solidFill>
                  <a:srgbClr val="FF0000"/>
                </a:solidFill>
              </a:rPr>
              <a:t>leading zeros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Count </a:t>
            </a:r>
            <a:r>
              <a:rPr lang="en-US" altLang="en-US">
                <a:solidFill>
                  <a:srgbClr val="FF0000"/>
                </a:solidFill>
              </a:rPr>
              <a:t>number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of leading zeros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(in this case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= 1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Shift left and decrement exponent by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 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to fit in appropriate number of bits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We assumed 4 bits of precision or 3 bits of fraction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Round to </a:t>
            </a:r>
            <a:r>
              <a:rPr lang="en-US" altLang="en-US">
                <a:solidFill>
                  <a:srgbClr val="FF0000"/>
                </a:solidFill>
              </a:rPr>
              <a:t>nearest</a:t>
            </a:r>
            <a:r>
              <a:rPr lang="en-US" altLang="en-US"/>
              <a:t>: (1.111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≈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0.000)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Renormalize:</a:t>
            </a:r>
            <a:r>
              <a:rPr lang="en-US" altLang="en-US"/>
              <a:t> rounding generated a carry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 –1.111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≈ –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0.000</a:t>
            </a:r>
            <a:r>
              <a:rPr lang="en-US" altLang="en-US" baseline="-25000"/>
              <a:t>2 </a:t>
            </a:r>
            <a:r>
              <a:rPr lang="en-US" altLang="en-US"/>
              <a:t>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= –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</a:t>
            </a:r>
            <a:r>
              <a:rPr lang="en-US" altLang="en-US" baseline="-25000"/>
              <a:t>2 </a:t>
            </a:r>
            <a:r>
              <a:rPr lang="en-US" altLang="en-US"/>
              <a:t>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/>
              <a:t>Result would have been accurate if more fraction bits are used</a:t>
            </a:r>
          </a:p>
        </p:txBody>
      </p:sp>
      <p:grpSp>
        <p:nvGrpSpPr>
          <p:cNvPr id="737291" name="Group 11"/>
          <p:cNvGrpSpPr>
            <a:grpSpLocks/>
          </p:cNvGrpSpPr>
          <p:nvPr/>
        </p:nvGrpSpPr>
        <p:grpSpPr bwMode="auto">
          <a:xfrm>
            <a:off x="7154863" y="4257675"/>
            <a:ext cx="1520825" cy="1143000"/>
            <a:chOff x="4485" y="2682"/>
            <a:chExt cx="958" cy="720"/>
          </a:xfrm>
        </p:grpSpPr>
        <p:sp>
          <p:nvSpPr>
            <p:cNvPr id="737285" name="Text Box 5"/>
            <p:cNvSpPr txBox="1">
              <a:spLocks noChangeArrowheads="1"/>
            </p:cNvSpPr>
            <p:nvPr/>
          </p:nvSpPr>
          <p:spPr bwMode="auto">
            <a:xfrm>
              <a:off x="4673" y="2711"/>
              <a:ext cx="770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1.111</a:t>
              </a:r>
              <a:r>
                <a:rPr lang="en-US" altLang="en-US" sz="2000" b="1"/>
                <a:t>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0.000</a:t>
              </a:r>
            </a:p>
          </p:txBody>
        </p:sp>
        <p:sp>
          <p:nvSpPr>
            <p:cNvPr id="737286" name="Text Box 6"/>
            <p:cNvSpPr txBox="1">
              <a:spLocks noChangeArrowheads="1"/>
            </p:cNvSpPr>
            <p:nvPr/>
          </p:nvSpPr>
          <p:spPr bwMode="auto">
            <a:xfrm>
              <a:off x="4539" y="2864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37287" name="Line 7"/>
            <p:cNvSpPr>
              <a:spLocks noChangeShapeType="1"/>
            </p:cNvSpPr>
            <p:nvPr/>
          </p:nvSpPr>
          <p:spPr bwMode="auto">
            <a:xfrm flipV="1">
              <a:off x="4618" y="3143"/>
              <a:ext cx="6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288" name="Rectangle 8"/>
            <p:cNvSpPr>
              <a:spLocks noChangeArrowheads="1"/>
            </p:cNvSpPr>
            <p:nvPr/>
          </p:nvSpPr>
          <p:spPr bwMode="auto">
            <a:xfrm>
              <a:off x="4485" y="2682"/>
              <a:ext cx="958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289" name="Line 9"/>
            <p:cNvSpPr>
              <a:spLocks noChangeShapeType="1"/>
            </p:cNvSpPr>
            <p:nvPr/>
          </p:nvSpPr>
          <p:spPr bwMode="auto">
            <a:xfrm>
              <a:off x="5284" y="273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290" name="Freeform 10"/>
            <p:cNvSpPr>
              <a:spLocks/>
            </p:cNvSpPr>
            <p:nvPr/>
          </p:nvSpPr>
          <p:spPr bwMode="auto">
            <a:xfrm>
              <a:off x="5230" y="2942"/>
              <a:ext cx="106" cy="85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Addition / Subtraction</a:t>
            </a:r>
          </a:p>
        </p:txBody>
      </p:sp>
      <p:grpSp>
        <p:nvGrpSpPr>
          <p:cNvPr id="738366" name="Group 62"/>
          <p:cNvGrpSpPr>
            <a:grpSpLocks/>
          </p:cNvGrpSpPr>
          <p:nvPr/>
        </p:nvGrpSpPr>
        <p:grpSpPr bwMode="auto">
          <a:xfrm>
            <a:off x="503238" y="1319213"/>
            <a:ext cx="5121275" cy="4846637"/>
            <a:chOff x="729" y="835"/>
            <a:chExt cx="3226" cy="3053"/>
          </a:xfrm>
        </p:grpSpPr>
        <p:sp>
          <p:nvSpPr>
            <p:cNvPr id="738367" name="Line 63"/>
            <p:cNvSpPr>
              <a:spLocks noChangeShapeType="1"/>
            </p:cNvSpPr>
            <p:nvPr/>
          </p:nvSpPr>
          <p:spPr bwMode="auto">
            <a:xfrm>
              <a:off x="2342" y="195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68" name="Text Box 64"/>
            <p:cNvSpPr txBox="1">
              <a:spLocks noChangeArrowheads="1"/>
            </p:cNvSpPr>
            <p:nvPr/>
          </p:nvSpPr>
          <p:spPr bwMode="auto">
            <a:xfrm>
              <a:off x="729" y="1123"/>
              <a:ext cx="3226" cy="51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1.	Compare the exponents of the two numbers. Shift the smaller number to the right until its exponent would match the larger exponent.</a:t>
              </a:r>
            </a:p>
          </p:txBody>
        </p:sp>
        <p:sp>
          <p:nvSpPr>
            <p:cNvPr id="738369" name="Text Box 65"/>
            <p:cNvSpPr txBox="1">
              <a:spLocks noChangeArrowheads="1"/>
            </p:cNvSpPr>
            <p:nvPr/>
          </p:nvSpPr>
          <p:spPr bwMode="auto">
            <a:xfrm>
              <a:off x="729" y="1758"/>
              <a:ext cx="3226" cy="2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2.	Add / Subtract the significands according to the sign bits.</a:t>
              </a:r>
            </a:p>
          </p:txBody>
        </p:sp>
        <p:sp>
          <p:nvSpPr>
            <p:cNvPr id="738370" name="Text Box 66"/>
            <p:cNvSpPr txBox="1">
              <a:spLocks noChangeArrowheads="1"/>
            </p:cNvSpPr>
            <p:nvPr/>
          </p:nvSpPr>
          <p:spPr bwMode="auto">
            <a:xfrm>
              <a:off x="729" y="2074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3.	Normalize the sum, either shifting right and incrementing the exponent or shifting left and decrementing the exponent</a:t>
              </a:r>
            </a:p>
          </p:txBody>
        </p:sp>
        <p:sp>
          <p:nvSpPr>
            <p:cNvPr id="738371" name="Text Box 67"/>
            <p:cNvSpPr txBox="1">
              <a:spLocks noChangeArrowheads="1"/>
            </p:cNvSpPr>
            <p:nvPr/>
          </p:nvSpPr>
          <p:spPr bwMode="auto">
            <a:xfrm>
              <a:off x="729" y="2563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4.	Round the significand to the appropriate number of bits, and renormalize if rounding generates a carry</a:t>
              </a:r>
            </a:p>
          </p:txBody>
        </p:sp>
        <p:grpSp>
          <p:nvGrpSpPr>
            <p:cNvPr id="738372" name="Group 68"/>
            <p:cNvGrpSpPr>
              <a:grpSpLocks/>
            </p:cNvGrpSpPr>
            <p:nvPr/>
          </p:nvGrpSpPr>
          <p:grpSpPr bwMode="auto">
            <a:xfrm>
              <a:off x="1967" y="835"/>
              <a:ext cx="749" cy="173"/>
              <a:chOff x="1075" y="1094"/>
              <a:chExt cx="720" cy="260"/>
            </a:xfrm>
          </p:grpSpPr>
          <p:sp>
            <p:nvSpPr>
              <p:cNvPr id="738373" name="AutoShape 69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74" name="Text Box 70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738375" name="Line 71"/>
            <p:cNvSpPr>
              <a:spLocks noChangeShapeType="1"/>
            </p:cNvSpPr>
            <p:nvPr/>
          </p:nvSpPr>
          <p:spPr bwMode="auto">
            <a:xfrm>
              <a:off x="2342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76" name="Line 72"/>
            <p:cNvSpPr>
              <a:spLocks noChangeShapeType="1"/>
            </p:cNvSpPr>
            <p:nvPr/>
          </p:nvSpPr>
          <p:spPr bwMode="auto">
            <a:xfrm>
              <a:off x="2342" y="1642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8377" name="Group 73"/>
            <p:cNvGrpSpPr>
              <a:grpSpLocks/>
            </p:cNvGrpSpPr>
            <p:nvPr/>
          </p:nvGrpSpPr>
          <p:grpSpPr bwMode="auto">
            <a:xfrm>
              <a:off x="1968" y="3715"/>
              <a:ext cx="749" cy="173"/>
              <a:chOff x="1075" y="1094"/>
              <a:chExt cx="720" cy="260"/>
            </a:xfrm>
          </p:grpSpPr>
          <p:sp>
            <p:nvSpPr>
              <p:cNvPr id="738378" name="AutoShape 74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79" name="Text Box 75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738380" name="Group 76"/>
            <p:cNvGrpSpPr>
              <a:grpSpLocks/>
            </p:cNvGrpSpPr>
            <p:nvPr/>
          </p:nvGrpSpPr>
          <p:grpSpPr bwMode="auto">
            <a:xfrm>
              <a:off x="1794" y="3053"/>
              <a:ext cx="2160" cy="662"/>
              <a:chOff x="2515" y="3946"/>
              <a:chExt cx="2160" cy="662"/>
            </a:xfrm>
          </p:grpSpPr>
          <p:grpSp>
            <p:nvGrpSpPr>
              <p:cNvPr id="738381" name="Group 77"/>
              <p:cNvGrpSpPr>
                <a:grpSpLocks/>
              </p:cNvGrpSpPr>
              <p:nvPr/>
            </p:nvGrpSpPr>
            <p:grpSpPr bwMode="auto">
              <a:xfrm>
                <a:off x="2515" y="3946"/>
                <a:ext cx="1094" cy="518"/>
                <a:chOff x="2198" y="3341"/>
                <a:chExt cx="1383" cy="633"/>
              </a:xfrm>
            </p:grpSpPr>
            <p:sp>
              <p:nvSpPr>
                <p:cNvPr id="738382" name="AutoShape 78"/>
                <p:cNvSpPr>
                  <a:spLocks noChangeArrowheads="1"/>
                </p:cNvSpPr>
                <p:nvPr/>
              </p:nvSpPr>
              <p:spPr bwMode="auto">
                <a:xfrm>
                  <a:off x="2198" y="3341"/>
                  <a:ext cx="1383" cy="633"/>
                </a:xfrm>
                <a:prstGeom prst="diamond">
                  <a:avLst/>
                </a:prstGeom>
                <a:solidFill>
                  <a:srgbClr val="FF99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838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347" y="3468"/>
                  <a:ext cx="1085" cy="3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0" bIns="0" anchor="ctr"/>
                <a:lstStyle>
                  <a:lvl1pPr marL="2286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0" hangingPunct="0"/>
                  <a:r>
                    <a:rPr lang="en-US" altLang="en-US" sz="1400"/>
                    <a:t>Overflow or</a:t>
                  </a:r>
                </a:p>
                <a:p>
                  <a:pPr algn="ctr" eaLnBrk="0" hangingPunct="0"/>
                  <a:r>
                    <a:rPr lang="en-US" altLang="en-US" sz="1400"/>
                    <a:t>underflow?</a:t>
                  </a:r>
                </a:p>
              </p:txBody>
            </p:sp>
          </p:grpSp>
          <p:sp>
            <p:nvSpPr>
              <p:cNvPr id="738384" name="Line 80"/>
              <p:cNvSpPr>
                <a:spLocks noChangeShapeType="1"/>
              </p:cNvSpPr>
              <p:nvPr/>
            </p:nvSpPr>
            <p:spPr bwMode="auto">
              <a:xfrm>
                <a:off x="3063" y="44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8385" name="AutoShape 81"/>
              <p:cNvSpPr>
                <a:spLocks noChangeArrowheads="1"/>
              </p:cNvSpPr>
              <p:nvPr/>
            </p:nvSpPr>
            <p:spPr bwMode="auto">
              <a:xfrm>
                <a:off x="3926" y="4119"/>
                <a:ext cx="749" cy="173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86" name="Text Box 82"/>
              <p:cNvSpPr txBox="1">
                <a:spLocks noChangeArrowheads="1"/>
              </p:cNvSpPr>
              <p:nvPr/>
            </p:nvSpPr>
            <p:spPr bwMode="auto">
              <a:xfrm>
                <a:off x="3949" y="4119"/>
                <a:ext cx="7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Exception</a:t>
                </a:r>
              </a:p>
            </p:txBody>
          </p:sp>
          <p:sp>
            <p:nvSpPr>
              <p:cNvPr id="738387" name="Line 83"/>
              <p:cNvSpPr>
                <a:spLocks noChangeShapeType="1"/>
              </p:cNvSpPr>
              <p:nvPr/>
            </p:nvSpPr>
            <p:spPr bwMode="auto">
              <a:xfrm>
                <a:off x="3610" y="4206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8388" name="Text Box 84"/>
              <p:cNvSpPr txBox="1">
                <a:spLocks noChangeArrowheads="1"/>
              </p:cNvSpPr>
              <p:nvPr/>
            </p:nvSpPr>
            <p:spPr bwMode="auto">
              <a:xfrm>
                <a:off x="3610" y="4062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200" b="1"/>
                  <a:t>yes</a:t>
                </a:r>
              </a:p>
            </p:txBody>
          </p:sp>
          <p:sp>
            <p:nvSpPr>
              <p:cNvPr id="738389" name="Text Box 85"/>
              <p:cNvSpPr txBox="1">
                <a:spLocks noChangeArrowheads="1"/>
              </p:cNvSpPr>
              <p:nvPr/>
            </p:nvSpPr>
            <p:spPr bwMode="auto">
              <a:xfrm>
                <a:off x="2746" y="4465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200" b="1"/>
                  <a:t>no</a:t>
                </a:r>
              </a:p>
            </p:txBody>
          </p:sp>
        </p:grpSp>
        <p:sp>
          <p:nvSpPr>
            <p:cNvPr id="738390" name="Line 86"/>
            <p:cNvSpPr>
              <a:spLocks noChangeShapeType="1"/>
            </p:cNvSpPr>
            <p:nvPr/>
          </p:nvSpPr>
          <p:spPr bwMode="auto">
            <a:xfrm>
              <a:off x="2342" y="244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91" name="Line 87"/>
            <p:cNvSpPr>
              <a:spLocks noChangeShapeType="1"/>
            </p:cNvSpPr>
            <p:nvPr/>
          </p:nvSpPr>
          <p:spPr bwMode="auto">
            <a:xfrm>
              <a:off x="2341" y="293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8392" name="Text Box 88"/>
          <p:cNvSpPr txBox="1">
            <a:spLocks noChangeArrowheads="1"/>
          </p:cNvSpPr>
          <p:nvPr/>
        </p:nvSpPr>
        <p:spPr bwMode="auto">
          <a:xfrm>
            <a:off x="5943600" y="1501775"/>
            <a:ext cx="2697163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Shift significand right by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d</a:t>
            </a:r>
            <a:r>
              <a:rPr lang="en-US" altLang="en-US" sz="1400"/>
              <a:t> = |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X</a:t>
            </a:r>
            <a:r>
              <a:rPr lang="en-US" altLang="en-US" sz="1400"/>
              <a:t> –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Y</a:t>
            </a:r>
            <a:r>
              <a:rPr lang="en-US" altLang="en-US" sz="1400" i="1"/>
              <a:t> </a:t>
            </a:r>
            <a:r>
              <a:rPr lang="en-US" altLang="en-US" sz="1400"/>
              <a:t>|</a:t>
            </a:r>
          </a:p>
        </p:txBody>
      </p:sp>
      <p:sp>
        <p:nvSpPr>
          <p:cNvPr id="738393" name="Text Box 89"/>
          <p:cNvSpPr txBox="1">
            <a:spLocks noChangeArrowheads="1"/>
          </p:cNvSpPr>
          <p:nvPr/>
        </p:nvSpPr>
        <p:spPr bwMode="auto">
          <a:xfrm>
            <a:off x="5943600" y="2325688"/>
            <a:ext cx="2697163" cy="11874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Add significands when signs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of </a:t>
            </a:r>
            <a:r>
              <a:rPr lang="en-US" altLang="en-US" sz="1400" i="1"/>
              <a:t>X</a:t>
            </a:r>
            <a:r>
              <a:rPr lang="en-US" altLang="en-US" sz="1400"/>
              <a:t> and </a:t>
            </a:r>
            <a:r>
              <a:rPr lang="en-US" altLang="en-US" sz="1400" i="1"/>
              <a:t>Y</a:t>
            </a:r>
            <a:r>
              <a:rPr lang="en-US" altLang="en-US" sz="1400"/>
              <a:t> are identical,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Subtract when different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X</a:t>
            </a:r>
            <a:r>
              <a:rPr lang="en-US" altLang="en-US" sz="1400"/>
              <a:t> – </a:t>
            </a:r>
            <a:r>
              <a:rPr lang="en-US" altLang="en-US" sz="1400" i="1"/>
              <a:t>Y</a:t>
            </a:r>
            <a:r>
              <a:rPr lang="en-US" altLang="en-US" sz="1400"/>
              <a:t>  becomes  </a:t>
            </a:r>
            <a:r>
              <a:rPr lang="en-US" altLang="en-US" sz="1400" i="1"/>
              <a:t>X</a:t>
            </a:r>
            <a:r>
              <a:rPr lang="en-US" altLang="en-US" sz="1400"/>
              <a:t> + (–</a:t>
            </a:r>
            <a:r>
              <a:rPr lang="en-US" altLang="en-US" sz="1400" i="1"/>
              <a:t>Y</a:t>
            </a:r>
            <a:r>
              <a:rPr lang="en-US" altLang="en-US" sz="1400"/>
              <a:t>)</a:t>
            </a:r>
          </a:p>
        </p:txBody>
      </p:sp>
      <p:sp>
        <p:nvSpPr>
          <p:cNvPr id="738394" name="Text Box 90"/>
          <p:cNvSpPr txBox="1">
            <a:spLocks noChangeArrowheads="1"/>
          </p:cNvSpPr>
          <p:nvPr/>
        </p:nvSpPr>
        <p:spPr bwMode="auto">
          <a:xfrm>
            <a:off x="5943600" y="3697288"/>
            <a:ext cx="2697163" cy="11874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Normalization shifts right by 1 if there is a carry, or shifts left by the number of leading zeros in the case of subtraction</a:t>
            </a:r>
          </a:p>
        </p:txBody>
      </p:sp>
      <p:sp>
        <p:nvSpPr>
          <p:cNvPr id="738395" name="Text Box 91"/>
          <p:cNvSpPr txBox="1">
            <a:spLocks noChangeArrowheads="1"/>
          </p:cNvSpPr>
          <p:nvPr/>
        </p:nvSpPr>
        <p:spPr bwMode="auto">
          <a:xfrm>
            <a:off x="5943600" y="5068888"/>
            <a:ext cx="2697163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Rounding either truncates fraction, or adds a 1 to least significant fraction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92" grpId="0" animBg="1"/>
      <p:bldP spid="738393" grpId="0" animBg="1"/>
      <p:bldP spid="738394" grpId="0" animBg="1"/>
      <p:bldP spid="73839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Adder Block Diagram</a:t>
            </a:r>
          </a:p>
        </p:txBody>
      </p:sp>
      <p:grpSp>
        <p:nvGrpSpPr>
          <p:cNvPr id="739469" name="Group 141"/>
          <p:cNvGrpSpPr>
            <a:grpSpLocks/>
          </p:cNvGrpSpPr>
          <p:nvPr/>
        </p:nvGrpSpPr>
        <p:grpSpPr bwMode="auto">
          <a:xfrm>
            <a:off x="463550" y="1196975"/>
            <a:ext cx="8248650" cy="4938713"/>
            <a:chOff x="292" y="777"/>
            <a:chExt cx="5196" cy="3111"/>
          </a:xfrm>
        </p:grpSpPr>
        <p:sp>
          <p:nvSpPr>
            <p:cNvPr id="739465" name="Text Box 137"/>
            <p:cNvSpPr txBox="1">
              <a:spLocks noChangeArrowheads="1"/>
            </p:cNvSpPr>
            <p:nvPr/>
          </p:nvSpPr>
          <p:spPr bwMode="auto">
            <a:xfrm>
              <a:off x="3806" y="288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59" name="Text Box 131"/>
            <p:cNvSpPr txBox="1">
              <a:spLocks noChangeArrowheads="1"/>
            </p:cNvSpPr>
            <p:nvPr/>
          </p:nvSpPr>
          <p:spPr bwMode="auto">
            <a:xfrm>
              <a:off x="3805" y="311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739400" name="Text Box 72"/>
            <p:cNvSpPr txBox="1">
              <a:spLocks noChangeArrowheads="1"/>
            </p:cNvSpPr>
            <p:nvPr/>
          </p:nvSpPr>
          <p:spPr bwMode="auto">
            <a:xfrm>
              <a:off x="2164" y="3687"/>
              <a:ext cx="461" cy="201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01" name="Line 73"/>
            <p:cNvSpPr>
              <a:spLocks noChangeShapeType="1"/>
            </p:cNvSpPr>
            <p:nvPr/>
          </p:nvSpPr>
          <p:spPr bwMode="auto">
            <a:xfrm flipH="1">
              <a:off x="1789" y="2562"/>
              <a:ext cx="22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2" name="Line 74"/>
            <p:cNvSpPr>
              <a:spLocks noChangeShapeType="1"/>
            </p:cNvSpPr>
            <p:nvPr/>
          </p:nvSpPr>
          <p:spPr bwMode="auto">
            <a:xfrm>
              <a:off x="1789" y="2275"/>
              <a:ext cx="21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3" name="Line 75"/>
            <p:cNvSpPr>
              <a:spLocks noChangeShapeType="1"/>
            </p:cNvSpPr>
            <p:nvPr/>
          </p:nvSpPr>
          <p:spPr bwMode="auto">
            <a:xfrm flipV="1">
              <a:off x="1127" y="1410"/>
              <a:ext cx="89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4" name="Text Box 76"/>
            <p:cNvSpPr txBox="1">
              <a:spLocks noChangeArrowheads="1"/>
            </p:cNvSpPr>
            <p:nvPr/>
          </p:nvSpPr>
          <p:spPr bwMode="auto">
            <a:xfrm>
              <a:off x="292" y="777"/>
              <a:ext cx="460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05" name="Text Box 77"/>
            <p:cNvSpPr txBox="1">
              <a:spLocks noChangeArrowheads="1"/>
            </p:cNvSpPr>
            <p:nvPr/>
          </p:nvSpPr>
          <p:spPr bwMode="auto">
            <a:xfrm>
              <a:off x="3547" y="1122"/>
              <a:ext cx="875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09" name="Text Box 81"/>
            <p:cNvSpPr txBox="1">
              <a:spLocks noChangeArrowheads="1"/>
            </p:cNvSpPr>
            <p:nvPr/>
          </p:nvSpPr>
          <p:spPr bwMode="auto">
            <a:xfrm>
              <a:off x="4036" y="2937"/>
              <a:ext cx="921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Shift Right / Left</a:t>
              </a:r>
            </a:p>
          </p:txBody>
        </p:sp>
        <p:sp>
          <p:nvSpPr>
            <p:cNvPr id="739410" name="Text Box 82"/>
            <p:cNvSpPr txBox="1">
              <a:spLocks noChangeArrowheads="1"/>
            </p:cNvSpPr>
            <p:nvPr/>
          </p:nvSpPr>
          <p:spPr bwMode="auto">
            <a:xfrm>
              <a:off x="2078" y="3312"/>
              <a:ext cx="633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Inc / Dec</a:t>
              </a:r>
            </a:p>
          </p:txBody>
        </p:sp>
        <p:sp>
          <p:nvSpPr>
            <p:cNvPr id="739411" name="Line 83"/>
            <p:cNvSpPr>
              <a:spLocks noChangeShapeType="1"/>
            </p:cNvSpPr>
            <p:nvPr/>
          </p:nvSpPr>
          <p:spPr bwMode="auto">
            <a:xfrm>
              <a:off x="522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2" name="Line 84"/>
            <p:cNvSpPr>
              <a:spLocks noChangeShapeType="1"/>
            </p:cNvSpPr>
            <p:nvPr/>
          </p:nvSpPr>
          <p:spPr bwMode="auto">
            <a:xfrm>
              <a:off x="1041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3" name="Text Box 85"/>
            <p:cNvSpPr txBox="1">
              <a:spLocks noChangeArrowheads="1"/>
            </p:cNvSpPr>
            <p:nvPr/>
          </p:nvSpPr>
          <p:spPr bwMode="auto">
            <a:xfrm>
              <a:off x="810" y="777"/>
              <a:ext cx="461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14" name="Text Box 86"/>
            <p:cNvSpPr txBox="1">
              <a:spLocks noChangeArrowheads="1"/>
            </p:cNvSpPr>
            <p:nvPr/>
          </p:nvSpPr>
          <p:spPr bwMode="auto">
            <a:xfrm>
              <a:off x="3864" y="1496"/>
              <a:ext cx="1353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Swap</a:t>
              </a:r>
            </a:p>
          </p:txBody>
        </p:sp>
        <p:sp>
          <p:nvSpPr>
            <p:cNvPr id="739415" name="Text Box 87"/>
            <p:cNvSpPr txBox="1">
              <a:spLocks noChangeArrowheads="1"/>
            </p:cNvSpPr>
            <p:nvPr/>
          </p:nvSpPr>
          <p:spPr bwMode="auto">
            <a:xfrm>
              <a:off x="4612" y="1122"/>
              <a:ext cx="876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16" name="Line 88"/>
            <p:cNvSpPr>
              <a:spLocks noChangeShapeType="1"/>
            </p:cNvSpPr>
            <p:nvPr/>
          </p:nvSpPr>
          <p:spPr bwMode="auto">
            <a:xfrm>
              <a:off x="4008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7" name="Line 89"/>
            <p:cNvSpPr>
              <a:spLocks noChangeShapeType="1"/>
            </p:cNvSpPr>
            <p:nvPr/>
          </p:nvSpPr>
          <p:spPr bwMode="auto">
            <a:xfrm>
              <a:off x="5073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8" name="Freeform 90"/>
            <p:cNvSpPr>
              <a:spLocks/>
            </p:cNvSpPr>
            <p:nvPr/>
          </p:nvSpPr>
          <p:spPr bwMode="auto">
            <a:xfrm>
              <a:off x="523" y="1094"/>
              <a:ext cx="1612" cy="259"/>
            </a:xfrm>
            <a:custGeom>
              <a:avLst/>
              <a:gdLst>
                <a:gd name="T0" fmla="*/ 0 w 893"/>
                <a:gd name="T1" fmla="*/ 0 h 202"/>
                <a:gd name="T2" fmla="*/ 893 w 893"/>
                <a:gd name="T3" fmla="*/ 0 h 202"/>
                <a:gd name="T4" fmla="*/ 893 w 893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9" name="Freeform 91"/>
            <p:cNvSpPr>
              <a:spLocks/>
            </p:cNvSpPr>
            <p:nvPr/>
          </p:nvSpPr>
          <p:spPr bwMode="auto">
            <a:xfrm>
              <a:off x="1041" y="1036"/>
              <a:ext cx="1267" cy="317"/>
            </a:xfrm>
            <a:custGeom>
              <a:avLst/>
              <a:gdLst>
                <a:gd name="T0" fmla="*/ 0 w 893"/>
                <a:gd name="T1" fmla="*/ 0 h 202"/>
                <a:gd name="T2" fmla="*/ 893 w 893"/>
                <a:gd name="T3" fmla="*/ 0 h 202"/>
                <a:gd name="T4" fmla="*/ 893 w 893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0" name="Line 92"/>
            <p:cNvSpPr>
              <a:spLocks noChangeShapeType="1"/>
            </p:cNvSpPr>
            <p:nvPr/>
          </p:nvSpPr>
          <p:spPr bwMode="auto">
            <a:xfrm>
              <a:off x="4814" y="1670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1" name="Line 93"/>
            <p:cNvSpPr>
              <a:spLocks noChangeShapeType="1"/>
            </p:cNvSpPr>
            <p:nvPr/>
          </p:nvSpPr>
          <p:spPr bwMode="auto">
            <a:xfrm>
              <a:off x="4814" y="2015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2" name="Text Box 94"/>
            <p:cNvSpPr txBox="1">
              <a:spLocks noChangeArrowheads="1"/>
            </p:cNvSpPr>
            <p:nvPr/>
          </p:nvSpPr>
          <p:spPr bwMode="auto">
            <a:xfrm>
              <a:off x="4468" y="1842"/>
              <a:ext cx="691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Shift Right</a:t>
              </a:r>
            </a:p>
          </p:txBody>
        </p:sp>
        <p:sp>
          <p:nvSpPr>
            <p:cNvPr id="739423" name="Freeform 95"/>
            <p:cNvSpPr>
              <a:spLocks/>
            </p:cNvSpPr>
            <p:nvPr/>
          </p:nvSpPr>
          <p:spPr bwMode="auto">
            <a:xfrm>
              <a:off x="782" y="1584"/>
              <a:ext cx="3686" cy="346"/>
            </a:xfrm>
            <a:custGeom>
              <a:avLst/>
              <a:gdLst>
                <a:gd name="T0" fmla="*/ 0 w 1412"/>
                <a:gd name="T1" fmla="*/ 0 h 259"/>
                <a:gd name="T2" fmla="*/ 0 w 1412"/>
                <a:gd name="T3" fmla="*/ 259 h 259"/>
                <a:gd name="T4" fmla="*/ 1412 w 1412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2" h="259">
                  <a:moveTo>
                    <a:pt x="0" y="0"/>
                  </a:moveTo>
                  <a:lnTo>
                    <a:pt x="0" y="259"/>
                  </a:lnTo>
                  <a:lnTo>
                    <a:pt x="1412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9424" name="Group 96"/>
            <p:cNvGrpSpPr>
              <a:grpSpLocks/>
            </p:cNvGrpSpPr>
            <p:nvPr/>
          </p:nvGrpSpPr>
          <p:grpSpPr bwMode="auto">
            <a:xfrm>
              <a:off x="349" y="1209"/>
              <a:ext cx="864" cy="374"/>
              <a:chOff x="2976" y="1670"/>
              <a:chExt cx="749" cy="317"/>
            </a:xfrm>
          </p:grpSpPr>
          <p:sp>
            <p:nvSpPr>
              <p:cNvPr id="739425" name="Freeform 97"/>
              <p:cNvSpPr>
                <a:spLocks/>
              </p:cNvSpPr>
              <p:nvPr/>
            </p:nvSpPr>
            <p:spPr bwMode="auto">
              <a:xfrm>
                <a:off x="2976" y="1670"/>
                <a:ext cx="749" cy="317"/>
              </a:xfrm>
              <a:custGeom>
                <a:avLst/>
                <a:gdLst>
                  <a:gd name="T0" fmla="*/ 115 w 749"/>
                  <a:gd name="T1" fmla="*/ 317 h 317"/>
                  <a:gd name="T2" fmla="*/ 0 w 749"/>
                  <a:gd name="T3" fmla="*/ 0 h 317"/>
                  <a:gd name="T4" fmla="*/ 288 w 749"/>
                  <a:gd name="T5" fmla="*/ 0 h 317"/>
                  <a:gd name="T6" fmla="*/ 374 w 749"/>
                  <a:gd name="T7" fmla="*/ 58 h 317"/>
                  <a:gd name="T8" fmla="*/ 461 w 749"/>
                  <a:gd name="T9" fmla="*/ 0 h 317"/>
                  <a:gd name="T10" fmla="*/ 749 w 749"/>
                  <a:gd name="T11" fmla="*/ 0 h 317"/>
                  <a:gd name="T12" fmla="*/ 633 w 749"/>
                  <a:gd name="T13" fmla="*/ 317 h 317"/>
                  <a:gd name="T14" fmla="*/ 115 w 749"/>
                  <a:gd name="T15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9" h="317">
                    <a:moveTo>
                      <a:pt x="115" y="317"/>
                    </a:moveTo>
                    <a:lnTo>
                      <a:pt x="0" y="0"/>
                    </a:lnTo>
                    <a:lnTo>
                      <a:pt x="288" y="0"/>
                    </a:lnTo>
                    <a:lnTo>
                      <a:pt x="374" y="58"/>
                    </a:lnTo>
                    <a:lnTo>
                      <a:pt x="461" y="0"/>
                    </a:lnTo>
                    <a:lnTo>
                      <a:pt x="749" y="0"/>
                    </a:lnTo>
                    <a:lnTo>
                      <a:pt x="633" y="317"/>
                    </a:lnTo>
                    <a:lnTo>
                      <a:pt x="115" y="317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9426" name="Text Box 98"/>
              <p:cNvSpPr txBox="1">
                <a:spLocks noChangeArrowheads="1"/>
              </p:cNvSpPr>
              <p:nvPr/>
            </p:nvSpPr>
            <p:spPr bwMode="auto">
              <a:xfrm>
                <a:off x="3091" y="1728"/>
                <a:ext cx="518" cy="231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en-US" sz="1400"/>
                  <a:t>Exponent</a:t>
                </a:r>
              </a:p>
              <a:p>
                <a:pPr algn="ctr" eaLnBrk="0" hangingPunct="0"/>
                <a:r>
                  <a:rPr lang="en-US" altLang="en-US" sz="1400"/>
                  <a:t>Subtractor</a:t>
                </a:r>
              </a:p>
            </p:txBody>
          </p:sp>
        </p:grpSp>
        <p:sp>
          <p:nvSpPr>
            <p:cNvPr id="739427" name="Line 99"/>
            <p:cNvSpPr>
              <a:spLocks noChangeShapeType="1"/>
            </p:cNvSpPr>
            <p:nvPr/>
          </p:nvSpPr>
          <p:spPr bwMode="auto">
            <a:xfrm>
              <a:off x="4180" y="1670"/>
              <a:ext cx="0" cy="5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9428" name="Group 100"/>
            <p:cNvGrpSpPr>
              <a:grpSpLocks/>
            </p:cNvGrpSpPr>
            <p:nvPr/>
          </p:nvGrpSpPr>
          <p:grpSpPr bwMode="auto">
            <a:xfrm>
              <a:off x="3863" y="2188"/>
              <a:ext cx="1267" cy="461"/>
              <a:chOff x="4358" y="2304"/>
              <a:chExt cx="1037" cy="374"/>
            </a:xfrm>
          </p:grpSpPr>
          <p:sp>
            <p:nvSpPr>
              <p:cNvPr id="739429" name="Freeform 101"/>
              <p:cNvSpPr>
                <a:spLocks/>
              </p:cNvSpPr>
              <p:nvPr/>
            </p:nvSpPr>
            <p:spPr bwMode="auto">
              <a:xfrm>
                <a:off x="4358" y="2304"/>
                <a:ext cx="1037" cy="374"/>
              </a:xfrm>
              <a:custGeom>
                <a:avLst/>
                <a:gdLst>
                  <a:gd name="T0" fmla="*/ 144 w 1037"/>
                  <a:gd name="T1" fmla="*/ 374 h 374"/>
                  <a:gd name="T2" fmla="*/ 0 w 1037"/>
                  <a:gd name="T3" fmla="*/ 0 h 374"/>
                  <a:gd name="T4" fmla="*/ 432 w 1037"/>
                  <a:gd name="T5" fmla="*/ 0 h 374"/>
                  <a:gd name="T6" fmla="*/ 519 w 1037"/>
                  <a:gd name="T7" fmla="*/ 58 h 374"/>
                  <a:gd name="T8" fmla="*/ 605 w 1037"/>
                  <a:gd name="T9" fmla="*/ 0 h 374"/>
                  <a:gd name="T10" fmla="*/ 1037 w 1037"/>
                  <a:gd name="T11" fmla="*/ 0 h 374"/>
                  <a:gd name="T12" fmla="*/ 893 w 1037"/>
                  <a:gd name="T13" fmla="*/ 374 h 374"/>
                  <a:gd name="T14" fmla="*/ 144 w 1037"/>
                  <a:gd name="T15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7" h="374">
                    <a:moveTo>
                      <a:pt x="144" y="374"/>
                    </a:moveTo>
                    <a:lnTo>
                      <a:pt x="0" y="0"/>
                    </a:lnTo>
                    <a:lnTo>
                      <a:pt x="432" y="0"/>
                    </a:lnTo>
                    <a:lnTo>
                      <a:pt x="519" y="58"/>
                    </a:lnTo>
                    <a:lnTo>
                      <a:pt x="605" y="0"/>
                    </a:lnTo>
                    <a:lnTo>
                      <a:pt x="1037" y="0"/>
                    </a:lnTo>
                    <a:lnTo>
                      <a:pt x="893" y="374"/>
                    </a:lnTo>
                    <a:lnTo>
                      <a:pt x="144" y="374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9430" name="Text Box 102"/>
              <p:cNvSpPr txBox="1">
                <a:spLocks noChangeArrowheads="1"/>
              </p:cNvSpPr>
              <p:nvPr/>
            </p:nvSpPr>
            <p:spPr bwMode="auto">
              <a:xfrm>
                <a:off x="4458" y="2372"/>
                <a:ext cx="837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400"/>
                  <a:t>Significand</a:t>
                </a:r>
              </a:p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400"/>
                  <a:t>Adder/Subtractor</a:t>
                </a:r>
              </a:p>
            </p:txBody>
          </p:sp>
        </p:grpSp>
        <p:sp>
          <p:nvSpPr>
            <p:cNvPr id="739431" name="Text Box 103"/>
            <p:cNvSpPr txBox="1">
              <a:spLocks noChangeArrowheads="1"/>
            </p:cNvSpPr>
            <p:nvPr/>
          </p:nvSpPr>
          <p:spPr bwMode="auto">
            <a:xfrm>
              <a:off x="3460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739432" name="Text Box 104"/>
            <p:cNvSpPr txBox="1">
              <a:spLocks noChangeArrowheads="1"/>
            </p:cNvSpPr>
            <p:nvPr/>
          </p:nvSpPr>
          <p:spPr bwMode="auto">
            <a:xfrm>
              <a:off x="4526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739433" name="Text Box 105"/>
            <p:cNvSpPr txBox="1">
              <a:spLocks noChangeArrowheads="1"/>
            </p:cNvSpPr>
            <p:nvPr/>
          </p:nvSpPr>
          <p:spPr bwMode="auto">
            <a:xfrm>
              <a:off x="1301" y="1209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739434" name="Line 106"/>
            <p:cNvSpPr>
              <a:spLocks noChangeShapeType="1"/>
            </p:cNvSpPr>
            <p:nvPr/>
          </p:nvSpPr>
          <p:spPr bwMode="auto">
            <a:xfrm>
              <a:off x="4497" y="26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5" name="Text Box 107"/>
            <p:cNvSpPr txBox="1">
              <a:spLocks noChangeArrowheads="1"/>
            </p:cNvSpPr>
            <p:nvPr/>
          </p:nvSpPr>
          <p:spPr bwMode="auto">
            <a:xfrm>
              <a:off x="1040" y="2131"/>
              <a:ext cx="749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en-US" sz="1400"/>
                <a:t>Sign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en-US" sz="1400"/>
                <a:t>Computation</a:t>
              </a:r>
            </a:p>
          </p:txBody>
        </p:sp>
        <p:sp>
          <p:nvSpPr>
            <p:cNvPr id="739436" name="Line 108"/>
            <p:cNvSpPr>
              <a:spLocks noChangeShapeType="1"/>
            </p:cNvSpPr>
            <p:nvPr/>
          </p:nvSpPr>
          <p:spPr bwMode="auto">
            <a:xfrm>
              <a:off x="2221" y="1469"/>
              <a:ext cx="0" cy="18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7" name="Freeform 109"/>
            <p:cNvSpPr>
              <a:spLocks/>
            </p:cNvSpPr>
            <p:nvPr/>
          </p:nvSpPr>
          <p:spPr bwMode="auto">
            <a:xfrm>
              <a:off x="3287" y="2765"/>
              <a:ext cx="1210" cy="172"/>
            </a:xfrm>
            <a:custGeom>
              <a:avLst/>
              <a:gdLst>
                <a:gd name="T0" fmla="*/ 1037 w 1037"/>
                <a:gd name="T1" fmla="*/ 0 h 202"/>
                <a:gd name="T2" fmla="*/ 0 w 1037"/>
                <a:gd name="T3" fmla="*/ 0 h 202"/>
                <a:gd name="T4" fmla="*/ 0 w 1037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7" h="202">
                  <a:moveTo>
                    <a:pt x="1037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8" name="Line 110"/>
            <p:cNvSpPr>
              <a:spLocks noChangeShapeType="1"/>
            </p:cNvSpPr>
            <p:nvPr/>
          </p:nvSpPr>
          <p:spPr bwMode="auto">
            <a:xfrm flipV="1">
              <a:off x="3777" y="3110"/>
              <a:ext cx="2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9" name="Text Box 111"/>
            <p:cNvSpPr txBox="1">
              <a:spLocks noChangeArrowheads="1"/>
            </p:cNvSpPr>
            <p:nvPr/>
          </p:nvSpPr>
          <p:spPr bwMode="auto">
            <a:xfrm>
              <a:off x="3345" y="1727"/>
              <a:ext cx="66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i="1">
                  <a:solidFill>
                    <a:srgbClr val="FF0000"/>
                  </a:solidFill>
                </a:rPr>
                <a:t>d</a:t>
              </a:r>
              <a:r>
                <a:rPr lang="en-US" altLang="en-US" sz="1200" b="1">
                  <a:solidFill>
                    <a:srgbClr val="FF0000"/>
                  </a:solidFill>
                </a:rPr>
                <a:t> = |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–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|</a:t>
              </a:r>
            </a:p>
          </p:txBody>
        </p:sp>
        <p:sp>
          <p:nvSpPr>
            <p:cNvPr id="739440" name="Text Box 112"/>
            <p:cNvSpPr txBox="1">
              <a:spLocks noChangeArrowheads="1"/>
            </p:cNvSpPr>
            <p:nvPr/>
          </p:nvSpPr>
          <p:spPr bwMode="auto">
            <a:xfrm>
              <a:off x="1906" y="2707"/>
              <a:ext cx="633" cy="2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max (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,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)</a:t>
              </a:r>
            </a:p>
          </p:txBody>
        </p:sp>
        <p:sp>
          <p:nvSpPr>
            <p:cNvPr id="739441" name="Text Box 113"/>
            <p:cNvSpPr txBox="1">
              <a:spLocks noChangeArrowheads="1"/>
            </p:cNvSpPr>
            <p:nvPr/>
          </p:nvSpPr>
          <p:spPr bwMode="auto">
            <a:xfrm>
              <a:off x="3086" y="2103"/>
              <a:ext cx="691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 / subtract</a:t>
              </a:r>
            </a:p>
          </p:txBody>
        </p:sp>
        <p:sp>
          <p:nvSpPr>
            <p:cNvPr id="739442" name="Text Box 114"/>
            <p:cNvSpPr txBox="1">
              <a:spLocks noChangeArrowheads="1"/>
            </p:cNvSpPr>
            <p:nvPr/>
          </p:nvSpPr>
          <p:spPr bwMode="auto">
            <a:xfrm>
              <a:off x="4036" y="3312"/>
              <a:ext cx="922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Rounding Logic</a:t>
              </a:r>
            </a:p>
          </p:txBody>
        </p:sp>
        <p:sp>
          <p:nvSpPr>
            <p:cNvPr id="739443" name="Text Box 115"/>
            <p:cNvSpPr txBox="1">
              <a:spLocks noChangeArrowheads="1"/>
            </p:cNvSpPr>
            <p:nvPr/>
          </p:nvSpPr>
          <p:spPr bwMode="auto">
            <a:xfrm>
              <a:off x="3345" y="2390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739444" name="Line 116"/>
            <p:cNvSpPr>
              <a:spLocks noChangeShapeType="1"/>
            </p:cNvSpPr>
            <p:nvPr/>
          </p:nvSpPr>
          <p:spPr bwMode="auto">
            <a:xfrm flipV="1">
              <a:off x="925" y="2217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5" name="Text Box 117"/>
            <p:cNvSpPr txBox="1">
              <a:spLocks noChangeArrowheads="1"/>
            </p:cNvSpPr>
            <p:nvPr/>
          </p:nvSpPr>
          <p:spPr bwMode="auto">
            <a:xfrm>
              <a:off x="753" y="2505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46" name="Line 118"/>
            <p:cNvSpPr>
              <a:spLocks noChangeShapeType="1"/>
            </p:cNvSpPr>
            <p:nvPr/>
          </p:nvSpPr>
          <p:spPr bwMode="auto">
            <a:xfrm flipV="1">
              <a:off x="926" y="2621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7" name="Line 119"/>
            <p:cNvSpPr>
              <a:spLocks noChangeShapeType="1"/>
            </p:cNvSpPr>
            <p:nvPr/>
          </p:nvSpPr>
          <p:spPr bwMode="auto">
            <a:xfrm flipV="1">
              <a:off x="696" y="2419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8" name="Text Box 120"/>
            <p:cNvSpPr txBox="1">
              <a:spLocks noChangeArrowheads="1"/>
            </p:cNvSpPr>
            <p:nvPr/>
          </p:nvSpPr>
          <p:spPr bwMode="auto">
            <a:xfrm>
              <a:off x="321" y="2332"/>
              <a:ext cx="37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add/sub</a:t>
              </a:r>
            </a:p>
          </p:txBody>
        </p:sp>
        <p:sp>
          <p:nvSpPr>
            <p:cNvPr id="739449" name="Line 121"/>
            <p:cNvSpPr>
              <a:spLocks noChangeShapeType="1"/>
            </p:cNvSpPr>
            <p:nvPr/>
          </p:nvSpPr>
          <p:spPr bwMode="auto">
            <a:xfrm>
              <a:off x="2394" y="35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0" name="Text Box 122"/>
            <p:cNvSpPr txBox="1">
              <a:spLocks noChangeArrowheads="1"/>
            </p:cNvSpPr>
            <p:nvPr/>
          </p:nvSpPr>
          <p:spPr bwMode="auto">
            <a:xfrm>
              <a:off x="4036" y="3686"/>
              <a:ext cx="922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51" name="Line 123"/>
            <p:cNvSpPr>
              <a:spLocks noChangeShapeType="1"/>
            </p:cNvSpPr>
            <p:nvPr/>
          </p:nvSpPr>
          <p:spPr bwMode="auto">
            <a:xfrm>
              <a:off x="4497" y="3168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2" name="Line 124"/>
            <p:cNvSpPr>
              <a:spLocks noChangeShapeType="1"/>
            </p:cNvSpPr>
            <p:nvPr/>
          </p:nvSpPr>
          <p:spPr bwMode="auto">
            <a:xfrm>
              <a:off x="4497" y="354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3" name="Line 125"/>
            <p:cNvSpPr>
              <a:spLocks noChangeShapeType="1"/>
            </p:cNvSpPr>
            <p:nvPr/>
          </p:nvSpPr>
          <p:spPr bwMode="auto">
            <a:xfrm flipH="1">
              <a:off x="1415" y="2707"/>
              <a:ext cx="1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4" name="Text Box 126"/>
            <p:cNvSpPr txBox="1">
              <a:spLocks noChangeArrowheads="1"/>
            </p:cNvSpPr>
            <p:nvPr/>
          </p:nvSpPr>
          <p:spPr bwMode="auto">
            <a:xfrm>
              <a:off x="1329" y="3687"/>
              <a:ext cx="172" cy="20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55" name="Freeform 127"/>
            <p:cNvSpPr>
              <a:spLocks/>
            </p:cNvSpPr>
            <p:nvPr/>
          </p:nvSpPr>
          <p:spPr bwMode="auto">
            <a:xfrm>
              <a:off x="1429" y="1411"/>
              <a:ext cx="2435" cy="173"/>
            </a:xfrm>
            <a:custGeom>
              <a:avLst/>
              <a:gdLst>
                <a:gd name="T0" fmla="*/ 0 w 2765"/>
                <a:gd name="T1" fmla="*/ 0 h 173"/>
                <a:gd name="T2" fmla="*/ 0 w 2765"/>
                <a:gd name="T3" fmla="*/ 173 h 173"/>
                <a:gd name="T4" fmla="*/ 2765 w 2765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5" h="173">
                  <a:moveTo>
                    <a:pt x="0" y="0"/>
                  </a:moveTo>
                  <a:lnTo>
                    <a:pt x="0" y="173"/>
                  </a:lnTo>
                  <a:lnTo>
                    <a:pt x="2765" y="173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6" name="Line 128"/>
            <p:cNvSpPr>
              <a:spLocks noChangeShapeType="1"/>
            </p:cNvSpPr>
            <p:nvPr/>
          </p:nvSpPr>
          <p:spPr bwMode="auto">
            <a:xfrm flipH="1">
              <a:off x="2711" y="3427"/>
              <a:ext cx="13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7" name="Freeform 129"/>
            <p:cNvSpPr>
              <a:spLocks/>
            </p:cNvSpPr>
            <p:nvPr/>
          </p:nvSpPr>
          <p:spPr bwMode="auto">
            <a:xfrm>
              <a:off x="2567" y="3197"/>
              <a:ext cx="230" cy="115"/>
            </a:xfrm>
            <a:custGeom>
              <a:avLst/>
              <a:gdLst>
                <a:gd name="T0" fmla="*/ 230 w 230"/>
                <a:gd name="T1" fmla="*/ 0 h 259"/>
                <a:gd name="T2" fmla="*/ 0 w 230"/>
                <a:gd name="T3" fmla="*/ 0 h 259"/>
                <a:gd name="T4" fmla="*/ 0 w 230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8" name="Text Box 130"/>
            <p:cNvSpPr txBox="1">
              <a:spLocks noChangeArrowheads="1"/>
            </p:cNvSpPr>
            <p:nvPr/>
          </p:nvSpPr>
          <p:spPr bwMode="auto">
            <a:xfrm>
              <a:off x="2567" y="2909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60" name="Text Box 132"/>
            <p:cNvSpPr txBox="1">
              <a:spLocks noChangeArrowheads="1"/>
            </p:cNvSpPr>
            <p:nvPr/>
          </p:nvSpPr>
          <p:spPr bwMode="auto">
            <a:xfrm>
              <a:off x="753" y="2131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61" name="Line 133"/>
            <p:cNvSpPr>
              <a:spLocks noChangeShapeType="1"/>
            </p:cNvSpPr>
            <p:nvPr/>
          </p:nvSpPr>
          <p:spPr bwMode="auto">
            <a:xfrm>
              <a:off x="1429" y="1584"/>
              <a:ext cx="0" cy="5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2" name="Freeform 134"/>
            <p:cNvSpPr>
              <a:spLocks/>
            </p:cNvSpPr>
            <p:nvPr/>
          </p:nvSpPr>
          <p:spPr bwMode="auto">
            <a:xfrm>
              <a:off x="2452" y="3024"/>
              <a:ext cx="346" cy="288"/>
            </a:xfrm>
            <a:custGeom>
              <a:avLst/>
              <a:gdLst>
                <a:gd name="T0" fmla="*/ 230 w 230"/>
                <a:gd name="T1" fmla="*/ 0 h 259"/>
                <a:gd name="T2" fmla="*/ 0 w 230"/>
                <a:gd name="T3" fmla="*/ 0 h 259"/>
                <a:gd name="T4" fmla="*/ 0 w 230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3" name="Text Box 135"/>
            <p:cNvSpPr txBox="1">
              <a:spLocks noChangeArrowheads="1"/>
            </p:cNvSpPr>
            <p:nvPr/>
          </p:nvSpPr>
          <p:spPr bwMode="auto">
            <a:xfrm>
              <a:off x="2568" y="3081"/>
              <a:ext cx="20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739464" name="Line 136"/>
            <p:cNvSpPr>
              <a:spLocks noChangeShapeType="1"/>
            </p:cNvSpPr>
            <p:nvPr/>
          </p:nvSpPr>
          <p:spPr bwMode="auto">
            <a:xfrm flipV="1">
              <a:off x="3777" y="2995"/>
              <a:ext cx="2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6" name="Text Box 138"/>
            <p:cNvSpPr txBox="1">
              <a:spLocks noChangeArrowheads="1"/>
            </p:cNvSpPr>
            <p:nvPr/>
          </p:nvSpPr>
          <p:spPr bwMode="auto">
            <a:xfrm>
              <a:off x="2797" y="2938"/>
              <a:ext cx="980" cy="34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/>
                <a:t>Detect carry, or</a:t>
              </a:r>
            </a:p>
            <a:p>
              <a:pPr algn="ctr" eaLnBrk="0" hangingPunct="0"/>
              <a:r>
                <a:rPr lang="en-US" altLang="en-US" sz="1400"/>
                <a:t>Count leading 0’s</a:t>
              </a:r>
            </a:p>
          </p:txBody>
        </p:sp>
        <p:sp>
          <p:nvSpPr>
            <p:cNvPr id="739467" name="Text Box 139"/>
            <p:cNvSpPr txBox="1">
              <a:spLocks noChangeArrowheads="1"/>
            </p:cNvSpPr>
            <p:nvPr/>
          </p:nvSpPr>
          <p:spPr bwMode="auto">
            <a:xfrm>
              <a:off x="3259" y="3427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07" name="AutoShape 79"/>
            <p:cNvSpPr>
              <a:spLocks noChangeArrowheads="1"/>
            </p:cNvSpPr>
            <p:nvPr/>
          </p:nvSpPr>
          <p:spPr bwMode="auto">
            <a:xfrm>
              <a:off x="2019" y="1352"/>
              <a:ext cx="404" cy="115"/>
            </a:xfrm>
            <a:prstGeom prst="roundRect">
              <a:avLst>
                <a:gd name="adj" fmla="val 50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408" name="Text Box 80"/>
            <p:cNvSpPr txBox="1">
              <a:spLocks noChangeArrowheads="1"/>
            </p:cNvSpPr>
            <p:nvPr/>
          </p:nvSpPr>
          <p:spPr bwMode="auto">
            <a:xfrm>
              <a:off x="2050" y="1352"/>
              <a:ext cx="342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/>
                <a:t>0      1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Multiplication Example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multiplying: 1.010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by –1.110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/>
              <a:t>As before, we assume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r>
              <a:rPr lang="en-US" altLang="en-US"/>
              <a:t>Unlike addition, we </a:t>
            </a:r>
            <a:r>
              <a:rPr lang="en-US" altLang="en-US">
                <a:solidFill>
                  <a:srgbClr val="FF0000"/>
                </a:solidFill>
              </a:rPr>
              <a:t>add the exponents</a:t>
            </a:r>
            <a:r>
              <a:rPr lang="en-US" altLang="en-US"/>
              <a:t> of the operands</a:t>
            </a:r>
          </a:p>
          <a:p>
            <a:pPr lvl="1"/>
            <a:r>
              <a:rPr lang="en-US" altLang="en-US"/>
              <a:t>Result exponent value = (–1) + (–2) = –3</a:t>
            </a:r>
          </a:p>
          <a:p>
            <a:r>
              <a:rPr lang="en-US" altLang="en-US"/>
              <a:t>Using the biased representation: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Y</a:t>
            </a:r>
            <a:r>
              <a:rPr lang="en-US" altLang="en-US">
                <a:solidFill>
                  <a:srgbClr val="FF0000"/>
                </a:solidFill>
              </a:rPr>
              <a:t> – </a:t>
            </a:r>
            <a:r>
              <a:rPr lang="en-US" altLang="en-US" i="1">
                <a:solidFill>
                  <a:srgbClr val="FF0000"/>
                </a:solidFill>
              </a:rPr>
              <a:t>Bias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X</a:t>
            </a:r>
            <a:r>
              <a:rPr lang="en-US" altLang="en-US"/>
              <a:t> = (–1) + 127 = 126 (</a:t>
            </a:r>
            <a:r>
              <a:rPr lang="en-US" altLang="en-US" i="1">
                <a:solidFill>
                  <a:srgbClr val="FF0000"/>
                </a:solidFill>
              </a:rPr>
              <a:t>Bias</a:t>
            </a:r>
            <a:r>
              <a:rPr lang="en-US" altLang="en-US">
                <a:solidFill>
                  <a:srgbClr val="FF0000"/>
                </a:solidFill>
              </a:rPr>
              <a:t> = 127 for SP</a:t>
            </a:r>
            <a:r>
              <a:rPr lang="en-US" altLang="en-US"/>
              <a:t>)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Y</a:t>
            </a:r>
            <a:r>
              <a:rPr lang="en-US" altLang="en-US"/>
              <a:t> = (–2) + 127 = 125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Z</a:t>
            </a:r>
            <a:r>
              <a:rPr lang="en-US" altLang="en-US"/>
              <a:t> = 126 + 125 – 127 = 124 (</a:t>
            </a:r>
            <a:r>
              <a:rPr lang="en-US" altLang="en-US">
                <a:solidFill>
                  <a:srgbClr val="FF0000"/>
                </a:solidFill>
              </a:rPr>
              <a:t>value = –3</a:t>
            </a:r>
            <a:r>
              <a:rPr lang="en-US" altLang="en-US"/>
              <a:t>) </a:t>
            </a:r>
          </a:p>
          <a:p>
            <a:r>
              <a:rPr lang="en-US" altLang="en-US"/>
              <a:t>Now, </a:t>
            </a:r>
            <a:r>
              <a:rPr lang="en-US" altLang="en-US">
                <a:solidFill>
                  <a:srgbClr val="FF0000"/>
                </a:solidFill>
              </a:rPr>
              <a:t>multiply the significands: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(1.010)</a:t>
            </a:r>
            <a:r>
              <a:rPr lang="en-US" altLang="en-US" baseline="-25000"/>
              <a:t>2</a:t>
            </a:r>
            <a:r>
              <a:rPr lang="en-US" altLang="en-US"/>
              <a:t> × (1.110)</a:t>
            </a:r>
            <a:r>
              <a:rPr lang="en-US" altLang="en-US" baseline="-25000"/>
              <a:t>2</a:t>
            </a:r>
            <a:r>
              <a:rPr lang="en-US" altLang="en-US"/>
              <a:t> = (10.001100)</a:t>
            </a:r>
            <a:r>
              <a:rPr lang="en-US" altLang="en-US" baseline="-25000"/>
              <a:t>2</a:t>
            </a:r>
          </a:p>
        </p:txBody>
      </p:sp>
      <p:grpSp>
        <p:nvGrpSpPr>
          <p:cNvPr id="740372" name="Group 20"/>
          <p:cNvGrpSpPr>
            <a:grpSpLocks/>
          </p:cNvGrpSpPr>
          <p:nvPr/>
        </p:nvGrpSpPr>
        <p:grpSpPr bwMode="auto">
          <a:xfrm>
            <a:off x="6251575" y="3614738"/>
            <a:ext cx="2316163" cy="2514600"/>
            <a:chOff x="3787" y="2275"/>
            <a:chExt cx="1459" cy="1584"/>
          </a:xfrm>
        </p:grpSpPr>
        <p:sp>
          <p:nvSpPr>
            <p:cNvPr id="740358" name="Text Box 6"/>
            <p:cNvSpPr txBox="1">
              <a:spLocks noChangeArrowheads="1"/>
            </p:cNvSpPr>
            <p:nvPr/>
          </p:nvSpPr>
          <p:spPr bwMode="auto">
            <a:xfrm>
              <a:off x="4195" y="2313"/>
              <a:ext cx="1021" cy="1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1.010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1.110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2000" b="1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0000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1010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1010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10001100</a:t>
              </a:r>
            </a:p>
          </p:txBody>
        </p:sp>
        <p:sp>
          <p:nvSpPr>
            <p:cNvPr id="740359" name="Text Box 7"/>
            <p:cNvSpPr txBox="1">
              <a:spLocks noChangeArrowheads="1"/>
            </p:cNvSpPr>
            <p:nvPr/>
          </p:nvSpPr>
          <p:spPr bwMode="auto">
            <a:xfrm>
              <a:off x="4377" y="2419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×</a:t>
              </a:r>
            </a:p>
          </p:txBody>
        </p:sp>
        <p:sp>
          <p:nvSpPr>
            <p:cNvPr id="740360" name="Rectangle 8"/>
            <p:cNvSpPr>
              <a:spLocks noChangeArrowheads="1"/>
            </p:cNvSpPr>
            <p:nvPr/>
          </p:nvSpPr>
          <p:spPr bwMode="auto">
            <a:xfrm>
              <a:off x="4156" y="2275"/>
              <a:ext cx="1090" cy="158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1" name="Line 9"/>
            <p:cNvSpPr>
              <a:spLocks noChangeShapeType="1"/>
            </p:cNvSpPr>
            <p:nvPr/>
          </p:nvSpPr>
          <p:spPr bwMode="auto">
            <a:xfrm flipV="1">
              <a:off x="4289" y="3571"/>
              <a:ext cx="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0362" name="Line 10"/>
            <p:cNvSpPr>
              <a:spLocks noChangeShapeType="1"/>
            </p:cNvSpPr>
            <p:nvPr/>
          </p:nvSpPr>
          <p:spPr bwMode="auto">
            <a:xfrm flipV="1">
              <a:off x="4581" y="2765"/>
              <a:ext cx="5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0371" name="AutoShape 19"/>
            <p:cNvSpPr>
              <a:spLocks noChangeArrowheads="1"/>
            </p:cNvSpPr>
            <p:nvPr/>
          </p:nvSpPr>
          <p:spPr bwMode="auto">
            <a:xfrm>
              <a:off x="3787" y="3090"/>
              <a:ext cx="272" cy="181"/>
            </a:xfrm>
            <a:prstGeom prst="rightArrow">
              <a:avLst>
                <a:gd name="adj1" fmla="val 50278"/>
                <a:gd name="adj2" fmla="val 6077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0381" name="Group 29"/>
          <p:cNvGrpSpPr>
            <a:grpSpLocks/>
          </p:cNvGrpSpPr>
          <p:nvPr/>
        </p:nvGrpSpPr>
        <p:grpSpPr bwMode="auto">
          <a:xfrm>
            <a:off x="863600" y="5778500"/>
            <a:ext cx="4572000" cy="495300"/>
            <a:chOff x="544" y="3640"/>
            <a:chExt cx="2880" cy="312"/>
          </a:xfrm>
        </p:grpSpPr>
        <p:grpSp>
          <p:nvGrpSpPr>
            <p:cNvPr id="740373" name="Group 21"/>
            <p:cNvGrpSpPr>
              <a:grpSpLocks/>
            </p:cNvGrpSpPr>
            <p:nvPr/>
          </p:nvGrpSpPr>
          <p:grpSpPr bwMode="auto">
            <a:xfrm>
              <a:off x="544" y="3640"/>
              <a:ext cx="816" cy="312"/>
              <a:chOff x="544" y="3594"/>
              <a:chExt cx="816" cy="312"/>
            </a:xfrm>
          </p:grpSpPr>
          <p:sp>
            <p:nvSpPr>
              <p:cNvPr id="740365" name="AutoShape 13"/>
              <p:cNvSpPr>
                <a:spLocks/>
              </p:cNvSpPr>
              <p:nvPr/>
            </p:nvSpPr>
            <p:spPr bwMode="auto">
              <a:xfrm rot="-5400000">
                <a:off x="909" y="3501"/>
                <a:ext cx="86" cy="272"/>
              </a:xfrm>
              <a:prstGeom prst="leftBrace">
                <a:avLst>
                  <a:gd name="adj1" fmla="val 26357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66" name="Text Box 14"/>
              <p:cNvSpPr txBox="1">
                <a:spLocks noChangeArrowheads="1"/>
              </p:cNvSpPr>
              <p:nvPr/>
            </p:nvSpPr>
            <p:spPr bwMode="auto">
              <a:xfrm>
                <a:off x="544" y="3657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3-bit fraction</a:t>
                </a:r>
              </a:p>
            </p:txBody>
          </p:sp>
        </p:grpSp>
        <p:grpSp>
          <p:nvGrpSpPr>
            <p:cNvPr id="740374" name="Group 22"/>
            <p:cNvGrpSpPr>
              <a:grpSpLocks/>
            </p:cNvGrpSpPr>
            <p:nvPr/>
          </p:nvGrpSpPr>
          <p:grpSpPr bwMode="auto">
            <a:xfrm>
              <a:off x="1474" y="3640"/>
              <a:ext cx="816" cy="312"/>
              <a:chOff x="544" y="3594"/>
              <a:chExt cx="816" cy="312"/>
            </a:xfrm>
          </p:grpSpPr>
          <p:sp>
            <p:nvSpPr>
              <p:cNvPr id="740375" name="AutoShape 23"/>
              <p:cNvSpPr>
                <a:spLocks/>
              </p:cNvSpPr>
              <p:nvPr/>
            </p:nvSpPr>
            <p:spPr bwMode="auto">
              <a:xfrm rot="-5400000">
                <a:off x="909" y="3501"/>
                <a:ext cx="86" cy="272"/>
              </a:xfrm>
              <a:prstGeom prst="leftBrace">
                <a:avLst>
                  <a:gd name="adj1" fmla="val 26357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76" name="Text Box 24"/>
              <p:cNvSpPr txBox="1">
                <a:spLocks noChangeArrowheads="1"/>
              </p:cNvSpPr>
              <p:nvPr/>
            </p:nvSpPr>
            <p:spPr bwMode="auto">
              <a:xfrm>
                <a:off x="544" y="3657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3-bit fraction</a:t>
                </a:r>
              </a:p>
            </p:txBody>
          </p:sp>
        </p:grpSp>
        <p:grpSp>
          <p:nvGrpSpPr>
            <p:cNvPr id="740380" name="Group 28"/>
            <p:cNvGrpSpPr>
              <a:grpSpLocks/>
            </p:cNvGrpSpPr>
            <p:nvPr/>
          </p:nvGrpSpPr>
          <p:grpSpPr bwMode="auto">
            <a:xfrm>
              <a:off x="2608" y="3640"/>
              <a:ext cx="816" cy="312"/>
              <a:chOff x="2608" y="3640"/>
              <a:chExt cx="816" cy="312"/>
            </a:xfrm>
          </p:grpSpPr>
          <p:sp>
            <p:nvSpPr>
              <p:cNvPr id="740378" name="AutoShape 26"/>
              <p:cNvSpPr>
                <a:spLocks/>
              </p:cNvSpPr>
              <p:nvPr/>
            </p:nvSpPr>
            <p:spPr bwMode="auto">
              <a:xfrm rot="-5400000">
                <a:off x="2977" y="3392"/>
                <a:ext cx="85" cy="582"/>
              </a:xfrm>
              <a:prstGeom prst="leftBrace">
                <a:avLst>
                  <a:gd name="adj1" fmla="val 57059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79" name="Text Box 27"/>
              <p:cNvSpPr txBox="1">
                <a:spLocks noChangeArrowheads="1"/>
              </p:cNvSpPr>
              <p:nvPr/>
            </p:nvSpPr>
            <p:spPr bwMode="auto">
              <a:xfrm>
                <a:off x="2608" y="3703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6-bit fraction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Multiplication Example – cont’d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Since sign </a:t>
            </a:r>
            <a:r>
              <a:rPr lang="en-US" altLang="en-US" i="1"/>
              <a:t>S</a:t>
            </a:r>
            <a:r>
              <a:rPr lang="en-US" altLang="en-US" i="1" baseline="-25000"/>
              <a:t>X</a:t>
            </a:r>
            <a:r>
              <a:rPr lang="en-US" altLang="en-US"/>
              <a:t> ≠ </a:t>
            </a:r>
            <a:r>
              <a:rPr lang="en-US" altLang="en-US" i="1"/>
              <a:t>S</a:t>
            </a:r>
            <a:r>
              <a:rPr lang="en-US" altLang="en-US" i="1" baseline="-25000"/>
              <a:t>Y</a:t>
            </a:r>
            <a:r>
              <a:rPr lang="en-US" altLang="en-US"/>
              <a:t>, sign of product </a:t>
            </a:r>
            <a:r>
              <a:rPr lang="en-US" altLang="en-US" i="1"/>
              <a:t>S</a:t>
            </a:r>
            <a:r>
              <a:rPr lang="en-US" altLang="en-US" i="1" baseline="-25000"/>
              <a:t>Z</a:t>
            </a:r>
            <a:r>
              <a:rPr lang="en-US" altLang="en-US"/>
              <a:t> = 1 (</a:t>
            </a:r>
            <a:r>
              <a:rPr lang="en-US" altLang="en-US">
                <a:solidFill>
                  <a:srgbClr val="FF0000"/>
                </a:solidFill>
              </a:rPr>
              <a:t>negative</a:t>
            </a:r>
            <a:r>
              <a:rPr lang="en-US" altLang="en-US"/>
              <a:t>)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So, 1.010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× –1.110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 –10.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However, result: –10.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 normalized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Shift right by 1 bit and increment the exponent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At most </a:t>
            </a:r>
            <a:r>
              <a:rPr lang="en-US" altLang="en-US">
                <a:solidFill>
                  <a:srgbClr val="FF0000"/>
                </a:solidFill>
              </a:rPr>
              <a:t>1 bit</a:t>
            </a:r>
            <a:r>
              <a:rPr lang="en-US" altLang="en-US"/>
              <a:t> can be shifted right … Why?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to nearest: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1.000</a:t>
            </a:r>
            <a:r>
              <a:rPr lang="en-US" altLang="en-US">
                <a:solidFill>
                  <a:srgbClr val="FF0000"/>
                </a:solidFill>
              </a:rPr>
              <a:t>1100</a:t>
            </a:r>
            <a:r>
              <a:rPr lang="en-US" altLang="en-US" baseline="-25000"/>
              <a:t>2</a:t>
            </a:r>
            <a:r>
              <a:rPr lang="en-US" altLang="en-US"/>
              <a:t> ≈ 1.00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aseline="-25000"/>
              <a:t>2</a:t>
            </a:r>
            <a:r>
              <a:rPr lang="en-US" altLang="en-US"/>
              <a:t>  (3-bit fraction)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Result ≈ –1. 001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(normalized)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Detect overflow / underflow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No </a:t>
            </a:r>
            <a:r>
              <a:rPr lang="en-US" altLang="en-US">
                <a:solidFill>
                  <a:srgbClr val="FF0000"/>
                </a:solidFill>
              </a:rPr>
              <a:t>overflow / underflow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because exponent is within range</a:t>
            </a:r>
          </a:p>
        </p:txBody>
      </p:sp>
      <p:grpSp>
        <p:nvGrpSpPr>
          <p:cNvPr id="741387" name="Group 11"/>
          <p:cNvGrpSpPr>
            <a:grpSpLocks/>
          </p:cNvGrpSpPr>
          <p:nvPr/>
        </p:nvGrpSpPr>
        <p:grpSpPr bwMode="auto">
          <a:xfrm>
            <a:off x="6638925" y="4230688"/>
            <a:ext cx="1857375" cy="1143000"/>
            <a:chOff x="4182" y="2592"/>
            <a:chExt cx="1170" cy="720"/>
          </a:xfrm>
        </p:grpSpPr>
        <p:sp>
          <p:nvSpPr>
            <p:cNvPr id="741381" name="Text Box 5"/>
            <p:cNvSpPr txBox="1">
              <a:spLocks noChangeArrowheads="1"/>
            </p:cNvSpPr>
            <p:nvPr/>
          </p:nvSpPr>
          <p:spPr bwMode="auto">
            <a:xfrm>
              <a:off x="4343" y="2621"/>
              <a:ext cx="964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1.000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1100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41382" name="Text Box 6"/>
            <p:cNvSpPr txBox="1">
              <a:spLocks noChangeArrowheads="1"/>
            </p:cNvSpPr>
            <p:nvPr/>
          </p:nvSpPr>
          <p:spPr bwMode="auto">
            <a:xfrm>
              <a:off x="4209" y="2774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41383" name="Line 7"/>
            <p:cNvSpPr>
              <a:spLocks noChangeShapeType="1"/>
            </p:cNvSpPr>
            <p:nvPr/>
          </p:nvSpPr>
          <p:spPr bwMode="auto">
            <a:xfrm flipV="1">
              <a:off x="4288" y="3053"/>
              <a:ext cx="5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1384" name="Rectangle 8"/>
            <p:cNvSpPr>
              <a:spLocks noChangeArrowheads="1"/>
            </p:cNvSpPr>
            <p:nvPr/>
          </p:nvSpPr>
          <p:spPr bwMode="auto">
            <a:xfrm>
              <a:off x="4182" y="2592"/>
              <a:ext cx="1170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1385" name="Line 9"/>
            <p:cNvSpPr>
              <a:spLocks noChangeShapeType="1"/>
            </p:cNvSpPr>
            <p:nvPr/>
          </p:nvSpPr>
          <p:spPr bwMode="auto">
            <a:xfrm>
              <a:off x="4876" y="264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1386" name="Freeform 10"/>
            <p:cNvSpPr>
              <a:spLocks/>
            </p:cNvSpPr>
            <p:nvPr/>
          </p:nvSpPr>
          <p:spPr bwMode="auto">
            <a:xfrm>
              <a:off x="4820" y="2851"/>
              <a:ext cx="133" cy="87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Multiplication</a:t>
            </a:r>
          </a:p>
        </p:txBody>
      </p:sp>
      <p:grpSp>
        <p:nvGrpSpPr>
          <p:cNvPr id="742432" name="Group 32"/>
          <p:cNvGrpSpPr>
            <a:grpSpLocks/>
          </p:cNvGrpSpPr>
          <p:nvPr/>
        </p:nvGrpSpPr>
        <p:grpSpPr bwMode="auto">
          <a:xfrm>
            <a:off x="503238" y="1268413"/>
            <a:ext cx="5122862" cy="4845050"/>
            <a:chOff x="470" y="835"/>
            <a:chExt cx="3227" cy="3052"/>
          </a:xfrm>
        </p:grpSpPr>
        <p:sp>
          <p:nvSpPr>
            <p:cNvPr id="742433" name="Line 33"/>
            <p:cNvSpPr>
              <a:spLocks noChangeShapeType="1"/>
            </p:cNvSpPr>
            <p:nvPr/>
          </p:nvSpPr>
          <p:spPr bwMode="auto">
            <a:xfrm>
              <a:off x="2084" y="359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34" name="Line 34"/>
            <p:cNvSpPr>
              <a:spLocks noChangeShapeType="1"/>
            </p:cNvSpPr>
            <p:nvPr/>
          </p:nvSpPr>
          <p:spPr bwMode="auto">
            <a:xfrm>
              <a:off x="2083" y="1987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35" name="Text Box 35"/>
            <p:cNvSpPr txBox="1">
              <a:spLocks noChangeArrowheads="1"/>
            </p:cNvSpPr>
            <p:nvPr/>
          </p:nvSpPr>
          <p:spPr bwMode="auto">
            <a:xfrm>
              <a:off x="470" y="1123"/>
              <a:ext cx="3226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1.	Add the biased exponents of the two numbers, subtracting the bias from the sum to get the new biased exponent</a:t>
              </a:r>
            </a:p>
          </p:txBody>
        </p:sp>
        <p:sp>
          <p:nvSpPr>
            <p:cNvPr id="742436" name="Text Box 36"/>
            <p:cNvSpPr txBox="1">
              <a:spLocks noChangeArrowheads="1"/>
            </p:cNvSpPr>
            <p:nvPr/>
          </p:nvSpPr>
          <p:spPr bwMode="auto">
            <a:xfrm>
              <a:off x="470" y="1613"/>
              <a:ext cx="3227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715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5430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1145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6860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1432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6004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40576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5148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buFontTx/>
                <a:buAutoNum type="arabicPeriod" startAt="2"/>
              </a:pPr>
              <a:r>
                <a:rPr lang="en-US" altLang="en-US" sz="1400"/>
                <a:t>Multiply the significands. Set the result sign to positive if operands have same sign, and negative otherwise</a:t>
              </a:r>
              <a:endParaRPr lang="en-US" altLang="en-US" sz="1400" baseline="-25000"/>
            </a:p>
          </p:txBody>
        </p:sp>
        <p:sp>
          <p:nvSpPr>
            <p:cNvPr id="742437" name="Text Box 37"/>
            <p:cNvSpPr txBox="1">
              <a:spLocks noChangeArrowheads="1"/>
            </p:cNvSpPr>
            <p:nvPr/>
          </p:nvSpPr>
          <p:spPr bwMode="auto">
            <a:xfrm>
              <a:off x="470" y="2102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3.	Normalize the product if necessary, shifting its significand right and incrementing the exponent</a:t>
              </a:r>
            </a:p>
          </p:txBody>
        </p:sp>
        <p:sp>
          <p:nvSpPr>
            <p:cNvPr id="742438" name="Text Box 38"/>
            <p:cNvSpPr txBox="1">
              <a:spLocks noChangeArrowheads="1"/>
            </p:cNvSpPr>
            <p:nvPr/>
          </p:nvSpPr>
          <p:spPr bwMode="auto">
            <a:xfrm>
              <a:off x="470" y="2591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4.	Round the significand to the appropriate number of bits, and renormalize if rounding generates a carry</a:t>
              </a:r>
            </a:p>
          </p:txBody>
        </p:sp>
        <p:grpSp>
          <p:nvGrpSpPr>
            <p:cNvPr id="742439" name="Group 39"/>
            <p:cNvGrpSpPr>
              <a:grpSpLocks/>
            </p:cNvGrpSpPr>
            <p:nvPr/>
          </p:nvGrpSpPr>
          <p:grpSpPr bwMode="auto">
            <a:xfrm>
              <a:off x="1708" y="835"/>
              <a:ext cx="749" cy="173"/>
              <a:chOff x="1075" y="1094"/>
              <a:chExt cx="720" cy="260"/>
            </a:xfrm>
          </p:grpSpPr>
          <p:sp>
            <p:nvSpPr>
              <p:cNvPr id="742440" name="AutoShape 40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1" name="Text Box 41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742442" name="Line 42"/>
            <p:cNvSpPr>
              <a:spLocks noChangeShapeType="1"/>
            </p:cNvSpPr>
            <p:nvPr/>
          </p:nvSpPr>
          <p:spPr bwMode="auto">
            <a:xfrm>
              <a:off x="2083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43" name="Line 43"/>
            <p:cNvSpPr>
              <a:spLocks noChangeShapeType="1"/>
            </p:cNvSpPr>
            <p:nvPr/>
          </p:nvSpPr>
          <p:spPr bwMode="auto">
            <a:xfrm>
              <a:off x="2083" y="1498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42444" name="Group 44"/>
            <p:cNvGrpSpPr>
              <a:grpSpLocks/>
            </p:cNvGrpSpPr>
            <p:nvPr/>
          </p:nvGrpSpPr>
          <p:grpSpPr bwMode="auto">
            <a:xfrm>
              <a:off x="1709" y="3714"/>
              <a:ext cx="749" cy="173"/>
              <a:chOff x="1075" y="1094"/>
              <a:chExt cx="720" cy="260"/>
            </a:xfrm>
          </p:grpSpPr>
          <p:sp>
            <p:nvSpPr>
              <p:cNvPr id="742445" name="AutoShape 45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6" name="Text Box 46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742447" name="Group 47"/>
            <p:cNvGrpSpPr>
              <a:grpSpLocks/>
            </p:cNvGrpSpPr>
            <p:nvPr/>
          </p:nvGrpSpPr>
          <p:grpSpPr bwMode="auto">
            <a:xfrm>
              <a:off x="1535" y="3081"/>
              <a:ext cx="1094" cy="518"/>
              <a:chOff x="2198" y="3341"/>
              <a:chExt cx="1383" cy="633"/>
            </a:xfrm>
          </p:grpSpPr>
          <p:sp>
            <p:nvSpPr>
              <p:cNvPr id="742448" name="AutoShape 48"/>
              <p:cNvSpPr>
                <a:spLocks noChangeArrowheads="1"/>
              </p:cNvSpPr>
              <p:nvPr/>
            </p:nvSpPr>
            <p:spPr bwMode="auto">
              <a:xfrm>
                <a:off x="2198" y="3341"/>
                <a:ext cx="1383" cy="633"/>
              </a:xfrm>
              <a:prstGeom prst="diamond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9" name="Text Box 49"/>
              <p:cNvSpPr txBox="1">
                <a:spLocks noChangeArrowheads="1"/>
              </p:cNvSpPr>
              <p:nvPr/>
            </p:nvSpPr>
            <p:spPr bwMode="auto">
              <a:xfrm>
                <a:off x="2347" y="3468"/>
                <a:ext cx="1085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/>
                <a:r>
                  <a:rPr lang="en-US" altLang="en-US" sz="1400"/>
                  <a:t>Overflow or</a:t>
                </a:r>
              </a:p>
              <a:p>
                <a:pPr algn="ctr" eaLnBrk="0" hangingPunct="0"/>
                <a:r>
                  <a:rPr lang="en-US" altLang="en-US" sz="1400"/>
                  <a:t>underflow?</a:t>
                </a:r>
              </a:p>
            </p:txBody>
          </p:sp>
        </p:grpSp>
        <p:sp>
          <p:nvSpPr>
            <p:cNvPr id="742450" name="AutoShape 50"/>
            <p:cNvSpPr>
              <a:spLocks noChangeArrowheads="1"/>
            </p:cNvSpPr>
            <p:nvPr/>
          </p:nvSpPr>
          <p:spPr bwMode="auto">
            <a:xfrm>
              <a:off x="2946" y="3254"/>
              <a:ext cx="749" cy="173"/>
            </a:xfrm>
            <a:prstGeom prst="roundRect">
              <a:avLst>
                <a:gd name="adj" fmla="val 50000"/>
              </a:avLst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51" name="Text Box 51"/>
            <p:cNvSpPr txBox="1">
              <a:spLocks noChangeArrowheads="1"/>
            </p:cNvSpPr>
            <p:nvPr/>
          </p:nvSpPr>
          <p:spPr bwMode="auto">
            <a:xfrm>
              <a:off x="2969" y="3254"/>
              <a:ext cx="7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Exception</a:t>
              </a:r>
            </a:p>
          </p:txBody>
        </p:sp>
        <p:sp>
          <p:nvSpPr>
            <p:cNvPr id="742452" name="Line 52"/>
            <p:cNvSpPr>
              <a:spLocks noChangeShapeType="1"/>
            </p:cNvSpPr>
            <p:nvPr/>
          </p:nvSpPr>
          <p:spPr bwMode="auto">
            <a:xfrm>
              <a:off x="2630" y="3341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53" name="Text Box 53"/>
            <p:cNvSpPr txBox="1">
              <a:spLocks noChangeArrowheads="1"/>
            </p:cNvSpPr>
            <p:nvPr/>
          </p:nvSpPr>
          <p:spPr bwMode="auto">
            <a:xfrm>
              <a:off x="2630" y="3197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/>
                <a:t>yes</a:t>
              </a:r>
            </a:p>
          </p:txBody>
        </p:sp>
        <p:sp>
          <p:nvSpPr>
            <p:cNvPr id="742454" name="Text Box 54"/>
            <p:cNvSpPr txBox="1">
              <a:spLocks noChangeArrowheads="1"/>
            </p:cNvSpPr>
            <p:nvPr/>
          </p:nvSpPr>
          <p:spPr bwMode="auto">
            <a:xfrm>
              <a:off x="1766" y="3571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/>
                <a:t>no</a:t>
              </a:r>
            </a:p>
          </p:txBody>
        </p:sp>
        <p:sp>
          <p:nvSpPr>
            <p:cNvPr id="742455" name="Line 55"/>
            <p:cNvSpPr>
              <a:spLocks noChangeShapeType="1"/>
            </p:cNvSpPr>
            <p:nvPr/>
          </p:nvSpPr>
          <p:spPr bwMode="auto">
            <a:xfrm>
              <a:off x="2083" y="247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56" name="Line 56"/>
            <p:cNvSpPr>
              <a:spLocks noChangeShapeType="1"/>
            </p:cNvSpPr>
            <p:nvPr/>
          </p:nvSpPr>
          <p:spPr bwMode="auto">
            <a:xfrm>
              <a:off x="2082" y="296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2457" name="Text Box 57"/>
          <p:cNvSpPr txBox="1">
            <a:spLocks noChangeArrowheads="1"/>
          </p:cNvSpPr>
          <p:nvPr/>
        </p:nvSpPr>
        <p:spPr bwMode="auto">
          <a:xfrm>
            <a:off x="5940425" y="1450975"/>
            <a:ext cx="2697163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Biased Exponent Addition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E</a:t>
            </a:r>
            <a:r>
              <a:rPr lang="en-US" altLang="en-US" sz="1400" i="1" baseline="-25000"/>
              <a:t>Z</a:t>
            </a:r>
            <a:r>
              <a:rPr lang="en-US" altLang="en-US" sz="1400" i="1"/>
              <a:t> </a:t>
            </a:r>
            <a:r>
              <a:rPr lang="en-US" altLang="en-US" sz="1400"/>
              <a:t>=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X</a:t>
            </a:r>
            <a:r>
              <a:rPr lang="en-US" altLang="en-US" sz="1400"/>
              <a:t> +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Y</a:t>
            </a:r>
            <a:r>
              <a:rPr lang="en-US" altLang="en-US" sz="1400" i="1"/>
              <a:t> </a:t>
            </a:r>
            <a:r>
              <a:rPr lang="en-US" altLang="en-US" sz="1400"/>
              <a:t>– </a:t>
            </a:r>
            <a:r>
              <a:rPr lang="en-US" altLang="en-US" sz="1400" i="1"/>
              <a:t>Bias</a:t>
            </a:r>
          </a:p>
        </p:txBody>
      </p:sp>
      <p:sp>
        <p:nvSpPr>
          <p:cNvPr id="742458" name="Text Box 58"/>
          <p:cNvSpPr txBox="1">
            <a:spLocks noChangeArrowheads="1"/>
          </p:cNvSpPr>
          <p:nvPr/>
        </p:nvSpPr>
        <p:spPr bwMode="auto">
          <a:xfrm>
            <a:off x="5940425" y="2274888"/>
            <a:ext cx="2697163" cy="6397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Result sign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Z</a:t>
            </a:r>
            <a:r>
              <a:rPr lang="en-US" altLang="en-US" sz="1400"/>
              <a:t> =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X</a:t>
            </a:r>
            <a:r>
              <a:rPr lang="en-US" altLang="en-US" sz="1400"/>
              <a:t> </a:t>
            </a:r>
            <a:r>
              <a:rPr lang="en-US" altLang="en-US" sz="1400" b="1"/>
              <a:t>xor</a:t>
            </a:r>
            <a:r>
              <a:rPr lang="en-US" altLang="en-US" sz="1400"/>
              <a:t>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Y</a:t>
            </a:r>
            <a:r>
              <a:rPr lang="en-US" altLang="en-US" sz="1400"/>
              <a:t> can be computed independently</a:t>
            </a:r>
          </a:p>
        </p:txBody>
      </p:sp>
      <p:sp>
        <p:nvSpPr>
          <p:cNvPr id="742459" name="Text Box 59"/>
          <p:cNvSpPr txBox="1">
            <a:spLocks noChangeArrowheads="1"/>
          </p:cNvSpPr>
          <p:nvPr/>
        </p:nvSpPr>
        <p:spPr bwMode="auto">
          <a:xfrm>
            <a:off x="5940425" y="3097213"/>
            <a:ext cx="2697163" cy="15541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Since the operand significands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X</a:t>
            </a:r>
            <a:r>
              <a:rPr lang="en-US" altLang="en-US" sz="1400"/>
              <a:t> and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Y</a:t>
            </a:r>
            <a:r>
              <a:rPr lang="en-US" altLang="en-US" sz="1400"/>
              <a:t> are ≥ 1 and &lt; 2, their product is ≥ 1 and &lt; 4.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To normalize product, we need to shift right by 1 bit only and increment exponent</a:t>
            </a:r>
          </a:p>
        </p:txBody>
      </p:sp>
      <p:sp>
        <p:nvSpPr>
          <p:cNvPr id="742460" name="Text Box 60"/>
          <p:cNvSpPr txBox="1">
            <a:spLocks noChangeArrowheads="1"/>
          </p:cNvSpPr>
          <p:nvPr/>
        </p:nvSpPr>
        <p:spPr bwMode="auto">
          <a:xfrm>
            <a:off x="5940425" y="4835525"/>
            <a:ext cx="2697163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Rounding either truncates fraction, or adds a 1 to least significant fraction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57" grpId="0" animBg="1"/>
      <p:bldP spid="742458" grpId="0" animBg="1"/>
      <p:bldP spid="742459" grpId="0" animBg="1"/>
      <p:bldP spid="7424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92263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 Bits to Maintain Precision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99050"/>
          </a:xfrm>
          <a:noFill/>
        </p:spPr>
        <p:txBody>
          <a:bodyPr rIns="0"/>
          <a:lstStyle/>
          <a:p>
            <a:r>
              <a:rPr lang="en-US" altLang="en-US"/>
              <a:t>Floating-point numbers are approximations for …</a:t>
            </a:r>
          </a:p>
          <a:p>
            <a:pPr lvl="1"/>
            <a:r>
              <a:rPr lang="en-US" altLang="en-US"/>
              <a:t>Real numbers that they cannot represent</a:t>
            </a:r>
          </a:p>
          <a:p>
            <a:r>
              <a:rPr lang="en-US" altLang="en-US"/>
              <a:t>Infinite variety of real numbers exist between 1.0 and 2.0</a:t>
            </a:r>
          </a:p>
          <a:p>
            <a:pPr lvl="1"/>
            <a:r>
              <a:rPr lang="en-US" altLang="en-US"/>
              <a:t>However, exactly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 baseline="30000">
                <a:solidFill>
                  <a:srgbClr val="FF0000"/>
                </a:solidFill>
              </a:rPr>
              <a:t>23</a:t>
            </a:r>
            <a:r>
              <a:rPr lang="en-US" altLang="en-US">
                <a:solidFill>
                  <a:srgbClr val="FF0000"/>
                </a:solidFill>
              </a:rPr>
              <a:t> fractions</a:t>
            </a:r>
            <a:r>
              <a:rPr lang="en-US" altLang="en-US"/>
              <a:t> can be represented in SP, and</a:t>
            </a:r>
          </a:p>
          <a:p>
            <a:pPr lvl="1"/>
            <a:r>
              <a:rPr lang="en-US" altLang="en-US"/>
              <a:t>Exactly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 baseline="30000">
                <a:solidFill>
                  <a:srgbClr val="FF0000"/>
                </a:solidFill>
              </a:rPr>
              <a:t>52</a:t>
            </a:r>
            <a:r>
              <a:rPr lang="en-US" altLang="en-US">
                <a:solidFill>
                  <a:srgbClr val="FF0000"/>
                </a:solidFill>
              </a:rPr>
              <a:t> fractions</a:t>
            </a:r>
            <a:r>
              <a:rPr lang="en-US" altLang="en-US"/>
              <a:t> can be represented in DP (double precision)</a:t>
            </a:r>
          </a:p>
          <a:p>
            <a:r>
              <a:rPr lang="en-US" altLang="en-US"/>
              <a:t>Extra bits are generated in intermediate results when …</a:t>
            </a:r>
          </a:p>
          <a:p>
            <a:pPr lvl="1"/>
            <a:r>
              <a:rPr lang="en-US" altLang="en-US"/>
              <a:t>Shifting and adding/subtracting a </a:t>
            </a:r>
            <a:r>
              <a:rPr lang="en-US" altLang="en-US" i="1"/>
              <a:t>p</a:t>
            </a:r>
            <a:r>
              <a:rPr lang="en-US" altLang="en-US"/>
              <a:t>-bit significand</a:t>
            </a:r>
          </a:p>
          <a:p>
            <a:pPr lvl="1"/>
            <a:r>
              <a:rPr lang="en-US" altLang="en-US"/>
              <a:t>Multiplying two </a:t>
            </a:r>
            <a:r>
              <a:rPr lang="en-US" altLang="en-US" i="1"/>
              <a:t>p</a:t>
            </a:r>
            <a:r>
              <a:rPr lang="en-US" altLang="en-US"/>
              <a:t>-bit significands (product can be 2</a:t>
            </a:r>
            <a:r>
              <a:rPr lang="en-US" altLang="en-US" i="1"/>
              <a:t>p</a:t>
            </a:r>
            <a:r>
              <a:rPr lang="en-US" altLang="en-US"/>
              <a:t> bits)</a:t>
            </a:r>
          </a:p>
          <a:p>
            <a:r>
              <a:rPr lang="en-US" altLang="en-US"/>
              <a:t>But when packing result fraction, </a:t>
            </a:r>
            <a:r>
              <a:rPr lang="en-US" altLang="en-US">
                <a:solidFill>
                  <a:srgbClr val="FF0000"/>
                </a:solidFill>
              </a:rPr>
              <a:t>extra bits are discarded</a:t>
            </a:r>
          </a:p>
          <a:p>
            <a:r>
              <a:rPr lang="en-US" altLang="en-US"/>
              <a:t>We only need few extra bits in an intermediate result</a:t>
            </a:r>
          </a:p>
          <a:p>
            <a:pPr lvl="1"/>
            <a:r>
              <a:rPr lang="en-US" altLang="en-US"/>
              <a:t>Minimizing hardware but without compromising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Examples of floating-point numbers in base 10 …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5</a:t>
            </a:r>
            <a:r>
              <a:rPr lang="en-US" altLang="en-US" b="1"/>
              <a:t>.</a:t>
            </a:r>
            <a:r>
              <a:rPr lang="en-US" altLang="en-US"/>
              <a:t>341×10</a:t>
            </a:r>
            <a:r>
              <a:rPr lang="en-US" altLang="en-US" baseline="30000"/>
              <a:t>3</a:t>
            </a:r>
            <a:r>
              <a:rPr lang="en-US" altLang="en-US"/>
              <a:t> ,  0</a:t>
            </a:r>
            <a:r>
              <a:rPr lang="en-US" altLang="en-US" b="1"/>
              <a:t>.</a:t>
            </a:r>
            <a:r>
              <a:rPr lang="en-US" altLang="en-US"/>
              <a:t>05341×10</a:t>
            </a:r>
            <a:r>
              <a:rPr lang="en-US" altLang="en-US" baseline="30000"/>
              <a:t>5</a:t>
            </a:r>
            <a:r>
              <a:rPr lang="en-US" altLang="en-US"/>
              <a:t> ,  –2</a:t>
            </a:r>
            <a:r>
              <a:rPr lang="en-US" altLang="en-US" b="1"/>
              <a:t>.</a:t>
            </a:r>
            <a:r>
              <a:rPr lang="en-US" altLang="en-US"/>
              <a:t>013×10</a:t>
            </a:r>
            <a:r>
              <a:rPr lang="en-US" altLang="en-US" baseline="30000"/>
              <a:t>–1 </a:t>
            </a:r>
            <a:r>
              <a:rPr lang="en-US" altLang="en-US"/>
              <a:t>,  –201</a:t>
            </a:r>
            <a:r>
              <a:rPr lang="en-US" altLang="en-US" b="1"/>
              <a:t>.</a:t>
            </a:r>
            <a:r>
              <a:rPr lang="en-US" altLang="en-US"/>
              <a:t>3×10</a:t>
            </a:r>
            <a:r>
              <a:rPr lang="en-US" altLang="en-US" baseline="30000"/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Examples of floating-point numbers in base 2 …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1</a:t>
            </a:r>
            <a:r>
              <a:rPr lang="en-US" altLang="en-US" b="1"/>
              <a:t>.</a:t>
            </a:r>
            <a:r>
              <a:rPr lang="en-US" altLang="en-US"/>
              <a:t>00101×2</a:t>
            </a:r>
            <a:r>
              <a:rPr lang="en-US" altLang="en-US" baseline="30000"/>
              <a:t>23</a:t>
            </a:r>
            <a:r>
              <a:rPr lang="en-US" altLang="en-US"/>
              <a:t> ,  0</a:t>
            </a:r>
            <a:r>
              <a:rPr lang="en-US" altLang="en-US" b="1"/>
              <a:t>.</a:t>
            </a:r>
            <a:r>
              <a:rPr lang="en-US" altLang="en-US"/>
              <a:t>0100101×2</a:t>
            </a:r>
            <a:r>
              <a:rPr lang="en-US" altLang="en-US" baseline="30000"/>
              <a:t>25</a:t>
            </a:r>
            <a:r>
              <a:rPr lang="en-US" altLang="en-US"/>
              <a:t> ,  –1</a:t>
            </a:r>
            <a:r>
              <a:rPr lang="en-US" altLang="en-US" b="1"/>
              <a:t>.</a:t>
            </a:r>
            <a:r>
              <a:rPr lang="en-US" altLang="en-US"/>
              <a:t>101101×2</a:t>
            </a:r>
            <a:r>
              <a:rPr lang="en-US" altLang="en-US" baseline="30000"/>
              <a:t>–3 </a:t>
            </a:r>
            <a:r>
              <a:rPr lang="en-US" altLang="en-US"/>
              <a:t>,  –1101</a:t>
            </a:r>
            <a:r>
              <a:rPr lang="en-US" altLang="en-US" b="1"/>
              <a:t>.</a:t>
            </a:r>
            <a:r>
              <a:rPr lang="en-US" altLang="en-US"/>
              <a:t>101×2</a:t>
            </a:r>
            <a:r>
              <a:rPr lang="en-US" altLang="en-US" baseline="30000"/>
              <a:t>–6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/>
              <a:t>Exponents are kept in decimal for clarity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The binary number (1101</a:t>
            </a:r>
            <a:r>
              <a:rPr lang="en-US" altLang="en-US" b="1"/>
              <a:t>.</a:t>
            </a:r>
            <a:r>
              <a:rPr lang="en-US" altLang="en-US"/>
              <a:t>101)</a:t>
            </a:r>
            <a:r>
              <a:rPr lang="en-US" altLang="en-US" baseline="-25000"/>
              <a:t>2</a:t>
            </a:r>
            <a:r>
              <a:rPr lang="en-US" altLang="en-US"/>
              <a:t> = 2</a:t>
            </a:r>
            <a:r>
              <a:rPr lang="en-US" altLang="en-US" baseline="30000"/>
              <a:t>3</a:t>
            </a:r>
            <a:r>
              <a:rPr lang="en-US" altLang="en-US"/>
              <a:t>+2</a:t>
            </a:r>
            <a:r>
              <a:rPr lang="en-US" altLang="en-US" baseline="30000"/>
              <a:t>2</a:t>
            </a:r>
            <a:r>
              <a:rPr lang="en-US" altLang="en-US"/>
              <a:t>+2</a:t>
            </a:r>
            <a:r>
              <a:rPr lang="en-US" altLang="en-US" baseline="30000"/>
              <a:t>0</a:t>
            </a:r>
            <a:r>
              <a:rPr lang="en-US" altLang="en-US"/>
              <a:t>+2</a:t>
            </a:r>
            <a:r>
              <a:rPr lang="en-US" altLang="en-US" baseline="30000"/>
              <a:t>–1</a:t>
            </a:r>
            <a:r>
              <a:rPr lang="en-US" altLang="en-US"/>
              <a:t>+2</a:t>
            </a:r>
            <a:r>
              <a:rPr lang="en-US" altLang="en-US" baseline="30000"/>
              <a:t>–3</a:t>
            </a:r>
            <a:r>
              <a:rPr lang="en-US" altLang="en-US"/>
              <a:t> = 13</a:t>
            </a:r>
            <a:r>
              <a:rPr lang="en-US" altLang="en-US" b="1"/>
              <a:t>.</a:t>
            </a:r>
            <a:r>
              <a:rPr lang="en-US" altLang="en-US"/>
              <a:t>625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Floating-point numbers should be 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Exactly </a:t>
            </a:r>
            <a:r>
              <a:rPr lang="en-US" altLang="en-US">
                <a:solidFill>
                  <a:srgbClr val="FF0000"/>
                </a:solidFill>
              </a:rPr>
              <a:t>one non-zero digit</a:t>
            </a:r>
            <a:r>
              <a:rPr lang="en-US" altLang="en-US"/>
              <a:t> should appear </a:t>
            </a:r>
            <a:r>
              <a:rPr lang="en-US" altLang="en-US">
                <a:solidFill>
                  <a:srgbClr val="FF0000"/>
                </a:solidFill>
              </a:rPr>
              <a:t>before the point</a:t>
            </a:r>
          </a:p>
          <a:p>
            <a:pPr lvl="2">
              <a:spcBef>
                <a:spcPct val="35000"/>
              </a:spcBef>
            </a:pPr>
            <a:r>
              <a:rPr lang="en-US" altLang="en-US"/>
              <a:t>In a decimal number, this digit can be from </a:t>
            </a:r>
            <a:r>
              <a:rPr lang="en-US" altLang="en-US">
                <a:solidFill>
                  <a:srgbClr val="FF0000"/>
                </a:solidFill>
              </a:rPr>
              <a:t>1 to 9</a:t>
            </a:r>
          </a:p>
          <a:p>
            <a:pPr lvl="2">
              <a:spcBef>
                <a:spcPct val="35000"/>
              </a:spcBef>
            </a:pPr>
            <a:r>
              <a:rPr lang="en-US" altLang="en-US"/>
              <a:t>In a binary number, this digit should be</a:t>
            </a:r>
            <a:r>
              <a:rPr lang="en-US" altLang="en-US">
                <a:solidFill>
                  <a:srgbClr val="FF0000"/>
                </a:solidFill>
              </a:rPr>
              <a:t> 1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Normalized FP Numbers:</a:t>
            </a:r>
            <a:r>
              <a:rPr lang="en-US" altLang="en-US"/>
              <a:t> 5</a:t>
            </a:r>
            <a:r>
              <a:rPr lang="en-US" altLang="en-US" b="1"/>
              <a:t>.</a:t>
            </a:r>
            <a:r>
              <a:rPr lang="en-US" altLang="en-US"/>
              <a:t>341×10</a:t>
            </a:r>
            <a:r>
              <a:rPr lang="en-US" altLang="en-US" baseline="30000"/>
              <a:t>3   </a:t>
            </a:r>
            <a:r>
              <a:rPr lang="en-US" altLang="en-US"/>
              <a:t>and –1</a:t>
            </a:r>
            <a:r>
              <a:rPr lang="en-US" altLang="en-US" b="1"/>
              <a:t>.</a:t>
            </a:r>
            <a:r>
              <a:rPr lang="en-US" altLang="en-US"/>
              <a:t>101101×2</a:t>
            </a:r>
            <a:r>
              <a:rPr lang="en-US" altLang="en-US" baseline="30000"/>
              <a:t>–3</a:t>
            </a:r>
            <a:endParaRPr lang="en-US" altLang="en-US"/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NOT Normalized:</a:t>
            </a:r>
            <a:r>
              <a:rPr lang="en-US" altLang="en-US"/>
              <a:t> 0</a:t>
            </a:r>
            <a:r>
              <a:rPr lang="en-US" altLang="en-US" b="1"/>
              <a:t>.</a:t>
            </a:r>
            <a:r>
              <a:rPr lang="en-US" altLang="en-US"/>
              <a:t>05341×10</a:t>
            </a:r>
            <a:r>
              <a:rPr lang="en-US" altLang="en-US" baseline="30000"/>
              <a:t>5</a:t>
            </a:r>
            <a:r>
              <a:rPr lang="en-US" altLang="en-US"/>
              <a:t> and –1101</a:t>
            </a:r>
            <a:r>
              <a:rPr lang="en-US" altLang="en-US" b="1"/>
              <a:t>.</a:t>
            </a:r>
            <a:r>
              <a:rPr lang="en-US" altLang="en-US"/>
              <a:t>101×2</a:t>
            </a:r>
            <a:r>
              <a:rPr lang="en-US" altLang="en-US" baseline="30000"/>
              <a:t>–6</a:t>
            </a:r>
            <a:endParaRPr lang="en-US" altLang="en-US"/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Numbers</a:t>
            </a:r>
          </a:p>
        </p:txBody>
      </p:sp>
      <p:grpSp>
        <p:nvGrpSpPr>
          <p:cNvPr id="718852" name="Group 4"/>
          <p:cNvGrpSpPr>
            <a:grpSpLocks/>
          </p:cNvGrpSpPr>
          <p:nvPr/>
        </p:nvGrpSpPr>
        <p:grpSpPr bwMode="auto">
          <a:xfrm>
            <a:off x="6767513" y="1916113"/>
            <a:ext cx="1435100" cy="285750"/>
            <a:chOff x="4416" y="1289"/>
            <a:chExt cx="979" cy="180"/>
          </a:xfrm>
        </p:grpSpPr>
        <p:sp>
          <p:nvSpPr>
            <p:cNvPr id="718853" name="Line 5"/>
            <p:cNvSpPr>
              <a:spLocks noChangeShapeType="1"/>
            </p:cNvSpPr>
            <p:nvPr/>
          </p:nvSpPr>
          <p:spPr bwMode="auto">
            <a:xfrm flipH="1" flipV="1">
              <a:off x="4416" y="1296"/>
              <a:ext cx="0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54" name="Text Box 6"/>
            <p:cNvSpPr txBox="1">
              <a:spLocks noChangeArrowheads="1"/>
            </p:cNvSpPr>
            <p:nvPr/>
          </p:nvSpPr>
          <p:spPr bwMode="auto">
            <a:xfrm>
              <a:off x="4646" y="1289"/>
              <a:ext cx="749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>
              <a:spAutoFit/>
            </a:bodyPr>
            <a:lstStyle/>
            <a:p>
              <a:pPr algn="ctr"/>
              <a:r>
                <a:rPr lang="en-US" altLang="en-US" sz="1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decimal point</a:t>
              </a:r>
            </a:p>
          </p:txBody>
        </p:sp>
        <p:sp>
          <p:nvSpPr>
            <p:cNvPr id="718855" name="Line 7"/>
            <p:cNvSpPr>
              <a:spLocks noChangeShapeType="1"/>
            </p:cNvSpPr>
            <p:nvPr/>
          </p:nvSpPr>
          <p:spPr bwMode="auto">
            <a:xfrm>
              <a:off x="4416" y="1389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856" name="Group 8"/>
          <p:cNvGrpSpPr>
            <a:grpSpLocks/>
          </p:cNvGrpSpPr>
          <p:nvPr/>
        </p:nvGrpSpPr>
        <p:grpSpPr bwMode="auto">
          <a:xfrm>
            <a:off x="6408738" y="2820988"/>
            <a:ext cx="1223962" cy="320675"/>
            <a:chOff x="4157" y="1843"/>
            <a:chExt cx="835" cy="202"/>
          </a:xfrm>
        </p:grpSpPr>
        <p:sp>
          <p:nvSpPr>
            <p:cNvPr id="718857" name="Line 9"/>
            <p:cNvSpPr>
              <a:spLocks noChangeShapeType="1"/>
            </p:cNvSpPr>
            <p:nvPr/>
          </p:nvSpPr>
          <p:spPr bwMode="auto">
            <a:xfrm flipH="1" flipV="1">
              <a:off x="4992" y="184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58" name="Text Box 10"/>
            <p:cNvSpPr txBox="1">
              <a:spLocks noChangeArrowheads="1"/>
            </p:cNvSpPr>
            <p:nvPr/>
          </p:nvSpPr>
          <p:spPr bwMode="auto">
            <a:xfrm>
              <a:off x="4157" y="1872"/>
              <a:ext cx="7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7432"/>
            <a:lstStyle/>
            <a:p>
              <a:pPr algn="ctr"/>
              <a:r>
                <a:rPr lang="en-US" altLang="en-US" sz="1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binary point</a:t>
              </a:r>
            </a:p>
          </p:txBody>
        </p:sp>
        <p:sp>
          <p:nvSpPr>
            <p:cNvPr id="718859" name="Line 11"/>
            <p:cNvSpPr>
              <a:spLocks noChangeShapeType="1"/>
            </p:cNvSpPr>
            <p:nvPr/>
          </p:nvSpPr>
          <p:spPr bwMode="auto">
            <a:xfrm>
              <a:off x="4877" y="195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Alignment and Normalization Issues</a:t>
            </a:r>
          </a:p>
        </p:txBody>
      </p:sp>
      <p:sp>
        <p:nvSpPr>
          <p:cNvPr id="803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During alignment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smaller exponent argument gets significand right shifted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need for extra precision in the FPU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question is how much extra do you need?</a:t>
            </a:r>
          </a:p>
          <a:p>
            <a:pPr>
              <a:lnSpc>
                <a:spcPct val="90000"/>
              </a:lnSpc>
            </a:pPr>
            <a:r>
              <a:rPr lang="en-US" altLang="en-US"/>
              <a:t>During normalization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left or right shift of the significand may occur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During the rounding step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extra internal precision bits get dropped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Time to consider how many extra bits we need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do rounding properly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compensate for what happens during alignment and normalization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 Bit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we shift bits to the right, those bits are lost.</a:t>
            </a:r>
          </a:p>
          <a:p>
            <a:r>
              <a:rPr lang="en-US"/>
              <a:t>We may need to shift the result to the left for normalization.</a:t>
            </a:r>
          </a:p>
          <a:p>
            <a:r>
              <a:rPr lang="en-US"/>
              <a:t>Keeping the bits shifted to the right will make the result more accurate when result is shifted to the left.</a:t>
            </a:r>
          </a:p>
          <a:p>
            <a:r>
              <a:rPr lang="en-US">
                <a:solidFill>
                  <a:srgbClr val="FF0000"/>
                </a:solidFill>
              </a:rPr>
              <a:t>Questions:</a:t>
            </a:r>
          </a:p>
          <a:p>
            <a:pPr lvl="1"/>
            <a:r>
              <a:rPr lang="en-US"/>
              <a:t>Which operation will require shifting the result to the left?</a:t>
            </a:r>
          </a:p>
          <a:p>
            <a:pPr lvl="1"/>
            <a:r>
              <a:rPr lang="en-US"/>
              <a:t>What is the maximum number of bits needed to be shifted left in the result?</a:t>
            </a:r>
          </a:p>
          <a:p>
            <a:r>
              <a:rPr lang="en-US"/>
              <a:t>If the number of right shifts for alignment &gt;1, then the maximum number of left shifts required for normalization is 1.</a:t>
            </a:r>
          </a:p>
        </p:txBody>
      </p:sp>
    </p:spTree>
    <p:extLst>
      <p:ext uri="{BB962C8B-B14F-4D97-AF65-F5344CB8AC3E}">
        <p14:creationId xmlns:p14="http://schemas.microsoft.com/office/powerpoint/2010/main" val="42247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7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7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7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Effective Subtraction</a:t>
            </a:r>
          </a:p>
        </p:txBody>
      </p:sp>
      <p:sp>
        <p:nvSpPr>
          <p:cNvPr id="805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are 2 subcases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the difference in the two exponents is larger than 1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alignment produces a mantissa with more than 1 leading 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hence result is either normalized or has one leading 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 this case a left shift will be required in normalization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an extra bit is needed for the fraction called the </a:t>
            </a:r>
            <a:r>
              <a:rPr lang="en-US" sz="2000" dirty="0">
                <a:solidFill>
                  <a:srgbClr val="FF0000"/>
                </a:solidFill>
              </a:rPr>
              <a:t>guard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bit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difference of the two exponents is 0 or 1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 this case the result may have many more than 1 leading 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but at most one nonzero bit was shifted during normalization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hence only one additional bit is needed for the subtraction </a:t>
            </a:r>
            <a:r>
              <a:rPr lang="en-US" sz="2000" dirty="0" smtClean="0"/>
              <a:t>result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84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Effective Addition</a:t>
            </a:r>
          </a:p>
        </p:txBody>
      </p:sp>
      <p:sp>
        <p:nvSpPr>
          <p:cNvPr id="80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Result of Addition</a:t>
            </a:r>
          </a:p>
          <a:p>
            <a:pPr lvl="1"/>
            <a:r>
              <a:rPr lang="en-US"/>
              <a:t>either normalized</a:t>
            </a:r>
          </a:p>
          <a:p>
            <a:pPr lvl="1"/>
            <a:r>
              <a:rPr lang="en-US"/>
              <a:t>or generates 1 additional integer bit</a:t>
            </a:r>
          </a:p>
          <a:p>
            <a:pPr lvl="2"/>
            <a:r>
              <a:rPr lang="en-US"/>
              <a:t>hence right shift of 1</a:t>
            </a:r>
          </a:p>
          <a:p>
            <a:pPr lvl="2"/>
            <a:r>
              <a:rPr lang="en-US"/>
              <a:t>need for f+1 bits</a:t>
            </a:r>
          </a:p>
          <a:p>
            <a:pPr lvl="2"/>
            <a:r>
              <a:rPr lang="en-US"/>
              <a:t>extra bit called </a:t>
            </a:r>
            <a:r>
              <a:rPr lang="en-US" sz="2000">
                <a:solidFill>
                  <a:srgbClr val="FF0000"/>
                </a:solidFill>
              </a:rPr>
              <a:t>rounding bit</a:t>
            </a:r>
            <a:r>
              <a:rPr lang="en-US"/>
              <a:t> is used for rounding the result</a:t>
            </a:r>
          </a:p>
          <a:p>
            <a:r>
              <a:rPr lang="en-US"/>
              <a:t>Alignment throws a bunch of bits to the right</a:t>
            </a:r>
          </a:p>
          <a:p>
            <a:pPr lvl="1"/>
            <a:r>
              <a:rPr lang="en-US"/>
              <a:t>need to know whether they were all 0 or not for proper rounding</a:t>
            </a:r>
          </a:p>
          <a:p>
            <a:pPr lvl="1"/>
            <a:r>
              <a:rPr lang="en-US"/>
              <a:t>hence 1 more bit called the </a:t>
            </a:r>
            <a:r>
              <a:rPr lang="en-US">
                <a:solidFill>
                  <a:srgbClr val="FF0000"/>
                </a:solidFill>
              </a:rPr>
              <a:t>sticky bit</a:t>
            </a:r>
          </a:p>
          <a:p>
            <a:pPr lvl="2"/>
            <a:r>
              <a:rPr lang="en-US"/>
              <a:t>sticky bit value is the OR of the discarded bits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 Bits  Needed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Three bits are added called </a:t>
            </a:r>
            <a:r>
              <a:rPr lang="en-US" altLang="en-US" dirty="0">
                <a:solidFill>
                  <a:srgbClr val="FF0000"/>
                </a:solidFill>
              </a:rPr>
              <a:t>Guard, Round, Sticky</a:t>
            </a:r>
            <a:endParaRPr lang="ar-SA" altLang="en-US" dirty="0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/>
              <a:t>Reduce the hardware and still achieve accurate arithmetic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As if result </a:t>
            </a:r>
            <a:r>
              <a:rPr lang="en-US" altLang="en-US" dirty="0" err="1"/>
              <a:t>significand</a:t>
            </a:r>
            <a:r>
              <a:rPr lang="en-US" altLang="en-US" dirty="0"/>
              <a:t> was computed exactly and rounded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Internal Representation: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  <p:pic>
        <p:nvPicPr>
          <p:cNvPr id="806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068638"/>
            <a:ext cx="79565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Guard Bit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Guard bit</a:t>
            </a:r>
            <a:r>
              <a:rPr lang="en-US" altLang="en-US"/>
              <a:t>: guards against loss of a significant bit</a:t>
            </a:r>
          </a:p>
          <a:p>
            <a:pPr lvl="1"/>
            <a:r>
              <a:rPr lang="en-US" altLang="en-US"/>
              <a:t>Only </a:t>
            </a:r>
            <a:r>
              <a:rPr lang="en-US" altLang="en-US">
                <a:solidFill>
                  <a:srgbClr val="FF0000"/>
                </a:solidFill>
              </a:rPr>
              <a:t>one guard bit</a:t>
            </a:r>
            <a:r>
              <a:rPr lang="en-US" altLang="en-US"/>
              <a:t> is needed to maintain accuracy of result</a:t>
            </a:r>
          </a:p>
          <a:p>
            <a:pPr lvl="1"/>
            <a:r>
              <a:rPr lang="en-US" altLang="en-US"/>
              <a:t>Shifted left (if needed) during normalization as last fraction bit</a:t>
            </a:r>
          </a:p>
          <a:p>
            <a:r>
              <a:rPr lang="en-US" altLang="en-US"/>
              <a:t>Example on the need of a guard bit:</a:t>
            </a:r>
            <a:endParaRPr lang="en-US" altLang="en-US" sz="2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44464" name="Text Box 16"/>
          <p:cNvSpPr txBox="1">
            <a:spLocks noChangeArrowheads="1"/>
          </p:cNvSpPr>
          <p:nvPr/>
        </p:nvSpPr>
        <p:spPr bwMode="auto">
          <a:xfrm>
            <a:off x="601663" y="3117850"/>
            <a:ext cx="81835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1.00000000000000011011010 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subtraction</a:t>
            </a:r>
            <a:r>
              <a:rPr lang="en-US" altLang="en-US" dirty="0"/>
              <a:t>)</a:t>
            </a:r>
            <a:endParaRPr lang="en-US" altLang="en-US" sz="2000" b="1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1.00000000101100010001101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–0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0.00000010000000000000001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1011010  × 2</a:t>
            </a:r>
            <a:r>
              <a:rPr lang="en-US" altLang="en-US" sz="2000" b="1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shift right 7 bits</a:t>
            </a:r>
            <a:r>
              <a:rPr lang="en-US" altLang="en-US" dirty="0"/>
              <a:t>)</a:t>
            </a:r>
            <a:endParaRPr lang="en-US" altLang="en-US" baseline="30000" dirty="0"/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1.00000000101100010001101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1.11111101111111111111110 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0 100110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2's complement</a:t>
            </a:r>
            <a:r>
              <a:rPr lang="en-US" altLang="en-US" dirty="0"/>
              <a:t>)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0.11111110101100010001011 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0 100110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add significands</a:t>
            </a:r>
            <a:r>
              <a:rPr lang="en-US" altLang="en-US" dirty="0"/>
              <a:t>)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1.1111110101100010001011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0 1 001100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normalized</a:t>
            </a:r>
            <a:r>
              <a:rPr lang="en-US" altLang="en-US" dirty="0"/>
              <a:t>)</a:t>
            </a:r>
          </a:p>
        </p:txBody>
      </p:sp>
      <p:sp>
        <p:nvSpPr>
          <p:cNvPr id="744465" name="Line 17"/>
          <p:cNvSpPr>
            <a:spLocks noChangeShapeType="1"/>
          </p:cNvSpPr>
          <p:nvPr/>
        </p:nvSpPr>
        <p:spPr bwMode="auto">
          <a:xfrm>
            <a:off x="601663" y="3803650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44466" name="Group 18"/>
          <p:cNvGrpSpPr>
            <a:grpSpLocks/>
          </p:cNvGrpSpPr>
          <p:nvPr/>
        </p:nvGrpSpPr>
        <p:grpSpPr bwMode="auto">
          <a:xfrm>
            <a:off x="4716463" y="5384800"/>
            <a:ext cx="328612" cy="612775"/>
            <a:chOff x="3149" y="3358"/>
            <a:chExt cx="207" cy="386"/>
          </a:xfrm>
        </p:grpSpPr>
        <p:sp>
          <p:nvSpPr>
            <p:cNvPr id="744467" name="Oval 19"/>
            <p:cNvSpPr>
              <a:spLocks noChangeArrowheads="1"/>
            </p:cNvSpPr>
            <p:nvPr/>
          </p:nvSpPr>
          <p:spPr bwMode="auto">
            <a:xfrm>
              <a:off x="3212" y="3358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8" name="Line 20"/>
            <p:cNvSpPr>
              <a:spLocks noChangeShapeType="1"/>
            </p:cNvSpPr>
            <p:nvPr/>
          </p:nvSpPr>
          <p:spPr bwMode="auto">
            <a:xfrm flipH="1">
              <a:off x="3149" y="3583"/>
              <a:ext cx="88" cy="1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4469" name="Line 21"/>
          <p:cNvSpPr>
            <a:spLocks noChangeShapeType="1"/>
          </p:cNvSpPr>
          <p:nvPr/>
        </p:nvSpPr>
        <p:spPr bwMode="auto">
          <a:xfrm>
            <a:off x="601663" y="4579938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470" name="Line 22"/>
          <p:cNvSpPr>
            <a:spLocks noChangeShapeType="1"/>
          </p:cNvSpPr>
          <p:nvPr/>
        </p:nvSpPr>
        <p:spPr bwMode="auto">
          <a:xfrm>
            <a:off x="601663" y="5311775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471" name="Line 23"/>
          <p:cNvSpPr>
            <a:spLocks noChangeShapeType="1"/>
          </p:cNvSpPr>
          <p:nvPr/>
        </p:nvSpPr>
        <p:spPr bwMode="auto">
          <a:xfrm>
            <a:off x="601663" y="5815013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44472" name="Group 24"/>
          <p:cNvGrpSpPr>
            <a:grpSpLocks/>
          </p:cNvGrpSpPr>
          <p:nvPr/>
        </p:nvGrpSpPr>
        <p:grpSpPr bwMode="auto">
          <a:xfrm>
            <a:off x="4816475" y="4568825"/>
            <a:ext cx="3557588" cy="693738"/>
            <a:chOff x="3212" y="2844"/>
            <a:chExt cx="2241" cy="437"/>
          </a:xfrm>
        </p:grpSpPr>
        <p:sp>
          <p:nvSpPr>
            <p:cNvPr id="744473" name="Text Box 25"/>
            <p:cNvSpPr txBox="1">
              <a:spLocks noChangeArrowheads="1"/>
            </p:cNvSpPr>
            <p:nvPr/>
          </p:nvSpPr>
          <p:spPr bwMode="auto">
            <a:xfrm>
              <a:off x="3837" y="2844"/>
              <a:ext cx="16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Guard bit – do not discard</a:t>
              </a:r>
            </a:p>
          </p:txBody>
        </p:sp>
        <p:sp>
          <p:nvSpPr>
            <p:cNvPr id="744474" name="Oval 26"/>
            <p:cNvSpPr>
              <a:spLocks noChangeArrowheads="1"/>
            </p:cNvSpPr>
            <p:nvPr/>
          </p:nvSpPr>
          <p:spPr bwMode="auto">
            <a:xfrm>
              <a:off x="3212" y="3080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5" name="Line 27"/>
            <p:cNvSpPr>
              <a:spLocks noChangeShapeType="1"/>
            </p:cNvSpPr>
            <p:nvPr/>
          </p:nvSpPr>
          <p:spPr bwMode="auto">
            <a:xfrm flipV="1">
              <a:off x="3345" y="2988"/>
              <a:ext cx="480" cy="1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4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4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5" grpId="0" animBg="1"/>
      <p:bldP spid="744469" grpId="0" animBg="1"/>
      <p:bldP spid="744470" grpId="0" animBg="1"/>
      <p:bldP spid="74447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and Sticky Bits</a:t>
            </a:r>
          </a:p>
        </p:txBody>
      </p:sp>
      <p:sp>
        <p:nvSpPr>
          <p:cNvPr id="74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marL="349250" indent="-349250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/>
              <a:t>Two extra bits are needed for rounding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/>
              <a:t>Rounding performed after </a:t>
            </a:r>
            <a:r>
              <a:rPr lang="en-US" altLang="en-US">
                <a:solidFill>
                  <a:srgbClr val="FF0000"/>
                </a:solidFill>
              </a:rPr>
              <a:t>normalizing</a:t>
            </a:r>
            <a:r>
              <a:rPr lang="en-US" altLang="en-US"/>
              <a:t> a result significand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>
                <a:solidFill>
                  <a:srgbClr val="FF0000"/>
                </a:solidFill>
              </a:rPr>
              <a:t>Round bit:</a:t>
            </a:r>
            <a:r>
              <a:rPr lang="en-US" altLang="en-US"/>
              <a:t>	appears after the guard bit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>
                <a:solidFill>
                  <a:srgbClr val="FF0000"/>
                </a:solidFill>
              </a:rPr>
              <a:t>Sticky bit:</a:t>
            </a:r>
            <a:r>
              <a:rPr lang="en-US" altLang="en-US"/>
              <a:t>	appears after the round bit (</a:t>
            </a:r>
            <a:r>
              <a:rPr lang="en-US" altLang="en-US">
                <a:solidFill>
                  <a:srgbClr val="FF0000"/>
                </a:solidFill>
              </a:rPr>
              <a:t>OR of all additional bits</a:t>
            </a:r>
            <a:r>
              <a:rPr lang="en-US" altLang="en-US"/>
              <a:t>)</a:t>
            </a:r>
          </a:p>
          <a:p>
            <a:pPr marL="349250" indent="-349250">
              <a:spcBef>
                <a:spcPct val="35000"/>
              </a:spcBef>
              <a:spcAft>
                <a:spcPct val="10000"/>
              </a:spcAft>
              <a:tabLst>
                <a:tab pos="2000250" algn="l"/>
              </a:tabLst>
            </a:pPr>
            <a:r>
              <a:rPr lang="en-US" altLang="en-US"/>
              <a:t>Consider the same example of previous slide:</a:t>
            </a:r>
          </a:p>
        </p:txBody>
      </p:sp>
      <p:sp>
        <p:nvSpPr>
          <p:cNvPr id="745496" name="Text Box 24"/>
          <p:cNvSpPr txBox="1">
            <a:spLocks noChangeArrowheads="1"/>
          </p:cNvSpPr>
          <p:nvPr/>
        </p:nvSpPr>
        <p:spPr bwMode="auto">
          <a:xfrm>
            <a:off x="611188" y="3668713"/>
            <a:ext cx="8245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         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1.11111101111111111111110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0 1 00110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2's complement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0.11111110101100010001011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0 1   1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sum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1.1111110101100010001011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0 1 1   1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)</a:t>
            </a:r>
          </a:p>
        </p:txBody>
      </p:sp>
      <p:sp>
        <p:nvSpPr>
          <p:cNvPr id="745497" name="Line 25"/>
          <p:cNvSpPr>
            <a:spLocks noChangeShapeType="1"/>
          </p:cNvSpPr>
          <p:nvPr/>
        </p:nvSpPr>
        <p:spPr bwMode="auto">
          <a:xfrm>
            <a:off x="885825" y="4476750"/>
            <a:ext cx="3840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5498" name="Line 26"/>
          <p:cNvSpPr>
            <a:spLocks noChangeShapeType="1"/>
          </p:cNvSpPr>
          <p:nvPr/>
        </p:nvSpPr>
        <p:spPr bwMode="auto">
          <a:xfrm>
            <a:off x="885825" y="4979988"/>
            <a:ext cx="3840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5499" name="Group 27"/>
          <p:cNvGrpSpPr>
            <a:grpSpLocks/>
          </p:cNvGrpSpPr>
          <p:nvPr/>
        </p:nvGrpSpPr>
        <p:grpSpPr bwMode="auto">
          <a:xfrm>
            <a:off x="4721225" y="4581525"/>
            <a:ext cx="333375" cy="596900"/>
            <a:chOff x="3146" y="3204"/>
            <a:chExt cx="210" cy="376"/>
          </a:xfrm>
        </p:grpSpPr>
        <p:sp>
          <p:nvSpPr>
            <p:cNvPr id="745500" name="Line 28"/>
            <p:cNvSpPr>
              <a:spLocks noChangeShapeType="1"/>
            </p:cNvSpPr>
            <p:nvPr/>
          </p:nvSpPr>
          <p:spPr bwMode="auto">
            <a:xfrm flipH="1">
              <a:off x="3146" y="3402"/>
              <a:ext cx="91" cy="17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5501" name="Oval 29"/>
            <p:cNvSpPr>
              <a:spLocks noChangeArrowheads="1"/>
            </p:cNvSpPr>
            <p:nvPr/>
          </p:nvSpPr>
          <p:spPr bwMode="auto">
            <a:xfrm>
              <a:off x="3212" y="3204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16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745502" name="Group 30"/>
          <p:cNvGrpSpPr>
            <a:grpSpLocks/>
          </p:cNvGrpSpPr>
          <p:nvPr/>
        </p:nvGrpSpPr>
        <p:grpSpPr bwMode="auto">
          <a:xfrm>
            <a:off x="3948113" y="5103813"/>
            <a:ext cx="1417637" cy="701675"/>
            <a:chOff x="2659" y="3533"/>
            <a:chExt cx="893" cy="442"/>
          </a:xfrm>
        </p:grpSpPr>
        <p:sp>
          <p:nvSpPr>
            <p:cNvPr id="745503" name="Text Box 31"/>
            <p:cNvSpPr txBox="1">
              <a:spLocks noChangeArrowheads="1"/>
            </p:cNvSpPr>
            <p:nvPr/>
          </p:nvSpPr>
          <p:spPr bwMode="auto">
            <a:xfrm>
              <a:off x="2659" y="374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Round bit</a:t>
              </a:r>
            </a:p>
          </p:txBody>
        </p:sp>
        <p:sp>
          <p:nvSpPr>
            <p:cNvPr id="745504" name="Oval 32"/>
            <p:cNvSpPr>
              <a:spLocks noChangeArrowheads="1"/>
            </p:cNvSpPr>
            <p:nvPr/>
          </p:nvSpPr>
          <p:spPr bwMode="auto">
            <a:xfrm>
              <a:off x="3408" y="3533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05" name="Freeform 33"/>
            <p:cNvSpPr>
              <a:spLocks/>
            </p:cNvSpPr>
            <p:nvPr/>
          </p:nvSpPr>
          <p:spPr bwMode="auto">
            <a:xfrm>
              <a:off x="3350" y="3773"/>
              <a:ext cx="128" cy="104"/>
            </a:xfrm>
            <a:custGeom>
              <a:avLst/>
              <a:gdLst>
                <a:gd name="T0" fmla="*/ 0 w 116"/>
                <a:gd name="T1" fmla="*/ 115 h 115"/>
                <a:gd name="T2" fmla="*/ 116 w 116"/>
                <a:gd name="T3" fmla="*/ 115 h 115"/>
                <a:gd name="T4" fmla="*/ 116 w 116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45506" name="Group 34"/>
          <p:cNvGrpSpPr>
            <a:grpSpLocks/>
          </p:cNvGrpSpPr>
          <p:nvPr/>
        </p:nvGrpSpPr>
        <p:grpSpPr bwMode="auto">
          <a:xfrm>
            <a:off x="5749925" y="5103813"/>
            <a:ext cx="1444625" cy="700087"/>
            <a:chOff x="3794" y="3533"/>
            <a:chExt cx="910" cy="441"/>
          </a:xfrm>
        </p:grpSpPr>
        <p:sp>
          <p:nvSpPr>
            <p:cNvPr id="745507" name="Text Box 35"/>
            <p:cNvSpPr txBox="1">
              <a:spLocks noChangeArrowheads="1"/>
            </p:cNvSpPr>
            <p:nvPr/>
          </p:nvSpPr>
          <p:spPr bwMode="auto">
            <a:xfrm>
              <a:off x="3984" y="374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Sticky bit</a:t>
              </a:r>
            </a:p>
          </p:txBody>
        </p:sp>
        <p:sp>
          <p:nvSpPr>
            <p:cNvPr id="745508" name="Oval 36"/>
            <p:cNvSpPr>
              <a:spLocks noChangeArrowheads="1"/>
            </p:cNvSpPr>
            <p:nvPr/>
          </p:nvSpPr>
          <p:spPr bwMode="auto">
            <a:xfrm>
              <a:off x="3794" y="3533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09" name="Freeform 37"/>
            <p:cNvSpPr>
              <a:spLocks/>
            </p:cNvSpPr>
            <p:nvPr/>
          </p:nvSpPr>
          <p:spPr bwMode="auto">
            <a:xfrm flipH="1">
              <a:off x="3869" y="3773"/>
              <a:ext cx="128" cy="104"/>
            </a:xfrm>
            <a:custGeom>
              <a:avLst/>
              <a:gdLst>
                <a:gd name="T0" fmla="*/ 0 w 116"/>
                <a:gd name="T1" fmla="*/ 115 h 115"/>
                <a:gd name="T2" fmla="*/ 116 w 116"/>
                <a:gd name="T3" fmla="*/ 115 h 115"/>
                <a:gd name="T4" fmla="*/ 116 w 116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5511" name="Text Box 39"/>
          <p:cNvSpPr txBox="1">
            <a:spLocks noChangeArrowheads="1"/>
          </p:cNvSpPr>
          <p:nvPr/>
        </p:nvSpPr>
        <p:spPr bwMode="auto">
          <a:xfrm>
            <a:off x="5365750" y="3744913"/>
            <a:ext cx="1006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lang="en-US" altLang="en-US" sz="1600" b="1" i="1">
                <a:solidFill>
                  <a:srgbClr val="FF0000"/>
                </a:solidFill>
                <a:latin typeface="Times New Roman" panose="02020603050405020304" pitchFamily="18" charset="0"/>
              </a:rPr>
              <a:t>OR-reduce</a:t>
            </a:r>
          </a:p>
        </p:txBody>
      </p:sp>
      <p:sp>
        <p:nvSpPr>
          <p:cNvPr id="745512" name="AutoShape 40"/>
          <p:cNvSpPr>
            <a:spLocks noChangeArrowheads="1"/>
          </p:cNvSpPr>
          <p:nvPr/>
        </p:nvSpPr>
        <p:spPr bwMode="auto">
          <a:xfrm>
            <a:off x="5457825" y="4070350"/>
            <a:ext cx="822325" cy="31908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5513" name="Group 41"/>
          <p:cNvGrpSpPr>
            <a:grpSpLocks/>
          </p:cNvGrpSpPr>
          <p:nvPr/>
        </p:nvGrpSpPr>
        <p:grpSpPr bwMode="auto">
          <a:xfrm>
            <a:off x="5745163" y="4387850"/>
            <a:ext cx="228600" cy="512763"/>
            <a:chOff x="3791" y="3082"/>
            <a:chExt cx="144" cy="323"/>
          </a:xfrm>
        </p:grpSpPr>
        <p:sp>
          <p:nvSpPr>
            <p:cNvPr id="745514" name="Oval 42"/>
            <p:cNvSpPr>
              <a:spLocks noChangeArrowheads="1"/>
            </p:cNvSpPr>
            <p:nvPr/>
          </p:nvSpPr>
          <p:spPr bwMode="auto">
            <a:xfrm>
              <a:off x="3791" y="3204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15" name="Line 43"/>
            <p:cNvSpPr>
              <a:spLocks noChangeShapeType="1"/>
            </p:cNvSpPr>
            <p:nvPr/>
          </p:nvSpPr>
          <p:spPr bwMode="auto">
            <a:xfrm>
              <a:off x="3863" y="3082"/>
              <a:ext cx="0" cy="1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5521" name="Text Box 49"/>
          <p:cNvSpPr txBox="1">
            <a:spLocks noChangeArrowheads="1"/>
          </p:cNvSpPr>
          <p:nvPr/>
        </p:nvSpPr>
        <p:spPr bwMode="auto">
          <a:xfrm>
            <a:off x="4716463" y="3429000"/>
            <a:ext cx="1081087" cy="252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Guard bit</a:t>
            </a:r>
          </a:p>
        </p:txBody>
      </p:sp>
      <p:sp>
        <p:nvSpPr>
          <p:cNvPr id="745522" name="Oval 50"/>
          <p:cNvSpPr>
            <a:spLocks noChangeArrowheads="1"/>
          </p:cNvSpPr>
          <p:nvPr/>
        </p:nvSpPr>
        <p:spPr bwMode="auto">
          <a:xfrm>
            <a:off x="4824413" y="4040188"/>
            <a:ext cx="228600" cy="319087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5523" name="Line 51"/>
          <p:cNvSpPr>
            <a:spLocks noChangeShapeType="1"/>
          </p:cNvSpPr>
          <p:nvPr/>
        </p:nvSpPr>
        <p:spPr bwMode="auto">
          <a:xfrm flipV="1">
            <a:off x="5003800" y="3681413"/>
            <a:ext cx="144463" cy="3238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4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7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74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4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4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4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4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4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4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4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4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96" grpId="0" build="allAtOnce"/>
      <p:bldP spid="745497" grpId="0" animBg="1"/>
      <p:bldP spid="745498" grpId="0" animBg="1"/>
      <p:bldP spid="745511" grpId="0"/>
      <p:bldP spid="745512" grpId="0" animBg="1"/>
      <p:bldP spid="745521" grpId="0" animBg="1"/>
      <p:bldP spid="745521" grpId="1" animBg="1"/>
      <p:bldP spid="745522" grpId="0" animBg="1"/>
      <p:bldP spid="745522" grpId="1" animBg="1"/>
      <p:bldP spid="745523" grpId="0" animBg="1"/>
      <p:bldP spid="745523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the three Extra Bits not Used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468313" y="1304925"/>
            <a:ext cx="8183562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1.00000000000000011011010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subtraction</a:t>
            </a:r>
            <a:r>
              <a:rPr lang="en-US" altLang="en-US"/>
              <a:t>)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0.00000010000000000000001 1011010  × 2</a:t>
            </a:r>
            <a:r>
              <a:rPr lang="en-US" altLang="en-US" sz="2000" b="1" baseline="30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shift right 7 bits</a:t>
            </a:r>
            <a:r>
              <a:rPr lang="en-US" altLang="en-US"/>
              <a:t>)</a:t>
            </a:r>
            <a:endParaRPr lang="en-US" altLang="en-US" baseline="30000"/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2's complement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0.11111110101100010001100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add significands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1.11111101011000100011000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normalized without GRS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1.11111101011000100010110 × </a:t>
            </a:r>
            <a:r>
              <a:rPr lang="en-US" altLang="en-US" b="1"/>
              <a:t>2</a:t>
            </a:r>
            <a:r>
              <a:rPr lang="en-US" altLang="en-US" b="1" baseline="30000"/>
              <a:t>4</a:t>
            </a:r>
            <a:r>
              <a:rPr lang="en-US" altLang="en-US"/>
              <a:t>  (</a:t>
            </a:r>
            <a:r>
              <a:rPr lang="en-US" altLang="en-US">
                <a:solidFill>
                  <a:srgbClr val="FF0000"/>
                </a:solidFill>
              </a:rPr>
              <a:t>normalized with GRS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1.11111101011000100010111</a:t>
            </a:r>
            <a:r>
              <a:rPr lang="en-US" altLang="en-US" b="1"/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/>
              <a:t>  (</a:t>
            </a:r>
            <a:r>
              <a:rPr lang="en-US" altLang="en-US">
                <a:solidFill>
                  <a:srgbClr val="FF0000"/>
                </a:solidFill>
              </a:rPr>
              <a:t>With GRS after rounding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601663" y="198913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01663" y="274478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1" name="Line 7"/>
          <p:cNvSpPr>
            <a:spLocks noChangeShapeType="1"/>
          </p:cNvSpPr>
          <p:nvPr/>
        </p:nvSpPr>
        <p:spPr bwMode="auto">
          <a:xfrm>
            <a:off x="601663" y="350043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601663" y="4005263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9" grpId="0" animBg="1"/>
      <p:bldP spid="809990" grpId="0" animBg="1"/>
      <p:bldP spid="809991" grpId="0" animBg="1"/>
      <p:bldP spid="80999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Rounding Modes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sz="2000"/>
              <a:t>Normalized result has the form: </a:t>
            </a:r>
            <a:r>
              <a:rPr lang="en-US" altLang="en-US" sz="2000">
                <a:solidFill>
                  <a:srgbClr val="FF0000"/>
                </a:solidFill>
              </a:rPr>
              <a:t>1. </a:t>
            </a:r>
            <a:r>
              <a:rPr lang="en-US" altLang="en-US" sz="2000" i="1"/>
              <a:t>f</a:t>
            </a:r>
            <a:r>
              <a:rPr lang="en-US" altLang="en-US" sz="2000" baseline="-25000"/>
              <a:t>1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baseline="-25000"/>
              <a:t>2</a:t>
            </a:r>
            <a:r>
              <a:rPr lang="en-US" altLang="en-US" sz="2000"/>
              <a:t> …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l</a:t>
            </a:r>
            <a:r>
              <a:rPr lang="en-US" altLang="en-US" sz="2000"/>
              <a:t> </a:t>
            </a:r>
            <a:r>
              <a:rPr lang="en-US" altLang="en-US" sz="2000" i="1">
                <a:solidFill>
                  <a:srgbClr val="000099"/>
                </a:solidFill>
              </a:rPr>
              <a:t>g</a:t>
            </a:r>
            <a:r>
              <a:rPr lang="en-US" altLang="en-US" sz="2000"/>
              <a:t> </a:t>
            </a:r>
            <a:r>
              <a:rPr lang="en-US" altLang="en-US" sz="2000" i="1">
                <a:solidFill>
                  <a:srgbClr val="000099"/>
                </a:solidFill>
              </a:rPr>
              <a:t>r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 i="1">
                <a:solidFill>
                  <a:srgbClr val="000099"/>
                </a:solidFill>
              </a:rPr>
              <a:t>s</a:t>
            </a:r>
            <a:endParaRPr lang="en-US" altLang="en-US" sz="200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sz="1800"/>
              <a:t>The </a:t>
            </a:r>
            <a:r>
              <a:rPr lang="en-US" altLang="en-US" sz="1800">
                <a:solidFill>
                  <a:srgbClr val="FF0000"/>
                </a:solidFill>
              </a:rPr>
              <a:t>guard bit</a:t>
            </a:r>
            <a:r>
              <a:rPr lang="en-US" altLang="en-US" sz="1800" i="1">
                <a:solidFill>
                  <a:srgbClr val="FF0000"/>
                </a:solidFill>
              </a:rPr>
              <a:t> </a:t>
            </a:r>
            <a:r>
              <a:rPr lang="en-US" altLang="en-US" sz="1800" i="1">
                <a:solidFill>
                  <a:srgbClr val="000099"/>
                </a:solidFill>
              </a:rPr>
              <a:t>g,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round bit</a:t>
            </a:r>
            <a:r>
              <a:rPr lang="en-US" altLang="en-US" sz="1800" i="1">
                <a:solidFill>
                  <a:srgbClr val="FF0000"/>
                </a:solidFill>
              </a:rPr>
              <a:t> </a:t>
            </a:r>
            <a:r>
              <a:rPr lang="en-US" altLang="en-US" sz="1800" i="1">
                <a:solidFill>
                  <a:srgbClr val="000099"/>
                </a:solidFill>
              </a:rPr>
              <a:t>r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FF0000"/>
                </a:solidFill>
              </a:rPr>
              <a:t>sticky bit</a:t>
            </a:r>
            <a:r>
              <a:rPr lang="en-US" altLang="en-US" sz="1800"/>
              <a:t> </a:t>
            </a:r>
            <a:r>
              <a:rPr lang="en-US" altLang="en-US" sz="1800" i="1">
                <a:solidFill>
                  <a:srgbClr val="000099"/>
                </a:solidFill>
              </a:rPr>
              <a:t>s</a:t>
            </a:r>
            <a:r>
              <a:rPr lang="en-US" altLang="en-US" sz="1800"/>
              <a:t> appear after the last fraction bit </a:t>
            </a:r>
            <a:r>
              <a:rPr lang="en-US" altLang="en-US" sz="1800" i="1">
                <a:solidFill>
                  <a:srgbClr val="000099"/>
                </a:solidFill>
              </a:rPr>
              <a:t>f</a:t>
            </a:r>
            <a:r>
              <a:rPr lang="en-US" altLang="en-US" sz="1800" i="1" baseline="-25000">
                <a:solidFill>
                  <a:srgbClr val="000099"/>
                </a:solidFill>
              </a:rPr>
              <a:t>l</a:t>
            </a:r>
          </a:p>
          <a:p>
            <a:pPr>
              <a:spcBef>
                <a:spcPct val="35000"/>
              </a:spcBef>
            </a:pPr>
            <a:r>
              <a:rPr lang="en-US" altLang="en-US" sz="2000"/>
              <a:t>IEEE 754 standard specifies four modes of rounding</a:t>
            </a:r>
          </a:p>
          <a:p>
            <a:pPr>
              <a:spcBef>
                <a:spcPct val="35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Round to Nearest Even</a:t>
            </a:r>
            <a:r>
              <a:rPr lang="en-US" altLang="en-US" sz="2000"/>
              <a:t>: default rounding mode </a:t>
            </a:r>
          </a:p>
          <a:p>
            <a:pPr lvl="1">
              <a:spcBef>
                <a:spcPct val="35000"/>
              </a:spcBef>
            </a:pPr>
            <a:r>
              <a:rPr lang="en-US" altLang="en-US" sz="1800"/>
              <a:t>Increment result if: </a:t>
            </a:r>
            <a:r>
              <a:rPr lang="en-US" altLang="en-US" sz="1800" i="1">
                <a:solidFill>
                  <a:srgbClr val="000099"/>
                </a:solidFill>
              </a:rPr>
              <a:t>g=1</a:t>
            </a:r>
            <a:r>
              <a:rPr lang="en-US" altLang="en-US" sz="1800"/>
              <a:t> and </a:t>
            </a:r>
            <a:r>
              <a:rPr lang="en-US" altLang="en-US" sz="1800" i="1">
                <a:solidFill>
                  <a:srgbClr val="000099"/>
                </a:solidFill>
              </a:rPr>
              <a:t>r </a:t>
            </a:r>
            <a:r>
              <a:rPr lang="en-US" altLang="en-US" sz="1800">
                <a:solidFill>
                  <a:srgbClr val="000099"/>
                </a:solidFill>
              </a:rPr>
              <a:t>or</a:t>
            </a:r>
            <a:r>
              <a:rPr lang="en-US" altLang="en-US" sz="1800" i="1">
                <a:solidFill>
                  <a:srgbClr val="000099"/>
                </a:solidFill>
              </a:rPr>
              <a:t> s</a:t>
            </a:r>
            <a:r>
              <a:rPr lang="en-US" altLang="en-US" sz="1800">
                <a:solidFill>
                  <a:srgbClr val="000099"/>
                </a:solidFill>
              </a:rPr>
              <a:t> = ‘1’ or (g=1 and </a:t>
            </a:r>
            <a:r>
              <a:rPr lang="en-US" altLang="en-US" sz="1800" i="1">
                <a:solidFill>
                  <a:srgbClr val="000099"/>
                </a:solidFill>
              </a:rPr>
              <a:t>r s</a:t>
            </a:r>
            <a:r>
              <a:rPr lang="en-US" altLang="en-US" sz="1800">
                <a:solidFill>
                  <a:srgbClr val="000099"/>
                </a:solidFill>
              </a:rPr>
              <a:t> = “00” and </a:t>
            </a:r>
            <a:r>
              <a:rPr lang="en-US" altLang="en-US" sz="1800" i="1">
                <a:solidFill>
                  <a:srgbClr val="000099"/>
                </a:solidFill>
              </a:rPr>
              <a:t>f</a:t>
            </a:r>
            <a:r>
              <a:rPr lang="en-US" altLang="en-US" sz="1800" i="1" baseline="-25000">
                <a:solidFill>
                  <a:srgbClr val="000099"/>
                </a:solidFill>
              </a:rPr>
              <a:t>l</a:t>
            </a:r>
            <a:r>
              <a:rPr lang="en-US" altLang="en-US" sz="1800">
                <a:solidFill>
                  <a:srgbClr val="000099"/>
                </a:solidFill>
              </a:rPr>
              <a:t> = ‘1’)</a:t>
            </a:r>
          </a:p>
          <a:p>
            <a:pPr lvl="1">
              <a:spcBef>
                <a:spcPct val="35000"/>
              </a:spcBef>
            </a:pPr>
            <a:r>
              <a:rPr lang="en-US" altLang="en-US" sz="1800"/>
              <a:t>Otherwise, truncate result significand to </a:t>
            </a:r>
            <a:r>
              <a:rPr lang="en-US" altLang="en-US" sz="1800">
                <a:solidFill>
                  <a:srgbClr val="FF0000"/>
                </a:solidFill>
              </a:rPr>
              <a:t>1. </a:t>
            </a:r>
            <a:r>
              <a:rPr lang="en-US" altLang="en-US" sz="1800" i="1"/>
              <a:t>f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 i="1"/>
              <a:t>f</a:t>
            </a:r>
            <a:r>
              <a:rPr lang="en-US" altLang="en-US" sz="1800" baseline="-25000"/>
              <a:t>2</a:t>
            </a:r>
            <a:r>
              <a:rPr lang="en-US" altLang="en-US" sz="1800"/>
              <a:t> … </a:t>
            </a:r>
            <a:r>
              <a:rPr lang="en-US" altLang="en-US" sz="1800" i="1"/>
              <a:t>f</a:t>
            </a:r>
            <a:r>
              <a:rPr lang="en-US" altLang="en-US" sz="1800" i="1" baseline="-25000"/>
              <a:t>l</a:t>
            </a:r>
            <a:r>
              <a:rPr lang="en-US" altLang="en-US" sz="1800"/>
              <a:t> </a:t>
            </a:r>
          </a:p>
          <a:p>
            <a:pPr>
              <a:spcBef>
                <a:spcPct val="35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Round toward +</a:t>
            </a:r>
            <a:r>
              <a:rPr lang="en-US" altLang="en-US" sz="2000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2000">
                <a:cs typeface="Times New Roman" panose="02020603050405020304" pitchFamily="18" charset="0"/>
              </a:rPr>
              <a:t>: result is rounded up</a:t>
            </a:r>
          </a:p>
          <a:p>
            <a:pPr lvl="1">
              <a:spcBef>
                <a:spcPct val="35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Increment result if 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sign is positive and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180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>
              <a:spcBef>
                <a:spcPct val="35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Round toward –</a:t>
            </a:r>
            <a:r>
              <a:rPr lang="en-US" altLang="en-US" sz="2000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2000">
                <a:cs typeface="Times New Roman" panose="02020603050405020304" pitchFamily="18" charset="0"/>
              </a:rPr>
              <a:t>: result is rounded down</a:t>
            </a:r>
          </a:p>
          <a:p>
            <a:pPr lvl="1">
              <a:spcBef>
                <a:spcPct val="35000"/>
              </a:spcBef>
            </a:pPr>
            <a:r>
              <a:rPr lang="en-US" altLang="en-US" sz="1800"/>
              <a:t>Increment result if </a:t>
            </a:r>
            <a:r>
              <a:rPr lang="en-US" altLang="en-US" sz="1800">
                <a:solidFill>
                  <a:srgbClr val="000099"/>
                </a:solidFill>
              </a:rPr>
              <a:t>sign is negative 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and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1800">
                <a:solidFill>
                  <a:srgbClr val="000099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180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Round toward 0</a:t>
            </a:r>
            <a:r>
              <a:rPr lang="en-US" altLang="en-US" sz="2000">
                <a:cs typeface="Times New Roman" panose="02020603050405020304" pitchFamily="18" charset="0"/>
              </a:rPr>
              <a:t>: always truncate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Illustration of Rounding Modes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Rounding modes illustrated with $ rounding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Notes</a:t>
            </a:r>
          </a:p>
          <a:p>
            <a:pPr lvl="1"/>
            <a:r>
              <a:rPr lang="en-US" altLang="en-US" sz="1800"/>
              <a:t>Round down: rounded result is close to but no greater than true result.</a:t>
            </a:r>
          </a:p>
          <a:p>
            <a:pPr lvl="1"/>
            <a:r>
              <a:rPr lang="en-US" altLang="en-US" sz="1800"/>
              <a:t>Round up: rounded result is close to but no less than true result.</a:t>
            </a:r>
          </a:p>
        </p:txBody>
      </p:sp>
      <p:pic>
        <p:nvPicPr>
          <p:cNvPr id="798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628775"/>
            <a:ext cx="74168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floating-point number is represented by the triple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S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Sign bit </a:t>
            </a:r>
            <a:r>
              <a:rPr lang="en-US" altLang="en-US"/>
              <a:t>(0 is positive and 1 is negative)</a:t>
            </a:r>
          </a:p>
          <a:p>
            <a:pPr lvl="2"/>
            <a:r>
              <a:rPr lang="en-US" altLang="en-US"/>
              <a:t>Representation is called</a:t>
            </a:r>
            <a:r>
              <a:rPr lang="en-US" altLang="en-US">
                <a:solidFill>
                  <a:srgbClr val="FF0000"/>
                </a:solidFill>
              </a:rPr>
              <a:t> sign and magnitude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Exponent field </a:t>
            </a:r>
            <a:r>
              <a:rPr lang="en-US" altLang="en-US"/>
              <a:t>(signed)</a:t>
            </a:r>
          </a:p>
          <a:p>
            <a:pPr lvl="2"/>
            <a:r>
              <a:rPr lang="en-US" altLang="en-US"/>
              <a:t>Very large numbers have large positive exponents</a:t>
            </a:r>
          </a:p>
          <a:p>
            <a:pPr lvl="2"/>
            <a:r>
              <a:rPr lang="en-US" altLang="en-US"/>
              <a:t>Very small close-to-zero numbers have negative exponents</a:t>
            </a:r>
          </a:p>
          <a:p>
            <a:pPr lvl="2"/>
            <a:r>
              <a:rPr lang="en-US" altLang="en-US"/>
              <a:t>More bits in exponent field increases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range of values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Fraction field </a:t>
            </a:r>
            <a:r>
              <a:rPr lang="en-US" altLang="en-US"/>
              <a:t>(fraction after binary point)</a:t>
            </a:r>
          </a:p>
          <a:p>
            <a:pPr lvl="2"/>
            <a:r>
              <a:rPr lang="en-US" altLang="en-US"/>
              <a:t>More bits in fraction field improves the </a:t>
            </a:r>
            <a:r>
              <a:rPr lang="en-US" altLang="en-US">
                <a:solidFill>
                  <a:srgbClr val="FF0000"/>
                </a:solidFill>
              </a:rPr>
              <a:t>precision</a:t>
            </a:r>
            <a:r>
              <a:rPr lang="en-US" altLang="en-US"/>
              <a:t> of FP numbers</a:t>
            </a:r>
          </a:p>
          <a:p>
            <a:endParaRPr lang="en-US" altLang="en-US"/>
          </a:p>
          <a:p>
            <a:pPr>
              <a:spcBef>
                <a:spcPct val="140000"/>
              </a:spcBef>
              <a:buFont typeface="Wingdings" panose="05000000000000000000" pitchFamily="2" charset="2"/>
              <a:buNone/>
            </a:pPr>
            <a:r>
              <a:rPr lang="en-US" altLang="en-US"/>
              <a:t>	Value of a floating-point number = (-1)</a:t>
            </a:r>
            <a:r>
              <a:rPr lang="en-US" altLang="en-US" i="1" baseline="30000">
                <a:solidFill>
                  <a:srgbClr val="FF0000"/>
                </a:solidFill>
              </a:rPr>
              <a:t>S</a:t>
            </a:r>
            <a:r>
              <a:rPr lang="en-US" altLang="en-US" baseline="30000"/>
              <a:t> </a:t>
            </a:r>
            <a:r>
              <a:rPr lang="en-US" altLang="en-US"/>
              <a:t>× val(</a:t>
            </a:r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/>
              <a:t>)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FF0000"/>
                </a:solidFill>
              </a:rPr>
              <a:t>E</a:t>
            </a:r>
            <a:r>
              <a:rPr lang="en-US" altLang="en-US" baseline="30000"/>
              <a:t>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Representation</a:t>
            </a:r>
          </a:p>
        </p:txBody>
      </p:sp>
      <p:sp>
        <p:nvSpPr>
          <p:cNvPr id="719876" name="Rectangle 4"/>
          <p:cNvSpPr>
            <a:spLocks noChangeArrowheads="1"/>
          </p:cNvSpPr>
          <p:nvPr/>
        </p:nvSpPr>
        <p:spPr bwMode="auto">
          <a:xfrm>
            <a:off x="719138" y="5688013"/>
            <a:ext cx="7740650" cy="549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877" name="Group 5"/>
          <p:cNvGrpSpPr>
            <a:grpSpLocks/>
          </p:cNvGrpSpPr>
          <p:nvPr/>
        </p:nvGrpSpPr>
        <p:grpSpPr bwMode="auto">
          <a:xfrm>
            <a:off x="1874838" y="5008563"/>
            <a:ext cx="5397500" cy="365125"/>
            <a:chOff x="876" y="2448"/>
            <a:chExt cx="3684" cy="230"/>
          </a:xfrm>
        </p:grpSpPr>
        <p:sp>
          <p:nvSpPr>
            <p:cNvPr id="719878" name="Text Box 6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19879" name="Text Box 7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endParaRPr lang="en-US" altLang="en-US" baseline="30000"/>
            </a:p>
          </p:txBody>
        </p:sp>
        <p:sp>
          <p:nvSpPr>
            <p:cNvPr id="719880" name="Text Box 8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endParaRPr lang="en-US" altLang="en-US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Closer Look at Round to </a:t>
            </a:r>
            <a:r>
              <a:rPr lang="en-US" altLang="en-US" dirty="0" smtClean="0"/>
              <a:t>N. Even</a:t>
            </a:r>
            <a:endParaRPr lang="en-US" altLang="en-US" dirty="0"/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Set of positive numbers will consistently be over- or underestimated</a:t>
            </a:r>
          </a:p>
          <a:p>
            <a:r>
              <a:rPr lang="en-US" altLang="en-US">
                <a:solidFill>
                  <a:srgbClr val="000000"/>
                </a:solidFill>
              </a:rPr>
              <a:t>All other rounding modes are statistically biased</a:t>
            </a:r>
          </a:p>
          <a:p>
            <a:r>
              <a:rPr lang="en-US" altLang="en-US">
                <a:solidFill>
                  <a:srgbClr val="000000"/>
                </a:solidFill>
              </a:rPr>
              <a:t>When exactly halfway between two possible values</a:t>
            </a:r>
          </a:p>
          <a:p>
            <a:pPr lvl="1"/>
            <a:r>
              <a:rPr lang="en-US" altLang="en-US" sz="1800"/>
              <a:t>Round so that least significant digit is even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E.g., round to nearest hundredth</a:t>
            </a:r>
            <a:endParaRPr lang="en-US" altLang="en-US">
              <a:solidFill>
                <a:schemeClr val="accent2"/>
              </a:solidFill>
            </a:endParaRP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1.23</a:t>
            </a:r>
            <a:r>
              <a:rPr lang="en-US" altLang="en-US" sz="1800"/>
              <a:t>49999 1.23 (Less than half way)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1.23</a:t>
            </a:r>
            <a:r>
              <a:rPr lang="en-US" altLang="en-US" sz="1800"/>
              <a:t>50001 1.24 (Greater than half way)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1.23</a:t>
            </a:r>
            <a:r>
              <a:rPr lang="en-US" altLang="en-US" sz="1800"/>
              <a:t>50000 1.24 (Half way—round up)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1.24</a:t>
            </a:r>
            <a:r>
              <a:rPr lang="en-US" altLang="en-US" sz="1800"/>
              <a:t>50000 1.24 (Half way—round 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Rounding Binary Numbers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Binary Fractional Numbers</a:t>
            </a:r>
          </a:p>
          <a:p>
            <a:pPr lvl="1"/>
            <a:r>
              <a:rPr lang="en-US" altLang="en-US" sz="2400">
                <a:solidFill>
                  <a:srgbClr val="000000"/>
                </a:solidFill>
              </a:rPr>
              <a:t>“</a:t>
            </a:r>
            <a:r>
              <a:rPr lang="en-US" altLang="en-US" sz="1800"/>
              <a:t>Even” when least significant bit is 0</a:t>
            </a:r>
          </a:p>
          <a:p>
            <a:pPr lvl="1"/>
            <a:r>
              <a:rPr lang="en-US" altLang="en-US" sz="1800"/>
              <a:t>Half way when bits to right of rounding position = 100…</a:t>
            </a:r>
            <a:r>
              <a:rPr lang="en-US" altLang="en-US" sz="1800" baseline="-25000"/>
              <a:t>2</a:t>
            </a:r>
          </a:p>
          <a:p>
            <a:r>
              <a:rPr lang="en-US" altLang="en-US">
                <a:solidFill>
                  <a:srgbClr val="000000"/>
                </a:solidFill>
              </a:rPr>
              <a:t>Examples</a:t>
            </a:r>
          </a:p>
          <a:p>
            <a:pPr lvl="1"/>
            <a:r>
              <a:rPr lang="en-US" altLang="en-US" sz="1800"/>
              <a:t>Round to nearest 1/4 (2 bits right of binary point)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Value 	Binary 	        Rounded Action 	       Rounded Value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2 3/32 	10.00</a:t>
            </a:r>
            <a:r>
              <a:rPr lang="en-US" altLang="en-US" b="1">
                <a:solidFill>
                  <a:srgbClr val="FF0000"/>
                </a:solidFill>
              </a:rPr>
              <a:t>011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   10.00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(&lt;1/2—down) 	2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2 3/16 	10.00</a:t>
            </a:r>
            <a:r>
              <a:rPr lang="en-US" altLang="en-US" b="1">
                <a:solidFill>
                  <a:srgbClr val="FF0000"/>
                </a:solidFill>
              </a:rPr>
              <a:t>110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   10.01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(&gt;1/2—up) 		2 1/4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2 7/8 	10.11</a:t>
            </a:r>
            <a:r>
              <a:rPr lang="en-US" altLang="en-US" b="1">
                <a:solidFill>
                  <a:srgbClr val="FF0000"/>
                </a:solidFill>
              </a:rPr>
              <a:t>100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   11.00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(1/2—up) 		3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2 5/8 	10.10</a:t>
            </a:r>
            <a:r>
              <a:rPr lang="en-US" altLang="en-US" b="1">
                <a:solidFill>
                  <a:srgbClr val="FF0000"/>
                </a:solidFill>
              </a:rPr>
              <a:t>100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   10.10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 (1/2—down) 	2 1/2</a:t>
            </a:r>
            <a:endParaRPr lang="en-US" altLang="en-US">
              <a:solidFill>
                <a:schemeClr val="accent2"/>
              </a:solidFill>
            </a:endParaRPr>
          </a:p>
          <a:p>
            <a:endParaRPr lang="en-US" altLang="en-US" b="1" baseline="-25000">
              <a:solidFill>
                <a:schemeClr val="accent2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127125"/>
            <a:ext cx="8305800" cy="507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618F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Round following result using IEEE 754 rounding modes: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11111111111111111111111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b="1" baseline="30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baseline="3000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Round to Nearest Even: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C0128"/>
                </a:solidFill>
              </a:rPr>
              <a:t>Truncate</a:t>
            </a:r>
            <a:r>
              <a:rPr lang="en-US" altLang="en-US">
                <a:solidFill>
                  <a:srgbClr val="000000"/>
                </a:solidFill>
              </a:rPr>
              <a:t> result since </a:t>
            </a:r>
            <a:r>
              <a:rPr lang="en-US" altLang="en-US" i="1">
                <a:solidFill>
                  <a:srgbClr val="000099"/>
                </a:solidFill>
              </a:rPr>
              <a:t>g </a:t>
            </a:r>
            <a:r>
              <a:rPr lang="en-US" altLang="en-US">
                <a:solidFill>
                  <a:srgbClr val="000099"/>
                </a:solidFill>
              </a:rPr>
              <a:t>= ‘0’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Truncated Result: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11111111111111111111111 × 2</a:t>
            </a:r>
            <a:r>
              <a:rPr lang="en-US" altLang="en-US" b="1" baseline="30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Round towards +∞:</a:t>
            </a:r>
            <a:endParaRPr lang="en-US" altLang="en-US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Round towards –∞: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Incremented result: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2</a:t>
            </a:r>
            <a:r>
              <a:rPr lang="en-US" altLang="en-US" b="1" baseline="30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>
              <a:solidFill>
                <a:srgbClr val="00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Renormalize and increment exponent (</a:t>
            </a:r>
            <a:r>
              <a:rPr lang="en-US" altLang="en-US">
                <a:solidFill>
                  <a:srgbClr val="FC0128"/>
                </a:solidFill>
              </a:rPr>
              <a:t>because of carry</a:t>
            </a:r>
            <a:r>
              <a:rPr lang="en-US" altLang="en-US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Final rounded result: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2</a:t>
            </a:r>
            <a:r>
              <a:rPr lang="en-US" altLang="en-US" b="1" baseline="30000">
                <a:solidFill>
                  <a:srgbClr val="FC01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altLang="en-US">
              <a:solidFill>
                <a:srgbClr val="FC0128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000000"/>
                </a:solidFill>
              </a:rPr>
              <a:t>Round towards 0:</a:t>
            </a: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Rounding</a:t>
            </a:r>
          </a:p>
        </p:txBody>
      </p:sp>
      <p:grpSp>
        <p:nvGrpSpPr>
          <p:cNvPr id="747524" name="Group 4"/>
          <p:cNvGrpSpPr>
            <a:grpSpLocks/>
          </p:cNvGrpSpPr>
          <p:nvPr/>
        </p:nvGrpSpPr>
        <p:grpSpPr bwMode="auto">
          <a:xfrm>
            <a:off x="4662488" y="1674813"/>
            <a:ext cx="2825750" cy="962025"/>
            <a:chOff x="3149" y="1123"/>
            <a:chExt cx="1929" cy="606"/>
          </a:xfrm>
        </p:grpSpPr>
        <p:sp>
          <p:nvSpPr>
            <p:cNvPr id="747525" name="Oval 5"/>
            <p:cNvSpPr>
              <a:spLocks noChangeArrowheads="1"/>
            </p:cNvSpPr>
            <p:nvPr/>
          </p:nvSpPr>
          <p:spPr bwMode="auto">
            <a:xfrm>
              <a:off x="3926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6" name="Text Box 6"/>
            <p:cNvSpPr txBox="1">
              <a:spLocks noChangeArrowheads="1"/>
            </p:cNvSpPr>
            <p:nvPr/>
          </p:nvSpPr>
          <p:spPr bwMode="auto">
            <a:xfrm>
              <a:off x="3149" y="1325"/>
              <a:ext cx="8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Guard Bit</a:t>
              </a:r>
            </a:p>
          </p:txBody>
        </p:sp>
        <p:sp>
          <p:nvSpPr>
            <p:cNvPr id="747527" name="Rectangle 7"/>
            <p:cNvSpPr>
              <a:spLocks noChangeArrowheads="1"/>
            </p:cNvSpPr>
            <p:nvPr/>
          </p:nvSpPr>
          <p:spPr bwMode="auto">
            <a:xfrm>
              <a:off x="4358" y="1325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Round Bit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7528" name="Oval 8"/>
            <p:cNvSpPr>
              <a:spLocks noChangeArrowheads="1"/>
            </p:cNvSpPr>
            <p:nvPr/>
          </p:nvSpPr>
          <p:spPr bwMode="auto">
            <a:xfrm>
              <a:off x="4157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9" name="Freeform 9"/>
            <p:cNvSpPr>
              <a:spLocks/>
            </p:cNvSpPr>
            <p:nvPr/>
          </p:nvSpPr>
          <p:spPr bwMode="auto">
            <a:xfrm>
              <a:off x="3898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30" name="Freeform 10"/>
            <p:cNvSpPr>
              <a:spLocks/>
            </p:cNvSpPr>
            <p:nvPr/>
          </p:nvSpPr>
          <p:spPr bwMode="auto">
            <a:xfrm flipH="1">
              <a:off x="4243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7531" name="Rectangle 11"/>
          <p:cNvSpPr>
            <a:spLocks noChangeArrowheads="1"/>
          </p:cNvSpPr>
          <p:nvPr/>
        </p:nvSpPr>
        <p:spPr bwMode="auto">
          <a:xfrm>
            <a:off x="3514725" y="3429000"/>
            <a:ext cx="425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FF0000"/>
                </a:solidFill>
              </a:rPr>
              <a:t>Truncate</a:t>
            </a:r>
            <a:r>
              <a:rPr lang="en-US" altLang="en-US" sz="2400"/>
              <a:t> result since </a:t>
            </a:r>
            <a:r>
              <a:rPr lang="en-US" altLang="en-US" sz="240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747532" name="Rectangle 12"/>
          <p:cNvSpPr>
            <a:spLocks noChangeArrowheads="1"/>
          </p:cNvSpPr>
          <p:nvPr/>
        </p:nvSpPr>
        <p:spPr bwMode="auto">
          <a:xfrm>
            <a:off x="3516313" y="3914775"/>
            <a:ext cx="505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5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Increment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/>
              <a:t>since </a:t>
            </a:r>
            <a:r>
              <a:rPr lang="en-US" altLang="en-US" sz="2400">
                <a:solidFill>
                  <a:srgbClr val="FF0000"/>
                </a:solidFill>
              </a:rPr>
              <a:t>negative and </a:t>
            </a:r>
            <a:r>
              <a:rPr lang="en-US" altLang="en-US" sz="2400" i="1">
                <a:solidFill>
                  <a:srgbClr val="FF0000"/>
                </a:solidFill>
              </a:rPr>
              <a:t>s</a:t>
            </a:r>
            <a:r>
              <a:rPr lang="en-US" altLang="en-US" sz="2400">
                <a:solidFill>
                  <a:srgbClr val="FF0000"/>
                </a:solidFill>
              </a:rPr>
              <a:t> = ‘1’</a:t>
            </a:r>
          </a:p>
        </p:txBody>
      </p:sp>
      <p:sp>
        <p:nvSpPr>
          <p:cNvPr id="747533" name="Rectangle 13"/>
          <p:cNvSpPr>
            <a:spLocks noChangeArrowheads="1"/>
          </p:cNvSpPr>
          <p:nvPr/>
        </p:nvSpPr>
        <p:spPr bwMode="auto">
          <a:xfrm>
            <a:off x="3462338" y="5672138"/>
            <a:ext cx="240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FF0000"/>
                </a:solidFill>
              </a:rPr>
              <a:t>Truncate 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1" grpId="0"/>
      <p:bldP spid="747532" grpId="0"/>
      <p:bldP spid="74753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Subtraction Example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Perform the following floating-point operation rounding the result to the nearest even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chemeClr val="accent2"/>
                </a:solidFill>
              </a:rPr>
              <a:t>0</a:t>
            </a:r>
            <a:r>
              <a:rPr lang="en-US" altLang="en-US" b="1" dirty="0">
                <a:solidFill>
                  <a:srgbClr val="FF00FF"/>
                </a:solidFill>
              </a:rPr>
              <a:t>100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rgbClr val="FF00FF"/>
                </a:solidFill>
              </a:rPr>
              <a:t>0011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rgbClr val="FF00FF"/>
                </a:solidFill>
              </a:rPr>
              <a:t>1</a:t>
            </a:r>
            <a:r>
              <a:rPr lang="en-US" altLang="en-US" b="1" dirty="0">
                <a:solidFill>
                  <a:schemeClr val="accent2"/>
                </a:solidFill>
              </a:rPr>
              <a:t>000 0000 0000 0000 0000 0000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-   0</a:t>
            </a:r>
            <a:r>
              <a:rPr lang="en-US" altLang="en-US" b="1" dirty="0">
                <a:solidFill>
                  <a:srgbClr val="FF00FF"/>
                </a:solidFill>
              </a:rPr>
              <a:t>100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rgbClr val="FF00FF"/>
                </a:solidFill>
              </a:rPr>
              <a:t>0001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rgbClr val="FF00FF"/>
                </a:solidFill>
              </a:rPr>
              <a:t>1</a:t>
            </a:r>
            <a:r>
              <a:rPr lang="en-US" altLang="en-US" b="1" dirty="0">
                <a:solidFill>
                  <a:schemeClr val="accent2"/>
                </a:solidFill>
              </a:rPr>
              <a:t>000 0000 0000 0000 0000 0101</a:t>
            </a:r>
          </a:p>
          <a:p>
            <a:r>
              <a:rPr lang="en-US" altLang="en-US" dirty="0"/>
              <a:t>We add three bits for each operand representing G, R, S bits as follows: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/>
              <a:t>1.000 0000 0000 0000 0000 0000 </a:t>
            </a:r>
            <a:r>
              <a:rPr lang="en-US" altLang="en-US" b="1" dirty="0">
                <a:solidFill>
                  <a:srgbClr val="FF0000"/>
                </a:solidFill>
              </a:rPr>
              <a:t>000</a:t>
            </a:r>
            <a:r>
              <a:rPr lang="en-US" altLang="en-US" b="1" dirty="0"/>
              <a:t>		x 2</a:t>
            </a:r>
            <a:r>
              <a:rPr lang="en-US" altLang="en-US" b="1" baseline="30000" dirty="0"/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-</a:t>
            </a:r>
            <a:r>
              <a:rPr lang="en-US" altLang="en-US" dirty="0"/>
              <a:t>	</a:t>
            </a:r>
            <a:r>
              <a:rPr lang="en-US" altLang="en-US" b="1" dirty="0"/>
              <a:t>1.000 0000 0000 0000 0000 0101 </a:t>
            </a:r>
            <a:r>
              <a:rPr lang="en-US" altLang="en-US" b="1" dirty="0">
                <a:solidFill>
                  <a:srgbClr val="FF0000"/>
                </a:solidFill>
              </a:rPr>
              <a:t>000</a:t>
            </a:r>
            <a:r>
              <a:rPr lang="en-US" altLang="en-US" b="1" dirty="0"/>
              <a:t>		x 2</a:t>
            </a:r>
            <a:r>
              <a:rPr lang="en-US" altLang="en-US" b="1" baseline="30000" dirty="0"/>
              <a:t>4</a:t>
            </a:r>
          </a:p>
          <a:p>
            <a:pPr>
              <a:buNone/>
            </a:pPr>
            <a:r>
              <a:rPr lang="en-US" altLang="en-US" b="1" dirty="0" smtClean="0"/>
              <a:t>=</a:t>
            </a:r>
            <a:r>
              <a:rPr lang="en-US" altLang="en-US" b="1" dirty="0">
                <a:solidFill>
                  <a:srgbClr val="FF0000"/>
                </a:solidFill>
              </a:rPr>
              <a:t>0</a:t>
            </a:r>
            <a:r>
              <a:rPr lang="en-US" altLang="en-US" b="1" dirty="0" smtClean="0"/>
              <a:t>1.000 </a:t>
            </a:r>
            <a:r>
              <a:rPr lang="en-US" altLang="en-US" b="1" dirty="0"/>
              <a:t>0000 0000 0000 0000 0000 </a:t>
            </a:r>
            <a:r>
              <a:rPr lang="en-US" altLang="en-US" b="1" dirty="0">
                <a:solidFill>
                  <a:srgbClr val="FF0000"/>
                </a:solidFill>
              </a:rPr>
              <a:t>000</a:t>
            </a:r>
            <a:r>
              <a:rPr lang="en-US" altLang="en-US" b="1" dirty="0"/>
              <a:t>		x 2</a:t>
            </a:r>
            <a:r>
              <a:rPr lang="en-US" altLang="en-US" b="1" baseline="30000" dirty="0"/>
              <a:t>8</a:t>
            </a:r>
          </a:p>
          <a:p>
            <a:pPr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- 0</a:t>
            </a:r>
            <a:r>
              <a:rPr lang="en-US" altLang="en-US" b="1" dirty="0" smtClean="0"/>
              <a:t>0.000 </a:t>
            </a:r>
            <a:r>
              <a:rPr lang="en-US" altLang="en-US" b="1" dirty="0"/>
              <a:t>1000 0000 0000 0000 0000 </a:t>
            </a:r>
            <a:r>
              <a:rPr lang="en-US" altLang="en-US" b="1" dirty="0">
                <a:solidFill>
                  <a:srgbClr val="FF0000"/>
                </a:solidFill>
              </a:rPr>
              <a:t>011</a:t>
            </a:r>
            <a:r>
              <a:rPr lang="en-US" altLang="en-US" b="1" dirty="0"/>
              <a:t> 		x 2</a:t>
            </a:r>
            <a:r>
              <a:rPr lang="en-US" altLang="en-US" b="1" baseline="30000" dirty="0"/>
              <a:t>8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801796" name="Text Box 4"/>
          <p:cNvSpPr txBox="1">
            <a:spLocks noChangeArrowheads="1"/>
          </p:cNvSpPr>
          <p:nvPr/>
        </p:nvSpPr>
        <p:spPr bwMode="auto">
          <a:xfrm>
            <a:off x="5435600" y="36083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GRS</a:t>
            </a:r>
          </a:p>
        </p:txBody>
      </p:sp>
      <p:sp>
        <p:nvSpPr>
          <p:cNvPr id="801797" name="Line 5"/>
          <p:cNvSpPr>
            <a:spLocks noChangeShapeType="1"/>
          </p:cNvSpPr>
          <p:nvPr/>
        </p:nvSpPr>
        <p:spPr bwMode="auto">
          <a:xfrm>
            <a:off x="719138" y="4905375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798" name="Line 6"/>
          <p:cNvSpPr>
            <a:spLocks noChangeShapeType="1"/>
          </p:cNvSpPr>
          <p:nvPr/>
        </p:nvSpPr>
        <p:spPr bwMode="auto">
          <a:xfrm>
            <a:off x="755650" y="5984875"/>
            <a:ext cx="7646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7" grpId="0" animBg="1"/>
      <p:bldP spid="80179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Floating Point Subtraction Example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=   </a:t>
            </a:r>
            <a:r>
              <a:rPr lang="en-US" altLang="en-US" b="1" dirty="0">
                <a:solidFill>
                  <a:srgbClr val="FF0000"/>
                </a:solidFill>
              </a:rPr>
              <a:t>0</a:t>
            </a:r>
            <a:r>
              <a:rPr lang="en-US" altLang="en-US" b="1" dirty="0"/>
              <a:t>1.000 0000 0000 0000 0000 0000 </a:t>
            </a:r>
            <a:r>
              <a:rPr lang="en-US" altLang="en-US" b="1" dirty="0">
                <a:solidFill>
                  <a:srgbClr val="FF0000"/>
                </a:solidFill>
              </a:rPr>
              <a:t>000</a:t>
            </a:r>
            <a:r>
              <a:rPr lang="en-US" altLang="en-US" b="1" dirty="0"/>
              <a:t>		x 2</a:t>
            </a:r>
            <a:r>
              <a:rPr lang="en-US" altLang="en-US" b="1" baseline="30000" dirty="0"/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+</a:t>
            </a:r>
            <a:r>
              <a:rPr lang="en-US" altLang="en-US" b="1" dirty="0"/>
              <a:t>  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  <a:r>
              <a:rPr lang="en-US" altLang="en-US" b="1" dirty="0"/>
              <a:t>1.111 </a:t>
            </a:r>
            <a:r>
              <a:rPr lang="en-US" altLang="en-US" b="1" dirty="0" smtClean="0"/>
              <a:t> 0111 </a:t>
            </a:r>
            <a:r>
              <a:rPr lang="en-US" altLang="en-US" b="1" dirty="0"/>
              <a:t>1111 </a:t>
            </a:r>
            <a:r>
              <a:rPr lang="en-US" altLang="en-US" b="1" dirty="0" smtClean="0"/>
              <a:t> 1111 </a:t>
            </a:r>
            <a:r>
              <a:rPr lang="en-US" altLang="en-US" b="1" dirty="0"/>
              <a:t>1111 </a:t>
            </a:r>
            <a:r>
              <a:rPr lang="en-US" altLang="en-US" b="1" dirty="0" smtClean="0"/>
              <a:t> 1111 </a:t>
            </a:r>
            <a:r>
              <a:rPr lang="en-US" altLang="en-US" b="1" dirty="0">
                <a:solidFill>
                  <a:srgbClr val="FF0000"/>
                </a:solidFill>
              </a:rPr>
              <a:t>101</a:t>
            </a:r>
            <a:r>
              <a:rPr lang="en-US" altLang="en-US" b="1" dirty="0"/>
              <a:t>  		x 2</a:t>
            </a:r>
            <a:r>
              <a:rPr lang="en-US" altLang="en-US" b="1" baseline="30000" dirty="0"/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=</a:t>
            </a:r>
            <a:r>
              <a:rPr lang="en-US" altLang="en-US" dirty="0"/>
              <a:t>   </a:t>
            </a:r>
            <a:r>
              <a:rPr lang="en-US" altLang="en-US" b="1" dirty="0">
                <a:solidFill>
                  <a:srgbClr val="FF0000"/>
                </a:solidFill>
              </a:rPr>
              <a:t>0</a:t>
            </a:r>
            <a:r>
              <a:rPr lang="en-US" altLang="en-US" b="1" dirty="0"/>
              <a:t>0.111 </a:t>
            </a:r>
            <a:r>
              <a:rPr lang="en-US" altLang="en-US" b="1" dirty="0" smtClean="0"/>
              <a:t> 0111 </a:t>
            </a:r>
            <a:r>
              <a:rPr lang="en-US" altLang="en-US" b="1" dirty="0"/>
              <a:t>1111 1111 </a:t>
            </a:r>
            <a:r>
              <a:rPr lang="en-US" altLang="en-US" b="1" dirty="0" smtClean="0"/>
              <a:t> 1111  1111 </a:t>
            </a:r>
            <a:r>
              <a:rPr lang="en-US" altLang="en-US" b="1" dirty="0">
                <a:solidFill>
                  <a:srgbClr val="FF0000"/>
                </a:solidFill>
              </a:rPr>
              <a:t>101</a:t>
            </a:r>
            <a:r>
              <a:rPr lang="en-US" altLang="en-US" b="1" dirty="0"/>
              <a:t>	 	x 2</a:t>
            </a:r>
            <a:r>
              <a:rPr lang="en-US" altLang="en-US" b="1" baseline="30000" dirty="0"/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=</a:t>
            </a:r>
            <a:r>
              <a:rPr lang="en-US" altLang="en-US" dirty="0"/>
              <a:t>   </a:t>
            </a:r>
            <a:r>
              <a:rPr lang="en-US" altLang="en-US" b="1" dirty="0">
                <a:solidFill>
                  <a:srgbClr val="FF0000"/>
                </a:solidFill>
              </a:rPr>
              <a:t>+</a:t>
            </a:r>
            <a:r>
              <a:rPr lang="en-US" altLang="en-US" b="1" dirty="0"/>
              <a:t>0.111 </a:t>
            </a:r>
            <a:r>
              <a:rPr lang="en-US" altLang="en-US" b="1" dirty="0" smtClean="0"/>
              <a:t> 0111 </a:t>
            </a:r>
            <a:r>
              <a:rPr lang="en-US" altLang="en-US" b="1" dirty="0"/>
              <a:t>1111 1111 </a:t>
            </a:r>
            <a:r>
              <a:rPr lang="en-US" altLang="en-US" b="1" dirty="0" smtClean="0"/>
              <a:t> 1111  1111 </a:t>
            </a:r>
            <a:r>
              <a:rPr lang="en-US" altLang="en-US" b="1" dirty="0">
                <a:solidFill>
                  <a:srgbClr val="FF0000"/>
                </a:solidFill>
              </a:rPr>
              <a:t>101</a:t>
            </a:r>
            <a:r>
              <a:rPr lang="en-US" altLang="en-US" b="1" dirty="0"/>
              <a:t>	 	x 2</a:t>
            </a:r>
            <a:r>
              <a:rPr lang="en-US" altLang="en-US" b="1" baseline="30000" dirty="0"/>
              <a:t>8</a:t>
            </a:r>
          </a:p>
          <a:p>
            <a:r>
              <a:rPr lang="en-US" altLang="en-US" dirty="0"/>
              <a:t>Normalizing the result:</a:t>
            </a:r>
            <a:endParaRPr lang="en-US" altLang="en-US" b="1" baseline="30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=</a:t>
            </a:r>
            <a:r>
              <a:rPr lang="en-US" altLang="en-US" dirty="0"/>
              <a:t>   </a:t>
            </a:r>
            <a:r>
              <a:rPr lang="en-US" altLang="en-US" b="1" dirty="0">
                <a:solidFill>
                  <a:srgbClr val="FF0000"/>
                </a:solidFill>
              </a:rPr>
              <a:t>+</a:t>
            </a:r>
            <a:r>
              <a:rPr lang="en-US" altLang="en-US" b="1" dirty="0"/>
              <a:t>1.110 1111 1111 1111 1111 111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011</a:t>
            </a:r>
            <a:r>
              <a:rPr lang="en-US" altLang="en-US" b="1" dirty="0"/>
              <a:t> 		x 2</a:t>
            </a:r>
            <a:r>
              <a:rPr lang="en-US" altLang="en-US" b="1" baseline="30000" dirty="0"/>
              <a:t>7</a:t>
            </a:r>
          </a:p>
          <a:p>
            <a:r>
              <a:rPr lang="en-US" altLang="en-US" dirty="0"/>
              <a:t>Rounding to nearest even: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en-US" altLang="en-US" b="1" dirty="0"/>
              <a:t>=   </a:t>
            </a:r>
            <a:r>
              <a:rPr lang="en-US" altLang="en-US" b="1" dirty="0">
                <a:solidFill>
                  <a:srgbClr val="FF0000"/>
                </a:solidFill>
              </a:rPr>
              <a:t>+</a:t>
            </a:r>
            <a:r>
              <a:rPr lang="en-US" altLang="en-US" b="1" dirty="0"/>
              <a:t>1.110 1111 1111 1111 1111 1111 	 		x 2</a:t>
            </a:r>
            <a:r>
              <a:rPr lang="en-US" altLang="en-US" b="1" baseline="30000" dirty="0"/>
              <a:t>7</a:t>
            </a:r>
            <a:r>
              <a:rPr lang="en-US" altLang="en-US" dirty="0"/>
              <a:t> </a:t>
            </a:r>
          </a:p>
        </p:txBody>
      </p:sp>
      <p:sp>
        <p:nvSpPr>
          <p:cNvPr id="802820" name="Text Box 4"/>
          <p:cNvSpPr txBox="1">
            <a:spLocks noChangeArrowheads="1"/>
          </p:cNvSpPr>
          <p:nvPr/>
        </p:nvSpPr>
        <p:spPr bwMode="auto">
          <a:xfrm>
            <a:off x="5724525" y="134143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GRS</a:t>
            </a:r>
          </a:p>
        </p:txBody>
      </p:sp>
      <p:sp>
        <p:nvSpPr>
          <p:cNvPr id="802822" name="Line 6"/>
          <p:cNvSpPr>
            <a:spLocks noChangeShapeType="1"/>
          </p:cNvSpPr>
          <p:nvPr/>
        </p:nvSpPr>
        <p:spPr bwMode="auto">
          <a:xfrm>
            <a:off x="827088" y="2636838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Floating Point Subtraction </a:t>
            </a:r>
            <a:r>
              <a:rPr lang="en-US" alt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1.011 </a:t>
            </a:r>
            <a:r>
              <a:rPr lang="en-US" b="1" dirty="0"/>
              <a:t>1001 0101 0000 0011 0000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r>
              <a:rPr lang="en-US" b="1" dirty="0" smtClean="0"/>
              <a:t>       x </a:t>
            </a:r>
            <a:r>
              <a:rPr lang="en-US" b="1" dirty="0"/>
              <a:t>2</a:t>
            </a:r>
            <a:r>
              <a:rPr lang="en-US" b="1" baseline="30000" dirty="0"/>
              <a:t>-3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-    1.111 </a:t>
            </a:r>
            <a:r>
              <a:rPr lang="en-US" b="1" dirty="0"/>
              <a:t>1010 0011 0101 0111 1111 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r>
              <a:rPr lang="en-US" b="1" dirty="0" smtClean="0"/>
              <a:t>  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/>
              <a:t>0.000 </a:t>
            </a:r>
            <a:r>
              <a:rPr lang="en-US" b="1" dirty="0"/>
              <a:t>0101 1100 1010 1000 0001 </a:t>
            </a:r>
            <a:r>
              <a:rPr lang="en-US" b="1" dirty="0">
                <a:solidFill>
                  <a:srgbClr val="FF0000"/>
                </a:solidFill>
              </a:rPr>
              <a:t>100</a:t>
            </a:r>
            <a:r>
              <a:rPr lang="en-US" b="1" dirty="0"/>
              <a:t> </a:t>
            </a:r>
            <a:r>
              <a:rPr lang="en-US" b="1" dirty="0" smtClean="0"/>
              <a:t> 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r>
              <a:rPr lang="en-US" b="1" dirty="0"/>
              <a:t> (align)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-  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b="1" dirty="0"/>
              <a:t>1.111 1010 0011 0101 0111 1111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r>
              <a:rPr lang="en-US" b="1" dirty="0" smtClean="0"/>
              <a:t>  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b="1" dirty="0"/>
              <a:t>0.000 0101 1100 1010 1000 0001 </a:t>
            </a:r>
            <a:r>
              <a:rPr lang="en-US" b="1" dirty="0">
                <a:solidFill>
                  <a:srgbClr val="FF0000"/>
                </a:solidFill>
              </a:rPr>
              <a:t>100</a:t>
            </a:r>
            <a:r>
              <a:rPr lang="en-US" b="1" dirty="0"/>
              <a:t> </a:t>
            </a:r>
            <a:r>
              <a:rPr lang="en-US" b="1" dirty="0" smtClean="0"/>
              <a:t>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+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0.000 </a:t>
            </a:r>
            <a:r>
              <a:rPr lang="en-US" b="1" dirty="0"/>
              <a:t>0101 1100 1010 1000 0001 </a:t>
            </a:r>
            <a:r>
              <a:rPr lang="en-US" b="1" dirty="0">
                <a:solidFill>
                  <a:srgbClr val="FF0000"/>
                </a:solidFill>
              </a:rPr>
              <a:t>000</a:t>
            </a:r>
            <a:r>
              <a:rPr lang="en-US" b="1" dirty="0"/>
              <a:t> </a:t>
            </a:r>
            <a:r>
              <a:rPr lang="en-US" b="1" dirty="0" smtClean="0"/>
              <a:t>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0.000 1011 1001 0101 0000 0010 </a:t>
            </a:r>
            <a:r>
              <a:rPr lang="en-US" b="1" dirty="0">
                <a:solidFill>
                  <a:srgbClr val="FF0000"/>
                </a:solidFill>
              </a:rPr>
              <a:t>100</a:t>
            </a:r>
            <a:r>
              <a:rPr lang="en-US" b="1" dirty="0"/>
              <a:t> </a:t>
            </a:r>
            <a:r>
              <a:rPr lang="en-US" b="1" dirty="0" smtClean="0"/>
              <a:t>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= -  1.111 0100 0110 1010 1111 1101 </a:t>
            </a:r>
            <a:r>
              <a:rPr lang="en-US" b="1" dirty="0">
                <a:solidFill>
                  <a:srgbClr val="FF0000"/>
                </a:solidFill>
              </a:rPr>
              <a:t>100</a:t>
            </a:r>
            <a:r>
              <a:rPr lang="en-US" b="1" dirty="0"/>
              <a:t> </a:t>
            </a:r>
            <a:r>
              <a:rPr lang="en-US" b="1" dirty="0" smtClean="0"/>
              <a:t> 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= -  1.111 0100 0110 1010 1111 1110 	</a:t>
            </a:r>
            <a:r>
              <a:rPr lang="en-US" b="1" dirty="0" smtClean="0"/>
              <a:t>        x </a:t>
            </a:r>
            <a:r>
              <a:rPr lang="en-US" b="1" dirty="0"/>
              <a:t>2</a:t>
            </a:r>
            <a:r>
              <a:rPr lang="en-US" b="1" baseline="30000" dirty="0"/>
              <a:t>+2</a:t>
            </a:r>
            <a:r>
              <a:rPr lang="en-US" b="1" dirty="0"/>
              <a:t> (round)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57200" y="2132856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7200" y="3176972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31540" y="4185084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7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IEEE 754 Standard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Used predominantly by the industry</a:t>
            </a:r>
          </a:p>
          <a:p>
            <a:r>
              <a:rPr lang="en-US" altLang="en-US"/>
              <a:t>Encoding of exponent and fraction simplifies comparison</a:t>
            </a:r>
          </a:p>
          <a:p>
            <a:pPr lvl="1"/>
            <a:r>
              <a:rPr lang="en-US" altLang="en-US"/>
              <a:t>Integer comparator used to compare magnitude of FP numbers</a:t>
            </a:r>
          </a:p>
          <a:p>
            <a:r>
              <a:rPr lang="en-US" altLang="en-US"/>
              <a:t>Includes special exceptional values: </a:t>
            </a:r>
            <a:r>
              <a:rPr lang="en-US" altLang="en-US">
                <a:solidFill>
                  <a:srgbClr val="FF0000"/>
                </a:solidFill>
              </a:rPr>
              <a:t>NaN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±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Special rules are used such as:</a:t>
            </a: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0/0 is NaN, </a:t>
            </a:r>
            <a:r>
              <a:rPr lang="en-US" altLang="en-US" i="1">
                <a:cs typeface="Times New Roman" panose="02020603050405020304" pitchFamily="18" charset="0"/>
              </a:rPr>
              <a:t>sqrt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/>
              <a:t>–</a:t>
            </a:r>
            <a:r>
              <a:rPr lang="en-US" altLang="en-US">
                <a:cs typeface="Times New Roman" panose="02020603050405020304" pitchFamily="18" charset="0"/>
              </a:rPr>
              <a:t>1) is NaN, 1/0 is ∞, and 1/∞ is 0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Computation may continue in the face of exceptional conditions</a:t>
            </a:r>
          </a:p>
          <a:p>
            <a:r>
              <a:rPr lang="en-US" altLang="en-US"/>
              <a:t>Denormalized numbers to fill the gap</a:t>
            </a:r>
          </a:p>
          <a:p>
            <a:pPr lvl="1"/>
            <a:r>
              <a:rPr lang="en-US" altLang="en-US"/>
              <a:t>Between smallest normalized number </a:t>
            </a:r>
            <a:r>
              <a:rPr lang="en-US" altLang="en-US">
                <a:solidFill>
                  <a:srgbClr val="FF0000"/>
                </a:solidFill>
              </a:rPr>
              <a:t>1.0 × 2</a:t>
            </a:r>
            <a:r>
              <a:rPr lang="en-US" altLang="en-US" i="1" baseline="50000">
                <a:solidFill>
                  <a:srgbClr val="FF0000"/>
                </a:solidFill>
              </a:rPr>
              <a:t>E</a:t>
            </a:r>
            <a:r>
              <a:rPr lang="en-US" altLang="en-US" sz="1600" i="1" baseline="35000">
                <a:solidFill>
                  <a:srgbClr val="FF0000"/>
                </a:solidFill>
              </a:rPr>
              <a:t>min</a:t>
            </a:r>
            <a:r>
              <a:rPr lang="en-US" altLang="en-US"/>
              <a:t> and zero</a:t>
            </a:r>
          </a:p>
          <a:p>
            <a:pPr lvl="1"/>
            <a:r>
              <a:rPr lang="en-US" altLang="en-US"/>
              <a:t>Denormalized numbers, values  </a:t>
            </a:r>
            <a:r>
              <a:rPr lang="en-US" altLang="en-US">
                <a:solidFill>
                  <a:srgbClr val="FF0000"/>
                </a:solidFill>
              </a:rPr>
              <a:t>0.</a:t>
            </a:r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>
                <a:solidFill>
                  <a:srgbClr val="FF0000"/>
                </a:solidFill>
              </a:rPr>
              <a:t> × 2</a:t>
            </a:r>
            <a:r>
              <a:rPr lang="en-US" altLang="en-US" i="1" baseline="50000">
                <a:solidFill>
                  <a:srgbClr val="FF0000"/>
                </a:solidFill>
              </a:rPr>
              <a:t>E</a:t>
            </a:r>
            <a:r>
              <a:rPr lang="en-US" altLang="en-US" sz="1600" i="1" baseline="35000">
                <a:solidFill>
                  <a:srgbClr val="FF0000"/>
                </a:solidFill>
              </a:rPr>
              <a:t>min</a:t>
            </a:r>
            <a:r>
              <a:rPr lang="en-US" altLang="en-US" sz="1600" i="1"/>
              <a:t> </a:t>
            </a:r>
            <a:r>
              <a:rPr lang="en-US" altLang="en-US"/>
              <a:t>, are closer to zero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Gradual underflow</a:t>
            </a:r>
            <a:r>
              <a:rPr lang="en-US" altLang="en-US" b="1">
                <a:solidFill>
                  <a:srgbClr val="FF0000"/>
                </a:solidFill>
              </a:rPr>
              <a:t> </a:t>
            </a:r>
            <a:r>
              <a:rPr lang="en-US" altLang="en-US"/>
              <a:t>to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Operations are somewhat more complicated</a:t>
            </a:r>
          </a:p>
          <a:p>
            <a:r>
              <a:rPr lang="en-US" altLang="en-US"/>
              <a:t>In addition to </a:t>
            </a:r>
            <a:r>
              <a:rPr lang="en-US" altLang="en-US">
                <a:solidFill>
                  <a:srgbClr val="FF0000"/>
                </a:solidFill>
              </a:rPr>
              <a:t>overflow</a:t>
            </a:r>
            <a:r>
              <a:rPr lang="en-US" altLang="en-US"/>
              <a:t> we can have </a:t>
            </a:r>
            <a:r>
              <a:rPr lang="en-US" altLang="en-US">
                <a:solidFill>
                  <a:srgbClr val="FF0000"/>
                </a:solidFill>
              </a:rPr>
              <a:t>underflow</a:t>
            </a:r>
          </a:p>
          <a:p>
            <a:r>
              <a:rPr lang="en-US" altLang="en-US"/>
              <a:t>Accuracy can be a big problem</a:t>
            </a:r>
          </a:p>
          <a:p>
            <a:pPr lvl="1"/>
            <a:r>
              <a:rPr lang="en-US" altLang="en-US"/>
              <a:t>Extra bits to maintain precision: </a:t>
            </a:r>
            <a:r>
              <a:rPr lang="en-US" altLang="en-US">
                <a:solidFill>
                  <a:srgbClr val="FF0000"/>
                </a:solidFill>
              </a:rPr>
              <a:t>guard</a:t>
            </a:r>
            <a:r>
              <a:rPr lang="en-US" altLang="en-US"/>
              <a:t>, </a:t>
            </a:r>
            <a:r>
              <a:rPr lang="en-US" altLang="en-US">
                <a:solidFill>
                  <a:srgbClr val="FF0000"/>
                </a:solidFill>
              </a:rPr>
              <a:t>round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FF0000"/>
                </a:solidFill>
              </a:rPr>
              <a:t>sticky</a:t>
            </a:r>
          </a:p>
          <a:p>
            <a:pPr lvl="1"/>
            <a:r>
              <a:rPr lang="en-US" altLang="en-US"/>
              <a:t>Four </a:t>
            </a:r>
            <a:r>
              <a:rPr lang="en-US" altLang="en-US">
                <a:solidFill>
                  <a:srgbClr val="FF0000"/>
                </a:solidFill>
              </a:rPr>
              <a:t>rounding modes</a:t>
            </a:r>
          </a:p>
          <a:p>
            <a:pPr lvl="1"/>
            <a:r>
              <a:rPr lang="en-US" altLang="en-US"/>
              <a:t>Division by zero yields </a:t>
            </a:r>
            <a:r>
              <a:rPr lang="en-US" altLang="en-US">
                <a:solidFill>
                  <a:srgbClr val="FF0000"/>
                </a:solidFill>
              </a:rPr>
              <a:t>Infinity</a:t>
            </a:r>
          </a:p>
          <a:p>
            <a:pPr lvl="1"/>
            <a:r>
              <a:rPr lang="en-US" altLang="en-US"/>
              <a:t>Zero divide by zero yields </a:t>
            </a:r>
            <a:r>
              <a:rPr lang="en-US" altLang="en-US">
                <a:solidFill>
                  <a:srgbClr val="FF0000"/>
                </a:solidFill>
              </a:rPr>
              <a:t>Not-a-Number</a:t>
            </a:r>
          </a:p>
          <a:p>
            <a:pPr lvl="1"/>
            <a:r>
              <a:rPr lang="en-US" altLang="en-US"/>
              <a:t>Other complexities</a:t>
            </a:r>
          </a:p>
          <a:p>
            <a:r>
              <a:rPr lang="en-US" altLang="en-US"/>
              <a:t>Implementing the standard can be tricky</a:t>
            </a:r>
          </a:p>
          <a:p>
            <a:pPr lvl="1"/>
            <a:r>
              <a:rPr lang="en-US" altLang="en-US"/>
              <a:t>See text for description of 80x86 and Pentium bug!</a:t>
            </a:r>
          </a:p>
          <a:p>
            <a:r>
              <a:rPr lang="en-US" altLang="en-US"/>
              <a:t>Not using the standard can be even worse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Complexities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Accuracy can be a Big Problem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57300"/>
          <a:ext cx="8229600" cy="213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Value1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Value2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Value3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Value4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Sum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</a:t>
                      </a:r>
                      <a:endParaRPr lang="en-US" sz="2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043" name="Rectangle 2"/>
          <p:cNvSpPr txBox="1">
            <a:spLocks noChangeArrowheads="1"/>
          </p:cNvSpPr>
          <p:nvPr/>
        </p:nvSpPr>
        <p:spPr bwMode="auto">
          <a:xfrm>
            <a:off x="457200" y="3681413"/>
            <a:ext cx="82296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Adding double-precision floating-point numbers (Excel)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Floating-Point addition is NOT associative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Produces different sums for the same data values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Rounding errors when the difference in exponent is large</a:t>
            </a:r>
          </a:p>
        </p:txBody>
      </p:sp>
    </p:spTree>
    <p:extLst>
      <p:ext uri="{BB962C8B-B14F-4D97-AF65-F5344CB8AC3E}">
        <p14:creationId xmlns:p14="http://schemas.microsoft.com/office/powerpoint/2010/main" val="26917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92263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Coprocessor 1</a:t>
            </a:r>
            <a:r>
              <a:rPr lang="en-US" altLang="en-US" dirty="0"/>
              <a:t> or the </a:t>
            </a:r>
            <a:r>
              <a:rPr lang="en-US" altLang="en-US" dirty="0">
                <a:solidFill>
                  <a:srgbClr val="FF0000"/>
                </a:solidFill>
              </a:rPr>
              <a:t>Floating Point Unit (FPU)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32 separate floating point registers: $f0, $f1, …, $f31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FP registers are 32 bits for single precision numbers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Even-odd</a:t>
            </a:r>
            <a:r>
              <a:rPr lang="en-US" altLang="en-US" dirty="0"/>
              <a:t> register pair form a double precision register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Use the even number for double precision registers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$f0, $f2, $f4, …, $f30 are used for double precision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Separate FP instructions for single/double precision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Single precision:	</a:t>
            </a:r>
            <a:r>
              <a:rPr lang="en-US" altLang="en-US" dirty="0" err="1">
                <a:solidFill>
                  <a:srgbClr val="000099"/>
                </a:solidFill>
              </a:rPr>
              <a:t>add.s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sub.s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mul.s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div.s</a:t>
            </a: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(.s extension)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Double precision:  </a:t>
            </a:r>
            <a:r>
              <a:rPr lang="en-US" altLang="en-US" dirty="0" err="1">
                <a:solidFill>
                  <a:srgbClr val="000099"/>
                </a:solidFill>
              </a:rPr>
              <a:t>add.d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sub.d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mul.d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div.d</a:t>
            </a: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(.d extension)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FP instructions are more complex than the integer ones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Take more cycles to execute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Floating Point Coprocessor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MIPS Processor</a:t>
            </a:r>
          </a:p>
        </p:txBody>
      </p:sp>
      <p:grpSp>
        <p:nvGrpSpPr>
          <p:cNvPr id="779267" name="Group 3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779268" name="Rectangle 4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69" name="Rectangle 5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779270" name="Rectangle 6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71" name="Rectangle 7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779272" name="Rectangle 8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73" name="Rectangle 9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779274" name="Group 10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779275" name="Rectangle 11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6" name="Rectangle 12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7" name="Rectangle 13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8" name="Rectangle 14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9" name="Rectangle 15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280" name="Rectangle 16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1" name="Rectangle 17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2" name="Rectangle 18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3" name="Rectangle 19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4" name="Rectangle 20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5" name="Rectangle 21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779286" name="Rectangle 22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7" name="Rectangle 23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8" name="Rectangle 24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9" name="Rectangle 25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0" name="Rectangle 26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779291" name="Rectangle 27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92" name="Rectangle 28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3" name="Rectangle 29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779294" name="Rectangle 30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5" name="Rectangle 31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779296" name="Rectangle 32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7" name="Rectangle 33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779298" name="Rectangle 3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9" name="Rectangle 3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779300" name="Rectangle 36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1" name="Rectangle 37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779302" name="Rectangle 38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3" name="Rectangle 39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779304" name="Rectangle 40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05" name="Rectangle 41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6" name="Rectangle 42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07" name="Line 43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08" name="Line 44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09" name="Group 45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779310" name="Line 46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11" name="Freeform 47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12" name="Rectangle 48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3" name="Rectangle 49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14" name="Rectangle 50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15" name="Rectangle 51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6" name="Rectangle 52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779317" name="Rectangle 53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8" name="Rectangle 54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779319" name="Rectangle 55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0" name="Rectangle 56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779321" name="Rectangle 57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2" name="Rectangle 58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779323" name="Rectangle 59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4" name="Rectangle 60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779325" name="Rectangle 61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26" name="Rectangle 62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779327" name="Rectangle 63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28" name="Line 64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29" name="Rectangle 65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0" name="Rectangle 66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31" name="Rectangle 67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2" name="Rectangle 68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3" name="Rectangle 69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4" name="Rectangle 70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5" name="Rectangle 71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6" name="Rectangle 72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779337" name="Rectangle 73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779338" name="Rectangle 74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779339" name="Rectangle 75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779340" name="Rectangle 76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1" name="Rectangle 77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2" name="Rectangle 78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779343" name="Rectangle 79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44" name="Rectangle 80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5" name="Rectangle 81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779346" name="Rectangle 82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47" name="Rectangle 8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779348" name="Group 84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779349" name="Rectangle 8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0" name="Rectangle 8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1" name="Rectangle 8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2" name="Rectangle 8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3" name="Rectangle 8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54" name="Group 90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779355" name="Rectangle 9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6" name="Rectangle 9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7" name="Rectangle 9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8" name="Rectangle 9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9" name="Rectangle 9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60" name="Group 96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779361" name="Rectangle 9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2" name="Rectangle 9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3" name="Rectangle 9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4" name="Rectangle 10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5" name="Rectangle 10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66" name="Group 102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779367" name="Rectangle 10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8" name="Rectangle 10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9" name="Rectangle 10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0" name="Rectangle 10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1" name="Rectangle 10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72" name="Rectangle 108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3" name="Rectangle 109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779374" name="Rectangle 110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75" name="Rectangle 111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6" name="Rectangle 112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779377" name="Rectangle 113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78" name="Rectangle 114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9" name="Rectangle 115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779380" name="Line 116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81" name="Group 117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779382" name="Line 118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3" name="Freeform 119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84" name="Group 120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779385" name="Line 121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6" name="Freeform 122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87" name="Group 123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779388" name="Line 124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9" name="Freeform 125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90" name="Group 126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779391" name="Line 127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2" name="Freeform 128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93" name="Line 129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4" name="Line 130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5" name="Line 131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6" name="Line 132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97" name="Group 133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779398" name="Line 134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9" name="Freeform 135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400" name="Line 136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401" name="Group 137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779402" name="Line 138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3" name="Freeform 139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404" name="Group 140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779405" name="Line 141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6" name="Freeform 142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407" name="Group 143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779408" name="Line 144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9" name="Freeform 145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410" name="Line 146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1" name="Rectangle 147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2" name="Rectangle 148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779413" name="Rectangle 149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414" name="Rectangle 150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779415" name="Rectangle 151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6" name="Rectangle 152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779417" name="Rectangle 153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8" name="Rectangle 154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779419" name="Rectangle 15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779420" name="Rectangle 15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421" name="Rectangle 15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779422" name="Rectangle 15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779423" name="Rectangle 159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779424" name="Line 160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425" name="Group 161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779426" name="Line 162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27" name="Rectangle 163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779428" name="Group 16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779429" name="Line 165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30" name="Rectangle 166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779431" name="Rectangle 167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779432" name="Line 168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433" name="Group 169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779434" name="Rectangle 170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779435" name="Line 171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Arithmetic Instructions</a:t>
            </a:r>
          </a:p>
        </p:txBody>
      </p:sp>
      <p:graphicFrame>
        <p:nvGraphicFramePr>
          <p:cNvPr id="752861" name="Group 221"/>
          <p:cNvGraphicFramePr>
            <a:graphicFrameLocks noGrp="1"/>
          </p:cNvGraphicFramePr>
          <p:nvPr>
            <p:ph idx="1"/>
          </p:nvPr>
        </p:nvGraphicFramePr>
        <p:xfrm>
          <a:off x="503238" y="1125538"/>
          <a:ext cx="8172450" cy="5090160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×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×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sqrt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sqrt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abs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abs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ChangeArrowheads="1"/>
          </p:cNvSpPr>
          <p:nvPr/>
        </p:nvSpPr>
        <p:spPr bwMode="auto">
          <a:xfrm>
            <a:off x="468313" y="1089025"/>
            <a:ext cx="8207375" cy="51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485900" algn="l"/>
                <a:tab pos="22288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485900" algn="l"/>
                <a:tab pos="2228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485900" algn="l"/>
                <a:tab pos="2228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/>
              <a:t>Separate floating point load/store instructions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lwc1:</a:t>
            </a:r>
            <a:r>
              <a:rPr lang="en-US" altLang="en-US"/>
              <a:t>	load word coprocessor 1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ldc1:</a:t>
            </a:r>
            <a:r>
              <a:rPr lang="en-US" altLang="en-US"/>
              <a:t>	load double coprocessor 1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swc1:</a:t>
            </a:r>
            <a:r>
              <a:rPr lang="en-US" altLang="en-US"/>
              <a:t>	store word coprocessor 1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sdc1:</a:t>
            </a:r>
            <a:r>
              <a:rPr lang="en-US" altLang="en-US"/>
              <a:t>	store double coprocessor 1</a:t>
            </a:r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90000"/>
              </a:spcBef>
            </a:pPr>
            <a:r>
              <a:rPr lang="en-US" altLang="en-US"/>
              <a:t>Better names can be used for the above instructions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l.s = lwc1</a:t>
            </a:r>
            <a:r>
              <a:rPr lang="en-US" altLang="en-US"/>
              <a:t> (load FP single),	</a:t>
            </a:r>
            <a:r>
              <a:rPr lang="en-US" altLang="en-US">
                <a:solidFill>
                  <a:srgbClr val="000099"/>
                </a:solidFill>
              </a:rPr>
              <a:t>l.d = ldc1</a:t>
            </a:r>
            <a:r>
              <a:rPr lang="en-US" altLang="en-US"/>
              <a:t> (load FP double)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s.s = swc1</a:t>
            </a:r>
            <a:r>
              <a:rPr lang="en-US" altLang="en-US"/>
              <a:t> (store FP single),	</a:t>
            </a:r>
            <a:r>
              <a:rPr lang="en-US" altLang="en-US">
                <a:solidFill>
                  <a:srgbClr val="000099"/>
                </a:solidFill>
              </a:rPr>
              <a:t>s.d = sdc1</a:t>
            </a:r>
            <a:r>
              <a:rPr lang="en-US" altLang="en-US"/>
              <a:t> (store FP double)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Load/Store Instructions</a:t>
            </a:r>
          </a:p>
        </p:txBody>
      </p:sp>
      <p:graphicFrame>
        <p:nvGraphicFramePr>
          <p:cNvPr id="75375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527310"/>
              </p:ext>
            </p:extLst>
          </p:nvPr>
        </p:nvGraphicFramePr>
        <p:xfrm>
          <a:off x="468314" y="3284538"/>
          <a:ext cx="8099424" cy="1566672"/>
        </p:xfrm>
        <a:graphic>
          <a:graphicData uri="http://schemas.openxmlformats.org/drawingml/2006/table">
            <a:tbl>
              <a:tblPr/>
              <a:tblGrid>
                <a:gridCol w="2080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lwc1	$f2, 40($t0)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($f2) = Mem[($t0)+40]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ldc1	$f2, 40($t0)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($f3$f2) = Mem[($t0)+40]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swc1	$f2, 40($t0)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Mem[($t0)+40] = ($f2)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sdc1	$f2, 40($t0)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Mem[($t0)+40] = ($f3$f2)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3711" name="Rectangle 47"/>
          <p:cNvSpPr>
            <a:spLocks noChangeArrowheads="1"/>
          </p:cNvSpPr>
          <p:nvPr/>
        </p:nvSpPr>
        <p:spPr bwMode="auto">
          <a:xfrm>
            <a:off x="5903913" y="1827213"/>
            <a:ext cx="2339975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/>
              <a:t>General purpose register is used as the </a:t>
            </a:r>
            <a:r>
              <a:rPr lang="en-US" altLang="en-US" sz="2000">
                <a:solidFill>
                  <a:srgbClr val="FF0000"/>
                </a:solidFill>
              </a:rPr>
              <a:t>base</a:t>
            </a:r>
            <a:r>
              <a:rPr lang="en-US" altLang="en-US" sz="2000"/>
              <a:t>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468313" y="1125538"/>
            <a:ext cx="8316912" cy="306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600200" algn="l"/>
                <a:tab pos="2228850" algn="l"/>
                <a:tab pos="47434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600200" algn="l"/>
                <a:tab pos="2228850" algn="l"/>
                <a:tab pos="47434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/>
              <a:t>Moving data between general purpose and FP registers</a:t>
            </a: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mfc1:	</a:t>
            </a:r>
            <a:r>
              <a:rPr lang="en-US" altLang="en-US"/>
              <a:t>move from coprocessor 1	(to general purpose register)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mtc1:</a:t>
            </a:r>
            <a:r>
              <a:rPr lang="en-US" altLang="en-US"/>
              <a:t>	move to coprocessor 1	(from general purpose register)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Moving data between FP registers</a:t>
            </a: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mov.s:	</a:t>
            </a:r>
            <a:r>
              <a:rPr lang="en-US" altLang="en-US"/>
              <a:t>move single precision float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mov.d:</a:t>
            </a:r>
            <a:r>
              <a:rPr lang="en-US" altLang="en-US"/>
              <a:t>	move double precision float = even/odd pair of registers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Data Movement Instructions</a:t>
            </a:r>
          </a:p>
        </p:txBody>
      </p:sp>
      <p:graphicFrame>
        <p:nvGraphicFramePr>
          <p:cNvPr id="754748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11418"/>
              </p:ext>
            </p:extLst>
          </p:nvPr>
        </p:nvGraphicFramePr>
        <p:xfrm>
          <a:off x="719572" y="4365625"/>
          <a:ext cx="7813241" cy="1712976"/>
        </p:xfrm>
        <a:graphic>
          <a:graphicData uri="http://schemas.openxmlformats.org/drawingml/2006/table">
            <a:tbl>
              <a:tblPr/>
              <a:tblGrid>
                <a:gridCol w="184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3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mfc1	$t0,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($t0) = ($f2)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mtc1	$t0,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($f2) = ($t0)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mov.s	$f4,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($f4) = ($f2)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mov.d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$f4,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($f5$f4)=($f3$f2)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Convert Instructions</a:t>
            </a:r>
          </a:p>
        </p:txBody>
      </p:sp>
      <p:graphicFrame>
        <p:nvGraphicFramePr>
          <p:cNvPr id="755800" name="Group 88"/>
          <p:cNvGraphicFramePr>
            <a:graphicFrameLocks noGrp="1"/>
          </p:cNvGraphicFramePr>
          <p:nvPr>
            <p:ph idx="1"/>
          </p:nvPr>
        </p:nvGraphicFramePr>
        <p:xfrm>
          <a:off x="527050" y="3968750"/>
          <a:ext cx="8113713" cy="2188464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cvt.s.w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single from integer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cvt.s.d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single from double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cvt.d.w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double from integer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cvt.d.s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double from single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cvt.w.s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integer from single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cvt.w.d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integer from double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55786" name="Rectangle 74"/>
          <p:cNvSpPr>
            <a:spLocks noChangeArrowheads="1"/>
          </p:cNvSpPr>
          <p:nvPr/>
        </p:nvSpPr>
        <p:spPr bwMode="auto">
          <a:xfrm>
            <a:off x="468313" y="1138238"/>
            <a:ext cx="8207375" cy="272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3314700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3314700" algn="l"/>
                <a:tab pos="4000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3314700" algn="l"/>
                <a:tab pos="400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Convert instruction: </a:t>
            </a:r>
            <a:r>
              <a:rPr lang="en-US" altLang="en-US">
                <a:solidFill>
                  <a:srgbClr val="000099"/>
                </a:solidFill>
              </a:rPr>
              <a:t>cvt</a:t>
            </a:r>
            <a:r>
              <a:rPr lang="en-US" altLang="en-US">
                <a:solidFill>
                  <a:srgbClr val="FF0000"/>
                </a:solidFill>
              </a:rPr>
              <a:t>.x.y</a:t>
            </a:r>
          </a:p>
          <a:p>
            <a:pPr lvl="1"/>
            <a:r>
              <a:rPr lang="en-US" altLang="en-US"/>
              <a:t>Convert to </a:t>
            </a:r>
            <a:r>
              <a:rPr lang="en-US" altLang="en-US">
                <a:solidFill>
                  <a:srgbClr val="FF0000"/>
                </a:solidFill>
              </a:rPr>
              <a:t>destination</a:t>
            </a:r>
            <a:r>
              <a:rPr lang="en-US" altLang="en-US"/>
              <a:t> format </a:t>
            </a: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/>
              <a:t> from </a:t>
            </a:r>
            <a:r>
              <a:rPr lang="en-US" altLang="en-US">
                <a:solidFill>
                  <a:srgbClr val="FF0000"/>
                </a:solidFill>
              </a:rPr>
              <a:t>source</a:t>
            </a:r>
            <a:r>
              <a:rPr lang="en-US" altLang="en-US"/>
              <a:t> format </a:t>
            </a:r>
            <a:r>
              <a:rPr lang="en-US" altLang="en-US">
                <a:solidFill>
                  <a:srgbClr val="FF0000"/>
                </a:solidFill>
              </a:rPr>
              <a:t>y</a:t>
            </a:r>
          </a:p>
          <a:p>
            <a:r>
              <a:rPr lang="en-US" altLang="en-US"/>
              <a:t>Supported formats</a:t>
            </a:r>
          </a:p>
          <a:p>
            <a:pPr lvl="1"/>
            <a:r>
              <a:rPr lang="en-US" altLang="en-US"/>
              <a:t>Single precision float	= </a:t>
            </a:r>
            <a:r>
              <a:rPr lang="en-US" altLang="en-US">
                <a:solidFill>
                  <a:srgbClr val="000099"/>
                </a:solidFill>
              </a:rPr>
              <a:t>.s	</a:t>
            </a:r>
            <a:r>
              <a:rPr lang="en-US" altLang="en-US">
                <a:solidFill>
                  <a:srgbClr val="FF0000"/>
                </a:solidFill>
              </a:rPr>
              <a:t>(single precision float in FP register)</a:t>
            </a:r>
          </a:p>
          <a:p>
            <a:pPr lvl="1"/>
            <a:r>
              <a:rPr lang="en-US" altLang="en-US"/>
              <a:t>Double precision float	= </a:t>
            </a:r>
            <a:r>
              <a:rPr lang="en-US" altLang="en-US">
                <a:solidFill>
                  <a:srgbClr val="000099"/>
                </a:solidFill>
              </a:rPr>
              <a:t>.d	</a:t>
            </a:r>
            <a:r>
              <a:rPr lang="en-US" altLang="en-US">
                <a:solidFill>
                  <a:srgbClr val="FF0000"/>
                </a:solidFill>
              </a:rPr>
              <a:t>(double float in even-odd FP register)</a:t>
            </a:r>
          </a:p>
          <a:p>
            <a:pPr lvl="1"/>
            <a:r>
              <a:rPr lang="en-US" altLang="en-US"/>
              <a:t>Signed integer word	= </a:t>
            </a:r>
            <a:r>
              <a:rPr lang="en-US" altLang="en-US">
                <a:solidFill>
                  <a:srgbClr val="000099"/>
                </a:solidFill>
              </a:rPr>
              <a:t>.w	</a:t>
            </a:r>
            <a:r>
              <a:rPr lang="en-US" altLang="en-US">
                <a:solidFill>
                  <a:srgbClr val="FF0000"/>
                </a:solidFill>
              </a:rPr>
              <a:t>(signed integer in FP register)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Compare and Branch Instructions</a:t>
            </a:r>
          </a:p>
        </p:txBody>
      </p:sp>
      <p:graphicFrame>
        <p:nvGraphicFramePr>
          <p:cNvPr id="756875" name="Group 139"/>
          <p:cNvGraphicFramePr>
            <a:graphicFrameLocks noGrp="1"/>
          </p:cNvGraphicFramePr>
          <p:nvPr>
            <p:ph idx="1"/>
          </p:nvPr>
        </p:nvGraphicFramePr>
        <p:xfrm>
          <a:off x="503238" y="3246438"/>
          <a:ext cx="8154987" cy="2810510"/>
        </p:xfrm>
        <a:graphic>
          <a:graphicData uri="http://schemas.openxmlformats.org/drawingml/2006/table">
            <a:tbl>
              <a:tblPr/>
              <a:tblGrid>
                <a:gridCol w="183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c.eq.s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==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c.eq.d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==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c.lt.s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0x3c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c.lt.d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0x3c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c.le.s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0x3e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c.le.d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0x3e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bc1f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(cflag == 0)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bc1t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(cflag == 1)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56824" name="Rectangle 88"/>
          <p:cNvSpPr>
            <a:spLocks noChangeArrowheads="1"/>
          </p:cNvSpPr>
          <p:nvPr/>
        </p:nvSpPr>
        <p:spPr bwMode="auto">
          <a:xfrm>
            <a:off x="503238" y="1089025"/>
            <a:ext cx="817245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FP unit (co-processor 1) has a condition flag</a:t>
            </a:r>
          </a:p>
          <a:p>
            <a:pPr lvl="1"/>
            <a:r>
              <a:rPr lang="en-US" altLang="en-US"/>
              <a:t>Set to 0 (false) or 1 (true) by any comparison instruction</a:t>
            </a:r>
          </a:p>
          <a:p>
            <a:r>
              <a:rPr lang="en-US" altLang="en-US"/>
              <a:t>Three comparisons: equal, less than, less than or equal</a:t>
            </a:r>
          </a:p>
          <a:p>
            <a:r>
              <a:rPr lang="en-US" altLang="en-US"/>
              <a:t>Two branch instructions based on the condition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Data Directives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.FLOAT</a:t>
            </a:r>
            <a:r>
              <a:rPr lang="en-US" altLang="en-US" dirty="0"/>
              <a:t> Directive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Stores the listed values as single-precision floating point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.DOUBLE</a:t>
            </a:r>
            <a:r>
              <a:rPr lang="en-US" altLang="en-US" dirty="0"/>
              <a:t> Directive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Stores the listed values as double-precision floating point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Examples</a:t>
            </a:r>
          </a:p>
          <a:p>
            <a:pPr lvl="1"/>
            <a:r>
              <a:rPr lang="en-US" altLang="en-US" b="1" dirty="0"/>
              <a:t>var1:  .FLOAT    12.3, -0.1</a:t>
            </a:r>
          </a:p>
          <a:p>
            <a:pPr lvl="1"/>
            <a:r>
              <a:rPr lang="en-US" altLang="en-US" b="1" dirty="0"/>
              <a:t>var2:  .DOUBLE   1.5e-10</a:t>
            </a:r>
          </a:p>
          <a:p>
            <a:pPr lvl="1"/>
            <a:r>
              <a:rPr lang="en-US" altLang="en-US" b="1" dirty="0"/>
              <a:t>pi:      .DOUBLE   3.1415926535897924</a:t>
            </a:r>
          </a:p>
          <a:p>
            <a:pPr lvl="1"/>
            <a:endParaRPr lang="en-US" altLang="en-US" b="1" dirty="0"/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75228" name="Rectangle 60"/>
          <p:cNvSpPr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Syscall Services</a:t>
            </a:r>
          </a:p>
        </p:txBody>
      </p:sp>
      <p:graphicFrame>
        <p:nvGraphicFramePr>
          <p:cNvPr id="77522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00779"/>
              </p:ext>
            </p:extLst>
          </p:nvPr>
        </p:nvGraphicFramePr>
        <p:xfrm>
          <a:off x="482600" y="1173163"/>
          <a:ext cx="8178800" cy="5090160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$v0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/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integer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$f12 =  float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($f13$f12) = double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address of null-terminated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$v0 = integer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$f0 = float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($f1$f0) = double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$a1 = maximum number of characters to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Exit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character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character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75283" name="Text Box 115"/>
          <p:cNvSpPr txBox="1">
            <a:spLocks noChangeArrowheads="1"/>
          </p:cNvSpPr>
          <p:nvPr/>
        </p:nvSpPr>
        <p:spPr bwMode="auto">
          <a:xfrm>
            <a:off x="6011863" y="5654675"/>
            <a:ext cx="2362200" cy="38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Supported by 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Area of a Circle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pi:	.double	3.1415926535897924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"Circle Area = "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ldc1	$f2, pi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$f3f2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pi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7	# read double (radius)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# $f0,1 = radius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mul.d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$f12, $f0, $f0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radius*radius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mul.d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$f12, $f2, $f12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$f13f12=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la	$a0,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4	# print string 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3	# print double (area) 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# print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754 Floating-Point Standard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Found in virtually every computer invented since 1980</a:t>
            </a:r>
          </a:p>
          <a:p>
            <a:pPr lvl="1"/>
            <a:r>
              <a:rPr lang="en-US" altLang="en-US"/>
              <a:t>Simplified porting of floating-point numbers</a:t>
            </a:r>
          </a:p>
          <a:p>
            <a:pPr lvl="1"/>
            <a:r>
              <a:rPr lang="en-US" altLang="en-US"/>
              <a:t>Unified the development of floating-point algorithms</a:t>
            </a:r>
          </a:p>
          <a:p>
            <a:pPr lvl="1"/>
            <a:r>
              <a:rPr lang="en-US" altLang="en-US"/>
              <a:t>Increased the accuracy of floating-point numbers</a:t>
            </a:r>
          </a:p>
          <a:p>
            <a:r>
              <a:rPr lang="en-US" altLang="en-US">
                <a:solidFill>
                  <a:srgbClr val="FF0000"/>
                </a:solidFill>
              </a:rPr>
              <a:t>Single Precision</a:t>
            </a:r>
            <a:r>
              <a:rPr lang="en-US" altLang="en-US"/>
              <a:t> Floating Point Numbers (32 bits)</a:t>
            </a:r>
          </a:p>
          <a:p>
            <a:pPr lvl="1"/>
            <a:r>
              <a:rPr lang="en-US" altLang="en-US"/>
              <a:t>1-bit sign + 8-bit exponent + 23-bit fraction</a:t>
            </a:r>
          </a:p>
          <a:p>
            <a:pPr lvl="1"/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80000"/>
              </a:spcBef>
            </a:pP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 Floating Point Numbers (64 bits)</a:t>
            </a:r>
          </a:p>
          <a:p>
            <a:pPr lvl="1"/>
            <a:r>
              <a:rPr lang="en-US" altLang="en-US"/>
              <a:t>1-bit sign + 11-bit exponent + 52-bit fraction</a:t>
            </a:r>
          </a:p>
        </p:txBody>
      </p:sp>
      <p:grpSp>
        <p:nvGrpSpPr>
          <p:cNvPr id="720900" name="Group 4"/>
          <p:cNvGrpSpPr>
            <a:grpSpLocks/>
          </p:cNvGrpSpPr>
          <p:nvPr/>
        </p:nvGrpSpPr>
        <p:grpSpPr bwMode="auto">
          <a:xfrm>
            <a:off x="1406525" y="3933825"/>
            <a:ext cx="5397500" cy="365125"/>
            <a:chOff x="876" y="2448"/>
            <a:chExt cx="3684" cy="230"/>
          </a:xfrm>
        </p:grpSpPr>
        <p:sp>
          <p:nvSpPr>
            <p:cNvPr id="720901" name="Text Box 5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0902" name="Text Box 6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r>
                <a:rPr lang="en-US" altLang="en-US" baseline="30000"/>
                <a:t>8</a:t>
              </a:r>
            </a:p>
          </p:txBody>
        </p:sp>
        <p:sp>
          <p:nvSpPr>
            <p:cNvPr id="720903" name="Text Box 7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r>
                <a:rPr lang="en-US" altLang="en-US" baseline="30000"/>
                <a:t>23</a:t>
              </a:r>
            </a:p>
          </p:txBody>
        </p:sp>
      </p:grpSp>
      <p:grpSp>
        <p:nvGrpSpPr>
          <p:cNvPr id="720904" name="Group 8"/>
          <p:cNvGrpSpPr>
            <a:grpSpLocks/>
          </p:cNvGrpSpPr>
          <p:nvPr/>
        </p:nvGrpSpPr>
        <p:grpSpPr bwMode="auto">
          <a:xfrm>
            <a:off x="1403350" y="5435600"/>
            <a:ext cx="5400675" cy="730250"/>
            <a:chOff x="874" y="3370"/>
            <a:chExt cx="3686" cy="460"/>
          </a:xfrm>
        </p:grpSpPr>
        <p:sp>
          <p:nvSpPr>
            <p:cNvPr id="720905" name="Text Box 9"/>
            <p:cNvSpPr txBox="1">
              <a:spLocks noChangeArrowheads="1"/>
            </p:cNvSpPr>
            <p:nvPr/>
          </p:nvSpPr>
          <p:spPr bwMode="auto">
            <a:xfrm>
              <a:off x="874" y="3370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0906" name="Text Box 10"/>
            <p:cNvSpPr txBox="1">
              <a:spLocks noChangeArrowheads="1"/>
            </p:cNvSpPr>
            <p:nvPr/>
          </p:nvSpPr>
          <p:spPr bwMode="auto">
            <a:xfrm>
              <a:off x="989" y="3370"/>
              <a:ext cx="1267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r>
                <a:rPr lang="en-US" altLang="en-US" baseline="30000"/>
                <a:t>11</a:t>
              </a:r>
            </a:p>
          </p:txBody>
        </p:sp>
        <p:sp>
          <p:nvSpPr>
            <p:cNvPr id="720907" name="Text Box 11"/>
            <p:cNvSpPr txBox="1">
              <a:spLocks noChangeArrowheads="1"/>
            </p:cNvSpPr>
            <p:nvPr/>
          </p:nvSpPr>
          <p:spPr bwMode="auto">
            <a:xfrm>
              <a:off x="2256" y="3370"/>
              <a:ext cx="2304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r>
                <a:rPr lang="en-US" altLang="en-US" baseline="30000"/>
                <a:t>52</a:t>
              </a:r>
            </a:p>
          </p:txBody>
        </p:sp>
        <p:sp>
          <p:nvSpPr>
            <p:cNvPr id="720908" name="Text Box 12"/>
            <p:cNvSpPr txBox="1">
              <a:spLocks noChangeArrowheads="1"/>
            </p:cNvSpPr>
            <p:nvPr/>
          </p:nvSpPr>
          <p:spPr bwMode="auto">
            <a:xfrm>
              <a:off x="874" y="3600"/>
              <a:ext cx="3686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(continued)</a:t>
              </a:r>
              <a:endParaRPr lang="en-US" altLang="en-US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2: Matrix Multiplication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036119"/>
            <a:ext cx="8640960" cy="521781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mm (</a:t>
            </a:r>
            <a:r>
              <a:rPr lang="en-US" altLang="en-US" sz="2031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n, float X[n][n], Y[n][n], Z[n][n])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en-US" sz="2031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i=0; i!=n; i=i+1)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altLang="en-US" sz="2031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j=0; j!=n; j=j+1)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float sum = 0.0;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for (</a:t>
            </a:r>
            <a:r>
              <a:rPr lang="en-US" altLang="en-US" sz="2031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k=0; k!=n; k=k+1)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sum = sum + Y[i][k] * Z[k][j];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X[i][j] = sum;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31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spcBef>
                <a:spcPts val="1385"/>
              </a:spcBef>
            </a:pPr>
            <a:r>
              <a:rPr lang="en-US" altLang="en-US" dirty="0" smtClean="0"/>
              <a:t>Matrix size is passed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Matrix addresses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&amp;X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$a2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&amp;Y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&amp;Z</a:t>
            </a:r>
            <a:endParaRPr lang="en-US" altLang="en-US" b="1" i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What is the MIPS assembly code for the procedure?</a:t>
            </a:r>
          </a:p>
        </p:txBody>
      </p:sp>
    </p:spTree>
    <p:extLst>
      <p:ext uri="{BB962C8B-B14F-4D97-AF65-F5344CB8AC3E}">
        <p14:creationId xmlns:p14="http://schemas.microsoft.com/office/powerpoint/2010/main" val="1216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Pattern for Matrix Multiply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75557" y="1169057"/>
            <a:ext cx="8064896" cy="2625522"/>
            <a:chOff x="575556" y="1160748"/>
            <a:chExt cx="8064896" cy="2844316"/>
          </a:xfrm>
        </p:grpSpPr>
        <p:sp>
          <p:nvSpPr>
            <p:cNvPr id="98" name="Rectangle 97"/>
            <p:cNvSpPr/>
            <p:nvPr/>
          </p:nvSpPr>
          <p:spPr>
            <a:xfrm>
              <a:off x="575556" y="1988840"/>
              <a:ext cx="432048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3619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8021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2422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68244" y="1700808"/>
              <a:ext cx="144016" cy="230425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12260" y="1700808"/>
              <a:ext cx="144016" cy="230425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5627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0029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4430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832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3234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7635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2037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06438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0840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5242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49643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453599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453599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4535996" y="908720"/>
              <a:ext cx="144016" cy="230425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453599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453599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453599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453599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453599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453599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5400000">
              <a:off x="453599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5400000">
              <a:off x="453599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453599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453599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453599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453599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453599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5760132" y="2575756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585" dirty="0">
                  <a:latin typeface="+mn-lt"/>
                </a:rPr>
                <a:t>×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2879812" y="2600908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585" dirty="0">
                  <a:latin typeface="+mn-lt"/>
                </a:rPr>
                <a:t>=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165567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165567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1655676" y="90872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165567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165567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5400000">
              <a:off x="165567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5400000">
              <a:off x="165567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5400000">
              <a:off x="165567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165567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5400000">
              <a:off x="165567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 rot="5400000">
              <a:off x="165567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165567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5400000">
              <a:off x="165567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 rot="5400000">
              <a:off x="165567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 rot="5400000">
              <a:off x="165567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5400000">
              <a:off x="165567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555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1957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358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0760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5162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9563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3965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8366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2768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7170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1571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5973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30374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4776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9178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3579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07604" y="1988840"/>
              <a:ext cx="144016" cy="14401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51620" y="1988840"/>
              <a:ext cx="144016" cy="14401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 bwMode="auto">
            <a:xfrm>
              <a:off x="57555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X[i][j]</a:t>
              </a:r>
            </a:p>
          </p:txBody>
        </p:sp>
        <p:sp>
          <p:nvSpPr>
            <p:cNvPr id="95" name="TextBox 94"/>
            <p:cNvSpPr txBox="1"/>
            <p:nvPr/>
          </p:nvSpPr>
          <p:spPr bwMode="auto">
            <a:xfrm>
              <a:off x="345587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Y[i][k]</a:t>
              </a:r>
            </a:p>
          </p:txBody>
        </p:sp>
        <p:sp>
          <p:nvSpPr>
            <p:cNvPr id="96" name="TextBox 95"/>
            <p:cNvSpPr txBox="1"/>
            <p:nvPr/>
          </p:nvSpPr>
          <p:spPr bwMode="auto">
            <a:xfrm>
              <a:off x="6336196" y="1171600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Z[k][j]</a:t>
              </a:r>
            </a:p>
          </p:txBody>
        </p:sp>
      </p:grpSp>
      <p:sp>
        <p:nvSpPr>
          <p:cNvPr id="99" name="TextBox 98"/>
          <p:cNvSpPr txBox="1"/>
          <p:nvPr/>
        </p:nvSpPr>
        <p:spPr bwMode="auto">
          <a:xfrm>
            <a:off x="575556" y="3871065"/>
            <a:ext cx="2304256" cy="787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X is accessed by row.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3455877" y="3861048"/>
            <a:ext cx="2304256" cy="7976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Y is accessed by row.</a:t>
            </a: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6336197" y="3861048"/>
            <a:ext cx="2304256" cy="7976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Z accessed by column.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 bwMode="auto">
          <a:xfrm>
            <a:off x="575557" y="4824847"/>
            <a:ext cx="8064896" cy="142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&amp;X[i][j] = &amp;X + (i*n + j)*4 = &amp;X[i][j-1] + 4</a:t>
            </a:r>
          </a:p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&amp;Y[i][k] = &amp;Y + (i*n + k)*4 = &amp;Y[i][k-1] + 4</a:t>
            </a:r>
          </a:p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&amp;Z[k][j] = &amp;Z + (k*n + j)*4 = &amp;Z[k-1][j] + 4*n</a:t>
            </a:r>
          </a:p>
        </p:txBody>
      </p:sp>
    </p:spTree>
    <p:extLst>
      <p:ext uri="{BB962C8B-B14F-4D97-AF65-F5344CB8AC3E}">
        <p14:creationId xmlns:p14="http://schemas.microsoft.com/office/powerpoint/2010/main" val="1401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Matrix Multiplication Procedure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102587"/>
            <a:ext cx="8640960" cy="5151342"/>
          </a:xfrm>
        </p:spPr>
        <p:txBody>
          <a:bodyPr/>
          <a:lstStyle/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arguments $a0=n, $a1=&amp;X, $a2=&amp;Y, $a3=&amp;Z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mm: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$t0, $a0, 2	# $t0 = n*4 (row size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	$t1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0	# $t1 = i =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322393" indent="-322393">
              <a:lnSpc>
                <a:spcPct val="114000"/>
              </a:lnSpc>
              <a:spcBef>
                <a:spcPts val="6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Outer for (i = . . . )  loop starts here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$t2, 0	# $t2 = j = 0</a:t>
            </a:r>
          </a:p>
          <a:p>
            <a:pPr marL="322393" indent="-322393">
              <a:lnSpc>
                <a:spcPct val="114000"/>
              </a:lnSpc>
              <a:spcBef>
                <a:spcPts val="6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Middle for (j = . . . ) loop starts here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L2: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$t3, 0	# $t3 = k = 0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move	$t4, $a2	# $t4 = &amp;Y[i][0]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$t2, 2	# $t5 = j*4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$a3, $t5 	# $t5 = &amp;Z[0][j]</a:t>
            </a:r>
          </a:p>
          <a:p>
            <a:pPr marL="322393" indent="-322393">
              <a:lnSpc>
                <a:spcPct val="114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mtc1	$zero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$f0	# $f0 = sum =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</a:p>
        </p:txBody>
      </p:sp>
    </p:spTree>
    <p:extLst>
      <p:ext uri="{BB962C8B-B14F-4D97-AF65-F5344CB8AC3E}">
        <p14:creationId xmlns:p14="http://schemas.microsoft.com/office/powerpoint/2010/main" val="23739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Matrix Multiplication Procedure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036120"/>
            <a:ext cx="8532948" cy="5284279"/>
          </a:xfrm>
        </p:spPr>
        <p:txBody>
          <a:bodyPr/>
          <a:lstStyle/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Inner for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(k = . . . ) loop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starts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$t3 = k, $t4 = &amp;Y[i][k], $t5 = &amp;Z[k][j]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L3: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$f1, 0($t4)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$f1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Y[i][k]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$f2, 0($t5)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$f2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Z[k][j]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mul.s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$f3, $f1, $f2	# $f3 = Y[i][k]*Z[k][j]</a:t>
            </a:r>
            <a:endParaRPr lang="en-US" altLang="en-US" b="1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add.s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$f0, $f0, $f3	# sum = sum + $f3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	# k = k + 1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$t4, $t4, 4	# $t4 = &amp;Y[i][k]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$t5, $t0	# $t5 = &amp;Z[k][j]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	$t3, $a0, L3	# loop back if (k != n)</a:t>
            </a:r>
          </a:p>
          <a:p>
            <a:pPr marL="322393" indent="-322393">
              <a:lnSpc>
                <a:spcPct val="130000"/>
              </a:lnSpc>
              <a:spcBef>
                <a:spcPts val="1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inner for loop</a:t>
            </a:r>
          </a:p>
        </p:txBody>
      </p:sp>
    </p:spTree>
    <p:extLst>
      <p:ext uri="{BB962C8B-B14F-4D97-AF65-F5344CB8AC3E}">
        <p14:creationId xmlns:p14="http://schemas.microsoft.com/office/powerpoint/2010/main" val="5789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Matrix Multiplication </a:t>
            </a:r>
            <a:r>
              <a:rPr lang="en-US" alt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$f0, 0($a1)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store X[i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][j] = sum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$a1, $a1, 4	# $a1 = &amp;X[i][j]	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$t2, $t2, 1	# j = j + 1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$t2, $a0, L2	# loop L2 if (j != n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middle for loop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2393" indent="-322393">
              <a:lnSpc>
                <a:spcPct val="120000"/>
              </a:lnSpc>
              <a:spcBef>
                <a:spcPts val="6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$a2, $a2, $t0	# $a2 = &amp;Y[i][0]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$t1, $t1, 1	# i = i + 1	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$t1, $a0, L1	# loop L1 if (i != n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2393" indent="-322393">
              <a:lnSpc>
                <a:spcPct val="120000"/>
              </a:lnSpc>
              <a:spcBef>
                <a:spcPts val="277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outer for loop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2393" indent="-322393">
              <a:lnSpc>
                <a:spcPct val="120000"/>
              </a:lnSpc>
              <a:spcBef>
                <a:spcPts val="600"/>
              </a:spcBef>
              <a:buNone/>
              <a:tabLst>
                <a:tab pos="659440" algn="l"/>
                <a:tab pos="1655926" algn="l"/>
                <a:tab pos="3977153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Ins="0"/>
          <a:lstStyle/>
          <a:p>
            <a:pPr marL="349250" indent="-349250">
              <a:tabLst>
                <a:tab pos="571500" algn="l"/>
              </a:tabLst>
            </a:pPr>
            <a:r>
              <a:rPr lang="en-US" altLang="en-US"/>
              <a:t>For a normalized floating point number (</a:t>
            </a:r>
            <a:r>
              <a:rPr lang="en-US" altLang="en-US" i="1">
                <a:solidFill>
                  <a:srgbClr val="000099"/>
                </a:solidFill>
              </a:rPr>
              <a:t>S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</a:p>
          <a:p>
            <a:pPr marL="349250" indent="-349250">
              <a:tabLst>
                <a:tab pos="571500" algn="l"/>
              </a:tabLst>
            </a:pPr>
            <a:endParaRPr lang="en-US" altLang="en-US"/>
          </a:p>
          <a:p>
            <a:pPr marL="349250" indent="-349250">
              <a:spcBef>
                <a:spcPct val="70000"/>
              </a:spcBef>
              <a:tabLst>
                <a:tab pos="571500" algn="l"/>
              </a:tabLst>
            </a:pPr>
            <a:r>
              <a:rPr lang="en-US" altLang="en-US">
                <a:solidFill>
                  <a:srgbClr val="FF0000"/>
                </a:solidFill>
              </a:rPr>
              <a:t>Significand</a:t>
            </a:r>
            <a:r>
              <a:rPr lang="en-US" altLang="en-US"/>
              <a:t> is equal to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endParaRPr lang="en-US" altLang="en-US"/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IEEE 754 assumes hidden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not stored</a:t>
            </a:r>
            <a:r>
              <a:rPr lang="en-US" altLang="en-US"/>
              <a:t>) for normalized numbers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Significand is </a:t>
            </a:r>
            <a:r>
              <a:rPr lang="en-US" altLang="en-US">
                <a:solidFill>
                  <a:srgbClr val="FF0000"/>
                </a:solidFill>
              </a:rPr>
              <a:t>1 bit longer</a:t>
            </a:r>
            <a:r>
              <a:rPr lang="en-US" altLang="en-US"/>
              <a:t> than fraction</a:t>
            </a:r>
          </a:p>
          <a:p>
            <a:pPr marL="349250" indent="-349250">
              <a:tabLst>
                <a:tab pos="571500" algn="l"/>
              </a:tabLst>
            </a:pPr>
            <a:r>
              <a:rPr lang="en-US" altLang="en-US"/>
              <a:t>Value of a Normalized Floating Point Number is </a:t>
            </a:r>
          </a:p>
          <a:p>
            <a:pPr marL="349250" indent="-349250">
              <a:spcBef>
                <a:spcPct val="6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 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/>
              <a:t>×2</a:t>
            </a:r>
            <a:r>
              <a:rPr lang="en-US" altLang="en-US" baseline="30000"/>
              <a:t>-1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/>
              <a:t>×2</a:t>
            </a:r>
            <a:r>
              <a:rPr lang="en-US" altLang="en-US" baseline="30000"/>
              <a:t>-2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/>
              <a:t>×2</a:t>
            </a:r>
            <a:r>
              <a:rPr lang="en-US" altLang="en-US" baseline="30000"/>
              <a:t>-3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/>
              <a:t>×2</a:t>
            </a:r>
            <a:r>
              <a:rPr lang="en-US" altLang="en-US" baseline="30000"/>
              <a:t>-4</a:t>
            </a:r>
            <a:r>
              <a:rPr lang="en-US" altLang="en-US"/>
              <a:t> …)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r>
              <a:rPr lang="en-US" altLang="en-US"/>
              <a:t> </a:t>
            </a:r>
          </a:p>
          <a:p>
            <a:pPr marL="349250" indent="-349250">
              <a:spcBef>
                <a:spcPct val="10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 baseline="30000"/>
              <a:t>	</a:t>
            </a:r>
            <a:r>
              <a:rPr lang="en-US" altLang="en-US" sz="2000"/>
              <a:t>(–1)</a:t>
            </a:r>
            <a:r>
              <a:rPr lang="en-US" altLang="en-US" sz="2000" i="1" baseline="30000">
                <a:solidFill>
                  <a:srgbClr val="000099"/>
                </a:solidFill>
              </a:rPr>
              <a:t>S</a:t>
            </a:r>
            <a:r>
              <a:rPr lang="en-US" altLang="en-US" sz="2000" i="1"/>
              <a:t> </a:t>
            </a:r>
            <a:r>
              <a:rPr lang="en-US" altLang="en-US" sz="2000"/>
              <a:t>is 1 when </a:t>
            </a:r>
            <a:r>
              <a:rPr lang="en-US" altLang="en-US" sz="2000" i="1">
                <a:solidFill>
                  <a:srgbClr val="000099"/>
                </a:solidFill>
              </a:rPr>
              <a:t>S</a:t>
            </a:r>
            <a:r>
              <a:rPr lang="en-US" altLang="en-US" sz="2000"/>
              <a:t> is 0 (positive), and –1 when </a:t>
            </a:r>
            <a:r>
              <a:rPr lang="en-US" altLang="en-US" sz="2000" i="1">
                <a:solidFill>
                  <a:srgbClr val="000099"/>
                </a:solidFill>
              </a:rPr>
              <a:t>S</a:t>
            </a:r>
            <a:r>
              <a:rPr lang="en-US" altLang="en-US" sz="2000"/>
              <a:t> is 1 (negative)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Normalized Floating Point Numbers</a:t>
            </a:r>
          </a:p>
        </p:txBody>
      </p:sp>
      <p:grpSp>
        <p:nvGrpSpPr>
          <p:cNvPr id="721924" name="Group 4"/>
          <p:cNvGrpSpPr>
            <a:grpSpLocks/>
          </p:cNvGrpSpPr>
          <p:nvPr/>
        </p:nvGrpSpPr>
        <p:grpSpPr bwMode="auto">
          <a:xfrm>
            <a:off x="1152525" y="1782763"/>
            <a:ext cx="5403850" cy="411162"/>
            <a:chOff x="758" y="1094"/>
            <a:chExt cx="3687" cy="259"/>
          </a:xfrm>
        </p:grpSpPr>
        <p:sp>
          <p:nvSpPr>
            <p:cNvPr id="721925" name="Text Box 5"/>
            <p:cNvSpPr txBox="1">
              <a:spLocks noChangeArrowheads="1"/>
            </p:cNvSpPr>
            <p:nvPr/>
          </p:nvSpPr>
          <p:spPr bwMode="auto">
            <a:xfrm>
              <a:off x="758" y="1094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1926" name="Text Box 6"/>
            <p:cNvSpPr txBox="1">
              <a:spLocks noChangeArrowheads="1"/>
            </p:cNvSpPr>
            <p:nvPr/>
          </p:nvSpPr>
          <p:spPr bwMode="auto">
            <a:xfrm>
              <a:off x="873" y="1094"/>
              <a:ext cx="921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</a:t>
              </a:r>
              <a:endParaRPr lang="en-US" altLang="en-US" baseline="30000"/>
            </a:p>
          </p:txBody>
        </p:sp>
        <p:sp>
          <p:nvSpPr>
            <p:cNvPr id="721927" name="Text Box 7"/>
            <p:cNvSpPr txBox="1">
              <a:spLocks noChangeArrowheads="1"/>
            </p:cNvSpPr>
            <p:nvPr/>
          </p:nvSpPr>
          <p:spPr bwMode="auto">
            <a:xfrm>
              <a:off x="1794" y="1094"/>
              <a:ext cx="2651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 = </a:t>
              </a:r>
              <a:r>
                <a:rPr lang="en-US" altLang="en-US" i="1"/>
                <a:t>f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3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4</a:t>
              </a:r>
              <a:r>
                <a:rPr lang="en-US" altLang="en-US" sz="1600" b="1"/>
                <a:t> </a:t>
              </a:r>
              <a:r>
                <a:rPr lang="en-US" altLang="en-US"/>
                <a:t>…</a:t>
              </a:r>
            </a:p>
          </p:txBody>
        </p:sp>
      </p:grpSp>
      <p:sp>
        <p:nvSpPr>
          <p:cNvPr id="721928" name="Rectangle 8"/>
          <p:cNvSpPr>
            <a:spLocks noChangeArrowheads="1"/>
          </p:cNvSpPr>
          <p:nvPr/>
        </p:nvSpPr>
        <p:spPr bwMode="auto">
          <a:xfrm>
            <a:off x="935038" y="4149725"/>
            <a:ext cx="7597775" cy="1692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Biased Exponent Representation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How to represent a signed exponent? Choices are …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Sign + magnitude representation for the exponent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Two’s complement representation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Biased representation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IEEE 754 uses </a:t>
            </a:r>
            <a:r>
              <a:rPr lang="en-US" altLang="en-US">
                <a:solidFill>
                  <a:srgbClr val="FF0000"/>
                </a:solidFill>
              </a:rPr>
              <a:t>biased representation</a:t>
            </a:r>
            <a:r>
              <a:rPr lang="en-US" altLang="en-US"/>
              <a:t> for the </a:t>
            </a:r>
            <a:r>
              <a:rPr lang="en-US" altLang="en-US">
                <a:solidFill>
                  <a:srgbClr val="FF0000"/>
                </a:solidFill>
              </a:rPr>
              <a:t>exponent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Value of exponent =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) =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– Bias</a:t>
            </a:r>
            <a:r>
              <a:rPr lang="en-US" altLang="en-US"/>
              <a:t> (</a:t>
            </a:r>
            <a:r>
              <a:rPr lang="en-US" altLang="en-US">
                <a:solidFill>
                  <a:srgbClr val="000099"/>
                </a:solidFill>
              </a:rPr>
              <a:t>Bias</a:t>
            </a:r>
            <a:r>
              <a:rPr lang="en-US" altLang="en-US"/>
              <a:t> is a constant)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Recall that exponent field is </a:t>
            </a:r>
            <a:r>
              <a:rPr lang="en-US" altLang="en-US">
                <a:solidFill>
                  <a:srgbClr val="FF0000"/>
                </a:solidFill>
              </a:rPr>
              <a:t>8 bits</a:t>
            </a:r>
            <a:r>
              <a:rPr lang="en-US" altLang="en-US"/>
              <a:t> for </a:t>
            </a:r>
            <a:r>
              <a:rPr lang="en-US" altLang="en-US">
                <a:solidFill>
                  <a:srgbClr val="FF0000"/>
                </a:solidFill>
              </a:rPr>
              <a:t>single precision</a:t>
            </a:r>
          </a:p>
          <a:p>
            <a:pPr lvl="1">
              <a:spcBef>
                <a:spcPct val="35000"/>
              </a:spcBef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can be in the range </a:t>
            </a:r>
            <a:r>
              <a:rPr lang="en-US" altLang="en-US">
                <a:solidFill>
                  <a:srgbClr val="000099"/>
                </a:solidFill>
              </a:rPr>
              <a:t>0 to 255</a:t>
            </a:r>
          </a:p>
          <a:p>
            <a:pPr lvl="1">
              <a:spcBef>
                <a:spcPct val="35000"/>
              </a:spcBef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0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255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reserved for special use</a:t>
            </a:r>
            <a:r>
              <a:rPr lang="en-US" altLang="en-US"/>
              <a:t> (discussed later)</a:t>
            </a:r>
          </a:p>
          <a:p>
            <a:pPr lvl="1">
              <a:spcBef>
                <a:spcPct val="35000"/>
              </a:spcBef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1 to 254</a:t>
            </a:r>
            <a:r>
              <a:rPr lang="en-US" altLang="en-US"/>
              <a:t> are used for 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 floating point numbers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Bias = 127</a:t>
            </a:r>
            <a:r>
              <a:rPr lang="en-US" altLang="en-US"/>
              <a:t> (half of </a:t>
            </a:r>
            <a:r>
              <a:rPr lang="en-US" altLang="en-US">
                <a:solidFill>
                  <a:srgbClr val="000099"/>
                </a:solidFill>
              </a:rPr>
              <a:t>254</a:t>
            </a:r>
            <a:r>
              <a:rPr lang="en-US" altLang="en-US"/>
              <a:t>),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) =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– 127</a:t>
            </a:r>
            <a:endParaRPr lang="en-US" altLang="en-US"/>
          </a:p>
          <a:p>
            <a:pPr lvl="1">
              <a:spcBef>
                <a:spcPct val="35000"/>
              </a:spcBef>
            </a:pPr>
            <a:r>
              <a:rPr lang="en-US" altLang="en-US"/>
              <a:t>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–126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=127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=254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27410</TotalTime>
  <Words>5950</Words>
  <Application>Microsoft Office PowerPoint</Application>
  <PresentationFormat>On-screen Show (4:3)</PresentationFormat>
  <Paragraphs>2003</Paragraphs>
  <Slides>74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  <vt:variant>
        <vt:lpstr>Custom Shows</vt:lpstr>
      </vt:variant>
      <vt:variant>
        <vt:i4>1</vt:i4>
      </vt:variant>
    </vt:vector>
  </HeadingPairs>
  <TitlesOfParts>
    <vt:vector size="85" baseType="lpstr">
      <vt:lpstr>Arial</vt:lpstr>
      <vt:lpstr>Arial Narrow</vt:lpstr>
      <vt:lpstr>Calibri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Floating Point Arithmetic</vt:lpstr>
      <vt:lpstr>Outline</vt:lpstr>
      <vt:lpstr>The World is Not Just Integers</vt:lpstr>
      <vt:lpstr>Floating-Point Numbers</vt:lpstr>
      <vt:lpstr>Floating-Point Representation</vt:lpstr>
      <vt:lpstr>Next . . .</vt:lpstr>
      <vt:lpstr>IEEE 754 Floating-Point Standard</vt:lpstr>
      <vt:lpstr>Normalized Floating Point Numbers</vt:lpstr>
      <vt:lpstr>Biased Exponent Representation</vt:lpstr>
      <vt:lpstr>Biased Exponent – Cont’d</vt:lpstr>
      <vt:lpstr>Examples of Single Precision Float</vt:lpstr>
      <vt:lpstr>Examples of Double Precision Float</vt:lpstr>
      <vt:lpstr>Converting FP Decimal to Binary</vt:lpstr>
      <vt:lpstr>Largest Normalized Float</vt:lpstr>
      <vt:lpstr>Smallest Normalized Float</vt:lpstr>
      <vt:lpstr>Zero, Infinity, and NaN</vt:lpstr>
      <vt:lpstr>Denormalized Numbers</vt:lpstr>
      <vt:lpstr>Special Value Rules</vt:lpstr>
      <vt:lpstr>Floating-Point Comparison</vt:lpstr>
      <vt:lpstr>Summary of IEEE 754 Encoding</vt:lpstr>
      <vt:lpstr>Simple 6-bit Floating Point Example</vt:lpstr>
      <vt:lpstr>Values Related to Exponent</vt:lpstr>
      <vt:lpstr>Dynamic Range of Values</vt:lpstr>
      <vt:lpstr>Dynamic Range of Values</vt:lpstr>
      <vt:lpstr>Dynamic Range of Values</vt:lpstr>
      <vt:lpstr>Distribution of Values</vt:lpstr>
      <vt:lpstr>Next . . .</vt:lpstr>
      <vt:lpstr>Floating Point Addition Example</vt:lpstr>
      <vt:lpstr>Addition Example – cont’d</vt:lpstr>
      <vt:lpstr>Floating Point Subtraction Example</vt:lpstr>
      <vt:lpstr>Subtraction Example – cont’d</vt:lpstr>
      <vt:lpstr>Floating Point Addition / Subtraction</vt:lpstr>
      <vt:lpstr>Floating Point Adder Block Diagram</vt:lpstr>
      <vt:lpstr>Next . . .</vt:lpstr>
      <vt:lpstr>Floating Point Multiplication Example</vt:lpstr>
      <vt:lpstr>Multiplication Example – cont’d</vt:lpstr>
      <vt:lpstr>Floating Point Multiplication</vt:lpstr>
      <vt:lpstr>Next . . .</vt:lpstr>
      <vt:lpstr>Extra Bits to Maintain Precision</vt:lpstr>
      <vt:lpstr>Alignment and Normalization Issues</vt:lpstr>
      <vt:lpstr>Guard Bit</vt:lpstr>
      <vt:lpstr>For Effective Subtraction</vt:lpstr>
      <vt:lpstr>For Effective Addition</vt:lpstr>
      <vt:lpstr>Extra Bits  Needed</vt:lpstr>
      <vt:lpstr>Guard Bit</vt:lpstr>
      <vt:lpstr>Round and Sticky Bits</vt:lpstr>
      <vt:lpstr>If the three Extra Bits not Used</vt:lpstr>
      <vt:lpstr>Four Rounding Modes</vt:lpstr>
      <vt:lpstr>Illustration of Rounding Modes</vt:lpstr>
      <vt:lpstr>Closer Look at Round to N. Even</vt:lpstr>
      <vt:lpstr>Rounding Binary Numbers</vt:lpstr>
      <vt:lpstr>Example on Rounding</vt:lpstr>
      <vt:lpstr>Floating Point Subtraction Example</vt:lpstr>
      <vt:lpstr>Floating Point Subtraction Example</vt:lpstr>
      <vt:lpstr>Floating Point Subtraction Example 2</vt:lpstr>
      <vt:lpstr>Advantages of IEEE 754 Standard</vt:lpstr>
      <vt:lpstr>Floating Point Complexities</vt:lpstr>
      <vt:lpstr>Accuracy can be a Big Problem</vt:lpstr>
      <vt:lpstr>Next . . .</vt:lpstr>
      <vt:lpstr>MIPS Floating Point Coprocessor</vt:lpstr>
      <vt:lpstr>The MIPS Processor</vt:lpstr>
      <vt:lpstr>FP Arithmetic Instructions</vt:lpstr>
      <vt:lpstr>FP Load/Store Instructions</vt:lpstr>
      <vt:lpstr>FP Data Movement Instructions</vt:lpstr>
      <vt:lpstr>FP Convert Instructions</vt:lpstr>
      <vt:lpstr>FP Compare and Branch Instructions</vt:lpstr>
      <vt:lpstr>FP Data Directives</vt:lpstr>
      <vt:lpstr>PowerPoint Presentation</vt:lpstr>
      <vt:lpstr>Example 1: Area of a Circle</vt:lpstr>
      <vt:lpstr>Example 2: Matrix Multiplication</vt:lpstr>
      <vt:lpstr>Access Pattern for Matrix Multiply</vt:lpstr>
      <vt:lpstr>Matrix Multiplication Procedure</vt:lpstr>
      <vt:lpstr>Matrix Multiplication Procedure</vt:lpstr>
      <vt:lpstr>Matrix Multiplication Procedure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creator>Dr. Muhamed Mudawar</dc:creator>
  <cp:lastModifiedBy>aimane (Aiman El-Maleh)</cp:lastModifiedBy>
  <cp:revision>688</cp:revision>
  <dcterms:created xsi:type="dcterms:W3CDTF">2004-09-12T13:54:39Z</dcterms:created>
  <dcterms:modified xsi:type="dcterms:W3CDTF">2019-02-23T15:31:20Z</dcterms:modified>
</cp:coreProperties>
</file>