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44" r:id="rId2"/>
    <p:sldId id="457" r:id="rId3"/>
    <p:sldId id="459" r:id="rId4"/>
    <p:sldId id="460" r:id="rId5"/>
    <p:sldId id="461" r:id="rId6"/>
    <p:sldId id="462" r:id="rId7"/>
    <p:sldId id="471" r:id="rId8"/>
    <p:sldId id="472" r:id="rId9"/>
    <p:sldId id="463" r:id="rId10"/>
    <p:sldId id="464" r:id="rId11"/>
    <p:sldId id="465" r:id="rId12"/>
    <p:sldId id="466" r:id="rId13"/>
    <p:sldId id="467" r:id="rId14"/>
    <p:sldId id="468" r:id="rId15"/>
    <p:sldId id="497" r:id="rId16"/>
    <p:sldId id="458" r:id="rId17"/>
    <p:sldId id="349" r:id="rId18"/>
    <p:sldId id="486" r:id="rId19"/>
    <p:sldId id="487" r:id="rId20"/>
    <p:sldId id="488" r:id="rId21"/>
    <p:sldId id="484" r:id="rId22"/>
    <p:sldId id="407" r:id="rId23"/>
    <p:sldId id="479" r:id="rId24"/>
    <p:sldId id="480" r:id="rId25"/>
    <p:sldId id="481" r:id="rId26"/>
    <p:sldId id="482" r:id="rId27"/>
    <p:sldId id="485" r:id="rId28"/>
    <p:sldId id="410" r:id="rId29"/>
    <p:sldId id="456" r:id="rId30"/>
    <p:sldId id="350" r:id="rId31"/>
    <p:sldId id="441" r:id="rId32"/>
    <p:sldId id="358" r:id="rId33"/>
    <p:sldId id="495" r:id="rId34"/>
    <p:sldId id="496" r:id="rId35"/>
    <p:sldId id="502" r:id="rId36"/>
    <p:sldId id="498" r:id="rId37"/>
    <p:sldId id="499" r:id="rId38"/>
    <p:sldId id="500" r:id="rId39"/>
    <p:sldId id="501" r:id="rId40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5D"/>
    <a:srgbClr val="FF0000"/>
    <a:srgbClr val="FFFF99"/>
    <a:srgbClr val="99FF99"/>
    <a:srgbClr val="CCFFCC"/>
    <a:srgbClr val="CC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71" d="100"/>
          <a:sy n="71" d="100"/>
        </p:scale>
        <p:origin x="126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245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DD876E-846A-41D5-A8A9-9CA8DD233BF1}" type="slidenum">
              <a:rPr lang="ar-SA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805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2DADAC-6BDB-46CD-A365-252AF4E93192}" type="slidenum">
              <a:rPr lang="ar-SA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634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064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	                                                COE 301–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smtClean="0"/>
              <a:t>Introduction</a:t>
            </a:r>
            <a:endParaRPr lang="en-US" altLang="en-US" sz="28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301 Computer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Prof.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[Adapted from slides of Dr. M. Mudawar, COE 301, KFUPM]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Advantages of High-Level Languages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229600" cy="5103812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Program development is faster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High-level statements: fewer instructions to code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Program maintenance is easier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For the same above reasons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Programs are portable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Contain few machine-dependent details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altLang="en-US" smtClean="0"/>
              <a:t>Can be used with little or no modifications on different machines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Compiler translates to the target machine language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However, Assembly language programs are not portable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Learn Assembly Language?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Many reasons: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Accessibility to system hardware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Space and time efficiency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Accessibility to system hardware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Assembly Language is useful for implementing system software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Also useful for small embedded system applications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Space and Time efficiency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Understanding sources of program inefficiency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Tuning program performance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Writing compact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z="3500" smtClean="0"/>
              <a:t>Assembly Language Programming Tools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 eaLnBrk="1" hangingPunct="1"/>
            <a:r>
              <a:rPr lang="en-US" altLang="en-US" smtClean="0"/>
              <a:t>Editor</a:t>
            </a:r>
          </a:p>
          <a:p>
            <a:pPr lvl="1" eaLnBrk="1" hangingPunct="1"/>
            <a:r>
              <a:rPr lang="en-US" altLang="en-US" smtClean="0"/>
              <a:t>Allows you to create and edit assembly language source files </a:t>
            </a:r>
          </a:p>
          <a:p>
            <a:pPr eaLnBrk="1" hangingPunct="1"/>
            <a:r>
              <a:rPr lang="en-US" altLang="en-US" smtClean="0"/>
              <a:t>Assembler</a:t>
            </a:r>
          </a:p>
          <a:p>
            <a:pPr lvl="1" eaLnBrk="1" hangingPunct="1"/>
            <a:r>
              <a:rPr lang="en-US" altLang="en-US" smtClean="0"/>
              <a:t>Converts </a:t>
            </a:r>
            <a:r>
              <a:rPr lang="en-US" altLang="en-US" smtClean="0">
                <a:solidFill>
                  <a:srgbClr val="FF0000"/>
                </a:solidFill>
              </a:rPr>
              <a:t>assembly language</a:t>
            </a:r>
            <a:r>
              <a:rPr lang="en-US" altLang="en-US" smtClean="0"/>
              <a:t> programs into </a:t>
            </a:r>
            <a:r>
              <a:rPr lang="en-US" altLang="en-US" smtClean="0">
                <a:solidFill>
                  <a:srgbClr val="FF0000"/>
                </a:solidFill>
              </a:rPr>
              <a:t>object files</a:t>
            </a:r>
          </a:p>
          <a:p>
            <a:pPr lvl="1" eaLnBrk="1" hangingPunct="1"/>
            <a:r>
              <a:rPr lang="en-US" altLang="en-US" smtClean="0"/>
              <a:t>Object files contain the </a:t>
            </a:r>
            <a:r>
              <a:rPr lang="en-US" altLang="en-US" smtClean="0">
                <a:solidFill>
                  <a:srgbClr val="FF0000"/>
                </a:solidFill>
              </a:rPr>
              <a:t>machine instructions</a:t>
            </a:r>
          </a:p>
          <a:p>
            <a:pPr eaLnBrk="1" hangingPunct="1"/>
            <a:r>
              <a:rPr lang="en-US" altLang="en-US" smtClean="0"/>
              <a:t>Linker</a:t>
            </a:r>
          </a:p>
          <a:p>
            <a:pPr lvl="1" eaLnBrk="1" hangingPunct="1"/>
            <a:r>
              <a:rPr lang="en-US" altLang="en-US" smtClean="0"/>
              <a:t>Combines </a:t>
            </a:r>
            <a:r>
              <a:rPr lang="en-US" altLang="en-US" smtClean="0">
                <a:solidFill>
                  <a:srgbClr val="FF0000"/>
                </a:solidFill>
              </a:rPr>
              <a:t>object files</a:t>
            </a:r>
            <a:r>
              <a:rPr lang="en-US" altLang="en-US" b="1" smtClean="0"/>
              <a:t> </a:t>
            </a:r>
            <a:r>
              <a:rPr lang="en-US" altLang="en-US" smtClean="0"/>
              <a:t>created by the assembler with </a:t>
            </a:r>
            <a:r>
              <a:rPr lang="en-US" altLang="en-US" smtClean="0">
                <a:solidFill>
                  <a:srgbClr val="FF0000"/>
                </a:solidFill>
              </a:rPr>
              <a:t>link libraries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Produces a single </a:t>
            </a:r>
            <a:r>
              <a:rPr lang="en-US" altLang="en-US" smtClean="0">
                <a:solidFill>
                  <a:srgbClr val="FF0000"/>
                </a:solidFill>
              </a:rPr>
              <a:t>executable program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Debugger</a:t>
            </a:r>
          </a:p>
          <a:p>
            <a:pPr lvl="1" eaLnBrk="1" hangingPunct="1"/>
            <a:r>
              <a:rPr lang="en-US" altLang="en-US" smtClean="0"/>
              <a:t>Allows you to trace the execution of a program</a:t>
            </a:r>
          </a:p>
          <a:p>
            <a:pPr lvl="1" eaLnBrk="1" hangingPunct="1"/>
            <a:r>
              <a:rPr lang="en-US" altLang="en-US" smtClean="0"/>
              <a:t>Allows you to view machine instructions, memory, and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Assemble and Link Process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654050" y="1182688"/>
            <a:ext cx="7950200" cy="3397250"/>
            <a:chOff x="412" y="745"/>
            <a:chExt cx="5008" cy="2140"/>
          </a:xfrm>
        </p:grpSpPr>
        <p:sp>
          <p:nvSpPr>
            <p:cNvPr id="29701" name="AutoShape 4"/>
            <p:cNvSpPr>
              <a:spLocks noChangeArrowheads="1"/>
            </p:cNvSpPr>
            <p:nvPr/>
          </p:nvSpPr>
          <p:spPr bwMode="auto">
            <a:xfrm>
              <a:off x="3642" y="2341"/>
              <a:ext cx="653" cy="435"/>
            </a:xfrm>
            <a:prstGeom prst="roundRect">
              <a:avLst>
                <a:gd name="adj" fmla="val 16667"/>
              </a:avLst>
            </a:prstGeom>
            <a:solidFill>
              <a:srgbClr val="FFBA7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2" name="AutoShape 5"/>
            <p:cNvSpPr>
              <a:spLocks noChangeArrowheads="1"/>
            </p:cNvSpPr>
            <p:nvPr/>
          </p:nvSpPr>
          <p:spPr bwMode="auto">
            <a:xfrm>
              <a:off x="3606" y="2305"/>
              <a:ext cx="653" cy="435"/>
            </a:xfrm>
            <a:prstGeom prst="roundRect">
              <a:avLst>
                <a:gd name="adj" fmla="val 16667"/>
              </a:avLst>
            </a:prstGeom>
            <a:solidFill>
              <a:srgbClr val="FFBA7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3" name="AutoShape 6"/>
            <p:cNvSpPr>
              <a:spLocks noChangeArrowheads="1"/>
            </p:cNvSpPr>
            <p:nvPr/>
          </p:nvSpPr>
          <p:spPr bwMode="auto">
            <a:xfrm>
              <a:off x="3570" y="2269"/>
              <a:ext cx="653" cy="435"/>
            </a:xfrm>
            <a:prstGeom prst="roundRect">
              <a:avLst>
                <a:gd name="adj" fmla="val 16667"/>
              </a:avLst>
            </a:prstGeom>
            <a:solidFill>
              <a:srgbClr val="FFBA7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9704" name="Group 7"/>
            <p:cNvGrpSpPr>
              <a:grpSpLocks/>
            </p:cNvGrpSpPr>
            <p:nvPr/>
          </p:nvGrpSpPr>
          <p:grpSpPr bwMode="auto">
            <a:xfrm>
              <a:off x="412" y="745"/>
              <a:ext cx="653" cy="616"/>
              <a:chOff x="993" y="1471"/>
              <a:chExt cx="653" cy="616"/>
            </a:xfrm>
          </p:grpSpPr>
          <p:sp>
            <p:nvSpPr>
              <p:cNvPr id="29740" name="AutoShape 8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41" name="Text Box 9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Source</a:t>
                </a:r>
              </a:p>
              <a:p>
                <a:pPr algn="ctr" eaLnBrk="1" hangingPunct="1"/>
                <a:r>
                  <a:rPr lang="en-US" altLang="en-US"/>
                  <a:t>File</a:t>
                </a:r>
              </a:p>
            </p:txBody>
          </p:sp>
        </p:grpSp>
        <p:grpSp>
          <p:nvGrpSpPr>
            <p:cNvPr id="29705" name="Group 10"/>
            <p:cNvGrpSpPr>
              <a:grpSpLocks/>
            </p:cNvGrpSpPr>
            <p:nvPr/>
          </p:nvGrpSpPr>
          <p:grpSpPr bwMode="auto">
            <a:xfrm>
              <a:off x="412" y="1507"/>
              <a:ext cx="653" cy="616"/>
              <a:chOff x="993" y="1471"/>
              <a:chExt cx="653" cy="616"/>
            </a:xfrm>
          </p:grpSpPr>
          <p:sp>
            <p:nvSpPr>
              <p:cNvPr id="29738" name="AutoShape 11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39" name="Text Box 12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Source</a:t>
                </a:r>
              </a:p>
              <a:p>
                <a:pPr algn="ctr" eaLnBrk="1" hangingPunct="1"/>
                <a:r>
                  <a:rPr lang="en-US" altLang="en-US"/>
                  <a:t>File</a:t>
                </a:r>
              </a:p>
            </p:txBody>
          </p:sp>
        </p:grpSp>
        <p:grpSp>
          <p:nvGrpSpPr>
            <p:cNvPr id="29706" name="Group 13"/>
            <p:cNvGrpSpPr>
              <a:grpSpLocks/>
            </p:cNvGrpSpPr>
            <p:nvPr/>
          </p:nvGrpSpPr>
          <p:grpSpPr bwMode="auto">
            <a:xfrm>
              <a:off x="412" y="2269"/>
              <a:ext cx="653" cy="616"/>
              <a:chOff x="993" y="1471"/>
              <a:chExt cx="653" cy="616"/>
            </a:xfrm>
          </p:grpSpPr>
          <p:sp>
            <p:nvSpPr>
              <p:cNvPr id="29736" name="AutoShape 14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37" name="Text Box 15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Source</a:t>
                </a:r>
              </a:p>
              <a:p>
                <a:pPr algn="ctr" eaLnBrk="1" hangingPunct="1"/>
                <a:r>
                  <a:rPr lang="en-US" altLang="en-US"/>
                  <a:t>File</a:t>
                </a:r>
              </a:p>
            </p:txBody>
          </p:sp>
        </p:grpSp>
        <p:grpSp>
          <p:nvGrpSpPr>
            <p:cNvPr id="29707" name="Group 16"/>
            <p:cNvGrpSpPr>
              <a:grpSpLocks/>
            </p:cNvGrpSpPr>
            <p:nvPr/>
          </p:nvGrpSpPr>
          <p:grpSpPr bwMode="auto">
            <a:xfrm>
              <a:off x="1065" y="745"/>
              <a:ext cx="2105" cy="616"/>
              <a:chOff x="1646" y="1471"/>
              <a:chExt cx="2105" cy="616"/>
            </a:xfrm>
          </p:grpSpPr>
          <p:sp>
            <p:nvSpPr>
              <p:cNvPr id="29730" name="Line 17"/>
              <p:cNvSpPr>
                <a:spLocks noChangeShapeType="1"/>
              </p:cNvSpPr>
              <p:nvPr/>
            </p:nvSpPr>
            <p:spPr bwMode="auto">
              <a:xfrm>
                <a:off x="1646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1" name="Text Box 18"/>
              <p:cNvSpPr txBox="1">
                <a:spLocks noChangeArrowheads="1"/>
              </p:cNvSpPr>
              <p:nvPr/>
            </p:nvSpPr>
            <p:spPr bwMode="auto">
              <a:xfrm>
                <a:off x="1973" y="1616"/>
                <a:ext cx="798" cy="36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 anchorCtr="1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Assembler</a:t>
                </a:r>
              </a:p>
            </p:txBody>
          </p:sp>
          <p:grpSp>
            <p:nvGrpSpPr>
              <p:cNvPr id="29732" name="Group 19"/>
              <p:cNvGrpSpPr>
                <a:grpSpLocks/>
              </p:cNvGrpSpPr>
              <p:nvPr/>
            </p:nvGrpSpPr>
            <p:grpSpPr bwMode="auto">
              <a:xfrm>
                <a:off x="3098" y="1471"/>
                <a:ext cx="653" cy="616"/>
                <a:chOff x="993" y="1471"/>
                <a:chExt cx="653" cy="616"/>
              </a:xfrm>
            </p:grpSpPr>
            <p:sp>
              <p:nvSpPr>
                <p:cNvPr id="29734" name="AutoShape 20"/>
                <p:cNvSpPr>
                  <a:spLocks noChangeArrowheads="1"/>
                </p:cNvSpPr>
                <p:nvPr/>
              </p:nvSpPr>
              <p:spPr bwMode="auto">
                <a:xfrm flipV="1">
                  <a:off x="993" y="1471"/>
                  <a:ext cx="653" cy="616"/>
                </a:xfrm>
                <a:prstGeom prst="flowChartPunchedTape">
                  <a:avLst/>
                </a:prstGeom>
                <a:solidFill>
                  <a:srgbClr val="FFBA7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3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029" y="1616"/>
                  <a:ext cx="572" cy="290"/>
                </a:xfrm>
                <a:prstGeom prst="rect">
                  <a:avLst/>
                </a:prstGeom>
                <a:solidFill>
                  <a:srgbClr val="FFBA7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Object</a:t>
                  </a:r>
                </a:p>
                <a:p>
                  <a:pPr algn="ctr" eaLnBrk="1" hangingPunct="1"/>
                  <a:r>
                    <a:rPr lang="en-US" altLang="en-US"/>
                    <a:t>File</a:t>
                  </a:r>
                </a:p>
              </p:txBody>
            </p:sp>
          </p:grpSp>
          <p:sp>
            <p:nvSpPr>
              <p:cNvPr id="29733" name="Line 22"/>
              <p:cNvSpPr>
                <a:spLocks noChangeShapeType="1"/>
              </p:cNvSpPr>
              <p:nvPr/>
            </p:nvSpPr>
            <p:spPr bwMode="auto">
              <a:xfrm>
                <a:off x="2771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8" name="Line 23"/>
            <p:cNvSpPr>
              <a:spLocks noChangeShapeType="1"/>
            </p:cNvSpPr>
            <p:nvPr/>
          </p:nvSpPr>
          <p:spPr bwMode="auto">
            <a:xfrm>
              <a:off x="1065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Text Box 24"/>
            <p:cNvSpPr txBox="1">
              <a:spLocks noChangeArrowheads="1"/>
            </p:cNvSpPr>
            <p:nvPr/>
          </p:nvSpPr>
          <p:spPr bwMode="auto">
            <a:xfrm>
              <a:off x="1392" y="1652"/>
              <a:ext cx="798" cy="36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Assembler</a:t>
              </a:r>
            </a:p>
          </p:txBody>
        </p:sp>
        <p:grpSp>
          <p:nvGrpSpPr>
            <p:cNvPr id="29710" name="Group 25"/>
            <p:cNvGrpSpPr>
              <a:grpSpLocks/>
            </p:cNvGrpSpPr>
            <p:nvPr/>
          </p:nvGrpSpPr>
          <p:grpSpPr bwMode="auto">
            <a:xfrm>
              <a:off x="2517" y="1507"/>
              <a:ext cx="653" cy="616"/>
              <a:chOff x="993" y="1471"/>
              <a:chExt cx="653" cy="616"/>
            </a:xfrm>
          </p:grpSpPr>
          <p:sp>
            <p:nvSpPr>
              <p:cNvPr id="29728" name="AutoShape 26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BA7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29" name="Text Box 27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solidFill>
                <a:srgbClr val="FFBA7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Object</a:t>
                </a:r>
              </a:p>
              <a:p>
                <a:pPr algn="ctr" eaLnBrk="1" hangingPunct="1"/>
                <a:r>
                  <a:rPr lang="en-US" altLang="en-US"/>
                  <a:t>File</a:t>
                </a:r>
              </a:p>
            </p:txBody>
          </p:sp>
        </p:grpSp>
        <p:sp>
          <p:nvSpPr>
            <p:cNvPr id="29711" name="Line 28"/>
            <p:cNvSpPr>
              <a:spLocks noChangeShapeType="1"/>
            </p:cNvSpPr>
            <p:nvPr/>
          </p:nvSpPr>
          <p:spPr bwMode="auto">
            <a:xfrm>
              <a:off x="2190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12" name="Group 29"/>
            <p:cNvGrpSpPr>
              <a:grpSpLocks/>
            </p:cNvGrpSpPr>
            <p:nvPr/>
          </p:nvGrpSpPr>
          <p:grpSpPr bwMode="auto">
            <a:xfrm>
              <a:off x="1065" y="2269"/>
              <a:ext cx="2105" cy="616"/>
              <a:chOff x="1646" y="1471"/>
              <a:chExt cx="2105" cy="616"/>
            </a:xfrm>
          </p:grpSpPr>
          <p:sp>
            <p:nvSpPr>
              <p:cNvPr id="29722" name="Line 30"/>
              <p:cNvSpPr>
                <a:spLocks noChangeShapeType="1"/>
              </p:cNvSpPr>
              <p:nvPr/>
            </p:nvSpPr>
            <p:spPr bwMode="auto">
              <a:xfrm>
                <a:off x="1646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3" name="Text Box 31"/>
              <p:cNvSpPr txBox="1">
                <a:spLocks noChangeArrowheads="1"/>
              </p:cNvSpPr>
              <p:nvPr/>
            </p:nvSpPr>
            <p:spPr bwMode="auto">
              <a:xfrm>
                <a:off x="1973" y="1616"/>
                <a:ext cx="798" cy="36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 anchorCtr="1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Assembler</a:t>
                </a:r>
              </a:p>
            </p:txBody>
          </p:sp>
          <p:grpSp>
            <p:nvGrpSpPr>
              <p:cNvPr id="29724" name="Group 32"/>
              <p:cNvGrpSpPr>
                <a:grpSpLocks/>
              </p:cNvGrpSpPr>
              <p:nvPr/>
            </p:nvGrpSpPr>
            <p:grpSpPr bwMode="auto">
              <a:xfrm>
                <a:off x="3098" y="1471"/>
                <a:ext cx="653" cy="616"/>
                <a:chOff x="993" y="1471"/>
                <a:chExt cx="653" cy="616"/>
              </a:xfrm>
            </p:grpSpPr>
            <p:sp>
              <p:nvSpPr>
                <p:cNvPr id="29726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993" y="1471"/>
                  <a:ext cx="653" cy="616"/>
                </a:xfrm>
                <a:prstGeom prst="flowChartPunchedTape">
                  <a:avLst/>
                </a:prstGeom>
                <a:solidFill>
                  <a:srgbClr val="FFBA7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2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029" y="1616"/>
                  <a:ext cx="572" cy="290"/>
                </a:xfrm>
                <a:prstGeom prst="rect">
                  <a:avLst/>
                </a:prstGeom>
                <a:solidFill>
                  <a:srgbClr val="FFBA75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Object</a:t>
                  </a:r>
                </a:p>
                <a:p>
                  <a:pPr algn="ctr" eaLnBrk="1" hangingPunct="1"/>
                  <a:r>
                    <a:rPr lang="en-US" altLang="en-US"/>
                    <a:t>File</a:t>
                  </a:r>
                </a:p>
              </p:txBody>
            </p:sp>
          </p:grpSp>
          <p:sp>
            <p:nvSpPr>
              <p:cNvPr id="29725" name="Line 35"/>
              <p:cNvSpPr>
                <a:spLocks noChangeShapeType="1"/>
              </p:cNvSpPr>
              <p:nvPr/>
            </p:nvSpPr>
            <p:spPr bwMode="auto">
              <a:xfrm>
                <a:off x="2771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13" name="Line 36"/>
            <p:cNvSpPr>
              <a:spLocks noChangeShapeType="1"/>
            </p:cNvSpPr>
            <p:nvPr/>
          </p:nvSpPr>
          <p:spPr bwMode="auto">
            <a:xfrm>
              <a:off x="3170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Text Box 37"/>
            <p:cNvSpPr txBox="1">
              <a:spLocks noChangeArrowheads="1"/>
            </p:cNvSpPr>
            <p:nvPr/>
          </p:nvSpPr>
          <p:spPr bwMode="auto">
            <a:xfrm>
              <a:off x="3497" y="1652"/>
              <a:ext cx="798" cy="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Linker</a:t>
              </a:r>
            </a:p>
          </p:txBody>
        </p:sp>
        <p:sp>
          <p:nvSpPr>
            <p:cNvPr id="29715" name="AutoShape 38"/>
            <p:cNvSpPr>
              <a:spLocks noChangeArrowheads="1"/>
            </p:cNvSpPr>
            <p:nvPr/>
          </p:nvSpPr>
          <p:spPr bwMode="auto">
            <a:xfrm flipV="1">
              <a:off x="4622" y="1507"/>
              <a:ext cx="798" cy="616"/>
            </a:xfrm>
            <a:prstGeom prst="flowChartPunchedTap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6" name="Text Box 39"/>
            <p:cNvSpPr txBox="1">
              <a:spLocks noChangeArrowheads="1"/>
            </p:cNvSpPr>
            <p:nvPr/>
          </p:nvSpPr>
          <p:spPr bwMode="auto">
            <a:xfrm>
              <a:off x="4658" y="1688"/>
              <a:ext cx="72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BA7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Executable</a:t>
              </a:r>
            </a:p>
            <a:p>
              <a:pPr algn="ctr" eaLnBrk="1" hangingPunct="1"/>
              <a:r>
                <a:rPr lang="en-US" altLang="en-US"/>
                <a:t>File</a:t>
              </a:r>
            </a:p>
          </p:txBody>
        </p:sp>
        <p:sp>
          <p:nvSpPr>
            <p:cNvPr id="29717" name="Line 40"/>
            <p:cNvSpPr>
              <a:spLocks noChangeShapeType="1"/>
            </p:cNvSpPr>
            <p:nvPr/>
          </p:nvSpPr>
          <p:spPr bwMode="auto">
            <a:xfrm>
              <a:off x="4295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41"/>
            <p:cNvSpPr>
              <a:spLocks noChangeShapeType="1"/>
            </p:cNvSpPr>
            <p:nvPr/>
          </p:nvSpPr>
          <p:spPr bwMode="auto">
            <a:xfrm>
              <a:off x="3170" y="1216"/>
              <a:ext cx="327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42"/>
            <p:cNvSpPr>
              <a:spLocks noChangeShapeType="1"/>
            </p:cNvSpPr>
            <p:nvPr/>
          </p:nvSpPr>
          <p:spPr bwMode="auto">
            <a:xfrm flipV="1">
              <a:off x="3170" y="2014"/>
              <a:ext cx="327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43"/>
            <p:cNvSpPr>
              <a:spLocks noChangeShapeType="1"/>
            </p:cNvSpPr>
            <p:nvPr/>
          </p:nvSpPr>
          <p:spPr bwMode="auto">
            <a:xfrm flipV="1">
              <a:off x="3896" y="2015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Text Box 44"/>
            <p:cNvSpPr txBox="1">
              <a:spLocks noChangeArrowheads="1"/>
            </p:cNvSpPr>
            <p:nvPr/>
          </p:nvSpPr>
          <p:spPr bwMode="auto">
            <a:xfrm>
              <a:off x="3606" y="2342"/>
              <a:ext cx="580" cy="290"/>
            </a:xfrm>
            <a:prstGeom prst="rect">
              <a:avLst/>
            </a:prstGeom>
            <a:solidFill>
              <a:srgbClr val="FFBA7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Link</a:t>
              </a:r>
            </a:p>
            <a:p>
              <a:pPr algn="ctr" eaLnBrk="1" hangingPunct="1"/>
              <a:r>
                <a:rPr lang="en-US" altLang="en-US"/>
                <a:t>Libraries</a:t>
              </a:r>
            </a:p>
          </p:txBody>
        </p:sp>
      </p:grpSp>
      <p:sp>
        <p:nvSpPr>
          <p:cNvPr id="29700" name="Text Box 45"/>
          <p:cNvSpPr txBox="1">
            <a:spLocks noChangeArrowheads="1"/>
          </p:cNvSpPr>
          <p:nvPr/>
        </p:nvSpPr>
        <p:spPr bwMode="auto">
          <a:xfrm>
            <a:off x="596900" y="4811713"/>
            <a:ext cx="80645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project may consist of multiple source files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Assembler translates each source file separately into an object file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Linker links all object files together with link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MARS Assembler and Simulator Tool</a:t>
            </a:r>
          </a:p>
        </p:txBody>
      </p:sp>
      <p:pic>
        <p:nvPicPr>
          <p:cNvPr id="4" name="Picture 3" descr="C:\Users\mudawar\Documents\+COE 301\301 Slides\MARS_t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64" y="1239933"/>
            <a:ext cx="8251536" cy="495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MARS Assembler and Simulator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Simulates the execution of a MIPS program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No direct execution on the underlying Intel processor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Editor with color-coded assembly syntax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 smtClean="0"/>
              <a:t>Assembler</a:t>
            </a:r>
          </a:p>
          <a:p>
            <a:pPr marL="461963" lvl="1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kern="0" dirty="0" smtClean="0"/>
              <a:t>Converts </a:t>
            </a:r>
            <a:r>
              <a:rPr lang="en-US" altLang="en-US" kern="0" dirty="0" smtClean="0">
                <a:solidFill>
                  <a:srgbClr val="FF0000"/>
                </a:solidFill>
              </a:rPr>
              <a:t>MIPS assembly language</a:t>
            </a:r>
            <a:r>
              <a:rPr lang="en-US" altLang="en-US" kern="0" dirty="0" smtClean="0"/>
              <a:t> programs into </a:t>
            </a:r>
            <a:r>
              <a:rPr lang="en-US" altLang="en-US" kern="0" dirty="0" smtClean="0">
                <a:solidFill>
                  <a:srgbClr val="FF0000"/>
                </a:solidFill>
              </a:rPr>
              <a:t>object files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 smtClean="0"/>
              <a:t>Debugger</a:t>
            </a:r>
            <a:endParaRPr lang="en-US" altLang="en-US" kern="0" dirty="0"/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Allows you to trace the execution of a program and set breakpoints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Allows you to view machine instructions, edit registers and </a:t>
            </a:r>
            <a:r>
              <a:rPr lang="en-US" altLang="en-US" kern="0" dirty="0" smtClean="0"/>
              <a:t>memory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4051751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High-Level, Assembly-, and Machine-Languages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Components of a Computer System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Technology Improvements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Programmer’s View of a Computer System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1222375"/>
            <a:ext cx="7662863" cy="5029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/>
          <a:p>
            <a:pPr eaLnBrk="1" hangingPunct="1">
              <a:spcBef>
                <a:spcPct val="45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Processor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Datapath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Control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Memory &amp; Storage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Main Memory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Disk Storage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Input devices</a:t>
            </a:r>
            <a:endParaRPr lang="en-US" altLang="en-US" smtClean="0"/>
          </a:p>
          <a:p>
            <a:pPr eaLnBrk="1" hangingPunct="1">
              <a:spcBef>
                <a:spcPct val="45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Output devices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Bus:</a:t>
            </a:r>
            <a:r>
              <a:rPr lang="en-US" altLang="en-US" smtClean="0"/>
              <a:t> Interconnects processor to memory and I/O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Network: </a:t>
            </a:r>
            <a:r>
              <a:rPr lang="en-US" altLang="en-US" smtClean="0"/>
              <a:t>newly added component for communication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26363" cy="736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Components of a Computer System</a:t>
            </a:r>
          </a:p>
        </p:txBody>
      </p:sp>
      <p:grpSp>
        <p:nvGrpSpPr>
          <p:cNvPr id="32772" name="Group 55"/>
          <p:cNvGrpSpPr>
            <a:grpSpLocks/>
          </p:cNvGrpSpPr>
          <p:nvPr/>
        </p:nvGrpSpPr>
        <p:grpSpPr bwMode="auto">
          <a:xfrm>
            <a:off x="3938588" y="1355725"/>
            <a:ext cx="4378325" cy="3683000"/>
            <a:chOff x="2481" y="854"/>
            <a:chExt cx="2758" cy="2320"/>
          </a:xfrm>
        </p:grpSpPr>
        <p:sp>
          <p:nvSpPr>
            <p:cNvPr id="32773" name="Rectangle 8"/>
            <p:cNvSpPr>
              <a:spLocks noChangeArrowheads="1"/>
            </p:cNvSpPr>
            <p:nvPr/>
          </p:nvSpPr>
          <p:spPr bwMode="auto">
            <a:xfrm>
              <a:off x="2481" y="926"/>
              <a:ext cx="2758" cy="19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74" name="Rectangle 45"/>
            <p:cNvSpPr>
              <a:spLocks noChangeArrowheads="1"/>
            </p:cNvSpPr>
            <p:nvPr/>
          </p:nvSpPr>
          <p:spPr bwMode="auto">
            <a:xfrm>
              <a:off x="4223" y="1688"/>
              <a:ext cx="901" cy="10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75" name="Rectangle 12"/>
            <p:cNvSpPr>
              <a:spLocks noChangeArrowheads="1"/>
            </p:cNvSpPr>
            <p:nvPr/>
          </p:nvSpPr>
          <p:spPr bwMode="auto">
            <a:xfrm>
              <a:off x="3388" y="854"/>
              <a:ext cx="871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b="1"/>
                <a:t>Computer</a:t>
              </a:r>
            </a:p>
          </p:txBody>
        </p:sp>
        <p:grpSp>
          <p:nvGrpSpPr>
            <p:cNvPr id="32776" name="Group 37"/>
            <p:cNvGrpSpPr>
              <a:grpSpLocks/>
            </p:cNvGrpSpPr>
            <p:nvPr/>
          </p:nvGrpSpPr>
          <p:grpSpPr bwMode="auto">
            <a:xfrm>
              <a:off x="3352" y="1117"/>
              <a:ext cx="1016" cy="317"/>
              <a:chOff x="3025" y="1117"/>
              <a:chExt cx="1488" cy="317"/>
            </a:xfrm>
          </p:grpSpPr>
          <p:sp>
            <p:nvSpPr>
              <p:cNvPr id="32803" name="Rectangle 11"/>
              <p:cNvSpPr>
                <a:spLocks noChangeArrowheads="1"/>
              </p:cNvSpPr>
              <p:nvPr/>
            </p:nvSpPr>
            <p:spPr bwMode="auto">
              <a:xfrm>
                <a:off x="3025" y="1117"/>
                <a:ext cx="1488" cy="31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804" name="Rectangle 17"/>
              <p:cNvSpPr>
                <a:spLocks noChangeArrowheads="1"/>
              </p:cNvSpPr>
              <p:nvPr/>
            </p:nvSpPr>
            <p:spPr bwMode="auto">
              <a:xfrm>
                <a:off x="3051" y="1182"/>
                <a:ext cx="143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3500" tIns="25400" rIns="63500" bIns="254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b="1"/>
                  <a:t>Memory</a:t>
                </a:r>
              </a:p>
            </p:txBody>
          </p:sp>
        </p:grpSp>
        <p:sp>
          <p:nvSpPr>
            <p:cNvPr id="32777" name="Rectangle 18"/>
            <p:cNvSpPr>
              <a:spLocks noChangeArrowheads="1"/>
            </p:cNvSpPr>
            <p:nvPr/>
          </p:nvSpPr>
          <p:spPr bwMode="auto">
            <a:xfrm>
              <a:off x="4259" y="1507"/>
              <a:ext cx="85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b="1"/>
                <a:t>I/O Devices</a:t>
              </a:r>
            </a:p>
          </p:txBody>
        </p:sp>
        <p:sp>
          <p:nvSpPr>
            <p:cNvPr id="32778" name="AutoShape 19"/>
            <p:cNvSpPr>
              <a:spLocks noChangeArrowheads="1"/>
            </p:cNvSpPr>
            <p:nvPr/>
          </p:nvSpPr>
          <p:spPr bwMode="auto">
            <a:xfrm>
              <a:off x="4368" y="1761"/>
              <a:ext cx="628" cy="21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79" name="Rectangle 21"/>
            <p:cNvSpPr>
              <a:spLocks noChangeArrowheads="1"/>
            </p:cNvSpPr>
            <p:nvPr/>
          </p:nvSpPr>
          <p:spPr bwMode="auto">
            <a:xfrm>
              <a:off x="4452" y="1800"/>
              <a:ext cx="454" cy="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0" rIns="6350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b="1"/>
                <a:t>Input</a:t>
              </a:r>
            </a:p>
          </p:txBody>
        </p:sp>
        <p:sp>
          <p:nvSpPr>
            <p:cNvPr id="32780" name="AutoShape 20"/>
            <p:cNvSpPr>
              <a:spLocks noChangeArrowheads="1"/>
            </p:cNvSpPr>
            <p:nvPr/>
          </p:nvSpPr>
          <p:spPr bwMode="auto">
            <a:xfrm>
              <a:off x="4368" y="2087"/>
              <a:ext cx="628" cy="21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1" name="Rectangle 22"/>
            <p:cNvSpPr>
              <a:spLocks noChangeArrowheads="1"/>
            </p:cNvSpPr>
            <p:nvPr/>
          </p:nvSpPr>
          <p:spPr bwMode="auto">
            <a:xfrm>
              <a:off x="4411" y="2124"/>
              <a:ext cx="53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b="1"/>
                <a:t>Output</a:t>
              </a:r>
            </a:p>
          </p:txBody>
        </p:sp>
        <p:grpSp>
          <p:nvGrpSpPr>
            <p:cNvPr id="32782" name="Group 31"/>
            <p:cNvGrpSpPr>
              <a:grpSpLocks/>
            </p:cNvGrpSpPr>
            <p:nvPr/>
          </p:nvGrpSpPr>
          <p:grpSpPr bwMode="auto">
            <a:xfrm>
              <a:off x="3715" y="1688"/>
              <a:ext cx="290" cy="1053"/>
              <a:chOff x="3533" y="1688"/>
              <a:chExt cx="326" cy="1053"/>
            </a:xfrm>
          </p:grpSpPr>
          <p:sp>
            <p:nvSpPr>
              <p:cNvPr id="32801" name="Rectangle 26"/>
              <p:cNvSpPr>
                <a:spLocks noChangeArrowheads="1"/>
              </p:cNvSpPr>
              <p:nvPr/>
            </p:nvSpPr>
            <p:spPr bwMode="auto">
              <a:xfrm>
                <a:off x="3533" y="1688"/>
                <a:ext cx="326" cy="10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802" name="Rectangle 27"/>
              <p:cNvSpPr>
                <a:spLocks noChangeArrowheads="1"/>
              </p:cNvSpPr>
              <p:nvPr/>
            </p:nvSpPr>
            <p:spPr bwMode="auto">
              <a:xfrm>
                <a:off x="3601" y="1977"/>
                <a:ext cx="186" cy="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3500" tIns="25400" rIns="63500" bIns="254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en-US" b="1"/>
                  <a:t>BUS</a:t>
                </a:r>
              </a:p>
            </p:txBody>
          </p:sp>
        </p:grpSp>
        <p:grpSp>
          <p:nvGrpSpPr>
            <p:cNvPr id="32783" name="Group 33"/>
            <p:cNvGrpSpPr>
              <a:grpSpLocks/>
            </p:cNvGrpSpPr>
            <p:nvPr/>
          </p:nvGrpSpPr>
          <p:grpSpPr bwMode="auto">
            <a:xfrm>
              <a:off x="2596" y="1688"/>
              <a:ext cx="901" cy="1053"/>
              <a:chOff x="2596" y="1688"/>
              <a:chExt cx="901" cy="1053"/>
            </a:xfrm>
          </p:grpSpPr>
          <p:sp>
            <p:nvSpPr>
              <p:cNvPr id="32795" name="Rectangle 9"/>
              <p:cNvSpPr>
                <a:spLocks noChangeArrowheads="1"/>
              </p:cNvSpPr>
              <p:nvPr/>
            </p:nvSpPr>
            <p:spPr bwMode="auto">
              <a:xfrm>
                <a:off x="2596" y="1688"/>
                <a:ext cx="901" cy="10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96" name="AutoShape 13"/>
              <p:cNvSpPr>
                <a:spLocks noChangeArrowheads="1"/>
              </p:cNvSpPr>
              <p:nvPr/>
            </p:nvSpPr>
            <p:spPr bwMode="auto">
              <a:xfrm>
                <a:off x="2662" y="2378"/>
                <a:ext cx="726" cy="290"/>
              </a:xfrm>
              <a:prstGeom prst="roundRect">
                <a:avLst>
                  <a:gd name="adj" fmla="val 124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97" name="AutoShape 14"/>
              <p:cNvSpPr>
                <a:spLocks noChangeArrowheads="1"/>
              </p:cNvSpPr>
              <p:nvPr/>
            </p:nvSpPr>
            <p:spPr bwMode="auto">
              <a:xfrm>
                <a:off x="2662" y="1761"/>
                <a:ext cx="726" cy="289"/>
              </a:xfrm>
              <a:prstGeom prst="roundRect">
                <a:avLst>
                  <a:gd name="adj" fmla="val 124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98" name="Rectangle 15"/>
              <p:cNvSpPr>
                <a:spLocks noChangeArrowheads="1"/>
              </p:cNvSpPr>
              <p:nvPr/>
            </p:nvSpPr>
            <p:spPr bwMode="auto">
              <a:xfrm>
                <a:off x="2699" y="1797"/>
                <a:ext cx="65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25400" rIns="0" bIns="254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b="1"/>
                  <a:t>Control</a:t>
                </a:r>
              </a:p>
            </p:txBody>
          </p:sp>
          <p:sp>
            <p:nvSpPr>
              <p:cNvPr id="32799" name="Rectangle 16"/>
              <p:cNvSpPr>
                <a:spLocks noChangeArrowheads="1"/>
              </p:cNvSpPr>
              <p:nvPr/>
            </p:nvSpPr>
            <p:spPr bwMode="auto">
              <a:xfrm>
                <a:off x="2699" y="2433"/>
                <a:ext cx="653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25400" rIns="0" bIns="25400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b="1"/>
                  <a:t>Datapath</a:t>
                </a:r>
              </a:p>
            </p:txBody>
          </p:sp>
          <p:sp>
            <p:nvSpPr>
              <p:cNvPr id="32800" name="Rectangle 10"/>
              <p:cNvSpPr>
                <a:spLocks noChangeArrowheads="1"/>
              </p:cNvSpPr>
              <p:nvPr/>
            </p:nvSpPr>
            <p:spPr bwMode="auto">
              <a:xfrm>
                <a:off x="2626" y="2126"/>
                <a:ext cx="835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3500" tIns="25400" rIns="63500" bIns="254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b="1"/>
                  <a:t> </a:t>
                </a:r>
                <a:r>
                  <a:rPr lang="en-US" altLang="en-US" sz="1600" b="1"/>
                  <a:t>Processor</a:t>
                </a:r>
              </a:p>
            </p:txBody>
          </p:sp>
        </p:grpSp>
        <p:sp>
          <p:nvSpPr>
            <p:cNvPr id="32784" name="Line 34"/>
            <p:cNvSpPr>
              <a:spLocks noChangeShapeType="1"/>
            </p:cNvSpPr>
            <p:nvPr/>
          </p:nvSpPr>
          <p:spPr bwMode="auto">
            <a:xfrm>
              <a:off x="3388" y="1906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35"/>
            <p:cNvSpPr>
              <a:spLocks noChangeShapeType="1"/>
            </p:cNvSpPr>
            <p:nvPr/>
          </p:nvSpPr>
          <p:spPr bwMode="auto">
            <a:xfrm>
              <a:off x="3388" y="252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86" name="Group 39"/>
            <p:cNvGrpSpPr>
              <a:grpSpLocks/>
            </p:cNvGrpSpPr>
            <p:nvPr/>
          </p:nvGrpSpPr>
          <p:grpSpPr bwMode="auto">
            <a:xfrm>
              <a:off x="4368" y="2378"/>
              <a:ext cx="617" cy="291"/>
              <a:chOff x="4549" y="2269"/>
              <a:chExt cx="617" cy="291"/>
            </a:xfrm>
          </p:grpSpPr>
          <p:sp>
            <p:nvSpPr>
              <p:cNvPr id="32793" name="AutoShape 36"/>
              <p:cNvSpPr>
                <a:spLocks noChangeArrowheads="1"/>
              </p:cNvSpPr>
              <p:nvPr/>
            </p:nvSpPr>
            <p:spPr bwMode="auto">
              <a:xfrm>
                <a:off x="4549" y="2269"/>
                <a:ext cx="617" cy="291"/>
              </a:xfrm>
              <a:prstGeom prst="can">
                <a:avLst>
                  <a:gd name="adj" fmla="val 25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94" name="Rectangle 38"/>
              <p:cNvSpPr>
                <a:spLocks noChangeArrowheads="1"/>
              </p:cNvSpPr>
              <p:nvPr/>
            </p:nvSpPr>
            <p:spPr bwMode="auto">
              <a:xfrm>
                <a:off x="4586" y="2378"/>
                <a:ext cx="575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b="1"/>
                  <a:t>Disk</a:t>
                </a:r>
              </a:p>
            </p:txBody>
          </p:sp>
        </p:grpSp>
        <p:sp>
          <p:nvSpPr>
            <p:cNvPr id="32787" name="Line 42"/>
            <p:cNvSpPr>
              <a:spLocks noChangeShapeType="1"/>
            </p:cNvSpPr>
            <p:nvPr/>
          </p:nvSpPr>
          <p:spPr bwMode="auto">
            <a:xfrm>
              <a:off x="3860" y="1434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43"/>
            <p:cNvSpPr>
              <a:spLocks noChangeShapeType="1"/>
            </p:cNvSpPr>
            <p:nvPr/>
          </p:nvSpPr>
          <p:spPr bwMode="auto">
            <a:xfrm>
              <a:off x="4005" y="1870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51"/>
            <p:cNvSpPr>
              <a:spLocks noChangeShapeType="1"/>
            </p:cNvSpPr>
            <p:nvPr/>
          </p:nvSpPr>
          <p:spPr bwMode="auto">
            <a:xfrm>
              <a:off x="4005" y="219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52"/>
            <p:cNvSpPr>
              <a:spLocks noChangeShapeType="1"/>
            </p:cNvSpPr>
            <p:nvPr/>
          </p:nvSpPr>
          <p:spPr bwMode="auto">
            <a:xfrm>
              <a:off x="4005" y="252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53"/>
            <p:cNvSpPr>
              <a:spLocks noChangeShapeType="1"/>
            </p:cNvSpPr>
            <p:nvPr/>
          </p:nvSpPr>
          <p:spPr bwMode="auto">
            <a:xfrm>
              <a:off x="3860" y="2741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Rectangle 54"/>
            <p:cNvSpPr>
              <a:spLocks noChangeArrowheads="1"/>
            </p:cNvSpPr>
            <p:nvPr/>
          </p:nvSpPr>
          <p:spPr bwMode="auto">
            <a:xfrm>
              <a:off x="3424" y="2995"/>
              <a:ext cx="871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b="1"/>
                <a:t>Network</a:t>
              </a:r>
            </a:p>
          </p:txBody>
        </p:sp>
      </p:grpSp>
    </p:spTree>
  </p:cSld>
  <p:clrMapOvr>
    <a:masterClrMapping/>
  </p:clrMapOvr>
  <p:transition advTm="1183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Ordered sequence of bytes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mtClean="0"/>
              <a:t>The sequence number is called the </a:t>
            </a:r>
            <a:r>
              <a:rPr lang="en-US" altLang="en-US" smtClean="0">
                <a:solidFill>
                  <a:srgbClr val="FF0000"/>
                </a:solidFill>
              </a:rPr>
              <a:t>memory address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Byte addressable memory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mtClean="0"/>
              <a:t>Each byte has a unique address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mtClean="0"/>
              <a:t>Supported by almost all processors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Physical address space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mtClean="0"/>
              <a:t>Determined by the address bus width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mtClean="0"/>
              <a:t>Pentium has a 32-bit address bus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mtClean="0"/>
              <a:t>Physical address space = </a:t>
            </a:r>
            <a:r>
              <a:rPr lang="en-US" altLang="en-US" b="1" smtClean="0">
                <a:solidFill>
                  <a:srgbClr val="FF0000"/>
                </a:solidFill>
              </a:rPr>
              <a:t>4GB = 2</a:t>
            </a:r>
            <a:r>
              <a:rPr lang="en-US" altLang="en-US" b="1" baseline="30000" smtClean="0">
                <a:solidFill>
                  <a:srgbClr val="FF0000"/>
                </a:solidFill>
              </a:rPr>
              <a:t>32 </a:t>
            </a:r>
            <a:r>
              <a:rPr lang="en-US" altLang="en-US" b="1" smtClean="0">
                <a:solidFill>
                  <a:srgbClr val="FF0000"/>
                </a:solidFill>
              </a:rPr>
              <a:t>bytes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mtClean="0"/>
              <a:t>Itanium with a 64-bit address bus can support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mtClean="0"/>
              <a:t>Up to</a:t>
            </a:r>
            <a:r>
              <a:rPr lang="en-US" altLang="en-US" b="1" smtClean="0">
                <a:solidFill>
                  <a:srgbClr val="FF0000"/>
                </a:solidFill>
              </a:rPr>
              <a:t> 2</a:t>
            </a:r>
            <a:r>
              <a:rPr lang="en-US" altLang="en-US" b="1" baseline="30000" smtClean="0">
                <a:solidFill>
                  <a:srgbClr val="FF0000"/>
                </a:solidFill>
              </a:rPr>
              <a:t>64</a:t>
            </a:r>
            <a:r>
              <a:rPr lang="en-US" altLang="en-US" b="1" smtClean="0">
                <a:solidFill>
                  <a:srgbClr val="FF0000"/>
                </a:solidFill>
              </a:rPr>
              <a:t> bytes</a:t>
            </a:r>
            <a:r>
              <a:rPr lang="en-US" altLang="en-US" smtClean="0"/>
              <a:t> of physical address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 Space</a:t>
            </a:r>
          </a:p>
        </p:txBody>
      </p:sp>
      <p:pic>
        <p:nvPicPr>
          <p:cNvPr id="39939" name="Picture 3" descr="memory_new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1788" y="1123950"/>
            <a:ext cx="3892550" cy="5143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551488" y="3255963"/>
            <a:ext cx="28225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Address Space is the set of memory locations (bytes) that can be addressed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High-Level, Assembly-, and Machine-Languages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Components of a Computer System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Technology Improvements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Programmer’s View of a Computer System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Address, Data, and Control Bus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 Bus </a:t>
            </a:r>
          </a:p>
          <a:p>
            <a:pPr lvl="1" eaLnBrk="1" hangingPunct="1"/>
            <a:r>
              <a:rPr lang="en-US" altLang="en-US" smtClean="0"/>
              <a:t>Memory address is put on address bus</a:t>
            </a:r>
          </a:p>
          <a:p>
            <a:pPr lvl="1" eaLnBrk="1" hangingPunct="1"/>
            <a:r>
              <a:rPr lang="en-US" altLang="en-US" smtClean="0"/>
              <a:t>If memory address = </a:t>
            </a:r>
            <a:r>
              <a:rPr lang="en-US" altLang="en-US" i="1" smtClean="0"/>
              <a:t>a</a:t>
            </a:r>
            <a:r>
              <a:rPr lang="en-US" altLang="en-US" smtClean="0"/>
              <a:t> bits then 2</a:t>
            </a:r>
            <a:r>
              <a:rPr lang="en-US" altLang="en-US" i="1" baseline="50000" smtClean="0"/>
              <a:t>a</a:t>
            </a:r>
            <a:r>
              <a:rPr lang="en-US" altLang="en-US" smtClean="0"/>
              <a:t> locations are addressed</a:t>
            </a:r>
          </a:p>
          <a:p>
            <a:pPr eaLnBrk="1" hangingPunct="1"/>
            <a:r>
              <a:rPr lang="en-US" altLang="en-US" smtClean="0"/>
              <a:t>Data Bus: bi-directional bus</a:t>
            </a:r>
          </a:p>
          <a:p>
            <a:pPr lvl="1" eaLnBrk="1" hangingPunct="1"/>
            <a:r>
              <a:rPr lang="en-US" altLang="en-US" smtClean="0"/>
              <a:t>Data can be transferred in both directions on the data bus</a:t>
            </a:r>
          </a:p>
          <a:p>
            <a:pPr eaLnBrk="1" hangingPunct="1"/>
            <a:r>
              <a:rPr lang="en-US" altLang="en-US" smtClean="0"/>
              <a:t>Control Bus</a:t>
            </a:r>
          </a:p>
          <a:p>
            <a:pPr lvl="1" eaLnBrk="1" hangingPunct="1"/>
            <a:r>
              <a:rPr lang="en-US" altLang="en-US" smtClean="0"/>
              <a:t>Signals control</a:t>
            </a:r>
          </a:p>
          <a:p>
            <a:pPr lvl="1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transfer of data</a:t>
            </a:r>
          </a:p>
          <a:p>
            <a:pPr lvl="1" eaLnBrk="1" hangingPunct="1"/>
            <a:r>
              <a:rPr lang="en-US" altLang="en-US" smtClean="0"/>
              <a:t>Read request</a:t>
            </a:r>
          </a:p>
          <a:p>
            <a:pPr lvl="1" eaLnBrk="1" hangingPunct="1"/>
            <a:r>
              <a:rPr lang="en-US" altLang="en-US" smtClean="0"/>
              <a:t>Write request</a:t>
            </a:r>
          </a:p>
          <a:p>
            <a:pPr lvl="1" eaLnBrk="1" hangingPunct="1"/>
            <a:r>
              <a:rPr lang="en-US" altLang="en-US" smtClean="0"/>
              <a:t>Done transfer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877050" y="3659188"/>
            <a:ext cx="1727200" cy="253523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000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Memory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934200" y="4237038"/>
            <a:ext cx="519113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400"/>
              <a:t>0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934200" y="4467225"/>
            <a:ext cx="519113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934200" y="4697413"/>
            <a:ext cx="519113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934200" y="4927600"/>
            <a:ext cx="519113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934200" y="5848350"/>
            <a:ext cx="519113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400"/>
              <a:t>2</a:t>
            </a:r>
            <a:r>
              <a:rPr lang="en-US" altLang="en-US" sz="1400" i="1" baseline="50000"/>
              <a:t>a</a:t>
            </a:r>
            <a:r>
              <a:rPr lang="en-US" altLang="en-US" sz="1400"/>
              <a:t> – 1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510463" y="4237038"/>
            <a:ext cx="920750" cy="2301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7510463" y="4467225"/>
            <a:ext cx="920750" cy="2301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7510463" y="4697413"/>
            <a:ext cx="920750" cy="2301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7510463" y="4927600"/>
            <a:ext cx="920750" cy="2301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510463" y="5157788"/>
            <a:ext cx="920750" cy="692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/>
              <a:t>. . .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7510463" y="5848350"/>
            <a:ext cx="920750" cy="2301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5091113" y="4292600"/>
            <a:ext cx="1785937" cy="288925"/>
          </a:xfrm>
          <a:prstGeom prst="rightArrow">
            <a:avLst>
              <a:gd name="adj1" fmla="val 67037"/>
              <a:gd name="adj2" fmla="val 5165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AutoShape 17"/>
          <p:cNvSpPr>
            <a:spLocks noChangeArrowheads="1"/>
          </p:cNvSpPr>
          <p:nvPr/>
        </p:nvSpPr>
        <p:spPr bwMode="auto">
          <a:xfrm>
            <a:off x="5091113" y="4870450"/>
            <a:ext cx="1785937" cy="287338"/>
          </a:xfrm>
          <a:prstGeom prst="leftRightArrow">
            <a:avLst>
              <a:gd name="adj1" fmla="val 62435"/>
              <a:gd name="adj2" fmla="val 596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5091113" y="5446713"/>
            <a:ext cx="178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5091113" y="5676900"/>
            <a:ext cx="178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H="1">
            <a:off x="5091113" y="5907088"/>
            <a:ext cx="178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5667375" y="5273675"/>
            <a:ext cx="519113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read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5667375" y="5503863"/>
            <a:ext cx="519113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write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5667375" y="5734050"/>
            <a:ext cx="519113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done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5494338" y="4695825"/>
            <a:ext cx="865187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data bus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5435600" y="4119563"/>
            <a:ext cx="979488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address bus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3419475" y="3659188"/>
            <a:ext cx="1671638" cy="25352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000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Processor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5665788" y="4926013"/>
            <a:ext cx="519112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d bits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5665788" y="4351338"/>
            <a:ext cx="519112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/>
              <a:t>a bits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3535363" y="4292600"/>
            <a:ext cx="1439862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Address Register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3535363" y="4868863"/>
            <a:ext cx="1439862" cy="288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Data Register</a:t>
            </a:r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3649663" y="5330825"/>
            <a:ext cx="1209675" cy="7477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3535363" y="5561013"/>
            <a:ext cx="14398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Bus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Devices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Volatile Memory Devices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Data is lost when device is powered off</a:t>
            </a:r>
            <a:endParaRPr lang="en-US" altLang="en-US" sz="18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rgbClr val="FF0000"/>
                </a:solidFill>
              </a:rPr>
              <a:t>RAM</a:t>
            </a:r>
            <a:r>
              <a:rPr lang="en-US" altLang="en-US" sz="1800" smtClean="0"/>
              <a:t> = Random Access Memory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rgbClr val="FF0000"/>
                </a:solidFill>
              </a:rPr>
              <a:t>DRAM</a:t>
            </a:r>
            <a:r>
              <a:rPr lang="en-US" altLang="en-US" sz="1800" smtClean="0"/>
              <a:t> = Dynamic RAM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1-Transistor cell + trench capacitor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Dense but slow, must be refreshed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Typical choice for main memory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rgbClr val="FF0000"/>
                </a:solidFill>
              </a:rPr>
              <a:t>SRAM</a:t>
            </a:r>
            <a:r>
              <a:rPr lang="en-US" altLang="en-US" sz="1800" smtClean="0"/>
              <a:t>: Static RAM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6-Transistor cell, faster but less dense than DRAM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Typical choice for cache memory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Non-Volatile Memory Devices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1800" smtClean="0"/>
              <a:t>Stores information permanently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rgbClr val="FF0000"/>
                </a:solidFill>
              </a:rPr>
              <a:t>ROM</a:t>
            </a:r>
            <a:r>
              <a:rPr lang="en-US" altLang="en-US" sz="1800" smtClean="0"/>
              <a:t> = Read Only Memory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1800" smtClean="0"/>
              <a:t>Used to store the information required to startup the computer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1800" smtClean="0"/>
              <a:t>Many types: ROM, EPROM, EEPROM, and FLASH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1800" smtClean="0"/>
              <a:t>FLASH memory can be erased electrically in blocks</a:t>
            </a:r>
          </a:p>
        </p:txBody>
      </p:sp>
      <p:pic>
        <p:nvPicPr>
          <p:cNvPr id="41988" name="Picture 4" descr="DDRSDRAM400-1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2449513"/>
            <a:ext cx="27241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5" descr="MCj043157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4940300"/>
            <a:ext cx="1905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652"/>
          <p:cNvSpPr txBox="1">
            <a:spLocks noChangeArrowheads="1"/>
          </p:cNvSpPr>
          <p:nvPr/>
        </p:nvSpPr>
        <p:spPr bwMode="auto">
          <a:xfrm>
            <a:off x="539750" y="4005263"/>
            <a:ext cx="35718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/>
              <a:t>Arm provides </a:t>
            </a:r>
            <a:r>
              <a:rPr lang="en-US" altLang="en-US" sz="2400">
                <a:solidFill>
                  <a:srgbClr val="FF0000"/>
                </a:solidFill>
              </a:rPr>
              <a:t>read/write heads </a:t>
            </a:r>
            <a:r>
              <a:rPr lang="en-US" altLang="en-US" sz="2400"/>
              <a:t>for all surfaces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/>
              <a:t>The disk heads are connected together and move in conjunction</a:t>
            </a:r>
            <a:endParaRPr lang="en-US" altLang="en-US" sz="2400">
              <a:solidFill>
                <a:srgbClr val="FF0000"/>
              </a:solidFill>
            </a:endParaRP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279525"/>
            <a:ext cx="3343275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12" name="Group 3"/>
          <p:cNvGrpSpPr>
            <a:grpSpLocks/>
          </p:cNvGrpSpPr>
          <p:nvPr/>
        </p:nvGrpSpPr>
        <p:grpSpPr bwMode="auto">
          <a:xfrm>
            <a:off x="4117975" y="3198813"/>
            <a:ext cx="4716463" cy="2984500"/>
            <a:chOff x="2771" y="1979"/>
            <a:chExt cx="3219" cy="1880"/>
          </a:xfrm>
        </p:grpSpPr>
        <p:sp>
          <p:nvSpPr>
            <p:cNvPr id="4301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71" y="2033"/>
              <a:ext cx="3115" cy="1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16" name="Group 5"/>
            <p:cNvGrpSpPr>
              <a:grpSpLocks/>
            </p:cNvGrpSpPr>
            <p:nvPr/>
          </p:nvGrpSpPr>
          <p:grpSpPr bwMode="auto">
            <a:xfrm>
              <a:off x="5697" y="2423"/>
              <a:ext cx="7" cy="1130"/>
              <a:chOff x="5254" y="2459"/>
              <a:chExt cx="6" cy="1130"/>
            </a:xfrm>
          </p:grpSpPr>
          <p:grpSp>
            <p:nvGrpSpPr>
              <p:cNvPr id="44652" name="Group 6"/>
              <p:cNvGrpSpPr>
                <a:grpSpLocks/>
              </p:cNvGrpSpPr>
              <p:nvPr/>
            </p:nvGrpSpPr>
            <p:grpSpPr bwMode="auto">
              <a:xfrm>
                <a:off x="5254" y="3360"/>
                <a:ext cx="6" cy="229"/>
                <a:chOff x="5254" y="3360"/>
                <a:chExt cx="6" cy="229"/>
              </a:xfrm>
            </p:grpSpPr>
            <p:sp>
              <p:nvSpPr>
                <p:cNvPr id="44657" name="Freeform 7"/>
                <p:cNvSpPr>
                  <a:spLocks/>
                </p:cNvSpPr>
                <p:nvPr/>
              </p:nvSpPr>
              <p:spPr bwMode="auto">
                <a:xfrm>
                  <a:off x="5254" y="3360"/>
                  <a:ext cx="6" cy="49"/>
                </a:xfrm>
                <a:custGeom>
                  <a:avLst/>
                  <a:gdLst>
                    <a:gd name="T0" fmla="*/ 6 w 6"/>
                    <a:gd name="T1" fmla="*/ 0 h 49"/>
                    <a:gd name="T2" fmla="*/ 0 w 6"/>
                    <a:gd name="T3" fmla="*/ 0 h 49"/>
                    <a:gd name="T4" fmla="*/ 0 w 6"/>
                    <a:gd name="T5" fmla="*/ 0 h 49"/>
                    <a:gd name="T6" fmla="*/ 0 w 6"/>
                    <a:gd name="T7" fmla="*/ 49 h 49"/>
                    <a:gd name="T8" fmla="*/ 0 w 6"/>
                    <a:gd name="T9" fmla="*/ 49 h 49"/>
                    <a:gd name="T10" fmla="*/ 6 w 6"/>
                    <a:gd name="T11" fmla="*/ 49 h 49"/>
                    <a:gd name="T12" fmla="*/ 6 w 6"/>
                    <a:gd name="T13" fmla="*/ 0 h 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49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49"/>
                      </a:lnTo>
                      <a:lnTo>
                        <a:pt x="6" y="49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8" name="Freeform 8"/>
                <p:cNvSpPr>
                  <a:spLocks/>
                </p:cNvSpPr>
                <p:nvPr/>
              </p:nvSpPr>
              <p:spPr bwMode="auto">
                <a:xfrm>
                  <a:off x="5254" y="3421"/>
                  <a:ext cx="6" cy="12"/>
                </a:xfrm>
                <a:custGeom>
                  <a:avLst/>
                  <a:gdLst>
                    <a:gd name="T0" fmla="*/ 6 w 6"/>
                    <a:gd name="T1" fmla="*/ 6 h 12"/>
                    <a:gd name="T2" fmla="*/ 0 w 6"/>
                    <a:gd name="T3" fmla="*/ 0 h 12"/>
                    <a:gd name="T4" fmla="*/ 0 w 6"/>
                    <a:gd name="T5" fmla="*/ 6 h 12"/>
                    <a:gd name="T6" fmla="*/ 0 w 6"/>
                    <a:gd name="T7" fmla="*/ 12 h 12"/>
                    <a:gd name="T8" fmla="*/ 0 w 6"/>
                    <a:gd name="T9" fmla="*/ 12 h 12"/>
                    <a:gd name="T10" fmla="*/ 6 w 6"/>
                    <a:gd name="T11" fmla="*/ 12 h 12"/>
                    <a:gd name="T12" fmla="*/ 6 w 6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12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9" name="Freeform 9"/>
                <p:cNvSpPr>
                  <a:spLocks/>
                </p:cNvSpPr>
                <p:nvPr/>
              </p:nvSpPr>
              <p:spPr bwMode="auto">
                <a:xfrm>
                  <a:off x="5254" y="3445"/>
                  <a:ext cx="6" cy="54"/>
                </a:xfrm>
                <a:custGeom>
                  <a:avLst/>
                  <a:gdLst>
                    <a:gd name="T0" fmla="*/ 6 w 6"/>
                    <a:gd name="T1" fmla="*/ 6 h 54"/>
                    <a:gd name="T2" fmla="*/ 0 w 6"/>
                    <a:gd name="T3" fmla="*/ 0 h 54"/>
                    <a:gd name="T4" fmla="*/ 0 w 6"/>
                    <a:gd name="T5" fmla="*/ 6 h 54"/>
                    <a:gd name="T6" fmla="*/ 0 w 6"/>
                    <a:gd name="T7" fmla="*/ 54 h 54"/>
                    <a:gd name="T8" fmla="*/ 0 w 6"/>
                    <a:gd name="T9" fmla="*/ 54 h 54"/>
                    <a:gd name="T10" fmla="*/ 6 w 6"/>
                    <a:gd name="T11" fmla="*/ 54 h 54"/>
                    <a:gd name="T12" fmla="*/ 6 w 6"/>
                    <a:gd name="T13" fmla="*/ 6 h 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5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54"/>
                      </a:lnTo>
                      <a:lnTo>
                        <a:pt x="6" y="5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60" name="Freeform 10"/>
                <p:cNvSpPr>
                  <a:spLocks/>
                </p:cNvSpPr>
                <p:nvPr/>
              </p:nvSpPr>
              <p:spPr bwMode="auto">
                <a:xfrm>
                  <a:off x="5254" y="3511"/>
                  <a:ext cx="6" cy="12"/>
                </a:xfrm>
                <a:custGeom>
                  <a:avLst/>
                  <a:gdLst>
                    <a:gd name="T0" fmla="*/ 6 w 6"/>
                    <a:gd name="T1" fmla="*/ 6 h 12"/>
                    <a:gd name="T2" fmla="*/ 0 w 6"/>
                    <a:gd name="T3" fmla="*/ 0 h 12"/>
                    <a:gd name="T4" fmla="*/ 0 w 6"/>
                    <a:gd name="T5" fmla="*/ 6 h 12"/>
                    <a:gd name="T6" fmla="*/ 0 w 6"/>
                    <a:gd name="T7" fmla="*/ 12 h 12"/>
                    <a:gd name="T8" fmla="*/ 0 w 6"/>
                    <a:gd name="T9" fmla="*/ 12 h 12"/>
                    <a:gd name="T10" fmla="*/ 6 w 6"/>
                    <a:gd name="T11" fmla="*/ 12 h 12"/>
                    <a:gd name="T12" fmla="*/ 6 w 6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12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61" name="Freeform 11"/>
                <p:cNvSpPr>
                  <a:spLocks/>
                </p:cNvSpPr>
                <p:nvPr/>
              </p:nvSpPr>
              <p:spPr bwMode="auto">
                <a:xfrm>
                  <a:off x="5254" y="3535"/>
                  <a:ext cx="6" cy="54"/>
                </a:xfrm>
                <a:custGeom>
                  <a:avLst/>
                  <a:gdLst>
                    <a:gd name="T0" fmla="*/ 6 w 6"/>
                    <a:gd name="T1" fmla="*/ 6 h 54"/>
                    <a:gd name="T2" fmla="*/ 0 w 6"/>
                    <a:gd name="T3" fmla="*/ 0 h 54"/>
                    <a:gd name="T4" fmla="*/ 0 w 6"/>
                    <a:gd name="T5" fmla="*/ 6 h 54"/>
                    <a:gd name="T6" fmla="*/ 0 w 6"/>
                    <a:gd name="T7" fmla="*/ 54 h 54"/>
                    <a:gd name="T8" fmla="*/ 0 w 6"/>
                    <a:gd name="T9" fmla="*/ 54 h 54"/>
                    <a:gd name="T10" fmla="*/ 6 w 6"/>
                    <a:gd name="T11" fmla="*/ 54 h 54"/>
                    <a:gd name="T12" fmla="*/ 6 w 6"/>
                    <a:gd name="T13" fmla="*/ 6 h 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5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54"/>
                      </a:lnTo>
                      <a:lnTo>
                        <a:pt x="6" y="5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653" name="Group 12"/>
              <p:cNvGrpSpPr>
                <a:grpSpLocks/>
              </p:cNvGrpSpPr>
              <p:nvPr/>
            </p:nvGrpSpPr>
            <p:grpSpPr bwMode="auto">
              <a:xfrm>
                <a:off x="5254" y="2459"/>
                <a:ext cx="6" cy="139"/>
                <a:chOff x="5254" y="2459"/>
                <a:chExt cx="6" cy="139"/>
              </a:xfrm>
            </p:grpSpPr>
            <p:sp>
              <p:nvSpPr>
                <p:cNvPr id="44654" name="Freeform 13"/>
                <p:cNvSpPr>
                  <a:spLocks/>
                </p:cNvSpPr>
                <p:nvPr/>
              </p:nvSpPr>
              <p:spPr bwMode="auto">
                <a:xfrm>
                  <a:off x="5254" y="2550"/>
                  <a:ext cx="6" cy="48"/>
                </a:xfrm>
                <a:custGeom>
                  <a:avLst/>
                  <a:gdLst>
                    <a:gd name="T0" fmla="*/ 0 w 6"/>
                    <a:gd name="T1" fmla="*/ 48 h 48"/>
                    <a:gd name="T2" fmla="*/ 0 w 6"/>
                    <a:gd name="T3" fmla="*/ 48 h 48"/>
                    <a:gd name="T4" fmla="*/ 6 w 6"/>
                    <a:gd name="T5" fmla="*/ 48 h 48"/>
                    <a:gd name="T6" fmla="*/ 6 w 6"/>
                    <a:gd name="T7" fmla="*/ 0 h 48"/>
                    <a:gd name="T8" fmla="*/ 0 w 6"/>
                    <a:gd name="T9" fmla="*/ 0 h 48"/>
                    <a:gd name="T10" fmla="*/ 0 w 6"/>
                    <a:gd name="T11" fmla="*/ 0 h 48"/>
                    <a:gd name="T12" fmla="*/ 0 w 6"/>
                    <a:gd name="T13" fmla="*/ 48 h 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48">
                      <a:moveTo>
                        <a:pt x="0" y="48"/>
                      </a:moveTo>
                      <a:lnTo>
                        <a:pt x="0" y="48"/>
                      </a:lnTo>
                      <a:lnTo>
                        <a:pt x="6" y="4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5" name="Freeform 14"/>
                <p:cNvSpPr>
                  <a:spLocks/>
                </p:cNvSpPr>
                <p:nvPr/>
              </p:nvSpPr>
              <p:spPr bwMode="auto">
                <a:xfrm>
                  <a:off x="5254" y="2526"/>
                  <a:ext cx="6" cy="6"/>
                </a:xfrm>
                <a:custGeom>
                  <a:avLst/>
                  <a:gdLst>
                    <a:gd name="T0" fmla="*/ 0 w 6"/>
                    <a:gd name="T1" fmla="*/ 6 h 6"/>
                    <a:gd name="T2" fmla="*/ 0 w 6"/>
                    <a:gd name="T3" fmla="*/ 6 h 6"/>
                    <a:gd name="T4" fmla="*/ 6 w 6"/>
                    <a:gd name="T5" fmla="*/ 6 h 6"/>
                    <a:gd name="T6" fmla="*/ 6 w 6"/>
                    <a:gd name="T7" fmla="*/ 0 h 6"/>
                    <a:gd name="T8" fmla="*/ 0 w 6"/>
                    <a:gd name="T9" fmla="*/ 0 h 6"/>
                    <a:gd name="T10" fmla="*/ 0 w 6"/>
                    <a:gd name="T11" fmla="*/ 0 h 6"/>
                    <a:gd name="T12" fmla="*/ 0 w 6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6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6" name="Freeform 15"/>
                <p:cNvSpPr>
                  <a:spLocks/>
                </p:cNvSpPr>
                <p:nvPr/>
              </p:nvSpPr>
              <p:spPr bwMode="auto">
                <a:xfrm>
                  <a:off x="5254" y="2459"/>
                  <a:ext cx="6" cy="48"/>
                </a:xfrm>
                <a:custGeom>
                  <a:avLst/>
                  <a:gdLst>
                    <a:gd name="T0" fmla="*/ 0 w 6"/>
                    <a:gd name="T1" fmla="*/ 48 h 48"/>
                    <a:gd name="T2" fmla="*/ 0 w 6"/>
                    <a:gd name="T3" fmla="*/ 48 h 48"/>
                    <a:gd name="T4" fmla="*/ 6 w 6"/>
                    <a:gd name="T5" fmla="*/ 48 h 48"/>
                    <a:gd name="T6" fmla="*/ 6 w 6"/>
                    <a:gd name="T7" fmla="*/ 0 h 48"/>
                    <a:gd name="T8" fmla="*/ 0 w 6"/>
                    <a:gd name="T9" fmla="*/ 0 h 48"/>
                    <a:gd name="T10" fmla="*/ 0 w 6"/>
                    <a:gd name="T11" fmla="*/ 0 h 48"/>
                    <a:gd name="T12" fmla="*/ 0 w 6"/>
                    <a:gd name="T13" fmla="*/ 48 h 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48">
                      <a:moveTo>
                        <a:pt x="0" y="48"/>
                      </a:moveTo>
                      <a:lnTo>
                        <a:pt x="0" y="48"/>
                      </a:lnTo>
                      <a:lnTo>
                        <a:pt x="6" y="4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017" name="Freeform 16"/>
            <p:cNvSpPr>
              <a:spLocks/>
            </p:cNvSpPr>
            <p:nvPr/>
          </p:nvSpPr>
          <p:spPr bwMode="auto">
            <a:xfrm>
              <a:off x="4716" y="2862"/>
              <a:ext cx="981" cy="402"/>
            </a:xfrm>
            <a:custGeom>
              <a:avLst/>
              <a:gdLst>
                <a:gd name="T0" fmla="*/ 23 w 906"/>
                <a:gd name="T1" fmla="*/ 0 h 402"/>
                <a:gd name="T2" fmla="*/ 0 w 906"/>
                <a:gd name="T3" fmla="*/ 42 h 402"/>
                <a:gd name="T4" fmla="*/ 1128 w 906"/>
                <a:gd name="T5" fmla="*/ 402 h 402"/>
                <a:gd name="T6" fmla="*/ 1150 w 906"/>
                <a:gd name="T7" fmla="*/ 360 h 402"/>
                <a:gd name="T8" fmla="*/ 23 w 906"/>
                <a:gd name="T9" fmla="*/ 0 h 4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402">
                  <a:moveTo>
                    <a:pt x="18" y="0"/>
                  </a:moveTo>
                  <a:lnTo>
                    <a:pt x="0" y="42"/>
                  </a:lnTo>
                  <a:lnTo>
                    <a:pt x="888" y="402"/>
                  </a:lnTo>
                  <a:lnTo>
                    <a:pt x="906" y="36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18" name="Group 17"/>
            <p:cNvGrpSpPr>
              <a:grpSpLocks/>
            </p:cNvGrpSpPr>
            <p:nvPr/>
          </p:nvGrpSpPr>
          <p:grpSpPr bwMode="auto">
            <a:xfrm>
              <a:off x="2823" y="2514"/>
              <a:ext cx="2874" cy="961"/>
              <a:chOff x="2601" y="2550"/>
              <a:chExt cx="2653" cy="961"/>
            </a:xfrm>
          </p:grpSpPr>
          <p:sp>
            <p:nvSpPr>
              <p:cNvPr id="44257" name="Oval 18"/>
              <p:cNvSpPr>
                <a:spLocks noChangeArrowheads="1"/>
              </p:cNvSpPr>
              <p:nvPr/>
            </p:nvSpPr>
            <p:spPr bwMode="auto">
              <a:xfrm>
                <a:off x="2601" y="2598"/>
                <a:ext cx="2353" cy="913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258" name="Oval 19"/>
              <p:cNvSpPr>
                <a:spLocks noChangeArrowheads="1"/>
              </p:cNvSpPr>
              <p:nvPr/>
            </p:nvSpPr>
            <p:spPr bwMode="auto">
              <a:xfrm>
                <a:off x="2601" y="2550"/>
                <a:ext cx="2353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4259" name="Group 20"/>
              <p:cNvGrpSpPr>
                <a:grpSpLocks/>
              </p:cNvGrpSpPr>
              <p:nvPr/>
            </p:nvGrpSpPr>
            <p:grpSpPr bwMode="auto">
              <a:xfrm>
                <a:off x="2697" y="2598"/>
                <a:ext cx="2161" cy="817"/>
                <a:chOff x="2697" y="2598"/>
                <a:chExt cx="2161" cy="817"/>
              </a:xfrm>
            </p:grpSpPr>
            <p:sp>
              <p:nvSpPr>
                <p:cNvPr id="44535" name="Freeform 21"/>
                <p:cNvSpPr>
                  <a:spLocks/>
                </p:cNvSpPr>
                <p:nvPr/>
              </p:nvSpPr>
              <p:spPr bwMode="auto">
                <a:xfrm>
                  <a:off x="3753" y="2598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36" name="Freeform 22"/>
                <p:cNvSpPr>
                  <a:spLocks/>
                </p:cNvSpPr>
                <p:nvPr/>
              </p:nvSpPr>
              <p:spPr bwMode="auto">
                <a:xfrm>
                  <a:off x="3711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37" name="Freeform 23"/>
                <p:cNvSpPr>
                  <a:spLocks/>
                </p:cNvSpPr>
                <p:nvPr/>
              </p:nvSpPr>
              <p:spPr bwMode="auto">
                <a:xfrm>
                  <a:off x="3669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38" name="Freeform 24"/>
                <p:cNvSpPr>
                  <a:spLocks/>
                </p:cNvSpPr>
                <p:nvPr/>
              </p:nvSpPr>
              <p:spPr bwMode="auto">
                <a:xfrm>
                  <a:off x="3627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39" name="Freeform 25"/>
                <p:cNvSpPr>
                  <a:spLocks/>
                </p:cNvSpPr>
                <p:nvPr/>
              </p:nvSpPr>
              <p:spPr bwMode="auto">
                <a:xfrm>
                  <a:off x="3585" y="260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0" name="Freeform 26"/>
                <p:cNvSpPr>
                  <a:spLocks/>
                </p:cNvSpPr>
                <p:nvPr/>
              </p:nvSpPr>
              <p:spPr bwMode="auto">
                <a:xfrm>
                  <a:off x="3543" y="260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18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18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1" name="Freeform 27"/>
                <p:cNvSpPr>
                  <a:spLocks/>
                </p:cNvSpPr>
                <p:nvPr/>
              </p:nvSpPr>
              <p:spPr bwMode="auto">
                <a:xfrm>
                  <a:off x="3501" y="261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2" name="Freeform 28"/>
                <p:cNvSpPr>
                  <a:spLocks/>
                </p:cNvSpPr>
                <p:nvPr/>
              </p:nvSpPr>
              <p:spPr bwMode="auto">
                <a:xfrm>
                  <a:off x="3459" y="261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3" name="Freeform 29"/>
                <p:cNvSpPr>
                  <a:spLocks/>
                </p:cNvSpPr>
                <p:nvPr/>
              </p:nvSpPr>
              <p:spPr bwMode="auto">
                <a:xfrm>
                  <a:off x="3417" y="261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4" name="Freeform 30"/>
                <p:cNvSpPr>
                  <a:spLocks/>
                </p:cNvSpPr>
                <p:nvPr/>
              </p:nvSpPr>
              <p:spPr bwMode="auto">
                <a:xfrm>
                  <a:off x="3375" y="262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5" name="Freeform 31"/>
                <p:cNvSpPr>
                  <a:spLocks/>
                </p:cNvSpPr>
                <p:nvPr/>
              </p:nvSpPr>
              <p:spPr bwMode="auto">
                <a:xfrm>
                  <a:off x="3333" y="262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6" name="Freeform 32"/>
                <p:cNvSpPr>
                  <a:spLocks/>
                </p:cNvSpPr>
                <p:nvPr/>
              </p:nvSpPr>
              <p:spPr bwMode="auto">
                <a:xfrm>
                  <a:off x="3291" y="263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7" name="Freeform 33"/>
                <p:cNvSpPr>
                  <a:spLocks/>
                </p:cNvSpPr>
                <p:nvPr/>
              </p:nvSpPr>
              <p:spPr bwMode="auto">
                <a:xfrm>
                  <a:off x="3249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8" name="Freeform 34"/>
                <p:cNvSpPr>
                  <a:spLocks/>
                </p:cNvSpPr>
                <p:nvPr/>
              </p:nvSpPr>
              <p:spPr bwMode="auto">
                <a:xfrm>
                  <a:off x="3207" y="2652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49" name="Freeform 35"/>
                <p:cNvSpPr>
                  <a:spLocks/>
                </p:cNvSpPr>
                <p:nvPr/>
              </p:nvSpPr>
              <p:spPr bwMode="auto">
                <a:xfrm>
                  <a:off x="3165" y="2658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2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2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0" name="Freeform 36"/>
                <p:cNvSpPr>
                  <a:spLocks/>
                </p:cNvSpPr>
                <p:nvPr/>
              </p:nvSpPr>
              <p:spPr bwMode="auto">
                <a:xfrm>
                  <a:off x="3129" y="267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1" name="Freeform 37"/>
                <p:cNvSpPr>
                  <a:spLocks/>
                </p:cNvSpPr>
                <p:nvPr/>
              </p:nvSpPr>
              <p:spPr bwMode="auto">
                <a:xfrm>
                  <a:off x="3087" y="268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6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2" name="Freeform 38"/>
                <p:cNvSpPr>
                  <a:spLocks/>
                </p:cNvSpPr>
                <p:nvPr/>
              </p:nvSpPr>
              <p:spPr bwMode="auto">
                <a:xfrm>
                  <a:off x="3045" y="2694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3" name="Freeform 39"/>
                <p:cNvSpPr>
                  <a:spLocks/>
                </p:cNvSpPr>
                <p:nvPr/>
              </p:nvSpPr>
              <p:spPr bwMode="auto">
                <a:xfrm>
                  <a:off x="3009" y="2706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6 h 12"/>
                    <a:gd name="T4" fmla="*/ 24 w 24"/>
                    <a:gd name="T5" fmla="*/ 0 h 12"/>
                    <a:gd name="T6" fmla="*/ 6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0 w 24"/>
                    <a:gd name="T13" fmla="*/ 12 h 12"/>
                    <a:gd name="T14" fmla="*/ 6 w 24"/>
                    <a:gd name="T15" fmla="*/ 12 h 12"/>
                    <a:gd name="T16" fmla="*/ 24 w 24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4" name="Freeform 40"/>
                <p:cNvSpPr>
                  <a:spLocks/>
                </p:cNvSpPr>
                <p:nvPr/>
              </p:nvSpPr>
              <p:spPr bwMode="auto">
                <a:xfrm>
                  <a:off x="2967" y="272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5" name="Freeform 41"/>
                <p:cNvSpPr>
                  <a:spLocks/>
                </p:cNvSpPr>
                <p:nvPr/>
              </p:nvSpPr>
              <p:spPr bwMode="auto">
                <a:xfrm>
                  <a:off x="2931" y="2736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6" name="Freeform 42"/>
                <p:cNvSpPr>
                  <a:spLocks/>
                </p:cNvSpPr>
                <p:nvPr/>
              </p:nvSpPr>
              <p:spPr bwMode="auto">
                <a:xfrm>
                  <a:off x="2895" y="2754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7" name="Freeform 43"/>
                <p:cNvSpPr>
                  <a:spLocks/>
                </p:cNvSpPr>
                <p:nvPr/>
              </p:nvSpPr>
              <p:spPr bwMode="auto">
                <a:xfrm>
                  <a:off x="2853" y="277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8" name="Freeform 44"/>
                <p:cNvSpPr>
                  <a:spLocks/>
                </p:cNvSpPr>
                <p:nvPr/>
              </p:nvSpPr>
              <p:spPr bwMode="auto">
                <a:xfrm>
                  <a:off x="2823" y="2796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6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6 w 24"/>
                    <a:gd name="T15" fmla="*/ 18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59" name="Freeform 45"/>
                <p:cNvSpPr>
                  <a:spLocks/>
                </p:cNvSpPr>
                <p:nvPr/>
              </p:nvSpPr>
              <p:spPr bwMode="auto">
                <a:xfrm>
                  <a:off x="2787" y="2820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0" name="Freeform 46"/>
                <p:cNvSpPr>
                  <a:spLocks/>
                </p:cNvSpPr>
                <p:nvPr/>
              </p:nvSpPr>
              <p:spPr bwMode="auto">
                <a:xfrm>
                  <a:off x="2757" y="2844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18 w 24"/>
                    <a:gd name="T3" fmla="*/ 0 h 24"/>
                    <a:gd name="T4" fmla="*/ 18 w 24"/>
                    <a:gd name="T5" fmla="*/ 6 h 24"/>
                    <a:gd name="T6" fmla="*/ 0 w 24"/>
                    <a:gd name="T7" fmla="*/ 24 h 24"/>
                    <a:gd name="T8" fmla="*/ 0 w 24"/>
                    <a:gd name="T9" fmla="*/ 24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1" name="Freeform 47"/>
                <p:cNvSpPr>
                  <a:spLocks/>
                </p:cNvSpPr>
                <p:nvPr/>
              </p:nvSpPr>
              <p:spPr bwMode="auto">
                <a:xfrm>
                  <a:off x="2727" y="2874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18 w 24"/>
                    <a:gd name="T7" fmla="*/ 6 h 30"/>
                    <a:gd name="T8" fmla="*/ 0 w 24"/>
                    <a:gd name="T9" fmla="*/ 24 h 30"/>
                    <a:gd name="T10" fmla="*/ 6 w 24"/>
                    <a:gd name="T11" fmla="*/ 30 h 30"/>
                    <a:gd name="T12" fmla="*/ 6 w 24"/>
                    <a:gd name="T13" fmla="*/ 24 h 30"/>
                    <a:gd name="T14" fmla="*/ 24 w 24"/>
                    <a:gd name="T15" fmla="*/ 6 h 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2" name="Freeform 48"/>
                <p:cNvSpPr>
                  <a:spLocks/>
                </p:cNvSpPr>
                <p:nvPr/>
              </p:nvSpPr>
              <p:spPr bwMode="auto">
                <a:xfrm>
                  <a:off x="2709" y="2910"/>
                  <a:ext cx="18" cy="30"/>
                </a:xfrm>
                <a:custGeom>
                  <a:avLst/>
                  <a:gdLst>
                    <a:gd name="T0" fmla="*/ 18 w 18"/>
                    <a:gd name="T1" fmla="*/ 6 h 30"/>
                    <a:gd name="T2" fmla="*/ 12 w 18"/>
                    <a:gd name="T3" fmla="*/ 0 h 30"/>
                    <a:gd name="T4" fmla="*/ 12 w 18"/>
                    <a:gd name="T5" fmla="*/ 6 h 30"/>
                    <a:gd name="T6" fmla="*/ 6 w 18"/>
                    <a:gd name="T7" fmla="*/ 12 h 30"/>
                    <a:gd name="T8" fmla="*/ 0 w 18"/>
                    <a:gd name="T9" fmla="*/ 24 h 30"/>
                    <a:gd name="T10" fmla="*/ 6 w 18"/>
                    <a:gd name="T11" fmla="*/ 30 h 30"/>
                    <a:gd name="T12" fmla="*/ 6 w 18"/>
                    <a:gd name="T13" fmla="*/ 24 h 30"/>
                    <a:gd name="T14" fmla="*/ 12 w 18"/>
                    <a:gd name="T15" fmla="*/ 12 h 30"/>
                    <a:gd name="T16" fmla="*/ 18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18" y="6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3" name="Freeform 49"/>
                <p:cNvSpPr>
                  <a:spLocks/>
                </p:cNvSpPr>
                <p:nvPr/>
              </p:nvSpPr>
              <p:spPr bwMode="auto">
                <a:xfrm>
                  <a:off x="2697" y="2946"/>
                  <a:ext cx="12" cy="30"/>
                </a:xfrm>
                <a:custGeom>
                  <a:avLst/>
                  <a:gdLst>
                    <a:gd name="T0" fmla="*/ 12 w 12"/>
                    <a:gd name="T1" fmla="*/ 6 h 30"/>
                    <a:gd name="T2" fmla="*/ 6 w 12"/>
                    <a:gd name="T3" fmla="*/ 0 h 30"/>
                    <a:gd name="T4" fmla="*/ 6 w 12"/>
                    <a:gd name="T5" fmla="*/ 6 h 30"/>
                    <a:gd name="T6" fmla="*/ 0 w 12"/>
                    <a:gd name="T7" fmla="*/ 12 h 30"/>
                    <a:gd name="T8" fmla="*/ 0 w 12"/>
                    <a:gd name="T9" fmla="*/ 30 h 30"/>
                    <a:gd name="T10" fmla="*/ 6 w 12"/>
                    <a:gd name="T11" fmla="*/ 30 h 30"/>
                    <a:gd name="T12" fmla="*/ 6 w 12"/>
                    <a:gd name="T13" fmla="*/ 30 h 30"/>
                    <a:gd name="T14" fmla="*/ 6 w 12"/>
                    <a:gd name="T15" fmla="*/ 12 h 30"/>
                    <a:gd name="T16" fmla="*/ 12 w 12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6"/>
                      </a:move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12"/>
                      </a:lnTo>
                      <a:lnTo>
                        <a:pt x="12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4" name="Freeform 50"/>
                <p:cNvSpPr>
                  <a:spLocks/>
                </p:cNvSpPr>
                <p:nvPr/>
              </p:nvSpPr>
              <p:spPr bwMode="auto">
                <a:xfrm>
                  <a:off x="2697" y="2988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12 h 30"/>
                    <a:gd name="T8" fmla="*/ 0 w 6"/>
                    <a:gd name="T9" fmla="*/ 30 h 30"/>
                    <a:gd name="T10" fmla="*/ 0 w 6"/>
                    <a:gd name="T11" fmla="*/ 30 h 30"/>
                    <a:gd name="T12" fmla="*/ 6 w 6"/>
                    <a:gd name="T13" fmla="*/ 30 h 30"/>
                    <a:gd name="T14" fmla="*/ 6 w 6"/>
                    <a:gd name="T15" fmla="*/ 12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5" name="Freeform 51"/>
                <p:cNvSpPr>
                  <a:spLocks/>
                </p:cNvSpPr>
                <p:nvPr/>
              </p:nvSpPr>
              <p:spPr bwMode="auto">
                <a:xfrm>
                  <a:off x="2697" y="3030"/>
                  <a:ext cx="12" cy="30"/>
                </a:xfrm>
                <a:custGeom>
                  <a:avLst/>
                  <a:gdLst>
                    <a:gd name="T0" fmla="*/ 6 w 12"/>
                    <a:gd name="T1" fmla="*/ 6 h 30"/>
                    <a:gd name="T2" fmla="*/ 6 w 12"/>
                    <a:gd name="T3" fmla="*/ 0 h 30"/>
                    <a:gd name="T4" fmla="*/ 0 w 12"/>
                    <a:gd name="T5" fmla="*/ 6 h 30"/>
                    <a:gd name="T6" fmla="*/ 0 w 12"/>
                    <a:gd name="T7" fmla="*/ 12 h 30"/>
                    <a:gd name="T8" fmla="*/ 6 w 12"/>
                    <a:gd name="T9" fmla="*/ 30 h 30"/>
                    <a:gd name="T10" fmla="*/ 12 w 12"/>
                    <a:gd name="T11" fmla="*/ 30 h 30"/>
                    <a:gd name="T12" fmla="*/ 12 w 12"/>
                    <a:gd name="T13" fmla="*/ 30 h 30"/>
                    <a:gd name="T14" fmla="*/ 6 w 12"/>
                    <a:gd name="T15" fmla="*/ 12 h 30"/>
                    <a:gd name="T16" fmla="*/ 6 w 12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30"/>
                      </a:lnTo>
                      <a:lnTo>
                        <a:pt x="12" y="30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6" name="Freeform 52"/>
                <p:cNvSpPr>
                  <a:spLocks/>
                </p:cNvSpPr>
                <p:nvPr/>
              </p:nvSpPr>
              <p:spPr bwMode="auto">
                <a:xfrm>
                  <a:off x="2715" y="3072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0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6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7" name="Freeform 53"/>
                <p:cNvSpPr>
                  <a:spLocks/>
                </p:cNvSpPr>
                <p:nvPr/>
              </p:nvSpPr>
              <p:spPr bwMode="auto">
                <a:xfrm>
                  <a:off x="2733" y="3108"/>
                  <a:ext cx="24" cy="24"/>
                </a:xfrm>
                <a:custGeom>
                  <a:avLst/>
                  <a:gdLst>
                    <a:gd name="T0" fmla="*/ 6 w 24"/>
                    <a:gd name="T1" fmla="*/ 0 h 24"/>
                    <a:gd name="T2" fmla="*/ 6 w 24"/>
                    <a:gd name="T3" fmla="*/ 0 h 24"/>
                    <a:gd name="T4" fmla="*/ 0 w 24"/>
                    <a:gd name="T5" fmla="*/ 0 h 24"/>
                    <a:gd name="T6" fmla="*/ 12 w 24"/>
                    <a:gd name="T7" fmla="*/ 12 h 24"/>
                    <a:gd name="T8" fmla="*/ 18 w 24"/>
                    <a:gd name="T9" fmla="*/ 18 h 24"/>
                    <a:gd name="T10" fmla="*/ 18 w 24"/>
                    <a:gd name="T11" fmla="*/ 24 h 24"/>
                    <a:gd name="T12" fmla="*/ 24 w 24"/>
                    <a:gd name="T13" fmla="*/ 18 h 24"/>
                    <a:gd name="T14" fmla="*/ 18 w 24"/>
                    <a:gd name="T15" fmla="*/ 12 h 24"/>
                    <a:gd name="T16" fmla="*/ 6 w 24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2"/>
                      </a:lnTo>
                      <a:lnTo>
                        <a:pt x="18" y="18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8" name="Freeform 54"/>
                <p:cNvSpPr>
                  <a:spLocks/>
                </p:cNvSpPr>
                <p:nvPr/>
              </p:nvSpPr>
              <p:spPr bwMode="auto">
                <a:xfrm>
                  <a:off x="2763" y="3138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0 w 24"/>
                    <a:gd name="T3" fmla="*/ 0 h 24"/>
                    <a:gd name="T4" fmla="*/ 0 w 24"/>
                    <a:gd name="T5" fmla="*/ 6 h 24"/>
                    <a:gd name="T6" fmla="*/ 18 w 24"/>
                    <a:gd name="T7" fmla="*/ 24 h 24"/>
                    <a:gd name="T8" fmla="*/ 18 w 24"/>
                    <a:gd name="T9" fmla="*/ 24 h 24"/>
                    <a:gd name="T10" fmla="*/ 24 w 24"/>
                    <a:gd name="T11" fmla="*/ 24 h 24"/>
                    <a:gd name="T12" fmla="*/ 6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69" name="Freeform 55"/>
                <p:cNvSpPr>
                  <a:spLocks/>
                </p:cNvSpPr>
                <p:nvPr/>
              </p:nvSpPr>
              <p:spPr bwMode="auto">
                <a:xfrm>
                  <a:off x="2793" y="3168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0" name="Freeform 56"/>
                <p:cNvSpPr>
                  <a:spLocks/>
                </p:cNvSpPr>
                <p:nvPr/>
              </p:nvSpPr>
              <p:spPr bwMode="auto">
                <a:xfrm>
                  <a:off x="2823" y="319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1" name="Freeform 57"/>
                <p:cNvSpPr>
                  <a:spLocks/>
                </p:cNvSpPr>
                <p:nvPr/>
              </p:nvSpPr>
              <p:spPr bwMode="auto">
                <a:xfrm>
                  <a:off x="2859" y="321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0 h 18"/>
                    <a:gd name="T4" fmla="*/ 6 w 30"/>
                    <a:gd name="T5" fmla="*/ 6 h 18"/>
                    <a:gd name="T6" fmla="*/ 24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2 h 18"/>
                    <a:gd name="T12" fmla="*/ 24 w 30"/>
                    <a:gd name="T13" fmla="*/ 12 h 18"/>
                    <a:gd name="T14" fmla="*/ 24 w 30"/>
                    <a:gd name="T15" fmla="*/ 12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2" name="Freeform 58"/>
                <p:cNvSpPr>
                  <a:spLocks/>
                </p:cNvSpPr>
                <p:nvPr/>
              </p:nvSpPr>
              <p:spPr bwMode="auto">
                <a:xfrm>
                  <a:off x="2895" y="3234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30 w 30"/>
                    <a:gd name="T7" fmla="*/ 18 h 18"/>
                    <a:gd name="T8" fmla="*/ 30 w 30"/>
                    <a:gd name="T9" fmla="*/ 18 h 18"/>
                    <a:gd name="T10" fmla="*/ 30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lnTo>
                        <a:pt x="30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3" name="Freeform 59"/>
                <p:cNvSpPr>
                  <a:spLocks/>
                </p:cNvSpPr>
                <p:nvPr/>
              </p:nvSpPr>
              <p:spPr bwMode="auto">
                <a:xfrm>
                  <a:off x="2937" y="3252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6 w 24"/>
                    <a:gd name="T7" fmla="*/ 12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6 w 24"/>
                    <a:gd name="T15" fmla="*/ 6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4" name="Freeform 60"/>
                <p:cNvSpPr>
                  <a:spLocks/>
                </p:cNvSpPr>
                <p:nvPr/>
              </p:nvSpPr>
              <p:spPr bwMode="auto">
                <a:xfrm>
                  <a:off x="2973" y="327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5" name="Freeform 61"/>
                <p:cNvSpPr>
                  <a:spLocks/>
                </p:cNvSpPr>
                <p:nvPr/>
              </p:nvSpPr>
              <p:spPr bwMode="auto">
                <a:xfrm>
                  <a:off x="3015" y="3288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6" name="Freeform 62"/>
                <p:cNvSpPr>
                  <a:spLocks/>
                </p:cNvSpPr>
                <p:nvPr/>
              </p:nvSpPr>
              <p:spPr bwMode="auto">
                <a:xfrm>
                  <a:off x="3051" y="330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7" name="Freeform 63"/>
                <p:cNvSpPr>
                  <a:spLocks/>
                </p:cNvSpPr>
                <p:nvPr/>
              </p:nvSpPr>
              <p:spPr bwMode="auto">
                <a:xfrm>
                  <a:off x="3093" y="331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8" name="Freeform 64"/>
                <p:cNvSpPr>
                  <a:spLocks/>
                </p:cNvSpPr>
                <p:nvPr/>
              </p:nvSpPr>
              <p:spPr bwMode="auto">
                <a:xfrm>
                  <a:off x="3135" y="3324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79" name="Freeform 65"/>
                <p:cNvSpPr>
                  <a:spLocks/>
                </p:cNvSpPr>
                <p:nvPr/>
              </p:nvSpPr>
              <p:spPr bwMode="auto">
                <a:xfrm>
                  <a:off x="3171" y="333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0" name="Freeform 66"/>
                <p:cNvSpPr>
                  <a:spLocks/>
                </p:cNvSpPr>
                <p:nvPr/>
              </p:nvSpPr>
              <p:spPr bwMode="auto">
                <a:xfrm>
                  <a:off x="3213" y="334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1" name="Freeform 67"/>
                <p:cNvSpPr>
                  <a:spLocks/>
                </p:cNvSpPr>
                <p:nvPr/>
              </p:nvSpPr>
              <p:spPr bwMode="auto">
                <a:xfrm>
                  <a:off x="3255" y="335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2" name="Freeform 68"/>
                <p:cNvSpPr>
                  <a:spLocks/>
                </p:cNvSpPr>
                <p:nvPr/>
              </p:nvSpPr>
              <p:spPr bwMode="auto">
                <a:xfrm>
                  <a:off x="3297" y="336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3" name="Freeform 69"/>
                <p:cNvSpPr>
                  <a:spLocks/>
                </p:cNvSpPr>
                <p:nvPr/>
              </p:nvSpPr>
              <p:spPr bwMode="auto">
                <a:xfrm>
                  <a:off x="3339" y="337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8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8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4" name="Freeform 70"/>
                <p:cNvSpPr>
                  <a:spLocks/>
                </p:cNvSpPr>
                <p:nvPr/>
              </p:nvSpPr>
              <p:spPr bwMode="auto">
                <a:xfrm>
                  <a:off x="3381" y="337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5" name="Freeform 71"/>
                <p:cNvSpPr>
                  <a:spLocks/>
                </p:cNvSpPr>
                <p:nvPr/>
              </p:nvSpPr>
              <p:spPr bwMode="auto">
                <a:xfrm>
                  <a:off x="3423" y="3384"/>
                  <a:ext cx="30" cy="7"/>
                </a:xfrm>
                <a:custGeom>
                  <a:avLst/>
                  <a:gdLst>
                    <a:gd name="T0" fmla="*/ 0 w 30"/>
                    <a:gd name="T1" fmla="*/ 0 h 7"/>
                    <a:gd name="T2" fmla="*/ 0 w 30"/>
                    <a:gd name="T3" fmla="*/ 0 h 7"/>
                    <a:gd name="T4" fmla="*/ 0 w 30"/>
                    <a:gd name="T5" fmla="*/ 7 h 7"/>
                    <a:gd name="T6" fmla="*/ 24 w 30"/>
                    <a:gd name="T7" fmla="*/ 7 h 7"/>
                    <a:gd name="T8" fmla="*/ 30 w 30"/>
                    <a:gd name="T9" fmla="*/ 0 h 7"/>
                    <a:gd name="T10" fmla="*/ 24 w 30"/>
                    <a:gd name="T11" fmla="*/ 0 h 7"/>
                    <a:gd name="T12" fmla="*/ 0 w 30"/>
                    <a:gd name="T13" fmla="*/ 0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4" y="7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6" name="Freeform 72"/>
                <p:cNvSpPr>
                  <a:spLocks/>
                </p:cNvSpPr>
                <p:nvPr/>
              </p:nvSpPr>
              <p:spPr bwMode="auto">
                <a:xfrm>
                  <a:off x="3465" y="3384"/>
                  <a:ext cx="30" cy="13"/>
                </a:xfrm>
                <a:custGeom>
                  <a:avLst/>
                  <a:gdLst>
                    <a:gd name="T0" fmla="*/ 0 w 30"/>
                    <a:gd name="T1" fmla="*/ 0 h 13"/>
                    <a:gd name="T2" fmla="*/ 0 w 30"/>
                    <a:gd name="T3" fmla="*/ 7 h 13"/>
                    <a:gd name="T4" fmla="*/ 0 w 30"/>
                    <a:gd name="T5" fmla="*/ 7 h 13"/>
                    <a:gd name="T6" fmla="*/ 24 w 30"/>
                    <a:gd name="T7" fmla="*/ 13 h 13"/>
                    <a:gd name="T8" fmla="*/ 30 w 30"/>
                    <a:gd name="T9" fmla="*/ 7 h 13"/>
                    <a:gd name="T10" fmla="*/ 24 w 30"/>
                    <a:gd name="T11" fmla="*/ 7 h 13"/>
                    <a:gd name="T12" fmla="*/ 0 w 30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24" y="13"/>
                      </a:lnTo>
                      <a:lnTo>
                        <a:pt x="30" y="7"/>
                      </a:lnTo>
                      <a:lnTo>
                        <a:pt x="24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7" name="Freeform 73"/>
                <p:cNvSpPr>
                  <a:spLocks/>
                </p:cNvSpPr>
                <p:nvPr/>
              </p:nvSpPr>
              <p:spPr bwMode="auto">
                <a:xfrm>
                  <a:off x="3507" y="3391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8" name="Freeform 74"/>
                <p:cNvSpPr>
                  <a:spLocks/>
                </p:cNvSpPr>
                <p:nvPr/>
              </p:nvSpPr>
              <p:spPr bwMode="auto">
                <a:xfrm>
                  <a:off x="3549" y="3397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89" name="Freeform 75"/>
                <p:cNvSpPr>
                  <a:spLocks/>
                </p:cNvSpPr>
                <p:nvPr/>
              </p:nvSpPr>
              <p:spPr bwMode="auto">
                <a:xfrm>
                  <a:off x="3591" y="3397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0" name="Freeform 76"/>
                <p:cNvSpPr>
                  <a:spLocks/>
                </p:cNvSpPr>
                <p:nvPr/>
              </p:nvSpPr>
              <p:spPr bwMode="auto">
                <a:xfrm>
                  <a:off x="3633" y="3403"/>
                  <a:ext cx="24" cy="6"/>
                </a:xfrm>
                <a:custGeom>
                  <a:avLst/>
                  <a:gdLst>
                    <a:gd name="T0" fmla="*/ 0 w 24"/>
                    <a:gd name="T1" fmla="*/ 0 h 6"/>
                    <a:gd name="T2" fmla="*/ 0 w 24"/>
                    <a:gd name="T3" fmla="*/ 0 h 6"/>
                    <a:gd name="T4" fmla="*/ 0 w 24"/>
                    <a:gd name="T5" fmla="*/ 6 h 6"/>
                    <a:gd name="T6" fmla="*/ 24 w 24"/>
                    <a:gd name="T7" fmla="*/ 6 h 6"/>
                    <a:gd name="T8" fmla="*/ 24 w 24"/>
                    <a:gd name="T9" fmla="*/ 0 h 6"/>
                    <a:gd name="T10" fmla="*/ 24 w 24"/>
                    <a:gd name="T11" fmla="*/ 0 h 6"/>
                    <a:gd name="T12" fmla="*/ 0 w 24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1" name="Freeform 77"/>
                <p:cNvSpPr>
                  <a:spLocks/>
                </p:cNvSpPr>
                <p:nvPr/>
              </p:nvSpPr>
              <p:spPr bwMode="auto">
                <a:xfrm>
                  <a:off x="3669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2" name="Freeform 78"/>
                <p:cNvSpPr>
                  <a:spLocks/>
                </p:cNvSpPr>
                <p:nvPr/>
              </p:nvSpPr>
              <p:spPr bwMode="auto">
                <a:xfrm>
                  <a:off x="3711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3" name="Freeform 79"/>
                <p:cNvSpPr>
                  <a:spLocks/>
                </p:cNvSpPr>
                <p:nvPr/>
              </p:nvSpPr>
              <p:spPr bwMode="auto">
                <a:xfrm>
                  <a:off x="3753" y="3403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4" name="Freeform 80"/>
                <p:cNvSpPr>
                  <a:spLocks/>
                </p:cNvSpPr>
                <p:nvPr/>
              </p:nvSpPr>
              <p:spPr bwMode="auto">
                <a:xfrm>
                  <a:off x="3795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5" name="Freeform 81"/>
                <p:cNvSpPr>
                  <a:spLocks/>
                </p:cNvSpPr>
                <p:nvPr/>
              </p:nvSpPr>
              <p:spPr bwMode="auto">
                <a:xfrm>
                  <a:off x="3837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6" name="Freeform 82"/>
                <p:cNvSpPr>
                  <a:spLocks/>
                </p:cNvSpPr>
                <p:nvPr/>
              </p:nvSpPr>
              <p:spPr bwMode="auto">
                <a:xfrm>
                  <a:off x="3879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7" name="Freeform 83"/>
                <p:cNvSpPr>
                  <a:spLocks/>
                </p:cNvSpPr>
                <p:nvPr/>
              </p:nvSpPr>
              <p:spPr bwMode="auto">
                <a:xfrm>
                  <a:off x="3921" y="3397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8" name="Freeform 84"/>
                <p:cNvSpPr>
                  <a:spLocks/>
                </p:cNvSpPr>
                <p:nvPr/>
              </p:nvSpPr>
              <p:spPr bwMode="auto">
                <a:xfrm>
                  <a:off x="3963" y="3397"/>
                  <a:ext cx="31" cy="6"/>
                </a:xfrm>
                <a:custGeom>
                  <a:avLst/>
                  <a:gdLst>
                    <a:gd name="T0" fmla="*/ 6 w 31"/>
                    <a:gd name="T1" fmla="*/ 0 h 6"/>
                    <a:gd name="T2" fmla="*/ 0 w 31"/>
                    <a:gd name="T3" fmla="*/ 6 h 6"/>
                    <a:gd name="T4" fmla="*/ 6 w 31"/>
                    <a:gd name="T5" fmla="*/ 6 h 6"/>
                    <a:gd name="T6" fmla="*/ 31 w 31"/>
                    <a:gd name="T7" fmla="*/ 6 h 6"/>
                    <a:gd name="T8" fmla="*/ 31 w 31"/>
                    <a:gd name="T9" fmla="*/ 6 h 6"/>
                    <a:gd name="T10" fmla="*/ 31 w 31"/>
                    <a:gd name="T11" fmla="*/ 0 h 6"/>
                    <a:gd name="T12" fmla="*/ 6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99" name="Freeform 85"/>
                <p:cNvSpPr>
                  <a:spLocks/>
                </p:cNvSpPr>
                <p:nvPr/>
              </p:nvSpPr>
              <p:spPr bwMode="auto">
                <a:xfrm>
                  <a:off x="4006" y="3391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0" name="Freeform 86"/>
                <p:cNvSpPr>
                  <a:spLocks/>
                </p:cNvSpPr>
                <p:nvPr/>
              </p:nvSpPr>
              <p:spPr bwMode="auto">
                <a:xfrm>
                  <a:off x="4048" y="3391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1" name="Freeform 87"/>
                <p:cNvSpPr>
                  <a:spLocks/>
                </p:cNvSpPr>
                <p:nvPr/>
              </p:nvSpPr>
              <p:spPr bwMode="auto">
                <a:xfrm>
                  <a:off x="4090" y="3384"/>
                  <a:ext cx="30" cy="7"/>
                </a:xfrm>
                <a:custGeom>
                  <a:avLst/>
                  <a:gdLst>
                    <a:gd name="T0" fmla="*/ 6 w 30"/>
                    <a:gd name="T1" fmla="*/ 0 h 7"/>
                    <a:gd name="T2" fmla="*/ 0 w 30"/>
                    <a:gd name="T3" fmla="*/ 7 h 7"/>
                    <a:gd name="T4" fmla="*/ 6 w 30"/>
                    <a:gd name="T5" fmla="*/ 7 h 7"/>
                    <a:gd name="T6" fmla="*/ 30 w 30"/>
                    <a:gd name="T7" fmla="*/ 7 h 7"/>
                    <a:gd name="T8" fmla="*/ 30 w 30"/>
                    <a:gd name="T9" fmla="*/ 0 h 7"/>
                    <a:gd name="T10" fmla="*/ 30 w 30"/>
                    <a:gd name="T11" fmla="*/ 0 h 7"/>
                    <a:gd name="T12" fmla="*/ 6 w 30"/>
                    <a:gd name="T13" fmla="*/ 0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6" y="0"/>
                      </a:moveTo>
                      <a:lnTo>
                        <a:pt x="0" y="7"/>
                      </a:lnTo>
                      <a:lnTo>
                        <a:pt x="6" y="7"/>
                      </a:lnTo>
                      <a:lnTo>
                        <a:pt x="30" y="7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2" name="Freeform 88"/>
                <p:cNvSpPr>
                  <a:spLocks/>
                </p:cNvSpPr>
                <p:nvPr/>
              </p:nvSpPr>
              <p:spPr bwMode="auto">
                <a:xfrm>
                  <a:off x="4132" y="337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3" name="Freeform 89"/>
                <p:cNvSpPr>
                  <a:spLocks/>
                </p:cNvSpPr>
                <p:nvPr/>
              </p:nvSpPr>
              <p:spPr bwMode="auto">
                <a:xfrm>
                  <a:off x="4174" y="337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0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4" name="Freeform 90"/>
                <p:cNvSpPr>
                  <a:spLocks/>
                </p:cNvSpPr>
                <p:nvPr/>
              </p:nvSpPr>
              <p:spPr bwMode="auto">
                <a:xfrm>
                  <a:off x="4216" y="33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5" name="Freeform 91"/>
                <p:cNvSpPr>
                  <a:spLocks/>
                </p:cNvSpPr>
                <p:nvPr/>
              </p:nvSpPr>
              <p:spPr bwMode="auto">
                <a:xfrm>
                  <a:off x="4258" y="335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6" name="Freeform 92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7" name="Freeform 93"/>
                <p:cNvSpPr>
                  <a:spLocks/>
                </p:cNvSpPr>
                <p:nvPr/>
              </p:nvSpPr>
              <p:spPr bwMode="auto">
                <a:xfrm>
                  <a:off x="4342" y="333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8" name="Freeform 94"/>
                <p:cNvSpPr>
                  <a:spLocks/>
                </p:cNvSpPr>
                <p:nvPr/>
              </p:nvSpPr>
              <p:spPr bwMode="auto">
                <a:xfrm>
                  <a:off x="4384" y="3330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09" name="Freeform 95"/>
                <p:cNvSpPr>
                  <a:spLocks/>
                </p:cNvSpPr>
                <p:nvPr/>
              </p:nvSpPr>
              <p:spPr bwMode="auto">
                <a:xfrm>
                  <a:off x="4420" y="331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0" name="Freeform 96"/>
                <p:cNvSpPr>
                  <a:spLocks/>
                </p:cNvSpPr>
                <p:nvPr/>
              </p:nvSpPr>
              <p:spPr bwMode="auto">
                <a:xfrm>
                  <a:off x="4462" y="330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1" name="Freeform 97"/>
                <p:cNvSpPr>
                  <a:spLocks/>
                </p:cNvSpPr>
                <p:nvPr/>
              </p:nvSpPr>
              <p:spPr bwMode="auto">
                <a:xfrm>
                  <a:off x="4504" y="3288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2" name="Freeform 98"/>
                <p:cNvSpPr>
                  <a:spLocks/>
                </p:cNvSpPr>
                <p:nvPr/>
              </p:nvSpPr>
              <p:spPr bwMode="auto">
                <a:xfrm>
                  <a:off x="4540" y="327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3" name="Freeform 99"/>
                <p:cNvSpPr>
                  <a:spLocks/>
                </p:cNvSpPr>
                <p:nvPr/>
              </p:nvSpPr>
              <p:spPr bwMode="auto">
                <a:xfrm>
                  <a:off x="4582" y="3258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4" name="Freeform 100"/>
                <p:cNvSpPr>
                  <a:spLocks/>
                </p:cNvSpPr>
                <p:nvPr/>
              </p:nvSpPr>
              <p:spPr bwMode="auto">
                <a:xfrm>
                  <a:off x="4618" y="3240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5" name="Freeform 101"/>
                <p:cNvSpPr>
                  <a:spLocks/>
                </p:cNvSpPr>
                <p:nvPr/>
              </p:nvSpPr>
              <p:spPr bwMode="auto">
                <a:xfrm>
                  <a:off x="4654" y="3222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2 w 30"/>
                    <a:gd name="T7" fmla="*/ 12 h 18"/>
                    <a:gd name="T8" fmla="*/ 24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12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6" name="Freeform 102"/>
                <p:cNvSpPr>
                  <a:spLocks/>
                </p:cNvSpPr>
                <p:nvPr/>
              </p:nvSpPr>
              <p:spPr bwMode="auto">
                <a:xfrm>
                  <a:off x="4690" y="319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7" name="Freeform 103"/>
                <p:cNvSpPr>
                  <a:spLocks/>
                </p:cNvSpPr>
                <p:nvPr/>
              </p:nvSpPr>
              <p:spPr bwMode="auto">
                <a:xfrm>
                  <a:off x="4726" y="3174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8" name="Freeform 104"/>
                <p:cNvSpPr>
                  <a:spLocks/>
                </p:cNvSpPr>
                <p:nvPr/>
              </p:nvSpPr>
              <p:spPr bwMode="auto">
                <a:xfrm>
                  <a:off x="4762" y="3144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6 w 24"/>
                    <a:gd name="T7" fmla="*/ 18 h 24"/>
                    <a:gd name="T8" fmla="*/ 6 w 24"/>
                    <a:gd name="T9" fmla="*/ 18 h 24"/>
                    <a:gd name="T10" fmla="*/ 24 w 24"/>
                    <a:gd name="T11" fmla="*/ 0 h 24"/>
                    <a:gd name="T12" fmla="*/ 18 w 24"/>
                    <a:gd name="T13" fmla="*/ 0 h 24"/>
                    <a:gd name="T14" fmla="*/ 18 w 24"/>
                    <a:gd name="T15" fmla="*/ 0 h 24"/>
                    <a:gd name="T16" fmla="*/ 0 w 24"/>
                    <a:gd name="T17" fmla="*/ 18 h 24"/>
                    <a:gd name="T18" fmla="*/ 6 w 24"/>
                    <a:gd name="T19" fmla="*/ 18 h 24"/>
                    <a:gd name="T20" fmla="*/ 6 w 24"/>
                    <a:gd name="T21" fmla="*/ 12 h 24"/>
                    <a:gd name="T22" fmla="*/ 0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6" y="12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19" name="Freeform 105"/>
                <p:cNvSpPr>
                  <a:spLocks/>
                </p:cNvSpPr>
                <p:nvPr/>
              </p:nvSpPr>
              <p:spPr bwMode="auto">
                <a:xfrm>
                  <a:off x="4792" y="3114"/>
                  <a:ext cx="18" cy="24"/>
                </a:xfrm>
                <a:custGeom>
                  <a:avLst/>
                  <a:gdLst>
                    <a:gd name="T0" fmla="*/ 0 w 18"/>
                    <a:gd name="T1" fmla="*/ 18 h 24"/>
                    <a:gd name="T2" fmla="*/ 0 w 18"/>
                    <a:gd name="T3" fmla="*/ 24 h 24"/>
                    <a:gd name="T4" fmla="*/ 6 w 18"/>
                    <a:gd name="T5" fmla="*/ 18 h 24"/>
                    <a:gd name="T6" fmla="*/ 12 w 18"/>
                    <a:gd name="T7" fmla="*/ 6 h 24"/>
                    <a:gd name="T8" fmla="*/ 18 w 18"/>
                    <a:gd name="T9" fmla="*/ 0 h 24"/>
                    <a:gd name="T10" fmla="*/ 18 w 18"/>
                    <a:gd name="T11" fmla="*/ 0 h 24"/>
                    <a:gd name="T12" fmla="*/ 12 w 18"/>
                    <a:gd name="T13" fmla="*/ 0 h 24"/>
                    <a:gd name="T14" fmla="*/ 6 w 18"/>
                    <a:gd name="T15" fmla="*/ 6 h 24"/>
                    <a:gd name="T16" fmla="*/ 0 w 18"/>
                    <a:gd name="T17" fmla="*/ 1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2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0" name="Freeform 106"/>
                <p:cNvSpPr>
                  <a:spLocks/>
                </p:cNvSpPr>
                <p:nvPr/>
              </p:nvSpPr>
              <p:spPr bwMode="auto">
                <a:xfrm>
                  <a:off x="4816" y="3078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8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1" name="Freeform 107"/>
                <p:cNvSpPr>
                  <a:spLocks/>
                </p:cNvSpPr>
                <p:nvPr/>
              </p:nvSpPr>
              <p:spPr bwMode="auto">
                <a:xfrm>
                  <a:off x="4834" y="3036"/>
                  <a:ext cx="18" cy="30"/>
                </a:xfrm>
                <a:custGeom>
                  <a:avLst/>
                  <a:gdLst>
                    <a:gd name="T0" fmla="*/ 0 w 18"/>
                    <a:gd name="T1" fmla="*/ 30 h 30"/>
                    <a:gd name="T2" fmla="*/ 6 w 18"/>
                    <a:gd name="T3" fmla="*/ 30 h 30"/>
                    <a:gd name="T4" fmla="*/ 6 w 18"/>
                    <a:gd name="T5" fmla="*/ 30 h 30"/>
                    <a:gd name="T6" fmla="*/ 18 w 18"/>
                    <a:gd name="T7" fmla="*/ 6 h 30"/>
                    <a:gd name="T8" fmla="*/ 18 w 18"/>
                    <a:gd name="T9" fmla="*/ 6 h 30"/>
                    <a:gd name="T10" fmla="*/ 12 w 18"/>
                    <a:gd name="T11" fmla="*/ 0 h 30"/>
                    <a:gd name="T12" fmla="*/ 12 w 18"/>
                    <a:gd name="T13" fmla="*/ 6 h 30"/>
                    <a:gd name="T14" fmla="*/ 12 w 18"/>
                    <a:gd name="T15" fmla="*/ 6 h 30"/>
                    <a:gd name="T16" fmla="*/ 0 w 18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2" name="Freeform 108"/>
                <p:cNvSpPr>
                  <a:spLocks/>
                </p:cNvSpPr>
                <p:nvPr/>
              </p:nvSpPr>
              <p:spPr bwMode="auto">
                <a:xfrm>
                  <a:off x="4846" y="2994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0 w 12"/>
                    <a:gd name="T3" fmla="*/ 30 h 30"/>
                    <a:gd name="T4" fmla="*/ 6 w 12"/>
                    <a:gd name="T5" fmla="*/ 30 h 30"/>
                    <a:gd name="T6" fmla="*/ 12 w 12"/>
                    <a:gd name="T7" fmla="*/ 6 h 30"/>
                    <a:gd name="T8" fmla="*/ 6 w 12"/>
                    <a:gd name="T9" fmla="*/ 6 h 30"/>
                    <a:gd name="T10" fmla="*/ 6 w 12"/>
                    <a:gd name="T11" fmla="*/ 0 h 30"/>
                    <a:gd name="T12" fmla="*/ 0 w 12"/>
                    <a:gd name="T13" fmla="*/ 6 h 30"/>
                    <a:gd name="T14" fmla="*/ 6 w 12"/>
                    <a:gd name="T15" fmla="*/ 6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3" name="Freeform 109"/>
                <p:cNvSpPr>
                  <a:spLocks/>
                </p:cNvSpPr>
                <p:nvPr/>
              </p:nvSpPr>
              <p:spPr bwMode="auto">
                <a:xfrm>
                  <a:off x="4846" y="2958"/>
                  <a:ext cx="6" cy="30"/>
                </a:xfrm>
                <a:custGeom>
                  <a:avLst/>
                  <a:gdLst>
                    <a:gd name="T0" fmla="*/ 0 w 6"/>
                    <a:gd name="T1" fmla="*/ 24 h 30"/>
                    <a:gd name="T2" fmla="*/ 6 w 6"/>
                    <a:gd name="T3" fmla="*/ 30 h 30"/>
                    <a:gd name="T4" fmla="*/ 6 w 6"/>
                    <a:gd name="T5" fmla="*/ 24 h 30"/>
                    <a:gd name="T6" fmla="*/ 6 w 6"/>
                    <a:gd name="T7" fmla="*/ 0 h 30"/>
                    <a:gd name="T8" fmla="*/ 6 w 6"/>
                    <a:gd name="T9" fmla="*/ 0 h 30"/>
                    <a:gd name="T10" fmla="*/ 0 w 6"/>
                    <a:gd name="T11" fmla="*/ 0 h 30"/>
                    <a:gd name="T12" fmla="*/ 0 w 6"/>
                    <a:gd name="T13" fmla="*/ 0 h 30"/>
                    <a:gd name="T14" fmla="*/ 0 w 6"/>
                    <a:gd name="T15" fmla="*/ 0 h 30"/>
                    <a:gd name="T16" fmla="*/ 0 w 6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4" name="Freeform 110"/>
                <p:cNvSpPr>
                  <a:spLocks/>
                </p:cNvSpPr>
                <p:nvPr/>
              </p:nvSpPr>
              <p:spPr bwMode="auto">
                <a:xfrm>
                  <a:off x="4828" y="2916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12 w 12"/>
                    <a:gd name="T3" fmla="*/ 30 h 30"/>
                    <a:gd name="T4" fmla="*/ 12 w 12"/>
                    <a:gd name="T5" fmla="*/ 24 h 30"/>
                    <a:gd name="T6" fmla="*/ 6 w 12"/>
                    <a:gd name="T7" fmla="*/ 6 h 30"/>
                    <a:gd name="T8" fmla="*/ 0 w 12"/>
                    <a:gd name="T9" fmla="*/ 0 h 30"/>
                    <a:gd name="T10" fmla="*/ 0 w 12"/>
                    <a:gd name="T11" fmla="*/ 6 h 30"/>
                    <a:gd name="T12" fmla="*/ 6 w 12"/>
                    <a:gd name="T13" fmla="*/ 24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12" y="30"/>
                      </a:lnTo>
                      <a:lnTo>
                        <a:pt x="12" y="24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5" name="Freeform 111"/>
                <p:cNvSpPr>
                  <a:spLocks/>
                </p:cNvSpPr>
                <p:nvPr/>
              </p:nvSpPr>
              <p:spPr bwMode="auto">
                <a:xfrm>
                  <a:off x="4804" y="2880"/>
                  <a:ext cx="18" cy="30"/>
                </a:xfrm>
                <a:custGeom>
                  <a:avLst/>
                  <a:gdLst>
                    <a:gd name="T0" fmla="*/ 12 w 18"/>
                    <a:gd name="T1" fmla="*/ 24 h 30"/>
                    <a:gd name="T2" fmla="*/ 18 w 18"/>
                    <a:gd name="T3" fmla="*/ 30 h 30"/>
                    <a:gd name="T4" fmla="*/ 18 w 18"/>
                    <a:gd name="T5" fmla="*/ 24 h 30"/>
                    <a:gd name="T6" fmla="*/ 6 w 18"/>
                    <a:gd name="T7" fmla="*/ 6 h 30"/>
                    <a:gd name="T8" fmla="*/ 0 w 18"/>
                    <a:gd name="T9" fmla="*/ 0 h 30"/>
                    <a:gd name="T10" fmla="*/ 0 w 18"/>
                    <a:gd name="T11" fmla="*/ 6 h 30"/>
                    <a:gd name="T12" fmla="*/ 12 w 18"/>
                    <a:gd name="T13" fmla="*/ 24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30">
                      <a:moveTo>
                        <a:pt x="12" y="24"/>
                      </a:move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6" name="Freeform 112"/>
                <p:cNvSpPr>
                  <a:spLocks/>
                </p:cNvSpPr>
                <p:nvPr/>
              </p:nvSpPr>
              <p:spPr bwMode="auto">
                <a:xfrm>
                  <a:off x="4774" y="285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6 w 24"/>
                    <a:gd name="T7" fmla="*/ 6 h 24"/>
                    <a:gd name="T8" fmla="*/ 6 w 24"/>
                    <a:gd name="T9" fmla="*/ 0 h 24"/>
                    <a:gd name="T10" fmla="*/ 0 w 24"/>
                    <a:gd name="T11" fmla="*/ 6 h 24"/>
                    <a:gd name="T12" fmla="*/ 18 w 24"/>
                    <a:gd name="T13" fmla="*/ 24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7" name="Freeform 113"/>
                <p:cNvSpPr>
                  <a:spLocks/>
                </p:cNvSpPr>
                <p:nvPr/>
              </p:nvSpPr>
              <p:spPr bwMode="auto">
                <a:xfrm>
                  <a:off x="4744" y="2826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8" name="Freeform 114"/>
                <p:cNvSpPr>
                  <a:spLocks/>
                </p:cNvSpPr>
                <p:nvPr/>
              </p:nvSpPr>
              <p:spPr bwMode="auto">
                <a:xfrm>
                  <a:off x="4708" y="2802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12 w 30"/>
                    <a:gd name="T7" fmla="*/ 6 h 18"/>
                    <a:gd name="T8" fmla="*/ 6 w 30"/>
                    <a:gd name="T9" fmla="*/ 0 h 18"/>
                    <a:gd name="T10" fmla="*/ 0 w 30"/>
                    <a:gd name="T11" fmla="*/ 0 h 18"/>
                    <a:gd name="T12" fmla="*/ 6 w 30"/>
                    <a:gd name="T13" fmla="*/ 6 h 18"/>
                    <a:gd name="T14" fmla="*/ 12 w 30"/>
                    <a:gd name="T15" fmla="*/ 12 h 18"/>
                    <a:gd name="T16" fmla="*/ 24 w 30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29" name="Freeform 115"/>
                <p:cNvSpPr>
                  <a:spLocks/>
                </p:cNvSpPr>
                <p:nvPr/>
              </p:nvSpPr>
              <p:spPr bwMode="auto">
                <a:xfrm>
                  <a:off x="4672" y="277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0" name="Freeform 116"/>
                <p:cNvSpPr>
                  <a:spLocks/>
                </p:cNvSpPr>
                <p:nvPr/>
              </p:nvSpPr>
              <p:spPr bwMode="auto">
                <a:xfrm>
                  <a:off x="4636" y="276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1" name="Freeform 117"/>
                <p:cNvSpPr>
                  <a:spLocks/>
                </p:cNvSpPr>
                <p:nvPr/>
              </p:nvSpPr>
              <p:spPr bwMode="auto">
                <a:xfrm>
                  <a:off x="4600" y="2742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6 w 24"/>
                    <a:gd name="T7" fmla="*/ 0 h 12"/>
                    <a:gd name="T8" fmla="*/ 0 w 24"/>
                    <a:gd name="T9" fmla="*/ 0 h 12"/>
                    <a:gd name="T10" fmla="*/ 0 w 24"/>
                    <a:gd name="T11" fmla="*/ 0 h 12"/>
                    <a:gd name="T12" fmla="*/ 0 w 24"/>
                    <a:gd name="T13" fmla="*/ 6 h 12"/>
                    <a:gd name="T14" fmla="*/ 6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2" name="Freeform 118"/>
                <p:cNvSpPr>
                  <a:spLocks/>
                </p:cNvSpPr>
                <p:nvPr/>
              </p:nvSpPr>
              <p:spPr bwMode="auto">
                <a:xfrm>
                  <a:off x="4558" y="272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3" name="Freeform 119"/>
                <p:cNvSpPr>
                  <a:spLocks/>
                </p:cNvSpPr>
                <p:nvPr/>
              </p:nvSpPr>
              <p:spPr bwMode="auto">
                <a:xfrm>
                  <a:off x="4522" y="2706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18 w 30"/>
                    <a:gd name="T7" fmla="*/ 6 h 18"/>
                    <a:gd name="T8" fmla="*/ 0 w 30"/>
                    <a:gd name="T9" fmla="*/ 0 h 18"/>
                    <a:gd name="T10" fmla="*/ 0 w 30"/>
                    <a:gd name="T11" fmla="*/ 6 h 18"/>
                    <a:gd name="T12" fmla="*/ 0 w 30"/>
                    <a:gd name="T13" fmla="*/ 6 h 18"/>
                    <a:gd name="T14" fmla="*/ 18 w 30"/>
                    <a:gd name="T15" fmla="*/ 12 h 18"/>
                    <a:gd name="T16" fmla="*/ 24 w 30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4" name="Freeform 120"/>
                <p:cNvSpPr>
                  <a:spLocks/>
                </p:cNvSpPr>
                <p:nvPr/>
              </p:nvSpPr>
              <p:spPr bwMode="auto">
                <a:xfrm>
                  <a:off x="4480" y="269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5" name="Freeform 121"/>
                <p:cNvSpPr>
                  <a:spLocks/>
                </p:cNvSpPr>
                <p:nvPr/>
              </p:nvSpPr>
              <p:spPr bwMode="auto">
                <a:xfrm>
                  <a:off x="4438" y="268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24 w 30"/>
                    <a:gd name="T7" fmla="*/ 6 h 12"/>
                    <a:gd name="T8" fmla="*/ 6 w 30"/>
                    <a:gd name="T9" fmla="*/ 0 h 12"/>
                    <a:gd name="T10" fmla="*/ 0 w 30"/>
                    <a:gd name="T11" fmla="*/ 0 h 12"/>
                    <a:gd name="T12" fmla="*/ 6 w 30"/>
                    <a:gd name="T13" fmla="*/ 6 h 12"/>
                    <a:gd name="T14" fmla="*/ 24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6" name="Freeform 122"/>
                <p:cNvSpPr>
                  <a:spLocks/>
                </p:cNvSpPr>
                <p:nvPr/>
              </p:nvSpPr>
              <p:spPr bwMode="auto">
                <a:xfrm>
                  <a:off x="4402" y="267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7" name="Freeform 123"/>
                <p:cNvSpPr>
                  <a:spLocks/>
                </p:cNvSpPr>
                <p:nvPr/>
              </p:nvSpPr>
              <p:spPr bwMode="auto">
                <a:xfrm>
                  <a:off x="4360" y="265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6 h 12"/>
                    <a:gd name="T8" fmla="*/ 0 w 30"/>
                    <a:gd name="T9" fmla="*/ 0 h 12"/>
                    <a:gd name="T10" fmla="*/ 0 w 30"/>
                    <a:gd name="T11" fmla="*/ 6 h 12"/>
                    <a:gd name="T12" fmla="*/ 0 w 30"/>
                    <a:gd name="T13" fmla="*/ 6 h 12"/>
                    <a:gd name="T14" fmla="*/ 18 w 30"/>
                    <a:gd name="T15" fmla="*/ 12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8" name="Freeform 124"/>
                <p:cNvSpPr>
                  <a:spLocks/>
                </p:cNvSpPr>
                <p:nvPr/>
              </p:nvSpPr>
              <p:spPr bwMode="auto">
                <a:xfrm>
                  <a:off x="4318" y="265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39" name="Freeform 125"/>
                <p:cNvSpPr>
                  <a:spLocks/>
                </p:cNvSpPr>
                <p:nvPr/>
              </p:nvSpPr>
              <p:spPr bwMode="auto">
                <a:xfrm>
                  <a:off x="4276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0" name="Freeform 126"/>
                <p:cNvSpPr>
                  <a:spLocks/>
                </p:cNvSpPr>
                <p:nvPr/>
              </p:nvSpPr>
              <p:spPr bwMode="auto">
                <a:xfrm>
                  <a:off x="4234" y="263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1" name="Freeform 127"/>
                <p:cNvSpPr>
                  <a:spLocks/>
                </p:cNvSpPr>
                <p:nvPr/>
              </p:nvSpPr>
              <p:spPr bwMode="auto">
                <a:xfrm>
                  <a:off x="4198" y="2628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2" name="Freeform 128"/>
                <p:cNvSpPr>
                  <a:spLocks/>
                </p:cNvSpPr>
                <p:nvPr/>
              </p:nvSpPr>
              <p:spPr bwMode="auto">
                <a:xfrm>
                  <a:off x="4156" y="262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3" name="Freeform 129"/>
                <p:cNvSpPr>
                  <a:spLocks/>
                </p:cNvSpPr>
                <p:nvPr/>
              </p:nvSpPr>
              <p:spPr bwMode="auto">
                <a:xfrm>
                  <a:off x="4114" y="261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4" name="Freeform 130"/>
                <p:cNvSpPr>
                  <a:spLocks/>
                </p:cNvSpPr>
                <p:nvPr/>
              </p:nvSpPr>
              <p:spPr bwMode="auto">
                <a:xfrm>
                  <a:off x="4072" y="261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5" name="Freeform 131"/>
                <p:cNvSpPr>
                  <a:spLocks/>
                </p:cNvSpPr>
                <p:nvPr/>
              </p:nvSpPr>
              <p:spPr bwMode="auto">
                <a:xfrm>
                  <a:off x="4030" y="261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6" name="Freeform 132"/>
                <p:cNvSpPr>
                  <a:spLocks/>
                </p:cNvSpPr>
                <p:nvPr/>
              </p:nvSpPr>
              <p:spPr bwMode="auto">
                <a:xfrm>
                  <a:off x="3987" y="2604"/>
                  <a:ext cx="31" cy="6"/>
                </a:xfrm>
                <a:custGeom>
                  <a:avLst/>
                  <a:gdLst>
                    <a:gd name="T0" fmla="*/ 25 w 31"/>
                    <a:gd name="T1" fmla="*/ 6 h 6"/>
                    <a:gd name="T2" fmla="*/ 31 w 31"/>
                    <a:gd name="T3" fmla="*/ 6 h 6"/>
                    <a:gd name="T4" fmla="*/ 25 w 31"/>
                    <a:gd name="T5" fmla="*/ 0 h 6"/>
                    <a:gd name="T6" fmla="*/ 7 w 31"/>
                    <a:gd name="T7" fmla="*/ 0 h 6"/>
                    <a:gd name="T8" fmla="*/ 0 w 31"/>
                    <a:gd name="T9" fmla="*/ 0 h 6"/>
                    <a:gd name="T10" fmla="*/ 0 w 31"/>
                    <a:gd name="T11" fmla="*/ 0 h 6"/>
                    <a:gd name="T12" fmla="*/ 0 w 31"/>
                    <a:gd name="T13" fmla="*/ 6 h 6"/>
                    <a:gd name="T14" fmla="*/ 7 w 31"/>
                    <a:gd name="T15" fmla="*/ 6 h 6"/>
                    <a:gd name="T16" fmla="*/ 25 w 31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6">
                      <a:moveTo>
                        <a:pt x="25" y="6"/>
                      </a:move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7" y="6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7" name="Freeform 133"/>
                <p:cNvSpPr>
                  <a:spLocks/>
                </p:cNvSpPr>
                <p:nvPr/>
              </p:nvSpPr>
              <p:spPr bwMode="auto">
                <a:xfrm>
                  <a:off x="3945" y="260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8" name="Freeform 134"/>
                <p:cNvSpPr>
                  <a:spLocks/>
                </p:cNvSpPr>
                <p:nvPr/>
              </p:nvSpPr>
              <p:spPr bwMode="auto">
                <a:xfrm>
                  <a:off x="3903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49" name="Freeform 135"/>
                <p:cNvSpPr>
                  <a:spLocks/>
                </p:cNvSpPr>
                <p:nvPr/>
              </p:nvSpPr>
              <p:spPr bwMode="auto">
                <a:xfrm>
                  <a:off x="3861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0" name="Freeform 136"/>
                <p:cNvSpPr>
                  <a:spLocks/>
                </p:cNvSpPr>
                <p:nvPr/>
              </p:nvSpPr>
              <p:spPr bwMode="auto">
                <a:xfrm>
                  <a:off x="3819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1" name="Freeform 137"/>
                <p:cNvSpPr>
                  <a:spLocks/>
                </p:cNvSpPr>
                <p:nvPr/>
              </p:nvSpPr>
              <p:spPr bwMode="auto">
                <a:xfrm>
                  <a:off x="3777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260" name="Group 138"/>
              <p:cNvGrpSpPr>
                <a:grpSpLocks/>
              </p:cNvGrpSpPr>
              <p:nvPr/>
            </p:nvGrpSpPr>
            <p:grpSpPr bwMode="auto">
              <a:xfrm>
                <a:off x="2793" y="2646"/>
                <a:ext cx="1969" cy="714"/>
                <a:chOff x="2793" y="2646"/>
                <a:chExt cx="1969" cy="714"/>
              </a:xfrm>
            </p:grpSpPr>
            <p:sp>
              <p:nvSpPr>
                <p:cNvPr id="44429" name="Freeform 139"/>
                <p:cNvSpPr>
                  <a:spLocks/>
                </p:cNvSpPr>
                <p:nvPr/>
              </p:nvSpPr>
              <p:spPr bwMode="auto">
                <a:xfrm>
                  <a:off x="3753" y="2646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0" name="Freeform 140"/>
                <p:cNvSpPr>
                  <a:spLocks/>
                </p:cNvSpPr>
                <p:nvPr/>
              </p:nvSpPr>
              <p:spPr bwMode="auto">
                <a:xfrm>
                  <a:off x="3711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1" name="Freeform 141"/>
                <p:cNvSpPr>
                  <a:spLocks/>
                </p:cNvSpPr>
                <p:nvPr/>
              </p:nvSpPr>
              <p:spPr bwMode="auto">
                <a:xfrm>
                  <a:off x="3669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2" name="Freeform 142"/>
                <p:cNvSpPr>
                  <a:spLocks/>
                </p:cNvSpPr>
                <p:nvPr/>
              </p:nvSpPr>
              <p:spPr bwMode="auto">
                <a:xfrm>
                  <a:off x="3627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3" name="Freeform 143"/>
                <p:cNvSpPr>
                  <a:spLocks/>
                </p:cNvSpPr>
                <p:nvPr/>
              </p:nvSpPr>
              <p:spPr bwMode="auto">
                <a:xfrm>
                  <a:off x="3585" y="2652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4" name="Freeform 144"/>
                <p:cNvSpPr>
                  <a:spLocks/>
                </p:cNvSpPr>
                <p:nvPr/>
              </p:nvSpPr>
              <p:spPr bwMode="auto">
                <a:xfrm>
                  <a:off x="3543" y="265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5" name="Freeform 145"/>
                <p:cNvSpPr>
                  <a:spLocks/>
                </p:cNvSpPr>
                <p:nvPr/>
              </p:nvSpPr>
              <p:spPr bwMode="auto">
                <a:xfrm>
                  <a:off x="3501" y="265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6" name="Freeform 146"/>
                <p:cNvSpPr>
                  <a:spLocks/>
                </p:cNvSpPr>
                <p:nvPr/>
              </p:nvSpPr>
              <p:spPr bwMode="auto">
                <a:xfrm>
                  <a:off x="3459" y="265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7" name="Freeform 147"/>
                <p:cNvSpPr>
                  <a:spLocks/>
                </p:cNvSpPr>
                <p:nvPr/>
              </p:nvSpPr>
              <p:spPr bwMode="auto">
                <a:xfrm>
                  <a:off x="3417" y="266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8" name="Freeform 148"/>
                <p:cNvSpPr>
                  <a:spLocks/>
                </p:cNvSpPr>
                <p:nvPr/>
              </p:nvSpPr>
              <p:spPr bwMode="auto">
                <a:xfrm>
                  <a:off x="3375" y="267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39" name="Freeform 149"/>
                <p:cNvSpPr>
                  <a:spLocks/>
                </p:cNvSpPr>
                <p:nvPr/>
              </p:nvSpPr>
              <p:spPr bwMode="auto">
                <a:xfrm>
                  <a:off x="3333" y="267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0" name="Freeform 150"/>
                <p:cNvSpPr>
                  <a:spLocks/>
                </p:cNvSpPr>
                <p:nvPr/>
              </p:nvSpPr>
              <p:spPr bwMode="auto">
                <a:xfrm>
                  <a:off x="3291" y="268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1" name="Freeform 151"/>
                <p:cNvSpPr>
                  <a:spLocks/>
                </p:cNvSpPr>
                <p:nvPr/>
              </p:nvSpPr>
              <p:spPr bwMode="auto">
                <a:xfrm>
                  <a:off x="3249" y="2694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2" name="Freeform 152"/>
                <p:cNvSpPr>
                  <a:spLocks/>
                </p:cNvSpPr>
                <p:nvPr/>
              </p:nvSpPr>
              <p:spPr bwMode="auto">
                <a:xfrm>
                  <a:off x="3207" y="2700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8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8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3" name="Freeform 153"/>
                <p:cNvSpPr>
                  <a:spLocks/>
                </p:cNvSpPr>
                <p:nvPr/>
              </p:nvSpPr>
              <p:spPr bwMode="auto">
                <a:xfrm>
                  <a:off x="3171" y="2712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4" name="Freeform 154"/>
                <p:cNvSpPr>
                  <a:spLocks/>
                </p:cNvSpPr>
                <p:nvPr/>
              </p:nvSpPr>
              <p:spPr bwMode="auto">
                <a:xfrm>
                  <a:off x="3129" y="272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5" name="Freeform 155"/>
                <p:cNvSpPr>
                  <a:spLocks/>
                </p:cNvSpPr>
                <p:nvPr/>
              </p:nvSpPr>
              <p:spPr bwMode="auto">
                <a:xfrm>
                  <a:off x="3087" y="273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6" name="Freeform 156"/>
                <p:cNvSpPr>
                  <a:spLocks/>
                </p:cNvSpPr>
                <p:nvPr/>
              </p:nvSpPr>
              <p:spPr bwMode="auto">
                <a:xfrm>
                  <a:off x="3051" y="2748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7" name="Freeform 157"/>
                <p:cNvSpPr>
                  <a:spLocks/>
                </p:cNvSpPr>
                <p:nvPr/>
              </p:nvSpPr>
              <p:spPr bwMode="auto">
                <a:xfrm>
                  <a:off x="3009" y="276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6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8" name="Freeform 158"/>
                <p:cNvSpPr>
                  <a:spLocks/>
                </p:cNvSpPr>
                <p:nvPr/>
              </p:nvSpPr>
              <p:spPr bwMode="auto">
                <a:xfrm>
                  <a:off x="2973" y="2784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49" name="Freeform 159"/>
                <p:cNvSpPr>
                  <a:spLocks/>
                </p:cNvSpPr>
                <p:nvPr/>
              </p:nvSpPr>
              <p:spPr bwMode="auto">
                <a:xfrm>
                  <a:off x="2937" y="2802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0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0" name="Freeform 160"/>
                <p:cNvSpPr>
                  <a:spLocks/>
                </p:cNvSpPr>
                <p:nvPr/>
              </p:nvSpPr>
              <p:spPr bwMode="auto">
                <a:xfrm>
                  <a:off x="2901" y="2820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12 w 24"/>
                    <a:gd name="T7" fmla="*/ 12 h 24"/>
                    <a:gd name="T8" fmla="*/ 0 w 24"/>
                    <a:gd name="T9" fmla="*/ 18 h 24"/>
                    <a:gd name="T10" fmla="*/ 0 w 24"/>
                    <a:gd name="T11" fmla="*/ 18 h 24"/>
                    <a:gd name="T12" fmla="*/ 0 w 24"/>
                    <a:gd name="T13" fmla="*/ 24 h 24"/>
                    <a:gd name="T14" fmla="*/ 12 w 24"/>
                    <a:gd name="T15" fmla="*/ 18 h 24"/>
                    <a:gd name="T16" fmla="*/ 24 w 24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12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2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1" name="Freeform 161"/>
                <p:cNvSpPr>
                  <a:spLocks/>
                </p:cNvSpPr>
                <p:nvPr/>
              </p:nvSpPr>
              <p:spPr bwMode="auto">
                <a:xfrm>
                  <a:off x="2865" y="2844"/>
                  <a:ext cx="30" cy="24"/>
                </a:xfrm>
                <a:custGeom>
                  <a:avLst/>
                  <a:gdLst>
                    <a:gd name="T0" fmla="*/ 24 w 30"/>
                    <a:gd name="T1" fmla="*/ 6 h 24"/>
                    <a:gd name="T2" fmla="*/ 30 w 30"/>
                    <a:gd name="T3" fmla="*/ 6 h 24"/>
                    <a:gd name="T4" fmla="*/ 24 w 30"/>
                    <a:gd name="T5" fmla="*/ 0 h 24"/>
                    <a:gd name="T6" fmla="*/ 6 w 30"/>
                    <a:gd name="T7" fmla="*/ 18 h 24"/>
                    <a:gd name="T8" fmla="*/ 0 w 30"/>
                    <a:gd name="T9" fmla="*/ 18 h 24"/>
                    <a:gd name="T10" fmla="*/ 6 w 30"/>
                    <a:gd name="T11" fmla="*/ 24 h 24"/>
                    <a:gd name="T12" fmla="*/ 24 w 30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24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2" name="Freeform 162"/>
                <p:cNvSpPr>
                  <a:spLocks/>
                </p:cNvSpPr>
                <p:nvPr/>
              </p:nvSpPr>
              <p:spPr bwMode="auto">
                <a:xfrm>
                  <a:off x="2835" y="2874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0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18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3" name="Freeform 163"/>
                <p:cNvSpPr>
                  <a:spLocks/>
                </p:cNvSpPr>
                <p:nvPr/>
              </p:nvSpPr>
              <p:spPr bwMode="auto">
                <a:xfrm>
                  <a:off x="2811" y="2904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18 w 24"/>
                    <a:gd name="T3" fmla="*/ 0 h 24"/>
                    <a:gd name="T4" fmla="*/ 18 w 24"/>
                    <a:gd name="T5" fmla="*/ 6 h 24"/>
                    <a:gd name="T6" fmla="*/ 0 w 24"/>
                    <a:gd name="T7" fmla="*/ 24 h 24"/>
                    <a:gd name="T8" fmla="*/ 6 w 24"/>
                    <a:gd name="T9" fmla="*/ 24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4" name="Freeform 164"/>
                <p:cNvSpPr>
                  <a:spLocks/>
                </p:cNvSpPr>
                <p:nvPr/>
              </p:nvSpPr>
              <p:spPr bwMode="auto">
                <a:xfrm>
                  <a:off x="2793" y="2940"/>
                  <a:ext cx="18" cy="30"/>
                </a:xfrm>
                <a:custGeom>
                  <a:avLst/>
                  <a:gdLst>
                    <a:gd name="T0" fmla="*/ 18 w 18"/>
                    <a:gd name="T1" fmla="*/ 6 h 30"/>
                    <a:gd name="T2" fmla="*/ 18 w 18"/>
                    <a:gd name="T3" fmla="*/ 0 h 30"/>
                    <a:gd name="T4" fmla="*/ 12 w 18"/>
                    <a:gd name="T5" fmla="*/ 6 h 30"/>
                    <a:gd name="T6" fmla="*/ 0 w 18"/>
                    <a:gd name="T7" fmla="*/ 24 h 30"/>
                    <a:gd name="T8" fmla="*/ 6 w 18"/>
                    <a:gd name="T9" fmla="*/ 30 h 30"/>
                    <a:gd name="T10" fmla="*/ 6 w 18"/>
                    <a:gd name="T11" fmla="*/ 24 h 30"/>
                    <a:gd name="T12" fmla="*/ 18 w 18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30">
                      <a:moveTo>
                        <a:pt x="18" y="6"/>
                      </a:move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5" name="Freeform 165"/>
                <p:cNvSpPr>
                  <a:spLocks/>
                </p:cNvSpPr>
                <p:nvPr/>
              </p:nvSpPr>
              <p:spPr bwMode="auto">
                <a:xfrm>
                  <a:off x="2793" y="2982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24 h 30"/>
                    <a:gd name="T10" fmla="*/ 0 w 6"/>
                    <a:gd name="T11" fmla="*/ 30 h 30"/>
                    <a:gd name="T12" fmla="*/ 6 w 6"/>
                    <a:gd name="T13" fmla="*/ 24 h 30"/>
                    <a:gd name="T14" fmla="*/ 6 w 6"/>
                    <a:gd name="T15" fmla="*/ 24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6" name="Freeform 166"/>
                <p:cNvSpPr>
                  <a:spLocks/>
                </p:cNvSpPr>
                <p:nvPr/>
              </p:nvSpPr>
              <p:spPr bwMode="auto">
                <a:xfrm>
                  <a:off x="2793" y="3024"/>
                  <a:ext cx="12" cy="30"/>
                </a:xfrm>
                <a:custGeom>
                  <a:avLst/>
                  <a:gdLst>
                    <a:gd name="T0" fmla="*/ 6 w 12"/>
                    <a:gd name="T1" fmla="*/ 0 h 30"/>
                    <a:gd name="T2" fmla="*/ 0 w 12"/>
                    <a:gd name="T3" fmla="*/ 0 h 30"/>
                    <a:gd name="T4" fmla="*/ 0 w 12"/>
                    <a:gd name="T5" fmla="*/ 0 h 30"/>
                    <a:gd name="T6" fmla="*/ 0 w 12"/>
                    <a:gd name="T7" fmla="*/ 18 h 30"/>
                    <a:gd name="T8" fmla="*/ 6 w 12"/>
                    <a:gd name="T9" fmla="*/ 24 h 30"/>
                    <a:gd name="T10" fmla="*/ 6 w 12"/>
                    <a:gd name="T11" fmla="*/ 30 h 30"/>
                    <a:gd name="T12" fmla="*/ 12 w 12"/>
                    <a:gd name="T13" fmla="*/ 24 h 30"/>
                    <a:gd name="T14" fmla="*/ 6 w 12"/>
                    <a:gd name="T15" fmla="*/ 18 h 30"/>
                    <a:gd name="T16" fmla="*/ 6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7" name="Freeform 167"/>
                <p:cNvSpPr>
                  <a:spLocks/>
                </p:cNvSpPr>
                <p:nvPr/>
              </p:nvSpPr>
              <p:spPr bwMode="auto">
                <a:xfrm>
                  <a:off x="2805" y="3060"/>
                  <a:ext cx="18" cy="30"/>
                </a:xfrm>
                <a:custGeom>
                  <a:avLst/>
                  <a:gdLst>
                    <a:gd name="T0" fmla="*/ 6 w 18"/>
                    <a:gd name="T1" fmla="*/ 6 h 30"/>
                    <a:gd name="T2" fmla="*/ 0 w 18"/>
                    <a:gd name="T3" fmla="*/ 0 h 30"/>
                    <a:gd name="T4" fmla="*/ 0 w 18"/>
                    <a:gd name="T5" fmla="*/ 6 h 30"/>
                    <a:gd name="T6" fmla="*/ 6 w 18"/>
                    <a:gd name="T7" fmla="*/ 18 h 30"/>
                    <a:gd name="T8" fmla="*/ 12 w 18"/>
                    <a:gd name="T9" fmla="*/ 24 h 30"/>
                    <a:gd name="T10" fmla="*/ 12 w 18"/>
                    <a:gd name="T11" fmla="*/ 30 h 30"/>
                    <a:gd name="T12" fmla="*/ 18 w 18"/>
                    <a:gd name="T13" fmla="*/ 24 h 30"/>
                    <a:gd name="T14" fmla="*/ 12 w 18"/>
                    <a:gd name="T15" fmla="*/ 18 h 30"/>
                    <a:gd name="T16" fmla="*/ 6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2" y="30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8" name="Freeform 168"/>
                <p:cNvSpPr>
                  <a:spLocks/>
                </p:cNvSpPr>
                <p:nvPr/>
              </p:nvSpPr>
              <p:spPr bwMode="auto">
                <a:xfrm>
                  <a:off x="2823" y="3096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6 w 24"/>
                    <a:gd name="T3" fmla="*/ 0 h 24"/>
                    <a:gd name="T4" fmla="*/ 0 w 24"/>
                    <a:gd name="T5" fmla="*/ 6 h 24"/>
                    <a:gd name="T6" fmla="*/ 12 w 24"/>
                    <a:gd name="T7" fmla="*/ 18 h 24"/>
                    <a:gd name="T8" fmla="*/ 12 w 24"/>
                    <a:gd name="T9" fmla="*/ 18 h 24"/>
                    <a:gd name="T10" fmla="*/ 24 w 24"/>
                    <a:gd name="T11" fmla="*/ 24 h 24"/>
                    <a:gd name="T12" fmla="*/ 24 w 24"/>
                    <a:gd name="T13" fmla="*/ 24 h 24"/>
                    <a:gd name="T14" fmla="*/ 24 w 24"/>
                    <a:gd name="T15" fmla="*/ 18 h 24"/>
                    <a:gd name="T16" fmla="*/ 12 w 24"/>
                    <a:gd name="T17" fmla="*/ 12 h 24"/>
                    <a:gd name="T18" fmla="*/ 12 w 24"/>
                    <a:gd name="T19" fmla="*/ 18 h 24"/>
                    <a:gd name="T20" fmla="*/ 18 w 24"/>
                    <a:gd name="T21" fmla="*/ 18 h 24"/>
                    <a:gd name="T22" fmla="*/ 6 w 24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18"/>
                      </a:lnTo>
                      <a:lnTo>
                        <a:pt x="24" y="24"/>
                      </a:lnTo>
                      <a:lnTo>
                        <a:pt x="24" y="18"/>
                      </a:lnTo>
                      <a:lnTo>
                        <a:pt x="12" y="12"/>
                      </a:lnTo>
                      <a:lnTo>
                        <a:pt x="12" y="18"/>
                      </a:lnTo>
                      <a:lnTo>
                        <a:pt x="18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59" name="Freeform 169"/>
                <p:cNvSpPr>
                  <a:spLocks/>
                </p:cNvSpPr>
                <p:nvPr/>
              </p:nvSpPr>
              <p:spPr bwMode="auto">
                <a:xfrm>
                  <a:off x="2853" y="3126"/>
                  <a:ext cx="24" cy="24"/>
                </a:xfrm>
                <a:custGeom>
                  <a:avLst/>
                  <a:gdLst>
                    <a:gd name="T0" fmla="*/ 6 w 24"/>
                    <a:gd name="T1" fmla="*/ 0 h 24"/>
                    <a:gd name="T2" fmla="*/ 0 w 24"/>
                    <a:gd name="T3" fmla="*/ 6 h 24"/>
                    <a:gd name="T4" fmla="*/ 6 w 24"/>
                    <a:gd name="T5" fmla="*/ 6 h 24"/>
                    <a:gd name="T6" fmla="*/ 18 w 24"/>
                    <a:gd name="T7" fmla="*/ 24 h 24"/>
                    <a:gd name="T8" fmla="*/ 24 w 24"/>
                    <a:gd name="T9" fmla="*/ 24 h 24"/>
                    <a:gd name="T10" fmla="*/ 24 w 24"/>
                    <a:gd name="T11" fmla="*/ 24 h 24"/>
                    <a:gd name="T12" fmla="*/ 24 w 24"/>
                    <a:gd name="T13" fmla="*/ 18 h 24"/>
                    <a:gd name="T14" fmla="*/ 18 w 24"/>
                    <a:gd name="T15" fmla="*/ 18 h 24"/>
                    <a:gd name="T16" fmla="*/ 6 w 24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0" name="Freeform 170"/>
                <p:cNvSpPr>
                  <a:spLocks/>
                </p:cNvSpPr>
                <p:nvPr/>
              </p:nvSpPr>
              <p:spPr bwMode="auto">
                <a:xfrm>
                  <a:off x="2883" y="315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1" name="Freeform 171"/>
                <p:cNvSpPr>
                  <a:spLocks/>
                </p:cNvSpPr>
                <p:nvPr/>
              </p:nvSpPr>
              <p:spPr bwMode="auto">
                <a:xfrm>
                  <a:off x="2919" y="318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2" name="Freeform 172"/>
                <p:cNvSpPr>
                  <a:spLocks/>
                </p:cNvSpPr>
                <p:nvPr/>
              </p:nvSpPr>
              <p:spPr bwMode="auto">
                <a:xfrm>
                  <a:off x="2955" y="320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3" name="Freeform 173"/>
                <p:cNvSpPr>
                  <a:spLocks/>
                </p:cNvSpPr>
                <p:nvPr/>
              </p:nvSpPr>
              <p:spPr bwMode="auto">
                <a:xfrm>
                  <a:off x="2997" y="3222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18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18 w 24"/>
                    <a:gd name="T15" fmla="*/ 6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4" name="Freeform 174"/>
                <p:cNvSpPr>
                  <a:spLocks/>
                </p:cNvSpPr>
                <p:nvPr/>
              </p:nvSpPr>
              <p:spPr bwMode="auto">
                <a:xfrm>
                  <a:off x="3033" y="3234"/>
                  <a:ext cx="30" cy="18"/>
                </a:xfrm>
                <a:custGeom>
                  <a:avLst/>
                  <a:gdLst>
                    <a:gd name="T0" fmla="*/ 0 w 30"/>
                    <a:gd name="T1" fmla="*/ 0 h 18"/>
                    <a:gd name="T2" fmla="*/ 0 w 30"/>
                    <a:gd name="T3" fmla="*/ 6 h 18"/>
                    <a:gd name="T4" fmla="*/ 0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0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5" name="Freeform 175"/>
                <p:cNvSpPr>
                  <a:spLocks/>
                </p:cNvSpPr>
                <p:nvPr/>
              </p:nvSpPr>
              <p:spPr bwMode="auto">
                <a:xfrm>
                  <a:off x="3069" y="325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12 w 30"/>
                    <a:gd name="T7" fmla="*/ 6 h 12"/>
                    <a:gd name="T8" fmla="*/ 30 w 30"/>
                    <a:gd name="T9" fmla="*/ 12 h 12"/>
                    <a:gd name="T10" fmla="*/ 30 w 30"/>
                    <a:gd name="T11" fmla="*/ 12 h 12"/>
                    <a:gd name="T12" fmla="*/ 30 w 30"/>
                    <a:gd name="T13" fmla="*/ 6 h 12"/>
                    <a:gd name="T14" fmla="*/ 12 w 30"/>
                    <a:gd name="T15" fmla="*/ 0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6" name="Freeform 176"/>
                <p:cNvSpPr>
                  <a:spLocks/>
                </p:cNvSpPr>
                <p:nvPr/>
              </p:nvSpPr>
              <p:spPr bwMode="auto">
                <a:xfrm>
                  <a:off x="3111" y="326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7" name="Freeform 177"/>
                <p:cNvSpPr>
                  <a:spLocks/>
                </p:cNvSpPr>
                <p:nvPr/>
              </p:nvSpPr>
              <p:spPr bwMode="auto">
                <a:xfrm>
                  <a:off x="3153" y="327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8" name="Freeform 178"/>
                <p:cNvSpPr>
                  <a:spLocks/>
                </p:cNvSpPr>
                <p:nvPr/>
              </p:nvSpPr>
              <p:spPr bwMode="auto">
                <a:xfrm>
                  <a:off x="3195" y="3288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69" name="Freeform 179"/>
                <p:cNvSpPr>
                  <a:spLocks/>
                </p:cNvSpPr>
                <p:nvPr/>
              </p:nvSpPr>
              <p:spPr bwMode="auto">
                <a:xfrm>
                  <a:off x="3231" y="330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0" name="Freeform 180"/>
                <p:cNvSpPr>
                  <a:spLocks/>
                </p:cNvSpPr>
                <p:nvPr/>
              </p:nvSpPr>
              <p:spPr bwMode="auto">
                <a:xfrm>
                  <a:off x="3273" y="330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1" name="Freeform 181"/>
                <p:cNvSpPr>
                  <a:spLocks/>
                </p:cNvSpPr>
                <p:nvPr/>
              </p:nvSpPr>
              <p:spPr bwMode="auto">
                <a:xfrm>
                  <a:off x="3315" y="331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2" name="Freeform 182"/>
                <p:cNvSpPr>
                  <a:spLocks/>
                </p:cNvSpPr>
                <p:nvPr/>
              </p:nvSpPr>
              <p:spPr bwMode="auto">
                <a:xfrm>
                  <a:off x="3357" y="332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3" name="Freeform 183"/>
                <p:cNvSpPr>
                  <a:spLocks/>
                </p:cNvSpPr>
                <p:nvPr/>
              </p:nvSpPr>
              <p:spPr bwMode="auto">
                <a:xfrm>
                  <a:off x="3399" y="333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4" name="Freeform 184"/>
                <p:cNvSpPr>
                  <a:spLocks/>
                </p:cNvSpPr>
                <p:nvPr/>
              </p:nvSpPr>
              <p:spPr bwMode="auto">
                <a:xfrm>
                  <a:off x="3441" y="333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5" name="Freeform 185"/>
                <p:cNvSpPr>
                  <a:spLocks/>
                </p:cNvSpPr>
                <p:nvPr/>
              </p:nvSpPr>
              <p:spPr bwMode="auto">
                <a:xfrm>
                  <a:off x="3483" y="334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6" name="Freeform 186"/>
                <p:cNvSpPr>
                  <a:spLocks/>
                </p:cNvSpPr>
                <p:nvPr/>
              </p:nvSpPr>
              <p:spPr bwMode="auto">
                <a:xfrm>
                  <a:off x="3525" y="334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7" name="Freeform 187"/>
                <p:cNvSpPr>
                  <a:spLocks/>
                </p:cNvSpPr>
                <p:nvPr/>
              </p:nvSpPr>
              <p:spPr bwMode="auto">
                <a:xfrm>
                  <a:off x="3567" y="334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8" name="Freeform 188"/>
                <p:cNvSpPr>
                  <a:spLocks/>
                </p:cNvSpPr>
                <p:nvPr/>
              </p:nvSpPr>
              <p:spPr bwMode="auto">
                <a:xfrm>
                  <a:off x="3609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79" name="Freeform 189"/>
                <p:cNvSpPr>
                  <a:spLocks/>
                </p:cNvSpPr>
                <p:nvPr/>
              </p:nvSpPr>
              <p:spPr bwMode="auto">
                <a:xfrm>
                  <a:off x="3651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0" name="Freeform 190"/>
                <p:cNvSpPr>
                  <a:spLocks/>
                </p:cNvSpPr>
                <p:nvPr/>
              </p:nvSpPr>
              <p:spPr bwMode="auto">
                <a:xfrm>
                  <a:off x="3693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1" name="Freeform 191"/>
                <p:cNvSpPr>
                  <a:spLocks/>
                </p:cNvSpPr>
                <p:nvPr/>
              </p:nvSpPr>
              <p:spPr bwMode="auto">
                <a:xfrm>
                  <a:off x="3735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2" name="Freeform 192"/>
                <p:cNvSpPr>
                  <a:spLocks/>
                </p:cNvSpPr>
                <p:nvPr/>
              </p:nvSpPr>
              <p:spPr bwMode="auto">
                <a:xfrm>
                  <a:off x="3777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3" name="Freeform 193"/>
                <p:cNvSpPr>
                  <a:spLocks/>
                </p:cNvSpPr>
                <p:nvPr/>
              </p:nvSpPr>
              <p:spPr bwMode="auto">
                <a:xfrm>
                  <a:off x="3819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4" name="Freeform 194"/>
                <p:cNvSpPr>
                  <a:spLocks/>
                </p:cNvSpPr>
                <p:nvPr/>
              </p:nvSpPr>
              <p:spPr bwMode="auto">
                <a:xfrm>
                  <a:off x="3861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5" name="Freeform 195"/>
                <p:cNvSpPr>
                  <a:spLocks/>
                </p:cNvSpPr>
                <p:nvPr/>
              </p:nvSpPr>
              <p:spPr bwMode="auto">
                <a:xfrm>
                  <a:off x="3903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6" name="Freeform 196"/>
                <p:cNvSpPr>
                  <a:spLocks/>
                </p:cNvSpPr>
                <p:nvPr/>
              </p:nvSpPr>
              <p:spPr bwMode="auto">
                <a:xfrm>
                  <a:off x="3945" y="334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7" name="Freeform 197"/>
                <p:cNvSpPr>
                  <a:spLocks/>
                </p:cNvSpPr>
                <p:nvPr/>
              </p:nvSpPr>
              <p:spPr bwMode="auto">
                <a:xfrm>
                  <a:off x="3987" y="3348"/>
                  <a:ext cx="31" cy="6"/>
                </a:xfrm>
                <a:custGeom>
                  <a:avLst/>
                  <a:gdLst>
                    <a:gd name="T0" fmla="*/ 0 w 31"/>
                    <a:gd name="T1" fmla="*/ 0 h 6"/>
                    <a:gd name="T2" fmla="*/ 0 w 31"/>
                    <a:gd name="T3" fmla="*/ 6 h 6"/>
                    <a:gd name="T4" fmla="*/ 0 w 31"/>
                    <a:gd name="T5" fmla="*/ 6 h 6"/>
                    <a:gd name="T6" fmla="*/ 25 w 31"/>
                    <a:gd name="T7" fmla="*/ 6 h 6"/>
                    <a:gd name="T8" fmla="*/ 31 w 31"/>
                    <a:gd name="T9" fmla="*/ 0 h 6"/>
                    <a:gd name="T10" fmla="*/ 25 w 31"/>
                    <a:gd name="T11" fmla="*/ 0 h 6"/>
                    <a:gd name="T12" fmla="*/ 0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31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8" name="Freeform 198"/>
                <p:cNvSpPr>
                  <a:spLocks/>
                </p:cNvSpPr>
                <p:nvPr/>
              </p:nvSpPr>
              <p:spPr bwMode="auto">
                <a:xfrm>
                  <a:off x="4030" y="334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89" name="Freeform 199"/>
                <p:cNvSpPr>
                  <a:spLocks/>
                </p:cNvSpPr>
                <p:nvPr/>
              </p:nvSpPr>
              <p:spPr bwMode="auto">
                <a:xfrm>
                  <a:off x="4066" y="333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0" name="Freeform 200"/>
                <p:cNvSpPr>
                  <a:spLocks/>
                </p:cNvSpPr>
                <p:nvPr/>
              </p:nvSpPr>
              <p:spPr bwMode="auto">
                <a:xfrm>
                  <a:off x="4108" y="333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1" name="Freeform 201"/>
                <p:cNvSpPr>
                  <a:spLocks/>
                </p:cNvSpPr>
                <p:nvPr/>
              </p:nvSpPr>
              <p:spPr bwMode="auto">
                <a:xfrm>
                  <a:off x="4150" y="332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6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6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2" name="Freeform 202"/>
                <p:cNvSpPr>
                  <a:spLocks/>
                </p:cNvSpPr>
                <p:nvPr/>
              </p:nvSpPr>
              <p:spPr bwMode="auto">
                <a:xfrm>
                  <a:off x="4192" y="331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3" name="Freeform 203"/>
                <p:cNvSpPr>
                  <a:spLocks/>
                </p:cNvSpPr>
                <p:nvPr/>
              </p:nvSpPr>
              <p:spPr bwMode="auto">
                <a:xfrm>
                  <a:off x="4234" y="331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4" name="Freeform 204"/>
                <p:cNvSpPr>
                  <a:spLocks/>
                </p:cNvSpPr>
                <p:nvPr/>
              </p:nvSpPr>
              <p:spPr bwMode="auto">
                <a:xfrm>
                  <a:off x="4276" y="330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5" name="Freeform 205"/>
                <p:cNvSpPr>
                  <a:spLocks/>
                </p:cNvSpPr>
                <p:nvPr/>
              </p:nvSpPr>
              <p:spPr bwMode="auto">
                <a:xfrm>
                  <a:off x="4318" y="329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6 w 30"/>
                    <a:gd name="T7" fmla="*/ 12 h 12"/>
                    <a:gd name="T8" fmla="*/ 24 w 30"/>
                    <a:gd name="T9" fmla="*/ 6 h 12"/>
                    <a:gd name="T10" fmla="*/ 30 w 30"/>
                    <a:gd name="T11" fmla="*/ 0 h 12"/>
                    <a:gd name="T12" fmla="*/ 24 w 30"/>
                    <a:gd name="T13" fmla="*/ 0 h 12"/>
                    <a:gd name="T14" fmla="*/ 6 w 30"/>
                    <a:gd name="T15" fmla="*/ 6 h 12"/>
                    <a:gd name="T16" fmla="*/ 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6" name="Freeform 206"/>
                <p:cNvSpPr>
                  <a:spLocks/>
                </p:cNvSpPr>
                <p:nvPr/>
              </p:nvSpPr>
              <p:spPr bwMode="auto">
                <a:xfrm>
                  <a:off x="4360" y="328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7" name="Freeform 207"/>
                <p:cNvSpPr>
                  <a:spLocks/>
                </p:cNvSpPr>
                <p:nvPr/>
              </p:nvSpPr>
              <p:spPr bwMode="auto">
                <a:xfrm>
                  <a:off x="4396" y="327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8" name="Freeform 208"/>
                <p:cNvSpPr>
                  <a:spLocks/>
                </p:cNvSpPr>
                <p:nvPr/>
              </p:nvSpPr>
              <p:spPr bwMode="auto">
                <a:xfrm>
                  <a:off x="4438" y="325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99" name="Freeform 209"/>
                <p:cNvSpPr>
                  <a:spLocks/>
                </p:cNvSpPr>
                <p:nvPr/>
              </p:nvSpPr>
              <p:spPr bwMode="auto">
                <a:xfrm>
                  <a:off x="4480" y="324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0" name="Freeform 210"/>
                <p:cNvSpPr>
                  <a:spLocks/>
                </p:cNvSpPr>
                <p:nvPr/>
              </p:nvSpPr>
              <p:spPr bwMode="auto">
                <a:xfrm>
                  <a:off x="4516" y="3222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18 w 30"/>
                    <a:gd name="T7" fmla="*/ 12 h 18"/>
                    <a:gd name="T8" fmla="*/ 24 w 30"/>
                    <a:gd name="T9" fmla="*/ 6 h 18"/>
                    <a:gd name="T10" fmla="*/ 30 w 30"/>
                    <a:gd name="T11" fmla="*/ 6 h 18"/>
                    <a:gd name="T12" fmla="*/ 24 w 30"/>
                    <a:gd name="T13" fmla="*/ 0 h 18"/>
                    <a:gd name="T14" fmla="*/ 18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1" name="Freeform 211"/>
                <p:cNvSpPr>
                  <a:spLocks/>
                </p:cNvSpPr>
                <p:nvPr/>
              </p:nvSpPr>
              <p:spPr bwMode="auto">
                <a:xfrm>
                  <a:off x="4558" y="320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2" name="Freeform 212"/>
                <p:cNvSpPr>
                  <a:spLocks/>
                </p:cNvSpPr>
                <p:nvPr/>
              </p:nvSpPr>
              <p:spPr bwMode="auto">
                <a:xfrm>
                  <a:off x="4594" y="3186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3" name="Freeform 213"/>
                <p:cNvSpPr>
                  <a:spLocks/>
                </p:cNvSpPr>
                <p:nvPr/>
              </p:nvSpPr>
              <p:spPr bwMode="auto">
                <a:xfrm>
                  <a:off x="4630" y="3162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6 w 24"/>
                    <a:gd name="T7" fmla="*/ 18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6 w 24"/>
                    <a:gd name="T15" fmla="*/ 12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4" name="Freeform 214"/>
                <p:cNvSpPr>
                  <a:spLocks/>
                </p:cNvSpPr>
                <p:nvPr/>
              </p:nvSpPr>
              <p:spPr bwMode="auto">
                <a:xfrm>
                  <a:off x="4660" y="313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18 w 30"/>
                    <a:gd name="T7" fmla="*/ 12 h 18"/>
                    <a:gd name="T8" fmla="*/ 24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18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5" name="Freeform 215"/>
                <p:cNvSpPr>
                  <a:spLocks/>
                </p:cNvSpPr>
                <p:nvPr/>
              </p:nvSpPr>
              <p:spPr bwMode="auto">
                <a:xfrm>
                  <a:off x="4696" y="3108"/>
                  <a:ext cx="18" cy="24"/>
                </a:xfrm>
                <a:custGeom>
                  <a:avLst/>
                  <a:gdLst>
                    <a:gd name="T0" fmla="*/ 0 w 18"/>
                    <a:gd name="T1" fmla="*/ 18 h 24"/>
                    <a:gd name="T2" fmla="*/ 0 w 18"/>
                    <a:gd name="T3" fmla="*/ 18 h 24"/>
                    <a:gd name="T4" fmla="*/ 0 w 18"/>
                    <a:gd name="T5" fmla="*/ 24 h 24"/>
                    <a:gd name="T6" fmla="*/ 18 w 18"/>
                    <a:gd name="T7" fmla="*/ 6 h 24"/>
                    <a:gd name="T8" fmla="*/ 18 w 18"/>
                    <a:gd name="T9" fmla="*/ 6 h 24"/>
                    <a:gd name="T10" fmla="*/ 18 w 18"/>
                    <a:gd name="T11" fmla="*/ 0 h 24"/>
                    <a:gd name="T12" fmla="*/ 18 w 18"/>
                    <a:gd name="T13" fmla="*/ 0 h 24"/>
                    <a:gd name="T14" fmla="*/ 12 w 18"/>
                    <a:gd name="T15" fmla="*/ 0 h 24"/>
                    <a:gd name="T16" fmla="*/ 12 w 18"/>
                    <a:gd name="T17" fmla="*/ 6 h 24"/>
                    <a:gd name="T18" fmla="*/ 18 w 18"/>
                    <a:gd name="T19" fmla="*/ 6 h 24"/>
                    <a:gd name="T20" fmla="*/ 18 w 18"/>
                    <a:gd name="T21" fmla="*/ 0 h 24"/>
                    <a:gd name="T22" fmla="*/ 0 w 18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6" name="Freeform 216"/>
                <p:cNvSpPr>
                  <a:spLocks/>
                </p:cNvSpPr>
                <p:nvPr/>
              </p:nvSpPr>
              <p:spPr bwMode="auto">
                <a:xfrm>
                  <a:off x="4720" y="3072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6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8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7" name="Freeform 217"/>
                <p:cNvSpPr>
                  <a:spLocks/>
                </p:cNvSpPr>
                <p:nvPr/>
              </p:nvSpPr>
              <p:spPr bwMode="auto">
                <a:xfrm>
                  <a:off x="4744" y="3030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0 w 12"/>
                    <a:gd name="T3" fmla="*/ 30 h 30"/>
                    <a:gd name="T4" fmla="*/ 6 w 12"/>
                    <a:gd name="T5" fmla="*/ 30 h 30"/>
                    <a:gd name="T6" fmla="*/ 12 w 12"/>
                    <a:gd name="T7" fmla="*/ 12 h 30"/>
                    <a:gd name="T8" fmla="*/ 12 w 12"/>
                    <a:gd name="T9" fmla="*/ 6 h 30"/>
                    <a:gd name="T10" fmla="*/ 6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2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2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8" name="Freeform 218"/>
                <p:cNvSpPr>
                  <a:spLocks/>
                </p:cNvSpPr>
                <p:nvPr/>
              </p:nvSpPr>
              <p:spPr bwMode="auto">
                <a:xfrm>
                  <a:off x="4750" y="2994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12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12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09" name="Freeform 219"/>
                <p:cNvSpPr>
                  <a:spLocks/>
                </p:cNvSpPr>
                <p:nvPr/>
              </p:nvSpPr>
              <p:spPr bwMode="auto">
                <a:xfrm>
                  <a:off x="4744" y="2952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6 w 12"/>
                    <a:gd name="T3" fmla="*/ 30 h 30"/>
                    <a:gd name="T4" fmla="*/ 12 w 12"/>
                    <a:gd name="T5" fmla="*/ 24 h 30"/>
                    <a:gd name="T6" fmla="*/ 12 w 12"/>
                    <a:gd name="T7" fmla="*/ 18 h 30"/>
                    <a:gd name="T8" fmla="*/ 6 w 12"/>
                    <a:gd name="T9" fmla="*/ 0 h 30"/>
                    <a:gd name="T10" fmla="*/ 0 w 12"/>
                    <a:gd name="T11" fmla="*/ 0 h 30"/>
                    <a:gd name="T12" fmla="*/ 0 w 12"/>
                    <a:gd name="T13" fmla="*/ 0 h 30"/>
                    <a:gd name="T14" fmla="*/ 6 w 12"/>
                    <a:gd name="T15" fmla="*/ 18 h 30"/>
                    <a:gd name="T16" fmla="*/ 6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12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8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0" name="Freeform 220"/>
                <p:cNvSpPr>
                  <a:spLocks/>
                </p:cNvSpPr>
                <p:nvPr/>
              </p:nvSpPr>
              <p:spPr bwMode="auto">
                <a:xfrm>
                  <a:off x="4720" y="2916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18 w 24"/>
                    <a:gd name="T7" fmla="*/ 18 h 24"/>
                    <a:gd name="T8" fmla="*/ 6 w 24"/>
                    <a:gd name="T9" fmla="*/ 0 h 24"/>
                    <a:gd name="T10" fmla="*/ 6 w 24"/>
                    <a:gd name="T11" fmla="*/ 0 h 24"/>
                    <a:gd name="T12" fmla="*/ 0 w 24"/>
                    <a:gd name="T13" fmla="*/ 0 h 24"/>
                    <a:gd name="T14" fmla="*/ 12 w 24"/>
                    <a:gd name="T15" fmla="*/ 18 h 24"/>
                    <a:gd name="T16" fmla="*/ 18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1" name="Freeform 221"/>
                <p:cNvSpPr>
                  <a:spLocks/>
                </p:cNvSpPr>
                <p:nvPr/>
              </p:nvSpPr>
              <p:spPr bwMode="auto">
                <a:xfrm>
                  <a:off x="4696" y="288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18 w 24"/>
                    <a:gd name="T7" fmla="*/ 18 h 24"/>
                    <a:gd name="T8" fmla="*/ 18 w 24"/>
                    <a:gd name="T9" fmla="*/ 12 h 24"/>
                    <a:gd name="T10" fmla="*/ 6 w 24"/>
                    <a:gd name="T11" fmla="*/ 0 h 24"/>
                    <a:gd name="T12" fmla="*/ 0 w 24"/>
                    <a:gd name="T13" fmla="*/ 6 h 24"/>
                    <a:gd name="T14" fmla="*/ 6 w 24"/>
                    <a:gd name="T15" fmla="*/ 6 h 24"/>
                    <a:gd name="T16" fmla="*/ 18 w 24"/>
                    <a:gd name="T17" fmla="*/ 18 h 24"/>
                    <a:gd name="T18" fmla="*/ 18 w 24"/>
                    <a:gd name="T19" fmla="*/ 18 h 24"/>
                    <a:gd name="T20" fmla="*/ 12 w 24"/>
                    <a:gd name="T21" fmla="*/ 18 h 24"/>
                    <a:gd name="T22" fmla="*/ 18 w 24"/>
                    <a:gd name="T23" fmla="*/ 24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18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12" y="18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2" name="Freeform 222"/>
                <p:cNvSpPr>
                  <a:spLocks/>
                </p:cNvSpPr>
                <p:nvPr/>
              </p:nvSpPr>
              <p:spPr bwMode="auto">
                <a:xfrm>
                  <a:off x="4666" y="285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24 w 24"/>
                    <a:gd name="T3" fmla="*/ 24 h 24"/>
                    <a:gd name="T4" fmla="*/ 18 w 24"/>
                    <a:gd name="T5" fmla="*/ 18 h 24"/>
                    <a:gd name="T6" fmla="*/ 12 w 24"/>
                    <a:gd name="T7" fmla="*/ 12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12 w 24"/>
                    <a:gd name="T15" fmla="*/ 18 h 24"/>
                    <a:gd name="T16" fmla="*/ 18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12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8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3" name="Freeform 223"/>
                <p:cNvSpPr>
                  <a:spLocks/>
                </p:cNvSpPr>
                <p:nvPr/>
              </p:nvSpPr>
              <p:spPr bwMode="auto">
                <a:xfrm>
                  <a:off x="4630" y="2826"/>
                  <a:ext cx="30" cy="24"/>
                </a:xfrm>
                <a:custGeom>
                  <a:avLst/>
                  <a:gdLst>
                    <a:gd name="T0" fmla="*/ 24 w 30"/>
                    <a:gd name="T1" fmla="*/ 24 h 24"/>
                    <a:gd name="T2" fmla="*/ 30 w 30"/>
                    <a:gd name="T3" fmla="*/ 18 h 24"/>
                    <a:gd name="T4" fmla="*/ 24 w 30"/>
                    <a:gd name="T5" fmla="*/ 18 h 24"/>
                    <a:gd name="T6" fmla="*/ 6 w 30"/>
                    <a:gd name="T7" fmla="*/ 6 h 24"/>
                    <a:gd name="T8" fmla="*/ 6 w 30"/>
                    <a:gd name="T9" fmla="*/ 0 h 24"/>
                    <a:gd name="T10" fmla="*/ 0 w 30"/>
                    <a:gd name="T11" fmla="*/ 6 h 24"/>
                    <a:gd name="T12" fmla="*/ 6 w 30"/>
                    <a:gd name="T13" fmla="*/ 6 h 24"/>
                    <a:gd name="T14" fmla="*/ 6 w 30"/>
                    <a:gd name="T15" fmla="*/ 12 h 24"/>
                    <a:gd name="T16" fmla="*/ 24 w 30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24">
                      <a:moveTo>
                        <a:pt x="24" y="24"/>
                      </a:move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4" name="Freeform 224"/>
                <p:cNvSpPr>
                  <a:spLocks/>
                </p:cNvSpPr>
                <p:nvPr/>
              </p:nvSpPr>
              <p:spPr bwMode="auto">
                <a:xfrm>
                  <a:off x="4594" y="280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5" name="Freeform 225"/>
                <p:cNvSpPr>
                  <a:spLocks/>
                </p:cNvSpPr>
                <p:nvPr/>
              </p:nvSpPr>
              <p:spPr bwMode="auto">
                <a:xfrm>
                  <a:off x="4558" y="2784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6" name="Freeform 226"/>
                <p:cNvSpPr>
                  <a:spLocks/>
                </p:cNvSpPr>
                <p:nvPr/>
              </p:nvSpPr>
              <p:spPr bwMode="auto">
                <a:xfrm>
                  <a:off x="4522" y="2766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12 w 24"/>
                    <a:gd name="T7" fmla="*/ 6 h 18"/>
                    <a:gd name="T8" fmla="*/ 0 w 24"/>
                    <a:gd name="T9" fmla="*/ 0 h 18"/>
                    <a:gd name="T10" fmla="*/ 0 w 24"/>
                    <a:gd name="T11" fmla="*/ 6 h 18"/>
                    <a:gd name="T12" fmla="*/ 0 w 24"/>
                    <a:gd name="T13" fmla="*/ 6 h 18"/>
                    <a:gd name="T14" fmla="*/ 12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7" name="Freeform 227"/>
                <p:cNvSpPr>
                  <a:spLocks/>
                </p:cNvSpPr>
                <p:nvPr/>
              </p:nvSpPr>
              <p:spPr bwMode="auto">
                <a:xfrm>
                  <a:off x="4480" y="275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8" name="Freeform 228"/>
                <p:cNvSpPr>
                  <a:spLocks/>
                </p:cNvSpPr>
                <p:nvPr/>
              </p:nvSpPr>
              <p:spPr bwMode="auto">
                <a:xfrm>
                  <a:off x="4444" y="2736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6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19" name="Freeform 229"/>
                <p:cNvSpPr>
                  <a:spLocks/>
                </p:cNvSpPr>
                <p:nvPr/>
              </p:nvSpPr>
              <p:spPr bwMode="auto">
                <a:xfrm>
                  <a:off x="4402" y="272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0" name="Freeform 230"/>
                <p:cNvSpPr>
                  <a:spLocks/>
                </p:cNvSpPr>
                <p:nvPr/>
              </p:nvSpPr>
              <p:spPr bwMode="auto">
                <a:xfrm>
                  <a:off x="4360" y="271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1" name="Freeform 231"/>
                <p:cNvSpPr>
                  <a:spLocks/>
                </p:cNvSpPr>
                <p:nvPr/>
              </p:nvSpPr>
              <p:spPr bwMode="auto">
                <a:xfrm>
                  <a:off x="4324" y="2700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6 h 18"/>
                    <a:gd name="T8" fmla="*/ 0 w 24"/>
                    <a:gd name="T9" fmla="*/ 0 h 18"/>
                    <a:gd name="T10" fmla="*/ 0 w 24"/>
                    <a:gd name="T11" fmla="*/ 6 h 18"/>
                    <a:gd name="T12" fmla="*/ 0 w 24"/>
                    <a:gd name="T13" fmla="*/ 6 h 18"/>
                    <a:gd name="T14" fmla="*/ 0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2" name="Freeform 232"/>
                <p:cNvSpPr>
                  <a:spLocks/>
                </p:cNvSpPr>
                <p:nvPr/>
              </p:nvSpPr>
              <p:spPr bwMode="auto">
                <a:xfrm>
                  <a:off x="4282" y="269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3" name="Freeform 233"/>
                <p:cNvSpPr>
                  <a:spLocks/>
                </p:cNvSpPr>
                <p:nvPr/>
              </p:nvSpPr>
              <p:spPr bwMode="auto">
                <a:xfrm>
                  <a:off x="4240" y="268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4" name="Freeform 234"/>
                <p:cNvSpPr>
                  <a:spLocks/>
                </p:cNvSpPr>
                <p:nvPr/>
              </p:nvSpPr>
              <p:spPr bwMode="auto">
                <a:xfrm>
                  <a:off x="4198" y="267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5" name="Freeform 235"/>
                <p:cNvSpPr>
                  <a:spLocks/>
                </p:cNvSpPr>
                <p:nvPr/>
              </p:nvSpPr>
              <p:spPr bwMode="auto">
                <a:xfrm>
                  <a:off x="4156" y="2670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6" name="Freeform 236"/>
                <p:cNvSpPr>
                  <a:spLocks/>
                </p:cNvSpPr>
                <p:nvPr/>
              </p:nvSpPr>
              <p:spPr bwMode="auto">
                <a:xfrm>
                  <a:off x="4114" y="266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7" name="Freeform 237"/>
                <p:cNvSpPr>
                  <a:spLocks/>
                </p:cNvSpPr>
                <p:nvPr/>
              </p:nvSpPr>
              <p:spPr bwMode="auto">
                <a:xfrm>
                  <a:off x="4072" y="266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8" name="Freeform 238"/>
                <p:cNvSpPr>
                  <a:spLocks/>
                </p:cNvSpPr>
                <p:nvPr/>
              </p:nvSpPr>
              <p:spPr bwMode="auto">
                <a:xfrm>
                  <a:off x="4030" y="2658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29" name="Freeform 239"/>
                <p:cNvSpPr>
                  <a:spLocks/>
                </p:cNvSpPr>
                <p:nvPr/>
              </p:nvSpPr>
              <p:spPr bwMode="auto">
                <a:xfrm>
                  <a:off x="3987" y="2652"/>
                  <a:ext cx="31" cy="6"/>
                </a:xfrm>
                <a:custGeom>
                  <a:avLst/>
                  <a:gdLst>
                    <a:gd name="T0" fmla="*/ 31 w 31"/>
                    <a:gd name="T1" fmla="*/ 6 h 6"/>
                    <a:gd name="T2" fmla="*/ 31 w 31"/>
                    <a:gd name="T3" fmla="*/ 6 h 6"/>
                    <a:gd name="T4" fmla="*/ 31 w 31"/>
                    <a:gd name="T5" fmla="*/ 0 h 6"/>
                    <a:gd name="T6" fmla="*/ 7 w 31"/>
                    <a:gd name="T7" fmla="*/ 0 h 6"/>
                    <a:gd name="T8" fmla="*/ 0 w 31"/>
                    <a:gd name="T9" fmla="*/ 6 h 6"/>
                    <a:gd name="T10" fmla="*/ 7 w 31"/>
                    <a:gd name="T11" fmla="*/ 6 h 6"/>
                    <a:gd name="T12" fmla="*/ 31 w 31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31" y="6"/>
                      </a:move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7" y="0"/>
                      </a:lnTo>
                      <a:lnTo>
                        <a:pt x="0" y="6"/>
                      </a:lnTo>
                      <a:lnTo>
                        <a:pt x="7" y="6"/>
                      </a:lnTo>
                      <a:lnTo>
                        <a:pt x="31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30" name="Freeform 240"/>
                <p:cNvSpPr>
                  <a:spLocks/>
                </p:cNvSpPr>
                <p:nvPr/>
              </p:nvSpPr>
              <p:spPr bwMode="auto">
                <a:xfrm>
                  <a:off x="3945" y="2652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31" name="Freeform 241"/>
                <p:cNvSpPr>
                  <a:spLocks/>
                </p:cNvSpPr>
                <p:nvPr/>
              </p:nvSpPr>
              <p:spPr bwMode="auto">
                <a:xfrm>
                  <a:off x="3903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32" name="Freeform 242"/>
                <p:cNvSpPr>
                  <a:spLocks/>
                </p:cNvSpPr>
                <p:nvPr/>
              </p:nvSpPr>
              <p:spPr bwMode="auto">
                <a:xfrm>
                  <a:off x="3861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33" name="Freeform 243"/>
                <p:cNvSpPr>
                  <a:spLocks/>
                </p:cNvSpPr>
                <p:nvPr/>
              </p:nvSpPr>
              <p:spPr bwMode="auto">
                <a:xfrm>
                  <a:off x="3819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534" name="Freeform 244"/>
                <p:cNvSpPr>
                  <a:spLocks/>
                </p:cNvSpPr>
                <p:nvPr/>
              </p:nvSpPr>
              <p:spPr bwMode="auto">
                <a:xfrm>
                  <a:off x="3777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261" name="Group 245"/>
              <p:cNvGrpSpPr>
                <a:grpSpLocks/>
              </p:cNvGrpSpPr>
              <p:nvPr/>
            </p:nvGrpSpPr>
            <p:grpSpPr bwMode="auto">
              <a:xfrm>
                <a:off x="2889" y="2694"/>
                <a:ext cx="1777" cy="624"/>
                <a:chOff x="2889" y="2694"/>
                <a:chExt cx="1777" cy="624"/>
              </a:xfrm>
            </p:grpSpPr>
            <p:sp>
              <p:nvSpPr>
                <p:cNvPr id="44335" name="Freeform 246"/>
                <p:cNvSpPr>
                  <a:spLocks/>
                </p:cNvSpPr>
                <p:nvPr/>
              </p:nvSpPr>
              <p:spPr bwMode="auto">
                <a:xfrm>
                  <a:off x="3753" y="2694"/>
                  <a:ext cx="48" cy="6"/>
                </a:xfrm>
                <a:custGeom>
                  <a:avLst/>
                  <a:gdLst>
                    <a:gd name="T0" fmla="*/ 24 w 48"/>
                    <a:gd name="T1" fmla="*/ 6 h 6"/>
                    <a:gd name="T2" fmla="*/ 48 w 48"/>
                    <a:gd name="T3" fmla="*/ 6 h 6"/>
                    <a:gd name="T4" fmla="*/ 48 w 48"/>
                    <a:gd name="T5" fmla="*/ 0 h 6"/>
                    <a:gd name="T6" fmla="*/ 48 w 48"/>
                    <a:gd name="T7" fmla="*/ 0 h 6"/>
                    <a:gd name="T8" fmla="*/ 24 w 48"/>
                    <a:gd name="T9" fmla="*/ 0 h 6"/>
                    <a:gd name="T10" fmla="*/ 0 w 48"/>
                    <a:gd name="T11" fmla="*/ 0 h 6"/>
                    <a:gd name="T12" fmla="*/ 0 w 48"/>
                    <a:gd name="T13" fmla="*/ 0 h 6"/>
                    <a:gd name="T14" fmla="*/ 0 w 48"/>
                    <a:gd name="T15" fmla="*/ 6 h 6"/>
                    <a:gd name="T16" fmla="*/ 24 w 48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8" h="6">
                      <a:moveTo>
                        <a:pt x="24" y="6"/>
                      </a:move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6" name="Freeform 247"/>
                <p:cNvSpPr>
                  <a:spLocks/>
                </p:cNvSpPr>
                <p:nvPr/>
              </p:nvSpPr>
              <p:spPr bwMode="auto">
                <a:xfrm>
                  <a:off x="3711" y="269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7" name="Freeform 248"/>
                <p:cNvSpPr>
                  <a:spLocks/>
                </p:cNvSpPr>
                <p:nvPr/>
              </p:nvSpPr>
              <p:spPr bwMode="auto">
                <a:xfrm>
                  <a:off x="3669" y="269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8" name="Freeform 249"/>
                <p:cNvSpPr>
                  <a:spLocks/>
                </p:cNvSpPr>
                <p:nvPr/>
              </p:nvSpPr>
              <p:spPr bwMode="auto">
                <a:xfrm>
                  <a:off x="3627" y="269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9" name="Freeform 250"/>
                <p:cNvSpPr>
                  <a:spLocks/>
                </p:cNvSpPr>
                <p:nvPr/>
              </p:nvSpPr>
              <p:spPr bwMode="auto">
                <a:xfrm>
                  <a:off x="3585" y="269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0" name="Freeform 251"/>
                <p:cNvSpPr>
                  <a:spLocks/>
                </p:cNvSpPr>
                <p:nvPr/>
              </p:nvSpPr>
              <p:spPr bwMode="auto">
                <a:xfrm>
                  <a:off x="3543" y="270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1" name="Freeform 252"/>
                <p:cNvSpPr>
                  <a:spLocks/>
                </p:cNvSpPr>
                <p:nvPr/>
              </p:nvSpPr>
              <p:spPr bwMode="auto">
                <a:xfrm>
                  <a:off x="3501" y="270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2" name="Freeform 253"/>
                <p:cNvSpPr>
                  <a:spLocks/>
                </p:cNvSpPr>
                <p:nvPr/>
              </p:nvSpPr>
              <p:spPr bwMode="auto">
                <a:xfrm>
                  <a:off x="3459" y="271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3" name="Freeform 254"/>
                <p:cNvSpPr>
                  <a:spLocks/>
                </p:cNvSpPr>
                <p:nvPr/>
              </p:nvSpPr>
              <p:spPr bwMode="auto">
                <a:xfrm>
                  <a:off x="3417" y="271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4" name="Freeform 255"/>
                <p:cNvSpPr>
                  <a:spLocks/>
                </p:cNvSpPr>
                <p:nvPr/>
              </p:nvSpPr>
              <p:spPr bwMode="auto">
                <a:xfrm>
                  <a:off x="3375" y="272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5" name="Freeform 256"/>
                <p:cNvSpPr>
                  <a:spLocks/>
                </p:cNvSpPr>
                <p:nvPr/>
              </p:nvSpPr>
              <p:spPr bwMode="auto">
                <a:xfrm>
                  <a:off x="3333" y="273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6" name="Freeform 257"/>
                <p:cNvSpPr>
                  <a:spLocks/>
                </p:cNvSpPr>
                <p:nvPr/>
              </p:nvSpPr>
              <p:spPr bwMode="auto">
                <a:xfrm>
                  <a:off x="3291" y="2736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7" name="Freeform 258"/>
                <p:cNvSpPr>
                  <a:spLocks/>
                </p:cNvSpPr>
                <p:nvPr/>
              </p:nvSpPr>
              <p:spPr bwMode="auto">
                <a:xfrm>
                  <a:off x="3249" y="2742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8" name="Freeform 259"/>
                <p:cNvSpPr>
                  <a:spLocks/>
                </p:cNvSpPr>
                <p:nvPr/>
              </p:nvSpPr>
              <p:spPr bwMode="auto">
                <a:xfrm>
                  <a:off x="3213" y="2754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6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9" name="Freeform 260"/>
                <p:cNvSpPr>
                  <a:spLocks/>
                </p:cNvSpPr>
                <p:nvPr/>
              </p:nvSpPr>
              <p:spPr bwMode="auto">
                <a:xfrm>
                  <a:off x="3171" y="276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0" name="Freeform 261"/>
                <p:cNvSpPr>
                  <a:spLocks/>
                </p:cNvSpPr>
                <p:nvPr/>
              </p:nvSpPr>
              <p:spPr bwMode="auto">
                <a:xfrm>
                  <a:off x="3129" y="277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8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8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1" name="Freeform 262"/>
                <p:cNvSpPr>
                  <a:spLocks/>
                </p:cNvSpPr>
                <p:nvPr/>
              </p:nvSpPr>
              <p:spPr bwMode="auto">
                <a:xfrm>
                  <a:off x="3093" y="2796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2" name="Freeform 263"/>
                <p:cNvSpPr>
                  <a:spLocks/>
                </p:cNvSpPr>
                <p:nvPr/>
              </p:nvSpPr>
              <p:spPr bwMode="auto">
                <a:xfrm>
                  <a:off x="3051" y="2808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3" name="Freeform 264"/>
                <p:cNvSpPr>
                  <a:spLocks/>
                </p:cNvSpPr>
                <p:nvPr/>
              </p:nvSpPr>
              <p:spPr bwMode="auto">
                <a:xfrm>
                  <a:off x="3015" y="2826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4" name="Freeform 265"/>
                <p:cNvSpPr>
                  <a:spLocks/>
                </p:cNvSpPr>
                <p:nvPr/>
              </p:nvSpPr>
              <p:spPr bwMode="auto">
                <a:xfrm>
                  <a:off x="2979" y="2850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0 h 18"/>
                    <a:gd name="T4" fmla="*/ 24 w 24"/>
                    <a:gd name="T5" fmla="*/ 0 h 18"/>
                    <a:gd name="T6" fmla="*/ 18 w 24"/>
                    <a:gd name="T7" fmla="*/ 0 h 18"/>
                    <a:gd name="T8" fmla="*/ 6 w 24"/>
                    <a:gd name="T9" fmla="*/ 12 h 18"/>
                    <a:gd name="T10" fmla="*/ 0 w 24"/>
                    <a:gd name="T11" fmla="*/ 12 h 18"/>
                    <a:gd name="T12" fmla="*/ 6 w 24"/>
                    <a:gd name="T13" fmla="*/ 18 h 18"/>
                    <a:gd name="T14" fmla="*/ 18 w 24"/>
                    <a:gd name="T15" fmla="*/ 6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5" name="Freeform 266"/>
                <p:cNvSpPr>
                  <a:spLocks/>
                </p:cNvSpPr>
                <p:nvPr/>
              </p:nvSpPr>
              <p:spPr bwMode="auto">
                <a:xfrm>
                  <a:off x="2949" y="2874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6" name="Freeform 267"/>
                <p:cNvSpPr>
                  <a:spLocks/>
                </p:cNvSpPr>
                <p:nvPr/>
              </p:nvSpPr>
              <p:spPr bwMode="auto">
                <a:xfrm>
                  <a:off x="2919" y="2898"/>
                  <a:ext cx="18" cy="24"/>
                </a:xfrm>
                <a:custGeom>
                  <a:avLst/>
                  <a:gdLst>
                    <a:gd name="T0" fmla="*/ 18 w 18"/>
                    <a:gd name="T1" fmla="*/ 6 h 24"/>
                    <a:gd name="T2" fmla="*/ 18 w 18"/>
                    <a:gd name="T3" fmla="*/ 6 h 24"/>
                    <a:gd name="T4" fmla="*/ 18 w 18"/>
                    <a:gd name="T5" fmla="*/ 0 h 24"/>
                    <a:gd name="T6" fmla="*/ 12 w 18"/>
                    <a:gd name="T7" fmla="*/ 6 h 24"/>
                    <a:gd name="T8" fmla="*/ 6 w 18"/>
                    <a:gd name="T9" fmla="*/ 12 h 24"/>
                    <a:gd name="T10" fmla="*/ 0 w 18"/>
                    <a:gd name="T11" fmla="*/ 24 h 24"/>
                    <a:gd name="T12" fmla="*/ 0 w 18"/>
                    <a:gd name="T13" fmla="*/ 24 h 24"/>
                    <a:gd name="T14" fmla="*/ 6 w 18"/>
                    <a:gd name="T15" fmla="*/ 24 h 24"/>
                    <a:gd name="T16" fmla="*/ 12 w 18"/>
                    <a:gd name="T17" fmla="*/ 12 h 24"/>
                    <a:gd name="T18" fmla="*/ 12 w 18"/>
                    <a:gd name="T19" fmla="*/ 12 h 24"/>
                    <a:gd name="T20" fmla="*/ 12 w 18"/>
                    <a:gd name="T21" fmla="*/ 12 h 24"/>
                    <a:gd name="T22" fmla="*/ 18 w 18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18" y="6"/>
                      </a:move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7" name="Freeform 268"/>
                <p:cNvSpPr>
                  <a:spLocks/>
                </p:cNvSpPr>
                <p:nvPr/>
              </p:nvSpPr>
              <p:spPr bwMode="auto">
                <a:xfrm>
                  <a:off x="2895" y="2934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8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8" name="Freeform 269"/>
                <p:cNvSpPr>
                  <a:spLocks/>
                </p:cNvSpPr>
                <p:nvPr/>
              </p:nvSpPr>
              <p:spPr bwMode="auto">
                <a:xfrm>
                  <a:off x="2889" y="2970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6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30 h 30"/>
                    <a:gd name="T10" fmla="*/ 6 w 6"/>
                    <a:gd name="T11" fmla="*/ 24 h 30"/>
                    <a:gd name="T12" fmla="*/ 6 w 6"/>
                    <a:gd name="T13" fmla="*/ 0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59" name="Freeform 270"/>
                <p:cNvSpPr>
                  <a:spLocks/>
                </p:cNvSpPr>
                <p:nvPr/>
              </p:nvSpPr>
              <p:spPr bwMode="auto">
                <a:xfrm>
                  <a:off x="2889" y="3012"/>
                  <a:ext cx="12" cy="30"/>
                </a:xfrm>
                <a:custGeom>
                  <a:avLst/>
                  <a:gdLst>
                    <a:gd name="T0" fmla="*/ 6 w 12"/>
                    <a:gd name="T1" fmla="*/ 0 h 30"/>
                    <a:gd name="T2" fmla="*/ 0 w 12"/>
                    <a:gd name="T3" fmla="*/ 0 h 30"/>
                    <a:gd name="T4" fmla="*/ 0 w 12"/>
                    <a:gd name="T5" fmla="*/ 0 h 30"/>
                    <a:gd name="T6" fmla="*/ 0 w 12"/>
                    <a:gd name="T7" fmla="*/ 18 h 30"/>
                    <a:gd name="T8" fmla="*/ 6 w 12"/>
                    <a:gd name="T9" fmla="*/ 24 h 30"/>
                    <a:gd name="T10" fmla="*/ 6 w 12"/>
                    <a:gd name="T11" fmla="*/ 30 h 30"/>
                    <a:gd name="T12" fmla="*/ 12 w 12"/>
                    <a:gd name="T13" fmla="*/ 24 h 30"/>
                    <a:gd name="T14" fmla="*/ 6 w 12"/>
                    <a:gd name="T15" fmla="*/ 18 h 30"/>
                    <a:gd name="T16" fmla="*/ 6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0" name="Freeform 271"/>
                <p:cNvSpPr>
                  <a:spLocks/>
                </p:cNvSpPr>
                <p:nvPr/>
              </p:nvSpPr>
              <p:spPr bwMode="auto">
                <a:xfrm>
                  <a:off x="2901" y="3048"/>
                  <a:ext cx="18" cy="30"/>
                </a:xfrm>
                <a:custGeom>
                  <a:avLst/>
                  <a:gdLst>
                    <a:gd name="T0" fmla="*/ 6 w 18"/>
                    <a:gd name="T1" fmla="*/ 6 h 30"/>
                    <a:gd name="T2" fmla="*/ 0 w 18"/>
                    <a:gd name="T3" fmla="*/ 0 h 30"/>
                    <a:gd name="T4" fmla="*/ 0 w 18"/>
                    <a:gd name="T5" fmla="*/ 6 h 30"/>
                    <a:gd name="T6" fmla="*/ 6 w 18"/>
                    <a:gd name="T7" fmla="*/ 18 h 30"/>
                    <a:gd name="T8" fmla="*/ 12 w 18"/>
                    <a:gd name="T9" fmla="*/ 24 h 30"/>
                    <a:gd name="T10" fmla="*/ 12 w 18"/>
                    <a:gd name="T11" fmla="*/ 30 h 30"/>
                    <a:gd name="T12" fmla="*/ 18 w 18"/>
                    <a:gd name="T13" fmla="*/ 24 h 30"/>
                    <a:gd name="T14" fmla="*/ 12 w 18"/>
                    <a:gd name="T15" fmla="*/ 18 h 30"/>
                    <a:gd name="T16" fmla="*/ 6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2" y="30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1" name="Freeform 272"/>
                <p:cNvSpPr>
                  <a:spLocks/>
                </p:cNvSpPr>
                <p:nvPr/>
              </p:nvSpPr>
              <p:spPr bwMode="auto">
                <a:xfrm>
                  <a:off x="2925" y="3084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0 w 18"/>
                    <a:gd name="T3" fmla="*/ 0 h 24"/>
                    <a:gd name="T4" fmla="*/ 0 w 18"/>
                    <a:gd name="T5" fmla="*/ 6 h 24"/>
                    <a:gd name="T6" fmla="*/ 0 w 18"/>
                    <a:gd name="T7" fmla="*/ 12 h 24"/>
                    <a:gd name="T8" fmla="*/ 6 w 18"/>
                    <a:gd name="T9" fmla="*/ 12 h 24"/>
                    <a:gd name="T10" fmla="*/ 18 w 18"/>
                    <a:gd name="T11" fmla="*/ 24 h 24"/>
                    <a:gd name="T12" fmla="*/ 18 w 18"/>
                    <a:gd name="T13" fmla="*/ 24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6 w 18"/>
                    <a:gd name="T19" fmla="*/ 12 h 24"/>
                    <a:gd name="T20" fmla="*/ 6 w 18"/>
                    <a:gd name="T21" fmla="*/ 12 h 24"/>
                    <a:gd name="T22" fmla="*/ 6 w 18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2" name="Freeform 273"/>
                <p:cNvSpPr>
                  <a:spLocks/>
                </p:cNvSpPr>
                <p:nvPr/>
              </p:nvSpPr>
              <p:spPr bwMode="auto">
                <a:xfrm>
                  <a:off x="2955" y="3114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6 w 24"/>
                    <a:gd name="T7" fmla="*/ 12 h 24"/>
                    <a:gd name="T8" fmla="*/ 18 w 24"/>
                    <a:gd name="T9" fmla="*/ 24 h 24"/>
                    <a:gd name="T10" fmla="*/ 24 w 24"/>
                    <a:gd name="T11" fmla="*/ 18 h 24"/>
                    <a:gd name="T12" fmla="*/ 18 w 24"/>
                    <a:gd name="T13" fmla="*/ 18 h 24"/>
                    <a:gd name="T14" fmla="*/ 6 w 24"/>
                    <a:gd name="T15" fmla="*/ 6 h 24"/>
                    <a:gd name="T16" fmla="*/ 0 w 24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3" name="Freeform 274"/>
                <p:cNvSpPr>
                  <a:spLocks/>
                </p:cNvSpPr>
                <p:nvPr/>
              </p:nvSpPr>
              <p:spPr bwMode="auto">
                <a:xfrm>
                  <a:off x="2985" y="3144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0 w 24"/>
                    <a:gd name="T3" fmla="*/ 0 h 18"/>
                    <a:gd name="T4" fmla="*/ 6 w 24"/>
                    <a:gd name="T5" fmla="*/ 6 h 18"/>
                    <a:gd name="T6" fmla="*/ 12 w 24"/>
                    <a:gd name="T7" fmla="*/ 6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24 w 24"/>
                    <a:gd name="T13" fmla="*/ 12 h 18"/>
                    <a:gd name="T14" fmla="*/ 12 w 24"/>
                    <a:gd name="T15" fmla="*/ 0 h 18"/>
                    <a:gd name="T16" fmla="*/ 6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4" name="Freeform 275"/>
                <p:cNvSpPr>
                  <a:spLocks/>
                </p:cNvSpPr>
                <p:nvPr/>
              </p:nvSpPr>
              <p:spPr bwMode="auto">
                <a:xfrm>
                  <a:off x="3021" y="316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18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18 w 30"/>
                    <a:gd name="T15" fmla="*/ 12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5" name="Freeform 276"/>
                <p:cNvSpPr>
                  <a:spLocks/>
                </p:cNvSpPr>
                <p:nvPr/>
              </p:nvSpPr>
              <p:spPr bwMode="auto">
                <a:xfrm>
                  <a:off x="3057" y="318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6" name="Freeform 277"/>
                <p:cNvSpPr>
                  <a:spLocks/>
                </p:cNvSpPr>
                <p:nvPr/>
              </p:nvSpPr>
              <p:spPr bwMode="auto">
                <a:xfrm>
                  <a:off x="3099" y="3198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2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7" name="Freeform 278"/>
                <p:cNvSpPr>
                  <a:spLocks/>
                </p:cNvSpPr>
                <p:nvPr/>
              </p:nvSpPr>
              <p:spPr bwMode="auto">
                <a:xfrm>
                  <a:off x="3135" y="321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12 w 30"/>
                    <a:gd name="T7" fmla="*/ 6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12 w 30"/>
                    <a:gd name="T15" fmla="*/ 0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8" name="Freeform 279"/>
                <p:cNvSpPr>
                  <a:spLocks/>
                </p:cNvSpPr>
                <p:nvPr/>
              </p:nvSpPr>
              <p:spPr bwMode="auto">
                <a:xfrm>
                  <a:off x="3177" y="322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69" name="Freeform 280"/>
                <p:cNvSpPr>
                  <a:spLocks/>
                </p:cNvSpPr>
                <p:nvPr/>
              </p:nvSpPr>
              <p:spPr bwMode="auto">
                <a:xfrm>
                  <a:off x="3219" y="3240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6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0" name="Freeform 281"/>
                <p:cNvSpPr>
                  <a:spLocks/>
                </p:cNvSpPr>
                <p:nvPr/>
              </p:nvSpPr>
              <p:spPr bwMode="auto">
                <a:xfrm>
                  <a:off x="3255" y="325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30 w 30"/>
                    <a:gd name="T13" fmla="*/ 6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1" name="Freeform 282"/>
                <p:cNvSpPr>
                  <a:spLocks/>
                </p:cNvSpPr>
                <p:nvPr/>
              </p:nvSpPr>
              <p:spPr bwMode="auto">
                <a:xfrm>
                  <a:off x="3297" y="325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2" name="Freeform 283"/>
                <p:cNvSpPr>
                  <a:spLocks/>
                </p:cNvSpPr>
                <p:nvPr/>
              </p:nvSpPr>
              <p:spPr bwMode="auto">
                <a:xfrm>
                  <a:off x="3339" y="327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3" name="Freeform 284"/>
                <p:cNvSpPr>
                  <a:spLocks/>
                </p:cNvSpPr>
                <p:nvPr/>
              </p:nvSpPr>
              <p:spPr bwMode="auto">
                <a:xfrm>
                  <a:off x="3381" y="327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4" name="Freeform 285"/>
                <p:cNvSpPr>
                  <a:spLocks/>
                </p:cNvSpPr>
                <p:nvPr/>
              </p:nvSpPr>
              <p:spPr bwMode="auto">
                <a:xfrm>
                  <a:off x="3423" y="328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5" name="Freeform 286"/>
                <p:cNvSpPr>
                  <a:spLocks/>
                </p:cNvSpPr>
                <p:nvPr/>
              </p:nvSpPr>
              <p:spPr bwMode="auto">
                <a:xfrm>
                  <a:off x="3465" y="328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6" name="Freeform 287"/>
                <p:cNvSpPr>
                  <a:spLocks/>
                </p:cNvSpPr>
                <p:nvPr/>
              </p:nvSpPr>
              <p:spPr bwMode="auto">
                <a:xfrm>
                  <a:off x="3507" y="329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7" name="Freeform 288"/>
                <p:cNvSpPr>
                  <a:spLocks/>
                </p:cNvSpPr>
                <p:nvPr/>
              </p:nvSpPr>
              <p:spPr bwMode="auto">
                <a:xfrm>
                  <a:off x="3549" y="330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8" name="Freeform 289"/>
                <p:cNvSpPr>
                  <a:spLocks/>
                </p:cNvSpPr>
                <p:nvPr/>
              </p:nvSpPr>
              <p:spPr bwMode="auto">
                <a:xfrm>
                  <a:off x="3591" y="330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79" name="Freeform 290"/>
                <p:cNvSpPr>
                  <a:spLocks/>
                </p:cNvSpPr>
                <p:nvPr/>
              </p:nvSpPr>
              <p:spPr bwMode="auto">
                <a:xfrm>
                  <a:off x="3633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0" name="Freeform 291"/>
                <p:cNvSpPr>
                  <a:spLocks/>
                </p:cNvSpPr>
                <p:nvPr/>
              </p:nvSpPr>
              <p:spPr bwMode="auto">
                <a:xfrm>
                  <a:off x="3675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1" name="Freeform 292"/>
                <p:cNvSpPr>
                  <a:spLocks/>
                </p:cNvSpPr>
                <p:nvPr/>
              </p:nvSpPr>
              <p:spPr bwMode="auto">
                <a:xfrm>
                  <a:off x="3717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2" name="Freeform 293"/>
                <p:cNvSpPr>
                  <a:spLocks/>
                </p:cNvSpPr>
                <p:nvPr/>
              </p:nvSpPr>
              <p:spPr bwMode="auto">
                <a:xfrm>
                  <a:off x="3759" y="330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8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8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3" name="Freeform 294"/>
                <p:cNvSpPr>
                  <a:spLocks/>
                </p:cNvSpPr>
                <p:nvPr/>
              </p:nvSpPr>
              <p:spPr bwMode="auto">
                <a:xfrm>
                  <a:off x="3801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4" name="Freeform 295"/>
                <p:cNvSpPr>
                  <a:spLocks/>
                </p:cNvSpPr>
                <p:nvPr/>
              </p:nvSpPr>
              <p:spPr bwMode="auto">
                <a:xfrm>
                  <a:off x="3843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5" name="Freeform 296"/>
                <p:cNvSpPr>
                  <a:spLocks/>
                </p:cNvSpPr>
                <p:nvPr/>
              </p:nvSpPr>
              <p:spPr bwMode="auto">
                <a:xfrm>
                  <a:off x="3885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6" name="Freeform 297"/>
                <p:cNvSpPr>
                  <a:spLocks/>
                </p:cNvSpPr>
                <p:nvPr/>
              </p:nvSpPr>
              <p:spPr bwMode="auto">
                <a:xfrm>
                  <a:off x="3927" y="330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7" name="Freeform 298"/>
                <p:cNvSpPr>
                  <a:spLocks/>
                </p:cNvSpPr>
                <p:nvPr/>
              </p:nvSpPr>
              <p:spPr bwMode="auto">
                <a:xfrm>
                  <a:off x="3969" y="3300"/>
                  <a:ext cx="31" cy="6"/>
                </a:xfrm>
                <a:custGeom>
                  <a:avLst/>
                  <a:gdLst>
                    <a:gd name="T0" fmla="*/ 0 w 31"/>
                    <a:gd name="T1" fmla="*/ 0 h 6"/>
                    <a:gd name="T2" fmla="*/ 0 w 31"/>
                    <a:gd name="T3" fmla="*/ 6 h 6"/>
                    <a:gd name="T4" fmla="*/ 0 w 31"/>
                    <a:gd name="T5" fmla="*/ 6 h 6"/>
                    <a:gd name="T6" fmla="*/ 25 w 31"/>
                    <a:gd name="T7" fmla="*/ 6 h 6"/>
                    <a:gd name="T8" fmla="*/ 31 w 31"/>
                    <a:gd name="T9" fmla="*/ 0 h 6"/>
                    <a:gd name="T10" fmla="*/ 25 w 31"/>
                    <a:gd name="T11" fmla="*/ 0 h 6"/>
                    <a:gd name="T12" fmla="*/ 0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31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8" name="Freeform 299"/>
                <p:cNvSpPr>
                  <a:spLocks/>
                </p:cNvSpPr>
                <p:nvPr/>
              </p:nvSpPr>
              <p:spPr bwMode="auto">
                <a:xfrm>
                  <a:off x="4006" y="329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89" name="Freeform 300"/>
                <p:cNvSpPr>
                  <a:spLocks/>
                </p:cNvSpPr>
                <p:nvPr/>
              </p:nvSpPr>
              <p:spPr bwMode="auto">
                <a:xfrm>
                  <a:off x="4048" y="328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0" name="Freeform 301"/>
                <p:cNvSpPr>
                  <a:spLocks/>
                </p:cNvSpPr>
                <p:nvPr/>
              </p:nvSpPr>
              <p:spPr bwMode="auto">
                <a:xfrm>
                  <a:off x="4090" y="328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1" name="Freeform 302"/>
                <p:cNvSpPr>
                  <a:spLocks/>
                </p:cNvSpPr>
                <p:nvPr/>
              </p:nvSpPr>
              <p:spPr bwMode="auto">
                <a:xfrm>
                  <a:off x="4132" y="327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2" name="Freeform 303"/>
                <p:cNvSpPr>
                  <a:spLocks/>
                </p:cNvSpPr>
                <p:nvPr/>
              </p:nvSpPr>
              <p:spPr bwMode="auto">
                <a:xfrm>
                  <a:off x="4174" y="327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3" name="Freeform 304"/>
                <p:cNvSpPr>
                  <a:spLocks/>
                </p:cNvSpPr>
                <p:nvPr/>
              </p:nvSpPr>
              <p:spPr bwMode="auto">
                <a:xfrm>
                  <a:off x="4216" y="326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4" name="Freeform 305"/>
                <p:cNvSpPr>
                  <a:spLocks/>
                </p:cNvSpPr>
                <p:nvPr/>
              </p:nvSpPr>
              <p:spPr bwMode="auto">
                <a:xfrm>
                  <a:off x="4258" y="325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12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2 w 30"/>
                    <a:gd name="T15" fmla="*/ 6 h 12"/>
                    <a:gd name="T16" fmla="*/ 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5" name="Freeform 306"/>
                <p:cNvSpPr>
                  <a:spLocks/>
                </p:cNvSpPr>
                <p:nvPr/>
              </p:nvSpPr>
              <p:spPr bwMode="auto">
                <a:xfrm>
                  <a:off x="4300" y="324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6" name="Freeform 307"/>
                <p:cNvSpPr>
                  <a:spLocks/>
                </p:cNvSpPr>
                <p:nvPr/>
              </p:nvSpPr>
              <p:spPr bwMode="auto">
                <a:xfrm>
                  <a:off x="4336" y="322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7" name="Freeform 308"/>
                <p:cNvSpPr>
                  <a:spLocks/>
                </p:cNvSpPr>
                <p:nvPr/>
              </p:nvSpPr>
              <p:spPr bwMode="auto">
                <a:xfrm>
                  <a:off x="4378" y="321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24 w 30"/>
                    <a:gd name="T15" fmla="*/ 0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8" name="Freeform 309"/>
                <p:cNvSpPr>
                  <a:spLocks/>
                </p:cNvSpPr>
                <p:nvPr/>
              </p:nvSpPr>
              <p:spPr bwMode="auto">
                <a:xfrm>
                  <a:off x="4420" y="320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99" name="Freeform 310"/>
                <p:cNvSpPr>
                  <a:spLocks/>
                </p:cNvSpPr>
                <p:nvPr/>
              </p:nvSpPr>
              <p:spPr bwMode="auto">
                <a:xfrm>
                  <a:off x="4456" y="318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0" name="Freeform 311"/>
                <p:cNvSpPr>
                  <a:spLocks/>
                </p:cNvSpPr>
                <p:nvPr/>
              </p:nvSpPr>
              <p:spPr bwMode="auto">
                <a:xfrm>
                  <a:off x="4498" y="3168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12 w 24"/>
                    <a:gd name="T7" fmla="*/ 12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1" name="Freeform 312"/>
                <p:cNvSpPr>
                  <a:spLocks/>
                </p:cNvSpPr>
                <p:nvPr/>
              </p:nvSpPr>
              <p:spPr bwMode="auto">
                <a:xfrm>
                  <a:off x="4534" y="314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6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18 w 24"/>
                    <a:gd name="T15" fmla="*/ 0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2" name="Freeform 313"/>
                <p:cNvSpPr>
                  <a:spLocks/>
                </p:cNvSpPr>
                <p:nvPr/>
              </p:nvSpPr>
              <p:spPr bwMode="auto">
                <a:xfrm>
                  <a:off x="4570" y="312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6 h 18"/>
                    <a:gd name="T8" fmla="*/ 24 w 24"/>
                    <a:gd name="T9" fmla="*/ 0 h 18"/>
                    <a:gd name="T10" fmla="*/ 18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3" name="Freeform 314"/>
                <p:cNvSpPr>
                  <a:spLocks/>
                </p:cNvSpPr>
                <p:nvPr/>
              </p:nvSpPr>
              <p:spPr bwMode="auto">
                <a:xfrm>
                  <a:off x="4600" y="3090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18 w 24"/>
                    <a:gd name="T7" fmla="*/ 6 h 24"/>
                    <a:gd name="T8" fmla="*/ 24 w 24"/>
                    <a:gd name="T9" fmla="*/ 6 h 24"/>
                    <a:gd name="T10" fmla="*/ 18 w 24"/>
                    <a:gd name="T11" fmla="*/ 0 h 24"/>
                    <a:gd name="T12" fmla="*/ 0 w 24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4" name="Freeform 315"/>
                <p:cNvSpPr>
                  <a:spLocks/>
                </p:cNvSpPr>
                <p:nvPr/>
              </p:nvSpPr>
              <p:spPr bwMode="auto">
                <a:xfrm>
                  <a:off x="4630" y="3054"/>
                  <a:ext cx="18" cy="30"/>
                </a:xfrm>
                <a:custGeom>
                  <a:avLst/>
                  <a:gdLst>
                    <a:gd name="T0" fmla="*/ 0 w 18"/>
                    <a:gd name="T1" fmla="*/ 24 h 30"/>
                    <a:gd name="T2" fmla="*/ 0 w 18"/>
                    <a:gd name="T3" fmla="*/ 30 h 30"/>
                    <a:gd name="T4" fmla="*/ 6 w 18"/>
                    <a:gd name="T5" fmla="*/ 24 h 30"/>
                    <a:gd name="T6" fmla="*/ 18 w 18"/>
                    <a:gd name="T7" fmla="*/ 12 h 30"/>
                    <a:gd name="T8" fmla="*/ 18 w 18"/>
                    <a:gd name="T9" fmla="*/ 6 h 30"/>
                    <a:gd name="T10" fmla="*/ 12 w 18"/>
                    <a:gd name="T11" fmla="*/ 0 h 30"/>
                    <a:gd name="T12" fmla="*/ 12 w 18"/>
                    <a:gd name="T13" fmla="*/ 6 h 30"/>
                    <a:gd name="T14" fmla="*/ 12 w 18"/>
                    <a:gd name="T15" fmla="*/ 12 h 30"/>
                    <a:gd name="T16" fmla="*/ 0 w 18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0" y="24"/>
                      </a:move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5" name="Freeform 316"/>
                <p:cNvSpPr>
                  <a:spLocks/>
                </p:cNvSpPr>
                <p:nvPr/>
              </p:nvSpPr>
              <p:spPr bwMode="auto">
                <a:xfrm>
                  <a:off x="4648" y="3018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12 h 30"/>
                    <a:gd name="T8" fmla="*/ 12 w 12"/>
                    <a:gd name="T9" fmla="*/ 0 h 30"/>
                    <a:gd name="T10" fmla="*/ 12 w 12"/>
                    <a:gd name="T11" fmla="*/ 0 h 30"/>
                    <a:gd name="T12" fmla="*/ 6 w 12"/>
                    <a:gd name="T13" fmla="*/ 0 h 30"/>
                    <a:gd name="T14" fmla="*/ 6 w 12"/>
                    <a:gd name="T15" fmla="*/ 12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6" name="Freeform 317"/>
                <p:cNvSpPr>
                  <a:spLocks/>
                </p:cNvSpPr>
                <p:nvPr/>
              </p:nvSpPr>
              <p:spPr bwMode="auto">
                <a:xfrm>
                  <a:off x="4654" y="2976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24 h 30"/>
                    <a:gd name="T8" fmla="*/ 6 w 12"/>
                    <a:gd name="T9" fmla="*/ 0 h 30"/>
                    <a:gd name="T10" fmla="*/ 0 w 12"/>
                    <a:gd name="T11" fmla="*/ 0 h 30"/>
                    <a:gd name="T12" fmla="*/ 0 w 12"/>
                    <a:gd name="T13" fmla="*/ 0 h 30"/>
                    <a:gd name="T14" fmla="*/ 6 w 12"/>
                    <a:gd name="T15" fmla="*/ 24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24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7" name="Freeform 318"/>
                <p:cNvSpPr>
                  <a:spLocks/>
                </p:cNvSpPr>
                <p:nvPr/>
              </p:nvSpPr>
              <p:spPr bwMode="auto">
                <a:xfrm>
                  <a:off x="4642" y="2934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12 w 12"/>
                    <a:gd name="T3" fmla="*/ 30 h 30"/>
                    <a:gd name="T4" fmla="*/ 12 w 12"/>
                    <a:gd name="T5" fmla="*/ 24 h 30"/>
                    <a:gd name="T6" fmla="*/ 6 w 12"/>
                    <a:gd name="T7" fmla="*/ 6 h 30"/>
                    <a:gd name="T8" fmla="*/ 0 w 12"/>
                    <a:gd name="T9" fmla="*/ 0 h 30"/>
                    <a:gd name="T10" fmla="*/ 0 w 12"/>
                    <a:gd name="T11" fmla="*/ 6 h 30"/>
                    <a:gd name="T12" fmla="*/ 6 w 12"/>
                    <a:gd name="T13" fmla="*/ 24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12" y="30"/>
                      </a:lnTo>
                      <a:lnTo>
                        <a:pt x="12" y="24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8" name="Freeform 319"/>
                <p:cNvSpPr>
                  <a:spLocks/>
                </p:cNvSpPr>
                <p:nvPr/>
              </p:nvSpPr>
              <p:spPr bwMode="auto">
                <a:xfrm>
                  <a:off x="4612" y="2904"/>
                  <a:ext cx="24" cy="24"/>
                </a:xfrm>
                <a:custGeom>
                  <a:avLst/>
                  <a:gdLst>
                    <a:gd name="T0" fmla="*/ 18 w 24"/>
                    <a:gd name="T1" fmla="*/ 18 h 24"/>
                    <a:gd name="T2" fmla="*/ 18 w 24"/>
                    <a:gd name="T3" fmla="*/ 24 h 24"/>
                    <a:gd name="T4" fmla="*/ 24 w 24"/>
                    <a:gd name="T5" fmla="*/ 18 h 24"/>
                    <a:gd name="T6" fmla="*/ 12 w 24"/>
                    <a:gd name="T7" fmla="*/ 6 h 24"/>
                    <a:gd name="T8" fmla="*/ 6 w 24"/>
                    <a:gd name="T9" fmla="*/ 0 h 24"/>
                    <a:gd name="T10" fmla="*/ 6 w 24"/>
                    <a:gd name="T11" fmla="*/ 0 h 24"/>
                    <a:gd name="T12" fmla="*/ 0 w 24"/>
                    <a:gd name="T13" fmla="*/ 0 h 24"/>
                    <a:gd name="T14" fmla="*/ 6 w 24"/>
                    <a:gd name="T15" fmla="*/ 6 h 24"/>
                    <a:gd name="T16" fmla="*/ 6 w 24"/>
                    <a:gd name="T17" fmla="*/ 6 h 24"/>
                    <a:gd name="T18" fmla="*/ 6 w 24"/>
                    <a:gd name="T19" fmla="*/ 6 h 24"/>
                    <a:gd name="T20" fmla="*/ 6 w 24"/>
                    <a:gd name="T21" fmla="*/ 6 h 24"/>
                    <a:gd name="T22" fmla="*/ 18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18"/>
                      </a:move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09" name="Freeform 320"/>
                <p:cNvSpPr>
                  <a:spLocks/>
                </p:cNvSpPr>
                <p:nvPr/>
              </p:nvSpPr>
              <p:spPr bwMode="auto">
                <a:xfrm>
                  <a:off x="4582" y="2874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6 w 24"/>
                    <a:gd name="T7" fmla="*/ 6 h 24"/>
                    <a:gd name="T8" fmla="*/ 6 w 24"/>
                    <a:gd name="T9" fmla="*/ 0 h 24"/>
                    <a:gd name="T10" fmla="*/ 0 w 24"/>
                    <a:gd name="T11" fmla="*/ 6 h 24"/>
                    <a:gd name="T12" fmla="*/ 6 w 24"/>
                    <a:gd name="T13" fmla="*/ 6 h 24"/>
                    <a:gd name="T14" fmla="*/ 6 w 24"/>
                    <a:gd name="T15" fmla="*/ 12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0" name="Freeform 321"/>
                <p:cNvSpPr>
                  <a:spLocks/>
                </p:cNvSpPr>
                <p:nvPr/>
              </p:nvSpPr>
              <p:spPr bwMode="auto">
                <a:xfrm>
                  <a:off x="4546" y="2850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6 w 30"/>
                    <a:gd name="T9" fmla="*/ 0 h 18"/>
                    <a:gd name="T10" fmla="*/ 0 w 30"/>
                    <a:gd name="T11" fmla="*/ 6 h 18"/>
                    <a:gd name="T12" fmla="*/ 6 w 30"/>
                    <a:gd name="T13" fmla="*/ 6 h 18"/>
                    <a:gd name="T14" fmla="*/ 6 w 30"/>
                    <a:gd name="T15" fmla="*/ 6 h 18"/>
                    <a:gd name="T16" fmla="*/ 24 w 30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1" name="Freeform 322"/>
                <p:cNvSpPr>
                  <a:spLocks/>
                </p:cNvSpPr>
                <p:nvPr/>
              </p:nvSpPr>
              <p:spPr bwMode="auto">
                <a:xfrm>
                  <a:off x="4510" y="2832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2" name="Freeform 323"/>
                <p:cNvSpPr>
                  <a:spLocks/>
                </p:cNvSpPr>
                <p:nvPr/>
              </p:nvSpPr>
              <p:spPr bwMode="auto">
                <a:xfrm>
                  <a:off x="4474" y="281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3" name="Freeform 324"/>
                <p:cNvSpPr>
                  <a:spLocks/>
                </p:cNvSpPr>
                <p:nvPr/>
              </p:nvSpPr>
              <p:spPr bwMode="auto">
                <a:xfrm>
                  <a:off x="4438" y="2796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18 w 24"/>
                    <a:gd name="T7" fmla="*/ 6 h 12"/>
                    <a:gd name="T8" fmla="*/ 0 w 24"/>
                    <a:gd name="T9" fmla="*/ 0 h 12"/>
                    <a:gd name="T10" fmla="*/ 0 w 24"/>
                    <a:gd name="T11" fmla="*/ 0 h 12"/>
                    <a:gd name="T12" fmla="*/ 0 w 24"/>
                    <a:gd name="T13" fmla="*/ 6 h 12"/>
                    <a:gd name="T14" fmla="*/ 18 w 24"/>
                    <a:gd name="T15" fmla="*/ 12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4" name="Freeform 325"/>
                <p:cNvSpPr>
                  <a:spLocks/>
                </p:cNvSpPr>
                <p:nvPr/>
              </p:nvSpPr>
              <p:spPr bwMode="auto">
                <a:xfrm>
                  <a:off x="4396" y="277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6 h 18"/>
                    <a:gd name="T8" fmla="*/ 0 w 30"/>
                    <a:gd name="T9" fmla="*/ 0 h 18"/>
                    <a:gd name="T10" fmla="*/ 0 w 30"/>
                    <a:gd name="T11" fmla="*/ 6 h 18"/>
                    <a:gd name="T12" fmla="*/ 0 w 30"/>
                    <a:gd name="T13" fmla="*/ 6 h 18"/>
                    <a:gd name="T14" fmla="*/ 6 w 30"/>
                    <a:gd name="T15" fmla="*/ 12 h 18"/>
                    <a:gd name="T16" fmla="*/ 24 w 30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5" name="Freeform 326"/>
                <p:cNvSpPr>
                  <a:spLocks/>
                </p:cNvSpPr>
                <p:nvPr/>
              </p:nvSpPr>
              <p:spPr bwMode="auto">
                <a:xfrm>
                  <a:off x="4354" y="2766"/>
                  <a:ext cx="30" cy="18"/>
                </a:xfrm>
                <a:custGeom>
                  <a:avLst/>
                  <a:gdLst>
                    <a:gd name="T0" fmla="*/ 30 w 30"/>
                    <a:gd name="T1" fmla="*/ 18 h 18"/>
                    <a:gd name="T2" fmla="*/ 30 w 30"/>
                    <a:gd name="T3" fmla="*/ 12 h 18"/>
                    <a:gd name="T4" fmla="*/ 30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30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18"/>
                      </a:moveTo>
                      <a:lnTo>
                        <a:pt x="30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6" name="Freeform 327"/>
                <p:cNvSpPr>
                  <a:spLocks/>
                </p:cNvSpPr>
                <p:nvPr/>
              </p:nvSpPr>
              <p:spPr bwMode="auto">
                <a:xfrm>
                  <a:off x="4318" y="2760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7" name="Freeform 328"/>
                <p:cNvSpPr>
                  <a:spLocks/>
                </p:cNvSpPr>
                <p:nvPr/>
              </p:nvSpPr>
              <p:spPr bwMode="auto">
                <a:xfrm>
                  <a:off x="4276" y="274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8" name="Freeform 329"/>
                <p:cNvSpPr>
                  <a:spLocks/>
                </p:cNvSpPr>
                <p:nvPr/>
              </p:nvSpPr>
              <p:spPr bwMode="auto">
                <a:xfrm>
                  <a:off x="4234" y="273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19" name="Freeform 330"/>
                <p:cNvSpPr>
                  <a:spLocks/>
                </p:cNvSpPr>
                <p:nvPr/>
              </p:nvSpPr>
              <p:spPr bwMode="auto">
                <a:xfrm>
                  <a:off x="4192" y="273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20" name="Freeform 331"/>
                <p:cNvSpPr>
                  <a:spLocks/>
                </p:cNvSpPr>
                <p:nvPr/>
              </p:nvSpPr>
              <p:spPr bwMode="auto">
                <a:xfrm>
                  <a:off x="4150" y="272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21" name="Freeform 332"/>
                <p:cNvSpPr>
                  <a:spLocks/>
                </p:cNvSpPr>
                <p:nvPr/>
              </p:nvSpPr>
              <p:spPr bwMode="auto">
                <a:xfrm>
                  <a:off x="4108" y="271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12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22" name="Freeform 333"/>
                <p:cNvSpPr>
                  <a:spLocks/>
                </p:cNvSpPr>
                <p:nvPr/>
              </p:nvSpPr>
              <p:spPr bwMode="auto">
                <a:xfrm>
                  <a:off x="4066" y="2712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23" name="Freeform 334"/>
                <p:cNvSpPr>
                  <a:spLocks/>
                </p:cNvSpPr>
                <p:nvPr/>
              </p:nvSpPr>
              <p:spPr bwMode="auto">
                <a:xfrm>
                  <a:off x="4024" y="270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24" name="Freeform 335"/>
                <p:cNvSpPr>
                  <a:spLocks/>
                </p:cNvSpPr>
                <p:nvPr/>
              </p:nvSpPr>
              <p:spPr bwMode="auto">
                <a:xfrm>
                  <a:off x="3981" y="2700"/>
                  <a:ext cx="31" cy="12"/>
                </a:xfrm>
                <a:custGeom>
                  <a:avLst/>
                  <a:gdLst>
                    <a:gd name="T0" fmla="*/ 31 w 31"/>
                    <a:gd name="T1" fmla="*/ 12 h 12"/>
                    <a:gd name="T2" fmla="*/ 31 w 31"/>
                    <a:gd name="T3" fmla="*/ 6 h 12"/>
                    <a:gd name="T4" fmla="*/ 31 w 31"/>
                    <a:gd name="T5" fmla="*/ 6 h 12"/>
                    <a:gd name="T6" fmla="*/ 6 w 31"/>
                    <a:gd name="T7" fmla="*/ 0 h 12"/>
                    <a:gd name="T8" fmla="*/ 0 w 31"/>
                    <a:gd name="T9" fmla="*/ 6 h 12"/>
                    <a:gd name="T10" fmla="*/ 6 w 31"/>
                    <a:gd name="T11" fmla="*/ 6 h 12"/>
                    <a:gd name="T12" fmla="*/ 31 w 31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12">
                      <a:moveTo>
                        <a:pt x="31" y="12"/>
                      </a:moveTo>
                      <a:lnTo>
                        <a:pt x="31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25" name="Freeform 336"/>
                <p:cNvSpPr>
                  <a:spLocks/>
                </p:cNvSpPr>
                <p:nvPr/>
              </p:nvSpPr>
              <p:spPr bwMode="auto">
                <a:xfrm>
                  <a:off x="3939" y="270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18 w 30"/>
                    <a:gd name="T7" fmla="*/ 0 h 6"/>
                    <a:gd name="T8" fmla="*/ 6 w 30"/>
                    <a:gd name="T9" fmla="*/ 0 h 6"/>
                    <a:gd name="T10" fmla="*/ 0 w 30"/>
                    <a:gd name="T11" fmla="*/ 0 h 6"/>
                    <a:gd name="T12" fmla="*/ 6 w 30"/>
                    <a:gd name="T13" fmla="*/ 6 h 6"/>
                    <a:gd name="T14" fmla="*/ 18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26" name="Freeform 337"/>
                <p:cNvSpPr>
                  <a:spLocks/>
                </p:cNvSpPr>
                <p:nvPr/>
              </p:nvSpPr>
              <p:spPr bwMode="auto">
                <a:xfrm>
                  <a:off x="3897" y="269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27" name="Freeform 338"/>
                <p:cNvSpPr>
                  <a:spLocks/>
                </p:cNvSpPr>
                <p:nvPr/>
              </p:nvSpPr>
              <p:spPr bwMode="auto">
                <a:xfrm>
                  <a:off x="3855" y="269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428" name="Freeform 339"/>
                <p:cNvSpPr>
                  <a:spLocks/>
                </p:cNvSpPr>
                <p:nvPr/>
              </p:nvSpPr>
              <p:spPr bwMode="auto">
                <a:xfrm>
                  <a:off x="3813" y="269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262" name="Group 340"/>
              <p:cNvGrpSpPr>
                <a:grpSpLocks/>
              </p:cNvGrpSpPr>
              <p:nvPr/>
            </p:nvGrpSpPr>
            <p:grpSpPr bwMode="auto">
              <a:xfrm>
                <a:off x="3177" y="2790"/>
                <a:ext cx="1195" cy="426"/>
                <a:chOff x="3177" y="2790"/>
                <a:chExt cx="1195" cy="426"/>
              </a:xfrm>
            </p:grpSpPr>
            <p:sp>
              <p:nvSpPr>
                <p:cNvPr id="44271" name="Freeform 341"/>
                <p:cNvSpPr>
                  <a:spLocks/>
                </p:cNvSpPr>
                <p:nvPr/>
              </p:nvSpPr>
              <p:spPr bwMode="auto">
                <a:xfrm>
                  <a:off x="3747" y="2790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2" name="Freeform 342"/>
                <p:cNvSpPr>
                  <a:spLocks/>
                </p:cNvSpPr>
                <p:nvPr/>
              </p:nvSpPr>
              <p:spPr bwMode="auto">
                <a:xfrm>
                  <a:off x="3705" y="279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3" name="Freeform 343"/>
                <p:cNvSpPr>
                  <a:spLocks/>
                </p:cNvSpPr>
                <p:nvPr/>
              </p:nvSpPr>
              <p:spPr bwMode="auto">
                <a:xfrm>
                  <a:off x="3663" y="279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4" name="Freeform 344"/>
                <p:cNvSpPr>
                  <a:spLocks/>
                </p:cNvSpPr>
                <p:nvPr/>
              </p:nvSpPr>
              <p:spPr bwMode="auto">
                <a:xfrm>
                  <a:off x="3621" y="279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5" name="Freeform 345"/>
                <p:cNvSpPr>
                  <a:spLocks/>
                </p:cNvSpPr>
                <p:nvPr/>
              </p:nvSpPr>
              <p:spPr bwMode="auto">
                <a:xfrm>
                  <a:off x="3579" y="279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6" name="Freeform 346"/>
                <p:cNvSpPr>
                  <a:spLocks/>
                </p:cNvSpPr>
                <p:nvPr/>
              </p:nvSpPr>
              <p:spPr bwMode="auto">
                <a:xfrm>
                  <a:off x="3537" y="280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0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7" name="Freeform 347"/>
                <p:cNvSpPr>
                  <a:spLocks/>
                </p:cNvSpPr>
                <p:nvPr/>
              </p:nvSpPr>
              <p:spPr bwMode="auto">
                <a:xfrm>
                  <a:off x="3495" y="280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8" name="Freeform 348"/>
                <p:cNvSpPr>
                  <a:spLocks/>
                </p:cNvSpPr>
                <p:nvPr/>
              </p:nvSpPr>
              <p:spPr bwMode="auto">
                <a:xfrm>
                  <a:off x="3453" y="281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9" name="Freeform 349"/>
                <p:cNvSpPr>
                  <a:spLocks/>
                </p:cNvSpPr>
                <p:nvPr/>
              </p:nvSpPr>
              <p:spPr bwMode="auto">
                <a:xfrm>
                  <a:off x="3411" y="282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0" name="Freeform 350"/>
                <p:cNvSpPr>
                  <a:spLocks/>
                </p:cNvSpPr>
                <p:nvPr/>
              </p:nvSpPr>
              <p:spPr bwMode="auto">
                <a:xfrm>
                  <a:off x="3369" y="2838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1" name="Freeform 351"/>
                <p:cNvSpPr>
                  <a:spLocks/>
                </p:cNvSpPr>
                <p:nvPr/>
              </p:nvSpPr>
              <p:spPr bwMode="auto">
                <a:xfrm>
                  <a:off x="3333" y="285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2" name="Freeform 352"/>
                <p:cNvSpPr>
                  <a:spLocks/>
                </p:cNvSpPr>
                <p:nvPr/>
              </p:nvSpPr>
              <p:spPr bwMode="auto">
                <a:xfrm>
                  <a:off x="3291" y="2862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3" name="Freeform 353"/>
                <p:cNvSpPr>
                  <a:spLocks/>
                </p:cNvSpPr>
                <p:nvPr/>
              </p:nvSpPr>
              <p:spPr bwMode="auto">
                <a:xfrm>
                  <a:off x="3255" y="2880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24 w 30"/>
                    <a:gd name="T7" fmla="*/ 0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24 w 30"/>
                    <a:gd name="T15" fmla="*/ 6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4" name="Freeform 354"/>
                <p:cNvSpPr>
                  <a:spLocks/>
                </p:cNvSpPr>
                <p:nvPr/>
              </p:nvSpPr>
              <p:spPr bwMode="auto">
                <a:xfrm>
                  <a:off x="3225" y="2904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5" name="Freeform 355"/>
                <p:cNvSpPr>
                  <a:spLocks/>
                </p:cNvSpPr>
                <p:nvPr/>
              </p:nvSpPr>
              <p:spPr bwMode="auto">
                <a:xfrm>
                  <a:off x="3195" y="2928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0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6" name="Freeform 356"/>
                <p:cNvSpPr>
                  <a:spLocks/>
                </p:cNvSpPr>
                <p:nvPr/>
              </p:nvSpPr>
              <p:spPr bwMode="auto">
                <a:xfrm>
                  <a:off x="3177" y="2964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8 h 30"/>
                    <a:gd name="T8" fmla="*/ 0 w 12"/>
                    <a:gd name="T9" fmla="*/ 24 h 30"/>
                    <a:gd name="T10" fmla="*/ 0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8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7" name="Freeform 357"/>
                <p:cNvSpPr>
                  <a:spLocks/>
                </p:cNvSpPr>
                <p:nvPr/>
              </p:nvSpPr>
              <p:spPr bwMode="auto">
                <a:xfrm>
                  <a:off x="3177" y="3006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24 h 30"/>
                    <a:gd name="T10" fmla="*/ 6 w 6"/>
                    <a:gd name="T11" fmla="*/ 30 h 30"/>
                    <a:gd name="T12" fmla="*/ 6 w 6"/>
                    <a:gd name="T13" fmla="*/ 24 h 30"/>
                    <a:gd name="T14" fmla="*/ 6 w 6"/>
                    <a:gd name="T15" fmla="*/ 24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8" name="Freeform 358"/>
                <p:cNvSpPr>
                  <a:spLocks/>
                </p:cNvSpPr>
                <p:nvPr/>
              </p:nvSpPr>
              <p:spPr bwMode="auto">
                <a:xfrm>
                  <a:off x="3183" y="3042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6 w 24"/>
                    <a:gd name="T3" fmla="*/ 0 h 24"/>
                    <a:gd name="T4" fmla="*/ 0 w 24"/>
                    <a:gd name="T5" fmla="*/ 6 h 24"/>
                    <a:gd name="T6" fmla="*/ 6 w 24"/>
                    <a:gd name="T7" fmla="*/ 6 h 24"/>
                    <a:gd name="T8" fmla="*/ 18 w 24"/>
                    <a:gd name="T9" fmla="*/ 24 h 24"/>
                    <a:gd name="T10" fmla="*/ 24 w 24"/>
                    <a:gd name="T11" fmla="*/ 24 h 24"/>
                    <a:gd name="T12" fmla="*/ 24 w 24"/>
                    <a:gd name="T13" fmla="*/ 24 h 24"/>
                    <a:gd name="T14" fmla="*/ 12 w 24"/>
                    <a:gd name="T15" fmla="*/ 6 h 24"/>
                    <a:gd name="T16" fmla="*/ 6 w 24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89" name="Freeform 359"/>
                <p:cNvSpPr>
                  <a:spLocks/>
                </p:cNvSpPr>
                <p:nvPr/>
              </p:nvSpPr>
              <p:spPr bwMode="auto">
                <a:xfrm>
                  <a:off x="3213" y="3078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6 w 24"/>
                    <a:gd name="T3" fmla="*/ 0 h 18"/>
                    <a:gd name="T4" fmla="*/ 0 w 24"/>
                    <a:gd name="T5" fmla="*/ 0 h 18"/>
                    <a:gd name="T6" fmla="*/ 6 w 24"/>
                    <a:gd name="T7" fmla="*/ 12 h 18"/>
                    <a:gd name="T8" fmla="*/ 12 w 24"/>
                    <a:gd name="T9" fmla="*/ 12 h 18"/>
                    <a:gd name="T10" fmla="*/ 24 w 24"/>
                    <a:gd name="T11" fmla="*/ 18 h 18"/>
                    <a:gd name="T12" fmla="*/ 24 w 24"/>
                    <a:gd name="T13" fmla="*/ 18 h 18"/>
                    <a:gd name="T14" fmla="*/ 24 w 24"/>
                    <a:gd name="T15" fmla="*/ 12 h 18"/>
                    <a:gd name="T16" fmla="*/ 12 w 24"/>
                    <a:gd name="T17" fmla="*/ 6 h 18"/>
                    <a:gd name="T18" fmla="*/ 12 w 24"/>
                    <a:gd name="T19" fmla="*/ 12 h 18"/>
                    <a:gd name="T20" fmla="*/ 12 w 24"/>
                    <a:gd name="T21" fmla="*/ 12 h 18"/>
                    <a:gd name="T22" fmla="*/ 6 w 24"/>
                    <a:gd name="T23" fmla="*/ 0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0" name="Freeform 360"/>
                <p:cNvSpPr>
                  <a:spLocks/>
                </p:cNvSpPr>
                <p:nvPr/>
              </p:nvSpPr>
              <p:spPr bwMode="auto">
                <a:xfrm>
                  <a:off x="3249" y="3102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18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1" name="Freeform 361"/>
                <p:cNvSpPr>
                  <a:spLocks/>
                </p:cNvSpPr>
                <p:nvPr/>
              </p:nvSpPr>
              <p:spPr bwMode="auto">
                <a:xfrm>
                  <a:off x="3285" y="3120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2" name="Freeform 362"/>
                <p:cNvSpPr>
                  <a:spLocks/>
                </p:cNvSpPr>
                <p:nvPr/>
              </p:nvSpPr>
              <p:spPr bwMode="auto">
                <a:xfrm>
                  <a:off x="3321" y="3138"/>
                  <a:ext cx="30" cy="18"/>
                </a:xfrm>
                <a:custGeom>
                  <a:avLst/>
                  <a:gdLst>
                    <a:gd name="T0" fmla="*/ 0 w 30"/>
                    <a:gd name="T1" fmla="*/ 0 h 18"/>
                    <a:gd name="T2" fmla="*/ 0 w 30"/>
                    <a:gd name="T3" fmla="*/ 6 h 18"/>
                    <a:gd name="T4" fmla="*/ 0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0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3" name="Freeform 363"/>
                <p:cNvSpPr>
                  <a:spLocks/>
                </p:cNvSpPr>
                <p:nvPr/>
              </p:nvSpPr>
              <p:spPr bwMode="auto">
                <a:xfrm>
                  <a:off x="3357" y="315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4" name="Freeform 364"/>
                <p:cNvSpPr>
                  <a:spLocks/>
                </p:cNvSpPr>
                <p:nvPr/>
              </p:nvSpPr>
              <p:spPr bwMode="auto">
                <a:xfrm>
                  <a:off x="3399" y="316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5" name="Freeform 365"/>
                <p:cNvSpPr>
                  <a:spLocks/>
                </p:cNvSpPr>
                <p:nvPr/>
              </p:nvSpPr>
              <p:spPr bwMode="auto">
                <a:xfrm>
                  <a:off x="3441" y="318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6" name="Freeform 366"/>
                <p:cNvSpPr>
                  <a:spLocks/>
                </p:cNvSpPr>
                <p:nvPr/>
              </p:nvSpPr>
              <p:spPr bwMode="auto">
                <a:xfrm>
                  <a:off x="3483" y="318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7" name="Freeform 367"/>
                <p:cNvSpPr>
                  <a:spLocks/>
                </p:cNvSpPr>
                <p:nvPr/>
              </p:nvSpPr>
              <p:spPr bwMode="auto">
                <a:xfrm>
                  <a:off x="3525" y="319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2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12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1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8" name="Freeform 368"/>
                <p:cNvSpPr>
                  <a:spLocks/>
                </p:cNvSpPr>
                <p:nvPr/>
              </p:nvSpPr>
              <p:spPr bwMode="auto">
                <a:xfrm>
                  <a:off x="3567" y="319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99" name="Freeform 369"/>
                <p:cNvSpPr>
                  <a:spLocks/>
                </p:cNvSpPr>
                <p:nvPr/>
              </p:nvSpPr>
              <p:spPr bwMode="auto">
                <a:xfrm>
                  <a:off x="3609" y="320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0" name="Freeform 370"/>
                <p:cNvSpPr>
                  <a:spLocks/>
                </p:cNvSpPr>
                <p:nvPr/>
              </p:nvSpPr>
              <p:spPr bwMode="auto">
                <a:xfrm>
                  <a:off x="3651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1" name="Freeform 371"/>
                <p:cNvSpPr>
                  <a:spLocks/>
                </p:cNvSpPr>
                <p:nvPr/>
              </p:nvSpPr>
              <p:spPr bwMode="auto">
                <a:xfrm>
                  <a:off x="3687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2" name="Freeform 372"/>
                <p:cNvSpPr>
                  <a:spLocks/>
                </p:cNvSpPr>
                <p:nvPr/>
              </p:nvSpPr>
              <p:spPr bwMode="auto">
                <a:xfrm>
                  <a:off x="3729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3" name="Freeform 373"/>
                <p:cNvSpPr>
                  <a:spLocks/>
                </p:cNvSpPr>
                <p:nvPr/>
              </p:nvSpPr>
              <p:spPr bwMode="auto">
                <a:xfrm>
                  <a:off x="3771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4" name="Freeform 374"/>
                <p:cNvSpPr>
                  <a:spLocks/>
                </p:cNvSpPr>
                <p:nvPr/>
              </p:nvSpPr>
              <p:spPr bwMode="auto">
                <a:xfrm>
                  <a:off x="3813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5" name="Freeform 375"/>
                <p:cNvSpPr>
                  <a:spLocks/>
                </p:cNvSpPr>
                <p:nvPr/>
              </p:nvSpPr>
              <p:spPr bwMode="auto">
                <a:xfrm>
                  <a:off x="3855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6" name="Freeform 376"/>
                <p:cNvSpPr>
                  <a:spLocks/>
                </p:cNvSpPr>
                <p:nvPr/>
              </p:nvSpPr>
              <p:spPr bwMode="auto">
                <a:xfrm>
                  <a:off x="3897" y="320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7" name="Freeform 377"/>
                <p:cNvSpPr>
                  <a:spLocks/>
                </p:cNvSpPr>
                <p:nvPr/>
              </p:nvSpPr>
              <p:spPr bwMode="auto">
                <a:xfrm>
                  <a:off x="3939" y="319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8" name="Freeform 378"/>
                <p:cNvSpPr>
                  <a:spLocks/>
                </p:cNvSpPr>
                <p:nvPr/>
              </p:nvSpPr>
              <p:spPr bwMode="auto">
                <a:xfrm>
                  <a:off x="3981" y="3192"/>
                  <a:ext cx="31" cy="12"/>
                </a:xfrm>
                <a:custGeom>
                  <a:avLst/>
                  <a:gdLst>
                    <a:gd name="T0" fmla="*/ 6 w 31"/>
                    <a:gd name="T1" fmla="*/ 6 h 12"/>
                    <a:gd name="T2" fmla="*/ 0 w 31"/>
                    <a:gd name="T3" fmla="*/ 12 h 12"/>
                    <a:gd name="T4" fmla="*/ 6 w 31"/>
                    <a:gd name="T5" fmla="*/ 12 h 12"/>
                    <a:gd name="T6" fmla="*/ 25 w 31"/>
                    <a:gd name="T7" fmla="*/ 12 h 12"/>
                    <a:gd name="T8" fmla="*/ 31 w 31"/>
                    <a:gd name="T9" fmla="*/ 6 h 12"/>
                    <a:gd name="T10" fmla="*/ 31 w 31"/>
                    <a:gd name="T11" fmla="*/ 6 h 12"/>
                    <a:gd name="T12" fmla="*/ 31 w 31"/>
                    <a:gd name="T13" fmla="*/ 0 h 12"/>
                    <a:gd name="T14" fmla="*/ 25 w 31"/>
                    <a:gd name="T15" fmla="*/ 6 h 12"/>
                    <a:gd name="T16" fmla="*/ 6 w 31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5" y="12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25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09" name="Freeform 379"/>
                <p:cNvSpPr>
                  <a:spLocks/>
                </p:cNvSpPr>
                <p:nvPr/>
              </p:nvSpPr>
              <p:spPr bwMode="auto">
                <a:xfrm>
                  <a:off x="4024" y="318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0" name="Freeform 380"/>
                <p:cNvSpPr>
                  <a:spLocks/>
                </p:cNvSpPr>
                <p:nvPr/>
              </p:nvSpPr>
              <p:spPr bwMode="auto">
                <a:xfrm>
                  <a:off x="4066" y="318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1" name="Freeform 381"/>
                <p:cNvSpPr>
                  <a:spLocks/>
                </p:cNvSpPr>
                <p:nvPr/>
              </p:nvSpPr>
              <p:spPr bwMode="auto">
                <a:xfrm>
                  <a:off x="4108" y="316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2" name="Freeform 382"/>
                <p:cNvSpPr>
                  <a:spLocks/>
                </p:cNvSpPr>
                <p:nvPr/>
              </p:nvSpPr>
              <p:spPr bwMode="auto">
                <a:xfrm>
                  <a:off x="4150" y="315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3" name="Freeform 383"/>
                <p:cNvSpPr>
                  <a:spLocks/>
                </p:cNvSpPr>
                <p:nvPr/>
              </p:nvSpPr>
              <p:spPr bwMode="auto">
                <a:xfrm>
                  <a:off x="4186" y="314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12 w 30"/>
                    <a:gd name="T7" fmla="*/ 12 h 12"/>
                    <a:gd name="T8" fmla="*/ 30 w 30"/>
                    <a:gd name="T9" fmla="*/ 6 h 12"/>
                    <a:gd name="T10" fmla="*/ 30 w 30"/>
                    <a:gd name="T11" fmla="*/ 0 h 12"/>
                    <a:gd name="T12" fmla="*/ 30 w 30"/>
                    <a:gd name="T13" fmla="*/ 0 h 12"/>
                    <a:gd name="T14" fmla="*/ 12 w 30"/>
                    <a:gd name="T15" fmla="*/ 6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4" name="Freeform 384"/>
                <p:cNvSpPr>
                  <a:spLocks/>
                </p:cNvSpPr>
                <p:nvPr/>
              </p:nvSpPr>
              <p:spPr bwMode="auto">
                <a:xfrm>
                  <a:off x="4228" y="3126"/>
                  <a:ext cx="30" cy="18"/>
                </a:xfrm>
                <a:custGeom>
                  <a:avLst/>
                  <a:gdLst>
                    <a:gd name="T0" fmla="*/ 0 w 30"/>
                    <a:gd name="T1" fmla="*/ 12 h 18"/>
                    <a:gd name="T2" fmla="*/ 0 w 30"/>
                    <a:gd name="T3" fmla="*/ 12 h 18"/>
                    <a:gd name="T4" fmla="*/ 0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0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5" name="Freeform 385"/>
                <p:cNvSpPr>
                  <a:spLocks/>
                </p:cNvSpPr>
                <p:nvPr/>
              </p:nvSpPr>
              <p:spPr bwMode="auto">
                <a:xfrm>
                  <a:off x="4264" y="310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6" name="Freeform 386"/>
                <p:cNvSpPr>
                  <a:spLocks/>
                </p:cNvSpPr>
                <p:nvPr/>
              </p:nvSpPr>
              <p:spPr bwMode="auto">
                <a:xfrm>
                  <a:off x="4300" y="308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24 w 30"/>
                    <a:gd name="T15" fmla="*/ 0 h 18"/>
                    <a:gd name="T16" fmla="*/ 24 w 30"/>
                    <a:gd name="T17" fmla="*/ 6 h 18"/>
                    <a:gd name="T18" fmla="*/ 24 w 30"/>
                    <a:gd name="T19" fmla="*/ 6 h 18"/>
                    <a:gd name="T20" fmla="*/ 24 w 30"/>
                    <a:gd name="T21" fmla="*/ 0 h 18"/>
                    <a:gd name="T22" fmla="*/ 6 w 30"/>
                    <a:gd name="T23" fmla="*/ 12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7" name="Freeform 387"/>
                <p:cNvSpPr>
                  <a:spLocks/>
                </p:cNvSpPr>
                <p:nvPr/>
              </p:nvSpPr>
              <p:spPr bwMode="auto">
                <a:xfrm>
                  <a:off x="4336" y="3054"/>
                  <a:ext cx="18" cy="24"/>
                </a:xfrm>
                <a:custGeom>
                  <a:avLst/>
                  <a:gdLst>
                    <a:gd name="T0" fmla="*/ 0 w 18"/>
                    <a:gd name="T1" fmla="*/ 18 h 24"/>
                    <a:gd name="T2" fmla="*/ 0 w 18"/>
                    <a:gd name="T3" fmla="*/ 24 h 24"/>
                    <a:gd name="T4" fmla="*/ 6 w 18"/>
                    <a:gd name="T5" fmla="*/ 18 h 24"/>
                    <a:gd name="T6" fmla="*/ 18 w 18"/>
                    <a:gd name="T7" fmla="*/ 0 h 24"/>
                    <a:gd name="T8" fmla="*/ 18 w 18"/>
                    <a:gd name="T9" fmla="*/ 0 h 24"/>
                    <a:gd name="T10" fmla="*/ 12 w 18"/>
                    <a:gd name="T11" fmla="*/ 0 h 24"/>
                    <a:gd name="T12" fmla="*/ 0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8" name="Freeform 388"/>
                <p:cNvSpPr>
                  <a:spLocks/>
                </p:cNvSpPr>
                <p:nvPr/>
              </p:nvSpPr>
              <p:spPr bwMode="auto">
                <a:xfrm>
                  <a:off x="4360" y="3018"/>
                  <a:ext cx="12" cy="24"/>
                </a:xfrm>
                <a:custGeom>
                  <a:avLst/>
                  <a:gdLst>
                    <a:gd name="T0" fmla="*/ 0 w 12"/>
                    <a:gd name="T1" fmla="*/ 24 h 24"/>
                    <a:gd name="T2" fmla="*/ 0 w 12"/>
                    <a:gd name="T3" fmla="*/ 24 h 24"/>
                    <a:gd name="T4" fmla="*/ 6 w 12"/>
                    <a:gd name="T5" fmla="*/ 24 h 24"/>
                    <a:gd name="T6" fmla="*/ 12 w 12"/>
                    <a:gd name="T7" fmla="*/ 12 h 24"/>
                    <a:gd name="T8" fmla="*/ 12 w 12"/>
                    <a:gd name="T9" fmla="*/ 0 h 24"/>
                    <a:gd name="T10" fmla="*/ 12 w 12"/>
                    <a:gd name="T11" fmla="*/ 0 h 24"/>
                    <a:gd name="T12" fmla="*/ 6 w 12"/>
                    <a:gd name="T13" fmla="*/ 0 h 24"/>
                    <a:gd name="T14" fmla="*/ 6 w 12"/>
                    <a:gd name="T15" fmla="*/ 12 h 24"/>
                    <a:gd name="T16" fmla="*/ 0 w 12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19" name="Freeform 389"/>
                <p:cNvSpPr>
                  <a:spLocks/>
                </p:cNvSpPr>
                <p:nvPr/>
              </p:nvSpPr>
              <p:spPr bwMode="auto">
                <a:xfrm>
                  <a:off x="4366" y="2976"/>
                  <a:ext cx="6" cy="30"/>
                </a:xfrm>
                <a:custGeom>
                  <a:avLst/>
                  <a:gdLst>
                    <a:gd name="T0" fmla="*/ 0 w 6"/>
                    <a:gd name="T1" fmla="*/ 24 h 30"/>
                    <a:gd name="T2" fmla="*/ 6 w 6"/>
                    <a:gd name="T3" fmla="*/ 30 h 30"/>
                    <a:gd name="T4" fmla="*/ 6 w 6"/>
                    <a:gd name="T5" fmla="*/ 24 h 30"/>
                    <a:gd name="T6" fmla="*/ 6 w 6"/>
                    <a:gd name="T7" fmla="*/ 6 h 30"/>
                    <a:gd name="T8" fmla="*/ 6 w 6"/>
                    <a:gd name="T9" fmla="*/ 0 h 30"/>
                    <a:gd name="T10" fmla="*/ 0 w 6"/>
                    <a:gd name="T11" fmla="*/ 0 h 30"/>
                    <a:gd name="T12" fmla="*/ 0 w 6"/>
                    <a:gd name="T13" fmla="*/ 0 h 30"/>
                    <a:gd name="T14" fmla="*/ 0 w 6"/>
                    <a:gd name="T15" fmla="*/ 6 h 30"/>
                    <a:gd name="T16" fmla="*/ 0 w 6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0" name="Freeform 390"/>
                <p:cNvSpPr>
                  <a:spLocks/>
                </p:cNvSpPr>
                <p:nvPr/>
              </p:nvSpPr>
              <p:spPr bwMode="auto">
                <a:xfrm>
                  <a:off x="4342" y="2940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6 w 18"/>
                    <a:gd name="T7" fmla="*/ 0 h 24"/>
                    <a:gd name="T8" fmla="*/ 0 w 18"/>
                    <a:gd name="T9" fmla="*/ 0 h 24"/>
                    <a:gd name="T10" fmla="*/ 0 w 18"/>
                    <a:gd name="T11" fmla="*/ 0 h 24"/>
                    <a:gd name="T12" fmla="*/ 12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1" name="Freeform 391"/>
                <p:cNvSpPr>
                  <a:spLocks/>
                </p:cNvSpPr>
                <p:nvPr/>
              </p:nvSpPr>
              <p:spPr bwMode="auto">
                <a:xfrm>
                  <a:off x="4312" y="2910"/>
                  <a:ext cx="24" cy="24"/>
                </a:xfrm>
                <a:custGeom>
                  <a:avLst/>
                  <a:gdLst>
                    <a:gd name="T0" fmla="*/ 18 w 24"/>
                    <a:gd name="T1" fmla="*/ 18 h 24"/>
                    <a:gd name="T2" fmla="*/ 18 w 24"/>
                    <a:gd name="T3" fmla="*/ 24 h 24"/>
                    <a:gd name="T4" fmla="*/ 24 w 24"/>
                    <a:gd name="T5" fmla="*/ 18 h 24"/>
                    <a:gd name="T6" fmla="*/ 18 w 24"/>
                    <a:gd name="T7" fmla="*/ 12 h 24"/>
                    <a:gd name="T8" fmla="*/ 12 w 24"/>
                    <a:gd name="T9" fmla="*/ 6 h 24"/>
                    <a:gd name="T10" fmla="*/ 0 w 24"/>
                    <a:gd name="T11" fmla="*/ 0 h 24"/>
                    <a:gd name="T12" fmla="*/ 0 w 24"/>
                    <a:gd name="T13" fmla="*/ 6 h 24"/>
                    <a:gd name="T14" fmla="*/ 0 w 24"/>
                    <a:gd name="T15" fmla="*/ 6 h 24"/>
                    <a:gd name="T16" fmla="*/ 12 w 24"/>
                    <a:gd name="T17" fmla="*/ 12 h 24"/>
                    <a:gd name="T18" fmla="*/ 12 w 24"/>
                    <a:gd name="T19" fmla="*/ 12 h 24"/>
                    <a:gd name="T20" fmla="*/ 12 w 24"/>
                    <a:gd name="T21" fmla="*/ 12 h 24"/>
                    <a:gd name="T22" fmla="*/ 18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18"/>
                      </a:move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2" name="Freeform 392"/>
                <p:cNvSpPr>
                  <a:spLocks/>
                </p:cNvSpPr>
                <p:nvPr/>
              </p:nvSpPr>
              <p:spPr bwMode="auto">
                <a:xfrm>
                  <a:off x="4276" y="2886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3" name="Freeform 393"/>
                <p:cNvSpPr>
                  <a:spLocks/>
                </p:cNvSpPr>
                <p:nvPr/>
              </p:nvSpPr>
              <p:spPr bwMode="auto">
                <a:xfrm>
                  <a:off x="4240" y="2868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4" name="Freeform 394"/>
                <p:cNvSpPr>
                  <a:spLocks/>
                </p:cNvSpPr>
                <p:nvPr/>
              </p:nvSpPr>
              <p:spPr bwMode="auto">
                <a:xfrm>
                  <a:off x="4198" y="2850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5" name="Freeform 395"/>
                <p:cNvSpPr>
                  <a:spLocks/>
                </p:cNvSpPr>
                <p:nvPr/>
              </p:nvSpPr>
              <p:spPr bwMode="auto">
                <a:xfrm>
                  <a:off x="4156" y="283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6" name="Freeform 396"/>
                <p:cNvSpPr>
                  <a:spLocks/>
                </p:cNvSpPr>
                <p:nvPr/>
              </p:nvSpPr>
              <p:spPr bwMode="auto">
                <a:xfrm>
                  <a:off x="4120" y="282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7" name="Freeform 397"/>
                <p:cNvSpPr>
                  <a:spLocks/>
                </p:cNvSpPr>
                <p:nvPr/>
              </p:nvSpPr>
              <p:spPr bwMode="auto">
                <a:xfrm>
                  <a:off x="4078" y="282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8" name="Freeform 398"/>
                <p:cNvSpPr>
                  <a:spLocks/>
                </p:cNvSpPr>
                <p:nvPr/>
              </p:nvSpPr>
              <p:spPr bwMode="auto">
                <a:xfrm>
                  <a:off x="4036" y="280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9" name="Freeform 399"/>
                <p:cNvSpPr>
                  <a:spLocks/>
                </p:cNvSpPr>
                <p:nvPr/>
              </p:nvSpPr>
              <p:spPr bwMode="auto">
                <a:xfrm>
                  <a:off x="3994" y="280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12 w 30"/>
                    <a:gd name="T7" fmla="*/ 0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6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0" name="Freeform 400"/>
                <p:cNvSpPr>
                  <a:spLocks/>
                </p:cNvSpPr>
                <p:nvPr/>
              </p:nvSpPr>
              <p:spPr bwMode="auto">
                <a:xfrm>
                  <a:off x="3951" y="2796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1" name="Freeform 401"/>
                <p:cNvSpPr>
                  <a:spLocks/>
                </p:cNvSpPr>
                <p:nvPr/>
              </p:nvSpPr>
              <p:spPr bwMode="auto">
                <a:xfrm>
                  <a:off x="3909" y="279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2" name="Freeform 402"/>
                <p:cNvSpPr>
                  <a:spLocks/>
                </p:cNvSpPr>
                <p:nvPr/>
              </p:nvSpPr>
              <p:spPr bwMode="auto">
                <a:xfrm>
                  <a:off x="3867" y="279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24 w 30"/>
                    <a:gd name="T7" fmla="*/ 0 h 6"/>
                    <a:gd name="T8" fmla="*/ 6 w 30"/>
                    <a:gd name="T9" fmla="*/ 0 h 6"/>
                    <a:gd name="T10" fmla="*/ 0 w 30"/>
                    <a:gd name="T11" fmla="*/ 6 h 6"/>
                    <a:gd name="T12" fmla="*/ 6 w 30"/>
                    <a:gd name="T13" fmla="*/ 6 h 6"/>
                    <a:gd name="T14" fmla="*/ 24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3" name="Freeform 403"/>
                <p:cNvSpPr>
                  <a:spLocks/>
                </p:cNvSpPr>
                <p:nvPr/>
              </p:nvSpPr>
              <p:spPr bwMode="auto">
                <a:xfrm>
                  <a:off x="3825" y="279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4" name="Freeform 404"/>
                <p:cNvSpPr>
                  <a:spLocks/>
                </p:cNvSpPr>
                <p:nvPr/>
              </p:nvSpPr>
              <p:spPr bwMode="auto">
                <a:xfrm>
                  <a:off x="3783" y="279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263" name="Oval 405"/>
              <p:cNvSpPr>
                <a:spLocks noChangeArrowheads="1"/>
              </p:cNvSpPr>
              <p:nvPr/>
            </p:nvSpPr>
            <p:spPr bwMode="auto">
              <a:xfrm>
                <a:off x="3465" y="2886"/>
                <a:ext cx="625" cy="2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4264" name="Group 406"/>
              <p:cNvGrpSpPr>
                <a:grpSpLocks/>
              </p:cNvGrpSpPr>
              <p:nvPr/>
            </p:nvGrpSpPr>
            <p:grpSpPr bwMode="auto">
              <a:xfrm>
                <a:off x="3651" y="2934"/>
                <a:ext cx="246" cy="144"/>
                <a:chOff x="3651" y="2934"/>
                <a:chExt cx="246" cy="144"/>
              </a:xfrm>
            </p:grpSpPr>
            <p:sp>
              <p:nvSpPr>
                <p:cNvPr id="44267" name="Oval 407"/>
                <p:cNvSpPr>
                  <a:spLocks noChangeArrowheads="1"/>
                </p:cNvSpPr>
                <p:nvPr/>
              </p:nvSpPr>
              <p:spPr bwMode="auto">
                <a:xfrm>
                  <a:off x="3651" y="2982"/>
                  <a:ext cx="24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68" name="Oval 408"/>
                <p:cNvSpPr>
                  <a:spLocks noChangeArrowheads="1"/>
                </p:cNvSpPr>
                <p:nvPr/>
              </p:nvSpPr>
              <p:spPr bwMode="auto">
                <a:xfrm>
                  <a:off x="3651" y="2934"/>
                  <a:ext cx="24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69" name="Line 409"/>
                <p:cNvSpPr>
                  <a:spLocks noChangeShapeType="1"/>
                </p:cNvSpPr>
                <p:nvPr/>
              </p:nvSpPr>
              <p:spPr bwMode="auto">
                <a:xfrm>
                  <a:off x="3651" y="2982"/>
                  <a:ext cx="1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70" name="Line 410"/>
                <p:cNvSpPr>
                  <a:spLocks noChangeShapeType="1"/>
                </p:cNvSpPr>
                <p:nvPr/>
              </p:nvSpPr>
              <p:spPr bwMode="auto">
                <a:xfrm>
                  <a:off x="3891" y="2982"/>
                  <a:ext cx="1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265" name="Freeform 411"/>
              <p:cNvSpPr>
                <a:spLocks/>
              </p:cNvSpPr>
              <p:nvPr/>
            </p:nvSpPr>
            <p:spPr bwMode="auto">
              <a:xfrm>
                <a:off x="4348" y="2754"/>
                <a:ext cx="906" cy="402"/>
              </a:xfrm>
              <a:custGeom>
                <a:avLst/>
                <a:gdLst>
                  <a:gd name="T0" fmla="*/ 18 w 906"/>
                  <a:gd name="T1" fmla="*/ 0 h 402"/>
                  <a:gd name="T2" fmla="*/ 0 w 906"/>
                  <a:gd name="T3" fmla="*/ 42 h 402"/>
                  <a:gd name="T4" fmla="*/ 888 w 906"/>
                  <a:gd name="T5" fmla="*/ 402 h 402"/>
                  <a:gd name="T6" fmla="*/ 906 w 906"/>
                  <a:gd name="T7" fmla="*/ 360 h 402"/>
                  <a:gd name="T8" fmla="*/ 18 w 906"/>
                  <a:gd name="T9" fmla="*/ 0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402">
                    <a:moveTo>
                      <a:pt x="18" y="0"/>
                    </a:moveTo>
                    <a:lnTo>
                      <a:pt x="0" y="42"/>
                    </a:lnTo>
                    <a:lnTo>
                      <a:pt x="888" y="402"/>
                    </a:lnTo>
                    <a:lnTo>
                      <a:pt x="906" y="36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66" name="Freeform 412"/>
              <p:cNvSpPr>
                <a:spLocks/>
              </p:cNvSpPr>
              <p:nvPr/>
            </p:nvSpPr>
            <p:spPr bwMode="auto">
              <a:xfrm>
                <a:off x="4324" y="2736"/>
                <a:ext cx="144" cy="102"/>
              </a:xfrm>
              <a:custGeom>
                <a:avLst/>
                <a:gdLst>
                  <a:gd name="T0" fmla="*/ 84 w 144"/>
                  <a:gd name="T1" fmla="*/ 6 h 102"/>
                  <a:gd name="T2" fmla="*/ 54 w 144"/>
                  <a:gd name="T3" fmla="*/ 0 h 102"/>
                  <a:gd name="T4" fmla="*/ 30 w 144"/>
                  <a:gd name="T5" fmla="*/ 6 h 102"/>
                  <a:gd name="T6" fmla="*/ 12 w 144"/>
                  <a:gd name="T7" fmla="*/ 18 h 102"/>
                  <a:gd name="T8" fmla="*/ 0 w 144"/>
                  <a:gd name="T9" fmla="*/ 36 h 102"/>
                  <a:gd name="T10" fmla="*/ 0 w 144"/>
                  <a:gd name="T11" fmla="*/ 54 h 102"/>
                  <a:gd name="T12" fmla="*/ 12 w 144"/>
                  <a:gd name="T13" fmla="*/ 72 h 102"/>
                  <a:gd name="T14" fmla="*/ 36 w 144"/>
                  <a:gd name="T15" fmla="*/ 90 h 102"/>
                  <a:gd name="T16" fmla="*/ 60 w 144"/>
                  <a:gd name="T17" fmla="*/ 96 h 102"/>
                  <a:gd name="T18" fmla="*/ 90 w 144"/>
                  <a:gd name="T19" fmla="*/ 102 h 102"/>
                  <a:gd name="T20" fmla="*/ 114 w 144"/>
                  <a:gd name="T21" fmla="*/ 96 h 102"/>
                  <a:gd name="T22" fmla="*/ 132 w 144"/>
                  <a:gd name="T23" fmla="*/ 90 h 102"/>
                  <a:gd name="T24" fmla="*/ 144 w 144"/>
                  <a:gd name="T25" fmla="*/ 72 h 102"/>
                  <a:gd name="T26" fmla="*/ 144 w 144"/>
                  <a:gd name="T27" fmla="*/ 48 h 102"/>
                  <a:gd name="T28" fmla="*/ 132 w 144"/>
                  <a:gd name="T29" fmla="*/ 30 h 102"/>
                  <a:gd name="T30" fmla="*/ 108 w 144"/>
                  <a:gd name="T31" fmla="*/ 12 h 102"/>
                  <a:gd name="T32" fmla="*/ 84 w 144"/>
                  <a:gd name="T33" fmla="*/ 6 h 1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" h="102">
                    <a:moveTo>
                      <a:pt x="84" y="6"/>
                    </a:moveTo>
                    <a:lnTo>
                      <a:pt x="54" y="0"/>
                    </a:lnTo>
                    <a:lnTo>
                      <a:pt x="30" y="6"/>
                    </a:lnTo>
                    <a:lnTo>
                      <a:pt x="12" y="18"/>
                    </a:lnTo>
                    <a:lnTo>
                      <a:pt x="0" y="36"/>
                    </a:lnTo>
                    <a:lnTo>
                      <a:pt x="0" y="54"/>
                    </a:lnTo>
                    <a:lnTo>
                      <a:pt x="12" y="72"/>
                    </a:lnTo>
                    <a:lnTo>
                      <a:pt x="36" y="90"/>
                    </a:lnTo>
                    <a:lnTo>
                      <a:pt x="60" y="96"/>
                    </a:lnTo>
                    <a:lnTo>
                      <a:pt x="90" y="102"/>
                    </a:lnTo>
                    <a:lnTo>
                      <a:pt x="114" y="96"/>
                    </a:lnTo>
                    <a:lnTo>
                      <a:pt x="132" y="90"/>
                    </a:lnTo>
                    <a:lnTo>
                      <a:pt x="144" y="72"/>
                    </a:lnTo>
                    <a:lnTo>
                      <a:pt x="144" y="48"/>
                    </a:lnTo>
                    <a:lnTo>
                      <a:pt x="132" y="30"/>
                    </a:lnTo>
                    <a:lnTo>
                      <a:pt x="108" y="12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19" name="Group 413"/>
            <p:cNvGrpSpPr>
              <a:grpSpLocks/>
            </p:cNvGrpSpPr>
            <p:nvPr/>
          </p:nvGrpSpPr>
          <p:grpSpPr bwMode="auto">
            <a:xfrm>
              <a:off x="2823" y="2369"/>
              <a:ext cx="2874" cy="961"/>
              <a:chOff x="2601" y="2405"/>
              <a:chExt cx="2653" cy="961"/>
            </a:xfrm>
          </p:grpSpPr>
          <p:sp>
            <p:nvSpPr>
              <p:cNvPr id="43862" name="Oval 414"/>
              <p:cNvSpPr>
                <a:spLocks noChangeArrowheads="1"/>
              </p:cNvSpPr>
              <p:nvPr/>
            </p:nvSpPr>
            <p:spPr bwMode="auto">
              <a:xfrm>
                <a:off x="2601" y="2453"/>
                <a:ext cx="2353" cy="913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863" name="Oval 415"/>
              <p:cNvSpPr>
                <a:spLocks noChangeArrowheads="1"/>
              </p:cNvSpPr>
              <p:nvPr/>
            </p:nvSpPr>
            <p:spPr bwMode="auto">
              <a:xfrm>
                <a:off x="2601" y="2405"/>
                <a:ext cx="2353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3864" name="Group 416"/>
              <p:cNvGrpSpPr>
                <a:grpSpLocks/>
              </p:cNvGrpSpPr>
              <p:nvPr/>
            </p:nvGrpSpPr>
            <p:grpSpPr bwMode="auto">
              <a:xfrm>
                <a:off x="2697" y="2453"/>
                <a:ext cx="2161" cy="817"/>
                <a:chOff x="2697" y="2453"/>
                <a:chExt cx="2161" cy="817"/>
              </a:xfrm>
            </p:grpSpPr>
            <p:sp>
              <p:nvSpPr>
                <p:cNvPr id="44140" name="Freeform 417"/>
                <p:cNvSpPr>
                  <a:spLocks/>
                </p:cNvSpPr>
                <p:nvPr/>
              </p:nvSpPr>
              <p:spPr bwMode="auto">
                <a:xfrm>
                  <a:off x="3753" y="2453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1" name="Freeform 418"/>
                <p:cNvSpPr>
                  <a:spLocks/>
                </p:cNvSpPr>
                <p:nvPr/>
              </p:nvSpPr>
              <p:spPr bwMode="auto">
                <a:xfrm>
                  <a:off x="3711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2" name="Freeform 419"/>
                <p:cNvSpPr>
                  <a:spLocks/>
                </p:cNvSpPr>
                <p:nvPr/>
              </p:nvSpPr>
              <p:spPr bwMode="auto">
                <a:xfrm>
                  <a:off x="3669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3" name="Freeform 420"/>
                <p:cNvSpPr>
                  <a:spLocks/>
                </p:cNvSpPr>
                <p:nvPr/>
              </p:nvSpPr>
              <p:spPr bwMode="auto">
                <a:xfrm>
                  <a:off x="3627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4" name="Freeform 421"/>
                <p:cNvSpPr>
                  <a:spLocks/>
                </p:cNvSpPr>
                <p:nvPr/>
              </p:nvSpPr>
              <p:spPr bwMode="auto">
                <a:xfrm>
                  <a:off x="3585" y="245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5" name="Freeform 422"/>
                <p:cNvSpPr>
                  <a:spLocks/>
                </p:cNvSpPr>
                <p:nvPr/>
              </p:nvSpPr>
              <p:spPr bwMode="auto">
                <a:xfrm>
                  <a:off x="3543" y="245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18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18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6" name="Freeform 423"/>
                <p:cNvSpPr>
                  <a:spLocks/>
                </p:cNvSpPr>
                <p:nvPr/>
              </p:nvSpPr>
              <p:spPr bwMode="auto">
                <a:xfrm>
                  <a:off x="3501" y="246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7" name="Freeform 424"/>
                <p:cNvSpPr>
                  <a:spLocks/>
                </p:cNvSpPr>
                <p:nvPr/>
              </p:nvSpPr>
              <p:spPr bwMode="auto">
                <a:xfrm>
                  <a:off x="3459" y="246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8" name="Freeform 425"/>
                <p:cNvSpPr>
                  <a:spLocks/>
                </p:cNvSpPr>
                <p:nvPr/>
              </p:nvSpPr>
              <p:spPr bwMode="auto">
                <a:xfrm>
                  <a:off x="3417" y="247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9" name="Freeform 426"/>
                <p:cNvSpPr>
                  <a:spLocks/>
                </p:cNvSpPr>
                <p:nvPr/>
              </p:nvSpPr>
              <p:spPr bwMode="auto">
                <a:xfrm>
                  <a:off x="3375" y="247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0" name="Freeform 427"/>
                <p:cNvSpPr>
                  <a:spLocks/>
                </p:cNvSpPr>
                <p:nvPr/>
              </p:nvSpPr>
              <p:spPr bwMode="auto">
                <a:xfrm>
                  <a:off x="3333" y="2483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1" name="Freeform 428"/>
                <p:cNvSpPr>
                  <a:spLocks/>
                </p:cNvSpPr>
                <p:nvPr/>
              </p:nvSpPr>
              <p:spPr bwMode="auto">
                <a:xfrm>
                  <a:off x="3291" y="2489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2" name="Freeform 429"/>
                <p:cNvSpPr>
                  <a:spLocks/>
                </p:cNvSpPr>
                <p:nvPr/>
              </p:nvSpPr>
              <p:spPr bwMode="auto">
                <a:xfrm>
                  <a:off x="3249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3" name="Freeform 430"/>
                <p:cNvSpPr>
                  <a:spLocks/>
                </p:cNvSpPr>
                <p:nvPr/>
              </p:nvSpPr>
              <p:spPr bwMode="auto">
                <a:xfrm>
                  <a:off x="3207" y="2507"/>
                  <a:ext cx="30" cy="13"/>
                </a:xfrm>
                <a:custGeom>
                  <a:avLst/>
                  <a:gdLst>
                    <a:gd name="T0" fmla="*/ 30 w 30"/>
                    <a:gd name="T1" fmla="*/ 7 h 13"/>
                    <a:gd name="T2" fmla="*/ 30 w 30"/>
                    <a:gd name="T3" fmla="*/ 0 h 13"/>
                    <a:gd name="T4" fmla="*/ 30 w 30"/>
                    <a:gd name="T5" fmla="*/ 0 h 13"/>
                    <a:gd name="T6" fmla="*/ 6 w 30"/>
                    <a:gd name="T7" fmla="*/ 7 h 13"/>
                    <a:gd name="T8" fmla="*/ 0 w 30"/>
                    <a:gd name="T9" fmla="*/ 7 h 13"/>
                    <a:gd name="T10" fmla="*/ 6 w 30"/>
                    <a:gd name="T11" fmla="*/ 13 h 13"/>
                    <a:gd name="T12" fmla="*/ 30 w 30"/>
                    <a:gd name="T13" fmla="*/ 7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30" y="7"/>
                      </a:moveTo>
                      <a:lnTo>
                        <a:pt x="30" y="0"/>
                      </a:lnTo>
                      <a:lnTo>
                        <a:pt x="6" y="7"/>
                      </a:lnTo>
                      <a:lnTo>
                        <a:pt x="0" y="7"/>
                      </a:lnTo>
                      <a:lnTo>
                        <a:pt x="6" y="13"/>
                      </a:lnTo>
                      <a:lnTo>
                        <a:pt x="30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4" name="Freeform 431"/>
                <p:cNvSpPr>
                  <a:spLocks/>
                </p:cNvSpPr>
                <p:nvPr/>
              </p:nvSpPr>
              <p:spPr bwMode="auto">
                <a:xfrm>
                  <a:off x="3165" y="2514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2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2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5" name="Freeform 432"/>
                <p:cNvSpPr>
                  <a:spLocks/>
                </p:cNvSpPr>
                <p:nvPr/>
              </p:nvSpPr>
              <p:spPr bwMode="auto">
                <a:xfrm>
                  <a:off x="3129" y="252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6" name="Freeform 433"/>
                <p:cNvSpPr>
                  <a:spLocks/>
                </p:cNvSpPr>
                <p:nvPr/>
              </p:nvSpPr>
              <p:spPr bwMode="auto">
                <a:xfrm>
                  <a:off x="3087" y="253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6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7" name="Freeform 434"/>
                <p:cNvSpPr>
                  <a:spLocks/>
                </p:cNvSpPr>
                <p:nvPr/>
              </p:nvSpPr>
              <p:spPr bwMode="auto">
                <a:xfrm>
                  <a:off x="3045" y="2550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8" name="Freeform 435"/>
                <p:cNvSpPr>
                  <a:spLocks/>
                </p:cNvSpPr>
                <p:nvPr/>
              </p:nvSpPr>
              <p:spPr bwMode="auto">
                <a:xfrm>
                  <a:off x="3009" y="2562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6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6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9" name="Freeform 436"/>
                <p:cNvSpPr>
                  <a:spLocks/>
                </p:cNvSpPr>
                <p:nvPr/>
              </p:nvSpPr>
              <p:spPr bwMode="auto">
                <a:xfrm>
                  <a:off x="2967" y="258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0" name="Freeform 437"/>
                <p:cNvSpPr>
                  <a:spLocks/>
                </p:cNvSpPr>
                <p:nvPr/>
              </p:nvSpPr>
              <p:spPr bwMode="auto">
                <a:xfrm>
                  <a:off x="2931" y="2592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1" name="Freeform 438"/>
                <p:cNvSpPr>
                  <a:spLocks/>
                </p:cNvSpPr>
                <p:nvPr/>
              </p:nvSpPr>
              <p:spPr bwMode="auto">
                <a:xfrm>
                  <a:off x="2895" y="2610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2" name="Freeform 439"/>
                <p:cNvSpPr>
                  <a:spLocks/>
                </p:cNvSpPr>
                <p:nvPr/>
              </p:nvSpPr>
              <p:spPr bwMode="auto">
                <a:xfrm>
                  <a:off x="2859" y="2634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3" name="Freeform 440"/>
                <p:cNvSpPr>
                  <a:spLocks/>
                </p:cNvSpPr>
                <p:nvPr/>
              </p:nvSpPr>
              <p:spPr bwMode="auto">
                <a:xfrm>
                  <a:off x="2823" y="2652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6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6 w 24"/>
                    <a:gd name="T15" fmla="*/ 18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4" name="Freeform 441"/>
                <p:cNvSpPr>
                  <a:spLocks/>
                </p:cNvSpPr>
                <p:nvPr/>
              </p:nvSpPr>
              <p:spPr bwMode="auto">
                <a:xfrm>
                  <a:off x="2787" y="2676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18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5" name="Freeform 442"/>
                <p:cNvSpPr>
                  <a:spLocks/>
                </p:cNvSpPr>
                <p:nvPr/>
              </p:nvSpPr>
              <p:spPr bwMode="auto">
                <a:xfrm>
                  <a:off x="2757" y="2706"/>
                  <a:ext cx="24" cy="24"/>
                </a:xfrm>
                <a:custGeom>
                  <a:avLst/>
                  <a:gdLst>
                    <a:gd name="T0" fmla="*/ 24 w 24"/>
                    <a:gd name="T1" fmla="*/ 0 h 24"/>
                    <a:gd name="T2" fmla="*/ 18 w 24"/>
                    <a:gd name="T3" fmla="*/ 0 h 24"/>
                    <a:gd name="T4" fmla="*/ 18 w 24"/>
                    <a:gd name="T5" fmla="*/ 0 h 24"/>
                    <a:gd name="T6" fmla="*/ 0 w 24"/>
                    <a:gd name="T7" fmla="*/ 18 h 24"/>
                    <a:gd name="T8" fmla="*/ 6 w 24"/>
                    <a:gd name="T9" fmla="*/ 24 h 24"/>
                    <a:gd name="T10" fmla="*/ 6 w 24"/>
                    <a:gd name="T11" fmla="*/ 18 h 24"/>
                    <a:gd name="T12" fmla="*/ 24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0"/>
                      </a:moveTo>
                      <a:lnTo>
                        <a:pt x="18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6" name="Freeform 443"/>
                <p:cNvSpPr>
                  <a:spLocks/>
                </p:cNvSpPr>
                <p:nvPr/>
              </p:nvSpPr>
              <p:spPr bwMode="auto">
                <a:xfrm>
                  <a:off x="2733" y="2736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2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0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7" name="Freeform 444"/>
                <p:cNvSpPr>
                  <a:spLocks/>
                </p:cNvSpPr>
                <p:nvPr/>
              </p:nvSpPr>
              <p:spPr bwMode="auto">
                <a:xfrm>
                  <a:off x="2709" y="2772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2 w 18"/>
                    <a:gd name="T3" fmla="*/ 0 h 24"/>
                    <a:gd name="T4" fmla="*/ 12 w 18"/>
                    <a:gd name="T5" fmla="*/ 0 h 24"/>
                    <a:gd name="T6" fmla="*/ 6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2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8" name="Freeform 445"/>
                <p:cNvSpPr>
                  <a:spLocks/>
                </p:cNvSpPr>
                <p:nvPr/>
              </p:nvSpPr>
              <p:spPr bwMode="auto">
                <a:xfrm>
                  <a:off x="2697" y="2808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2 h 30"/>
                    <a:gd name="T8" fmla="*/ 0 w 12"/>
                    <a:gd name="T9" fmla="*/ 24 h 30"/>
                    <a:gd name="T10" fmla="*/ 6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2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1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9" name="Freeform 446"/>
                <p:cNvSpPr>
                  <a:spLocks/>
                </p:cNvSpPr>
                <p:nvPr/>
              </p:nvSpPr>
              <p:spPr bwMode="auto">
                <a:xfrm>
                  <a:off x="2697" y="2850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12 h 30"/>
                    <a:gd name="T8" fmla="*/ 0 w 6"/>
                    <a:gd name="T9" fmla="*/ 24 h 30"/>
                    <a:gd name="T10" fmla="*/ 0 w 6"/>
                    <a:gd name="T11" fmla="*/ 30 h 30"/>
                    <a:gd name="T12" fmla="*/ 6 w 6"/>
                    <a:gd name="T13" fmla="*/ 24 h 30"/>
                    <a:gd name="T14" fmla="*/ 6 w 6"/>
                    <a:gd name="T15" fmla="*/ 12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0" name="Freeform 447"/>
                <p:cNvSpPr>
                  <a:spLocks/>
                </p:cNvSpPr>
                <p:nvPr/>
              </p:nvSpPr>
              <p:spPr bwMode="auto">
                <a:xfrm>
                  <a:off x="2697" y="2892"/>
                  <a:ext cx="12" cy="24"/>
                </a:xfrm>
                <a:custGeom>
                  <a:avLst/>
                  <a:gdLst>
                    <a:gd name="T0" fmla="*/ 6 w 12"/>
                    <a:gd name="T1" fmla="*/ 0 h 24"/>
                    <a:gd name="T2" fmla="*/ 6 w 12"/>
                    <a:gd name="T3" fmla="*/ 0 h 24"/>
                    <a:gd name="T4" fmla="*/ 0 w 12"/>
                    <a:gd name="T5" fmla="*/ 0 h 24"/>
                    <a:gd name="T6" fmla="*/ 0 w 12"/>
                    <a:gd name="T7" fmla="*/ 12 h 24"/>
                    <a:gd name="T8" fmla="*/ 6 w 12"/>
                    <a:gd name="T9" fmla="*/ 24 h 24"/>
                    <a:gd name="T10" fmla="*/ 12 w 12"/>
                    <a:gd name="T11" fmla="*/ 24 h 24"/>
                    <a:gd name="T12" fmla="*/ 12 w 12"/>
                    <a:gd name="T13" fmla="*/ 24 h 24"/>
                    <a:gd name="T14" fmla="*/ 6 w 12"/>
                    <a:gd name="T15" fmla="*/ 12 h 24"/>
                    <a:gd name="T16" fmla="*/ 6 w 12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6" y="24"/>
                      </a:lnTo>
                      <a:lnTo>
                        <a:pt x="12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1" name="Freeform 448"/>
                <p:cNvSpPr>
                  <a:spLocks/>
                </p:cNvSpPr>
                <p:nvPr/>
              </p:nvSpPr>
              <p:spPr bwMode="auto">
                <a:xfrm>
                  <a:off x="2709" y="2928"/>
                  <a:ext cx="18" cy="30"/>
                </a:xfrm>
                <a:custGeom>
                  <a:avLst/>
                  <a:gdLst>
                    <a:gd name="T0" fmla="*/ 6 w 18"/>
                    <a:gd name="T1" fmla="*/ 6 h 30"/>
                    <a:gd name="T2" fmla="*/ 6 w 18"/>
                    <a:gd name="T3" fmla="*/ 0 h 30"/>
                    <a:gd name="T4" fmla="*/ 0 w 18"/>
                    <a:gd name="T5" fmla="*/ 6 h 30"/>
                    <a:gd name="T6" fmla="*/ 6 w 18"/>
                    <a:gd name="T7" fmla="*/ 18 h 30"/>
                    <a:gd name="T8" fmla="*/ 12 w 18"/>
                    <a:gd name="T9" fmla="*/ 24 h 30"/>
                    <a:gd name="T10" fmla="*/ 18 w 18"/>
                    <a:gd name="T11" fmla="*/ 30 h 30"/>
                    <a:gd name="T12" fmla="*/ 18 w 18"/>
                    <a:gd name="T13" fmla="*/ 24 h 30"/>
                    <a:gd name="T14" fmla="*/ 12 w 18"/>
                    <a:gd name="T15" fmla="*/ 18 h 30"/>
                    <a:gd name="T16" fmla="*/ 6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2" name="Freeform 449"/>
                <p:cNvSpPr>
                  <a:spLocks/>
                </p:cNvSpPr>
                <p:nvPr/>
              </p:nvSpPr>
              <p:spPr bwMode="auto">
                <a:xfrm>
                  <a:off x="2733" y="2964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6 w 18"/>
                    <a:gd name="T3" fmla="*/ 0 h 24"/>
                    <a:gd name="T4" fmla="*/ 0 w 18"/>
                    <a:gd name="T5" fmla="*/ 6 h 24"/>
                    <a:gd name="T6" fmla="*/ 12 w 18"/>
                    <a:gd name="T7" fmla="*/ 18 h 24"/>
                    <a:gd name="T8" fmla="*/ 12 w 18"/>
                    <a:gd name="T9" fmla="*/ 24 h 24"/>
                    <a:gd name="T10" fmla="*/ 18 w 18"/>
                    <a:gd name="T11" fmla="*/ 24 h 24"/>
                    <a:gd name="T12" fmla="*/ 18 w 18"/>
                    <a:gd name="T13" fmla="*/ 24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18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3" name="Freeform 450"/>
                <p:cNvSpPr>
                  <a:spLocks/>
                </p:cNvSpPr>
                <p:nvPr/>
              </p:nvSpPr>
              <p:spPr bwMode="auto">
                <a:xfrm>
                  <a:off x="2763" y="2994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0 w 18"/>
                    <a:gd name="T3" fmla="*/ 0 h 24"/>
                    <a:gd name="T4" fmla="*/ 0 w 18"/>
                    <a:gd name="T5" fmla="*/ 6 h 24"/>
                    <a:gd name="T6" fmla="*/ 12 w 18"/>
                    <a:gd name="T7" fmla="*/ 24 h 24"/>
                    <a:gd name="T8" fmla="*/ 18 w 18"/>
                    <a:gd name="T9" fmla="*/ 24 h 24"/>
                    <a:gd name="T10" fmla="*/ 18 w 18"/>
                    <a:gd name="T11" fmla="*/ 24 h 24"/>
                    <a:gd name="T12" fmla="*/ 6 w 18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4" name="Freeform 451"/>
                <p:cNvSpPr>
                  <a:spLocks/>
                </p:cNvSpPr>
                <p:nvPr/>
              </p:nvSpPr>
              <p:spPr bwMode="auto">
                <a:xfrm>
                  <a:off x="2793" y="3024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18 w 24"/>
                    <a:gd name="T7" fmla="*/ 24 h 24"/>
                    <a:gd name="T8" fmla="*/ 24 w 24"/>
                    <a:gd name="T9" fmla="*/ 18 h 24"/>
                    <a:gd name="T10" fmla="*/ 18 w 24"/>
                    <a:gd name="T11" fmla="*/ 18 h 24"/>
                    <a:gd name="T12" fmla="*/ 0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5" name="Freeform 452"/>
                <p:cNvSpPr>
                  <a:spLocks/>
                </p:cNvSpPr>
                <p:nvPr/>
              </p:nvSpPr>
              <p:spPr bwMode="auto">
                <a:xfrm>
                  <a:off x="2823" y="3048"/>
                  <a:ext cx="30" cy="24"/>
                </a:xfrm>
                <a:custGeom>
                  <a:avLst/>
                  <a:gdLst>
                    <a:gd name="T0" fmla="*/ 6 w 30"/>
                    <a:gd name="T1" fmla="*/ 0 h 24"/>
                    <a:gd name="T2" fmla="*/ 0 w 30"/>
                    <a:gd name="T3" fmla="*/ 6 h 24"/>
                    <a:gd name="T4" fmla="*/ 6 w 30"/>
                    <a:gd name="T5" fmla="*/ 6 h 24"/>
                    <a:gd name="T6" fmla="*/ 6 w 30"/>
                    <a:gd name="T7" fmla="*/ 6 h 24"/>
                    <a:gd name="T8" fmla="*/ 24 w 30"/>
                    <a:gd name="T9" fmla="*/ 24 h 24"/>
                    <a:gd name="T10" fmla="*/ 30 w 30"/>
                    <a:gd name="T11" fmla="*/ 18 h 24"/>
                    <a:gd name="T12" fmla="*/ 24 w 30"/>
                    <a:gd name="T13" fmla="*/ 18 h 24"/>
                    <a:gd name="T14" fmla="*/ 6 w 30"/>
                    <a:gd name="T15" fmla="*/ 0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24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24"/>
                      </a:ln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6" name="Freeform 453"/>
                <p:cNvSpPr>
                  <a:spLocks/>
                </p:cNvSpPr>
                <p:nvPr/>
              </p:nvSpPr>
              <p:spPr bwMode="auto">
                <a:xfrm>
                  <a:off x="2859" y="307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24 w 30"/>
                    <a:gd name="T15" fmla="*/ 12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7" name="Freeform 454"/>
                <p:cNvSpPr>
                  <a:spLocks/>
                </p:cNvSpPr>
                <p:nvPr/>
              </p:nvSpPr>
              <p:spPr bwMode="auto">
                <a:xfrm>
                  <a:off x="2895" y="309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8" name="Freeform 455"/>
                <p:cNvSpPr>
                  <a:spLocks/>
                </p:cNvSpPr>
                <p:nvPr/>
              </p:nvSpPr>
              <p:spPr bwMode="auto">
                <a:xfrm>
                  <a:off x="2937" y="3114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6 w 24"/>
                    <a:gd name="T7" fmla="*/ 6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6 w 24"/>
                    <a:gd name="T15" fmla="*/ 0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9" name="Freeform 456"/>
                <p:cNvSpPr>
                  <a:spLocks/>
                </p:cNvSpPr>
                <p:nvPr/>
              </p:nvSpPr>
              <p:spPr bwMode="auto">
                <a:xfrm>
                  <a:off x="2973" y="312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0" name="Freeform 457"/>
                <p:cNvSpPr>
                  <a:spLocks/>
                </p:cNvSpPr>
                <p:nvPr/>
              </p:nvSpPr>
              <p:spPr bwMode="auto">
                <a:xfrm>
                  <a:off x="3015" y="3144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1" name="Freeform 458"/>
                <p:cNvSpPr>
                  <a:spLocks/>
                </p:cNvSpPr>
                <p:nvPr/>
              </p:nvSpPr>
              <p:spPr bwMode="auto">
                <a:xfrm>
                  <a:off x="3051" y="315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2" name="Freeform 459"/>
                <p:cNvSpPr>
                  <a:spLocks/>
                </p:cNvSpPr>
                <p:nvPr/>
              </p:nvSpPr>
              <p:spPr bwMode="auto">
                <a:xfrm>
                  <a:off x="3093" y="316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3" name="Freeform 460"/>
                <p:cNvSpPr>
                  <a:spLocks/>
                </p:cNvSpPr>
                <p:nvPr/>
              </p:nvSpPr>
              <p:spPr bwMode="auto">
                <a:xfrm>
                  <a:off x="3135" y="3180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4" name="Freeform 461"/>
                <p:cNvSpPr>
                  <a:spLocks/>
                </p:cNvSpPr>
                <p:nvPr/>
              </p:nvSpPr>
              <p:spPr bwMode="auto">
                <a:xfrm>
                  <a:off x="3171" y="319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5" name="Freeform 462"/>
                <p:cNvSpPr>
                  <a:spLocks/>
                </p:cNvSpPr>
                <p:nvPr/>
              </p:nvSpPr>
              <p:spPr bwMode="auto">
                <a:xfrm>
                  <a:off x="3213" y="320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6" name="Freeform 463"/>
                <p:cNvSpPr>
                  <a:spLocks/>
                </p:cNvSpPr>
                <p:nvPr/>
              </p:nvSpPr>
              <p:spPr bwMode="auto">
                <a:xfrm>
                  <a:off x="3255" y="321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7" name="Freeform 464"/>
                <p:cNvSpPr>
                  <a:spLocks/>
                </p:cNvSpPr>
                <p:nvPr/>
              </p:nvSpPr>
              <p:spPr bwMode="auto">
                <a:xfrm>
                  <a:off x="3297" y="321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8" name="Freeform 465"/>
                <p:cNvSpPr>
                  <a:spLocks/>
                </p:cNvSpPr>
                <p:nvPr/>
              </p:nvSpPr>
              <p:spPr bwMode="auto">
                <a:xfrm>
                  <a:off x="3339" y="322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8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8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89" name="Freeform 466"/>
                <p:cNvSpPr>
                  <a:spLocks/>
                </p:cNvSpPr>
                <p:nvPr/>
              </p:nvSpPr>
              <p:spPr bwMode="auto">
                <a:xfrm>
                  <a:off x="3381" y="323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0" name="Freeform 467"/>
                <p:cNvSpPr>
                  <a:spLocks/>
                </p:cNvSpPr>
                <p:nvPr/>
              </p:nvSpPr>
              <p:spPr bwMode="auto">
                <a:xfrm>
                  <a:off x="3423" y="324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1" name="Freeform 468"/>
                <p:cNvSpPr>
                  <a:spLocks/>
                </p:cNvSpPr>
                <p:nvPr/>
              </p:nvSpPr>
              <p:spPr bwMode="auto">
                <a:xfrm>
                  <a:off x="3465" y="324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2" name="Freeform 469"/>
                <p:cNvSpPr>
                  <a:spLocks/>
                </p:cNvSpPr>
                <p:nvPr/>
              </p:nvSpPr>
              <p:spPr bwMode="auto">
                <a:xfrm>
                  <a:off x="3507" y="324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3" name="Freeform 470"/>
                <p:cNvSpPr>
                  <a:spLocks/>
                </p:cNvSpPr>
                <p:nvPr/>
              </p:nvSpPr>
              <p:spPr bwMode="auto">
                <a:xfrm>
                  <a:off x="3549" y="325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4" name="Freeform 471"/>
                <p:cNvSpPr>
                  <a:spLocks/>
                </p:cNvSpPr>
                <p:nvPr/>
              </p:nvSpPr>
              <p:spPr bwMode="auto">
                <a:xfrm>
                  <a:off x="3591" y="325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5" name="Freeform 472"/>
                <p:cNvSpPr>
                  <a:spLocks/>
                </p:cNvSpPr>
                <p:nvPr/>
              </p:nvSpPr>
              <p:spPr bwMode="auto">
                <a:xfrm>
                  <a:off x="3633" y="325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6" name="Freeform 473"/>
                <p:cNvSpPr>
                  <a:spLocks/>
                </p:cNvSpPr>
                <p:nvPr/>
              </p:nvSpPr>
              <p:spPr bwMode="auto">
                <a:xfrm>
                  <a:off x="3675" y="325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7" name="Freeform 474"/>
                <p:cNvSpPr>
                  <a:spLocks/>
                </p:cNvSpPr>
                <p:nvPr/>
              </p:nvSpPr>
              <p:spPr bwMode="auto">
                <a:xfrm>
                  <a:off x="3717" y="3258"/>
                  <a:ext cx="24" cy="6"/>
                </a:xfrm>
                <a:custGeom>
                  <a:avLst/>
                  <a:gdLst>
                    <a:gd name="T0" fmla="*/ 0 w 24"/>
                    <a:gd name="T1" fmla="*/ 0 h 6"/>
                    <a:gd name="T2" fmla="*/ 0 w 24"/>
                    <a:gd name="T3" fmla="*/ 6 h 6"/>
                    <a:gd name="T4" fmla="*/ 0 w 24"/>
                    <a:gd name="T5" fmla="*/ 6 h 6"/>
                    <a:gd name="T6" fmla="*/ 24 w 24"/>
                    <a:gd name="T7" fmla="*/ 6 h 6"/>
                    <a:gd name="T8" fmla="*/ 24 w 24"/>
                    <a:gd name="T9" fmla="*/ 6 h 6"/>
                    <a:gd name="T10" fmla="*/ 24 w 24"/>
                    <a:gd name="T11" fmla="*/ 0 h 6"/>
                    <a:gd name="T12" fmla="*/ 0 w 24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8" name="Freeform 475"/>
                <p:cNvSpPr>
                  <a:spLocks/>
                </p:cNvSpPr>
                <p:nvPr/>
              </p:nvSpPr>
              <p:spPr bwMode="auto">
                <a:xfrm>
                  <a:off x="3753" y="325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99" name="Freeform 476"/>
                <p:cNvSpPr>
                  <a:spLocks/>
                </p:cNvSpPr>
                <p:nvPr/>
              </p:nvSpPr>
              <p:spPr bwMode="auto">
                <a:xfrm>
                  <a:off x="3795" y="325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0" name="Freeform 477"/>
                <p:cNvSpPr>
                  <a:spLocks/>
                </p:cNvSpPr>
                <p:nvPr/>
              </p:nvSpPr>
              <p:spPr bwMode="auto">
                <a:xfrm>
                  <a:off x="3837" y="325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1" name="Freeform 478"/>
                <p:cNvSpPr>
                  <a:spLocks/>
                </p:cNvSpPr>
                <p:nvPr/>
              </p:nvSpPr>
              <p:spPr bwMode="auto">
                <a:xfrm>
                  <a:off x="3879" y="325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2" name="Freeform 479"/>
                <p:cNvSpPr>
                  <a:spLocks/>
                </p:cNvSpPr>
                <p:nvPr/>
              </p:nvSpPr>
              <p:spPr bwMode="auto">
                <a:xfrm>
                  <a:off x="3921" y="325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3" name="Freeform 480"/>
                <p:cNvSpPr>
                  <a:spLocks/>
                </p:cNvSpPr>
                <p:nvPr/>
              </p:nvSpPr>
              <p:spPr bwMode="auto">
                <a:xfrm>
                  <a:off x="3963" y="3252"/>
                  <a:ext cx="31" cy="6"/>
                </a:xfrm>
                <a:custGeom>
                  <a:avLst/>
                  <a:gdLst>
                    <a:gd name="T0" fmla="*/ 6 w 31"/>
                    <a:gd name="T1" fmla="*/ 0 h 6"/>
                    <a:gd name="T2" fmla="*/ 0 w 31"/>
                    <a:gd name="T3" fmla="*/ 6 h 6"/>
                    <a:gd name="T4" fmla="*/ 6 w 31"/>
                    <a:gd name="T5" fmla="*/ 6 h 6"/>
                    <a:gd name="T6" fmla="*/ 31 w 31"/>
                    <a:gd name="T7" fmla="*/ 6 h 6"/>
                    <a:gd name="T8" fmla="*/ 31 w 31"/>
                    <a:gd name="T9" fmla="*/ 6 h 6"/>
                    <a:gd name="T10" fmla="*/ 31 w 31"/>
                    <a:gd name="T11" fmla="*/ 0 h 6"/>
                    <a:gd name="T12" fmla="*/ 6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4" name="Freeform 481"/>
                <p:cNvSpPr>
                  <a:spLocks/>
                </p:cNvSpPr>
                <p:nvPr/>
              </p:nvSpPr>
              <p:spPr bwMode="auto">
                <a:xfrm>
                  <a:off x="4006" y="324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5" name="Freeform 482"/>
                <p:cNvSpPr>
                  <a:spLocks/>
                </p:cNvSpPr>
                <p:nvPr/>
              </p:nvSpPr>
              <p:spPr bwMode="auto">
                <a:xfrm>
                  <a:off x="4048" y="324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6" name="Freeform 483"/>
                <p:cNvSpPr>
                  <a:spLocks/>
                </p:cNvSpPr>
                <p:nvPr/>
              </p:nvSpPr>
              <p:spPr bwMode="auto">
                <a:xfrm>
                  <a:off x="4090" y="324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7" name="Freeform 484"/>
                <p:cNvSpPr>
                  <a:spLocks/>
                </p:cNvSpPr>
                <p:nvPr/>
              </p:nvSpPr>
              <p:spPr bwMode="auto">
                <a:xfrm>
                  <a:off x="4132" y="323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8" name="Freeform 485"/>
                <p:cNvSpPr>
                  <a:spLocks/>
                </p:cNvSpPr>
                <p:nvPr/>
              </p:nvSpPr>
              <p:spPr bwMode="auto">
                <a:xfrm>
                  <a:off x="4174" y="322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0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09" name="Freeform 486"/>
                <p:cNvSpPr>
                  <a:spLocks/>
                </p:cNvSpPr>
                <p:nvPr/>
              </p:nvSpPr>
              <p:spPr bwMode="auto">
                <a:xfrm>
                  <a:off x="4216" y="322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0" name="Freeform 487"/>
                <p:cNvSpPr>
                  <a:spLocks/>
                </p:cNvSpPr>
                <p:nvPr/>
              </p:nvSpPr>
              <p:spPr bwMode="auto">
                <a:xfrm>
                  <a:off x="4258" y="321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1" name="Freeform 488"/>
                <p:cNvSpPr>
                  <a:spLocks/>
                </p:cNvSpPr>
                <p:nvPr/>
              </p:nvSpPr>
              <p:spPr bwMode="auto">
                <a:xfrm>
                  <a:off x="4300" y="320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2" name="Freeform 489"/>
                <p:cNvSpPr>
                  <a:spLocks/>
                </p:cNvSpPr>
                <p:nvPr/>
              </p:nvSpPr>
              <p:spPr bwMode="auto">
                <a:xfrm>
                  <a:off x="4342" y="319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3" name="Freeform 490"/>
                <p:cNvSpPr>
                  <a:spLocks/>
                </p:cNvSpPr>
                <p:nvPr/>
              </p:nvSpPr>
              <p:spPr bwMode="auto">
                <a:xfrm>
                  <a:off x="4384" y="3186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4" name="Freeform 491"/>
                <p:cNvSpPr>
                  <a:spLocks/>
                </p:cNvSpPr>
                <p:nvPr/>
              </p:nvSpPr>
              <p:spPr bwMode="auto">
                <a:xfrm>
                  <a:off x="4420" y="317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5" name="Freeform 492"/>
                <p:cNvSpPr>
                  <a:spLocks/>
                </p:cNvSpPr>
                <p:nvPr/>
              </p:nvSpPr>
              <p:spPr bwMode="auto">
                <a:xfrm>
                  <a:off x="4462" y="316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6" name="Freeform 493"/>
                <p:cNvSpPr>
                  <a:spLocks/>
                </p:cNvSpPr>
                <p:nvPr/>
              </p:nvSpPr>
              <p:spPr bwMode="auto">
                <a:xfrm>
                  <a:off x="4504" y="314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7" name="Freeform 494"/>
                <p:cNvSpPr>
                  <a:spLocks/>
                </p:cNvSpPr>
                <p:nvPr/>
              </p:nvSpPr>
              <p:spPr bwMode="auto">
                <a:xfrm>
                  <a:off x="4540" y="313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8" name="Freeform 495"/>
                <p:cNvSpPr>
                  <a:spLocks/>
                </p:cNvSpPr>
                <p:nvPr/>
              </p:nvSpPr>
              <p:spPr bwMode="auto">
                <a:xfrm>
                  <a:off x="4582" y="311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19" name="Freeform 496"/>
                <p:cNvSpPr>
                  <a:spLocks/>
                </p:cNvSpPr>
                <p:nvPr/>
              </p:nvSpPr>
              <p:spPr bwMode="auto">
                <a:xfrm>
                  <a:off x="4618" y="3096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0" name="Freeform 497"/>
                <p:cNvSpPr>
                  <a:spLocks/>
                </p:cNvSpPr>
                <p:nvPr/>
              </p:nvSpPr>
              <p:spPr bwMode="auto">
                <a:xfrm>
                  <a:off x="4654" y="307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2 w 30"/>
                    <a:gd name="T7" fmla="*/ 12 h 18"/>
                    <a:gd name="T8" fmla="*/ 24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12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1" name="Freeform 498"/>
                <p:cNvSpPr>
                  <a:spLocks/>
                </p:cNvSpPr>
                <p:nvPr/>
              </p:nvSpPr>
              <p:spPr bwMode="auto">
                <a:xfrm>
                  <a:off x="4690" y="305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2" name="Freeform 499"/>
                <p:cNvSpPr>
                  <a:spLocks/>
                </p:cNvSpPr>
                <p:nvPr/>
              </p:nvSpPr>
              <p:spPr bwMode="auto">
                <a:xfrm>
                  <a:off x="4726" y="3030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3" name="Freeform 500"/>
                <p:cNvSpPr>
                  <a:spLocks/>
                </p:cNvSpPr>
                <p:nvPr/>
              </p:nvSpPr>
              <p:spPr bwMode="auto">
                <a:xfrm>
                  <a:off x="4762" y="3000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24 h 24"/>
                    <a:gd name="T4" fmla="*/ 0 w 24"/>
                    <a:gd name="T5" fmla="*/ 24 h 24"/>
                    <a:gd name="T6" fmla="*/ 6 w 24"/>
                    <a:gd name="T7" fmla="*/ 24 h 24"/>
                    <a:gd name="T8" fmla="*/ 6 w 24"/>
                    <a:gd name="T9" fmla="*/ 18 h 24"/>
                    <a:gd name="T10" fmla="*/ 24 w 24"/>
                    <a:gd name="T11" fmla="*/ 6 h 24"/>
                    <a:gd name="T12" fmla="*/ 18 w 24"/>
                    <a:gd name="T13" fmla="*/ 0 h 24"/>
                    <a:gd name="T14" fmla="*/ 18 w 24"/>
                    <a:gd name="T15" fmla="*/ 6 h 24"/>
                    <a:gd name="T16" fmla="*/ 0 w 24"/>
                    <a:gd name="T17" fmla="*/ 18 h 24"/>
                    <a:gd name="T18" fmla="*/ 6 w 24"/>
                    <a:gd name="T19" fmla="*/ 18 h 24"/>
                    <a:gd name="T20" fmla="*/ 6 w 24"/>
                    <a:gd name="T21" fmla="*/ 18 h 24"/>
                    <a:gd name="T22" fmla="*/ 0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4" name="Freeform 501"/>
                <p:cNvSpPr>
                  <a:spLocks/>
                </p:cNvSpPr>
                <p:nvPr/>
              </p:nvSpPr>
              <p:spPr bwMode="auto">
                <a:xfrm>
                  <a:off x="4792" y="2970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2 w 18"/>
                    <a:gd name="T7" fmla="*/ 12 h 24"/>
                    <a:gd name="T8" fmla="*/ 18 w 18"/>
                    <a:gd name="T9" fmla="*/ 6 h 24"/>
                    <a:gd name="T10" fmla="*/ 18 w 18"/>
                    <a:gd name="T11" fmla="*/ 0 h 24"/>
                    <a:gd name="T12" fmla="*/ 12 w 18"/>
                    <a:gd name="T13" fmla="*/ 6 h 24"/>
                    <a:gd name="T14" fmla="*/ 6 w 18"/>
                    <a:gd name="T15" fmla="*/ 12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5" name="Freeform 502"/>
                <p:cNvSpPr>
                  <a:spLocks/>
                </p:cNvSpPr>
                <p:nvPr/>
              </p:nvSpPr>
              <p:spPr bwMode="auto">
                <a:xfrm>
                  <a:off x="4816" y="2934"/>
                  <a:ext cx="18" cy="30"/>
                </a:xfrm>
                <a:custGeom>
                  <a:avLst/>
                  <a:gdLst>
                    <a:gd name="T0" fmla="*/ 0 w 18"/>
                    <a:gd name="T1" fmla="*/ 24 h 30"/>
                    <a:gd name="T2" fmla="*/ 6 w 18"/>
                    <a:gd name="T3" fmla="*/ 30 h 30"/>
                    <a:gd name="T4" fmla="*/ 6 w 18"/>
                    <a:gd name="T5" fmla="*/ 24 h 30"/>
                    <a:gd name="T6" fmla="*/ 18 w 18"/>
                    <a:gd name="T7" fmla="*/ 12 h 30"/>
                    <a:gd name="T8" fmla="*/ 18 w 18"/>
                    <a:gd name="T9" fmla="*/ 6 h 30"/>
                    <a:gd name="T10" fmla="*/ 18 w 18"/>
                    <a:gd name="T11" fmla="*/ 0 h 30"/>
                    <a:gd name="T12" fmla="*/ 12 w 18"/>
                    <a:gd name="T13" fmla="*/ 6 h 30"/>
                    <a:gd name="T14" fmla="*/ 12 w 18"/>
                    <a:gd name="T15" fmla="*/ 12 h 30"/>
                    <a:gd name="T16" fmla="*/ 0 w 18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6" name="Freeform 503"/>
                <p:cNvSpPr>
                  <a:spLocks/>
                </p:cNvSpPr>
                <p:nvPr/>
              </p:nvSpPr>
              <p:spPr bwMode="auto">
                <a:xfrm>
                  <a:off x="4834" y="2898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6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2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7" name="Freeform 504"/>
                <p:cNvSpPr>
                  <a:spLocks/>
                </p:cNvSpPr>
                <p:nvPr/>
              </p:nvSpPr>
              <p:spPr bwMode="auto">
                <a:xfrm>
                  <a:off x="4846" y="2856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6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6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8" name="Freeform 505"/>
                <p:cNvSpPr>
                  <a:spLocks/>
                </p:cNvSpPr>
                <p:nvPr/>
              </p:nvSpPr>
              <p:spPr bwMode="auto">
                <a:xfrm>
                  <a:off x="4840" y="2814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12 w 12"/>
                    <a:gd name="T3" fmla="*/ 30 h 30"/>
                    <a:gd name="T4" fmla="*/ 12 w 12"/>
                    <a:gd name="T5" fmla="*/ 24 h 30"/>
                    <a:gd name="T6" fmla="*/ 12 w 12"/>
                    <a:gd name="T7" fmla="*/ 6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6 h 30"/>
                    <a:gd name="T16" fmla="*/ 6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12" y="30"/>
                      </a:lnTo>
                      <a:lnTo>
                        <a:pt x="12" y="24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29" name="Freeform 506"/>
                <p:cNvSpPr>
                  <a:spLocks/>
                </p:cNvSpPr>
                <p:nvPr/>
              </p:nvSpPr>
              <p:spPr bwMode="auto">
                <a:xfrm>
                  <a:off x="4828" y="2772"/>
                  <a:ext cx="12" cy="30"/>
                </a:xfrm>
                <a:custGeom>
                  <a:avLst/>
                  <a:gdLst>
                    <a:gd name="T0" fmla="*/ 6 w 12"/>
                    <a:gd name="T1" fmla="*/ 30 h 30"/>
                    <a:gd name="T2" fmla="*/ 12 w 12"/>
                    <a:gd name="T3" fmla="*/ 30 h 30"/>
                    <a:gd name="T4" fmla="*/ 12 w 12"/>
                    <a:gd name="T5" fmla="*/ 30 h 30"/>
                    <a:gd name="T6" fmla="*/ 6 w 12"/>
                    <a:gd name="T7" fmla="*/ 6 h 30"/>
                    <a:gd name="T8" fmla="*/ 6 w 12"/>
                    <a:gd name="T9" fmla="*/ 6 h 30"/>
                    <a:gd name="T10" fmla="*/ 0 w 12"/>
                    <a:gd name="T11" fmla="*/ 0 h 30"/>
                    <a:gd name="T12" fmla="*/ 0 w 12"/>
                    <a:gd name="T13" fmla="*/ 6 h 30"/>
                    <a:gd name="T14" fmla="*/ 0 w 12"/>
                    <a:gd name="T15" fmla="*/ 6 h 30"/>
                    <a:gd name="T16" fmla="*/ 6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30"/>
                      </a:moveTo>
                      <a:lnTo>
                        <a:pt x="12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0" name="Freeform 507"/>
                <p:cNvSpPr>
                  <a:spLocks/>
                </p:cNvSpPr>
                <p:nvPr/>
              </p:nvSpPr>
              <p:spPr bwMode="auto">
                <a:xfrm>
                  <a:off x="4804" y="2742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6 w 18"/>
                    <a:gd name="T7" fmla="*/ 0 h 24"/>
                    <a:gd name="T8" fmla="*/ 0 w 18"/>
                    <a:gd name="T9" fmla="*/ 0 h 24"/>
                    <a:gd name="T10" fmla="*/ 0 w 18"/>
                    <a:gd name="T11" fmla="*/ 0 h 24"/>
                    <a:gd name="T12" fmla="*/ 12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1" name="Freeform 508"/>
                <p:cNvSpPr>
                  <a:spLocks/>
                </p:cNvSpPr>
                <p:nvPr/>
              </p:nvSpPr>
              <p:spPr bwMode="auto">
                <a:xfrm>
                  <a:off x="4774" y="2712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18 w 24"/>
                    <a:gd name="T3" fmla="*/ 18 h 18"/>
                    <a:gd name="T4" fmla="*/ 24 w 24"/>
                    <a:gd name="T5" fmla="*/ 18 h 18"/>
                    <a:gd name="T6" fmla="*/ 6 w 24"/>
                    <a:gd name="T7" fmla="*/ 0 h 18"/>
                    <a:gd name="T8" fmla="*/ 6 w 24"/>
                    <a:gd name="T9" fmla="*/ 0 h 18"/>
                    <a:gd name="T10" fmla="*/ 0 w 24"/>
                    <a:gd name="T11" fmla="*/ 0 h 18"/>
                    <a:gd name="T12" fmla="*/ 18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2" name="Freeform 509"/>
                <p:cNvSpPr>
                  <a:spLocks/>
                </p:cNvSpPr>
                <p:nvPr/>
              </p:nvSpPr>
              <p:spPr bwMode="auto">
                <a:xfrm>
                  <a:off x="4744" y="2682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24 w 24"/>
                    <a:gd name="T3" fmla="*/ 18 h 18"/>
                    <a:gd name="T4" fmla="*/ 18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18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3" name="Freeform 510"/>
                <p:cNvSpPr>
                  <a:spLocks/>
                </p:cNvSpPr>
                <p:nvPr/>
              </p:nvSpPr>
              <p:spPr bwMode="auto">
                <a:xfrm>
                  <a:off x="4708" y="2658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12 w 24"/>
                    <a:gd name="T7" fmla="*/ 6 h 18"/>
                    <a:gd name="T8" fmla="*/ 6 w 24"/>
                    <a:gd name="T9" fmla="*/ 0 h 18"/>
                    <a:gd name="T10" fmla="*/ 0 w 24"/>
                    <a:gd name="T11" fmla="*/ 0 h 18"/>
                    <a:gd name="T12" fmla="*/ 6 w 24"/>
                    <a:gd name="T13" fmla="*/ 6 h 18"/>
                    <a:gd name="T14" fmla="*/ 12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4" name="Freeform 511"/>
                <p:cNvSpPr>
                  <a:spLocks/>
                </p:cNvSpPr>
                <p:nvPr/>
              </p:nvSpPr>
              <p:spPr bwMode="auto">
                <a:xfrm>
                  <a:off x="4672" y="2634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5" name="Freeform 512"/>
                <p:cNvSpPr>
                  <a:spLocks/>
                </p:cNvSpPr>
                <p:nvPr/>
              </p:nvSpPr>
              <p:spPr bwMode="auto">
                <a:xfrm>
                  <a:off x="4636" y="2616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0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6" name="Freeform 513"/>
                <p:cNvSpPr>
                  <a:spLocks/>
                </p:cNvSpPr>
                <p:nvPr/>
              </p:nvSpPr>
              <p:spPr bwMode="auto">
                <a:xfrm>
                  <a:off x="4600" y="2598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6 w 24"/>
                    <a:gd name="T7" fmla="*/ 0 h 12"/>
                    <a:gd name="T8" fmla="*/ 0 w 24"/>
                    <a:gd name="T9" fmla="*/ 0 h 12"/>
                    <a:gd name="T10" fmla="*/ 0 w 24"/>
                    <a:gd name="T11" fmla="*/ 0 h 12"/>
                    <a:gd name="T12" fmla="*/ 0 w 24"/>
                    <a:gd name="T13" fmla="*/ 6 h 12"/>
                    <a:gd name="T14" fmla="*/ 6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7" name="Freeform 514"/>
                <p:cNvSpPr>
                  <a:spLocks/>
                </p:cNvSpPr>
                <p:nvPr/>
              </p:nvSpPr>
              <p:spPr bwMode="auto">
                <a:xfrm>
                  <a:off x="4558" y="2580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8" name="Freeform 515"/>
                <p:cNvSpPr>
                  <a:spLocks/>
                </p:cNvSpPr>
                <p:nvPr/>
              </p:nvSpPr>
              <p:spPr bwMode="auto">
                <a:xfrm>
                  <a:off x="4522" y="2562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18 w 24"/>
                    <a:gd name="T7" fmla="*/ 6 h 18"/>
                    <a:gd name="T8" fmla="*/ 0 w 24"/>
                    <a:gd name="T9" fmla="*/ 0 h 18"/>
                    <a:gd name="T10" fmla="*/ 0 w 24"/>
                    <a:gd name="T11" fmla="*/ 6 h 18"/>
                    <a:gd name="T12" fmla="*/ 0 w 24"/>
                    <a:gd name="T13" fmla="*/ 6 h 18"/>
                    <a:gd name="T14" fmla="*/ 18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39" name="Freeform 516"/>
                <p:cNvSpPr>
                  <a:spLocks/>
                </p:cNvSpPr>
                <p:nvPr/>
              </p:nvSpPr>
              <p:spPr bwMode="auto">
                <a:xfrm>
                  <a:off x="4480" y="255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0" name="Freeform 517"/>
                <p:cNvSpPr>
                  <a:spLocks/>
                </p:cNvSpPr>
                <p:nvPr/>
              </p:nvSpPr>
              <p:spPr bwMode="auto">
                <a:xfrm>
                  <a:off x="4438" y="253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24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24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1" name="Freeform 518"/>
                <p:cNvSpPr>
                  <a:spLocks/>
                </p:cNvSpPr>
                <p:nvPr/>
              </p:nvSpPr>
              <p:spPr bwMode="auto">
                <a:xfrm>
                  <a:off x="4402" y="252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2" name="Freeform 519"/>
                <p:cNvSpPr>
                  <a:spLocks/>
                </p:cNvSpPr>
                <p:nvPr/>
              </p:nvSpPr>
              <p:spPr bwMode="auto">
                <a:xfrm>
                  <a:off x="4360" y="251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6 h 12"/>
                    <a:gd name="T8" fmla="*/ 0 w 30"/>
                    <a:gd name="T9" fmla="*/ 0 h 12"/>
                    <a:gd name="T10" fmla="*/ 0 w 30"/>
                    <a:gd name="T11" fmla="*/ 6 h 12"/>
                    <a:gd name="T12" fmla="*/ 0 w 30"/>
                    <a:gd name="T13" fmla="*/ 6 h 12"/>
                    <a:gd name="T14" fmla="*/ 18 w 30"/>
                    <a:gd name="T15" fmla="*/ 12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3" name="Freeform 520"/>
                <p:cNvSpPr>
                  <a:spLocks/>
                </p:cNvSpPr>
                <p:nvPr/>
              </p:nvSpPr>
              <p:spPr bwMode="auto">
                <a:xfrm>
                  <a:off x="4318" y="2507"/>
                  <a:ext cx="30" cy="13"/>
                </a:xfrm>
                <a:custGeom>
                  <a:avLst/>
                  <a:gdLst>
                    <a:gd name="T0" fmla="*/ 24 w 30"/>
                    <a:gd name="T1" fmla="*/ 13 h 13"/>
                    <a:gd name="T2" fmla="*/ 30 w 30"/>
                    <a:gd name="T3" fmla="*/ 7 h 13"/>
                    <a:gd name="T4" fmla="*/ 24 w 30"/>
                    <a:gd name="T5" fmla="*/ 7 h 13"/>
                    <a:gd name="T6" fmla="*/ 6 w 30"/>
                    <a:gd name="T7" fmla="*/ 0 h 13"/>
                    <a:gd name="T8" fmla="*/ 0 w 30"/>
                    <a:gd name="T9" fmla="*/ 7 h 13"/>
                    <a:gd name="T10" fmla="*/ 6 w 30"/>
                    <a:gd name="T11" fmla="*/ 7 h 13"/>
                    <a:gd name="T12" fmla="*/ 24 w 30"/>
                    <a:gd name="T13" fmla="*/ 1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24" y="13"/>
                      </a:moveTo>
                      <a:lnTo>
                        <a:pt x="30" y="7"/>
                      </a:lnTo>
                      <a:lnTo>
                        <a:pt x="24" y="7"/>
                      </a:lnTo>
                      <a:lnTo>
                        <a:pt x="6" y="0"/>
                      </a:lnTo>
                      <a:lnTo>
                        <a:pt x="0" y="7"/>
                      </a:lnTo>
                      <a:lnTo>
                        <a:pt x="6" y="7"/>
                      </a:lnTo>
                      <a:lnTo>
                        <a:pt x="24" y="1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4" name="Freeform 521"/>
                <p:cNvSpPr>
                  <a:spLocks/>
                </p:cNvSpPr>
                <p:nvPr/>
              </p:nvSpPr>
              <p:spPr bwMode="auto">
                <a:xfrm>
                  <a:off x="4276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5" name="Freeform 522"/>
                <p:cNvSpPr>
                  <a:spLocks/>
                </p:cNvSpPr>
                <p:nvPr/>
              </p:nvSpPr>
              <p:spPr bwMode="auto">
                <a:xfrm>
                  <a:off x="4234" y="2489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6" name="Freeform 523"/>
                <p:cNvSpPr>
                  <a:spLocks/>
                </p:cNvSpPr>
                <p:nvPr/>
              </p:nvSpPr>
              <p:spPr bwMode="auto">
                <a:xfrm>
                  <a:off x="4192" y="2483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7" name="Freeform 524"/>
                <p:cNvSpPr>
                  <a:spLocks/>
                </p:cNvSpPr>
                <p:nvPr/>
              </p:nvSpPr>
              <p:spPr bwMode="auto">
                <a:xfrm>
                  <a:off x="4156" y="247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8" name="Freeform 525"/>
                <p:cNvSpPr>
                  <a:spLocks/>
                </p:cNvSpPr>
                <p:nvPr/>
              </p:nvSpPr>
              <p:spPr bwMode="auto">
                <a:xfrm>
                  <a:off x="4114" y="2471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49" name="Freeform 526"/>
                <p:cNvSpPr>
                  <a:spLocks/>
                </p:cNvSpPr>
                <p:nvPr/>
              </p:nvSpPr>
              <p:spPr bwMode="auto">
                <a:xfrm>
                  <a:off x="4072" y="2465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0" name="Freeform 527"/>
                <p:cNvSpPr>
                  <a:spLocks/>
                </p:cNvSpPr>
                <p:nvPr/>
              </p:nvSpPr>
              <p:spPr bwMode="auto">
                <a:xfrm>
                  <a:off x="4030" y="246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1" name="Freeform 528"/>
                <p:cNvSpPr>
                  <a:spLocks/>
                </p:cNvSpPr>
                <p:nvPr/>
              </p:nvSpPr>
              <p:spPr bwMode="auto">
                <a:xfrm>
                  <a:off x="3987" y="2459"/>
                  <a:ext cx="31" cy="6"/>
                </a:xfrm>
                <a:custGeom>
                  <a:avLst/>
                  <a:gdLst>
                    <a:gd name="T0" fmla="*/ 25 w 31"/>
                    <a:gd name="T1" fmla="*/ 6 h 6"/>
                    <a:gd name="T2" fmla="*/ 31 w 31"/>
                    <a:gd name="T3" fmla="*/ 6 h 6"/>
                    <a:gd name="T4" fmla="*/ 25 w 31"/>
                    <a:gd name="T5" fmla="*/ 0 h 6"/>
                    <a:gd name="T6" fmla="*/ 7 w 31"/>
                    <a:gd name="T7" fmla="*/ 0 h 6"/>
                    <a:gd name="T8" fmla="*/ 0 w 31"/>
                    <a:gd name="T9" fmla="*/ 0 h 6"/>
                    <a:gd name="T10" fmla="*/ 0 w 31"/>
                    <a:gd name="T11" fmla="*/ 0 h 6"/>
                    <a:gd name="T12" fmla="*/ 0 w 31"/>
                    <a:gd name="T13" fmla="*/ 6 h 6"/>
                    <a:gd name="T14" fmla="*/ 7 w 31"/>
                    <a:gd name="T15" fmla="*/ 6 h 6"/>
                    <a:gd name="T16" fmla="*/ 25 w 31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6">
                      <a:moveTo>
                        <a:pt x="25" y="6"/>
                      </a:move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7" y="6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2" name="Freeform 529"/>
                <p:cNvSpPr>
                  <a:spLocks/>
                </p:cNvSpPr>
                <p:nvPr/>
              </p:nvSpPr>
              <p:spPr bwMode="auto">
                <a:xfrm>
                  <a:off x="3945" y="245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3" name="Freeform 530"/>
                <p:cNvSpPr>
                  <a:spLocks/>
                </p:cNvSpPr>
                <p:nvPr/>
              </p:nvSpPr>
              <p:spPr bwMode="auto">
                <a:xfrm>
                  <a:off x="3903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4" name="Freeform 531"/>
                <p:cNvSpPr>
                  <a:spLocks/>
                </p:cNvSpPr>
                <p:nvPr/>
              </p:nvSpPr>
              <p:spPr bwMode="auto">
                <a:xfrm>
                  <a:off x="3861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5" name="Freeform 532"/>
                <p:cNvSpPr>
                  <a:spLocks/>
                </p:cNvSpPr>
                <p:nvPr/>
              </p:nvSpPr>
              <p:spPr bwMode="auto">
                <a:xfrm>
                  <a:off x="3819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256" name="Freeform 533"/>
                <p:cNvSpPr>
                  <a:spLocks/>
                </p:cNvSpPr>
                <p:nvPr/>
              </p:nvSpPr>
              <p:spPr bwMode="auto">
                <a:xfrm>
                  <a:off x="3777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865" name="Group 534"/>
              <p:cNvGrpSpPr>
                <a:grpSpLocks/>
              </p:cNvGrpSpPr>
              <p:nvPr/>
            </p:nvGrpSpPr>
            <p:grpSpPr bwMode="auto">
              <a:xfrm>
                <a:off x="2793" y="2501"/>
                <a:ext cx="1969" cy="715"/>
                <a:chOff x="2793" y="2501"/>
                <a:chExt cx="1969" cy="715"/>
              </a:xfrm>
            </p:grpSpPr>
            <p:sp>
              <p:nvSpPr>
                <p:cNvPr id="44034" name="Freeform 535"/>
                <p:cNvSpPr>
                  <a:spLocks/>
                </p:cNvSpPr>
                <p:nvPr/>
              </p:nvSpPr>
              <p:spPr bwMode="auto">
                <a:xfrm>
                  <a:off x="3753" y="2501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" name="Freeform 536"/>
                <p:cNvSpPr>
                  <a:spLocks/>
                </p:cNvSpPr>
                <p:nvPr/>
              </p:nvSpPr>
              <p:spPr bwMode="auto">
                <a:xfrm>
                  <a:off x="3711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" name="Freeform 537"/>
                <p:cNvSpPr>
                  <a:spLocks/>
                </p:cNvSpPr>
                <p:nvPr/>
              </p:nvSpPr>
              <p:spPr bwMode="auto">
                <a:xfrm>
                  <a:off x="3669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" name="Freeform 538"/>
                <p:cNvSpPr>
                  <a:spLocks/>
                </p:cNvSpPr>
                <p:nvPr/>
              </p:nvSpPr>
              <p:spPr bwMode="auto">
                <a:xfrm>
                  <a:off x="3627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" name="Freeform 539"/>
                <p:cNvSpPr>
                  <a:spLocks/>
                </p:cNvSpPr>
                <p:nvPr/>
              </p:nvSpPr>
              <p:spPr bwMode="auto">
                <a:xfrm>
                  <a:off x="3585" y="2507"/>
                  <a:ext cx="24" cy="7"/>
                </a:xfrm>
                <a:custGeom>
                  <a:avLst/>
                  <a:gdLst>
                    <a:gd name="T0" fmla="*/ 24 w 24"/>
                    <a:gd name="T1" fmla="*/ 7 h 7"/>
                    <a:gd name="T2" fmla="*/ 24 w 24"/>
                    <a:gd name="T3" fmla="*/ 0 h 7"/>
                    <a:gd name="T4" fmla="*/ 24 w 24"/>
                    <a:gd name="T5" fmla="*/ 0 h 7"/>
                    <a:gd name="T6" fmla="*/ 0 w 24"/>
                    <a:gd name="T7" fmla="*/ 0 h 7"/>
                    <a:gd name="T8" fmla="*/ 0 w 24"/>
                    <a:gd name="T9" fmla="*/ 0 h 7"/>
                    <a:gd name="T10" fmla="*/ 0 w 24"/>
                    <a:gd name="T11" fmla="*/ 7 h 7"/>
                    <a:gd name="T12" fmla="*/ 24 w 24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7">
                      <a:moveTo>
                        <a:pt x="24" y="7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" name="Freeform 540"/>
                <p:cNvSpPr>
                  <a:spLocks/>
                </p:cNvSpPr>
                <p:nvPr/>
              </p:nvSpPr>
              <p:spPr bwMode="auto">
                <a:xfrm>
                  <a:off x="3543" y="2507"/>
                  <a:ext cx="30" cy="7"/>
                </a:xfrm>
                <a:custGeom>
                  <a:avLst/>
                  <a:gdLst>
                    <a:gd name="T0" fmla="*/ 24 w 30"/>
                    <a:gd name="T1" fmla="*/ 7 h 7"/>
                    <a:gd name="T2" fmla="*/ 30 w 30"/>
                    <a:gd name="T3" fmla="*/ 0 h 7"/>
                    <a:gd name="T4" fmla="*/ 24 w 30"/>
                    <a:gd name="T5" fmla="*/ 0 h 7"/>
                    <a:gd name="T6" fmla="*/ 0 w 30"/>
                    <a:gd name="T7" fmla="*/ 0 h 7"/>
                    <a:gd name="T8" fmla="*/ 0 w 30"/>
                    <a:gd name="T9" fmla="*/ 7 h 7"/>
                    <a:gd name="T10" fmla="*/ 0 w 30"/>
                    <a:gd name="T11" fmla="*/ 7 h 7"/>
                    <a:gd name="T12" fmla="*/ 24 w 30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24" y="7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" name="Freeform 541"/>
                <p:cNvSpPr>
                  <a:spLocks/>
                </p:cNvSpPr>
                <p:nvPr/>
              </p:nvSpPr>
              <p:spPr bwMode="auto">
                <a:xfrm>
                  <a:off x="3501" y="251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" name="Freeform 542"/>
                <p:cNvSpPr>
                  <a:spLocks/>
                </p:cNvSpPr>
                <p:nvPr/>
              </p:nvSpPr>
              <p:spPr bwMode="auto">
                <a:xfrm>
                  <a:off x="3459" y="252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2" name="Freeform 543"/>
                <p:cNvSpPr>
                  <a:spLocks/>
                </p:cNvSpPr>
                <p:nvPr/>
              </p:nvSpPr>
              <p:spPr bwMode="auto">
                <a:xfrm>
                  <a:off x="3417" y="252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3" name="Freeform 544"/>
                <p:cNvSpPr>
                  <a:spLocks/>
                </p:cNvSpPr>
                <p:nvPr/>
              </p:nvSpPr>
              <p:spPr bwMode="auto">
                <a:xfrm>
                  <a:off x="3375" y="252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4" name="Freeform 545"/>
                <p:cNvSpPr>
                  <a:spLocks/>
                </p:cNvSpPr>
                <p:nvPr/>
              </p:nvSpPr>
              <p:spPr bwMode="auto">
                <a:xfrm>
                  <a:off x="3333" y="253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5" name="Freeform 546"/>
                <p:cNvSpPr>
                  <a:spLocks/>
                </p:cNvSpPr>
                <p:nvPr/>
              </p:nvSpPr>
              <p:spPr bwMode="auto">
                <a:xfrm>
                  <a:off x="3291" y="254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6" name="Freeform 547"/>
                <p:cNvSpPr>
                  <a:spLocks/>
                </p:cNvSpPr>
                <p:nvPr/>
              </p:nvSpPr>
              <p:spPr bwMode="auto">
                <a:xfrm>
                  <a:off x="3249" y="2550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7" name="Freeform 548"/>
                <p:cNvSpPr>
                  <a:spLocks/>
                </p:cNvSpPr>
                <p:nvPr/>
              </p:nvSpPr>
              <p:spPr bwMode="auto">
                <a:xfrm>
                  <a:off x="3207" y="2556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8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8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8" name="Freeform 549"/>
                <p:cNvSpPr>
                  <a:spLocks/>
                </p:cNvSpPr>
                <p:nvPr/>
              </p:nvSpPr>
              <p:spPr bwMode="auto">
                <a:xfrm>
                  <a:off x="3171" y="2568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6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9" name="Freeform 550"/>
                <p:cNvSpPr>
                  <a:spLocks/>
                </p:cNvSpPr>
                <p:nvPr/>
              </p:nvSpPr>
              <p:spPr bwMode="auto">
                <a:xfrm>
                  <a:off x="3129" y="258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0" name="Freeform 551"/>
                <p:cNvSpPr>
                  <a:spLocks/>
                </p:cNvSpPr>
                <p:nvPr/>
              </p:nvSpPr>
              <p:spPr bwMode="auto">
                <a:xfrm>
                  <a:off x="3087" y="2592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1" name="Freeform 552"/>
                <p:cNvSpPr>
                  <a:spLocks/>
                </p:cNvSpPr>
                <p:nvPr/>
              </p:nvSpPr>
              <p:spPr bwMode="auto">
                <a:xfrm>
                  <a:off x="3051" y="2610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2" name="Freeform 553"/>
                <p:cNvSpPr>
                  <a:spLocks/>
                </p:cNvSpPr>
                <p:nvPr/>
              </p:nvSpPr>
              <p:spPr bwMode="auto">
                <a:xfrm>
                  <a:off x="3009" y="262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6 h 18"/>
                    <a:gd name="T8" fmla="*/ 6 w 30"/>
                    <a:gd name="T9" fmla="*/ 12 h 18"/>
                    <a:gd name="T10" fmla="*/ 0 w 30"/>
                    <a:gd name="T11" fmla="*/ 12 h 18"/>
                    <a:gd name="T12" fmla="*/ 6 w 30"/>
                    <a:gd name="T13" fmla="*/ 18 h 18"/>
                    <a:gd name="T14" fmla="*/ 6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3" name="Freeform 554"/>
                <p:cNvSpPr>
                  <a:spLocks/>
                </p:cNvSpPr>
                <p:nvPr/>
              </p:nvSpPr>
              <p:spPr bwMode="auto">
                <a:xfrm>
                  <a:off x="2973" y="2640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0 w 30"/>
                    <a:gd name="T7" fmla="*/ 12 h 18"/>
                    <a:gd name="T8" fmla="*/ 0 w 30"/>
                    <a:gd name="T9" fmla="*/ 12 h 18"/>
                    <a:gd name="T10" fmla="*/ 0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4" name="Freeform 555"/>
                <p:cNvSpPr>
                  <a:spLocks/>
                </p:cNvSpPr>
                <p:nvPr/>
              </p:nvSpPr>
              <p:spPr bwMode="auto">
                <a:xfrm>
                  <a:off x="2937" y="2658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5" name="Freeform 556"/>
                <p:cNvSpPr>
                  <a:spLocks/>
                </p:cNvSpPr>
                <p:nvPr/>
              </p:nvSpPr>
              <p:spPr bwMode="auto">
                <a:xfrm>
                  <a:off x="2901" y="2682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0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6" name="Freeform 557"/>
                <p:cNvSpPr>
                  <a:spLocks/>
                </p:cNvSpPr>
                <p:nvPr/>
              </p:nvSpPr>
              <p:spPr bwMode="auto">
                <a:xfrm>
                  <a:off x="2865" y="2706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7" name="Freeform 558"/>
                <p:cNvSpPr>
                  <a:spLocks/>
                </p:cNvSpPr>
                <p:nvPr/>
              </p:nvSpPr>
              <p:spPr bwMode="auto">
                <a:xfrm>
                  <a:off x="2835" y="2730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24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8" name="Freeform 559"/>
                <p:cNvSpPr>
                  <a:spLocks/>
                </p:cNvSpPr>
                <p:nvPr/>
              </p:nvSpPr>
              <p:spPr bwMode="auto">
                <a:xfrm>
                  <a:off x="2811" y="2760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6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9" name="Freeform 560"/>
                <p:cNvSpPr>
                  <a:spLocks/>
                </p:cNvSpPr>
                <p:nvPr/>
              </p:nvSpPr>
              <p:spPr bwMode="auto">
                <a:xfrm>
                  <a:off x="2793" y="2796"/>
                  <a:ext cx="18" cy="30"/>
                </a:xfrm>
                <a:custGeom>
                  <a:avLst/>
                  <a:gdLst>
                    <a:gd name="T0" fmla="*/ 18 w 18"/>
                    <a:gd name="T1" fmla="*/ 6 h 30"/>
                    <a:gd name="T2" fmla="*/ 12 w 18"/>
                    <a:gd name="T3" fmla="*/ 0 h 30"/>
                    <a:gd name="T4" fmla="*/ 12 w 18"/>
                    <a:gd name="T5" fmla="*/ 6 h 30"/>
                    <a:gd name="T6" fmla="*/ 0 w 18"/>
                    <a:gd name="T7" fmla="*/ 30 h 30"/>
                    <a:gd name="T8" fmla="*/ 6 w 18"/>
                    <a:gd name="T9" fmla="*/ 30 h 30"/>
                    <a:gd name="T10" fmla="*/ 6 w 18"/>
                    <a:gd name="T11" fmla="*/ 30 h 30"/>
                    <a:gd name="T12" fmla="*/ 18 w 18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30">
                      <a:moveTo>
                        <a:pt x="18" y="6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0" name="Freeform 561"/>
                <p:cNvSpPr>
                  <a:spLocks/>
                </p:cNvSpPr>
                <p:nvPr/>
              </p:nvSpPr>
              <p:spPr bwMode="auto">
                <a:xfrm>
                  <a:off x="2793" y="2838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24 h 30"/>
                    <a:gd name="T8" fmla="*/ 0 w 6"/>
                    <a:gd name="T9" fmla="*/ 30 h 30"/>
                    <a:gd name="T10" fmla="*/ 0 w 6"/>
                    <a:gd name="T11" fmla="*/ 30 h 30"/>
                    <a:gd name="T12" fmla="*/ 6 w 6"/>
                    <a:gd name="T13" fmla="*/ 30 h 30"/>
                    <a:gd name="T14" fmla="*/ 6 w 6"/>
                    <a:gd name="T15" fmla="*/ 24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1" name="Freeform 562"/>
                <p:cNvSpPr>
                  <a:spLocks/>
                </p:cNvSpPr>
                <p:nvPr/>
              </p:nvSpPr>
              <p:spPr bwMode="auto">
                <a:xfrm>
                  <a:off x="2793" y="2880"/>
                  <a:ext cx="12" cy="30"/>
                </a:xfrm>
                <a:custGeom>
                  <a:avLst/>
                  <a:gdLst>
                    <a:gd name="T0" fmla="*/ 6 w 12"/>
                    <a:gd name="T1" fmla="*/ 0 h 30"/>
                    <a:gd name="T2" fmla="*/ 0 w 12"/>
                    <a:gd name="T3" fmla="*/ 0 h 30"/>
                    <a:gd name="T4" fmla="*/ 0 w 12"/>
                    <a:gd name="T5" fmla="*/ 0 h 30"/>
                    <a:gd name="T6" fmla="*/ 0 w 12"/>
                    <a:gd name="T7" fmla="*/ 18 h 30"/>
                    <a:gd name="T8" fmla="*/ 6 w 12"/>
                    <a:gd name="T9" fmla="*/ 24 h 30"/>
                    <a:gd name="T10" fmla="*/ 6 w 12"/>
                    <a:gd name="T11" fmla="*/ 30 h 30"/>
                    <a:gd name="T12" fmla="*/ 12 w 12"/>
                    <a:gd name="T13" fmla="*/ 24 h 30"/>
                    <a:gd name="T14" fmla="*/ 6 w 12"/>
                    <a:gd name="T15" fmla="*/ 18 h 30"/>
                    <a:gd name="T16" fmla="*/ 6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2" name="Freeform 563"/>
                <p:cNvSpPr>
                  <a:spLocks/>
                </p:cNvSpPr>
                <p:nvPr/>
              </p:nvSpPr>
              <p:spPr bwMode="auto">
                <a:xfrm>
                  <a:off x="2805" y="2922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6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12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3" name="Freeform 564"/>
                <p:cNvSpPr>
                  <a:spLocks/>
                </p:cNvSpPr>
                <p:nvPr/>
              </p:nvSpPr>
              <p:spPr bwMode="auto">
                <a:xfrm>
                  <a:off x="2829" y="2958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6 w 18"/>
                    <a:gd name="T9" fmla="*/ 12 h 24"/>
                    <a:gd name="T10" fmla="*/ 18 w 18"/>
                    <a:gd name="T11" fmla="*/ 24 h 24"/>
                    <a:gd name="T12" fmla="*/ 18 w 18"/>
                    <a:gd name="T13" fmla="*/ 18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6 w 18"/>
                    <a:gd name="T19" fmla="*/ 12 h 24"/>
                    <a:gd name="T20" fmla="*/ 12 w 18"/>
                    <a:gd name="T21" fmla="*/ 12 h 24"/>
                    <a:gd name="T22" fmla="*/ 6 w 18"/>
                    <a:gd name="T23" fmla="*/ 0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4" name="Freeform 565"/>
                <p:cNvSpPr>
                  <a:spLocks/>
                </p:cNvSpPr>
                <p:nvPr/>
              </p:nvSpPr>
              <p:spPr bwMode="auto">
                <a:xfrm>
                  <a:off x="2853" y="2988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0 w 24"/>
                    <a:gd name="T3" fmla="*/ 0 h 18"/>
                    <a:gd name="T4" fmla="*/ 6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18 w 24"/>
                    <a:gd name="T15" fmla="*/ 12 h 18"/>
                    <a:gd name="T16" fmla="*/ 6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5" name="Freeform 566"/>
                <p:cNvSpPr>
                  <a:spLocks/>
                </p:cNvSpPr>
                <p:nvPr/>
              </p:nvSpPr>
              <p:spPr bwMode="auto">
                <a:xfrm>
                  <a:off x="2889" y="3012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18 w 24"/>
                    <a:gd name="T7" fmla="*/ 24 h 24"/>
                    <a:gd name="T8" fmla="*/ 24 w 24"/>
                    <a:gd name="T9" fmla="*/ 18 h 24"/>
                    <a:gd name="T10" fmla="*/ 18 w 24"/>
                    <a:gd name="T11" fmla="*/ 18 h 24"/>
                    <a:gd name="T12" fmla="*/ 0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6" name="Freeform 567"/>
                <p:cNvSpPr>
                  <a:spLocks/>
                </p:cNvSpPr>
                <p:nvPr/>
              </p:nvSpPr>
              <p:spPr bwMode="auto">
                <a:xfrm>
                  <a:off x="2919" y="303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7" name="Freeform 568"/>
                <p:cNvSpPr>
                  <a:spLocks/>
                </p:cNvSpPr>
                <p:nvPr/>
              </p:nvSpPr>
              <p:spPr bwMode="auto">
                <a:xfrm>
                  <a:off x="2955" y="306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8" name="Freeform 569"/>
                <p:cNvSpPr>
                  <a:spLocks/>
                </p:cNvSpPr>
                <p:nvPr/>
              </p:nvSpPr>
              <p:spPr bwMode="auto">
                <a:xfrm>
                  <a:off x="2997" y="3078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18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18 w 24"/>
                    <a:gd name="T15" fmla="*/ 6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9" name="Freeform 570"/>
                <p:cNvSpPr>
                  <a:spLocks/>
                </p:cNvSpPr>
                <p:nvPr/>
              </p:nvSpPr>
              <p:spPr bwMode="auto">
                <a:xfrm>
                  <a:off x="3033" y="309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0" name="Freeform 571"/>
                <p:cNvSpPr>
                  <a:spLocks/>
                </p:cNvSpPr>
                <p:nvPr/>
              </p:nvSpPr>
              <p:spPr bwMode="auto">
                <a:xfrm>
                  <a:off x="3075" y="310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1" name="Freeform 572"/>
                <p:cNvSpPr>
                  <a:spLocks/>
                </p:cNvSpPr>
                <p:nvPr/>
              </p:nvSpPr>
              <p:spPr bwMode="auto">
                <a:xfrm>
                  <a:off x="3111" y="312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30 w 30"/>
                    <a:gd name="T7" fmla="*/ 18 h 18"/>
                    <a:gd name="T8" fmla="*/ 30 w 30"/>
                    <a:gd name="T9" fmla="*/ 12 h 18"/>
                    <a:gd name="T10" fmla="*/ 30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lnTo>
                        <a:pt x="30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2" name="Freeform 573"/>
                <p:cNvSpPr>
                  <a:spLocks/>
                </p:cNvSpPr>
                <p:nvPr/>
              </p:nvSpPr>
              <p:spPr bwMode="auto">
                <a:xfrm>
                  <a:off x="3153" y="313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3" name="Freeform 574"/>
                <p:cNvSpPr>
                  <a:spLocks/>
                </p:cNvSpPr>
                <p:nvPr/>
              </p:nvSpPr>
              <p:spPr bwMode="auto">
                <a:xfrm>
                  <a:off x="3195" y="314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4" name="Freeform 575"/>
                <p:cNvSpPr>
                  <a:spLocks/>
                </p:cNvSpPr>
                <p:nvPr/>
              </p:nvSpPr>
              <p:spPr bwMode="auto">
                <a:xfrm>
                  <a:off x="3237" y="315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5" name="Freeform 576"/>
                <p:cNvSpPr>
                  <a:spLocks/>
                </p:cNvSpPr>
                <p:nvPr/>
              </p:nvSpPr>
              <p:spPr bwMode="auto">
                <a:xfrm>
                  <a:off x="3273" y="316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6" name="Freeform 577"/>
                <p:cNvSpPr>
                  <a:spLocks/>
                </p:cNvSpPr>
                <p:nvPr/>
              </p:nvSpPr>
              <p:spPr bwMode="auto">
                <a:xfrm>
                  <a:off x="3315" y="317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7" name="Freeform 578"/>
                <p:cNvSpPr>
                  <a:spLocks/>
                </p:cNvSpPr>
                <p:nvPr/>
              </p:nvSpPr>
              <p:spPr bwMode="auto">
                <a:xfrm>
                  <a:off x="3357" y="318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8" name="Freeform 579"/>
                <p:cNvSpPr>
                  <a:spLocks/>
                </p:cNvSpPr>
                <p:nvPr/>
              </p:nvSpPr>
              <p:spPr bwMode="auto">
                <a:xfrm>
                  <a:off x="3399" y="318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9" name="Freeform 580"/>
                <p:cNvSpPr>
                  <a:spLocks/>
                </p:cNvSpPr>
                <p:nvPr/>
              </p:nvSpPr>
              <p:spPr bwMode="auto">
                <a:xfrm>
                  <a:off x="3441" y="319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0" name="Freeform 581"/>
                <p:cNvSpPr>
                  <a:spLocks/>
                </p:cNvSpPr>
                <p:nvPr/>
              </p:nvSpPr>
              <p:spPr bwMode="auto">
                <a:xfrm>
                  <a:off x="3483" y="319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1" name="Freeform 582"/>
                <p:cNvSpPr>
                  <a:spLocks/>
                </p:cNvSpPr>
                <p:nvPr/>
              </p:nvSpPr>
              <p:spPr bwMode="auto">
                <a:xfrm>
                  <a:off x="3525" y="319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2" name="Freeform 583"/>
                <p:cNvSpPr>
                  <a:spLocks/>
                </p:cNvSpPr>
                <p:nvPr/>
              </p:nvSpPr>
              <p:spPr bwMode="auto">
                <a:xfrm>
                  <a:off x="3567" y="320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3" name="Freeform 584"/>
                <p:cNvSpPr>
                  <a:spLocks/>
                </p:cNvSpPr>
                <p:nvPr/>
              </p:nvSpPr>
              <p:spPr bwMode="auto">
                <a:xfrm>
                  <a:off x="3609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4" name="Freeform 585"/>
                <p:cNvSpPr>
                  <a:spLocks/>
                </p:cNvSpPr>
                <p:nvPr/>
              </p:nvSpPr>
              <p:spPr bwMode="auto">
                <a:xfrm>
                  <a:off x="3651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5" name="Freeform 586"/>
                <p:cNvSpPr>
                  <a:spLocks/>
                </p:cNvSpPr>
                <p:nvPr/>
              </p:nvSpPr>
              <p:spPr bwMode="auto">
                <a:xfrm>
                  <a:off x="3693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6" name="Freeform 587"/>
                <p:cNvSpPr>
                  <a:spLocks/>
                </p:cNvSpPr>
                <p:nvPr/>
              </p:nvSpPr>
              <p:spPr bwMode="auto">
                <a:xfrm>
                  <a:off x="3735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7" name="Freeform 588"/>
                <p:cNvSpPr>
                  <a:spLocks/>
                </p:cNvSpPr>
                <p:nvPr/>
              </p:nvSpPr>
              <p:spPr bwMode="auto">
                <a:xfrm>
                  <a:off x="3777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8" name="Freeform 589"/>
                <p:cNvSpPr>
                  <a:spLocks/>
                </p:cNvSpPr>
                <p:nvPr/>
              </p:nvSpPr>
              <p:spPr bwMode="auto">
                <a:xfrm>
                  <a:off x="3819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9" name="Freeform 590"/>
                <p:cNvSpPr>
                  <a:spLocks/>
                </p:cNvSpPr>
                <p:nvPr/>
              </p:nvSpPr>
              <p:spPr bwMode="auto">
                <a:xfrm>
                  <a:off x="3861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0" name="Freeform 591"/>
                <p:cNvSpPr>
                  <a:spLocks/>
                </p:cNvSpPr>
                <p:nvPr/>
              </p:nvSpPr>
              <p:spPr bwMode="auto">
                <a:xfrm>
                  <a:off x="3903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1" name="Freeform 592"/>
                <p:cNvSpPr>
                  <a:spLocks/>
                </p:cNvSpPr>
                <p:nvPr/>
              </p:nvSpPr>
              <p:spPr bwMode="auto">
                <a:xfrm>
                  <a:off x="3945" y="320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2" name="Freeform 593"/>
                <p:cNvSpPr>
                  <a:spLocks/>
                </p:cNvSpPr>
                <p:nvPr/>
              </p:nvSpPr>
              <p:spPr bwMode="auto">
                <a:xfrm>
                  <a:off x="3987" y="3204"/>
                  <a:ext cx="31" cy="6"/>
                </a:xfrm>
                <a:custGeom>
                  <a:avLst/>
                  <a:gdLst>
                    <a:gd name="T0" fmla="*/ 0 w 31"/>
                    <a:gd name="T1" fmla="*/ 0 h 6"/>
                    <a:gd name="T2" fmla="*/ 0 w 31"/>
                    <a:gd name="T3" fmla="*/ 6 h 6"/>
                    <a:gd name="T4" fmla="*/ 0 w 31"/>
                    <a:gd name="T5" fmla="*/ 6 h 6"/>
                    <a:gd name="T6" fmla="*/ 25 w 31"/>
                    <a:gd name="T7" fmla="*/ 6 h 6"/>
                    <a:gd name="T8" fmla="*/ 31 w 31"/>
                    <a:gd name="T9" fmla="*/ 0 h 6"/>
                    <a:gd name="T10" fmla="*/ 25 w 31"/>
                    <a:gd name="T11" fmla="*/ 0 h 6"/>
                    <a:gd name="T12" fmla="*/ 0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31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3" name="Freeform 594"/>
                <p:cNvSpPr>
                  <a:spLocks/>
                </p:cNvSpPr>
                <p:nvPr/>
              </p:nvSpPr>
              <p:spPr bwMode="auto">
                <a:xfrm>
                  <a:off x="4030" y="319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4" name="Freeform 595"/>
                <p:cNvSpPr>
                  <a:spLocks/>
                </p:cNvSpPr>
                <p:nvPr/>
              </p:nvSpPr>
              <p:spPr bwMode="auto">
                <a:xfrm>
                  <a:off x="4072" y="319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5" name="Freeform 596"/>
                <p:cNvSpPr>
                  <a:spLocks/>
                </p:cNvSpPr>
                <p:nvPr/>
              </p:nvSpPr>
              <p:spPr bwMode="auto">
                <a:xfrm>
                  <a:off x="4114" y="318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6" name="Freeform 597"/>
                <p:cNvSpPr>
                  <a:spLocks/>
                </p:cNvSpPr>
                <p:nvPr/>
              </p:nvSpPr>
              <p:spPr bwMode="auto">
                <a:xfrm>
                  <a:off x="4156" y="318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0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0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7" name="Freeform 598"/>
                <p:cNvSpPr>
                  <a:spLocks/>
                </p:cNvSpPr>
                <p:nvPr/>
              </p:nvSpPr>
              <p:spPr bwMode="auto">
                <a:xfrm>
                  <a:off x="4198" y="3174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8" name="Freeform 599"/>
                <p:cNvSpPr>
                  <a:spLocks/>
                </p:cNvSpPr>
                <p:nvPr/>
              </p:nvSpPr>
              <p:spPr bwMode="auto">
                <a:xfrm>
                  <a:off x="4234" y="316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9" name="Freeform 600"/>
                <p:cNvSpPr>
                  <a:spLocks/>
                </p:cNvSpPr>
                <p:nvPr/>
              </p:nvSpPr>
              <p:spPr bwMode="auto">
                <a:xfrm>
                  <a:off x="4276" y="315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0" name="Freeform 601"/>
                <p:cNvSpPr>
                  <a:spLocks/>
                </p:cNvSpPr>
                <p:nvPr/>
              </p:nvSpPr>
              <p:spPr bwMode="auto">
                <a:xfrm>
                  <a:off x="4318" y="315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6 w 30"/>
                    <a:gd name="T7" fmla="*/ 12 h 12"/>
                    <a:gd name="T8" fmla="*/ 30 w 30"/>
                    <a:gd name="T9" fmla="*/ 6 h 12"/>
                    <a:gd name="T10" fmla="*/ 30 w 30"/>
                    <a:gd name="T11" fmla="*/ 0 h 12"/>
                    <a:gd name="T12" fmla="*/ 30 w 30"/>
                    <a:gd name="T13" fmla="*/ 0 h 12"/>
                    <a:gd name="T14" fmla="*/ 6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1" name="Freeform 602"/>
                <p:cNvSpPr>
                  <a:spLocks/>
                </p:cNvSpPr>
                <p:nvPr/>
              </p:nvSpPr>
              <p:spPr bwMode="auto">
                <a:xfrm>
                  <a:off x="4360" y="313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2" name="Freeform 603"/>
                <p:cNvSpPr>
                  <a:spLocks/>
                </p:cNvSpPr>
                <p:nvPr/>
              </p:nvSpPr>
              <p:spPr bwMode="auto">
                <a:xfrm>
                  <a:off x="4402" y="312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3" name="Freeform 604"/>
                <p:cNvSpPr>
                  <a:spLocks/>
                </p:cNvSpPr>
                <p:nvPr/>
              </p:nvSpPr>
              <p:spPr bwMode="auto">
                <a:xfrm>
                  <a:off x="4438" y="311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4" name="Freeform 605"/>
                <p:cNvSpPr>
                  <a:spLocks/>
                </p:cNvSpPr>
                <p:nvPr/>
              </p:nvSpPr>
              <p:spPr bwMode="auto">
                <a:xfrm>
                  <a:off x="4480" y="309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5" name="Freeform 606"/>
                <p:cNvSpPr>
                  <a:spLocks/>
                </p:cNvSpPr>
                <p:nvPr/>
              </p:nvSpPr>
              <p:spPr bwMode="auto">
                <a:xfrm>
                  <a:off x="4516" y="307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8 w 30"/>
                    <a:gd name="T7" fmla="*/ 12 h 18"/>
                    <a:gd name="T8" fmla="*/ 30 w 30"/>
                    <a:gd name="T9" fmla="*/ 6 h 18"/>
                    <a:gd name="T10" fmla="*/ 30 w 30"/>
                    <a:gd name="T11" fmla="*/ 6 h 18"/>
                    <a:gd name="T12" fmla="*/ 30 w 30"/>
                    <a:gd name="T13" fmla="*/ 0 h 18"/>
                    <a:gd name="T14" fmla="*/ 18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6" name="Freeform 607"/>
                <p:cNvSpPr>
                  <a:spLocks/>
                </p:cNvSpPr>
                <p:nvPr/>
              </p:nvSpPr>
              <p:spPr bwMode="auto">
                <a:xfrm>
                  <a:off x="4558" y="306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7" name="Freeform 608"/>
                <p:cNvSpPr>
                  <a:spLocks/>
                </p:cNvSpPr>
                <p:nvPr/>
              </p:nvSpPr>
              <p:spPr bwMode="auto">
                <a:xfrm>
                  <a:off x="4594" y="3042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2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8" name="Freeform 609"/>
                <p:cNvSpPr>
                  <a:spLocks/>
                </p:cNvSpPr>
                <p:nvPr/>
              </p:nvSpPr>
              <p:spPr bwMode="auto">
                <a:xfrm>
                  <a:off x="4630" y="3018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6 w 24"/>
                    <a:gd name="T7" fmla="*/ 18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6 w 24"/>
                    <a:gd name="T15" fmla="*/ 12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9" name="Freeform 610"/>
                <p:cNvSpPr>
                  <a:spLocks/>
                </p:cNvSpPr>
                <p:nvPr/>
              </p:nvSpPr>
              <p:spPr bwMode="auto">
                <a:xfrm>
                  <a:off x="4666" y="299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2 w 24"/>
                    <a:gd name="T7" fmla="*/ 12 h 18"/>
                    <a:gd name="T8" fmla="*/ 18 w 24"/>
                    <a:gd name="T9" fmla="*/ 6 h 18"/>
                    <a:gd name="T10" fmla="*/ 24 w 24"/>
                    <a:gd name="T11" fmla="*/ 0 h 18"/>
                    <a:gd name="T12" fmla="*/ 18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0" name="Freeform 611"/>
                <p:cNvSpPr>
                  <a:spLocks/>
                </p:cNvSpPr>
                <p:nvPr/>
              </p:nvSpPr>
              <p:spPr bwMode="auto">
                <a:xfrm>
                  <a:off x="4696" y="296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6 h 18"/>
                    <a:gd name="T8" fmla="*/ 18 w 24"/>
                    <a:gd name="T9" fmla="*/ 6 h 18"/>
                    <a:gd name="T10" fmla="*/ 24 w 24"/>
                    <a:gd name="T11" fmla="*/ 0 h 18"/>
                    <a:gd name="T12" fmla="*/ 18 w 24"/>
                    <a:gd name="T13" fmla="*/ 0 h 18"/>
                    <a:gd name="T14" fmla="*/ 18 w 24"/>
                    <a:gd name="T15" fmla="*/ 0 h 18"/>
                    <a:gd name="T16" fmla="*/ 12 w 24"/>
                    <a:gd name="T17" fmla="*/ 6 h 18"/>
                    <a:gd name="T18" fmla="*/ 18 w 24"/>
                    <a:gd name="T19" fmla="*/ 6 h 18"/>
                    <a:gd name="T20" fmla="*/ 18 w 24"/>
                    <a:gd name="T21" fmla="*/ 0 h 18"/>
                    <a:gd name="T22" fmla="*/ 0 w 24"/>
                    <a:gd name="T23" fmla="*/ 12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1" name="Freeform 612"/>
                <p:cNvSpPr>
                  <a:spLocks/>
                </p:cNvSpPr>
                <p:nvPr/>
              </p:nvSpPr>
              <p:spPr bwMode="auto">
                <a:xfrm>
                  <a:off x="4720" y="2928"/>
                  <a:ext cx="24" cy="24"/>
                </a:xfrm>
                <a:custGeom>
                  <a:avLst/>
                  <a:gdLst>
                    <a:gd name="T0" fmla="*/ 0 w 24"/>
                    <a:gd name="T1" fmla="*/ 24 h 24"/>
                    <a:gd name="T2" fmla="*/ 6 w 24"/>
                    <a:gd name="T3" fmla="*/ 24 h 24"/>
                    <a:gd name="T4" fmla="*/ 6 w 24"/>
                    <a:gd name="T5" fmla="*/ 24 h 24"/>
                    <a:gd name="T6" fmla="*/ 18 w 24"/>
                    <a:gd name="T7" fmla="*/ 6 h 24"/>
                    <a:gd name="T8" fmla="*/ 24 w 24"/>
                    <a:gd name="T9" fmla="*/ 0 h 24"/>
                    <a:gd name="T10" fmla="*/ 18 w 24"/>
                    <a:gd name="T11" fmla="*/ 0 h 24"/>
                    <a:gd name="T12" fmla="*/ 18 w 24"/>
                    <a:gd name="T13" fmla="*/ 0 h 24"/>
                    <a:gd name="T14" fmla="*/ 12 w 24"/>
                    <a:gd name="T15" fmla="*/ 6 h 24"/>
                    <a:gd name="T16" fmla="*/ 0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2" name="Freeform 613"/>
                <p:cNvSpPr>
                  <a:spLocks/>
                </p:cNvSpPr>
                <p:nvPr/>
              </p:nvSpPr>
              <p:spPr bwMode="auto">
                <a:xfrm>
                  <a:off x="4744" y="2886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0 w 12"/>
                    <a:gd name="T3" fmla="*/ 30 h 30"/>
                    <a:gd name="T4" fmla="*/ 6 w 12"/>
                    <a:gd name="T5" fmla="*/ 24 h 30"/>
                    <a:gd name="T6" fmla="*/ 12 w 12"/>
                    <a:gd name="T7" fmla="*/ 12 h 30"/>
                    <a:gd name="T8" fmla="*/ 12 w 12"/>
                    <a:gd name="T9" fmla="*/ 6 h 30"/>
                    <a:gd name="T10" fmla="*/ 6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2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3" name="Freeform 614"/>
                <p:cNvSpPr>
                  <a:spLocks/>
                </p:cNvSpPr>
                <p:nvPr/>
              </p:nvSpPr>
              <p:spPr bwMode="auto">
                <a:xfrm>
                  <a:off x="4750" y="2844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6 w 12"/>
                    <a:gd name="T3" fmla="*/ 30 h 30"/>
                    <a:gd name="T4" fmla="*/ 6 w 12"/>
                    <a:gd name="T5" fmla="*/ 30 h 30"/>
                    <a:gd name="T6" fmla="*/ 12 w 12"/>
                    <a:gd name="T7" fmla="*/ 18 h 30"/>
                    <a:gd name="T8" fmla="*/ 6 w 12"/>
                    <a:gd name="T9" fmla="*/ 6 h 30"/>
                    <a:gd name="T10" fmla="*/ 6 w 12"/>
                    <a:gd name="T11" fmla="*/ 0 h 30"/>
                    <a:gd name="T12" fmla="*/ 0 w 12"/>
                    <a:gd name="T13" fmla="*/ 6 h 30"/>
                    <a:gd name="T14" fmla="*/ 6 w 12"/>
                    <a:gd name="T15" fmla="*/ 18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12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4" name="Freeform 615"/>
                <p:cNvSpPr>
                  <a:spLocks/>
                </p:cNvSpPr>
                <p:nvPr/>
              </p:nvSpPr>
              <p:spPr bwMode="auto">
                <a:xfrm>
                  <a:off x="4738" y="2808"/>
                  <a:ext cx="18" cy="24"/>
                </a:xfrm>
                <a:custGeom>
                  <a:avLst/>
                  <a:gdLst>
                    <a:gd name="T0" fmla="*/ 12 w 18"/>
                    <a:gd name="T1" fmla="*/ 24 h 24"/>
                    <a:gd name="T2" fmla="*/ 12 w 18"/>
                    <a:gd name="T3" fmla="*/ 24 h 24"/>
                    <a:gd name="T4" fmla="*/ 18 w 18"/>
                    <a:gd name="T5" fmla="*/ 24 h 24"/>
                    <a:gd name="T6" fmla="*/ 18 w 18"/>
                    <a:gd name="T7" fmla="*/ 18 h 24"/>
                    <a:gd name="T8" fmla="*/ 6 w 18"/>
                    <a:gd name="T9" fmla="*/ 0 h 24"/>
                    <a:gd name="T10" fmla="*/ 6 w 18"/>
                    <a:gd name="T11" fmla="*/ 0 h 24"/>
                    <a:gd name="T12" fmla="*/ 0 w 18"/>
                    <a:gd name="T13" fmla="*/ 0 h 24"/>
                    <a:gd name="T14" fmla="*/ 12 w 18"/>
                    <a:gd name="T15" fmla="*/ 18 h 24"/>
                    <a:gd name="T16" fmla="*/ 12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2" y="24"/>
                      </a:move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5" name="Freeform 616"/>
                <p:cNvSpPr>
                  <a:spLocks/>
                </p:cNvSpPr>
                <p:nvPr/>
              </p:nvSpPr>
              <p:spPr bwMode="auto">
                <a:xfrm>
                  <a:off x="4720" y="2766"/>
                  <a:ext cx="18" cy="30"/>
                </a:xfrm>
                <a:custGeom>
                  <a:avLst/>
                  <a:gdLst>
                    <a:gd name="T0" fmla="*/ 12 w 18"/>
                    <a:gd name="T1" fmla="*/ 24 h 30"/>
                    <a:gd name="T2" fmla="*/ 18 w 18"/>
                    <a:gd name="T3" fmla="*/ 30 h 30"/>
                    <a:gd name="T4" fmla="*/ 18 w 18"/>
                    <a:gd name="T5" fmla="*/ 24 h 30"/>
                    <a:gd name="T6" fmla="*/ 18 w 18"/>
                    <a:gd name="T7" fmla="*/ 24 h 30"/>
                    <a:gd name="T8" fmla="*/ 6 w 18"/>
                    <a:gd name="T9" fmla="*/ 6 h 30"/>
                    <a:gd name="T10" fmla="*/ 6 w 18"/>
                    <a:gd name="T11" fmla="*/ 0 h 30"/>
                    <a:gd name="T12" fmla="*/ 0 w 18"/>
                    <a:gd name="T13" fmla="*/ 6 h 30"/>
                    <a:gd name="T14" fmla="*/ 12 w 18"/>
                    <a:gd name="T15" fmla="*/ 24 h 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8" h="30">
                      <a:moveTo>
                        <a:pt x="12" y="24"/>
                      </a:move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6" name="Freeform 617"/>
                <p:cNvSpPr>
                  <a:spLocks/>
                </p:cNvSpPr>
                <p:nvPr/>
              </p:nvSpPr>
              <p:spPr bwMode="auto">
                <a:xfrm>
                  <a:off x="4696" y="2736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18 w 18"/>
                    <a:gd name="T7" fmla="*/ 18 h 24"/>
                    <a:gd name="T8" fmla="*/ 18 w 18"/>
                    <a:gd name="T9" fmla="*/ 18 h 24"/>
                    <a:gd name="T10" fmla="*/ 0 w 18"/>
                    <a:gd name="T11" fmla="*/ 0 h 24"/>
                    <a:gd name="T12" fmla="*/ 0 w 18"/>
                    <a:gd name="T13" fmla="*/ 6 h 24"/>
                    <a:gd name="T14" fmla="*/ 0 w 18"/>
                    <a:gd name="T15" fmla="*/ 6 h 24"/>
                    <a:gd name="T16" fmla="*/ 18 w 18"/>
                    <a:gd name="T17" fmla="*/ 24 h 24"/>
                    <a:gd name="T18" fmla="*/ 18 w 18"/>
                    <a:gd name="T19" fmla="*/ 18 h 24"/>
                    <a:gd name="T20" fmla="*/ 12 w 18"/>
                    <a:gd name="T21" fmla="*/ 18 h 2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7" name="Freeform 618"/>
                <p:cNvSpPr>
                  <a:spLocks/>
                </p:cNvSpPr>
                <p:nvPr/>
              </p:nvSpPr>
              <p:spPr bwMode="auto">
                <a:xfrm>
                  <a:off x="4660" y="2706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18 w 24"/>
                    <a:gd name="T7" fmla="*/ 12 h 24"/>
                    <a:gd name="T8" fmla="*/ 6 w 24"/>
                    <a:gd name="T9" fmla="*/ 0 h 24"/>
                    <a:gd name="T10" fmla="*/ 0 w 24"/>
                    <a:gd name="T11" fmla="*/ 6 h 24"/>
                    <a:gd name="T12" fmla="*/ 6 w 24"/>
                    <a:gd name="T13" fmla="*/ 6 h 24"/>
                    <a:gd name="T14" fmla="*/ 18 w 24"/>
                    <a:gd name="T15" fmla="*/ 18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8" name="Freeform 619"/>
                <p:cNvSpPr>
                  <a:spLocks/>
                </p:cNvSpPr>
                <p:nvPr/>
              </p:nvSpPr>
              <p:spPr bwMode="auto">
                <a:xfrm>
                  <a:off x="4630" y="2682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6 w 24"/>
                    <a:gd name="T7" fmla="*/ 6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6 w 24"/>
                    <a:gd name="T15" fmla="*/ 12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9" name="Freeform 620"/>
                <p:cNvSpPr>
                  <a:spLocks/>
                </p:cNvSpPr>
                <p:nvPr/>
              </p:nvSpPr>
              <p:spPr bwMode="auto">
                <a:xfrm>
                  <a:off x="4594" y="2664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0" name="Freeform 621"/>
                <p:cNvSpPr>
                  <a:spLocks/>
                </p:cNvSpPr>
                <p:nvPr/>
              </p:nvSpPr>
              <p:spPr bwMode="auto">
                <a:xfrm>
                  <a:off x="4558" y="2640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1" name="Freeform 622"/>
                <p:cNvSpPr>
                  <a:spLocks/>
                </p:cNvSpPr>
                <p:nvPr/>
              </p:nvSpPr>
              <p:spPr bwMode="auto">
                <a:xfrm>
                  <a:off x="4516" y="262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0 h 12"/>
                    <a:gd name="T8" fmla="*/ 6 w 30"/>
                    <a:gd name="T9" fmla="*/ 0 h 12"/>
                    <a:gd name="T10" fmla="*/ 0 w 30"/>
                    <a:gd name="T11" fmla="*/ 0 h 12"/>
                    <a:gd name="T12" fmla="*/ 6 w 30"/>
                    <a:gd name="T13" fmla="*/ 6 h 12"/>
                    <a:gd name="T14" fmla="*/ 18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2" name="Freeform 623"/>
                <p:cNvSpPr>
                  <a:spLocks/>
                </p:cNvSpPr>
                <p:nvPr/>
              </p:nvSpPr>
              <p:spPr bwMode="auto">
                <a:xfrm>
                  <a:off x="4480" y="2610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3" name="Freeform 624"/>
                <p:cNvSpPr>
                  <a:spLocks/>
                </p:cNvSpPr>
                <p:nvPr/>
              </p:nvSpPr>
              <p:spPr bwMode="auto">
                <a:xfrm>
                  <a:off x="4438" y="259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4" name="Freeform 625"/>
                <p:cNvSpPr>
                  <a:spLocks/>
                </p:cNvSpPr>
                <p:nvPr/>
              </p:nvSpPr>
              <p:spPr bwMode="auto">
                <a:xfrm>
                  <a:off x="4396" y="2580"/>
                  <a:ext cx="30" cy="18"/>
                </a:xfrm>
                <a:custGeom>
                  <a:avLst/>
                  <a:gdLst>
                    <a:gd name="T0" fmla="*/ 30 w 30"/>
                    <a:gd name="T1" fmla="*/ 18 h 18"/>
                    <a:gd name="T2" fmla="*/ 30 w 30"/>
                    <a:gd name="T3" fmla="*/ 12 h 18"/>
                    <a:gd name="T4" fmla="*/ 30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30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18"/>
                      </a:moveTo>
                      <a:lnTo>
                        <a:pt x="30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5" name="Freeform 626"/>
                <p:cNvSpPr>
                  <a:spLocks/>
                </p:cNvSpPr>
                <p:nvPr/>
              </p:nvSpPr>
              <p:spPr bwMode="auto">
                <a:xfrm>
                  <a:off x="4360" y="256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6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6" name="Freeform 627"/>
                <p:cNvSpPr>
                  <a:spLocks/>
                </p:cNvSpPr>
                <p:nvPr/>
              </p:nvSpPr>
              <p:spPr bwMode="auto">
                <a:xfrm>
                  <a:off x="4318" y="2562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7" name="Freeform 628"/>
                <p:cNvSpPr>
                  <a:spLocks/>
                </p:cNvSpPr>
                <p:nvPr/>
              </p:nvSpPr>
              <p:spPr bwMode="auto">
                <a:xfrm>
                  <a:off x="4276" y="2550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8" name="Freeform 629"/>
                <p:cNvSpPr>
                  <a:spLocks/>
                </p:cNvSpPr>
                <p:nvPr/>
              </p:nvSpPr>
              <p:spPr bwMode="auto">
                <a:xfrm>
                  <a:off x="4234" y="254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9" name="Freeform 630"/>
                <p:cNvSpPr>
                  <a:spLocks/>
                </p:cNvSpPr>
                <p:nvPr/>
              </p:nvSpPr>
              <p:spPr bwMode="auto">
                <a:xfrm>
                  <a:off x="4192" y="2538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0" name="Freeform 631"/>
                <p:cNvSpPr>
                  <a:spLocks/>
                </p:cNvSpPr>
                <p:nvPr/>
              </p:nvSpPr>
              <p:spPr bwMode="auto">
                <a:xfrm>
                  <a:off x="4156" y="2526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0 w 24"/>
                    <a:gd name="T13" fmla="*/ 6 h 12"/>
                    <a:gd name="T14" fmla="*/ 0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1" name="Freeform 632"/>
                <p:cNvSpPr>
                  <a:spLocks/>
                </p:cNvSpPr>
                <p:nvPr/>
              </p:nvSpPr>
              <p:spPr bwMode="auto">
                <a:xfrm>
                  <a:off x="4114" y="252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2" name="Freeform 633"/>
                <p:cNvSpPr>
                  <a:spLocks/>
                </p:cNvSpPr>
                <p:nvPr/>
              </p:nvSpPr>
              <p:spPr bwMode="auto">
                <a:xfrm>
                  <a:off x="4072" y="252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3" name="Freeform 634"/>
                <p:cNvSpPr>
                  <a:spLocks/>
                </p:cNvSpPr>
                <p:nvPr/>
              </p:nvSpPr>
              <p:spPr bwMode="auto">
                <a:xfrm>
                  <a:off x="4030" y="251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4" name="Freeform 635"/>
                <p:cNvSpPr>
                  <a:spLocks/>
                </p:cNvSpPr>
                <p:nvPr/>
              </p:nvSpPr>
              <p:spPr bwMode="auto">
                <a:xfrm>
                  <a:off x="3987" y="2507"/>
                  <a:ext cx="31" cy="7"/>
                </a:xfrm>
                <a:custGeom>
                  <a:avLst/>
                  <a:gdLst>
                    <a:gd name="T0" fmla="*/ 25 w 31"/>
                    <a:gd name="T1" fmla="*/ 7 h 7"/>
                    <a:gd name="T2" fmla="*/ 31 w 31"/>
                    <a:gd name="T3" fmla="*/ 7 h 7"/>
                    <a:gd name="T4" fmla="*/ 25 w 31"/>
                    <a:gd name="T5" fmla="*/ 0 h 7"/>
                    <a:gd name="T6" fmla="*/ 0 w 31"/>
                    <a:gd name="T7" fmla="*/ 0 h 7"/>
                    <a:gd name="T8" fmla="*/ 0 w 31"/>
                    <a:gd name="T9" fmla="*/ 7 h 7"/>
                    <a:gd name="T10" fmla="*/ 0 w 31"/>
                    <a:gd name="T11" fmla="*/ 7 h 7"/>
                    <a:gd name="T12" fmla="*/ 25 w 31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7">
                      <a:moveTo>
                        <a:pt x="25" y="7"/>
                      </a:moveTo>
                      <a:lnTo>
                        <a:pt x="31" y="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5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5" name="Freeform 636"/>
                <p:cNvSpPr>
                  <a:spLocks/>
                </p:cNvSpPr>
                <p:nvPr/>
              </p:nvSpPr>
              <p:spPr bwMode="auto">
                <a:xfrm>
                  <a:off x="3945" y="2507"/>
                  <a:ext cx="30" cy="7"/>
                </a:xfrm>
                <a:custGeom>
                  <a:avLst/>
                  <a:gdLst>
                    <a:gd name="T0" fmla="*/ 24 w 30"/>
                    <a:gd name="T1" fmla="*/ 7 h 7"/>
                    <a:gd name="T2" fmla="*/ 30 w 30"/>
                    <a:gd name="T3" fmla="*/ 0 h 7"/>
                    <a:gd name="T4" fmla="*/ 24 w 30"/>
                    <a:gd name="T5" fmla="*/ 0 h 7"/>
                    <a:gd name="T6" fmla="*/ 0 w 30"/>
                    <a:gd name="T7" fmla="*/ 0 h 7"/>
                    <a:gd name="T8" fmla="*/ 0 w 30"/>
                    <a:gd name="T9" fmla="*/ 0 h 7"/>
                    <a:gd name="T10" fmla="*/ 0 w 30"/>
                    <a:gd name="T11" fmla="*/ 7 h 7"/>
                    <a:gd name="T12" fmla="*/ 24 w 30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24" y="7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6" name="Freeform 637"/>
                <p:cNvSpPr>
                  <a:spLocks/>
                </p:cNvSpPr>
                <p:nvPr/>
              </p:nvSpPr>
              <p:spPr bwMode="auto">
                <a:xfrm>
                  <a:off x="3903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7" name="Freeform 638"/>
                <p:cNvSpPr>
                  <a:spLocks/>
                </p:cNvSpPr>
                <p:nvPr/>
              </p:nvSpPr>
              <p:spPr bwMode="auto">
                <a:xfrm>
                  <a:off x="3861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8" name="Freeform 639"/>
                <p:cNvSpPr>
                  <a:spLocks/>
                </p:cNvSpPr>
                <p:nvPr/>
              </p:nvSpPr>
              <p:spPr bwMode="auto">
                <a:xfrm>
                  <a:off x="3819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9" name="Freeform 640"/>
                <p:cNvSpPr>
                  <a:spLocks/>
                </p:cNvSpPr>
                <p:nvPr/>
              </p:nvSpPr>
              <p:spPr bwMode="auto">
                <a:xfrm>
                  <a:off x="3777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866" name="Group 641"/>
              <p:cNvGrpSpPr>
                <a:grpSpLocks/>
              </p:cNvGrpSpPr>
              <p:nvPr/>
            </p:nvGrpSpPr>
            <p:grpSpPr bwMode="auto">
              <a:xfrm>
                <a:off x="2889" y="2550"/>
                <a:ext cx="1771" cy="624"/>
                <a:chOff x="2889" y="2550"/>
                <a:chExt cx="1771" cy="624"/>
              </a:xfrm>
            </p:grpSpPr>
            <p:sp>
              <p:nvSpPr>
                <p:cNvPr id="43940" name="Freeform 642"/>
                <p:cNvSpPr>
                  <a:spLocks/>
                </p:cNvSpPr>
                <p:nvPr/>
              </p:nvSpPr>
              <p:spPr bwMode="auto">
                <a:xfrm>
                  <a:off x="3753" y="2550"/>
                  <a:ext cx="48" cy="6"/>
                </a:xfrm>
                <a:custGeom>
                  <a:avLst/>
                  <a:gdLst>
                    <a:gd name="T0" fmla="*/ 24 w 48"/>
                    <a:gd name="T1" fmla="*/ 6 h 6"/>
                    <a:gd name="T2" fmla="*/ 48 w 48"/>
                    <a:gd name="T3" fmla="*/ 6 h 6"/>
                    <a:gd name="T4" fmla="*/ 48 w 48"/>
                    <a:gd name="T5" fmla="*/ 0 h 6"/>
                    <a:gd name="T6" fmla="*/ 48 w 48"/>
                    <a:gd name="T7" fmla="*/ 0 h 6"/>
                    <a:gd name="T8" fmla="*/ 24 w 48"/>
                    <a:gd name="T9" fmla="*/ 0 h 6"/>
                    <a:gd name="T10" fmla="*/ 0 w 48"/>
                    <a:gd name="T11" fmla="*/ 0 h 6"/>
                    <a:gd name="T12" fmla="*/ 0 w 48"/>
                    <a:gd name="T13" fmla="*/ 0 h 6"/>
                    <a:gd name="T14" fmla="*/ 0 w 48"/>
                    <a:gd name="T15" fmla="*/ 6 h 6"/>
                    <a:gd name="T16" fmla="*/ 24 w 48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8" h="6">
                      <a:moveTo>
                        <a:pt x="24" y="6"/>
                      </a:move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1" name="Freeform 643"/>
                <p:cNvSpPr>
                  <a:spLocks/>
                </p:cNvSpPr>
                <p:nvPr/>
              </p:nvSpPr>
              <p:spPr bwMode="auto">
                <a:xfrm>
                  <a:off x="3711" y="255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2" name="Freeform 644"/>
                <p:cNvSpPr>
                  <a:spLocks/>
                </p:cNvSpPr>
                <p:nvPr/>
              </p:nvSpPr>
              <p:spPr bwMode="auto">
                <a:xfrm>
                  <a:off x="3669" y="255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3" name="Freeform 645"/>
                <p:cNvSpPr>
                  <a:spLocks/>
                </p:cNvSpPr>
                <p:nvPr/>
              </p:nvSpPr>
              <p:spPr bwMode="auto">
                <a:xfrm>
                  <a:off x="3627" y="255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4" name="Freeform 646"/>
                <p:cNvSpPr>
                  <a:spLocks/>
                </p:cNvSpPr>
                <p:nvPr/>
              </p:nvSpPr>
              <p:spPr bwMode="auto">
                <a:xfrm>
                  <a:off x="3585" y="255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5" name="Freeform 647"/>
                <p:cNvSpPr>
                  <a:spLocks/>
                </p:cNvSpPr>
                <p:nvPr/>
              </p:nvSpPr>
              <p:spPr bwMode="auto">
                <a:xfrm>
                  <a:off x="3543" y="255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6" name="Freeform 648"/>
                <p:cNvSpPr>
                  <a:spLocks/>
                </p:cNvSpPr>
                <p:nvPr/>
              </p:nvSpPr>
              <p:spPr bwMode="auto">
                <a:xfrm>
                  <a:off x="3501" y="256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7" name="Freeform 649"/>
                <p:cNvSpPr>
                  <a:spLocks/>
                </p:cNvSpPr>
                <p:nvPr/>
              </p:nvSpPr>
              <p:spPr bwMode="auto">
                <a:xfrm>
                  <a:off x="3459" y="256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8" name="Freeform 650"/>
                <p:cNvSpPr>
                  <a:spLocks/>
                </p:cNvSpPr>
                <p:nvPr/>
              </p:nvSpPr>
              <p:spPr bwMode="auto">
                <a:xfrm>
                  <a:off x="3417" y="256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49" name="Freeform 651"/>
                <p:cNvSpPr>
                  <a:spLocks/>
                </p:cNvSpPr>
                <p:nvPr/>
              </p:nvSpPr>
              <p:spPr bwMode="auto">
                <a:xfrm>
                  <a:off x="3375" y="258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0" name="Freeform 652"/>
                <p:cNvSpPr>
                  <a:spLocks/>
                </p:cNvSpPr>
                <p:nvPr/>
              </p:nvSpPr>
              <p:spPr bwMode="auto">
                <a:xfrm>
                  <a:off x="3333" y="258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1" name="Freeform 653"/>
                <p:cNvSpPr>
                  <a:spLocks/>
                </p:cNvSpPr>
                <p:nvPr/>
              </p:nvSpPr>
              <p:spPr bwMode="auto">
                <a:xfrm>
                  <a:off x="3291" y="2592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2" name="Freeform 654"/>
                <p:cNvSpPr>
                  <a:spLocks/>
                </p:cNvSpPr>
                <p:nvPr/>
              </p:nvSpPr>
              <p:spPr bwMode="auto">
                <a:xfrm>
                  <a:off x="3249" y="2598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3" name="Freeform 655"/>
                <p:cNvSpPr>
                  <a:spLocks/>
                </p:cNvSpPr>
                <p:nvPr/>
              </p:nvSpPr>
              <p:spPr bwMode="auto">
                <a:xfrm>
                  <a:off x="3213" y="2610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4" name="Freeform 656"/>
                <p:cNvSpPr>
                  <a:spLocks/>
                </p:cNvSpPr>
                <p:nvPr/>
              </p:nvSpPr>
              <p:spPr bwMode="auto">
                <a:xfrm>
                  <a:off x="3171" y="262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5" name="Freeform 657"/>
                <p:cNvSpPr>
                  <a:spLocks/>
                </p:cNvSpPr>
                <p:nvPr/>
              </p:nvSpPr>
              <p:spPr bwMode="auto">
                <a:xfrm>
                  <a:off x="3129" y="2634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18 w 30"/>
                    <a:gd name="T7" fmla="*/ 6 h 18"/>
                    <a:gd name="T8" fmla="*/ 6 w 30"/>
                    <a:gd name="T9" fmla="*/ 12 h 18"/>
                    <a:gd name="T10" fmla="*/ 0 w 30"/>
                    <a:gd name="T11" fmla="*/ 12 h 18"/>
                    <a:gd name="T12" fmla="*/ 6 w 30"/>
                    <a:gd name="T13" fmla="*/ 18 h 18"/>
                    <a:gd name="T14" fmla="*/ 18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6" name="Freeform 658"/>
                <p:cNvSpPr>
                  <a:spLocks/>
                </p:cNvSpPr>
                <p:nvPr/>
              </p:nvSpPr>
              <p:spPr bwMode="auto">
                <a:xfrm>
                  <a:off x="3093" y="2652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7" name="Freeform 659"/>
                <p:cNvSpPr>
                  <a:spLocks/>
                </p:cNvSpPr>
                <p:nvPr/>
              </p:nvSpPr>
              <p:spPr bwMode="auto">
                <a:xfrm>
                  <a:off x="3051" y="2664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8" name="Freeform 660"/>
                <p:cNvSpPr>
                  <a:spLocks/>
                </p:cNvSpPr>
                <p:nvPr/>
              </p:nvSpPr>
              <p:spPr bwMode="auto">
                <a:xfrm>
                  <a:off x="3015" y="268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59" name="Freeform 661"/>
                <p:cNvSpPr>
                  <a:spLocks/>
                </p:cNvSpPr>
                <p:nvPr/>
              </p:nvSpPr>
              <p:spPr bwMode="auto">
                <a:xfrm>
                  <a:off x="2979" y="2706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18 w 30"/>
                    <a:gd name="T7" fmla="*/ 6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18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0" name="Freeform 662"/>
                <p:cNvSpPr>
                  <a:spLocks/>
                </p:cNvSpPr>
                <p:nvPr/>
              </p:nvSpPr>
              <p:spPr bwMode="auto">
                <a:xfrm>
                  <a:off x="2949" y="2730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1" name="Freeform 663"/>
                <p:cNvSpPr>
                  <a:spLocks/>
                </p:cNvSpPr>
                <p:nvPr/>
              </p:nvSpPr>
              <p:spPr bwMode="auto">
                <a:xfrm>
                  <a:off x="2919" y="2760"/>
                  <a:ext cx="24" cy="24"/>
                </a:xfrm>
                <a:custGeom>
                  <a:avLst/>
                  <a:gdLst>
                    <a:gd name="T0" fmla="*/ 18 w 24"/>
                    <a:gd name="T1" fmla="*/ 6 h 24"/>
                    <a:gd name="T2" fmla="*/ 24 w 24"/>
                    <a:gd name="T3" fmla="*/ 0 h 24"/>
                    <a:gd name="T4" fmla="*/ 18 w 24"/>
                    <a:gd name="T5" fmla="*/ 0 h 24"/>
                    <a:gd name="T6" fmla="*/ 12 w 24"/>
                    <a:gd name="T7" fmla="*/ 6 h 24"/>
                    <a:gd name="T8" fmla="*/ 6 w 24"/>
                    <a:gd name="T9" fmla="*/ 6 h 24"/>
                    <a:gd name="T10" fmla="*/ 0 w 24"/>
                    <a:gd name="T11" fmla="*/ 18 h 24"/>
                    <a:gd name="T12" fmla="*/ 0 w 24"/>
                    <a:gd name="T13" fmla="*/ 24 h 24"/>
                    <a:gd name="T14" fmla="*/ 6 w 24"/>
                    <a:gd name="T15" fmla="*/ 18 h 24"/>
                    <a:gd name="T16" fmla="*/ 12 w 24"/>
                    <a:gd name="T17" fmla="*/ 6 h 24"/>
                    <a:gd name="T18" fmla="*/ 12 w 24"/>
                    <a:gd name="T19" fmla="*/ 6 h 24"/>
                    <a:gd name="T20" fmla="*/ 12 w 24"/>
                    <a:gd name="T21" fmla="*/ 12 h 24"/>
                    <a:gd name="T22" fmla="*/ 18 w 24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2" name="Freeform 664"/>
                <p:cNvSpPr>
                  <a:spLocks/>
                </p:cNvSpPr>
                <p:nvPr/>
              </p:nvSpPr>
              <p:spPr bwMode="auto">
                <a:xfrm>
                  <a:off x="2895" y="2790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8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3" name="Freeform 665"/>
                <p:cNvSpPr>
                  <a:spLocks/>
                </p:cNvSpPr>
                <p:nvPr/>
              </p:nvSpPr>
              <p:spPr bwMode="auto">
                <a:xfrm>
                  <a:off x="2889" y="2826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6 w 6"/>
                    <a:gd name="T3" fmla="*/ 0 h 30"/>
                    <a:gd name="T4" fmla="*/ 0 w 6"/>
                    <a:gd name="T5" fmla="*/ 6 h 30"/>
                    <a:gd name="T6" fmla="*/ 0 w 6"/>
                    <a:gd name="T7" fmla="*/ 30 h 30"/>
                    <a:gd name="T8" fmla="*/ 0 w 6"/>
                    <a:gd name="T9" fmla="*/ 30 h 30"/>
                    <a:gd name="T10" fmla="*/ 6 w 6"/>
                    <a:gd name="T11" fmla="*/ 30 h 30"/>
                    <a:gd name="T12" fmla="*/ 6 w 6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4" name="Freeform 666"/>
                <p:cNvSpPr>
                  <a:spLocks/>
                </p:cNvSpPr>
                <p:nvPr/>
              </p:nvSpPr>
              <p:spPr bwMode="auto">
                <a:xfrm>
                  <a:off x="2889" y="2868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24 h 30"/>
                    <a:gd name="T8" fmla="*/ 0 w 6"/>
                    <a:gd name="T9" fmla="*/ 30 h 30"/>
                    <a:gd name="T10" fmla="*/ 6 w 6"/>
                    <a:gd name="T11" fmla="*/ 30 h 30"/>
                    <a:gd name="T12" fmla="*/ 6 w 6"/>
                    <a:gd name="T13" fmla="*/ 30 h 30"/>
                    <a:gd name="T14" fmla="*/ 6 w 6"/>
                    <a:gd name="T15" fmla="*/ 24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5" name="Freeform 667"/>
                <p:cNvSpPr>
                  <a:spLocks/>
                </p:cNvSpPr>
                <p:nvPr/>
              </p:nvSpPr>
              <p:spPr bwMode="auto">
                <a:xfrm>
                  <a:off x="2901" y="2910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12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6" name="Freeform 668"/>
                <p:cNvSpPr>
                  <a:spLocks/>
                </p:cNvSpPr>
                <p:nvPr/>
              </p:nvSpPr>
              <p:spPr bwMode="auto">
                <a:xfrm>
                  <a:off x="2919" y="2946"/>
                  <a:ext cx="24" cy="24"/>
                </a:xfrm>
                <a:custGeom>
                  <a:avLst/>
                  <a:gdLst>
                    <a:gd name="T0" fmla="*/ 6 w 24"/>
                    <a:gd name="T1" fmla="*/ 0 h 24"/>
                    <a:gd name="T2" fmla="*/ 6 w 24"/>
                    <a:gd name="T3" fmla="*/ 0 h 24"/>
                    <a:gd name="T4" fmla="*/ 0 w 24"/>
                    <a:gd name="T5" fmla="*/ 0 h 24"/>
                    <a:gd name="T6" fmla="*/ 6 w 24"/>
                    <a:gd name="T7" fmla="*/ 6 h 24"/>
                    <a:gd name="T8" fmla="*/ 12 w 24"/>
                    <a:gd name="T9" fmla="*/ 12 h 24"/>
                    <a:gd name="T10" fmla="*/ 24 w 24"/>
                    <a:gd name="T11" fmla="*/ 24 h 24"/>
                    <a:gd name="T12" fmla="*/ 24 w 24"/>
                    <a:gd name="T13" fmla="*/ 18 h 24"/>
                    <a:gd name="T14" fmla="*/ 24 w 24"/>
                    <a:gd name="T15" fmla="*/ 18 h 24"/>
                    <a:gd name="T16" fmla="*/ 12 w 24"/>
                    <a:gd name="T17" fmla="*/ 6 h 24"/>
                    <a:gd name="T18" fmla="*/ 12 w 24"/>
                    <a:gd name="T19" fmla="*/ 6 h 24"/>
                    <a:gd name="T20" fmla="*/ 12 w 24"/>
                    <a:gd name="T21" fmla="*/ 6 h 24"/>
                    <a:gd name="T22" fmla="*/ 6 w 24"/>
                    <a:gd name="T23" fmla="*/ 0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24"/>
                      </a:lnTo>
                      <a:lnTo>
                        <a:pt x="24" y="18"/>
                      </a:lnTo>
                      <a:lnTo>
                        <a:pt x="12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7" name="Freeform 669"/>
                <p:cNvSpPr>
                  <a:spLocks/>
                </p:cNvSpPr>
                <p:nvPr/>
              </p:nvSpPr>
              <p:spPr bwMode="auto">
                <a:xfrm>
                  <a:off x="2949" y="297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0 h 18"/>
                    <a:gd name="T4" fmla="*/ 6 w 30"/>
                    <a:gd name="T5" fmla="*/ 6 h 18"/>
                    <a:gd name="T6" fmla="*/ 12 w 30"/>
                    <a:gd name="T7" fmla="*/ 6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12 w 30"/>
                    <a:gd name="T15" fmla="*/ 0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8" name="Freeform 670"/>
                <p:cNvSpPr>
                  <a:spLocks/>
                </p:cNvSpPr>
                <p:nvPr/>
              </p:nvSpPr>
              <p:spPr bwMode="auto">
                <a:xfrm>
                  <a:off x="2985" y="3000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12 w 24"/>
                    <a:gd name="T7" fmla="*/ 12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24 w 24"/>
                    <a:gd name="T13" fmla="*/ 12 h 18"/>
                    <a:gd name="T14" fmla="*/ 12 w 24"/>
                    <a:gd name="T15" fmla="*/ 6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69" name="Freeform 671"/>
                <p:cNvSpPr>
                  <a:spLocks/>
                </p:cNvSpPr>
                <p:nvPr/>
              </p:nvSpPr>
              <p:spPr bwMode="auto">
                <a:xfrm>
                  <a:off x="3021" y="3018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18 w 24"/>
                    <a:gd name="T15" fmla="*/ 12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0" name="Freeform 672"/>
                <p:cNvSpPr>
                  <a:spLocks/>
                </p:cNvSpPr>
                <p:nvPr/>
              </p:nvSpPr>
              <p:spPr bwMode="auto">
                <a:xfrm>
                  <a:off x="3057" y="304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1" name="Freeform 673"/>
                <p:cNvSpPr>
                  <a:spLocks/>
                </p:cNvSpPr>
                <p:nvPr/>
              </p:nvSpPr>
              <p:spPr bwMode="auto">
                <a:xfrm>
                  <a:off x="3099" y="3054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2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2" name="Freeform 674"/>
                <p:cNvSpPr>
                  <a:spLocks/>
                </p:cNvSpPr>
                <p:nvPr/>
              </p:nvSpPr>
              <p:spPr bwMode="auto">
                <a:xfrm>
                  <a:off x="3135" y="307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12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12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3" name="Freeform 675"/>
                <p:cNvSpPr>
                  <a:spLocks/>
                </p:cNvSpPr>
                <p:nvPr/>
              </p:nvSpPr>
              <p:spPr bwMode="auto">
                <a:xfrm>
                  <a:off x="3177" y="308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4" name="Freeform 676"/>
                <p:cNvSpPr>
                  <a:spLocks/>
                </p:cNvSpPr>
                <p:nvPr/>
              </p:nvSpPr>
              <p:spPr bwMode="auto">
                <a:xfrm>
                  <a:off x="3219" y="3096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6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5" name="Freeform 677"/>
                <p:cNvSpPr>
                  <a:spLocks/>
                </p:cNvSpPr>
                <p:nvPr/>
              </p:nvSpPr>
              <p:spPr bwMode="auto">
                <a:xfrm>
                  <a:off x="3255" y="310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30 w 30"/>
                    <a:gd name="T13" fmla="*/ 6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6" name="Freeform 678"/>
                <p:cNvSpPr>
                  <a:spLocks/>
                </p:cNvSpPr>
                <p:nvPr/>
              </p:nvSpPr>
              <p:spPr bwMode="auto">
                <a:xfrm>
                  <a:off x="3297" y="311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7" name="Freeform 679"/>
                <p:cNvSpPr>
                  <a:spLocks/>
                </p:cNvSpPr>
                <p:nvPr/>
              </p:nvSpPr>
              <p:spPr bwMode="auto">
                <a:xfrm>
                  <a:off x="3339" y="312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8" name="Freeform 680"/>
                <p:cNvSpPr>
                  <a:spLocks/>
                </p:cNvSpPr>
                <p:nvPr/>
              </p:nvSpPr>
              <p:spPr bwMode="auto">
                <a:xfrm>
                  <a:off x="3381" y="313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79" name="Freeform 681"/>
                <p:cNvSpPr>
                  <a:spLocks/>
                </p:cNvSpPr>
                <p:nvPr/>
              </p:nvSpPr>
              <p:spPr bwMode="auto">
                <a:xfrm>
                  <a:off x="3423" y="313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0" name="Freeform 682"/>
                <p:cNvSpPr>
                  <a:spLocks/>
                </p:cNvSpPr>
                <p:nvPr/>
              </p:nvSpPr>
              <p:spPr bwMode="auto">
                <a:xfrm>
                  <a:off x="3465" y="314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1" name="Freeform 683"/>
                <p:cNvSpPr>
                  <a:spLocks/>
                </p:cNvSpPr>
                <p:nvPr/>
              </p:nvSpPr>
              <p:spPr bwMode="auto">
                <a:xfrm>
                  <a:off x="3507" y="315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2" name="Freeform 684"/>
                <p:cNvSpPr>
                  <a:spLocks/>
                </p:cNvSpPr>
                <p:nvPr/>
              </p:nvSpPr>
              <p:spPr bwMode="auto">
                <a:xfrm>
                  <a:off x="3549" y="315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3" name="Freeform 685"/>
                <p:cNvSpPr>
                  <a:spLocks/>
                </p:cNvSpPr>
                <p:nvPr/>
              </p:nvSpPr>
              <p:spPr bwMode="auto">
                <a:xfrm>
                  <a:off x="3591" y="315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4" name="Freeform 686"/>
                <p:cNvSpPr>
                  <a:spLocks/>
                </p:cNvSpPr>
                <p:nvPr/>
              </p:nvSpPr>
              <p:spPr bwMode="auto">
                <a:xfrm>
                  <a:off x="3633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5" name="Freeform 687"/>
                <p:cNvSpPr>
                  <a:spLocks/>
                </p:cNvSpPr>
                <p:nvPr/>
              </p:nvSpPr>
              <p:spPr bwMode="auto">
                <a:xfrm>
                  <a:off x="3675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6" name="Freeform 688"/>
                <p:cNvSpPr>
                  <a:spLocks/>
                </p:cNvSpPr>
                <p:nvPr/>
              </p:nvSpPr>
              <p:spPr bwMode="auto">
                <a:xfrm>
                  <a:off x="3717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7" name="Freeform 689"/>
                <p:cNvSpPr>
                  <a:spLocks/>
                </p:cNvSpPr>
                <p:nvPr/>
              </p:nvSpPr>
              <p:spPr bwMode="auto">
                <a:xfrm>
                  <a:off x="3759" y="316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8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8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8" name="Freeform 690"/>
                <p:cNvSpPr>
                  <a:spLocks/>
                </p:cNvSpPr>
                <p:nvPr/>
              </p:nvSpPr>
              <p:spPr bwMode="auto">
                <a:xfrm>
                  <a:off x="3801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89" name="Freeform 691"/>
                <p:cNvSpPr>
                  <a:spLocks/>
                </p:cNvSpPr>
                <p:nvPr/>
              </p:nvSpPr>
              <p:spPr bwMode="auto">
                <a:xfrm>
                  <a:off x="3843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0" name="Freeform 692"/>
                <p:cNvSpPr>
                  <a:spLocks/>
                </p:cNvSpPr>
                <p:nvPr/>
              </p:nvSpPr>
              <p:spPr bwMode="auto">
                <a:xfrm>
                  <a:off x="3885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1" name="Freeform 693"/>
                <p:cNvSpPr>
                  <a:spLocks/>
                </p:cNvSpPr>
                <p:nvPr/>
              </p:nvSpPr>
              <p:spPr bwMode="auto">
                <a:xfrm>
                  <a:off x="3927" y="315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2" name="Freeform 694"/>
                <p:cNvSpPr>
                  <a:spLocks/>
                </p:cNvSpPr>
                <p:nvPr/>
              </p:nvSpPr>
              <p:spPr bwMode="auto">
                <a:xfrm>
                  <a:off x="3969" y="3156"/>
                  <a:ext cx="25" cy="6"/>
                </a:xfrm>
                <a:custGeom>
                  <a:avLst/>
                  <a:gdLst>
                    <a:gd name="T0" fmla="*/ 0 w 25"/>
                    <a:gd name="T1" fmla="*/ 0 h 6"/>
                    <a:gd name="T2" fmla="*/ 0 w 25"/>
                    <a:gd name="T3" fmla="*/ 6 h 6"/>
                    <a:gd name="T4" fmla="*/ 0 w 25"/>
                    <a:gd name="T5" fmla="*/ 6 h 6"/>
                    <a:gd name="T6" fmla="*/ 25 w 25"/>
                    <a:gd name="T7" fmla="*/ 6 h 6"/>
                    <a:gd name="T8" fmla="*/ 25 w 25"/>
                    <a:gd name="T9" fmla="*/ 0 h 6"/>
                    <a:gd name="T10" fmla="*/ 25 w 25"/>
                    <a:gd name="T11" fmla="*/ 0 h 6"/>
                    <a:gd name="T12" fmla="*/ 0 w 25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5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3" name="Freeform 695"/>
                <p:cNvSpPr>
                  <a:spLocks/>
                </p:cNvSpPr>
                <p:nvPr/>
              </p:nvSpPr>
              <p:spPr bwMode="auto">
                <a:xfrm>
                  <a:off x="4006" y="315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4" name="Freeform 696"/>
                <p:cNvSpPr>
                  <a:spLocks/>
                </p:cNvSpPr>
                <p:nvPr/>
              </p:nvSpPr>
              <p:spPr bwMode="auto">
                <a:xfrm>
                  <a:off x="4048" y="314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5" name="Freeform 697"/>
                <p:cNvSpPr>
                  <a:spLocks/>
                </p:cNvSpPr>
                <p:nvPr/>
              </p:nvSpPr>
              <p:spPr bwMode="auto">
                <a:xfrm>
                  <a:off x="4090" y="314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6" name="Freeform 698"/>
                <p:cNvSpPr>
                  <a:spLocks/>
                </p:cNvSpPr>
                <p:nvPr/>
              </p:nvSpPr>
              <p:spPr bwMode="auto">
                <a:xfrm>
                  <a:off x="4132" y="313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7" name="Freeform 699"/>
                <p:cNvSpPr>
                  <a:spLocks/>
                </p:cNvSpPr>
                <p:nvPr/>
              </p:nvSpPr>
              <p:spPr bwMode="auto">
                <a:xfrm>
                  <a:off x="4174" y="312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8" name="Freeform 700"/>
                <p:cNvSpPr>
                  <a:spLocks/>
                </p:cNvSpPr>
                <p:nvPr/>
              </p:nvSpPr>
              <p:spPr bwMode="auto">
                <a:xfrm>
                  <a:off x="4216" y="312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99" name="Freeform 701"/>
                <p:cNvSpPr>
                  <a:spLocks/>
                </p:cNvSpPr>
                <p:nvPr/>
              </p:nvSpPr>
              <p:spPr bwMode="auto">
                <a:xfrm>
                  <a:off x="4258" y="310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12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2 w 30"/>
                    <a:gd name="T15" fmla="*/ 6 h 12"/>
                    <a:gd name="T16" fmla="*/ 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0" name="Freeform 702"/>
                <p:cNvSpPr>
                  <a:spLocks/>
                </p:cNvSpPr>
                <p:nvPr/>
              </p:nvSpPr>
              <p:spPr bwMode="auto">
                <a:xfrm>
                  <a:off x="4300" y="309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1" name="Freeform 703"/>
                <p:cNvSpPr>
                  <a:spLocks/>
                </p:cNvSpPr>
                <p:nvPr/>
              </p:nvSpPr>
              <p:spPr bwMode="auto">
                <a:xfrm>
                  <a:off x="4336" y="308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2" name="Freeform 704"/>
                <p:cNvSpPr>
                  <a:spLocks/>
                </p:cNvSpPr>
                <p:nvPr/>
              </p:nvSpPr>
              <p:spPr bwMode="auto">
                <a:xfrm>
                  <a:off x="4378" y="307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3" name="Freeform 705"/>
                <p:cNvSpPr>
                  <a:spLocks/>
                </p:cNvSpPr>
                <p:nvPr/>
              </p:nvSpPr>
              <p:spPr bwMode="auto">
                <a:xfrm>
                  <a:off x="4420" y="306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4" name="Freeform 706"/>
                <p:cNvSpPr>
                  <a:spLocks/>
                </p:cNvSpPr>
                <p:nvPr/>
              </p:nvSpPr>
              <p:spPr bwMode="auto">
                <a:xfrm>
                  <a:off x="4456" y="3042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5" name="Freeform 707"/>
                <p:cNvSpPr>
                  <a:spLocks/>
                </p:cNvSpPr>
                <p:nvPr/>
              </p:nvSpPr>
              <p:spPr bwMode="auto">
                <a:xfrm>
                  <a:off x="4498" y="302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12 w 24"/>
                    <a:gd name="T7" fmla="*/ 12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6" name="Freeform 708"/>
                <p:cNvSpPr>
                  <a:spLocks/>
                </p:cNvSpPr>
                <p:nvPr/>
              </p:nvSpPr>
              <p:spPr bwMode="auto">
                <a:xfrm>
                  <a:off x="4534" y="300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12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18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7" name="Freeform 709"/>
                <p:cNvSpPr>
                  <a:spLocks/>
                </p:cNvSpPr>
                <p:nvPr/>
              </p:nvSpPr>
              <p:spPr bwMode="auto">
                <a:xfrm>
                  <a:off x="4570" y="2976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18 w 24"/>
                    <a:gd name="T7" fmla="*/ 6 h 24"/>
                    <a:gd name="T8" fmla="*/ 18 w 24"/>
                    <a:gd name="T9" fmla="*/ 6 h 24"/>
                    <a:gd name="T10" fmla="*/ 24 w 24"/>
                    <a:gd name="T11" fmla="*/ 6 h 24"/>
                    <a:gd name="T12" fmla="*/ 18 w 24"/>
                    <a:gd name="T13" fmla="*/ 0 h 24"/>
                    <a:gd name="T14" fmla="*/ 18 w 24"/>
                    <a:gd name="T15" fmla="*/ 0 h 24"/>
                    <a:gd name="T16" fmla="*/ 0 w 24"/>
                    <a:gd name="T17" fmla="*/ 1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8" name="Freeform 710"/>
                <p:cNvSpPr>
                  <a:spLocks/>
                </p:cNvSpPr>
                <p:nvPr/>
              </p:nvSpPr>
              <p:spPr bwMode="auto">
                <a:xfrm>
                  <a:off x="4600" y="2946"/>
                  <a:ext cx="24" cy="24"/>
                </a:xfrm>
                <a:custGeom>
                  <a:avLst/>
                  <a:gdLst>
                    <a:gd name="T0" fmla="*/ 6 w 24"/>
                    <a:gd name="T1" fmla="*/ 18 h 24"/>
                    <a:gd name="T2" fmla="*/ 0 w 24"/>
                    <a:gd name="T3" fmla="*/ 24 h 24"/>
                    <a:gd name="T4" fmla="*/ 6 w 24"/>
                    <a:gd name="T5" fmla="*/ 24 h 24"/>
                    <a:gd name="T6" fmla="*/ 18 w 24"/>
                    <a:gd name="T7" fmla="*/ 12 h 24"/>
                    <a:gd name="T8" fmla="*/ 24 w 24"/>
                    <a:gd name="T9" fmla="*/ 6 h 24"/>
                    <a:gd name="T10" fmla="*/ 24 w 24"/>
                    <a:gd name="T11" fmla="*/ 6 h 24"/>
                    <a:gd name="T12" fmla="*/ 24 w 24"/>
                    <a:gd name="T13" fmla="*/ 0 h 24"/>
                    <a:gd name="T14" fmla="*/ 18 w 24"/>
                    <a:gd name="T15" fmla="*/ 6 h 24"/>
                    <a:gd name="T16" fmla="*/ 18 w 24"/>
                    <a:gd name="T17" fmla="*/ 6 h 24"/>
                    <a:gd name="T18" fmla="*/ 18 w 24"/>
                    <a:gd name="T19" fmla="*/ 6 h 24"/>
                    <a:gd name="T20" fmla="*/ 18 w 24"/>
                    <a:gd name="T21" fmla="*/ 6 h 24"/>
                    <a:gd name="T22" fmla="*/ 6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18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09" name="Freeform 711"/>
                <p:cNvSpPr>
                  <a:spLocks/>
                </p:cNvSpPr>
                <p:nvPr/>
              </p:nvSpPr>
              <p:spPr bwMode="auto">
                <a:xfrm>
                  <a:off x="4630" y="2916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2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0" name="Freeform 712"/>
                <p:cNvSpPr>
                  <a:spLocks/>
                </p:cNvSpPr>
                <p:nvPr/>
              </p:nvSpPr>
              <p:spPr bwMode="auto">
                <a:xfrm>
                  <a:off x="4648" y="2874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18 h 30"/>
                    <a:gd name="T8" fmla="*/ 12 w 12"/>
                    <a:gd name="T9" fmla="*/ 6 h 30"/>
                    <a:gd name="T10" fmla="*/ 12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8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8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6" y="18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1" name="Freeform 713"/>
                <p:cNvSpPr>
                  <a:spLocks/>
                </p:cNvSpPr>
                <p:nvPr/>
              </p:nvSpPr>
              <p:spPr bwMode="auto">
                <a:xfrm>
                  <a:off x="4654" y="2832"/>
                  <a:ext cx="6" cy="30"/>
                </a:xfrm>
                <a:custGeom>
                  <a:avLst/>
                  <a:gdLst>
                    <a:gd name="T0" fmla="*/ 0 w 6"/>
                    <a:gd name="T1" fmla="*/ 30 h 30"/>
                    <a:gd name="T2" fmla="*/ 6 w 6"/>
                    <a:gd name="T3" fmla="*/ 30 h 30"/>
                    <a:gd name="T4" fmla="*/ 6 w 6"/>
                    <a:gd name="T5" fmla="*/ 30 h 30"/>
                    <a:gd name="T6" fmla="*/ 6 w 6"/>
                    <a:gd name="T7" fmla="*/ 6 h 30"/>
                    <a:gd name="T8" fmla="*/ 0 w 6"/>
                    <a:gd name="T9" fmla="*/ 0 h 30"/>
                    <a:gd name="T10" fmla="*/ 0 w 6"/>
                    <a:gd name="T11" fmla="*/ 6 h 30"/>
                    <a:gd name="T12" fmla="*/ 0 w 6"/>
                    <a:gd name="T13" fmla="*/ 30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2" name="Freeform 714"/>
                <p:cNvSpPr>
                  <a:spLocks/>
                </p:cNvSpPr>
                <p:nvPr/>
              </p:nvSpPr>
              <p:spPr bwMode="auto">
                <a:xfrm>
                  <a:off x="4636" y="2796"/>
                  <a:ext cx="18" cy="24"/>
                </a:xfrm>
                <a:custGeom>
                  <a:avLst/>
                  <a:gdLst>
                    <a:gd name="T0" fmla="*/ 12 w 18"/>
                    <a:gd name="T1" fmla="*/ 24 h 24"/>
                    <a:gd name="T2" fmla="*/ 12 w 18"/>
                    <a:gd name="T3" fmla="*/ 24 h 24"/>
                    <a:gd name="T4" fmla="*/ 18 w 18"/>
                    <a:gd name="T5" fmla="*/ 24 h 24"/>
                    <a:gd name="T6" fmla="*/ 12 w 18"/>
                    <a:gd name="T7" fmla="*/ 0 h 24"/>
                    <a:gd name="T8" fmla="*/ 6 w 18"/>
                    <a:gd name="T9" fmla="*/ 0 h 24"/>
                    <a:gd name="T10" fmla="*/ 6 w 18"/>
                    <a:gd name="T11" fmla="*/ 0 h 24"/>
                    <a:gd name="T12" fmla="*/ 0 w 18"/>
                    <a:gd name="T13" fmla="*/ 0 h 24"/>
                    <a:gd name="T14" fmla="*/ 6 w 18"/>
                    <a:gd name="T15" fmla="*/ 0 h 24"/>
                    <a:gd name="T16" fmla="*/ 12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2" y="24"/>
                      </a:move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3" name="Freeform 715"/>
                <p:cNvSpPr>
                  <a:spLocks/>
                </p:cNvSpPr>
                <p:nvPr/>
              </p:nvSpPr>
              <p:spPr bwMode="auto">
                <a:xfrm>
                  <a:off x="4612" y="276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12 w 24"/>
                    <a:gd name="T7" fmla="*/ 6 h 24"/>
                    <a:gd name="T8" fmla="*/ 6 w 24"/>
                    <a:gd name="T9" fmla="*/ 6 h 24"/>
                    <a:gd name="T10" fmla="*/ 6 w 24"/>
                    <a:gd name="T11" fmla="*/ 0 h 24"/>
                    <a:gd name="T12" fmla="*/ 0 w 24"/>
                    <a:gd name="T13" fmla="*/ 6 h 24"/>
                    <a:gd name="T14" fmla="*/ 6 w 24"/>
                    <a:gd name="T15" fmla="*/ 6 h 24"/>
                    <a:gd name="T16" fmla="*/ 6 w 24"/>
                    <a:gd name="T17" fmla="*/ 12 h 24"/>
                    <a:gd name="T18" fmla="*/ 6 w 24"/>
                    <a:gd name="T19" fmla="*/ 6 h 24"/>
                    <a:gd name="T20" fmla="*/ 6 w 24"/>
                    <a:gd name="T21" fmla="*/ 6 h 24"/>
                    <a:gd name="T22" fmla="*/ 18 w 24"/>
                    <a:gd name="T23" fmla="*/ 24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6" y="6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4" name="Freeform 716"/>
                <p:cNvSpPr>
                  <a:spLocks/>
                </p:cNvSpPr>
                <p:nvPr/>
              </p:nvSpPr>
              <p:spPr bwMode="auto">
                <a:xfrm>
                  <a:off x="4582" y="273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24 w 24"/>
                    <a:gd name="T3" fmla="*/ 24 h 24"/>
                    <a:gd name="T4" fmla="*/ 18 w 24"/>
                    <a:gd name="T5" fmla="*/ 18 h 24"/>
                    <a:gd name="T6" fmla="*/ 6 w 24"/>
                    <a:gd name="T7" fmla="*/ 6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6 w 24"/>
                    <a:gd name="T15" fmla="*/ 12 h 24"/>
                    <a:gd name="T16" fmla="*/ 18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5" name="Freeform 717"/>
                <p:cNvSpPr>
                  <a:spLocks/>
                </p:cNvSpPr>
                <p:nvPr/>
              </p:nvSpPr>
              <p:spPr bwMode="auto">
                <a:xfrm>
                  <a:off x="4546" y="2706"/>
                  <a:ext cx="30" cy="24"/>
                </a:xfrm>
                <a:custGeom>
                  <a:avLst/>
                  <a:gdLst>
                    <a:gd name="T0" fmla="*/ 24 w 30"/>
                    <a:gd name="T1" fmla="*/ 24 h 24"/>
                    <a:gd name="T2" fmla="*/ 30 w 30"/>
                    <a:gd name="T3" fmla="*/ 18 h 24"/>
                    <a:gd name="T4" fmla="*/ 24 w 30"/>
                    <a:gd name="T5" fmla="*/ 18 h 24"/>
                    <a:gd name="T6" fmla="*/ 6 w 30"/>
                    <a:gd name="T7" fmla="*/ 6 h 24"/>
                    <a:gd name="T8" fmla="*/ 6 w 30"/>
                    <a:gd name="T9" fmla="*/ 0 h 24"/>
                    <a:gd name="T10" fmla="*/ 0 w 30"/>
                    <a:gd name="T11" fmla="*/ 6 h 24"/>
                    <a:gd name="T12" fmla="*/ 6 w 30"/>
                    <a:gd name="T13" fmla="*/ 6 h 24"/>
                    <a:gd name="T14" fmla="*/ 6 w 30"/>
                    <a:gd name="T15" fmla="*/ 12 h 24"/>
                    <a:gd name="T16" fmla="*/ 24 w 30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24">
                      <a:moveTo>
                        <a:pt x="24" y="24"/>
                      </a:move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6" name="Freeform 718"/>
                <p:cNvSpPr>
                  <a:spLocks/>
                </p:cNvSpPr>
                <p:nvPr/>
              </p:nvSpPr>
              <p:spPr bwMode="auto">
                <a:xfrm>
                  <a:off x="4510" y="268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7" name="Freeform 719"/>
                <p:cNvSpPr>
                  <a:spLocks/>
                </p:cNvSpPr>
                <p:nvPr/>
              </p:nvSpPr>
              <p:spPr bwMode="auto">
                <a:xfrm>
                  <a:off x="4474" y="267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8" name="Freeform 720"/>
                <p:cNvSpPr>
                  <a:spLocks/>
                </p:cNvSpPr>
                <p:nvPr/>
              </p:nvSpPr>
              <p:spPr bwMode="auto">
                <a:xfrm>
                  <a:off x="4432" y="265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24 w 30"/>
                    <a:gd name="T7" fmla="*/ 6 h 12"/>
                    <a:gd name="T8" fmla="*/ 6 w 30"/>
                    <a:gd name="T9" fmla="*/ 0 h 12"/>
                    <a:gd name="T10" fmla="*/ 0 w 30"/>
                    <a:gd name="T11" fmla="*/ 0 h 12"/>
                    <a:gd name="T12" fmla="*/ 6 w 30"/>
                    <a:gd name="T13" fmla="*/ 6 h 12"/>
                    <a:gd name="T14" fmla="*/ 24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19" name="Freeform 721"/>
                <p:cNvSpPr>
                  <a:spLocks/>
                </p:cNvSpPr>
                <p:nvPr/>
              </p:nvSpPr>
              <p:spPr bwMode="auto">
                <a:xfrm>
                  <a:off x="4396" y="264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0" name="Freeform 722"/>
                <p:cNvSpPr>
                  <a:spLocks/>
                </p:cNvSpPr>
                <p:nvPr/>
              </p:nvSpPr>
              <p:spPr bwMode="auto">
                <a:xfrm>
                  <a:off x="4354" y="262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1" name="Freeform 723"/>
                <p:cNvSpPr>
                  <a:spLocks/>
                </p:cNvSpPr>
                <p:nvPr/>
              </p:nvSpPr>
              <p:spPr bwMode="auto">
                <a:xfrm>
                  <a:off x="4318" y="2616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2" name="Freeform 724"/>
                <p:cNvSpPr>
                  <a:spLocks/>
                </p:cNvSpPr>
                <p:nvPr/>
              </p:nvSpPr>
              <p:spPr bwMode="auto">
                <a:xfrm>
                  <a:off x="4276" y="260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3" name="Freeform 725"/>
                <p:cNvSpPr>
                  <a:spLocks/>
                </p:cNvSpPr>
                <p:nvPr/>
              </p:nvSpPr>
              <p:spPr bwMode="auto">
                <a:xfrm>
                  <a:off x="4234" y="2592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4" name="Freeform 726"/>
                <p:cNvSpPr>
                  <a:spLocks/>
                </p:cNvSpPr>
                <p:nvPr/>
              </p:nvSpPr>
              <p:spPr bwMode="auto">
                <a:xfrm>
                  <a:off x="4192" y="258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5" name="Freeform 727"/>
                <p:cNvSpPr>
                  <a:spLocks/>
                </p:cNvSpPr>
                <p:nvPr/>
              </p:nvSpPr>
              <p:spPr bwMode="auto">
                <a:xfrm>
                  <a:off x="4150" y="258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6" name="Freeform 728"/>
                <p:cNvSpPr>
                  <a:spLocks/>
                </p:cNvSpPr>
                <p:nvPr/>
              </p:nvSpPr>
              <p:spPr bwMode="auto">
                <a:xfrm>
                  <a:off x="4108" y="256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12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7" name="Freeform 729"/>
                <p:cNvSpPr>
                  <a:spLocks/>
                </p:cNvSpPr>
                <p:nvPr/>
              </p:nvSpPr>
              <p:spPr bwMode="auto">
                <a:xfrm>
                  <a:off x="4066" y="2568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8" name="Freeform 730"/>
                <p:cNvSpPr>
                  <a:spLocks/>
                </p:cNvSpPr>
                <p:nvPr/>
              </p:nvSpPr>
              <p:spPr bwMode="auto">
                <a:xfrm>
                  <a:off x="4024" y="2562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29" name="Freeform 731"/>
                <p:cNvSpPr>
                  <a:spLocks/>
                </p:cNvSpPr>
                <p:nvPr/>
              </p:nvSpPr>
              <p:spPr bwMode="auto">
                <a:xfrm>
                  <a:off x="3981" y="2556"/>
                  <a:ext cx="31" cy="12"/>
                </a:xfrm>
                <a:custGeom>
                  <a:avLst/>
                  <a:gdLst>
                    <a:gd name="T0" fmla="*/ 31 w 31"/>
                    <a:gd name="T1" fmla="*/ 12 h 12"/>
                    <a:gd name="T2" fmla="*/ 31 w 31"/>
                    <a:gd name="T3" fmla="*/ 6 h 12"/>
                    <a:gd name="T4" fmla="*/ 31 w 31"/>
                    <a:gd name="T5" fmla="*/ 6 h 12"/>
                    <a:gd name="T6" fmla="*/ 6 w 31"/>
                    <a:gd name="T7" fmla="*/ 0 h 12"/>
                    <a:gd name="T8" fmla="*/ 0 w 31"/>
                    <a:gd name="T9" fmla="*/ 6 h 12"/>
                    <a:gd name="T10" fmla="*/ 6 w 31"/>
                    <a:gd name="T11" fmla="*/ 6 h 12"/>
                    <a:gd name="T12" fmla="*/ 31 w 31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12">
                      <a:moveTo>
                        <a:pt x="31" y="12"/>
                      </a:moveTo>
                      <a:lnTo>
                        <a:pt x="31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0" name="Freeform 732"/>
                <p:cNvSpPr>
                  <a:spLocks/>
                </p:cNvSpPr>
                <p:nvPr/>
              </p:nvSpPr>
              <p:spPr bwMode="auto">
                <a:xfrm>
                  <a:off x="3939" y="255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18 w 30"/>
                    <a:gd name="T7" fmla="*/ 0 h 6"/>
                    <a:gd name="T8" fmla="*/ 6 w 30"/>
                    <a:gd name="T9" fmla="*/ 0 h 6"/>
                    <a:gd name="T10" fmla="*/ 0 w 30"/>
                    <a:gd name="T11" fmla="*/ 0 h 6"/>
                    <a:gd name="T12" fmla="*/ 6 w 30"/>
                    <a:gd name="T13" fmla="*/ 6 h 6"/>
                    <a:gd name="T14" fmla="*/ 18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1" name="Freeform 733"/>
                <p:cNvSpPr>
                  <a:spLocks/>
                </p:cNvSpPr>
                <p:nvPr/>
              </p:nvSpPr>
              <p:spPr bwMode="auto">
                <a:xfrm>
                  <a:off x="3897" y="255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2" name="Freeform 734"/>
                <p:cNvSpPr>
                  <a:spLocks/>
                </p:cNvSpPr>
                <p:nvPr/>
              </p:nvSpPr>
              <p:spPr bwMode="auto">
                <a:xfrm>
                  <a:off x="3855" y="255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3" name="Freeform 735"/>
                <p:cNvSpPr>
                  <a:spLocks/>
                </p:cNvSpPr>
                <p:nvPr/>
              </p:nvSpPr>
              <p:spPr bwMode="auto">
                <a:xfrm>
                  <a:off x="3813" y="255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867" name="Group 736"/>
              <p:cNvGrpSpPr>
                <a:grpSpLocks/>
              </p:cNvGrpSpPr>
              <p:nvPr/>
            </p:nvGrpSpPr>
            <p:grpSpPr bwMode="auto">
              <a:xfrm>
                <a:off x="3177" y="2646"/>
                <a:ext cx="1195" cy="426"/>
                <a:chOff x="3177" y="2646"/>
                <a:chExt cx="1195" cy="426"/>
              </a:xfrm>
            </p:grpSpPr>
            <p:sp>
              <p:nvSpPr>
                <p:cNvPr id="43876" name="Freeform 737"/>
                <p:cNvSpPr>
                  <a:spLocks/>
                </p:cNvSpPr>
                <p:nvPr/>
              </p:nvSpPr>
              <p:spPr bwMode="auto">
                <a:xfrm>
                  <a:off x="3747" y="2646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77" name="Freeform 738"/>
                <p:cNvSpPr>
                  <a:spLocks/>
                </p:cNvSpPr>
                <p:nvPr/>
              </p:nvSpPr>
              <p:spPr bwMode="auto">
                <a:xfrm>
                  <a:off x="3705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78" name="Freeform 739"/>
                <p:cNvSpPr>
                  <a:spLocks/>
                </p:cNvSpPr>
                <p:nvPr/>
              </p:nvSpPr>
              <p:spPr bwMode="auto">
                <a:xfrm>
                  <a:off x="3663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79" name="Freeform 740"/>
                <p:cNvSpPr>
                  <a:spLocks/>
                </p:cNvSpPr>
                <p:nvPr/>
              </p:nvSpPr>
              <p:spPr bwMode="auto">
                <a:xfrm>
                  <a:off x="3621" y="264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0" name="Freeform 741"/>
                <p:cNvSpPr>
                  <a:spLocks/>
                </p:cNvSpPr>
                <p:nvPr/>
              </p:nvSpPr>
              <p:spPr bwMode="auto">
                <a:xfrm>
                  <a:off x="3579" y="265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1" name="Freeform 742"/>
                <p:cNvSpPr>
                  <a:spLocks/>
                </p:cNvSpPr>
                <p:nvPr/>
              </p:nvSpPr>
              <p:spPr bwMode="auto">
                <a:xfrm>
                  <a:off x="3537" y="265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0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2" name="Freeform 743"/>
                <p:cNvSpPr>
                  <a:spLocks/>
                </p:cNvSpPr>
                <p:nvPr/>
              </p:nvSpPr>
              <p:spPr bwMode="auto">
                <a:xfrm>
                  <a:off x="3495" y="266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3" name="Freeform 744"/>
                <p:cNvSpPr>
                  <a:spLocks/>
                </p:cNvSpPr>
                <p:nvPr/>
              </p:nvSpPr>
              <p:spPr bwMode="auto">
                <a:xfrm>
                  <a:off x="3453" y="267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4" name="Freeform 745"/>
                <p:cNvSpPr>
                  <a:spLocks/>
                </p:cNvSpPr>
                <p:nvPr/>
              </p:nvSpPr>
              <p:spPr bwMode="auto">
                <a:xfrm>
                  <a:off x="3411" y="268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5" name="Freeform 746"/>
                <p:cNvSpPr>
                  <a:spLocks/>
                </p:cNvSpPr>
                <p:nvPr/>
              </p:nvSpPr>
              <p:spPr bwMode="auto">
                <a:xfrm>
                  <a:off x="3369" y="2694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6" name="Freeform 747"/>
                <p:cNvSpPr>
                  <a:spLocks/>
                </p:cNvSpPr>
                <p:nvPr/>
              </p:nvSpPr>
              <p:spPr bwMode="auto">
                <a:xfrm>
                  <a:off x="3333" y="270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7" name="Freeform 748"/>
                <p:cNvSpPr>
                  <a:spLocks/>
                </p:cNvSpPr>
                <p:nvPr/>
              </p:nvSpPr>
              <p:spPr bwMode="auto">
                <a:xfrm>
                  <a:off x="3291" y="2718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8" name="Freeform 749"/>
                <p:cNvSpPr>
                  <a:spLocks/>
                </p:cNvSpPr>
                <p:nvPr/>
              </p:nvSpPr>
              <p:spPr bwMode="auto">
                <a:xfrm>
                  <a:off x="3255" y="2736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24 w 30"/>
                    <a:gd name="T7" fmla="*/ 0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24 w 30"/>
                    <a:gd name="T15" fmla="*/ 6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89" name="Freeform 750"/>
                <p:cNvSpPr>
                  <a:spLocks/>
                </p:cNvSpPr>
                <p:nvPr/>
              </p:nvSpPr>
              <p:spPr bwMode="auto">
                <a:xfrm>
                  <a:off x="3225" y="2760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0" name="Freeform 751"/>
                <p:cNvSpPr>
                  <a:spLocks/>
                </p:cNvSpPr>
                <p:nvPr/>
              </p:nvSpPr>
              <p:spPr bwMode="auto">
                <a:xfrm>
                  <a:off x="3195" y="2784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0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1" name="Freeform 752"/>
                <p:cNvSpPr>
                  <a:spLocks/>
                </p:cNvSpPr>
                <p:nvPr/>
              </p:nvSpPr>
              <p:spPr bwMode="auto">
                <a:xfrm>
                  <a:off x="3177" y="2820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8 h 30"/>
                    <a:gd name="T8" fmla="*/ 0 w 12"/>
                    <a:gd name="T9" fmla="*/ 24 h 30"/>
                    <a:gd name="T10" fmla="*/ 0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8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2" name="Freeform 753"/>
                <p:cNvSpPr>
                  <a:spLocks/>
                </p:cNvSpPr>
                <p:nvPr/>
              </p:nvSpPr>
              <p:spPr bwMode="auto">
                <a:xfrm>
                  <a:off x="3177" y="2862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24 h 30"/>
                    <a:gd name="T10" fmla="*/ 6 w 6"/>
                    <a:gd name="T11" fmla="*/ 30 h 30"/>
                    <a:gd name="T12" fmla="*/ 6 w 6"/>
                    <a:gd name="T13" fmla="*/ 24 h 30"/>
                    <a:gd name="T14" fmla="*/ 6 w 6"/>
                    <a:gd name="T15" fmla="*/ 24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3" name="Freeform 754"/>
                <p:cNvSpPr>
                  <a:spLocks/>
                </p:cNvSpPr>
                <p:nvPr/>
              </p:nvSpPr>
              <p:spPr bwMode="auto">
                <a:xfrm>
                  <a:off x="3183" y="2898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6 w 24"/>
                    <a:gd name="T3" fmla="*/ 0 h 24"/>
                    <a:gd name="T4" fmla="*/ 0 w 24"/>
                    <a:gd name="T5" fmla="*/ 6 h 24"/>
                    <a:gd name="T6" fmla="*/ 6 w 24"/>
                    <a:gd name="T7" fmla="*/ 6 h 24"/>
                    <a:gd name="T8" fmla="*/ 18 w 24"/>
                    <a:gd name="T9" fmla="*/ 24 h 24"/>
                    <a:gd name="T10" fmla="*/ 24 w 24"/>
                    <a:gd name="T11" fmla="*/ 24 h 24"/>
                    <a:gd name="T12" fmla="*/ 24 w 24"/>
                    <a:gd name="T13" fmla="*/ 24 h 24"/>
                    <a:gd name="T14" fmla="*/ 12 w 24"/>
                    <a:gd name="T15" fmla="*/ 6 h 24"/>
                    <a:gd name="T16" fmla="*/ 6 w 24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4" name="Freeform 755"/>
                <p:cNvSpPr>
                  <a:spLocks/>
                </p:cNvSpPr>
                <p:nvPr/>
              </p:nvSpPr>
              <p:spPr bwMode="auto">
                <a:xfrm>
                  <a:off x="3213" y="2934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6 w 24"/>
                    <a:gd name="T3" fmla="*/ 0 h 18"/>
                    <a:gd name="T4" fmla="*/ 0 w 24"/>
                    <a:gd name="T5" fmla="*/ 0 h 18"/>
                    <a:gd name="T6" fmla="*/ 6 w 24"/>
                    <a:gd name="T7" fmla="*/ 12 h 18"/>
                    <a:gd name="T8" fmla="*/ 12 w 24"/>
                    <a:gd name="T9" fmla="*/ 12 h 18"/>
                    <a:gd name="T10" fmla="*/ 24 w 24"/>
                    <a:gd name="T11" fmla="*/ 18 h 18"/>
                    <a:gd name="T12" fmla="*/ 24 w 24"/>
                    <a:gd name="T13" fmla="*/ 18 h 18"/>
                    <a:gd name="T14" fmla="*/ 24 w 24"/>
                    <a:gd name="T15" fmla="*/ 12 h 18"/>
                    <a:gd name="T16" fmla="*/ 12 w 24"/>
                    <a:gd name="T17" fmla="*/ 6 h 18"/>
                    <a:gd name="T18" fmla="*/ 12 w 24"/>
                    <a:gd name="T19" fmla="*/ 12 h 18"/>
                    <a:gd name="T20" fmla="*/ 12 w 24"/>
                    <a:gd name="T21" fmla="*/ 12 h 18"/>
                    <a:gd name="T22" fmla="*/ 6 w 24"/>
                    <a:gd name="T23" fmla="*/ 0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5" name="Freeform 756"/>
                <p:cNvSpPr>
                  <a:spLocks/>
                </p:cNvSpPr>
                <p:nvPr/>
              </p:nvSpPr>
              <p:spPr bwMode="auto">
                <a:xfrm>
                  <a:off x="3249" y="2958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18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6" name="Freeform 757"/>
                <p:cNvSpPr>
                  <a:spLocks/>
                </p:cNvSpPr>
                <p:nvPr/>
              </p:nvSpPr>
              <p:spPr bwMode="auto">
                <a:xfrm>
                  <a:off x="3285" y="2976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7" name="Freeform 758"/>
                <p:cNvSpPr>
                  <a:spLocks/>
                </p:cNvSpPr>
                <p:nvPr/>
              </p:nvSpPr>
              <p:spPr bwMode="auto">
                <a:xfrm>
                  <a:off x="3321" y="2994"/>
                  <a:ext cx="30" cy="18"/>
                </a:xfrm>
                <a:custGeom>
                  <a:avLst/>
                  <a:gdLst>
                    <a:gd name="T0" fmla="*/ 0 w 30"/>
                    <a:gd name="T1" fmla="*/ 0 h 18"/>
                    <a:gd name="T2" fmla="*/ 0 w 30"/>
                    <a:gd name="T3" fmla="*/ 6 h 18"/>
                    <a:gd name="T4" fmla="*/ 0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0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8" name="Freeform 759"/>
                <p:cNvSpPr>
                  <a:spLocks/>
                </p:cNvSpPr>
                <p:nvPr/>
              </p:nvSpPr>
              <p:spPr bwMode="auto">
                <a:xfrm>
                  <a:off x="3357" y="301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99" name="Freeform 760"/>
                <p:cNvSpPr>
                  <a:spLocks/>
                </p:cNvSpPr>
                <p:nvPr/>
              </p:nvSpPr>
              <p:spPr bwMode="auto">
                <a:xfrm>
                  <a:off x="3399" y="302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0" name="Freeform 761"/>
                <p:cNvSpPr>
                  <a:spLocks/>
                </p:cNvSpPr>
                <p:nvPr/>
              </p:nvSpPr>
              <p:spPr bwMode="auto">
                <a:xfrm>
                  <a:off x="3441" y="303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1" name="Freeform 762"/>
                <p:cNvSpPr>
                  <a:spLocks/>
                </p:cNvSpPr>
                <p:nvPr/>
              </p:nvSpPr>
              <p:spPr bwMode="auto">
                <a:xfrm>
                  <a:off x="3483" y="304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2" name="Freeform 763"/>
                <p:cNvSpPr>
                  <a:spLocks/>
                </p:cNvSpPr>
                <p:nvPr/>
              </p:nvSpPr>
              <p:spPr bwMode="auto">
                <a:xfrm>
                  <a:off x="3525" y="304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2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12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1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3" name="Freeform 764"/>
                <p:cNvSpPr>
                  <a:spLocks/>
                </p:cNvSpPr>
                <p:nvPr/>
              </p:nvSpPr>
              <p:spPr bwMode="auto">
                <a:xfrm>
                  <a:off x="3567" y="305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4" name="Freeform 765"/>
                <p:cNvSpPr>
                  <a:spLocks/>
                </p:cNvSpPr>
                <p:nvPr/>
              </p:nvSpPr>
              <p:spPr bwMode="auto">
                <a:xfrm>
                  <a:off x="3609" y="306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5" name="Freeform 766"/>
                <p:cNvSpPr>
                  <a:spLocks/>
                </p:cNvSpPr>
                <p:nvPr/>
              </p:nvSpPr>
              <p:spPr bwMode="auto">
                <a:xfrm>
                  <a:off x="3651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6" name="Freeform 767"/>
                <p:cNvSpPr>
                  <a:spLocks/>
                </p:cNvSpPr>
                <p:nvPr/>
              </p:nvSpPr>
              <p:spPr bwMode="auto">
                <a:xfrm>
                  <a:off x="3687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7" name="Freeform 768"/>
                <p:cNvSpPr>
                  <a:spLocks/>
                </p:cNvSpPr>
                <p:nvPr/>
              </p:nvSpPr>
              <p:spPr bwMode="auto">
                <a:xfrm>
                  <a:off x="3729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8" name="Freeform 769"/>
                <p:cNvSpPr>
                  <a:spLocks/>
                </p:cNvSpPr>
                <p:nvPr/>
              </p:nvSpPr>
              <p:spPr bwMode="auto">
                <a:xfrm>
                  <a:off x="3771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09" name="Freeform 770"/>
                <p:cNvSpPr>
                  <a:spLocks/>
                </p:cNvSpPr>
                <p:nvPr/>
              </p:nvSpPr>
              <p:spPr bwMode="auto">
                <a:xfrm>
                  <a:off x="3813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0" name="Freeform 771"/>
                <p:cNvSpPr>
                  <a:spLocks/>
                </p:cNvSpPr>
                <p:nvPr/>
              </p:nvSpPr>
              <p:spPr bwMode="auto">
                <a:xfrm>
                  <a:off x="3855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1" name="Freeform 772"/>
                <p:cNvSpPr>
                  <a:spLocks/>
                </p:cNvSpPr>
                <p:nvPr/>
              </p:nvSpPr>
              <p:spPr bwMode="auto">
                <a:xfrm>
                  <a:off x="3897" y="306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2" name="Freeform 773"/>
                <p:cNvSpPr>
                  <a:spLocks/>
                </p:cNvSpPr>
                <p:nvPr/>
              </p:nvSpPr>
              <p:spPr bwMode="auto">
                <a:xfrm>
                  <a:off x="3939" y="305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3" name="Freeform 774"/>
                <p:cNvSpPr>
                  <a:spLocks/>
                </p:cNvSpPr>
                <p:nvPr/>
              </p:nvSpPr>
              <p:spPr bwMode="auto">
                <a:xfrm>
                  <a:off x="3981" y="3048"/>
                  <a:ext cx="31" cy="12"/>
                </a:xfrm>
                <a:custGeom>
                  <a:avLst/>
                  <a:gdLst>
                    <a:gd name="T0" fmla="*/ 6 w 31"/>
                    <a:gd name="T1" fmla="*/ 6 h 12"/>
                    <a:gd name="T2" fmla="*/ 0 w 31"/>
                    <a:gd name="T3" fmla="*/ 12 h 12"/>
                    <a:gd name="T4" fmla="*/ 6 w 31"/>
                    <a:gd name="T5" fmla="*/ 12 h 12"/>
                    <a:gd name="T6" fmla="*/ 25 w 31"/>
                    <a:gd name="T7" fmla="*/ 12 h 12"/>
                    <a:gd name="T8" fmla="*/ 31 w 31"/>
                    <a:gd name="T9" fmla="*/ 6 h 12"/>
                    <a:gd name="T10" fmla="*/ 31 w 31"/>
                    <a:gd name="T11" fmla="*/ 6 h 12"/>
                    <a:gd name="T12" fmla="*/ 31 w 31"/>
                    <a:gd name="T13" fmla="*/ 0 h 12"/>
                    <a:gd name="T14" fmla="*/ 25 w 31"/>
                    <a:gd name="T15" fmla="*/ 6 h 12"/>
                    <a:gd name="T16" fmla="*/ 6 w 31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5" y="12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25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4" name="Freeform 775"/>
                <p:cNvSpPr>
                  <a:spLocks/>
                </p:cNvSpPr>
                <p:nvPr/>
              </p:nvSpPr>
              <p:spPr bwMode="auto">
                <a:xfrm>
                  <a:off x="4024" y="304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5" name="Freeform 776"/>
                <p:cNvSpPr>
                  <a:spLocks/>
                </p:cNvSpPr>
                <p:nvPr/>
              </p:nvSpPr>
              <p:spPr bwMode="auto">
                <a:xfrm>
                  <a:off x="4066" y="303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6" name="Freeform 777"/>
                <p:cNvSpPr>
                  <a:spLocks/>
                </p:cNvSpPr>
                <p:nvPr/>
              </p:nvSpPr>
              <p:spPr bwMode="auto">
                <a:xfrm>
                  <a:off x="4108" y="302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7" name="Freeform 778"/>
                <p:cNvSpPr>
                  <a:spLocks/>
                </p:cNvSpPr>
                <p:nvPr/>
              </p:nvSpPr>
              <p:spPr bwMode="auto">
                <a:xfrm>
                  <a:off x="4150" y="301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8" name="Freeform 779"/>
                <p:cNvSpPr>
                  <a:spLocks/>
                </p:cNvSpPr>
                <p:nvPr/>
              </p:nvSpPr>
              <p:spPr bwMode="auto">
                <a:xfrm>
                  <a:off x="4186" y="300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12 w 30"/>
                    <a:gd name="T7" fmla="*/ 12 h 12"/>
                    <a:gd name="T8" fmla="*/ 30 w 30"/>
                    <a:gd name="T9" fmla="*/ 6 h 12"/>
                    <a:gd name="T10" fmla="*/ 30 w 30"/>
                    <a:gd name="T11" fmla="*/ 0 h 12"/>
                    <a:gd name="T12" fmla="*/ 30 w 30"/>
                    <a:gd name="T13" fmla="*/ 0 h 12"/>
                    <a:gd name="T14" fmla="*/ 12 w 30"/>
                    <a:gd name="T15" fmla="*/ 6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19" name="Freeform 780"/>
                <p:cNvSpPr>
                  <a:spLocks/>
                </p:cNvSpPr>
                <p:nvPr/>
              </p:nvSpPr>
              <p:spPr bwMode="auto">
                <a:xfrm>
                  <a:off x="4228" y="2982"/>
                  <a:ext cx="30" cy="18"/>
                </a:xfrm>
                <a:custGeom>
                  <a:avLst/>
                  <a:gdLst>
                    <a:gd name="T0" fmla="*/ 0 w 30"/>
                    <a:gd name="T1" fmla="*/ 12 h 18"/>
                    <a:gd name="T2" fmla="*/ 0 w 30"/>
                    <a:gd name="T3" fmla="*/ 12 h 18"/>
                    <a:gd name="T4" fmla="*/ 0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0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0" name="Freeform 781"/>
                <p:cNvSpPr>
                  <a:spLocks/>
                </p:cNvSpPr>
                <p:nvPr/>
              </p:nvSpPr>
              <p:spPr bwMode="auto">
                <a:xfrm>
                  <a:off x="4264" y="296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1" name="Freeform 782"/>
                <p:cNvSpPr>
                  <a:spLocks/>
                </p:cNvSpPr>
                <p:nvPr/>
              </p:nvSpPr>
              <p:spPr bwMode="auto">
                <a:xfrm>
                  <a:off x="4300" y="2940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24 w 30"/>
                    <a:gd name="T15" fmla="*/ 0 h 18"/>
                    <a:gd name="T16" fmla="*/ 24 w 30"/>
                    <a:gd name="T17" fmla="*/ 6 h 18"/>
                    <a:gd name="T18" fmla="*/ 24 w 30"/>
                    <a:gd name="T19" fmla="*/ 6 h 18"/>
                    <a:gd name="T20" fmla="*/ 24 w 30"/>
                    <a:gd name="T21" fmla="*/ 0 h 18"/>
                    <a:gd name="T22" fmla="*/ 6 w 30"/>
                    <a:gd name="T23" fmla="*/ 12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2" name="Freeform 783"/>
                <p:cNvSpPr>
                  <a:spLocks/>
                </p:cNvSpPr>
                <p:nvPr/>
              </p:nvSpPr>
              <p:spPr bwMode="auto">
                <a:xfrm>
                  <a:off x="4336" y="2910"/>
                  <a:ext cx="18" cy="24"/>
                </a:xfrm>
                <a:custGeom>
                  <a:avLst/>
                  <a:gdLst>
                    <a:gd name="T0" fmla="*/ 0 w 18"/>
                    <a:gd name="T1" fmla="*/ 18 h 24"/>
                    <a:gd name="T2" fmla="*/ 0 w 18"/>
                    <a:gd name="T3" fmla="*/ 24 h 24"/>
                    <a:gd name="T4" fmla="*/ 6 w 18"/>
                    <a:gd name="T5" fmla="*/ 18 h 24"/>
                    <a:gd name="T6" fmla="*/ 18 w 18"/>
                    <a:gd name="T7" fmla="*/ 0 h 24"/>
                    <a:gd name="T8" fmla="*/ 18 w 18"/>
                    <a:gd name="T9" fmla="*/ 0 h 24"/>
                    <a:gd name="T10" fmla="*/ 12 w 18"/>
                    <a:gd name="T11" fmla="*/ 0 h 24"/>
                    <a:gd name="T12" fmla="*/ 0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3" name="Freeform 784"/>
                <p:cNvSpPr>
                  <a:spLocks/>
                </p:cNvSpPr>
                <p:nvPr/>
              </p:nvSpPr>
              <p:spPr bwMode="auto">
                <a:xfrm>
                  <a:off x="4360" y="2874"/>
                  <a:ext cx="12" cy="24"/>
                </a:xfrm>
                <a:custGeom>
                  <a:avLst/>
                  <a:gdLst>
                    <a:gd name="T0" fmla="*/ 0 w 12"/>
                    <a:gd name="T1" fmla="*/ 24 h 24"/>
                    <a:gd name="T2" fmla="*/ 0 w 12"/>
                    <a:gd name="T3" fmla="*/ 24 h 24"/>
                    <a:gd name="T4" fmla="*/ 6 w 12"/>
                    <a:gd name="T5" fmla="*/ 24 h 24"/>
                    <a:gd name="T6" fmla="*/ 12 w 12"/>
                    <a:gd name="T7" fmla="*/ 12 h 24"/>
                    <a:gd name="T8" fmla="*/ 12 w 12"/>
                    <a:gd name="T9" fmla="*/ 0 h 24"/>
                    <a:gd name="T10" fmla="*/ 12 w 12"/>
                    <a:gd name="T11" fmla="*/ 0 h 24"/>
                    <a:gd name="T12" fmla="*/ 6 w 12"/>
                    <a:gd name="T13" fmla="*/ 0 h 24"/>
                    <a:gd name="T14" fmla="*/ 6 w 12"/>
                    <a:gd name="T15" fmla="*/ 12 h 24"/>
                    <a:gd name="T16" fmla="*/ 0 w 12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4" name="Freeform 785"/>
                <p:cNvSpPr>
                  <a:spLocks/>
                </p:cNvSpPr>
                <p:nvPr/>
              </p:nvSpPr>
              <p:spPr bwMode="auto">
                <a:xfrm>
                  <a:off x="4366" y="2832"/>
                  <a:ext cx="6" cy="30"/>
                </a:xfrm>
                <a:custGeom>
                  <a:avLst/>
                  <a:gdLst>
                    <a:gd name="T0" fmla="*/ 0 w 6"/>
                    <a:gd name="T1" fmla="*/ 24 h 30"/>
                    <a:gd name="T2" fmla="*/ 6 w 6"/>
                    <a:gd name="T3" fmla="*/ 30 h 30"/>
                    <a:gd name="T4" fmla="*/ 6 w 6"/>
                    <a:gd name="T5" fmla="*/ 24 h 30"/>
                    <a:gd name="T6" fmla="*/ 6 w 6"/>
                    <a:gd name="T7" fmla="*/ 6 h 30"/>
                    <a:gd name="T8" fmla="*/ 6 w 6"/>
                    <a:gd name="T9" fmla="*/ 0 h 30"/>
                    <a:gd name="T10" fmla="*/ 0 w 6"/>
                    <a:gd name="T11" fmla="*/ 0 h 30"/>
                    <a:gd name="T12" fmla="*/ 0 w 6"/>
                    <a:gd name="T13" fmla="*/ 0 h 30"/>
                    <a:gd name="T14" fmla="*/ 0 w 6"/>
                    <a:gd name="T15" fmla="*/ 6 h 30"/>
                    <a:gd name="T16" fmla="*/ 0 w 6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5" name="Freeform 786"/>
                <p:cNvSpPr>
                  <a:spLocks/>
                </p:cNvSpPr>
                <p:nvPr/>
              </p:nvSpPr>
              <p:spPr bwMode="auto">
                <a:xfrm>
                  <a:off x="4342" y="2796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6 w 18"/>
                    <a:gd name="T7" fmla="*/ 0 h 24"/>
                    <a:gd name="T8" fmla="*/ 0 w 18"/>
                    <a:gd name="T9" fmla="*/ 0 h 24"/>
                    <a:gd name="T10" fmla="*/ 0 w 18"/>
                    <a:gd name="T11" fmla="*/ 0 h 24"/>
                    <a:gd name="T12" fmla="*/ 12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6" name="Freeform 787"/>
                <p:cNvSpPr>
                  <a:spLocks/>
                </p:cNvSpPr>
                <p:nvPr/>
              </p:nvSpPr>
              <p:spPr bwMode="auto">
                <a:xfrm>
                  <a:off x="4312" y="2766"/>
                  <a:ext cx="24" cy="24"/>
                </a:xfrm>
                <a:custGeom>
                  <a:avLst/>
                  <a:gdLst>
                    <a:gd name="T0" fmla="*/ 18 w 24"/>
                    <a:gd name="T1" fmla="*/ 18 h 24"/>
                    <a:gd name="T2" fmla="*/ 18 w 24"/>
                    <a:gd name="T3" fmla="*/ 24 h 24"/>
                    <a:gd name="T4" fmla="*/ 24 w 24"/>
                    <a:gd name="T5" fmla="*/ 18 h 24"/>
                    <a:gd name="T6" fmla="*/ 18 w 24"/>
                    <a:gd name="T7" fmla="*/ 12 h 24"/>
                    <a:gd name="T8" fmla="*/ 12 w 24"/>
                    <a:gd name="T9" fmla="*/ 6 h 24"/>
                    <a:gd name="T10" fmla="*/ 0 w 24"/>
                    <a:gd name="T11" fmla="*/ 0 h 24"/>
                    <a:gd name="T12" fmla="*/ 0 w 24"/>
                    <a:gd name="T13" fmla="*/ 6 h 24"/>
                    <a:gd name="T14" fmla="*/ 0 w 24"/>
                    <a:gd name="T15" fmla="*/ 6 h 24"/>
                    <a:gd name="T16" fmla="*/ 12 w 24"/>
                    <a:gd name="T17" fmla="*/ 12 h 24"/>
                    <a:gd name="T18" fmla="*/ 12 w 24"/>
                    <a:gd name="T19" fmla="*/ 12 h 24"/>
                    <a:gd name="T20" fmla="*/ 12 w 24"/>
                    <a:gd name="T21" fmla="*/ 12 h 24"/>
                    <a:gd name="T22" fmla="*/ 18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18"/>
                      </a:move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7" name="Freeform 788"/>
                <p:cNvSpPr>
                  <a:spLocks/>
                </p:cNvSpPr>
                <p:nvPr/>
              </p:nvSpPr>
              <p:spPr bwMode="auto">
                <a:xfrm>
                  <a:off x="4276" y="2742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8" name="Freeform 789"/>
                <p:cNvSpPr>
                  <a:spLocks/>
                </p:cNvSpPr>
                <p:nvPr/>
              </p:nvSpPr>
              <p:spPr bwMode="auto">
                <a:xfrm>
                  <a:off x="4240" y="2724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9" name="Freeform 790"/>
                <p:cNvSpPr>
                  <a:spLocks/>
                </p:cNvSpPr>
                <p:nvPr/>
              </p:nvSpPr>
              <p:spPr bwMode="auto">
                <a:xfrm>
                  <a:off x="4198" y="2706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0" name="Freeform 791"/>
                <p:cNvSpPr>
                  <a:spLocks/>
                </p:cNvSpPr>
                <p:nvPr/>
              </p:nvSpPr>
              <p:spPr bwMode="auto">
                <a:xfrm>
                  <a:off x="4156" y="269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1" name="Freeform 792"/>
                <p:cNvSpPr>
                  <a:spLocks/>
                </p:cNvSpPr>
                <p:nvPr/>
              </p:nvSpPr>
              <p:spPr bwMode="auto">
                <a:xfrm>
                  <a:off x="4120" y="2682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2" name="Freeform 793"/>
                <p:cNvSpPr>
                  <a:spLocks/>
                </p:cNvSpPr>
                <p:nvPr/>
              </p:nvSpPr>
              <p:spPr bwMode="auto">
                <a:xfrm>
                  <a:off x="4078" y="267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3" name="Freeform 794"/>
                <p:cNvSpPr>
                  <a:spLocks/>
                </p:cNvSpPr>
                <p:nvPr/>
              </p:nvSpPr>
              <p:spPr bwMode="auto">
                <a:xfrm>
                  <a:off x="4036" y="266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4" name="Freeform 795"/>
                <p:cNvSpPr>
                  <a:spLocks/>
                </p:cNvSpPr>
                <p:nvPr/>
              </p:nvSpPr>
              <p:spPr bwMode="auto">
                <a:xfrm>
                  <a:off x="3994" y="265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12 w 30"/>
                    <a:gd name="T7" fmla="*/ 0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6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5" name="Freeform 796"/>
                <p:cNvSpPr>
                  <a:spLocks/>
                </p:cNvSpPr>
                <p:nvPr/>
              </p:nvSpPr>
              <p:spPr bwMode="auto">
                <a:xfrm>
                  <a:off x="3951" y="265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6" name="Freeform 797"/>
                <p:cNvSpPr>
                  <a:spLocks/>
                </p:cNvSpPr>
                <p:nvPr/>
              </p:nvSpPr>
              <p:spPr bwMode="auto">
                <a:xfrm>
                  <a:off x="3909" y="2652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7" name="Freeform 798"/>
                <p:cNvSpPr>
                  <a:spLocks/>
                </p:cNvSpPr>
                <p:nvPr/>
              </p:nvSpPr>
              <p:spPr bwMode="auto">
                <a:xfrm>
                  <a:off x="3867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24 w 30"/>
                    <a:gd name="T7" fmla="*/ 0 h 6"/>
                    <a:gd name="T8" fmla="*/ 6 w 30"/>
                    <a:gd name="T9" fmla="*/ 0 h 6"/>
                    <a:gd name="T10" fmla="*/ 0 w 30"/>
                    <a:gd name="T11" fmla="*/ 6 h 6"/>
                    <a:gd name="T12" fmla="*/ 6 w 30"/>
                    <a:gd name="T13" fmla="*/ 6 h 6"/>
                    <a:gd name="T14" fmla="*/ 24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8" name="Freeform 799"/>
                <p:cNvSpPr>
                  <a:spLocks/>
                </p:cNvSpPr>
                <p:nvPr/>
              </p:nvSpPr>
              <p:spPr bwMode="auto">
                <a:xfrm>
                  <a:off x="3825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9" name="Freeform 800"/>
                <p:cNvSpPr>
                  <a:spLocks/>
                </p:cNvSpPr>
                <p:nvPr/>
              </p:nvSpPr>
              <p:spPr bwMode="auto">
                <a:xfrm>
                  <a:off x="3783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868" name="Oval 801"/>
              <p:cNvSpPr>
                <a:spLocks noChangeArrowheads="1"/>
              </p:cNvSpPr>
              <p:nvPr/>
            </p:nvSpPr>
            <p:spPr bwMode="auto">
              <a:xfrm>
                <a:off x="3465" y="2742"/>
                <a:ext cx="625" cy="2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3869" name="Group 802"/>
              <p:cNvGrpSpPr>
                <a:grpSpLocks/>
              </p:cNvGrpSpPr>
              <p:nvPr/>
            </p:nvGrpSpPr>
            <p:grpSpPr bwMode="auto">
              <a:xfrm>
                <a:off x="3651" y="2790"/>
                <a:ext cx="246" cy="150"/>
                <a:chOff x="3651" y="2790"/>
                <a:chExt cx="246" cy="150"/>
              </a:xfrm>
            </p:grpSpPr>
            <p:sp>
              <p:nvSpPr>
                <p:cNvPr id="43872" name="Oval 803"/>
                <p:cNvSpPr>
                  <a:spLocks noChangeArrowheads="1"/>
                </p:cNvSpPr>
                <p:nvPr/>
              </p:nvSpPr>
              <p:spPr bwMode="auto">
                <a:xfrm>
                  <a:off x="3651" y="2838"/>
                  <a:ext cx="246" cy="10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73" name="Oval 804"/>
                <p:cNvSpPr>
                  <a:spLocks noChangeArrowheads="1"/>
                </p:cNvSpPr>
                <p:nvPr/>
              </p:nvSpPr>
              <p:spPr bwMode="auto">
                <a:xfrm>
                  <a:off x="3651" y="2790"/>
                  <a:ext cx="246" cy="10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74" name="Line 805"/>
                <p:cNvSpPr>
                  <a:spLocks noChangeShapeType="1"/>
                </p:cNvSpPr>
                <p:nvPr/>
              </p:nvSpPr>
              <p:spPr bwMode="auto">
                <a:xfrm>
                  <a:off x="3651" y="2838"/>
                  <a:ext cx="1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75" name="Line 806"/>
                <p:cNvSpPr>
                  <a:spLocks noChangeShapeType="1"/>
                </p:cNvSpPr>
                <p:nvPr/>
              </p:nvSpPr>
              <p:spPr bwMode="auto">
                <a:xfrm>
                  <a:off x="3891" y="2838"/>
                  <a:ext cx="1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870" name="Freeform 807"/>
              <p:cNvSpPr>
                <a:spLocks/>
              </p:cNvSpPr>
              <p:nvPr/>
            </p:nvSpPr>
            <p:spPr bwMode="auto">
              <a:xfrm>
                <a:off x="4348" y="2610"/>
                <a:ext cx="906" cy="402"/>
              </a:xfrm>
              <a:custGeom>
                <a:avLst/>
                <a:gdLst>
                  <a:gd name="T0" fmla="*/ 18 w 906"/>
                  <a:gd name="T1" fmla="*/ 0 h 402"/>
                  <a:gd name="T2" fmla="*/ 0 w 906"/>
                  <a:gd name="T3" fmla="*/ 48 h 402"/>
                  <a:gd name="T4" fmla="*/ 888 w 906"/>
                  <a:gd name="T5" fmla="*/ 402 h 402"/>
                  <a:gd name="T6" fmla="*/ 906 w 906"/>
                  <a:gd name="T7" fmla="*/ 360 h 402"/>
                  <a:gd name="T8" fmla="*/ 18 w 906"/>
                  <a:gd name="T9" fmla="*/ 0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402">
                    <a:moveTo>
                      <a:pt x="18" y="0"/>
                    </a:moveTo>
                    <a:lnTo>
                      <a:pt x="0" y="48"/>
                    </a:lnTo>
                    <a:lnTo>
                      <a:pt x="888" y="402"/>
                    </a:lnTo>
                    <a:lnTo>
                      <a:pt x="906" y="36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71" name="Freeform 808"/>
              <p:cNvSpPr>
                <a:spLocks/>
              </p:cNvSpPr>
              <p:nvPr/>
            </p:nvSpPr>
            <p:spPr bwMode="auto">
              <a:xfrm>
                <a:off x="4324" y="2592"/>
                <a:ext cx="144" cy="102"/>
              </a:xfrm>
              <a:custGeom>
                <a:avLst/>
                <a:gdLst>
                  <a:gd name="T0" fmla="*/ 84 w 144"/>
                  <a:gd name="T1" fmla="*/ 6 h 102"/>
                  <a:gd name="T2" fmla="*/ 54 w 144"/>
                  <a:gd name="T3" fmla="*/ 0 h 102"/>
                  <a:gd name="T4" fmla="*/ 30 w 144"/>
                  <a:gd name="T5" fmla="*/ 6 h 102"/>
                  <a:gd name="T6" fmla="*/ 12 w 144"/>
                  <a:gd name="T7" fmla="*/ 18 h 102"/>
                  <a:gd name="T8" fmla="*/ 0 w 144"/>
                  <a:gd name="T9" fmla="*/ 36 h 102"/>
                  <a:gd name="T10" fmla="*/ 0 w 144"/>
                  <a:gd name="T11" fmla="*/ 54 h 102"/>
                  <a:gd name="T12" fmla="*/ 12 w 144"/>
                  <a:gd name="T13" fmla="*/ 72 h 102"/>
                  <a:gd name="T14" fmla="*/ 36 w 144"/>
                  <a:gd name="T15" fmla="*/ 90 h 102"/>
                  <a:gd name="T16" fmla="*/ 60 w 144"/>
                  <a:gd name="T17" fmla="*/ 96 h 102"/>
                  <a:gd name="T18" fmla="*/ 90 w 144"/>
                  <a:gd name="T19" fmla="*/ 102 h 102"/>
                  <a:gd name="T20" fmla="*/ 114 w 144"/>
                  <a:gd name="T21" fmla="*/ 96 h 102"/>
                  <a:gd name="T22" fmla="*/ 132 w 144"/>
                  <a:gd name="T23" fmla="*/ 90 h 102"/>
                  <a:gd name="T24" fmla="*/ 144 w 144"/>
                  <a:gd name="T25" fmla="*/ 72 h 102"/>
                  <a:gd name="T26" fmla="*/ 144 w 144"/>
                  <a:gd name="T27" fmla="*/ 48 h 102"/>
                  <a:gd name="T28" fmla="*/ 132 w 144"/>
                  <a:gd name="T29" fmla="*/ 30 h 102"/>
                  <a:gd name="T30" fmla="*/ 108 w 144"/>
                  <a:gd name="T31" fmla="*/ 18 h 102"/>
                  <a:gd name="T32" fmla="*/ 84 w 144"/>
                  <a:gd name="T33" fmla="*/ 6 h 1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" h="102">
                    <a:moveTo>
                      <a:pt x="84" y="6"/>
                    </a:moveTo>
                    <a:lnTo>
                      <a:pt x="54" y="0"/>
                    </a:lnTo>
                    <a:lnTo>
                      <a:pt x="30" y="6"/>
                    </a:lnTo>
                    <a:lnTo>
                      <a:pt x="12" y="18"/>
                    </a:lnTo>
                    <a:lnTo>
                      <a:pt x="0" y="36"/>
                    </a:lnTo>
                    <a:lnTo>
                      <a:pt x="0" y="54"/>
                    </a:lnTo>
                    <a:lnTo>
                      <a:pt x="12" y="72"/>
                    </a:lnTo>
                    <a:lnTo>
                      <a:pt x="36" y="90"/>
                    </a:lnTo>
                    <a:lnTo>
                      <a:pt x="60" y="96"/>
                    </a:lnTo>
                    <a:lnTo>
                      <a:pt x="90" y="102"/>
                    </a:lnTo>
                    <a:lnTo>
                      <a:pt x="114" y="96"/>
                    </a:lnTo>
                    <a:lnTo>
                      <a:pt x="132" y="90"/>
                    </a:lnTo>
                    <a:lnTo>
                      <a:pt x="144" y="72"/>
                    </a:lnTo>
                    <a:lnTo>
                      <a:pt x="144" y="48"/>
                    </a:lnTo>
                    <a:lnTo>
                      <a:pt x="132" y="30"/>
                    </a:lnTo>
                    <a:lnTo>
                      <a:pt x="108" y="18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0" name="Group 809"/>
            <p:cNvGrpSpPr>
              <a:grpSpLocks/>
            </p:cNvGrpSpPr>
            <p:nvPr/>
          </p:nvGrpSpPr>
          <p:grpSpPr bwMode="auto">
            <a:xfrm>
              <a:off x="2823" y="2225"/>
              <a:ext cx="2874" cy="961"/>
              <a:chOff x="2601" y="2261"/>
              <a:chExt cx="2653" cy="961"/>
            </a:xfrm>
          </p:grpSpPr>
          <p:sp>
            <p:nvSpPr>
              <p:cNvPr id="43467" name="Oval 810"/>
              <p:cNvSpPr>
                <a:spLocks noChangeArrowheads="1"/>
              </p:cNvSpPr>
              <p:nvPr/>
            </p:nvSpPr>
            <p:spPr bwMode="auto">
              <a:xfrm>
                <a:off x="2601" y="2309"/>
                <a:ext cx="2353" cy="913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468" name="Oval 811"/>
              <p:cNvSpPr>
                <a:spLocks noChangeArrowheads="1"/>
              </p:cNvSpPr>
              <p:nvPr/>
            </p:nvSpPr>
            <p:spPr bwMode="auto">
              <a:xfrm>
                <a:off x="2601" y="2261"/>
                <a:ext cx="2353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3469" name="Group 812"/>
              <p:cNvGrpSpPr>
                <a:grpSpLocks/>
              </p:cNvGrpSpPr>
              <p:nvPr/>
            </p:nvGrpSpPr>
            <p:grpSpPr bwMode="auto">
              <a:xfrm>
                <a:off x="2697" y="2309"/>
                <a:ext cx="2161" cy="817"/>
                <a:chOff x="2697" y="2309"/>
                <a:chExt cx="2161" cy="817"/>
              </a:xfrm>
            </p:grpSpPr>
            <p:sp>
              <p:nvSpPr>
                <p:cNvPr id="43745" name="Freeform 813"/>
                <p:cNvSpPr>
                  <a:spLocks/>
                </p:cNvSpPr>
                <p:nvPr/>
              </p:nvSpPr>
              <p:spPr bwMode="auto">
                <a:xfrm>
                  <a:off x="3753" y="2309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46" name="Freeform 814"/>
                <p:cNvSpPr>
                  <a:spLocks/>
                </p:cNvSpPr>
                <p:nvPr/>
              </p:nvSpPr>
              <p:spPr bwMode="auto">
                <a:xfrm>
                  <a:off x="3711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47" name="Freeform 815"/>
                <p:cNvSpPr>
                  <a:spLocks/>
                </p:cNvSpPr>
                <p:nvPr/>
              </p:nvSpPr>
              <p:spPr bwMode="auto">
                <a:xfrm>
                  <a:off x="3669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48" name="Freeform 816"/>
                <p:cNvSpPr>
                  <a:spLocks/>
                </p:cNvSpPr>
                <p:nvPr/>
              </p:nvSpPr>
              <p:spPr bwMode="auto">
                <a:xfrm>
                  <a:off x="3627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49" name="Freeform 817"/>
                <p:cNvSpPr>
                  <a:spLocks/>
                </p:cNvSpPr>
                <p:nvPr/>
              </p:nvSpPr>
              <p:spPr bwMode="auto">
                <a:xfrm>
                  <a:off x="3585" y="231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0" name="Freeform 818"/>
                <p:cNvSpPr>
                  <a:spLocks/>
                </p:cNvSpPr>
                <p:nvPr/>
              </p:nvSpPr>
              <p:spPr bwMode="auto">
                <a:xfrm>
                  <a:off x="3543" y="231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18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18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1" name="Freeform 819"/>
                <p:cNvSpPr>
                  <a:spLocks/>
                </p:cNvSpPr>
                <p:nvPr/>
              </p:nvSpPr>
              <p:spPr bwMode="auto">
                <a:xfrm>
                  <a:off x="3501" y="232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2" name="Freeform 820"/>
                <p:cNvSpPr>
                  <a:spLocks/>
                </p:cNvSpPr>
                <p:nvPr/>
              </p:nvSpPr>
              <p:spPr bwMode="auto">
                <a:xfrm>
                  <a:off x="3459" y="232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3" name="Freeform 821"/>
                <p:cNvSpPr>
                  <a:spLocks/>
                </p:cNvSpPr>
                <p:nvPr/>
              </p:nvSpPr>
              <p:spPr bwMode="auto">
                <a:xfrm>
                  <a:off x="3417" y="2327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4" name="Freeform 822"/>
                <p:cNvSpPr>
                  <a:spLocks/>
                </p:cNvSpPr>
                <p:nvPr/>
              </p:nvSpPr>
              <p:spPr bwMode="auto">
                <a:xfrm>
                  <a:off x="3375" y="233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5" name="Freeform 823"/>
                <p:cNvSpPr>
                  <a:spLocks/>
                </p:cNvSpPr>
                <p:nvPr/>
              </p:nvSpPr>
              <p:spPr bwMode="auto">
                <a:xfrm>
                  <a:off x="3333" y="2339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6" name="Freeform 824"/>
                <p:cNvSpPr>
                  <a:spLocks/>
                </p:cNvSpPr>
                <p:nvPr/>
              </p:nvSpPr>
              <p:spPr bwMode="auto">
                <a:xfrm>
                  <a:off x="3291" y="234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7" name="Freeform 825"/>
                <p:cNvSpPr>
                  <a:spLocks/>
                </p:cNvSpPr>
                <p:nvPr/>
              </p:nvSpPr>
              <p:spPr bwMode="auto">
                <a:xfrm>
                  <a:off x="3249" y="2357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8" name="Freeform 826"/>
                <p:cNvSpPr>
                  <a:spLocks/>
                </p:cNvSpPr>
                <p:nvPr/>
              </p:nvSpPr>
              <p:spPr bwMode="auto">
                <a:xfrm>
                  <a:off x="3207" y="2363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59" name="Freeform 827"/>
                <p:cNvSpPr>
                  <a:spLocks/>
                </p:cNvSpPr>
                <p:nvPr/>
              </p:nvSpPr>
              <p:spPr bwMode="auto">
                <a:xfrm>
                  <a:off x="3165" y="2369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2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2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0" name="Freeform 828"/>
                <p:cNvSpPr>
                  <a:spLocks/>
                </p:cNvSpPr>
                <p:nvPr/>
              </p:nvSpPr>
              <p:spPr bwMode="auto">
                <a:xfrm>
                  <a:off x="3129" y="238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1" name="Freeform 829"/>
                <p:cNvSpPr>
                  <a:spLocks/>
                </p:cNvSpPr>
                <p:nvPr/>
              </p:nvSpPr>
              <p:spPr bwMode="auto">
                <a:xfrm>
                  <a:off x="3087" y="2393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6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2" name="Freeform 830"/>
                <p:cNvSpPr>
                  <a:spLocks/>
                </p:cNvSpPr>
                <p:nvPr/>
              </p:nvSpPr>
              <p:spPr bwMode="auto">
                <a:xfrm>
                  <a:off x="3045" y="2405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3" name="Freeform 831"/>
                <p:cNvSpPr>
                  <a:spLocks/>
                </p:cNvSpPr>
                <p:nvPr/>
              </p:nvSpPr>
              <p:spPr bwMode="auto">
                <a:xfrm>
                  <a:off x="3009" y="2417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6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6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4" name="Freeform 832"/>
                <p:cNvSpPr>
                  <a:spLocks/>
                </p:cNvSpPr>
                <p:nvPr/>
              </p:nvSpPr>
              <p:spPr bwMode="auto">
                <a:xfrm>
                  <a:off x="2967" y="243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5" name="Freeform 833"/>
                <p:cNvSpPr>
                  <a:spLocks/>
                </p:cNvSpPr>
                <p:nvPr/>
              </p:nvSpPr>
              <p:spPr bwMode="auto">
                <a:xfrm>
                  <a:off x="2931" y="2447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6" name="Freeform 834"/>
                <p:cNvSpPr>
                  <a:spLocks/>
                </p:cNvSpPr>
                <p:nvPr/>
              </p:nvSpPr>
              <p:spPr bwMode="auto">
                <a:xfrm>
                  <a:off x="2895" y="2465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7" name="Freeform 835"/>
                <p:cNvSpPr>
                  <a:spLocks/>
                </p:cNvSpPr>
                <p:nvPr/>
              </p:nvSpPr>
              <p:spPr bwMode="auto">
                <a:xfrm>
                  <a:off x="2859" y="2489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8" name="Freeform 836"/>
                <p:cNvSpPr>
                  <a:spLocks/>
                </p:cNvSpPr>
                <p:nvPr/>
              </p:nvSpPr>
              <p:spPr bwMode="auto">
                <a:xfrm>
                  <a:off x="2823" y="2507"/>
                  <a:ext cx="24" cy="19"/>
                </a:xfrm>
                <a:custGeom>
                  <a:avLst/>
                  <a:gdLst>
                    <a:gd name="T0" fmla="*/ 18 w 24"/>
                    <a:gd name="T1" fmla="*/ 7 h 19"/>
                    <a:gd name="T2" fmla="*/ 24 w 24"/>
                    <a:gd name="T3" fmla="*/ 7 h 19"/>
                    <a:gd name="T4" fmla="*/ 18 w 24"/>
                    <a:gd name="T5" fmla="*/ 0 h 19"/>
                    <a:gd name="T6" fmla="*/ 6 w 24"/>
                    <a:gd name="T7" fmla="*/ 13 h 19"/>
                    <a:gd name="T8" fmla="*/ 0 w 24"/>
                    <a:gd name="T9" fmla="*/ 13 h 19"/>
                    <a:gd name="T10" fmla="*/ 0 w 24"/>
                    <a:gd name="T11" fmla="*/ 19 h 19"/>
                    <a:gd name="T12" fmla="*/ 0 w 24"/>
                    <a:gd name="T13" fmla="*/ 19 h 19"/>
                    <a:gd name="T14" fmla="*/ 6 w 24"/>
                    <a:gd name="T15" fmla="*/ 19 h 19"/>
                    <a:gd name="T16" fmla="*/ 18 w 24"/>
                    <a:gd name="T17" fmla="*/ 7 h 1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9">
                      <a:moveTo>
                        <a:pt x="18" y="7"/>
                      </a:moveTo>
                      <a:lnTo>
                        <a:pt x="24" y="7"/>
                      </a:lnTo>
                      <a:lnTo>
                        <a:pt x="18" y="0"/>
                      </a:lnTo>
                      <a:lnTo>
                        <a:pt x="6" y="13"/>
                      </a:lnTo>
                      <a:lnTo>
                        <a:pt x="0" y="13"/>
                      </a:lnTo>
                      <a:lnTo>
                        <a:pt x="0" y="19"/>
                      </a:lnTo>
                      <a:lnTo>
                        <a:pt x="6" y="19"/>
                      </a:lnTo>
                      <a:lnTo>
                        <a:pt x="18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69" name="Freeform 837"/>
                <p:cNvSpPr>
                  <a:spLocks/>
                </p:cNvSpPr>
                <p:nvPr/>
              </p:nvSpPr>
              <p:spPr bwMode="auto">
                <a:xfrm>
                  <a:off x="2787" y="2532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18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0" name="Freeform 838"/>
                <p:cNvSpPr>
                  <a:spLocks/>
                </p:cNvSpPr>
                <p:nvPr/>
              </p:nvSpPr>
              <p:spPr bwMode="auto">
                <a:xfrm>
                  <a:off x="2757" y="2562"/>
                  <a:ext cx="24" cy="24"/>
                </a:xfrm>
                <a:custGeom>
                  <a:avLst/>
                  <a:gdLst>
                    <a:gd name="T0" fmla="*/ 24 w 24"/>
                    <a:gd name="T1" fmla="*/ 0 h 24"/>
                    <a:gd name="T2" fmla="*/ 18 w 24"/>
                    <a:gd name="T3" fmla="*/ 0 h 24"/>
                    <a:gd name="T4" fmla="*/ 18 w 24"/>
                    <a:gd name="T5" fmla="*/ 0 h 24"/>
                    <a:gd name="T6" fmla="*/ 0 w 24"/>
                    <a:gd name="T7" fmla="*/ 18 h 24"/>
                    <a:gd name="T8" fmla="*/ 6 w 24"/>
                    <a:gd name="T9" fmla="*/ 24 h 24"/>
                    <a:gd name="T10" fmla="*/ 6 w 24"/>
                    <a:gd name="T11" fmla="*/ 18 h 24"/>
                    <a:gd name="T12" fmla="*/ 24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0"/>
                      </a:moveTo>
                      <a:lnTo>
                        <a:pt x="18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1" name="Freeform 839"/>
                <p:cNvSpPr>
                  <a:spLocks/>
                </p:cNvSpPr>
                <p:nvPr/>
              </p:nvSpPr>
              <p:spPr bwMode="auto">
                <a:xfrm>
                  <a:off x="2733" y="2592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2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0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2" name="Freeform 840"/>
                <p:cNvSpPr>
                  <a:spLocks/>
                </p:cNvSpPr>
                <p:nvPr/>
              </p:nvSpPr>
              <p:spPr bwMode="auto">
                <a:xfrm>
                  <a:off x="2709" y="2628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2 w 18"/>
                    <a:gd name="T3" fmla="*/ 0 h 24"/>
                    <a:gd name="T4" fmla="*/ 12 w 18"/>
                    <a:gd name="T5" fmla="*/ 0 h 24"/>
                    <a:gd name="T6" fmla="*/ 6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2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3" name="Freeform 841"/>
                <p:cNvSpPr>
                  <a:spLocks/>
                </p:cNvSpPr>
                <p:nvPr/>
              </p:nvSpPr>
              <p:spPr bwMode="auto">
                <a:xfrm>
                  <a:off x="2697" y="2664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2 h 30"/>
                    <a:gd name="T8" fmla="*/ 0 w 12"/>
                    <a:gd name="T9" fmla="*/ 24 h 30"/>
                    <a:gd name="T10" fmla="*/ 6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2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1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4" name="Freeform 842"/>
                <p:cNvSpPr>
                  <a:spLocks/>
                </p:cNvSpPr>
                <p:nvPr/>
              </p:nvSpPr>
              <p:spPr bwMode="auto">
                <a:xfrm>
                  <a:off x="2697" y="2706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12 h 30"/>
                    <a:gd name="T8" fmla="*/ 0 w 6"/>
                    <a:gd name="T9" fmla="*/ 24 h 30"/>
                    <a:gd name="T10" fmla="*/ 0 w 6"/>
                    <a:gd name="T11" fmla="*/ 30 h 30"/>
                    <a:gd name="T12" fmla="*/ 6 w 6"/>
                    <a:gd name="T13" fmla="*/ 24 h 30"/>
                    <a:gd name="T14" fmla="*/ 6 w 6"/>
                    <a:gd name="T15" fmla="*/ 12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5" name="Freeform 843"/>
                <p:cNvSpPr>
                  <a:spLocks/>
                </p:cNvSpPr>
                <p:nvPr/>
              </p:nvSpPr>
              <p:spPr bwMode="auto">
                <a:xfrm>
                  <a:off x="2697" y="2748"/>
                  <a:ext cx="12" cy="24"/>
                </a:xfrm>
                <a:custGeom>
                  <a:avLst/>
                  <a:gdLst>
                    <a:gd name="T0" fmla="*/ 6 w 12"/>
                    <a:gd name="T1" fmla="*/ 0 h 24"/>
                    <a:gd name="T2" fmla="*/ 6 w 12"/>
                    <a:gd name="T3" fmla="*/ 0 h 24"/>
                    <a:gd name="T4" fmla="*/ 0 w 12"/>
                    <a:gd name="T5" fmla="*/ 0 h 24"/>
                    <a:gd name="T6" fmla="*/ 0 w 12"/>
                    <a:gd name="T7" fmla="*/ 12 h 24"/>
                    <a:gd name="T8" fmla="*/ 6 w 12"/>
                    <a:gd name="T9" fmla="*/ 24 h 24"/>
                    <a:gd name="T10" fmla="*/ 12 w 12"/>
                    <a:gd name="T11" fmla="*/ 24 h 24"/>
                    <a:gd name="T12" fmla="*/ 12 w 12"/>
                    <a:gd name="T13" fmla="*/ 24 h 24"/>
                    <a:gd name="T14" fmla="*/ 6 w 12"/>
                    <a:gd name="T15" fmla="*/ 12 h 24"/>
                    <a:gd name="T16" fmla="*/ 6 w 12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6" y="24"/>
                      </a:lnTo>
                      <a:lnTo>
                        <a:pt x="12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6" name="Freeform 844"/>
                <p:cNvSpPr>
                  <a:spLocks/>
                </p:cNvSpPr>
                <p:nvPr/>
              </p:nvSpPr>
              <p:spPr bwMode="auto">
                <a:xfrm>
                  <a:off x="2709" y="2784"/>
                  <a:ext cx="18" cy="30"/>
                </a:xfrm>
                <a:custGeom>
                  <a:avLst/>
                  <a:gdLst>
                    <a:gd name="T0" fmla="*/ 6 w 18"/>
                    <a:gd name="T1" fmla="*/ 6 h 30"/>
                    <a:gd name="T2" fmla="*/ 6 w 18"/>
                    <a:gd name="T3" fmla="*/ 0 h 30"/>
                    <a:gd name="T4" fmla="*/ 0 w 18"/>
                    <a:gd name="T5" fmla="*/ 6 h 30"/>
                    <a:gd name="T6" fmla="*/ 6 w 18"/>
                    <a:gd name="T7" fmla="*/ 18 h 30"/>
                    <a:gd name="T8" fmla="*/ 12 w 18"/>
                    <a:gd name="T9" fmla="*/ 24 h 30"/>
                    <a:gd name="T10" fmla="*/ 18 w 18"/>
                    <a:gd name="T11" fmla="*/ 30 h 30"/>
                    <a:gd name="T12" fmla="*/ 18 w 18"/>
                    <a:gd name="T13" fmla="*/ 24 h 30"/>
                    <a:gd name="T14" fmla="*/ 12 w 18"/>
                    <a:gd name="T15" fmla="*/ 18 h 30"/>
                    <a:gd name="T16" fmla="*/ 6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7" name="Freeform 845"/>
                <p:cNvSpPr>
                  <a:spLocks/>
                </p:cNvSpPr>
                <p:nvPr/>
              </p:nvSpPr>
              <p:spPr bwMode="auto">
                <a:xfrm>
                  <a:off x="2733" y="2820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6 w 18"/>
                    <a:gd name="T3" fmla="*/ 0 h 24"/>
                    <a:gd name="T4" fmla="*/ 0 w 18"/>
                    <a:gd name="T5" fmla="*/ 6 h 24"/>
                    <a:gd name="T6" fmla="*/ 12 w 18"/>
                    <a:gd name="T7" fmla="*/ 18 h 24"/>
                    <a:gd name="T8" fmla="*/ 12 w 18"/>
                    <a:gd name="T9" fmla="*/ 24 h 24"/>
                    <a:gd name="T10" fmla="*/ 18 w 18"/>
                    <a:gd name="T11" fmla="*/ 24 h 24"/>
                    <a:gd name="T12" fmla="*/ 18 w 18"/>
                    <a:gd name="T13" fmla="*/ 24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18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8" name="Freeform 846"/>
                <p:cNvSpPr>
                  <a:spLocks/>
                </p:cNvSpPr>
                <p:nvPr/>
              </p:nvSpPr>
              <p:spPr bwMode="auto">
                <a:xfrm>
                  <a:off x="2763" y="2850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0 w 18"/>
                    <a:gd name="T3" fmla="*/ 0 h 24"/>
                    <a:gd name="T4" fmla="*/ 0 w 18"/>
                    <a:gd name="T5" fmla="*/ 6 h 24"/>
                    <a:gd name="T6" fmla="*/ 12 w 18"/>
                    <a:gd name="T7" fmla="*/ 24 h 24"/>
                    <a:gd name="T8" fmla="*/ 18 w 18"/>
                    <a:gd name="T9" fmla="*/ 24 h 24"/>
                    <a:gd name="T10" fmla="*/ 18 w 18"/>
                    <a:gd name="T11" fmla="*/ 24 h 24"/>
                    <a:gd name="T12" fmla="*/ 6 w 18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79" name="Freeform 847"/>
                <p:cNvSpPr>
                  <a:spLocks/>
                </p:cNvSpPr>
                <p:nvPr/>
              </p:nvSpPr>
              <p:spPr bwMode="auto">
                <a:xfrm>
                  <a:off x="2793" y="2880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18 w 24"/>
                    <a:gd name="T7" fmla="*/ 24 h 24"/>
                    <a:gd name="T8" fmla="*/ 24 w 24"/>
                    <a:gd name="T9" fmla="*/ 18 h 24"/>
                    <a:gd name="T10" fmla="*/ 18 w 24"/>
                    <a:gd name="T11" fmla="*/ 18 h 24"/>
                    <a:gd name="T12" fmla="*/ 0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0" name="Freeform 848"/>
                <p:cNvSpPr>
                  <a:spLocks/>
                </p:cNvSpPr>
                <p:nvPr/>
              </p:nvSpPr>
              <p:spPr bwMode="auto">
                <a:xfrm>
                  <a:off x="2823" y="2904"/>
                  <a:ext cx="30" cy="24"/>
                </a:xfrm>
                <a:custGeom>
                  <a:avLst/>
                  <a:gdLst>
                    <a:gd name="T0" fmla="*/ 6 w 30"/>
                    <a:gd name="T1" fmla="*/ 0 h 24"/>
                    <a:gd name="T2" fmla="*/ 0 w 30"/>
                    <a:gd name="T3" fmla="*/ 6 h 24"/>
                    <a:gd name="T4" fmla="*/ 6 w 30"/>
                    <a:gd name="T5" fmla="*/ 6 h 24"/>
                    <a:gd name="T6" fmla="*/ 6 w 30"/>
                    <a:gd name="T7" fmla="*/ 6 h 24"/>
                    <a:gd name="T8" fmla="*/ 24 w 30"/>
                    <a:gd name="T9" fmla="*/ 24 h 24"/>
                    <a:gd name="T10" fmla="*/ 30 w 30"/>
                    <a:gd name="T11" fmla="*/ 18 h 24"/>
                    <a:gd name="T12" fmla="*/ 24 w 30"/>
                    <a:gd name="T13" fmla="*/ 18 h 24"/>
                    <a:gd name="T14" fmla="*/ 6 w 30"/>
                    <a:gd name="T15" fmla="*/ 0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24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24"/>
                      </a:ln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1" name="Freeform 849"/>
                <p:cNvSpPr>
                  <a:spLocks/>
                </p:cNvSpPr>
                <p:nvPr/>
              </p:nvSpPr>
              <p:spPr bwMode="auto">
                <a:xfrm>
                  <a:off x="2859" y="2928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24 w 30"/>
                    <a:gd name="T15" fmla="*/ 12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2" name="Freeform 850"/>
                <p:cNvSpPr>
                  <a:spLocks/>
                </p:cNvSpPr>
                <p:nvPr/>
              </p:nvSpPr>
              <p:spPr bwMode="auto">
                <a:xfrm>
                  <a:off x="2895" y="294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3" name="Freeform 851"/>
                <p:cNvSpPr>
                  <a:spLocks/>
                </p:cNvSpPr>
                <p:nvPr/>
              </p:nvSpPr>
              <p:spPr bwMode="auto">
                <a:xfrm>
                  <a:off x="2937" y="2970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6 w 24"/>
                    <a:gd name="T7" fmla="*/ 6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6 w 24"/>
                    <a:gd name="T15" fmla="*/ 0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4" name="Freeform 852"/>
                <p:cNvSpPr>
                  <a:spLocks/>
                </p:cNvSpPr>
                <p:nvPr/>
              </p:nvSpPr>
              <p:spPr bwMode="auto">
                <a:xfrm>
                  <a:off x="2973" y="298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5" name="Freeform 853"/>
                <p:cNvSpPr>
                  <a:spLocks/>
                </p:cNvSpPr>
                <p:nvPr/>
              </p:nvSpPr>
              <p:spPr bwMode="auto">
                <a:xfrm>
                  <a:off x="3015" y="3000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6" name="Freeform 854"/>
                <p:cNvSpPr>
                  <a:spLocks/>
                </p:cNvSpPr>
                <p:nvPr/>
              </p:nvSpPr>
              <p:spPr bwMode="auto">
                <a:xfrm>
                  <a:off x="3051" y="301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7" name="Freeform 855"/>
                <p:cNvSpPr>
                  <a:spLocks/>
                </p:cNvSpPr>
                <p:nvPr/>
              </p:nvSpPr>
              <p:spPr bwMode="auto">
                <a:xfrm>
                  <a:off x="3093" y="302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8" name="Freeform 856"/>
                <p:cNvSpPr>
                  <a:spLocks/>
                </p:cNvSpPr>
                <p:nvPr/>
              </p:nvSpPr>
              <p:spPr bwMode="auto">
                <a:xfrm>
                  <a:off x="3135" y="3036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89" name="Freeform 857"/>
                <p:cNvSpPr>
                  <a:spLocks/>
                </p:cNvSpPr>
                <p:nvPr/>
              </p:nvSpPr>
              <p:spPr bwMode="auto">
                <a:xfrm>
                  <a:off x="3171" y="304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0" name="Freeform 858"/>
                <p:cNvSpPr>
                  <a:spLocks/>
                </p:cNvSpPr>
                <p:nvPr/>
              </p:nvSpPr>
              <p:spPr bwMode="auto">
                <a:xfrm>
                  <a:off x="3213" y="306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1" name="Freeform 859"/>
                <p:cNvSpPr>
                  <a:spLocks/>
                </p:cNvSpPr>
                <p:nvPr/>
              </p:nvSpPr>
              <p:spPr bwMode="auto">
                <a:xfrm>
                  <a:off x="3255" y="306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2" name="Freeform 860"/>
                <p:cNvSpPr>
                  <a:spLocks/>
                </p:cNvSpPr>
                <p:nvPr/>
              </p:nvSpPr>
              <p:spPr bwMode="auto">
                <a:xfrm>
                  <a:off x="3297" y="307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3" name="Freeform 861"/>
                <p:cNvSpPr>
                  <a:spLocks/>
                </p:cNvSpPr>
                <p:nvPr/>
              </p:nvSpPr>
              <p:spPr bwMode="auto">
                <a:xfrm>
                  <a:off x="3339" y="308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8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8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4" name="Freeform 862"/>
                <p:cNvSpPr>
                  <a:spLocks/>
                </p:cNvSpPr>
                <p:nvPr/>
              </p:nvSpPr>
              <p:spPr bwMode="auto">
                <a:xfrm>
                  <a:off x="3381" y="309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5" name="Freeform 863"/>
                <p:cNvSpPr>
                  <a:spLocks/>
                </p:cNvSpPr>
                <p:nvPr/>
              </p:nvSpPr>
              <p:spPr bwMode="auto">
                <a:xfrm>
                  <a:off x="3423" y="309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6" name="Freeform 864"/>
                <p:cNvSpPr>
                  <a:spLocks/>
                </p:cNvSpPr>
                <p:nvPr/>
              </p:nvSpPr>
              <p:spPr bwMode="auto">
                <a:xfrm>
                  <a:off x="3465" y="309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7" name="Freeform 865"/>
                <p:cNvSpPr>
                  <a:spLocks/>
                </p:cNvSpPr>
                <p:nvPr/>
              </p:nvSpPr>
              <p:spPr bwMode="auto">
                <a:xfrm>
                  <a:off x="3507" y="310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8" name="Freeform 866"/>
                <p:cNvSpPr>
                  <a:spLocks/>
                </p:cNvSpPr>
                <p:nvPr/>
              </p:nvSpPr>
              <p:spPr bwMode="auto">
                <a:xfrm>
                  <a:off x="3549" y="310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99" name="Freeform 867"/>
                <p:cNvSpPr>
                  <a:spLocks/>
                </p:cNvSpPr>
                <p:nvPr/>
              </p:nvSpPr>
              <p:spPr bwMode="auto">
                <a:xfrm>
                  <a:off x="3591" y="310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0" name="Freeform 868"/>
                <p:cNvSpPr>
                  <a:spLocks/>
                </p:cNvSpPr>
                <p:nvPr/>
              </p:nvSpPr>
              <p:spPr bwMode="auto">
                <a:xfrm>
                  <a:off x="3633" y="311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1" name="Freeform 869"/>
                <p:cNvSpPr>
                  <a:spLocks/>
                </p:cNvSpPr>
                <p:nvPr/>
              </p:nvSpPr>
              <p:spPr bwMode="auto">
                <a:xfrm>
                  <a:off x="3675" y="311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2" name="Freeform 870"/>
                <p:cNvSpPr>
                  <a:spLocks/>
                </p:cNvSpPr>
                <p:nvPr/>
              </p:nvSpPr>
              <p:spPr bwMode="auto">
                <a:xfrm>
                  <a:off x="3717" y="3114"/>
                  <a:ext cx="24" cy="6"/>
                </a:xfrm>
                <a:custGeom>
                  <a:avLst/>
                  <a:gdLst>
                    <a:gd name="T0" fmla="*/ 0 w 24"/>
                    <a:gd name="T1" fmla="*/ 0 h 6"/>
                    <a:gd name="T2" fmla="*/ 0 w 24"/>
                    <a:gd name="T3" fmla="*/ 6 h 6"/>
                    <a:gd name="T4" fmla="*/ 0 w 24"/>
                    <a:gd name="T5" fmla="*/ 6 h 6"/>
                    <a:gd name="T6" fmla="*/ 24 w 24"/>
                    <a:gd name="T7" fmla="*/ 6 h 6"/>
                    <a:gd name="T8" fmla="*/ 24 w 24"/>
                    <a:gd name="T9" fmla="*/ 6 h 6"/>
                    <a:gd name="T10" fmla="*/ 24 w 24"/>
                    <a:gd name="T11" fmla="*/ 0 h 6"/>
                    <a:gd name="T12" fmla="*/ 0 w 24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3" name="Freeform 871"/>
                <p:cNvSpPr>
                  <a:spLocks/>
                </p:cNvSpPr>
                <p:nvPr/>
              </p:nvSpPr>
              <p:spPr bwMode="auto">
                <a:xfrm>
                  <a:off x="3753" y="311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4" name="Freeform 872"/>
                <p:cNvSpPr>
                  <a:spLocks/>
                </p:cNvSpPr>
                <p:nvPr/>
              </p:nvSpPr>
              <p:spPr bwMode="auto">
                <a:xfrm>
                  <a:off x="3795" y="311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5" name="Freeform 873"/>
                <p:cNvSpPr>
                  <a:spLocks/>
                </p:cNvSpPr>
                <p:nvPr/>
              </p:nvSpPr>
              <p:spPr bwMode="auto">
                <a:xfrm>
                  <a:off x="3837" y="311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6" name="Freeform 874"/>
                <p:cNvSpPr>
                  <a:spLocks/>
                </p:cNvSpPr>
                <p:nvPr/>
              </p:nvSpPr>
              <p:spPr bwMode="auto">
                <a:xfrm>
                  <a:off x="3879" y="311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7" name="Freeform 875"/>
                <p:cNvSpPr>
                  <a:spLocks/>
                </p:cNvSpPr>
                <p:nvPr/>
              </p:nvSpPr>
              <p:spPr bwMode="auto">
                <a:xfrm>
                  <a:off x="3921" y="310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8" name="Freeform 876"/>
                <p:cNvSpPr>
                  <a:spLocks/>
                </p:cNvSpPr>
                <p:nvPr/>
              </p:nvSpPr>
              <p:spPr bwMode="auto">
                <a:xfrm>
                  <a:off x="3963" y="3108"/>
                  <a:ext cx="31" cy="6"/>
                </a:xfrm>
                <a:custGeom>
                  <a:avLst/>
                  <a:gdLst>
                    <a:gd name="T0" fmla="*/ 6 w 31"/>
                    <a:gd name="T1" fmla="*/ 0 h 6"/>
                    <a:gd name="T2" fmla="*/ 0 w 31"/>
                    <a:gd name="T3" fmla="*/ 6 h 6"/>
                    <a:gd name="T4" fmla="*/ 6 w 31"/>
                    <a:gd name="T5" fmla="*/ 6 h 6"/>
                    <a:gd name="T6" fmla="*/ 31 w 31"/>
                    <a:gd name="T7" fmla="*/ 6 h 6"/>
                    <a:gd name="T8" fmla="*/ 31 w 31"/>
                    <a:gd name="T9" fmla="*/ 6 h 6"/>
                    <a:gd name="T10" fmla="*/ 31 w 31"/>
                    <a:gd name="T11" fmla="*/ 0 h 6"/>
                    <a:gd name="T12" fmla="*/ 6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09" name="Freeform 877"/>
                <p:cNvSpPr>
                  <a:spLocks/>
                </p:cNvSpPr>
                <p:nvPr/>
              </p:nvSpPr>
              <p:spPr bwMode="auto">
                <a:xfrm>
                  <a:off x="4006" y="310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0" name="Freeform 878"/>
                <p:cNvSpPr>
                  <a:spLocks/>
                </p:cNvSpPr>
                <p:nvPr/>
              </p:nvSpPr>
              <p:spPr bwMode="auto">
                <a:xfrm>
                  <a:off x="4048" y="310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1" name="Freeform 879"/>
                <p:cNvSpPr>
                  <a:spLocks/>
                </p:cNvSpPr>
                <p:nvPr/>
              </p:nvSpPr>
              <p:spPr bwMode="auto">
                <a:xfrm>
                  <a:off x="4090" y="309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2" name="Freeform 880"/>
                <p:cNvSpPr>
                  <a:spLocks/>
                </p:cNvSpPr>
                <p:nvPr/>
              </p:nvSpPr>
              <p:spPr bwMode="auto">
                <a:xfrm>
                  <a:off x="4132" y="309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3" name="Freeform 881"/>
                <p:cNvSpPr>
                  <a:spLocks/>
                </p:cNvSpPr>
                <p:nvPr/>
              </p:nvSpPr>
              <p:spPr bwMode="auto">
                <a:xfrm>
                  <a:off x="4174" y="308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0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4" name="Freeform 882"/>
                <p:cNvSpPr>
                  <a:spLocks/>
                </p:cNvSpPr>
                <p:nvPr/>
              </p:nvSpPr>
              <p:spPr bwMode="auto">
                <a:xfrm>
                  <a:off x="4216" y="307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5" name="Freeform 883"/>
                <p:cNvSpPr>
                  <a:spLocks/>
                </p:cNvSpPr>
                <p:nvPr/>
              </p:nvSpPr>
              <p:spPr bwMode="auto">
                <a:xfrm>
                  <a:off x="4258" y="306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6" name="Freeform 884"/>
                <p:cNvSpPr>
                  <a:spLocks/>
                </p:cNvSpPr>
                <p:nvPr/>
              </p:nvSpPr>
              <p:spPr bwMode="auto">
                <a:xfrm>
                  <a:off x="4300" y="306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7" name="Freeform 885"/>
                <p:cNvSpPr>
                  <a:spLocks/>
                </p:cNvSpPr>
                <p:nvPr/>
              </p:nvSpPr>
              <p:spPr bwMode="auto">
                <a:xfrm>
                  <a:off x="4342" y="304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8" name="Freeform 886"/>
                <p:cNvSpPr>
                  <a:spLocks/>
                </p:cNvSpPr>
                <p:nvPr/>
              </p:nvSpPr>
              <p:spPr bwMode="auto">
                <a:xfrm>
                  <a:off x="4384" y="3042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19" name="Freeform 887"/>
                <p:cNvSpPr>
                  <a:spLocks/>
                </p:cNvSpPr>
                <p:nvPr/>
              </p:nvSpPr>
              <p:spPr bwMode="auto">
                <a:xfrm>
                  <a:off x="4420" y="303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0" name="Freeform 888"/>
                <p:cNvSpPr>
                  <a:spLocks/>
                </p:cNvSpPr>
                <p:nvPr/>
              </p:nvSpPr>
              <p:spPr bwMode="auto">
                <a:xfrm>
                  <a:off x="4462" y="301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1" name="Freeform 889"/>
                <p:cNvSpPr>
                  <a:spLocks/>
                </p:cNvSpPr>
                <p:nvPr/>
              </p:nvSpPr>
              <p:spPr bwMode="auto">
                <a:xfrm>
                  <a:off x="4504" y="300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2" name="Freeform 890"/>
                <p:cNvSpPr>
                  <a:spLocks/>
                </p:cNvSpPr>
                <p:nvPr/>
              </p:nvSpPr>
              <p:spPr bwMode="auto">
                <a:xfrm>
                  <a:off x="4540" y="298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3" name="Freeform 891"/>
                <p:cNvSpPr>
                  <a:spLocks/>
                </p:cNvSpPr>
                <p:nvPr/>
              </p:nvSpPr>
              <p:spPr bwMode="auto">
                <a:xfrm>
                  <a:off x="4582" y="297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4" name="Freeform 892"/>
                <p:cNvSpPr>
                  <a:spLocks/>
                </p:cNvSpPr>
                <p:nvPr/>
              </p:nvSpPr>
              <p:spPr bwMode="auto">
                <a:xfrm>
                  <a:off x="4618" y="2952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5" name="Freeform 893"/>
                <p:cNvSpPr>
                  <a:spLocks/>
                </p:cNvSpPr>
                <p:nvPr/>
              </p:nvSpPr>
              <p:spPr bwMode="auto">
                <a:xfrm>
                  <a:off x="4654" y="293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2 w 30"/>
                    <a:gd name="T7" fmla="*/ 12 h 18"/>
                    <a:gd name="T8" fmla="*/ 24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12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6" name="Freeform 894"/>
                <p:cNvSpPr>
                  <a:spLocks/>
                </p:cNvSpPr>
                <p:nvPr/>
              </p:nvSpPr>
              <p:spPr bwMode="auto">
                <a:xfrm>
                  <a:off x="4690" y="2910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7" name="Freeform 895"/>
                <p:cNvSpPr>
                  <a:spLocks/>
                </p:cNvSpPr>
                <p:nvPr/>
              </p:nvSpPr>
              <p:spPr bwMode="auto">
                <a:xfrm>
                  <a:off x="4726" y="2886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8" name="Freeform 896"/>
                <p:cNvSpPr>
                  <a:spLocks/>
                </p:cNvSpPr>
                <p:nvPr/>
              </p:nvSpPr>
              <p:spPr bwMode="auto">
                <a:xfrm>
                  <a:off x="4762" y="2856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24 h 24"/>
                    <a:gd name="T4" fmla="*/ 0 w 24"/>
                    <a:gd name="T5" fmla="*/ 24 h 24"/>
                    <a:gd name="T6" fmla="*/ 6 w 24"/>
                    <a:gd name="T7" fmla="*/ 24 h 24"/>
                    <a:gd name="T8" fmla="*/ 6 w 24"/>
                    <a:gd name="T9" fmla="*/ 18 h 24"/>
                    <a:gd name="T10" fmla="*/ 24 w 24"/>
                    <a:gd name="T11" fmla="*/ 6 h 24"/>
                    <a:gd name="T12" fmla="*/ 18 w 24"/>
                    <a:gd name="T13" fmla="*/ 0 h 24"/>
                    <a:gd name="T14" fmla="*/ 18 w 24"/>
                    <a:gd name="T15" fmla="*/ 6 h 24"/>
                    <a:gd name="T16" fmla="*/ 0 w 24"/>
                    <a:gd name="T17" fmla="*/ 18 h 24"/>
                    <a:gd name="T18" fmla="*/ 6 w 24"/>
                    <a:gd name="T19" fmla="*/ 18 h 24"/>
                    <a:gd name="T20" fmla="*/ 6 w 24"/>
                    <a:gd name="T21" fmla="*/ 18 h 24"/>
                    <a:gd name="T22" fmla="*/ 0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29" name="Freeform 897"/>
                <p:cNvSpPr>
                  <a:spLocks/>
                </p:cNvSpPr>
                <p:nvPr/>
              </p:nvSpPr>
              <p:spPr bwMode="auto">
                <a:xfrm>
                  <a:off x="4792" y="2826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2 w 18"/>
                    <a:gd name="T7" fmla="*/ 12 h 24"/>
                    <a:gd name="T8" fmla="*/ 18 w 18"/>
                    <a:gd name="T9" fmla="*/ 6 h 24"/>
                    <a:gd name="T10" fmla="*/ 18 w 18"/>
                    <a:gd name="T11" fmla="*/ 0 h 24"/>
                    <a:gd name="T12" fmla="*/ 12 w 18"/>
                    <a:gd name="T13" fmla="*/ 6 h 24"/>
                    <a:gd name="T14" fmla="*/ 6 w 18"/>
                    <a:gd name="T15" fmla="*/ 12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0" name="Freeform 898"/>
                <p:cNvSpPr>
                  <a:spLocks/>
                </p:cNvSpPr>
                <p:nvPr/>
              </p:nvSpPr>
              <p:spPr bwMode="auto">
                <a:xfrm>
                  <a:off x="4816" y="2790"/>
                  <a:ext cx="18" cy="30"/>
                </a:xfrm>
                <a:custGeom>
                  <a:avLst/>
                  <a:gdLst>
                    <a:gd name="T0" fmla="*/ 0 w 18"/>
                    <a:gd name="T1" fmla="*/ 24 h 30"/>
                    <a:gd name="T2" fmla="*/ 6 w 18"/>
                    <a:gd name="T3" fmla="*/ 30 h 30"/>
                    <a:gd name="T4" fmla="*/ 6 w 18"/>
                    <a:gd name="T5" fmla="*/ 24 h 30"/>
                    <a:gd name="T6" fmla="*/ 18 w 18"/>
                    <a:gd name="T7" fmla="*/ 12 h 30"/>
                    <a:gd name="T8" fmla="*/ 18 w 18"/>
                    <a:gd name="T9" fmla="*/ 6 h 30"/>
                    <a:gd name="T10" fmla="*/ 18 w 18"/>
                    <a:gd name="T11" fmla="*/ 0 h 30"/>
                    <a:gd name="T12" fmla="*/ 12 w 18"/>
                    <a:gd name="T13" fmla="*/ 6 h 30"/>
                    <a:gd name="T14" fmla="*/ 12 w 18"/>
                    <a:gd name="T15" fmla="*/ 12 h 30"/>
                    <a:gd name="T16" fmla="*/ 0 w 18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1" name="Freeform 899"/>
                <p:cNvSpPr>
                  <a:spLocks/>
                </p:cNvSpPr>
                <p:nvPr/>
              </p:nvSpPr>
              <p:spPr bwMode="auto">
                <a:xfrm>
                  <a:off x="4834" y="2754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6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2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2" name="Freeform 900"/>
                <p:cNvSpPr>
                  <a:spLocks/>
                </p:cNvSpPr>
                <p:nvPr/>
              </p:nvSpPr>
              <p:spPr bwMode="auto">
                <a:xfrm>
                  <a:off x="4846" y="2712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6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6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3" name="Freeform 901"/>
                <p:cNvSpPr>
                  <a:spLocks/>
                </p:cNvSpPr>
                <p:nvPr/>
              </p:nvSpPr>
              <p:spPr bwMode="auto">
                <a:xfrm>
                  <a:off x="4840" y="2670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12 w 12"/>
                    <a:gd name="T3" fmla="*/ 30 h 30"/>
                    <a:gd name="T4" fmla="*/ 12 w 12"/>
                    <a:gd name="T5" fmla="*/ 24 h 30"/>
                    <a:gd name="T6" fmla="*/ 12 w 12"/>
                    <a:gd name="T7" fmla="*/ 6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6 h 30"/>
                    <a:gd name="T16" fmla="*/ 6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12" y="30"/>
                      </a:lnTo>
                      <a:lnTo>
                        <a:pt x="12" y="24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4" name="Freeform 902"/>
                <p:cNvSpPr>
                  <a:spLocks/>
                </p:cNvSpPr>
                <p:nvPr/>
              </p:nvSpPr>
              <p:spPr bwMode="auto">
                <a:xfrm>
                  <a:off x="4828" y="2628"/>
                  <a:ext cx="12" cy="30"/>
                </a:xfrm>
                <a:custGeom>
                  <a:avLst/>
                  <a:gdLst>
                    <a:gd name="T0" fmla="*/ 6 w 12"/>
                    <a:gd name="T1" fmla="*/ 30 h 30"/>
                    <a:gd name="T2" fmla="*/ 12 w 12"/>
                    <a:gd name="T3" fmla="*/ 30 h 30"/>
                    <a:gd name="T4" fmla="*/ 12 w 12"/>
                    <a:gd name="T5" fmla="*/ 30 h 30"/>
                    <a:gd name="T6" fmla="*/ 6 w 12"/>
                    <a:gd name="T7" fmla="*/ 6 h 30"/>
                    <a:gd name="T8" fmla="*/ 6 w 12"/>
                    <a:gd name="T9" fmla="*/ 6 h 30"/>
                    <a:gd name="T10" fmla="*/ 0 w 12"/>
                    <a:gd name="T11" fmla="*/ 0 h 30"/>
                    <a:gd name="T12" fmla="*/ 0 w 12"/>
                    <a:gd name="T13" fmla="*/ 6 h 30"/>
                    <a:gd name="T14" fmla="*/ 0 w 12"/>
                    <a:gd name="T15" fmla="*/ 6 h 30"/>
                    <a:gd name="T16" fmla="*/ 6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30"/>
                      </a:moveTo>
                      <a:lnTo>
                        <a:pt x="12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5" name="Freeform 903"/>
                <p:cNvSpPr>
                  <a:spLocks/>
                </p:cNvSpPr>
                <p:nvPr/>
              </p:nvSpPr>
              <p:spPr bwMode="auto">
                <a:xfrm>
                  <a:off x="4804" y="2598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6 w 18"/>
                    <a:gd name="T7" fmla="*/ 0 h 24"/>
                    <a:gd name="T8" fmla="*/ 0 w 18"/>
                    <a:gd name="T9" fmla="*/ 0 h 24"/>
                    <a:gd name="T10" fmla="*/ 0 w 18"/>
                    <a:gd name="T11" fmla="*/ 0 h 24"/>
                    <a:gd name="T12" fmla="*/ 12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6" name="Freeform 904"/>
                <p:cNvSpPr>
                  <a:spLocks/>
                </p:cNvSpPr>
                <p:nvPr/>
              </p:nvSpPr>
              <p:spPr bwMode="auto">
                <a:xfrm>
                  <a:off x="4774" y="2568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18 w 24"/>
                    <a:gd name="T3" fmla="*/ 18 h 18"/>
                    <a:gd name="T4" fmla="*/ 24 w 24"/>
                    <a:gd name="T5" fmla="*/ 18 h 18"/>
                    <a:gd name="T6" fmla="*/ 6 w 24"/>
                    <a:gd name="T7" fmla="*/ 0 h 18"/>
                    <a:gd name="T8" fmla="*/ 6 w 24"/>
                    <a:gd name="T9" fmla="*/ 0 h 18"/>
                    <a:gd name="T10" fmla="*/ 0 w 24"/>
                    <a:gd name="T11" fmla="*/ 0 h 18"/>
                    <a:gd name="T12" fmla="*/ 18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7" name="Freeform 905"/>
                <p:cNvSpPr>
                  <a:spLocks/>
                </p:cNvSpPr>
                <p:nvPr/>
              </p:nvSpPr>
              <p:spPr bwMode="auto">
                <a:xfrm>
                  <a:off x="4744" y="2538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24 w 24"/>
                    <a:gd name="T3" fmla="*/ 18 h 18"/>
                    <a:gd name="T4" fmla="*/ 18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18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8" name="Freeform 906"/>
                <p:cNvSpPr>
                  <a:spLocks/>
                </p:cNvSpPr>
                <p:nvPr/>
              </p:nvSpPr>
              <p:spPr bwMode="auto">
                <a:xfrm>
                  <a:off x="4708" y="2514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12 w 24"/>
                    <a:gd name="T7" fmla="*/ 6 h 18"/>
                    <a:gd name="T8" fmla="*/ 6 w 24"/>
                    <a:gd name="T9" fmla="*/ 0 h 18"/>
                    <a:gd name="T10" fmla="*/ 0 w 24"/>
                    <a:gd name="T11" fmla="*/ 0 h 18"/>
                    <a:gd name="T12" fmla="*/ 6 w 24"/>
                    <a:gd name="T13" fmla="*/ 6 h 18"/>
                    <a:gd name="T14" fmla="*/ 12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39" name="Freeform 907"/>
                <p:cNvSpPr>
                  <a:spLocks/>
                </p:cNvSpPr>
                <p:nvPr/>
              </p:nvSpPr>
              <p:spPr bwMode="auto">
                <a:xfrm>
                  <a:off x="4672" y="2489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0" name="Freeform 908"/>
                <p:cNvSpPr>
                  <a:spLocks/>
                </p:cNvSpPr>
                <p:nvPr/>
              </p:nvSpPr>
              <p:spPr bwMode="auto">
                <a:xfrm>
                  <a:off x="4636" y="2471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0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1" name="Freeform 909"/>
                <p:cNvSpPr>
                  <a:spLocks/>
                </p:cNvSpPr>
                <p:nvPr/>
              </p:nvSpPr>
              <p:spPr bwMode="auto">
                <a:xfrm>
                  <a:off x="4600" y="2453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6 w 24"/>
                    <a:gd name="T7" fmla="*/ 0 h 12"/>
                    <a:gd name="T8" fmla="*/ 0 w 24"/>
                    <a:gd name="T9" fmla="*/ 0 h 12"/>
                    <a:gd name="T10" fmla="*/ 0 w 24"/>
                    <a:gd name="T11" fmla="*/ 0 h 12"/>
                    <a:gd name="T12" fmla="*/ 0 w 24"/>
                    <a:gd name="T13" fmla="*/ 6 h 12"/>
                    <a:gd name="T14" fmla="*/ 6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2" name="Freeform 910"/>
                <p:cNvSpPr>
                  <a:spLocks/>
                </p:cNvSpPr>
                <p:nvPr/>
              </p:nvSpPr>
              <p:spPr bwMode="auto">
                <a:xfrm>
                  <a:off x="4558" y="2435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3" name="Freeform 911"/>
                <p:cNvSpPr>
                  <a:spLocks/>
                </p:cNvSpPr>
                <p:nvPr/>
              </p:nvSpPr>
              <p:spPr bwMode="auto">
                <a:xfrm>
                  <a:off x="4522" y="2417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18 w 24"/>
                    <a:gd name="T7" fmla="*/ 6 h 18"/>
                    <a:gd name="T8" fmla="*/ 0 w 24"/>
                    <a:gd name="T9" fmla="*/ 0 h 18"/>
                    <a:gd name="T10" fmla="*/ 0 w 24"/>
                    <a:gd name="T11" fmla="*/ 6 h 18"/>
                    <a:gd name="T12" fmla="*/ 0 w 24"/>
                    <a:gd name="T13" fmla="*/ 6 h 18"/>
                    <a:gd name="T14" fmla="*/ 18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4" name="Freeform 912"/>
                <p:cNvSpPr>
                  <a:spLocks/>
                </p:cNvSpPr>
                <p:nvPr/>
              </p:nvSpPr>
              <p:spPr bwMode="auto">
                <a:xfrm>
                  <a:off x="4480" y="2405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5" name="Freeform 913"/>
                <p:cNvSpPr>
                  <a:spLocks/>
                </p:cNvSpPr>
                <p:nvPr/>
              </p:nvSpPr>
              <p:spPr bwMode="auto">
                <a:xfrm>
                  <a:off x="4438" y="2393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24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24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6" name="Freeform 914"/>
                <p:cNvSpPr>
                  <a:spLocks/>
                </p:cNvSpPr>
                <p:nvPr/>
              </p:nvSpPr>
              <p:spPr bwMode="auto">
                <a:xfrm>
                  <a:off x="4402" y="2381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7" name="Freeform 915"/>
                <p:cNvSpPr>
                  <a:spLocks/>
                </p:cNvSpPr>
                <p:nvPr/>
              </p:nvSpPr>
              <p:spPr bwMode="auto">
                <a:xfrm>
                  <a:off x="4360" y="2369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6 h 12"/>
                    <a:gd name="T8" fmla="*/ 0 w 30"/>
                    <a:gd name="T9" fmla="*/ 0 h 12"/>
                    <a:gd name="T10" fmla="*/ 0 w 30"/>
                    <a:gd name="T11" fmla="*/ 6 h 12"/>
                    <a:gd name="T12" fmla="*/ 0 w 30"/>
                    <a:gd name="T13" fmla="*/ 6 h 12"/>
                    <a:gd name="T14" fmla="*/ 18 w 30"/>
                    <a:gd name="T15" fmla="*/ 12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8" name="Freeform 916"/>
                <p:cNvSpPr>
                  <a:spLocks/>
                </p:cNvSpPr>
                <p:nvPr/>
              </p:nvSpPr>
              <p:spPr bwMode="auto">
                <a:xfrm>
                  <a:off x="4318" y="2363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49" name="Freeform 917"/>
                <p:cNvSpPr>
                  <a:spLocks/>
                </p:cNvSpPr>
                <p:nvPr/>
              </p:nvSpPr>
              <p:spPr bwMode="auto">
                <a:xfrm>
                  <a:off x="4276" y="2357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0" name="Freeform 918"/>
                <p:cNvSpPr>
                  <a:spLocks/>
                </p:cNvSpPr>
                <p:nvPr/>
              </p:nvSpPr>
              <p:spPr bwMode="auto">
                <a:xfrm>
                  <a:off x="4234" y="2345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1" name="Freeform 919"/>
                <p:cNvSpPr>
                  <a:spLocks/>
                </p:cNvSpPr>
                <p:nvPr/>
              </p:nvSpPr>
              <p:spPr bwMode="auto">
                <a:xfrm>
                  <a:off x="4192" y="2339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2" name="Freeform 920"/>
                <p:cNvSpPr>
                  <a:spLocks/>
                </p:cNvSpPr>
                <p:nvPr/>
              </p:nvSpPr>
              <p:spPr bwMode="auto">
                <a:xfrm>
                  <a:off x="4156" y="233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3" name="Freeform 921"/>
                <p:cNvSpPr>
                  <a:spLocks/>
                </p:cNvSpPr>
                <p:nvPr/>
              </p:nvSpPr>
              <p:spPr bwMode="auto">
                <a:xfrm>
                  <a:off x="4114" y="2327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4" name="Freeform 922"/>
                <p:cNvSpPr>
                  <a:spLocks/>
                </p:cNvSpPr>
                <p:nvPr/>
              </p:nvSpPr>
              <p:spPr bwMode="auto">
                <a:xfrm>
                  <a:off x="4072" y="2321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5" name="Freeform 923"/>
                <p:cNvSpPr>
                  <a:spLocks/>
                </p:cNvSpPr>
                <p:nvPr/>
              </p:nvSpPr>
              <p:spPr bwMode="auto">
                <a:xfrm>
                  <a:off x="4030" y="232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6" name="Freeform 924"/>
                <p:cNvSpPr>
                  <a:spLocks/>
                </p:cNvSpPr>
                <p:nvPr/>
              </p:nvSpPr>
              <p:spPr bwMode="auto">
                <a:xfrm>
                  <a:off x="3987" y="2315"/>
                  <a:ext cx="31" cy="6"/>
                </a:xfrm>
                <a:custGeom>
                  <a:avLst/>
                  <a:gdLst>
                    <a:gd name="T0" fmla="*/ 25 w 31"/>
                    <a:gd name="T1" fmla="*/ 6 h 6"/>
                    <a:gd name="T2" fmla="*/ 31 w 31"/>
                    <a:gd name="T3" fmla="*/ 6 h 6"/>
                    <a:gd name="T4" fmla="*/ 25 w 31"/>
                    <a:gd name="T5" fmla="*/ 0 h 6"/>
                    <a:gd name="T6" fmla="*/ 7 w 31"/>
                    <a:gd name="T7" fmla="*/ 0 h 6"/>
                    <a:gd name="T8" fmla="*/ 0 w 31"/>
                    <a:gd name="T9" fmla="*/ 0 h 6"/>
                    <a:gd name="T10" fmla="*/ 0 w 31"/>
                    <a:gd name="T11" fmla="*/ 0 h 6"/>
                    <a:gd name="T12" fmla="*/ 0 w 31"/>
                    <a:gd name="T13" fmla="*/ 6 h 6"/>
                    <a:gd name="T14" fmla="*/ 7 w 31"/>
                    <a:gd name="T15" fmla="*/ 6 h 6"/>
                    <a:gd name="T16" fmla="*/ 25 w 31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6">
                      <a:moveTo>
                        <a:pt x="25" y="6"/>
                      </a:move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7" y="6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7" name="Freeform 925"/>
                <p:cNvSpPr>
                  <a:spLocks/>
                </p:cNvSpPr>
                <p:nvPr/>
              </p:nvSpPr>
              <p:spPr bwMode="auto">
                <a:xfrm>
                  <a:off x="3945" y="231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8" name="Freeform 926"/>
                <p:cNvSpPr>
                  <a:spLocks/>
                </p:cNvSpPr>
                <p:nvPr/>
              </p:nvSpPr>
              <p:spPr bwMode="auto">
                <a:xfrm>
                  <a:off x="3903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59" name="Freeform 927"/>
                <p:cNvSpPr>
                  <a:spLocks/>
                </p:cNvSpPr>
                <p:nvPr/>
              </p:nvSpPr>
              <p:spPr bwMode="auto">
                <a:xfrm>
                  <a:off x="3861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60" name="Freeform 928"/>
                <p:cNvSpPr>
                  <a:spLocks/>
                </p:cNvSpPr>
                <p:nvPr/>
              </p:nvSpPr>
              <p:spPr bwMode="auto">
                <a:xfrm>
                  <a:off x="3819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861" name="Freeform 929"/>
                <p:cNvSpPr>
                  <a:spLocks/>
                </p:cNvSpPr>
                <p:nvPr/>
              </p:nvSpPr>
              <p:spPr bwMode="auto">
                <a:xfrm>
                  <a:off x="3777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470" name="Group 930"/>
              <p:cNvGrpSpPr>
                <a:grpSpLocks/>
              </p:cNvGrpSpPr>
              <p:nvPr/>
            </p:nvGrpSpPr>
            <p:grpSpPr bwMode="auto">
              <a:xfrm>
                <a:off x="2793" y="2357"/>
                <a:ext cx="1969" cy="715"/>
                <a:chOff x="2793" y="2357"/>
                <a:chExt cx="1969" cy="715"/>
              </a:xfrm>
            </p:grpSpPr>
            <p:sp>
              <p:nvSpPr>
                <p:cNvPr id="43639" name="Freeform 931"/>
                <p:cNvSpPr>
                  <a:spLocks/>
                </p:cNvSpPr>
                <p:nvPr/>
              </p:nvSpPr>
              <p:spPr bwMode="auto">
                <a:xfrm>
                  <a:off x="3753" y="2357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0" name="Freeform 932"/>
                <p:cNvSpPr>
                  <a:spLocks/>
                </p:cNvSpPr>
                <p:nvPr/>
              </p:nvSpPr>
              <p:spPr bwMode="auto">
                <a:xfrm>
                  <a:off x="3711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1" name="Freeform 933"/>
                <p:cNvSpPr>
                  <a:spLocks/>
                </p:cNvSpPr>
                <p:nvPr/>
              </p:nvSpPr>
              <p:spPr bwMode="auto">
                <a:xfrm>
                  <a:off x="3669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2" name="Freeform 934"/>
                <p:cNvSpPr>
                  <a:spLocks/>
                </p:cNvSpPr>
                <p:nvPr/>
              </p:nvSpPr>
              <p:spPr bwMode="auto">
                <a:xfrm>
                  <a:off x="3627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3" name="Freeform 935"/>
                <p:cNvSpPr>
                  <a:spLocks/>
                </p:cNvSpPr>
                <p:nvPr/>
              </p:nvSpPr>
              <p:spPr bwMode="auto">
                <a:xfrm>
                  <a:off x="3585" y="2363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4" name="Freeform 936"/>
                <p:cNvSpPr>
                  <a:spLocks/>
                </p:cNvSpPr>
                <p:nvPr/>
              </p:nvSpPr>
              <p:spPr bwMode="auto">
                <a:xfrm>
                  <a:off x="3543" y="236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5" name="Freeform 937"/>
                <p:cNvSpPr>
                  <a:spLocks/>
                </p:cNvSpPr>
                <p:nvPr/>
              </p:nvSpPr>
              <p:spPr bwMode="auto">
                <a:xfrm>
                  <a:off x="3501" y="236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6" name="Freeform 938"/>
                <p:cNvSpPr>
                  <a:spLocks/>
                </p:cNvSpPr>
                <p:nvPr/>
              </p:nvSpPr>
              <p:spPr bwMode="auto">
                <a:xfrm>
                  <a:off x="3459" y="237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7" name="Freeform 939"/>
                <p:cNvSpPr>
                  <a:spLocks/>
                </p:cNvSpPr>
                <p:nvPr/>
              </p:nvSpPr>
              <p:spPr bwMode="auto">
                <a:xfrm>
                  <a:off x="3417" y="237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8" name="Freeform 940"/>
                <p:cNvSpPr>
                  <a:spLocks/>
                </p:cNvSpPr>
                <p:nvPr/>
              </p:nvSpPr>
              <p:spPr bwMode="auto">
                <a:xfrm>
                  <a:off x="3375" y="238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49" name="Freeform 941"/>
                <p:cNvSpPr>
                  <a:spLocks/>
                </p:cNvSpPr>
                <p:nvPr/>
              </p:nvSpPr>
              <p:spPr bwMode="auto">
                <a:xfrm>
                  <a:off x="3333" y="2387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0" name="Freeform 942"/>
                <p:cNvSpPr>
                  <a:spLocks/>
                </p:cNvSpPr>
                <p:nvPr/>
              </p:nvSpPr>
              <p:spPr bwMode="auto">
                <a:xfrm>
                  <a:off x="3291" y="2399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1" name="Freeform 943"/>
                <p:cNvSpPr>
                  <a:spLocks/>
                </p:cNvSpPr>
                <p:nvPr/>
              </p:nvSpPr>
              <p:spPr bwMode="auto">
                <a:xfrm>
                  <a:off x="3249" y="2405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2" name="Freeform 944"/>
                <p:cNvSpPr>
                  <a:spLocks/>
                </p:cNvSpPr>
                <p:nvPr/>
              </p:nvSpPr>
              <p:spPr bwMode="auto">
                <a:xfrm>
                  <a:off x="3207" y="2411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8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8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3" name="Freeform 945"/>
                <p:cNvSpPr>
                  <a:spLocks/>
                </p:cNvSpPr>
                <p:nvPr/>
              </p:nvSpPr>
              <p:spPr bwMode="auto">
                <a:xfrm>
                  <a:off x="3171" y="2423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6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4" name="Freeform 946"/>
                <p:cNvSpPr>
                  <a:spLocks/>
                </p:cNvSpPr>
                <p:nvPr/>
              </p:nvSpPr>
              <p:spPr bwMode="auto">
                <a:xfrm>
                  <a:off x="3129" y="243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5" name="Freeform 947"/>
                <p:cNvSpPr>
                  <a:spLocks/>
                </p:cNvSpPr>
                <p:nvPr/>
              </p:nvSpPr>
              <p:spPr bwMode="auto">
                <a:xfrm>
                  <a:off x="3087" y="2447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6" name="Freeform 948"/>
                <p:cNvSpPr>
                  <a:spLocks/>
                </p:cNvSpPr>
                <p:nvPr/>
              </p:nvSpPr>
              <p:spPr bwMode="auto">
                <a:xfrm>
                  <a:off x="3051" y="2465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7" name="Freeform 949"/>
                <p:cNvSpPr>
                  <a:spLocks/>
                </p:cNvSpPr>
                <p:nvPr/>
              </p:nvSpPr>
              <p:spPr bwMode="auto">
                <a:xfrm>
                  <a:off x="3009" y="2477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6 h 18"/>
                    <a:gd name="T8" fmla="*/ 6 w 30"/>
                    <a:gd name="T9" fmla="*/ 12 h 18"/>
                    <a:gd name="T10" fmla="*/ 0 w 30"/>
                    <a:gd name="T11" fmla="*/ 12 h 18"/>
                    <a:gd name="T12" fmla="*/ 6 w 30"/>
                    <a:gd name="T13" fmla="*/ 18 h 18"/>
                    <a:gd name="T14" fmla="*/ 6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8" name="Freeform 950"/>
                <p:cNvSpPr>
                  <a:spLocks/>
                </p:cNvSpPr>
                <p:nvPr/>
              </p:nvSpPr>
              <p:spPr bwMode="auto">
                <a:xfrm>
                  <a:off x="2973" y="2495"/>
                  <a:ext cx="30" cy="19"/>
                </a:xfrm>
                <a:custGeom>
                  <a:avLst/>
                  <a:gdLst>
                    <a:gd name="T0" fmla="*/ 24 w 30"/>
                    <a:gd name="T1" fmla="*/ 6 h 19"/>
                    <a:gd name="T2" fmla="*/ 30 w 30"/>
                    <a:gd name="T3" fmla="*/ 0 h 19"/>
                    <a:gd name="T4" fmla="*/ 24 w 30"/>
                    <a:gd name="T5" fmla="*/ 0 h 19"/>
                    <a:gd name="T6" fmla="*/ 0 w 30"/>
                    <a:gd name="T7" fmla="*/ 12 h 19"/>
                    <a:gd name="T8" fmla="*/ 0 w 30"/>
                    <a:gd name="T9" fmla="*/ 12 h 19"/>
                    <a:gd name="T10" fmla="*/ 0 w 30"/>
                    <a:gd name="T11" fmla="*/ 19 h 19"/>
                    <a:gd name="T12" fmla="*/ 24 w 30"/>
                    <a:gd name="T13" fmla="*/ 6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9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9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59" name="Freeform 951"/>
                <p:cNvSpPr>
                  <a:spLocks/>
                </p:cNvSpPr>
                <p:nvPr/>
              </p:nvSpPr>
              <p:spPr bwMode="auto">
                <a:xfrm>
                  <a:off x="2937" y="2514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0" name="Freeform 952"/>
                <p:cNvSpPr>
                  <a:spLocks/>
                </p:cNvSpPr>
                <p:nvPr/>
              </p:nvSpPr>
              <p:spPr bwMode="auto">
                <a:xfrm>
                  <a:off x="2901" y="2538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0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1" name="Freeform 953"/>
                <p:cNvSpPr>
                  <a:spLocks/>
                </p:cNvSpPr>
                <p:nvPr/>
              </p:nvSpPr>
              <p:spPr bwMode="auto">
                <a:xfrm>
                  <a:off x="2865" y="256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2" name="Freeform 954"/>
                <p:cNvSpPr>
                  <a:spLocks/>
                </p:cNvSpPr>
                <p:nvPr/>
              </p:nvSpPr>
              <p:spPr bwMode="auto">
                <a:xfrm>
                  <a:off x="2835" y="2586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24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3" name="Freeform 955"/>
                <p:cNvSpPr>
                  <a:spLocks/>
                </p:cNvSpPr>
                <p:nvPr/>
              </p:nvSpPr>
              <p:spPr bwMode="auto">
                <a:xfrm>
                  <a:off x="2811" y="2616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6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4" name="Freeform 956"/>
                <p:cNvSpPr>
                  <a:spLocks/>
                </p:cNvSpPr>
                <p:nvPr/>
              </p:nvSpPr>
              <p:spPr bwMode="auto">
                <a:xfrm>
                  <a:off x="2793" y="2652"/>
                  <a:ext cx="18" cy="30"/>
                </a:xfrm>
                <a:custGeom>
                  <a:avLst/>
                  <a:gdLst>
                    <a:gd name="T0" fmla="*/ 18 w 18"/>
                    <a:gd name="T1" fmla="*/ 6 h 30"/>
                    <a:gd name="T2" fmla="*/ 12 w 18"/>
                    <a:gd name="T3" fmla="*/ 0 h 30"/>
                    <a:gd name="T4" fmla="*/ 12 w 18"/>
                    <a:gd name="T5" fmla="*/ 6 h 30"/>
                    <a:gd name="T6" fmla="*/ 0 w 18"/>
                    <a:gd name="T7" fmla="*/ 30 h 30"/>
                    <a:gd name="T8" fmla="*/ 6 w 18"/>
                    <a:gd name="T9" fmla="*/ 30 h 30"/>
                    <a:gd name="T10" fmla="*/ 6 w 18"/>
                    <a:gd name="T11" fmla="*/ 30 h 30"/>
                    <a:gd name="T12" fmla="*/ 18 w 18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30">
                      <a:moveTo>
                        <a:pt x="18" y="6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5" name="Freeform 957"/>
                <p:cNvSpPr>
                  <a:spLocks/>
                </p:cNvSpPr>
                <p:nvPr/>
              </p:nvSpPr>
              <p:spPr bwMode="auto">
                <a:xfrm>
                  <a:off x="2793" y="2694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24 h 30"/>
                    <a:gd name="T8" fmla="*/ 0 w 6"/>
                    <a:gd name="T9" fmla="*/ 30 h 30"/>
                    <a:gd name="T10" fmla="*/ 0 w 6"/>
                    <a:gd name="T11" fmla="*/ 30 h 30"/>
                    <a:gd name="T12" fmla="*/ 6 w 6"/>
                    <a:gd name="T13" fmla="*/ 30 h 30"/>
                    <a:gd name="T14" fmla="*/ 6 w 6"/>
                    <a:gd name="T15" fmla="*/ 24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6" name="Freeform 958"/>
                <p:cNvSpPr>
                  <a:spLocks/>
                </p:cNvSpPr>
                <p:nvPr/>
              </p:nvSpPr>
              <p:spPr bwMode="auto">
                <a:xfrm>
                  <a:off x="2793" y="2736"/>
                  <a:ext cx="12" cy="30"/>
                </a:xfrm>
                <a:custGeom>
                  <a:avLst/>
                  <a:gdLst>
                    <a:gd name="T0" fmla="*/ 6 w 12"/>
                    <a:gd name="T1" fmla="*/ 0 h 30"/>
                    <a:gd name="T2" fmla="*/ 0 w 12"/>
                    <a:gd name="T3" fmla="*/ 0 h 30"/>
                    <a:gd name="T4" fmla="*/ 0 w 12"/>
                    <a:gd name="T5" fmla="*/ 0 h 30"/>
                    <a:gd name="T6" fmla="*/ 0 w 12"/>
                    <a:gd name="T7" fmla="*/ 18 h 30"/>
                    <a:gd name="T8" fmla="*/ 6 w 12"/>
                    <a:gd name="T9" fmla="*/ 24 h 30"/>
                    <a:gd name="T10" fmla="*/ 6 w 12"/>
                    <a:gd name="T11" fmla="*/ 30 h 30"/>
                    <a:gd name="T12" fmla="*/ 12 w 12"/>
                    <a:gd name="T13" fmla="*/ 24 h 30"/>
                    <a:gd name="T14" fmla="*/ 6 w 12"/>
                    <a:gd name="T15" fmla="*/ 18 h 30"/>
                    <a:gd name="T16" fmla="*/ 6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7" name="Freeform 959"/>
                <p:cNvSpPr>
                  <a:spLocks/>
                </p:cNvSpPr>
                <p:nvPr/>
              </p:nvSpPr>
              <p:spPr bwMode="auto">
                <a:xfrm>
                  <a:off x="2805" y="2778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6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12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8" name="Freeform 960"/>
                <p:cNvSpPr>
                  <a:spLocks/>
                </p:cNvSpPr>
                <p:nvPr/>
              </p:nvSpPr>
              <p:spPr bwMode="auto">
                <a:xfrm>
                  <a:off x="2829" y="2814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6 w 18"/>
                    <a:gd name="T9" fmla="*/ 12 h 24"/>
                    <a:gd name="T10" fmla="*/ 18 w 18"/>
                    <a:gd name="T11" fmla="*/ 24 h 24"/>
                    <a:gd name="T12" fmla="*/ 18 w 18"/>
                    <a:gd name="T13" fmla="*/ 18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6 w 18"/>
                    <a:gd name="T19" fmla="*/ 12 h 24"/>
                    <a:gd name="T20" fmla="*/ 12 w 18"/>
                    <a:gd name="T21" fmla="*/ 12 h 24"/>
                    <a:gd name="T22" fmla="*/ 6 w 18"/>
                    <a:gd name="T23" fmla="*/ 0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69" name="Freeform 961"/>
                <p:cNvSpPr>
                  <a:spLocks/>
                </p:cNvSpPr>
                <p:nvPr/>
              </p:nvSpPr>
              <p:spPr bwMode="auto">
                <a:xfrm>
                  <a:off x="2853" y="2844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0 w 24"/>
                    <a:gd name="T3" fmla="*/ 0 h 18"/>
                    <a:gd name="T4" fmla="*/ 6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18 w 24"/>
                    <a:gd name="T15" fmla="*/ 12 h 18"/>
                    <a:gd name="T16" fmla="*/ 6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0" name="Freeform 962"/>
                <p:cNvSpPr>
                  <a:spLocks/>
                </p:cNvSpPr>
                <p:nvPr/>
              </p:nvSpPr>
              <p:spPr bwMode="auto">
                <a:xfrm>
                  <a:off x="2889" y="2868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18 w 24"/>
                    <a:gd name="T7" fmla="*/ 24 h 24"/>
                    <a:gd name="T8" fmla="*/ 24 w 24"/>
                    <a:gd name="T9" fmla="*/ 18 h 24"/>
                    <a:gd name="T10" fmla="*/ 18 w 24"/>
                    <a:gd name="T11" fmla="*/ 18 h 24"/>
                    <a:gd name="T12" fmla="*/ 0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1" name="Freeform 963"/>
                <p:cNvSpPr>
                  <a:spLocks/>
                </p:cNvSpPr>
                <p:nvPr/>
              </p:nvSpPr>
              <p:spPr bwMode="auto">
                <a:xfrm>
                  <a:off x="2919" y="289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2" name="Freeform 964"/>
                <p:cNvSpPr>
                  <a:spLocks/>
                </p:cNvSpPr>
                <p:nvPr/>
              </p:nvSpPr>
              <p:spPr bwMode="auto">
                <a:xfrm>
                  <a:off x="2955" y="291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3" name="Freeform 965"/>
                <p:cNvSpPr>
                  <a:spLocks/>
                </p:cNvSpPr>
                <p:nvPr/>
              </p:nvSpPr>
              <p:spPr bwMode="auto">
                <a:xfrm>
                  <a:off x="2997" y="2934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18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18 w 24"/>
                    <a:gd name="T15" fmla="*/ 6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4" name="Freeform 966"/>
                <p:cNvSpPr>
                  <a:spLocks/>
                </p:cNvSpPr>
                <p:nvPr/>
              </p:nvSpPr>
              <p:spPr bwMode="auto">
                <a:xfrm>
                  <a:off x="3033" y="295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5" name="Freeform 967"/>
                <p:cNvSpPr>
                  <a:spLocks/>
                </p:cNvSpPr>
                <p:nvPr/>
              </p:nvSpPr>
              <p:spPr bwMode="auto">
                <a:xfrm>
                  <a:off x="3075" y="296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6" name="Freeform 968"/>
                <p:cNvSpPr>
                  <a:spLocks/>
                </p:cNvSpPr>
                <p:nvPr/>
              </p:nvSpPr>
              <p:spPr bwMode="auto">
                <a:xfrm>
                  <a:off x="3111" y="297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30 w 30"/>
                    <a:gd name="T7" fmla="*/ 18 h 18"/>
                    <a:gd name="T8" fmla="*/ 30 w 30"/>
                    <a:gd name="T9" fmla="*/ 12 h 18"/>
                    <a:gd name="T10" fmla="*/ 30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lnTo>
                        <a:pt x="30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7" name="Freeform 969"/>
                <p:cNvSpPr>
                  <a:spLocks/>
                </p:cNvSpPr>
                <p:nvPr/>
              </p:nvSpPr>
              <p:spPr bwMode="auto">
                <a:xfrm>
                  <a:off x="3153" y="298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8" name="Freeform 970"/>
                <p:cNvSpPr>
                  <a:spLocks/>
                </p:cNvSpPr>
                <p:nvPr/>
              </p:nvSpPr>
              <p:spPr bwMode="auto">
                <a:xfrm>
                  <a:off x="3195" y="300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79" name="Freeform 971"/>
                <p:cNvSpPr>
                  <a:spLocks/>
                </p:cNvSpPr>
                <p:nvPr/>
              </p:nvSpPr>
              <p:spPr bwMode="auto">
                <a:xfrm>
                  <a:off x="3237" y="301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0" name="Freeform 972"/>
                <p:cNvSpPr>
                  <a:spLocks/>
                </p:cNvSpPr>
                <p:nvPr/>
              </p:nvSpPr>
              <p:spPr bwMode="auto">
                <a:xfrm>
                  <a:off x="3273" y="301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1" name="Freeform 973"/>
                <p:cNvSpPr>
                  <a:spLocks/>
                </p:cNvSpPr>
                <p:nvPr/>
              </p:nvSpPr>
              <p:spPr bwMode="auto">
                <a:xfrm>
                  <a:off x="3315" y="303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2" name="Freeform 974"/>
                <p:cNvSpPr>
                  <a:spLocks/>
                </p:cNvSpPr>
                <p:nvPr/>
              </p:nvSpPr>
              <p:spPr bwMode="auto">
                <a:xfrm>
                  <a:off x="3357" y="303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3" name="Freeform 975"/>
                <p:cNvSpPr>
                  <a:spLocks/>
                </p:cNvSpPr>
                <p:nvPr/>
              </p:nvSpPr>
              <p:spPr bwMode="auto">
                <a:xfrm>
                  <a:off x="3399" y="304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4" name="Freeform 976"/>
                <p:cNvSpPr>
                  <a:spLocks/>
                </p:cNvSpPr>
                <p:nvPr/>
              </p:nvSpPr>
              <p:spPr bwMode="auto">
                <a:xfrm>
                  <a:off x="3441" y="304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5" name="Freeform 977"/>
                <p:cNvSpPr>
                  <a:spLocks/>
                </p:cNvSpPr>
                <p:nvPr/>
              </p:nvSpPr>
              <p:spPr bwMode="auto">
                <a:xfrm>
                  <a:off x="3483" y="305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6" name="Freeform 978"/>
                <p:cNvSpPr>
                  <a:spLocks/>
                </p:cNvSpPr>
                <p:nvPr/>
              </p:nvSpPr>
              <p:spPr bwMode="auto">
                <a:xfrm>
                  <a:off x="3525" y="305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7" name="Freeform 979"/>
                <p:cNvSpPr>
                  <a:spLocks/>
                </p:cNvSpPr>
                <p:nvPr/>
              </p:nvSpPr>
              <p:spPr bwMode="auto">
                <a:xfrm>
                  <a:off x="3567" y="306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8" name="Freeform 980"/>
                <p:cNvSpPr>
                  <a:spLocks/>
                </p:cNvSpPr>
                <p:nvPr/>
              </p:nvSpPr>
              <p:spPr bwMode="auto">
                <a:xfrm>
                  <a:off x="3609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89" name="Freeform 981"/>
                <p:cNvSpPr>
                  <a:spLocks/>
                </p:cNvSpPr>
                <p:nvPr/>
              </p:nvSpPr>
              <p:spPr bwMode="auto">
                <a:xfrm>
                  <a:off x="3651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0" name="Freeform 982"/>
                <p:cNvSpPr>
                  <a:spLocks/>
                </p:cNvSpPr>
                <p:nvPr/>
              </p:nvSpPr>
              <p:spPr bwMode="auto">
                <a:xfrm>
                  <a:off x="3693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1" name="Freeform 983"/>
                <p:cNvSpPr>
                  <a:spLocks/>
                </p:cNvSpPr>
                <p:nvPr/>
              </p:nvSpPr>
              <p:spPr bwMode="auto">
                <a:xfrm>
                  <a:off x="3735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2" name="Freeform 984"/>
                <p:cNvSpPr>
                  <a:spLocks/>
                </p:cNvSpPr>
                <p:nvPr/>
              </p:nvSpPr>
              <p:spPr bwMode="auto">
                <a:xfrm>
                  <a:off x="3777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3" name="Freeform 985"/>
                <p:cNvSpPr>
                  <a:spLocks/>
                </p:cNvSpPr>
                <p:nvPr/>
              </p:nvSpPr>
              <p:spPr bwMode="auto">
                <a:xfrm>
                  <a:off x="3819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4" name="Freeform 986"/>
                <p:cNvSpPr>
                  <a:spLocks/>
                </p:cNvSpPr>
                <p:nvPr/>
              </p:nvSpPr>
              <p:spPr bwMode="auto">
                <a:xfrm>
                  <a:off x="3861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5" name="Freeform 987"/>
                <p:cNvSpPr>
                  <a:spLocks/>
                </p:cNvSpPr>
                <p:nvPr/>
              </p:nvSpPr>
              <p:spPr bwMode="auto">
                <a:xfrm>
                  <a:off x="3903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6" name="Freeform 988"/>
                <p:cNvSpPr>
                  <a:spLocks/>
                </p:cNvSpPr>
                <p:nvPr/>
              </p:nvSpPr>
              <p:spPr bwMode="auto">
                <a:xfrm>
                  <a:off x="3945" y="306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7" name="Freeform 989"/>
                <p:cNvSpPr>
                  <a:spLocks/>
                </p:cNvSpPr>
                <p:nvPr/>
              </p:nvSpPr>
              <p:spPr bwMode="auto">
                <a:xfrm>
                  <a:off x="3987" y="3060"/>
                  <a:ext cx="31" cy="6"/>
                </a:xfrm>
                <a:custGeom>
                  <a:avLst/>
                  <a:gdLst>
                    <a:gd name="T0" fmla="*/ 0 w 31"/>
                    <a:gd name="T1" fmla="*/ 0 h 6"/>
                    <a:gd name="T2" fmla="*/ 0 w 31"/>
                    <a:gd name="T3" fmla="*/ 6 h 6"/>
                    <a:gd name="T4" fmla="*/ 0 w 31"/>
                    <a:gd name="T5" fmla="*/ 6 h 6"/>
                    <a:gd name="T6" fmla="*/ 25 w 31"/>
                    <a:gd name="T7" fmla="*/ 6 h 6"/>
                    <a:gd name="T8" fmla="*/ 31 w 31"/>
                    <a:gd name="T9" fmla="*/ 0 h 6"/>
                    <a:gd name="T10" fmla="*/ 25 w 31"/>
                    <a:gd name="T11" fmla="*/ 0 h 6"/>
                    <a:gd name="T12" fmla="*/ 0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31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8" name="Freeform 990"/>
                <p:cNvSpPr>
                  <a:spLocks/>
                </p:cNvSpPr>
                <p:nvPr/>
              </p:nvSpPr>
              <p:spPr bwMode="auto">
                <a:xfrm>
                  <a:off x="4030" y="30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99" name="Freeform 991"/>
                <p:cNvSpPr>
                  <a:spLocks/>
                </p:cNvSpPr>
                <p:nvPr/>
              </p:nvSpPr>
              <p:spPr bwMode="auto">
                <a:xfrm>
                  <a:off x="4072" y="304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0" name="Freeform 992"/>
                <p:cNvSpPr>
                  <a:spLocks/>
                </p:cNvSpPr>
                <p:nvPr/>
              </p:nvSpPr>
              <p:spPr bwMode="auto">
                <a:xfrm>
                  <a:off x="4114" y="304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1" name="Freeform 993"/>
                <p:cNvSpPr>
                  <a:spLocks/>
                </p:cNvSpPr>
                <p:nvPr/>
              </p:nvSpPr>
              <p:spPr bwMode="auto">
                <a:xfrm>
                  <a:off x="4156" y="303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0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0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2" name="Freeform 994"/>
                <p:cNvSpPr>
                  <a:spLocks/>
                </p:cNvSpPr>
                <p:nvPr/>
              </p:nvSpPr>
              <p:spPr bwMode="auto">
                <a:xfrm>
                  <a:off x="4198" y="3030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3" name="Freeform 995"/>
                <p:cNvSpPr>
                  <a:spLocks/>
                </p:cNvSpPr>
                <p:nvPr/>
              </p:nvSpPr>
              <p:spPr bwMode="auto">
                <a:xfrm>
                  <a:off x="4234" y="302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4" name="Freeform 996"/>
                <p:cNvSpPr>
                  <a:spLocks/>
                </p:cNvSpPr>
                <p:nvPr/>
              </p:nvSpPr>
              <p:spPr bwMode="auto">
                <a:xfrm>
                  <a:off x="4276" y="301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5" name="Freeform 997"/>
                <p:cNvSpPr>
                  <a:spLocks/>
                </p:cNvSpPr>
                <p:nvPr/>
              </p:nvSpPr>
              <p:spPr bwMode="auto">
                <a:xfrm>
                  <a:off x="4318" y="300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6 w 30"/>
                    <a:gd name="T7" fmla="*/ 12 h 12"/>
                    <a:gd name="T8" fmla="*/ 30 w 30"/>
                    <a:gd name="T9" fmla="*/ 6 h 12"/>
                    <a:gd name="T10" fmla="*/ 30 w 30"/>
                    <a:gd name="T11" fmla="*/ 0 h 12"/>
                    <a:gd name="T12" fmla="*/ 30 w 30"/>
                    <a:gd name="T13" fmla="*/ 0 h 12"/>
                    <a:gd name="T14" fmla="*/ 6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6" name="Freeform 998"/>
                <p:cNvSpPr>
                  <a:spLocks/>
                </p:cNvSpPr>
                <p:nvPr/>
              </p:nvSpPr>
              <p:spPr bwMode="auto">
                <a:xfrm>
                  <a:off x="4360" y="299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7" name="Freeform 999"/>
                <p:cNvSpPr>
                  <a:spLocks/>
                </p:cNvSpPr>
                <p:nvPr/>
              </p:nvSpPr>
              <p:spPr bwMode="auto">
                <a:xfrm>
                  <a:off x="4402" y="298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8" name="Freeform 1000"/>
                <p:cNvSpPr>
                  <a:spLocks/>
                </p:cNvSpPr>
                <p:nvPr/>
              </p:nvSpPr>
              <p:spPr bwMode="auto">
                <a:xfrm>
                  <a:off x="4438" y="297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09" name="Freeform 1001"/>
                <p:cNvSpPr>
                  <a:spLocks/>
                </p:cNvSpPr>
                <p:nvPr/>
              </p:nvSpPr>
              <p:spPr bwMode="auto">
                <a:xfrm>
                  <a:off x="4480" y="295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0" name="Freeform 1002"/>
                <p:cNvSpPr>
                  <a:spLocks/>
                </p:cNvSpPr>
                <p:nvPr/>
              </p:nvSpPr>
              <p:spPr bwMode="auto">
                <a:xfrm>
                  <a:off x="4516" y="293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8 w 30"/>
                    <a:gd name="T7" fmla="*/ 12 h 18"/>
                    <a:gd name="T8" fmla="*/ 30 w 30"/>
                    <a:gd name="T9" fmla="*/ 6 h 18"/>
                    <a:gd name="T10" fmla="*/ 30 w 30"/>
                    <a:gd name="T11" fmla="*/ 6 h 18"/>
                    <a:gd name="T12" fmla="*/ 30 w 30"/>
                    <a:gd name="T13" fmla="*/ 0 h 18"/>
                    <a:gd name="T14" fmla="*/ 18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1" name="Freeform 1003"/>
                <p:cNvSpPr>
                  <a:spLocks/>
                </p:cNvSpPr>
                <p:nvPr/>
              </p:nvSpPr>
              <p:spPr bwMode="auto">
                <a:xfrm>
                  <a:off x="4558" y="2916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2" name="Freeform 1004"/>
                <p:cNvSpPr>
                  <a:spLocks/>
                </p:cNvSpPr>
                <p:nvPr/>
              </p:nvSpPr>
              <p:spPr bwMode="auto">
                <a:xfrm>
                  <a:off x="4594" y="2898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2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3" name="Freeform 1005"/>
                <p:cNvSpPr>
                  <a:spLocks/>
                </p:cNvSpPr>
                <p:nvPr/>
              </p:nvSpPr>
              <p:spPr bwMode="auto">
                <a:xfrm>
                  <a:off x="4630" y="2874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6 w 24"/>
                    <a:gd name="T7" fmla="*/ 18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6 w 24"/>
                    <a:gd name="T15" fmla="*/ 12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4" name="Freeform 1006"/>
                <p:cNvSpPr>
                  <a:spLocks/>
                </p:cNvSpPr>
                <p:nvPr/>
              </p:nvSpPr>
              <p:spPr bwMode="auto">
                <a:xfrm>
                  <a:off x="4666" y="285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2 w 24"/>
                    <a:gd name="T7" fmla="*/ 12 h 18"/>
                    <a:gd name="T8" fmla="*/ 18 w 24"/>
                    <a:gd name="T9" fmla="*/ 6 h 18"/>
                    <a:gd name="T10" fmla="*/ 24 w 24"/>
                    <a:gd name="T11" fmla="*/ 0 h 18"/>
                    <a:gd name="T12" fmla="*/ 18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5" name="Freeform 1007"/>
                <p:cNvSpPr>
                  <a:spLocks/>
                </p:cNvSpPr>
                <p:nvPr/>
              </p:nvSpPr>
              <p:spPr bwMode="auto">
                <a:xfrm>
                  <a:off x="4696" y="282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6 h 18"/>
                    <a:gd name="T8" fmla="*/ 18 w 24"/>
                    <a:gd name="T9" fmla="*/ 6 h 18"/>
                    <a:gd name="T10" fmla="*/ 24 w 24"/>
                    <a:gd name="T11" fmla="*/ 0 h 18"/>
                    <a:gd name="T12" fmla="*/ 18 w 24"/>
                    <a:gd name="T13" fmla="*/ 0 h 18"/>
                    <a:gd name="T14" fmla="*/ 18 w 24"/>
                    <a:gd name="T15" fmla="*/ 0 h 18"/>
                    <a:gd name="T16" fmla="*/ 12 w 24"/>
                    <a:gd name="T17" fmla="*/ 6 h 18"/>
                    <a:gd name="T18" fmla="*/ 18 w 24"/>
                    <a:gd name="T19" fmla="*/ 6 h 18"/>
                    <a:gd name="T20" fmla="*/ 18 w 24"/>
                    <a:gd name="T21" fmla="*/ 0 h 18"/>
                    <a:gd name="T22" fmla="*/ 0 w 24"/>
                    <a:gd name="T23" fmla="*/ 12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6" name="Freeform 1008"/>
                <p:cNvSpPr>
                  <a:spLocks/>
                </p:cNvSpPr>
                <p:nvPr/>
              </p:nvSpPr>
              <p:spPr bwMode="auto">
                <a:xfrm>
                  <a:off x="4720" y="2784"/>
                  <a:ext cx="24" cy="24"/>
                </a:xfrm>
                <a:custGeom>
                  <a:avLst/>
                  <a:gdLst>
                    <a:gd name="T0" fmla="*/ 0 w 24"/>
                    <a:gd name="T1" fmla="*/ 24 h 24"/>
                    <a:gd name="T2" fmla="*/ 6 w 24"/>
                    <a:gd name="T3" fmla="*/ 24 h 24"/>
                    <a:gd name="T4" fmla="*/ 6 w 24"/>
                    <a:gd name="T5" fmla="*/ 24 h 24"/>
                    <a:gd name="T6" fmla="*/ 18 w 24"/>
                    <a:gd name="T7" fmla="*/ 6 h 24"/>
                    <a:gd name="T8" fmla="*/ 24 w 24"/>
                    <a:gd name="T9" fmla="*/ 0 h 24"/>
                    <a:gd name="T10" fmla="*/ 18 w 24"/>
                    <a:gd name="T11" fmla="*/ 0 h 24"/>
                    <a:gd name="T12" fmla="*/ 18 w 24"/>
                    <a:gd name="T13" fmla="*/ 0 h 24"/>
                    <a:gd name="T14" fmla="*/ 12 w 24"/>
                    <a:gd name="T15" fmla="*/ 6 h 24"/>
                    <a:gd name="T16" fmla="*/ 0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7" name="Freeform 1009"/>
                <p:cNvSpPr>
                  <a:spLocks/>
                </p:cNvSpPr>
                <p:nvPr/>
              </p:nvSpPr>
              <p:spPr bwMode="auto">
                <a:xfrm>
                  <a:off x="4744" y="2742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0 w 12"/>
                    <a:gd name="T3" fmla="*/ 30 h 30"/>
                    <a:gd name="T4" fmla="*/ 6 w 12"/>
                    <a:gd name="T5" fmla="*/ 24 h 30"/>
                    <a:gd name="T6" fmla="*/ 12 w 12"/>
                    <a:gd name="T7" fmla="*/ 12 h 30"/>
                    <a:gd name="T8" fmla="*/ 12 w 12"/>
                    <a:gd name="T9" fmla="*/ 6 h 30"/>
                    <a:gd name="T10" fmla="*/ 6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2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8" name="Freeform 1010"/>
                <p:cNvSpPr>
                  <a:spLocks/>
                </p:cNvSpPr>
                <p:nvPr/>
              </p:nvSpPr>
              <p:spPr bwMode="auto">
                <a:xfrm>
                  <a:off x="4750" y="2700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6 w 12"/>
                    <a:gd name="T3" fmla="*/ 30 h 30"/>
                    <a:gd name="T4" fmla="*/ 6 w 12"/>
                    <a:gd name="T5" fmla="*/ 30 h 30"/>
                    <a:gd name="T6" fmla="*/ 12 w 12"/>
                    <a:gd name="T7" fmla="*/ 18 h 30"/>
                    <a:gd name="T8" fmla="*/ 6 w 12"/>
                    <a:gd name="T9" fmla="*/ 6 h 30"/>
                    <a:gd name="T10" fmla="*/ 6 w 12"/>
                    <a:gd name="T11" fmla="*/ 0 h 30"/>
                    <a:gd name="T12" fmla="*/ 0 w 12"/>
                    <a:gd name="T13" fmla="*/ 6 h 30"/>
                    <a:gd name="T14" fmla="*/ 6 w 12"/>
                    <a:gd name="T15" fmla="*/ 18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12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19" name="Freeform 1011"/>
                <p:cNvSpPr>
                  <a:spLocks/>
                </p:cNvSpPr>
                <p:nvPr/>
              </p:nvSpPr>
              <p:spPr bwMode="auto">
                <a:xfrm>
                  <a:off x="4738" y="2664"/>
                  <a:ext cx="18" cy="24"/>
                </a:xfrm>
                <a:custGeom>
                  <a:avLst/>
                  <a:gdLst>
                    <a:gd name="T0" fmla="*/ 12 w 18"/>
                    <a:gd name="T1" fmla="*/ 24 h 24"/>
                    <a:gd name="T2" fmla="*/ 12 w 18"/>
                    <a:gd name="T3" fmla="*/ 24 h 24"/>
                    <a:gd name="T4" fmla="*/ 18 w 18"/>
                    <a:gd name="T5" fmla="*/ 24 h 24"/>
                    <a:gd name="T6" fmla="*/ 18 w 18"/>
                    <a:gd name="T7" fmla="*/ 18 h 24"/>
                    <a:gd name="T8" fmla="*/ 6 w 18"/>
                    <a:gd name="T9" fmla="*/ 0 h 24"/>
                    <a:gd name="T10" fmla="*/ 6 w 18"/>
                    <a:gd name="T11" fmla="*/ 0 h 24"/>
                    <a:gd name="T12" fmla="*/ 0 w 18"/>
                    <a:gd name="T13" fmla="*/ 0 h 24"/>
                    <a:gd name="T14" fmla="*/ 12 w 18"/>
                    <a:gd name="T15" fmla="*/ 18 h 24"/>
                    <a:gd name="T16" fmla="*/ 12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2" y="24"/>
                      </a:move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0" name="Freeform 1012"/>
                <p:cNvSpPr>
                  <a:spLocks/>
                </p:cNvSpPr>
                <p:nvPr/>
              </p:nvSpPr>
              <p:spPr bwMode="auto">
                <a:xfrm>
                  <a:off x="4720" y="2622"/>
                  <a:ext cx="18" cy="30"/>
                </a:xfrm>
                <a:custGeom>
                  <a:avLst/>
                  <a:gdLst>
                    <a:gd name="T0" fmla="*/ 12 w 18"/>
                    <a:gd name="T1" fmla="*/ 24 h 30"/>
                    <a:gd name="T2" fmla="*/ 18 w 18"/>
                    <a:gd name="T3" fmla="*/ 30 h 30"/>
                    <a:gd name="T4" fmla="*/ 18 w 18"/>
                    <a:gd name="T5" fmla="*/ 24 h 30"/>
                    <a:gd name="T6" fmla="*/ 18 w 18"/>
                    <a:gd name="T7" fmla="*/ 24 h 30"/>
                    <a:gd name="T8" fmla="*/ 6 w 18"/>
                    <a:gd name="T9" fmla="*/ 6 h 30"/>
                    <a:gd name="T10" fmla="*/ 6 w 18"/>
                    <a:gd name="T11" fmla="*/ 0 h 30"/>
                    <a:gd name="T12" fmla="*/ 0 w 18"/>
                    <a:gd name="T13" fmla="*/ 6 h 30"/>
                    <a:gd name="T14" fmla="*/ 12 w 18"/>
                    <a:gd name="T15" fmla="*/ 24 h 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8" h="30">
                      <a:moveTo>
                        <a:pt x="12" y="24"/>
                      </a:move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1" name="Freeform 1013"/>
                <p:cNvSpPr>
                  <a:spLocks/>
                </p:cNvSpPr>
                <p:nvPr/>
              </p:nvSpPr>
              <p:spPr bwMode="auto">
                <a:xfrm>
                  <a:off x="4696" y="2592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18 w 18"/>
                    <a:gd name="T7" fmla="*/ 18 h 24"/>
                    <a:gd name="T8" fmla="*/ 18 w 18"/>
                    <a:gd name="T9" fmla="*/ 18 h 24"/>
                    <a:gd name="T10" fmla="*/ 0 w 18"/>
                    <a:gd name="T11" fmla="*/ 0 h 24"/>
                    <a:gd name="T12" fmla="*/ 0 w 18"/>
                    <a:gd name="T13" fmla="*/ 6 h 24"/>
                    <a:gd name="T14" fmla="*/ 0 w 18"/>
                    <a:gd name="T15" fmla="*/ 6 h 24"/>
                    <a:gd name="T16" fmla="*/ 18 w 18"/>
                    <a:gd name="T17" fmla="*/ 24 h 24"/>
                    <a:gd name="T18" fmla="*/ 18 w 18"/>
                    <a:gd name="T19" fmla="*/ 18 h 24"/>
                    <a:gd name="T20" fmla="*/ 12 w 18"/>
                    <a:gd name="T21" fmla="*/ 18 h 2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2" name="Freeform 1014"/>
                <p:cNvSpPr>
                  <a:spLocks/>
                </p:cNvSpPr>
                <p:nvPr/>
              </p:nvSpPr>
              <p:spPr bwMode="auto">
                <a:xfrm>
                  <a:off x="4660" y="2562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18 w 24"/>
                    <a:gd name="T7" fmla="*/ 12 h 24"/>
                    <a:gd name="T8" fmla="*/ 6 w 24"/>
                    <a:gd name="T9" fmla="*/ 0 h 24"/>
                    <a:gd name="T10" fmla="*/ 0 w 24"/>
                    <a:gd name="T11" fmla="*/ 6 h 24"/>
                    <a:gd name="T12" fmla="*/ 6 w 24"/>
                    <a:gd name="T13" fmla="*/ 6 h 24"/>
                    <a:gd name="T14" fmla="*/ 18 w 24"/>
                    <a:gd name="T15" fmla="*/ 18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3" name="Freeform 1015"/>
                <p:cNvSpPr>
                  <a:spLocks/>
                </p:cNvSpPr>
                <p:nvPr/>
              </p:nvSpPr>
              <p:spPr bwMode="auto">
                <a:xfrm>
                  <a:off x="4630" y="2538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6 w 24"/>
                    <a:gd name="T7" fmla="*/ 6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6 w 24"/>
                    <a:gd name="T15" fmla="*/ 12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4" name="Freeform 1016"/>
                <p:cNvSpPr>
                  <a:spLocks/>
                </p:cNvSpPr>
                <p:nvPr/>
              </p:nvSpPr>
              <p:spPr bwMode="auto">
                <a:xfrm>
                  <a:off x="4594" y="2520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5" name="Freeform 1017"/>
                <p:cNvSpPr>
                  <a:spLocks/>
                </p:cNvSpPr>
                <p:nvPr/>
              </p:nvSpPr>
              <p:spPr bwMode="auto">
                <a:xfrm>
                  <a:off x="4558" y="2495"/>
                  <a:ext cx="24" cy="19"/>
                </a:xfrm>
                <a:custGeom>
                  <a:avLst/>
                  <a:gdLst>
                    <a:gd name="T0" fmla="*/ 24 w 24"/>
                    <a:gd name="T1" fmla="*/ 19 h 19"/>
                    <a:gd name="T2" fmla="*/ 24 w 24"/>
                    <a:gd name="T3" fmla="*/ 19 h 19"/>
                    <a:gd name="T4" fmla="*/ 24 w 24"/>
                    <a:gd name="T5" fmla="*/ 12 h 19"/>
                    <a:gd name="T6" fmla="*/ 0 w 24"/>
                    <a:gd name="T7" fmla="*/ 0 h 19"/>
                    <a:gd name="T8" fmla="*/ 0 w 24"/>
                    <a:gd name="T9" fmla="*/ 6 h 19"/>
                    <a:gd name="T10" fmla="*/ 0 w 24"/>
                    <a:gd name="T11" fmla="*/ 6 h 19"/>
                    <a:gd name="T12" fmla="*/ 24 w 24"/>
                    <a:gd name="T13" fmla="*/ 19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9">
                      <a:moveTo>
                        <a:pt x="24" y="19"/>
                      </a:moveTo>
                      <a:lnTo>
                        <a:pt x="24" y="19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9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6" name="Freeform 1018"/>
                <p:cNvSpPr>
                  <a:spLocks/>
                </p:cNvSpPr>
                <p:nvPr/>
              </p:nvSpPr>
              <p:spPr bwMode="auto">
                <a:xfrm>
                  <a:off x="4516" y="2483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0 h 12"/>
                    <a:gd name="T8" fmla="*/ 6 w 30"/>
                    <a:gd name="T9" fmla="*/ 0 h 12"/>
                    <a:gd name="T10" fmla="*/ 0 w 30"/>
                    <a:gd name="T11" fmla="*/ 0 h 12"/>
                    <a:gd name="T12" fmla="*/ 6 w 30"/>
                    <a:gd name="T13" fmla="*/ 6 h 12"/>
                    <a:gd name="T14" fmla="*/ 18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7" name="Freeform 1019"/>
                <p:cNvSpPr>
                  <a:spLocks/>
                </p:cNvSpPr>
                <p:nvPr/>
              </p:nvSpPr>
              <p:spPr bwMode="auto">
                <a:xfrm>
                  <a:off x="4480" y="2465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8" name="Freeform 1020"/>
                <p:cNvSpPr>
                  <a:spLocks/>
                </p:cNvSpPr>
                <p:nvPr/>
              </p:nvSpPr>
              <p:spPr bwMode="auto">
                <a:xfrm>
                  <a:off x="4438" y="2453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29" name="Freeform 1021"/>
                <p:cNvSpPr>
                  <a:spLocks/>
                </p:cNvSpPr>
                <p:nvPr/>
              </p:nvSpPr>
              <p:spPr bwMode="auto">
                <a:xfrm>
                  <a:off x="4396" y="2435"/>
                  <a:ext cx="30" cy="18"/>
                </a:xfrm>
                <a:custGeom>
                  <a:avLst/>
                  <a:gdLst>
                    <a:gd name="T0" fmla="*/ 30 w 30"/>
                    <a:gd name="T1" fmla="*/ 18 h 18"/>
                    <a:gd name="T2" fmla="*/ 30 w 30"/>
                    <a:gd name="T3" fmla="*/ 12 h 18"/>
                    <a:gd name="T4" fmla="*/ 30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30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18"/>
                      </a:moveTo>
                      <a:lnTo>
                        <a:pt x="30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0" name="Freeform 1022"/>
                <p:cNvSpPr>
                  <a:spLocks/>
                </p:cNvSpPr>
                <p:nvPr/>
              </p:nvSpPr>
              <p:spPr bwMode="auto">
                <a:xfrm>
                  <a:off x="4360" y="2423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6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1" name="Freeform 1023"/>
                <p:cNvSpPr>
                  <a:spLocks/>
                </p:cNvSpPr>
                <p:nvPr/>
              </p:nvSpPr>
              <p:spPr bwMode="auto">
                <a:xfrm>
                  <a:off x="4318" y="2417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2" name="Freeform 1024"/>
                <p:cNvSpPr>
                  <a:spLocks/>
                </p:cNvSpPr>
                <p:nvPr/>
              </p:nvSpPr>
              <p:spPr bwMode="auto">
                <a:xfrm>
                  <a:off x="4276" y="2405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3" name="Freeform 1025"/>
                <p:cNvSpPr>
                  <a:spLocks/>
                </p:cNvSpPr>
                <p:nvPr/>
              </p:nvSpPr>
              <p:spPr bwMode="auto">
                <a:xfrm>
                  <a:off x="4234" y="2399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4" name="Freeform 1026"/>
                <p:cNvSpPr>
                  <a:spLocks/>
                </p:cNvSpPr>
                <p:nvPr/>
              </p:nvSpPr>
              <p:spPr bwMode="auto">
                <a:xfrm>
                  <a:off x="4192" y="2393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5" name="Freeform 1027"/>
                <p:cNvSpPr>
                  <a:spLocks/>
                </p:cNvSpPr>
                <p:nvPr/>
              </p:nvSpPr>
              <p:spPr bwMode="auto">
                <a:xfrm>
                  <a:off x="4156" y="2381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0 w 24"/>
                    <a:gd name="T13" fmla="*/ 6 h 12"/>
                    <a:gd name="T14" fmla="*/ 0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6" name="Freeform 1028"/>
                <p:cNvSpPr>
                  <a:spLocks/>
                </p:cNvSpPr>
                <p:nvPr/>
              </p:nvSpPr>
              <p:spPr bwMode="auto">
                <a:xfrm>
                  <a:off x="4114" y="2375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7" name="Freeform 1029"/>
                <p:cNvSpPr>
                  <a:spLocks/>
                </p:cNvSpPr>
                <p:nvPr/>
              </p:nvSpPr>
              <p:spPr bwMode="auto">
                <a:xfrm>
                  <a:off x="4072" y="237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8" name="Freeform 1030"/>
                <p:cNvSpPr>
                  <a:spLocks/>
                </p:cNvSpPr>
                <p:nvPr/>
              </p:nvSpPr>
              <p:spPr bwMode="auto">
                <a:xfrm>
                  <a:off x="4030" y="236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39" name="Freeform 1031"/>
                <p:cNvSpPr>
                  <a:spLocks/>
                </p:cNvSpPr>
                <p:nvPr/>
              </p:nvSpPr>
              <p:spPr bwMode="auto">
                <a:xfrm>
                  <a:off x="3987" y="2363"/>
                  <a:ext cx="31" cy="6"/>
                </a:xfrm>
                <a:custGeom>
                  <a:avLst/>
                  <a:gdLst>
                    <a:gd name="T0" fmla="*/ 25 w 31"/>
                    <a:gd name="T1" fmla="*/ 6 h 6"/>
                    <a:gd name="T2" fmla="*/ 31 w 31"/>
                    <a:gd name="T3" fmla="*/ 6 h 6"/>
                    <a:gd name="T4" fmla="*/ 25 w 31"/>
                    <a:gd name="T5" fmla="*/ 0 h 6"/>
                    <a:gd name="T6" fmla="*/ 0 w 31"/>
                    <a:gd name="T7" fmla="*/ 0 h 6"/>
                    <a:gd name="T8" fmla="*/ 0 w 31"/>
                    <a:gd name="T9" fmla="*/ 6 h 6"/>
                    <a:gd name="T10" fmla="*/ 0 w 31"/>
                    <a:gd name="T11" fmla="*/ 6 h 6"/>
                    <a:gd name="T12" fmla="*/ 25 w 31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25" y="6"/>
                      </a:move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40" name="Freeform 1032"/>
                <p:cNvSpPr>
                  <a:spLocks/>
                </p:cNvSpPr>
                <p:nvPr/>
              </p:nvSpPr>
              <p:spPr bwMode="auto">
                <a:xfrm>
                  <a:off x="3945" y="236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41" name="Freeform 1033"/>
                <p:cNvSpPr>
                  <a:spLocks/>
                </p:cNvSpPr>
                <p:nvPr/>
              </p:nvSpPr>
              <p:spPr bwMode="auto">
                <a:xfrm>
                  <a:off x="3903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42" name="Freeform 1034"/>
                <p:cNvSpPr>
                  <a:spLocks/>
                </p:cNvSpPr>
                <p:nvPr/>
              </p:nvSpPr>
              <p:spPr bwMode="auto">
                <a:xfrm>
                  <a:off x="3861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43" name="Freeform 1035"/>
                <p:cNvSpPr>
                  <a:spLocks/>
                </p:cNvSpPr>
                <p:nvPr/>
              </p:nvSpPr>
              <p:spPr bwMode="auto">
                <a:xfrm>
                  <a:off x="3819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744" name="Freeform 1036"/>
                <p:cNvSpPr>
                  <a:spLocks/>
                </p:cNvSpPr>
                <p:nvPr/>
              </p:nvSpPr>
              <p:spPr bwMode="auto">
                <a:xfrm>
                  <a:off x="3777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471" name="Group 1037"/>
              <p:cNvGrpSpPr>
                <a:grpSpLocks/>
              </p:cNvGrpSpPr>
              <p:nvPr/>
            </p:nvGrpSpPr>
            <p:grpSpPr bwMode="auto">
              <a:xfrm>
                <a:off x="2889" y="2405"/>
                <a:ext cx="1771" cy="625"/>
                <a:chOff x="2889" y="2405"/>
                <a:chExt cx="1771" cy="625"/>
              </a:xfrm>
            </p:grpSpPr>
            <p:sp>
              <p:nvSpPr>
                <p:cNvPr id="43545" name="Freeform 1038"/>
                <p:cNvSpPr>
                  <a:spLocks/>
                </p:cNvSpPr>
                <p:nvPr/>
              </p:nvSpPr>
              <p:spPr bwMode="auto">
                <a:xfrm>
                  <a:off x="3753" y="2405"/>
                  <a:ext cx="48" cy="6"/>
                </a:xfrm>
                <a:custGeom>
                  <a:avLst/>
                  <a:gdLst>
                    <a:gd name="T0" fmla="*/ 24 w 48"/>
                    <a:gd name="T1" fmla="*/ 6 h 6"/>
                    <a:gd name="T2" fmla="*/ 48 w 48"/>
                    <a:gd name="T3" fmla="*/ 6 h 6"/>
                    <a:gd name="T4" fmla="*/ 48 w 48"/>
                    <a:gd name="T5" fmla="*/ 0 h 6"/>
                    <a:gd name="T6" fmla="*/ 48 w 48"/>
                    <a:gd name="T7" fmla="*/ 0 h 6"/>
                    <a:gd name="T8" fmla="*/ 24 w 48"/>
                    <a:gd name="T9" fmla="*/ 0 h 6"/>
                    <a:gd name="T10" fmla="*/ 0 w 48"/>
                    <a:gd name="T11" fmla="*/ 0 h 6"/>
                    <a:gd name="T12" fmla="*/ 0 w 48"/>
                    <a:gd name="T13" fmla="*/ 0 h 6"/>
                    <a:gd name="T14" fmla="*/ 0 w 48"/>
                    <a:gd name="T15" fmla="*/ 6 h 6"/>
                    <a:gd name="T16" fmla="*/ 24 w 48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8" h="6">
                      <a:moveTo>
                        <a:pt x="24" y="6"/>
                      </a:move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46" name="Freeform 1039"/>
                <p:cNvSpPr>
                  <a:spLocks/>
                </p:cNvSpPr>
                <p:nvPr/>
              </p:nvSpPr>
              <p:spPr bwMode="auto">
                <a:xfrm>
                  <a:off x="3711" y="240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47" name="Freeform 1040"/>
                <p:cNvSpPr>
                  <a:spLocks/>
                </p:cNvSpPr>
                <p:nvPr/>
              </p:nvSpPr>
              <p:spPr bwMode="auto">
                <a:xfrm>
                  <a:off x="3669" y="240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48" name="Freeform 1041"/>
                <p:cNvSpPr>
                  <a:spLocks/>
                </p:cNvSpPr>
                <p:nvPr/>
              </p:nvSpPr>
              <p:spPr bwMode="auto">
                <a:xfrm>
                  <a:off x="3627" y="240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49" name="Freeform 1042"/>
                <p:cNvSpPr>
                  <a:spLocks/>
                </p:cNvSpPr>
                <p:nvPr/>
              </p:nvSpPr>
              <p:spPr bwMode="auto">
                <a:xfrm>
                  <a:off x="3585" y="240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0" name="Freeform 1043"/>
                <p:cNvSpPr>
                  <a:spLocks/>
                </p:cNvSpPr>
                <p:nvPr/>
              </p:nvSpPr>
              <p:spPr bwMode="auto">
                <a:xfrm>
                  <a:off x="3543" y="241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1" name="Freeform 1044"/>
                <p:cNvSpPr>
                  <a:spLocks/>
                </p:cNvSpPr>
                <p:nvPr/>
              </p:nvSpPr>
              <p:spPr bwMode="auto">
                <a:xfrm>
                  <a:off x="3501" y="241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2" name="Freeform 1045"/>
                <p:cNvSpPr>
                  <a:spLocks/>
                </p:cNvSpPr>
                <p:nvPr/>
              </p:nvSpPr>
              <p:spPr bwMode="auto">
                <a:xfrm>
                  <a:off x="3459" y="242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3" name="Freeform 1046"/>
                <p:cNvSpPr>
                  <a:spLocks/>
                </p:cNvSpPr>
                <p:nvPr/>
              </p:nvSpPr>
              <p:spPr bwMode="auto">
                <a:xfrm>
                  <a:off x="3417" y="2423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4" name="Freeform 1047"/>
                <p:cNvSpPr>
                  <a:spLocks/>
                </p:cNvSpPr>
                <p:nvPr/>
              </p:nvSpPr>
              <p:spPr bwMode="auto">
                <a:xfrm>
                  <a:off x="3375" y="243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5" name="Freeform 1048"/>
                <p:cNvSpPr>
                  <a:spLocks/>
                </p:cNvSpPr>
                <p:nvPr/>
              </p:nvSpPr>
              <p:spPr bwMode="auto">
                <a:xfrm>
                  <a:off x="3333" y="244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6" name="Freeform 1049"/>
                <p:cNvSpPr>
                  <a:spLocks/>
                </p:cNvSpPr>
                <p:nvPr/>
              </p:nvSpPr>
              <p:spPr bwMode="auto">
                <a:xfrm>
                  <a:off x="3291" y="2447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7" name="Freeform 1050"/>
                <p:cNvSpPr>
                  <a:spLocks/>
                </p:cNvSpPr>
                <p:nvPr/>
              </p:nvSpPr>
              <p:spPr bwMode="auto">
                <a:xfrm>
                  <a:off x="3249" y="2453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8" name="Freeform 1051"/>
                <p:cNvSpPr>
                  <a:spLocks/>
                </p:cNvSpPr>
                <p:nvPr/>
              </p:nvSpPr>
              <p:spPr bwMode="auto">
                <a:xfrm>
                  <a:off x="3213" y="2465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59" name="Freeform 1052"/>
                <p:cNvSpPr>
                  <a:spLocks/>
                </p:cNvSpPr>
                <p:nvPr/>
              </p:nvSpPr>
              <p:spPr bwMode="auto">
                <a:xfrm>
                  <a:off x="3171" y="2477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0" name="Freeform 1053"/>
                <p:cNvSpPr>
                  <a:spLocks/>
                </p:cNvSpPr>
                <p:nvPr/>
              </p:nvSpPr>
              <p:spPr bwMode="auto">
                <a:xfrm>
                  <a:off x="3129" y="2489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18 w 30"/>
                    <a:gd name="T7" fmla="*/ 6 h 18"/>
                    <a:gd name="T8" fmla="*/ 6 w 30"/>
                    <a:gd name="T9" fmla="*/ 12 h 18"/>
                    <a:gd name="T10" fmla="*/ 0 w 30"/>
                    <a:gd name="T11" fmla="*/ 12 h 18"/>
                    <a:gd name="T12" fmla="*/ 6 w 30"/>
                    <a:gd name="T13" fmla="*/ 18 h 18"/>
                    <a:gd name="T14" fmla="*/ 18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1" name="Freeform 1054"/>
                <p:cNvSpPr>
                  <a:spLocks/>
                </p:cNvSpPr>
                <p:nvPr/>
              </p:nvSpPr>
              <p:spPr bwMode="auto">
                <a:xfrm>
                  <a:off x="3093" y="2507"/>
                  <a:ext cx="24" cy="13"/>
                </a:xfrm>
                <a:custGeom>
                  <a:avLst/>
                  <a:gdLst>
                    <a:gd name="T0" fmla="*/ 24 w 24"/>
                    <a:gd name="T1" fmla="*/ 7 h 13"/>
                    <a:gd name="T2" fmla="*/ 24 w 24"/>
                    <a:gd name="T3" fmla="*/ 0 h 13"/>
                    <a:gd name="T4" fmla="*/ 24 w 24"/>
                    <a:gd name="T5" fmla="*/ 0 h 13"/>
                    <a:gd name="T6" fmla="*/ 0 w 24"/>
                    <a:gd name="T7" fmla="*/ 7 h 13"/>
                    <a:gd name="T8" fmla="*/ 0 w 24"/>
                    <a:gd name="T9" fmla="*/ 13 h 13"/>
                    <a:gd name="T10" fmla="*/ 0 w 24"/>
                    <a:gd name="T11" fmla="*/ 13 h 13"/>
                    <a:gd name="T12" fmla="*/ 24 w 24"/>
                    <a:gd name="T13" fmla="*/ 7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3">
                      <a:moveTo>
                        <a:pt x="24" y="7"/>
                      </a:moveTo>
                      <a:lnTo>
                        <a:pt x="24" y="0"/>
                      </a:lnTo>
                      <a:lnTo>
                        <a:pt x="0" y="7"/>
                      </a:lnTo>
                      <a:lnTo>
                        <a:pt x="0" y="13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2" name="Freeform 1055"/>
                <p:cNvSpPr>
                  <a:spLocks/>
                </p:cNvSpPr>
                <p:nvPr/>
              </p:nvSpPr>
              <p:spPr bwMode="auto">
                <a:xfrm>
                  <a:off x="3051" y="2520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3" name="Freeform 1056"/>
                <p:cNvSpPr>
                  <a:spLocks/>
                </p:cNvSpPr>
                <p:nvPr/>
              </p:nvSpPr>
              <p:spPr bwMode="auto">
                <a:xfrm>
                  <a:off x="3015" y="2538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4" name="Freeform 1057"/>
                <p:cNvSpPr>
                  <a:spLocks/>
                </p:cNvSpPr>
                <p:nvPr/>
              </p:nvSpPr>
              <p:spPr bwMode="auto">
                <a:xfrm>
                  <a:off x="2979" y="256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18 w 30"/>
                    <a:gd name="T7" fmla="*/ 6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18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5" name="Freeform 1058"/>
                <p:cNvSpPr>
                  <a:spLocks/>
                </p:cNvSpPr>
                <p:nvPr/>
              </p:nvSpPr>
              <p:spPr bwMode="auto">
                <a:xfrm>
                  <a:off x="2949" y="2586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6" name="Freeform 1059"/>
                <p:cNvSpPr>
                  <a:spLocks/>
                </p:cNvSpPr>
                <p:nvPr/>
              </p:nvSpPr>
              <p:spPr bwMode="auto">
                <a:xfrm>
                  <a:off x="2919" y="2616"/>
                  <a:ext cx="24" cy="24"/>
                </a:xfrm>
                <a:custGeom>
                  <a:avLst/>
                  <a:gdLst>
                    <a:gd name="T0" fmla="*/ 18 w 24"/>
                    <a:gd name="T1" fmla="*/ 6 h 24"/>
                    <a:gd name="T2" fmla="*/ 24 w 24"/>
                    <a:gd name="T3" fmla="*/ 0 h 24"/>
                    <a:gd name="T4" fmla="*/ 18 w 24"/>
                    <a:gd name="T5" fmla="*/ 0 h 24"/>
                    <a:gd name="T6" fmla="*/ 12 w 24"/>
                    <a:gd name="T7" fmla="*/ 6 h 24"/>
                    <a:gd name="T8" fmla="*/ 6 w 24"/>
                    <a:gd name="T9" fmla="*/ 6 h 24"/>
                    <a:gd name="T10" fmla="*/ 0 w 24"/>
                    <a:gd name="T11" fmla="*/ 18 h 24"/>
                    <a:gd name="T12" fmla="*/ 0 w 24"/>
                    <a:gd name="T13" fmla="*/ 24 h 24"/>
                    <a:gd name="T14" fmla="*/ 6 w 24"/>
                    <a:gd name="T15" fmla="*/ 18 h 24"/>
                    <a:gd name="T16" fmla="*/ 12 w 24"/>
                    <a:gd name="T17" fmla="*/ 6 h 24"/>
                    <a:gd name="T18" fmla="*/ 12 w 24"/>
                    <a:gd name="T19" fmla="*/ 6 h 24"/>
                    <a:gd name="T20" fmla="*/ 12 w 24"/>
                    <a:gd name="T21" fmla="*/ 12 h 24"/>
                    <a:gd name="T22" fmla="*/ 18 w 24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7" name="Freeform 1060"/>
                <p:cNvSpPr>
                  <a:spLocks/>
                </p:cNvSpPr>
                <p:nvPr/>
              </p:nvSpPr>
              <p:spPr bwMode="auto">
                <a:xfrm>
                  <a:off x="2895" y="2646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8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8" name="Freeform 1061"/>
                <p:cNvSpPr>
                  <a:spLocks/>
                </p:cNvSpPr>
                <p:nvPr/>
              </p:nvSpPr>
              <p:spPr bwMode="auto">
                <a:xfrm>
                  <a:off x="2889" y="2682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6 w 6"/>
                    <a:gd name="T3" fmla="*/ 0 h 30"/>
                    <a:gd name="T4" fmla="*/ 0 w 6"/>
                    <a:gd name="T5" fmla="*/ 6 h 30"/>
                    <a:gd name="T6" fmla="*/ 0 w 6"/>
                    <a:gd name="T7" fmla="*/ 30 h 30"/>
                    <a:gd name="T8" fmla="*/ 0 w 6"/>
                    <a:gd name="T9" fmla="*/ 30 h 30"/>
                    <a:gd name="T10" fmla="*/ 6 w 6"/>
                    <a:gd name="T11" fmla="*/ 30 h 30"/>
                    <a:gd name="T12" fmla="*/ 6 w 6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69" name="Freeform 1062"/>
                <p:cNvSpPr>
                  <a:spLocks/>
                </p:cNvSpPr>
                <p:nvPr/>
              </p:nvSpPr>
              <p:spPr bwMode="auto">
                <a:xfrm>
                  <a:off x="2889" y="2724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24 h 30"/>
                    <a:gd name="T8" fmla="*/ 0 w 6"/>
                    <a:gd name="T9" fmla="*/ 30 h 30"/>
                    <a:gd name="T10" fmla="*/ 6 w 6"/>
                    <a:gd name="T11" fmla="*/ 30 h 30"/>
                    <a:gd name="T12" fmla="*/ 6 w 6"/>
                    <a:gd name="T13" fmla="*/ 30 h 30"/>
                    <a:gd name="T14" fmla="*/ 6 w 6"/>
                    <a:gd name="T15" fmla="*/ 24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0" name="Freeform 1063"/>
                <p:cNvSpPr>
                  <a:spLocks/>
                </p:cNvSpPr>
                <p:nvPr/>
              </p:nvSpPr>
              <p:spPr bwMode="auto">
                <a:xfrm>
                  <a:off x="2901" y="2766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12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1" name="Freeform 1064"/>
                <p:cNvSpPr>
                  <a:spLocks/>
                </p:cNvSpPr>
                <p:nvPr/>
              </p:nvSpPr>
              <p:spPr bwMode="auto">
                <a:xfrm>
                  <a:off x="2919" y="2802"/>
                  <a:ext cx="24" cy="24"/>
                </a:xfrm>
                <a:custGeom>
                  <a:avLst/>
                  <a:gdLst>
                    <a:gd name="T0" fmla="*/ 6 w 24"/>
                    <a:gd name="T1" fmla="*/ 0 h 24"/>
                    <a:gd name="T2" fmla="*/ 6 w 24"/>
                    <a:gd name="T3" fmla="*/ 0 h 24"/>
                    <a:gd name="T4" fmla="*/ 0 w 24"/>
                    <a:gd name="T5" fmla="*/ 0 h 24"/>
                    <a:gd name="T6" fmla="*/ 6 w 24"/>
                    <a:gd name="T7" fmla="*/ 6 h 24"/>
                    <a:gd name="T8" fmla="*/ 12 w 24"/>
                    <a:gd name="T9" fmla="*/ 12 h 24"/>
                    <a:gd name="T10" fmla="*/ 24 w 24"/>
                    <a:gd name="T11" fmla="*/ 24 h 24"/>
                    <a:gd name="T12" fmla="*/ 24 w 24"/>
                    <a:gd name="T13" fmla="*/ 18 h 24"/>
                    <a:gd name="T14" fmla="*/ 24 w 24"/>
                    <a:gd name="T15" fmla="*/ 18 h 24"/>
                    <a:gd name="T16" fmla="*/ 12 w 24"/>
                    <a:gd name="T17" fmla="*/ 6 h 24"/>
                    <a:gd name="T18" fmla="*/ 12 w 24"/>
                    <a:gd name="T19" fmla="*/ 6 h 24"/>
                    <a:gd name="T20" fmla="*/ 12 w 24"/>
                    <a:gd name="T21" fmla="*/ 6 h 24"/>
                    <a:gd name="T22" fmla="*/ 6 w 24"/>
                    <a:gd name="T23" fmla="*/ 0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24"/>
                      </a:lnTo>
                      <a:lnTo>
                        <a:pt x="24" y="18"/>
                      </a:lnTo>
                      <a:lnTo>
                        <a:pt x="12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2" name="Freeform 1065"/>
                <p:cNvSpPr>
                  <a:spLocks/>
                </p:cNvSpPr>
                <p:nvPr/>
              </p:nvSpPr>
              <p:spPr bwMode="auto">
                <a:xfrm>
                  <a:off x="2949" y="283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0 h 18"/>
                    <a:gd name="T4" fmla="*/ 6 w 30"/>
                    <a:gd name="T5" fmla="*/ 6 h 18"/>
                    <a:gd name="T6" fmla="*/ 12 w 30"/>
                    <a:gd name="T7" fmla="*/ 6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12 w 30"/>
                    <a:gd name="T15" fmla="*/ 0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3" name="Freeform 1066"/>
                <p:cNvSpPr>
                  <a:spLocks/>
                </p:cNvSpPr>
                <p:nvPr/>
              </p:nvSpPr>
              <p:spPr bwMode="auto">
                <a:xfrm>
                  <a:off x="2985" y="2856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12 w 24"/>
                    <a:gd name="T7" fmla="*/ 12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24 w 24"/>
                    <a:gd name="T13" fmla="*/ 12 h 18"/>
                    <a:gd name="T14" fmla="*/ 12 w 24"/>
                    <a:gd name="T15" fmla="*/ 6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4" name="Freeform 1067"/>
                <p:cNvSpPr>
                  <a:spLocks/>
                </p:cNvSpPr>
                <p:nvPr/>
              </p:nvSpPr>
              <p:spPr bwMode="auto">
                <a:xfrm>
                  <a:off x="3021" y="2874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18 w 24"/>
                    <a:gd name="T15" fmla="*/ 12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5" name="Freeform 1068"/>
                <p:cNvSpPr>
                  <a:spLocks/>
                </p:cNvSpPr>
                <p:nvPr/>
              </p:nvSpPr>
              <p:spPr bwMode="auto">
                <a:xfrm>
                  <a:off x="3057" y="289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6" name="Freeform 1069"/>
                <p:cNvSpPr>
                  <a:spLocks/>
                </p:cNvSpPr>
                <p:nvPr/>
              </p:nvSpPr>
              <p:spPr bwMode="auto">
                <a:xfrm>
                  <a:off x="3099" y="2910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2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7" name="Freeform 1070"/>
                <p:cNvSpPr>
                  <a:spLocks/>
                </p:cNvSpPr>
                <p:nvPr/>
              </p:nvSpPr>
              <p:spPr bwMode="auto">
                <a:xfrm>
                  <a:off x="3135" y="292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12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12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8" name="Freeform 1071"/>
                <p:cNvSpPr>
                  <a:spLocks/>
                </p:cNvSpPr>
                <p:nvPr/>
              </p:nvSpPr>
              <p:spPr bwMode="auto">
                <a:xfrm>
                  <a:off x="3177" y="294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79" name="Freeform 1072"/>
                <p:cNvSpPr>
                  <a:spLocks/>
                </p:cNvSpPr>
                <p:nvPr/>
              </p:nvSpPr>
              <p:spPr bwMode="auto">
                <a:xfrm>
                  <a:off x="3219" y="2952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6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0" name="Freeform 1073"/>
                <p:cNvSpPr>
                  <a:spLocks/>
                </p:cNvSpPr>
                <p:nvPr/>
              </p:nvSpPr>
              <p:spPr bwMode="auto">
                <a:xfrm>
                  <a:off x="3255" y="296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30 w 30"/>
                    <a:gd name="T13" fmla="*/ 6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1" name="Freeform 1074"/>
                <p:cNvSpPr>
                  <a:spLocks/>
                </p:cNvSpPr>
                <p:nvPr/>
              </p:nvSpPr>
              <p:spPr bwMode="auto">
                <a:xfrm>
                  <a:off x="3297" y="297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2" name="Freeform 1075"/>
                <p:cNvSpPr>
                  <a:spLocks/>
                </p:cNvSpPr>
                <p:nvPr/>
              </p:nvSpPr>
              <p:spPr bwMode="auto">
                <a:xfrm>
                  <a:off x="3339" y="298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3" name="Freeform 1076"/>
                <p:cNvSpPr>
                  <a:spLocks/>
                </p:cNvSpPr>
                <p:nvPr/>
              </p:nvSpPr>
              <p:spPr bwMode="auto">
                <a:xfrm>
                  <a:off x="3381" y="298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4" name="Freeform 1077"/>
                <p:cNvSpPr>
                  <a:spLocks/>
                </p:cNvSpPr>
                <p:nvPr/>
              </p:nvSpPr>
              <p:spPr bwMode="auto">
                <a:xfrm>
                  <a:off x="3423" y="299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5" name="Freeform 1078"/>
                <p:cNvSpPr>
                  <a:spLocks/>
                </p:cNvSpPr>
                <p:nvPr/>
              </p:nvSpPr>
              <p:spPr bwMode="auto">
                <a:xfrm>
                  <a:off x="3465" y="300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6" name="Freeform 1079"/>
                <p:cNvSpPr>
                  <a:spLocks/>
                </p:cNvSpPr>
                <p:nvPr/>
              </p:nvSpPr>
              <p:spPr bwMode="auto">
                <a:xfrm>
                  <a:off x="3507" y="30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7" name="Freeform 1080"/>
                <p:cNvSpPr>
                  <a:spLocks/>
                </p:cNvSpPr>
                <p:nvPr/>
              </p:nvSpPr>
              <p:spPr bwMode="auto">
                <a:xfrm>
                  <a:off x="3549" y="301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8" name="Freeform 1081"/>
                <p:cNvSpPr>
                  <a:spLocks/>
                </p:cNvSpPr>
                <p:nvPr/>
              </p:nvSpPr>
              <p:spPr bwMode="auto">
                <a:xfrm>
                  <a:off x="3591" y="301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89" name="Freeform 1082"/>
                <p:cNvSpPr>
                  <a:spLocks/>
                </p:cNvSpPr>
                <p:nvPr/>
              </p:nvSpPr>
              <p:spPr bwMode="auto">
                <a:xfrm>
                  <a:off x="3633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0" name="Freeform 1083"/>
                <p:cNvSpPr>
                  <a:spLocks/>
                </p:cNvSpPr>
                <p:nvPr/>
              </p:nvSpPr>
              <p:spPr bwMode="auto">
                <a:xfrm>
                  <a:off x="3675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1" name="Freeform 1084"/>
                <p:cNvSpPr>
                  <a:spLocks/>
                </p:cNvSpPr>
                <p:nvPr/>
              </p:nvSpPr>
              <p:spPr bwMode="auto">
                <a:xfrm>
                  <a:off x="3717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2" name="Freeform 1085"/>
                <p:cNvSpPr>
                  <a:spLocks/>
                </p:cNvSpPr>
                <p:nvPr/>
              </p:nvSpPr>
              <p:spPr bwMode="auto">
                <a:xfrm>
                  <a:off x="3759" y="301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8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8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3" name="Freeform 1086"/>
                <p:cNvSpPr>
                  <a:spLocks/>
                </p:cNvSpPr>
                <p:nvPr/>
              </p:nvSpPr>
              <p:spPr bwMode="auto">
                <a:xfrm>
                  <a:off x="3801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4" name="Freeform 1087"/>
                <p:cNvSpPr>
                  <a:spLocks/>
                </p:cNvSpPr>
                <p:nvPr/>
              </p:nvSpPr>
              <p:spPr bwMode="auto">
                <a:xfrm>
                  <a:off x="3843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5" name="Freeform 1088"/>
                <p:cNvSpPr>
                  <a:spLocks/>
                </p:cNvSpPr>
                <p:nvPr/>
              </p:nvSpPr>
              <p:spPr bwMode="auto">
                <a:xfrm>
                  <a:off x="3885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6" name="Freeform 1089"/>
                <p:cNvSpPr>
                  <a:spLocks/>
                </p:cNvSpPr>
                <p:nvPr/>
              </p:nvSpPr>
              <p:spPr bwMode="auto">
                <a:xfrm>
                  <a:off x="3927" y="301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7" name="Freeform 1090"/>
                <p:cNvSpPr>
                  <a:spLocks/>
                </p:cNvSpPr>
                <p:nvPr/>
              </p:nvSpPr>
              <p:spPr bwMode="auto">
                <a:xfrm>
                  <a:off x="3969" y="3012"/>
                  <a:ext cx="25" cy="6"/>
                </a:xfrm>
                <a:custGeom>
                  <a:avLst/>
                  <a:gdLst>
                    <a:gd name="T0" fmla="*/ 0 w 25"/>
                    <a:gd name="T1" fmla="*/ 0 h 6"/>
                    <a:gd name="T2" fmla="*/ 0 w 25"/>
                    <a:gd name="T3" fmla="*/ 6 h 6"/>
                    <a:gd name="T4" fmla="*/ 0 w 25"/>
                    <a:gd name="T5" fmla="*/ 6 h 6"/>
                    <a:gd name="T6" fmla="*/ 25 w 25"/>
                    <a:gd name="T7" fmla="*/ 6 h 6"/>
                    <a:gd name="T8" fmla="*/ 25 w 25"/>
                    <a:gd name="T9" fmla="*/ 0 h 6"/>
                    <a:gd name="T10" fmla="*/ 25 w 25"/>
                    <a:gd name="T11" fmla="*/ 0 h 6"/>
                    <a:gd name="T12" fmla="*/ 0 w 25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5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8" name="Freeform 1091"/>
                <p:cNvSpPr>
                  <a:spLocks/>
                </p:cNvSpPr>
                <p:nvPr/>
              </p:nvSpPr>
              <p:spPr bwMode="auto">
                <a:xfrm>
                  <a:off x="4006" y="300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99" name="Freeform 1092"/>
                <p:cNvSpPr>
                  <a:spLocks/>
                </p:cNvSpPr>
                <p:nvPr/>
              </p:nvSpPr>
              <p:spPr bwMode="auto">
                <a:xfrm>
                  <a:off x="4048" y="300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0" name="Freeform 1093"/>
                <p:cNvSpPr>
                  <a:spLocks/>
                </p:cNvSpPr>
                <p:nvPr/>
              </p:nvSpPr>
              <p:spPr bwMode="auto">
                <a:xfrm>
                  <a:off x="4090" y="300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1" name="Freeform 1094"/>
                <p:cNvSpPr>
                  <a:spLocks/>
                </p:cNvSpPr>
                <p:nvPr/>
              </p:nvSpPr>
              <p:spPr bwMode="auto">
                <a:xfrm>
                  <a:off x="4132" y="298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2" name="Freeform 1095"/>
                <p:cNvSpPr>
                  <a:spLocks/>
                </p:cNvSpPr>
                <p:nvPr/>
              </p:nvSpPr>
              <p:spPr bwMode="auto">
                <a:xfrm>
                  <a:off x="4174" y="298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3" name="Freeform 1096"/>
                <p:cNvSpPr>
                  <a:spLocks/>
                </p:cNvSpPr>
                <p:nvPr/>
              </p:nvSpPr>
              <p:spPr bwMode="auto">
                <a:xfrm>
                  <a:off x="4216" y="297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4" name="Freeform 1097"/>
                <p:cNvSpPr>
                  <a:spLocks/>
                </p:cNvSpPr>
                <p:nvPr/>
              </p:nvSpPr>
              <p:spPr bwMode="auto">
                <a:xfrm>
                  <a:off x="4258" y="296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12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2 w 30"/>
                    <a:gd name="T15" fmla="*/ 6 h 12"/>
                    <a:gd name="T16" fmla="*/ 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5" name="Freeform 1098"/>
                <p:cNvSpPr>
                  <a:spLocks/>
                </p:cNvSpPr>
                <p:nvPr/>
              </p:nvSpPr>
              <p:spPr bwMode="auto">
                <a:xfrm>
                  <a:off x="4300" y="295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6" name="Freeform 1099"/>
                <p:cNvSpPr>
                  <a:spLocks/>
                </p:cNvSpPr>
                <p:nvPr/>
              </p:nvSpPr>
              <p:spPr bwMode="auto">
                <a:xfrm>
                  <a:off x="4336" y="294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7" name="Freeform 1100"/>
                <p:cNvSpPr>
                  <a:spLocks/>
                </p:cNvSpPr>
                <p:nvPr/>
              </p:nvSpPr>
              <p:spPr bwMode="auto">
                <a:xfrm>
                  <a:off x="4378" y="292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8" name="Freeform 1101"/>
                <p:cNvSpPr>
                  <a:spLocks/>
                </p:cNvSpPr>
                <p:nvPr/>
              </p:nvSpPr>
              <p:spPr bwMode="auto">
                <a:xfrm>
                  <a:off x="4420" y="291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09" name="Freeform 1102"/>
                <p:cNvSpPr>
                  <a:spLocks/>
                </p:cNvSpPr>
                <p:nvPr/>
              </p:nvSpPr>
              <p:spPr bwMode="auto">
                <a:xfrm>
                  <a:off x="4456" y="289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0" name="Freeform 1103"/>
                <p:cNvSpPr>
                  <a:spLocks/>
                </p:cNvSpPr>
                <p:nvPr/>
              </p:nvSpPr>
              <p:spPr bwMode="auto">
                <a:xfrm>
                  <a:off x="4498" y="288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12 w 24"/>
                    <a:gd name="T7" fmla="*/ 12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1" name="Freeform 1104"/>
                <p:cNvSpPr>
                  <a:spLocks/>
                </p:cNvSpPr>
                <p:nvPr/>
              </p:nvSpPr>
              <p:spPr bwMode="auto">
                <a:xfrm>
                  <a:off x="4534" y="2856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12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18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2" name="Freeform 1105"/>
                <p:cNvSpPr>
                  <a:spLocks/>
                </p:cNvSpPr>
                <p:nvPr/>
              </p:nvSpPr>
              <p:spPr bwMode="auto">
                <a:xfrm>
                  <a:off x="4570" y="2832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18 w 24"/>
                    <a:gd name="T7" fmla="*/ 6 h 24"/>
                    <a:gd name="T8" fmla="*/ 18 w 24"/>
                    <a:gd name="T9" fmla="*/ 6 h 24"/>
                    <a:gd name="T10" fmla="*/ 24 w 24"/>
                    <a:gd name="T11" fmla="*/ 6 h 24"/>
                    <a:gd name="T12" fmla="*/ 18 w 24"/>
                    <a:gd name="T13" fmla="*/ 0 h 24"/>
                    <a:gd name="T14" fmla="*/ 18 w 24"/>
                    <a:gd name="T15" fmla="*/ 0 h 24"/>
                    <a:gd name="T16" fmla="*/ 0 w 24"/>
                    <a:gd name="T17" fmla="*/ 1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3" name="Freeform 1106"/>
                <p:cNvSpPr>
                  <a:spLocks/>
                </p:cNvSpPr>
                <p:nvPr/>
              </p:nvSpPr>
              <p:spPr bwMode="auto">
                <a:xfrm>
                  <a:off x="4600" y="2802"/>
                  <a:ext cx="24" cy="24"/>
                </a:xfrm>
                <a:custGeom>
                  <a:avLst/>
                  <a:gdLst>
                    <a:gd name="T0" fmla="*/ 6 w 24"/>
                    <a:gd name="T1" fmla="*/ 18 h 24"/>
                    <a:gd name="T2" fmla="*/ 0 w 24"/>
                    <a:gd name="T3" fmla="*/ 24 h 24"/>
                    <a:gd name="T4" fmla="*/ 6 w 24"/>
                    <a:gd name="T5" fmla="*/ 24 h 24"/>
                    <a:gd name="T6" fmla="*/ 18 w 24"/>
                    <a:gd name="T7" fmla="*/ 12 h 24"/>
                    <a:gd name="T8" fmla="*/ 24 w 24"/>
                    <a:gd name="T9" fmla="*/ 6 h 24"/>
                    <a:gd name="T10" fmla="*/ 24 w 24"/>
                    <a:gd name="T11" fmla="*/ 6 h 24"/>
                    <a:gd name="T12" fmla="*/ 24 w 24"/>
                    <a:gd name="T13" fmla="*/ 0 h 24"/>
                    <a:gd name="T14" fmla="*/ 18 w 24"/>
                    <a:gd name="T15" fmla="*/ 6 h 24"/>
                    <a:gd name="T16" fmla="*/ 18 w 24"/>
                    <a:gd name="T17" fmla="*/ 6 h 24"/>
                    <a:gd name="T18" fmla="*/ 18 w 24"/>
                    <a:gd name="T19" fmla="*/ 6 h 24"/>
                    <a:gd name="T20" fmla="*/ 18 w 24"/>
                    <a:gd name="T21" fmla="*/ 6 h 24"/>
                    <a:gd name="T22" fmla="*/ 6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18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4" name="Freeform 1107"/>
                <p:cNvSpPr>
                  <a:spLocks/>
                </p:cNvSpPr>
                <p:nvPr/>
              </p:nvSpPr>
              <p:spPr bwMode="auto">
                <a:xfrm>
                  <a:off x="4630" y="2772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2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5" name="Freeform 1108"/>
                <p:cNvSpPr>
                  <a:spLocks/>
                </p:cNvSpPr>
                <p:nvPr/>
              </p:nvSpPr>
              <p:spPr bwMode="auto">
                <a:xfrm>
                  <a:off x="4648" y="2730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18 h 30"/>
                    <a:gd name="T8" fmla="*/ 12 w 12"/>
                    <a:gd name="T9" fmla="*/ 6 h 30"/>
                    <a:gd name="T10" fmla="*/ 12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8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8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6" y="18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6" name="Freeform 1109"/>
                <p:cNvSpPr>
                  <a:spLocks/>
                </p:cNvSpPr>
                <p:nvPr/>
              </p:nvSpPr>
              <p:spPr bwMode="auto">
                <a:xfrm>
                  <a:off x="4654" y="2688"/>
                  <a:ext cx="6" cy="30"/>
                </a:xfrm>
                <a:custGeom>
                  <a:avLst/>
                  <a:gdLst>
                    <a:gd name="T0" fmla="*/ 0 w 6"/>
                    <a:gd name="T1" fmla="*/ 30 h 30"/>
                    <a:gd name="T2" fmla="*/ 6 w 6"/>
                    <a:gd name="T3" fmla="*/ 30 h 30"/>
                    <a:gd name="T4" fmla="*/ 6 w 6"/>
                    <a:gd name="T5" fmla="*/ 30 h 30"/>
                    <a:gd name="T6" fmla="*/ 6 w 6"/>
                    <a:gd name="T7" fmla="*/ 6 h 30"/>
                    <a:gd name="T8" fmla="*/ 0 w 6"/>
                    <a:gd name="T9" fmla="*/ 0 h 30"/>
                    <a:gd name="T10" fmla="*/ 0 w 6"/>
                    <a:gd name="T11" fmla="*/ 6 h 30"/>
                    <a:gd name="T12" fmla="*/ 0 w 6"/>
                    <a:gd name="T13" fmla="*/ 30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7" name="Freeform 1110"/>
                <p:cNvSpPr>
                  <a:spLocks/>
                </p:cNvSpPr>
                <p:nvPr/>
              </p:nvSpPr>
              <p:spPr bwMode="auto">
                <a:xfrm>
                  <a:off x="4636" y="2652"/>
                  <a:ext cx="18" cy="24"/>
                </a:xfrm>
                <a:custGeom>
                  <a:avLst/>
                  <a:gdLst>
                    <a:gd name="T0" fmla="*/ 12 w 18"/>
                    <a:gd name="T1" fmla="*/ 24 h 24"/>
                    <a:gd name="T2" fmla="*/ 12 w 18"/>
                    <a:gd name="T3" fmla="*/ 24 h 24"/>
                    <a:gd name="T4" fmla="*/ 18 w 18"/>
                    <a:gd name="T5" fmla="*/ 24 h 24"/>
                    <a:gd name="T6" fmla="*/ 12 w 18"/>
                    <a:gd name="T7" fmla="*/ 0 h 24"/>
                    <a:gd name="T8" fmla="*/ 6 w 18"/>
                    <a:gd name="T9" fmla="*/ 0 h 24"/>
                    <a:gd name="T10" fmla="*/ 6 w 18"/>
                    <a:gd name="T11" fmla="*/ 0 h 24"/>
                    <a:gd name="T12" fmla="*/ 0 w 18"/>
                    <a:gd name="T13" fmla="*/ 0 h 24"/>
                    <a:gd name="T14" fmla="*/ 6 w 18"/>
                    <a:gd name="T15" fmla="*/ 0 h 24"/>
                    <a:gd name="T16" fmla="*/ 12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2" y="24"/>
                      </a:move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8" name="Freeform 1111"/>
                <p:cNvSpPr>
                  <a:spLocks/>
                </p:cNvSpPr>
                <p:nvPr/>
              </p:nvSpPr>
              <p:spPr bwMode="auto">
                <a:xfrm>
                  <a:off x="4612" y="2616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12 w 24"/>
                    <a:gd name="T7" fmla="*/ 6 h 24"/>
                    <a:gd name="T8" fmla="*/ 6 w 24"/>
                    <a:gd name="T9" fmla="*/ 6 h 24"/>
                    <a:gd name="T10" fmla="*/ 6 w 24"/>
                    <a:gd name="T11" fmla="*/ 0 h 24"/>
                    <a:gd name="T12" fmla="*/ 0 w 24"/>
                    <a:gd name="T13" fmla="*/ 6 h 24"/>
                    <a:gd name="T14" fmla="*/ 6 w 24"/>
                    <a:gd name="T15" fmla="*/ 6 h 24"/>
                    <a:gd name="T16" fmla="*/ 6 w 24"/>
                    <a:gd name="T17" fmla="*/ 12 h 24"/>
                    <a:gd name="T18" fmla="*/ 6 w 24"/>
                    <a:gd name="T19" fmla="*/ 6 h 24"/>
                    <a:gd name="T20" fmla="*/ 6 w 24"/>
                    <a:gd name="T21" fmla="*/ 6 h 24"/>
                    <a:gd name="T22" fmla="*/ 18 w 24"/>
                    <a:gd name="T23" fmla="*/ 24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6" y="6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19" name="Freeform 1112"/>
                <p:cNvSpPr>
                  <a:spLocks/>
                </p:cNvSpPr>
                <p:nvPr/>
              </p:nvSpPr>
              <p:spPr bwMode="auto">
                <a:xfrm>
                  <a:off x="4582" y="2586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24 w 24"/>
                    <a:gd name="T3" fmla="*/ 24 h 24"/>
                    <a:gd name="T4" fmla="*/ 18 w 24"/>
                    <a:gd name="T5" fmla="*/ 18 h 24"/>
                    <a:gd name="T6" fmla="*/ 6 w 24"/>
                    <a:gd name="T7" fmla="*/ 6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6 w 24"/>
                    <a:gd name="T15" fmla="*/ 12 h 24"/>
                    <a:gd name="T16" fmla="*/ 18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0" name="Freeform 1113"/>
                <p:cNvSpPr>
                  <a:spLocks/>
                </p:cNvSpPr>
                <p:nvPr/>
              </p:nvSpPr>
              <p:spPr bwMode="auto">
                <a:xfrm>
                  <a:off x="4546" y="2562"/>
                  <a:ext cx="30" cy="24"/>
                </a:xfrm>
                <a:custGeom>
                  <a:avLst/>
                  <a:gdLst>
                    <a:gd name="T0" fmla="*/ 24 w 30"/>
                    <a:gd name="T1" fmla="*/ 24 h 24"/>
                    <a:gd name="T2" fmla="*/ 30 w 30"/>
                    <a:gd name="T3" fmla="*/ 18 h 24"/>
                    <a:gd name="T4" fmla="*/ 24 w 30"/>
                    <a:gd name="T5" fmla="*/ 18 h 24"/>
                    <a:gd name="T6" fmla="*/ 6 w 30"/>
                    <a:gd name="T7" fmla="*/ 6 h 24"/>
                    <a:gd name="T8" fmla="*/ 6 w 30"/>
                    <a:gd name="T9" fmla="*/ 0 h 24"/>
                    <a:gd name="T10" fmla="*/ 0 w 30"/>
                    <a:gd name="T11" fmla="*/ 6 h 24"/>
                    <a:gd name="T12" fmla="*/ 6 w 30"/>
                    <a:gd name="T13" fmla="*/ 6 h 24"/>
                    <a:gd name="T14" fmla="*/ 6 w 30"/>
                    <a:gd name="T15" fmla="*/ 12 h 24"/>
                    <a:gd name="T16" fmla="*/ 24 w 30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24">
                      <a:moveTo>
                        <a:pt x="24" y="24"/>
                      </a:move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1" name="Freeform 1114"/>
                <p:cNvSpPr>
                  <a:spLocks/>
                </p:cNvSpPr>
                <p:nvPr/>
              </p:nvSpPr>
              <p:spPr bwMode="auto">
                <a:xfrm>
                  <a:off x="4510" y="2544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2" name="Freeform 1115"/>
                <p:cNvSpPr>
                  <a:spLocks/>
                </p:cNvSpPr>
                <p:nvPr/>
              </p:nvSpPr>
              <p:spPr bwMode="auto">
                <a:xfrm>
                  <a:off x="4474" y="252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3" name="Freeform 1116"/>
                <p:cNvSpPr>
                  <a:spLocks/>
                </p:cNvSpPr>
                <p:nvPr/>
              </p:nvSpPr>
              <p:spPr bwMode="auto">
                <a:xfrm>
                  <a:off x="4432" y="2507"/>
                  <a:ext cx="30" cy="13"/>
                </a:xfrm>
                <a:custGeom>
                  <a:avLst/>
                  <a:gdLst>
                    <a:gd name="T0" fmla="*/ 30 w 30"/>
                    <a:gd name="T1" fmla="*/ 13 h 13"/>
                    <a:gd name="T2" fmla="*/ 30 w 30"/>
                    <a:gd name="T3" fmla="*/ 13 h 13"/>
                    <a:gd name="T4" fmla="*/ 30 w 30"/>
                    <a:gd name="T5" fmla="*/ 7 h 13"/>
                    <a:gd name="T6" fmla="*/ 24 w 30"/>
                    <a:gd name="T7" fmla="*/ 7 h 13"/>
                    <a:gd name="T8" fmla="*/ 6 w 30"/>
                    <a:gd name="T9" fmla="*/ 0 h 13"/>
                    <a:gd name="T10" fmla="*/ 0 w 30"/>
                    <a:gd name="T11" fmla="*/ 0 h 13"/>
                    <a:gd name="T12" fmla="*/ 6 w 30"/>
                    <a:gd name="T13" fmla="*/ 7 h 13"/>
                    <a:gd name="T14" fmla="*/ 24 w 30"/>
                    <a:gd name="T15" fmla="*/ 13 h 13"/>
                    <a:gd name="T16" fmla="*/ 30 w 30"/>
                    <a:gd name="T17" fmla="*/ 13 h 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3">
                      <a:moveTo>
                        <a:pt x="30" y="13"/>
                      </a:moveTo>
                      <a:lnTo>
                        <a:pt x="30" y="13"/>
                      </a:lnTo>
                      <a:lnTo>
                        <a:pt x="30" y="7"/>
                      </a:lnTo>
                      <a:lnTo>
                        <a:pt x="24" y="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24" y="13"/>
                      </a:lnTo>
                      <a:lnTo>
                        <a:pt x="30" y="1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4" name="Freeform 1117"/>
                <p:cNvSpPr>
                  <a:spLocks/>
                </p:cNvSpPr>
                <p:nvPr/>
              </p:nvSpPr>
              <p:spPr bwMode="auto">
                <a:xfrm>
                  <a:off x="4396" y="2495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" name="Freeform 1118"/>
                <p:cNvSpPr>
                  <a:spLocks/>
                </p:cNvSpPr>
                <p:nvPr/>
              </p:nvSpPr>
              <p:spPr bwMode="auto">
                <a:xfrm>
                  <a:off x="4354" y="2483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" name="Freeform 1119"/>
                <p:cNvSpPr>
                  <a:spLocks/>
                </p:cNvSpPr>
                <p:nvPr/>
              </p:nvSpPr>
              <p:spPr bwMode="auto">
                <a:xfrm>
                  <a:off x="4318" y="2471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" name="Freeform 1120"/>
                <p:cNvSpPr>
                  <a:spLocks/>
                </p:cNvSpPr>
                <p:nvPr/>
              </p:nvSpPr>
              <p:spPr bwMode="auto">
                <a:xfrm>
                  <a:off x="4276" y="2459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" name="Freeform 1121"/>
                <p:cNvSpPr>
                  <a:spLocks/>
                </p:cNvSpPr>
                <p:nvPr/>
              </p:nvSpPr>
              <p:spPr bwMode="auto">
                <a:xfrm>
                  <a:off x="4234" y="2447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" name="Freeform 1122"/>
                <p:cNvSpPr>
                  <a:spLocks/>
                </p:cNvSpPr>
                <p:nvPr/>
              </p:nvSpPr>
              <p:spPr bwMode="auto">
                <a:xfrm>
                  <a:off x="4192" y="2441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" name="Freeform 1123"/>
                <p:cNvSpPr>
                  <a:spLocks/>
                </p:cNvSpPr>
                <p:nvPr/>
              </p:nvSpPr>
              <p:spPr bwMode="auto">
                <a:xfrm>
                  <a:off x="4150" y="2435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" name="Freeform 1124"/>
                <p:cNvSpPr>
                  <a:spLocks/>
                </p:cNvSpPr>
                <p:nvPr/>
              </p:nvSpPr>
              <p:spPr bwMode="auto">
                <a:xfrm>
                  <a:off x="4108" y="2423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12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2" name="Freeform 1125"/>
                <p:cNvSpPr>
                  <a:spLocks/>
                </p:cNvSpPr>
                <p:nvPr/>
              </p:nvSpPr>
              <p:spPr bwMode="auto">
                <a:xfrm>
                  <a:off x="4066" y="2423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3" name="Freeform 1126"/>
                <p:cNvSpPr>
                  <a:spLocks/>
                </p:cNvSpPr>
                <p:nvPr/>
              </p:nvSpPr>
              <p:spPr bwMode="auto">
                <a:xfrm>
                  <a:off x="4024" y="2417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4" name="Freeform 1127"/>
                <p:cNvSpPr>
                  <a:spLocks/>
                </p:cNvSpPr>
                <p:nvPr/>
              </p:nvSpPr>
              <p:spPr bwMode="auto">
                <a:xfrm>
                  <a:off x="3981" y="2411"/>
                  <a:ext cx="31" cy="12"/>
                </a:xfrm>
                <a:custGeom>
                  <a:avLst/>
                  <a:gdLst>
                    <a:gd name="T0" fmla="*/ 31 w 31"/>
                    <a:gd name="T1" fmla="*/ 12 h 12"/>
                    <a:gd name="T2" fmla="*/ 31 w 31"/>
                    <a:gd name="T3" fmla="*/ 6 h 12"/>
                    <a:gd name="T4" fmla="*/ 31 w 31"/>
                    <a:gd name="T5" fmla="*/ 6 h 12"/>
                    <a:gd name="T6" fmla="*/ 6 w 31"/>
                    <a:gd name="T7" fmla="*/ 0 h 12"/>
                    <a:gd name="T8" fmla="*/ 0 w 31"/>
                    <a:gd name="T9" fmla="*/ 6 h 12"/>
                    <a:gd name="T10" fmla="*/ 6 w 31"/>
                    <a:gd name="T11" fmla="*/ 6 h 12"/>
                    <a:gd name="T12" fmla="*/ 31 w 31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12">
                      <a:moveTo>
                        <a:pt x="31" y="12"/>
                      </a:moveTo>
                      <a:lnTo>
                        <a:pt x="31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5" name="Freeform 1128"/>
                <p:cNvSpPr>
                  <a:spLocks/>
                </p:cNvSpPr>
                <p:nvPr/>
              </p:nvSpPr>
              <p:spPr bwMode="auto">
                <a:xfrm>
                  <a:off x="3939" y="241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18 w 30"/>
                    <a:gd name="T7" fmla="*/ 0 h 6"/>
                    <a:gd name="T8" fmla="*/ 6 w 30"/>
                    <a:gd name="T9" fmla="*/ 0 h 6"/>
                    <a:gd name="T10" fmla="*/ 0 w 30"/>
                    <a:gd name="T11" fmla="*/ 0 h 6"/>
                    <a:gd name="T12" fmla="*/ 6 w 30"/>
                    <a:gd name="T13" fmla="*/ 6 h 6"/>
                    <a:gd name="T14" fmla="*/ 18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6" name="Freeform 1129"/>
                <p:cNvSpPr>
                  <a:spLocks/>
                </p:cNvSpPr>
                <p:nvPr/>
              </p:nvSpPr>
              <p:spPr bwMode="auto">
                <a:xfrm>
                  <a:off x="3897" y="2405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7" name="Freeform 1130"/>
                <p:cNvSpPr>
                  <a:spLocks/>
                </p:cNvSpPr>
                <p:nvPr/>
              </p:nvSpPr>
              <p:spPr bwMode="auto">
                <a:xfrm>
                  <a:off x="3855" y="2405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8" name="Freeform 1131"/>
                <p:cNvSpPr>
                  <a:spLocks/>
                </p:cNvSpPr>
                <p:nvPr/>
              </p:nvSpPr>
              <p:spPr bwMode="auto">
                <a:xfrm>
                  <a:off x="3813" y="2405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472" name="Group 1132"/>
              <p:cNvGrpSpPr>
                <a:grpSpLocks/>
              </p:cNvGrpSpPr>
              <p:nvPr/>
            </p:nvGrpSpPr>
            <p:grpSpPr bwMode="auto">
              <a:xfrm>
                <a:off x="3177" y="2501"/>
                <a:ext cx="1195" cy="433"/>
                <a:chOff x="3177" y="2501"/>
                <a:chExt cx="1195" cy="433"/>
              </a:xfrm>
            </p:grpSpPr>
            <p:sp>
              <p:nvSpPr>
                <p:cNvPr id="43481" name="Freeform 1133"/>
                <p:cNvSpPr>
                  <a:spLocks/>
                </p:cNvSpPr>
                <p:nvPr/>
              </p:nvSpPr>
              <p:spPr bwMode="auto">
                <a:xfrm>
                  <a:off x="3747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30 w 30"/>
                    <a:gd name="T7" fmla="*/ 0 h 6"/>
                    <a:gd name="T8" fmla="*/ 24 w 30"/>
                    <a:gd name="T9" fmla="*/ 0 h 6"/>
                    <a:gd name="T10" fmla="*/ 0 w 30"/>
                    <a:gd name="T11" fmla="*/ 0 h 6"/>
                    <a:gd name="T12" fmla="*/ 0 w 30"/>
                    <a:gd name="T13" fmla="*/ 0 h 6"/>
                    <a:gd name="T14" fmla="*/ 0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82" name="Freeform 1134"/>
                <p:cNvSpPr>
                  <a:spLocks/>
                </p:cNvSpPr>
                <p:nvPr/>
              </p:nvSpPr>
              <p:spPr bwMode="auto">
                <a:xfrm>
                  <a:off x="3705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83" name="Freeform 1135"/>
                <p:cNvSpPr>
                  <a:spLocks/>
                </p:cNvSpPr>
                <p:nvPr/>
              </p:nvSpPr>
              <p:spPr bwMode="auto">
                <a:xfrm>
                  <a:off x="3663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84" name="Freeform 1136"/>
                <p:cNvSpPr>
                  <a:spLocks/>
                </p:cNvSpPr>
                <p:nvPr/>
              </p:nvSpPr>
              <p:spPr bwMode="auto">
                <a:xfrm>
                  <a:off x="3621" y="2501"/>
                  <a:ext cx="30" cy="13"/>
                </a:xfrm>
                <a:custGeom>
                  <a:avLst/>
                  <a:gdLst>
                    <a:gd name="T0" fmla="*/ 24 w 30"/>
                    <a:gd name="T1" fmla="*/ 6 h 13"/>
                    <a:gd name="T2" fmla="*/ 30 w 30"/>
                    <a:gd name="T3" fmla="*/ 6 h 13"/>
                    <a:gd name="T4" fmla="*/ 24 w 30"/>
                    <a:gd name="T5" fmla="*/ 0 h 13"/>
                    <a:gd name="T6" fmla="*/ 0 w 30"/>
                    <a:gd name="T7" fmla="*/ 6 h 13"/>
                    <a:gd name="T8" fmla="*/ 0 w 30"/>
                    <a:gd name="T9" fmla="*/ 6 h 13"/>
                    <a:gd name="T10" fmla="*/ 0 w 30"/>
                    <a:gd name="T11" fmla="*/ 13 h 13"/>
                    <a:gd name="T12" fmla="*/ 24 w 30"/>
                    <a:gd name="T13" fmla="*/ 6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3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85" name="Freeform 1137"/>
                <p:cNvSpPr>
                  <a:spLocks/>
                </p:cNvSpPr>
                <p:nvPr/>
              </p:nvSpPr>
              <p:spPr bwMode="auto">
                <a:xfrm>
                  <a:off x="3579" y="2507"/>
                  <a:ext cx="30" cy="13"/>
                </a:xfrm>
                <a:custGeom>
                  <a:avLst/>
                  <a:gdLst>
                    <a:gd name="T0" fmla="*/ 24 w 30"/>
                    <a:gd name="T1" fmla="*/ 7 h 13"/>
                    <a:gd name="T2" fmla="*/ 30 w 30"/>
                    <a:gd name="T3" fmla="*/ 7 h 13"/>
                    <a:gd name="T4" fmla="*/ 24 w 30"/>
                    <a:gd name="T5" fmla="*/ 0 h 13"/>
                    <a:gd name="T6" fmla="*/ 0 w 30"/>
                    <a:gd name="T7" fmla="*/ 7 h 13"/>
                    <a:gd name="T8" fmla="*/ 0 w 30"/>
                    <a:gd name="T9" fmla="*/ 7 h 13"/>
                    <a:gd name="T10" fmla="*/ 0 w 30"/>
                    <a:gd name="T11" fmla="*/ 13 h 13"/>
                    <a:gd name="T12" fmla="*/ 24 w 30"/>
                    <a:gd name="T13" fmla="*/ 7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24" y="7"/>
                      </a:moveTo>
                      <a:lnTo>
                        <a:pt x="30" y="7"/>
                      </a:lnTo>
                      <a:lnTo>
                        <a:pt x="24" y="0"/>
                      </a:lnTo>
                      <a:lnTo>
                        <a:pt x="0" y="7"/>
                      </a:lnTo>
                      <a:lnTo>
                        <a:pt x="0" y="13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86" name="Freeform 1138"/>
                <p:cNvSpPr>
                  <a:spLocks/>
                </p:cNvSpPr>
                <p:nvPr/>
              </p:nvSpPr>
              <p:spPr bwMode="auto">
                <a:xfrm>
                  <a:off x="3537" y="251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0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87" name="Freeform 1139"/>
                <p:cNvSpPr>
                  <a:spLocks/>
                </p:cNvSpPr>
                <p:nvPr/>
              </p:nvSpPr>
              <p:spPr bwMode="auto">
                <a:xfrm>
                  <a:off x="3495" y="252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88" name="Freeform 1140"/>
                <p:cNvSpPr>
                  <a:spLocks/>
                </p:cNvSpPr>
                <p:nvPr/>
              </p:nvSpPr>
              <p:spPr bwMode="auto">
                <a:xfrm>
                  <a:off x="3453" y="252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89" name="Freeform 1141"/>
                <p:cNvSpPr>
                  <a:spLocks/>
                </p:cNvSpPr>
                <p:nvPr/>
              </p:nvSpPr>
              <p:spPr bwMode="auto">
                <a:xfrm>
                  <a:off x="3411" y="253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0" name="Freeform 1142"/>
                <p:cNvSpPr>
                  <a:spLocks/>
                </p:cNvSpPr>
                <p:nvPr/>
              </p:nvSpPr>
              <p:spPr bwMode="auto">
                <a:xfrm>
                  <a:off x="3369" y="2550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1" name="Freeform 1143"/>
                <p:cNvSpPr>
                  <a:spLocks/>
                </p:cNvSpPr>
                <p:nvPr/>
              </p:nvSpPr>
              <p:spPr bwMode="auto">
                <a:xfrm>
                  <a:off x="3333" y="256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2" name="Freeform 1144"/>
                <p:cNvSpPr>
                  <a:spLocks/>
                </p:cNvSpPr>
                <p:nvPr/>
              </p:nvSpPr>
              <p:spPr bwMode="auto">
                <a:xfrm>
                  <a:off x="3291" y="2574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3" name="Freeform 1145"/>
                <p:cNvSpPr>
                  <a:spLocks/>
                </p:cNvSpPr>
                <p:nvPr/>
              </p:nvSpPr>
              <p:spPr bwMode="auto">
                <a:xfrm>
                  <a:off x="3255" y="259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24 w 30"/>
                    <a:gd name="T7" fmla="*/ 0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24 w 30"/>
                    <a:gd name="T15" fmla="*/ 6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4" name="Freeform 1146"/>
                <p:cNvSpPr>
                  <a:spLocks/>
                </p:cNvSpPr>
                <p:nvPr/>
              </p:nvSpPr>
              <p:spPr bwMode="auto">
                <a:xfrm>
                  <a:off x="3225" y="2616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5" name="Freeform 1147"/>
                <p:cNvSpPr>
                  <a:spLocks/>
                </p:cNvSpPr>
                <p:nvPr/>
              </p:nvSpPr>
              <p:spPr bwMode="auto">
                <a:xfrm>
                  <a:off x="3195" y="2640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0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6" name="Freeform 1148"/>
                <p:cNvSpPr>
                  <a:spLocks/>
                </p:cNvSpPr>
                <p:nvPr/>
              </p:nvSpPr>
              <p:spPr bwMode="auto">
                <a:xfrm>
                  <a:off x="3177" y="2676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8 h 30"/>
                    <a:gd name="T8" fmla="*/ 0 w 12"/>
                    <a:gd name="T9" fmla="*/ 24 h 30"/>
                    <a:gd name="T10" fmla="*/ 0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8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7" name="Freeform 1149"/>
                <p:cNvSpPr>
                  <a:spLocks/>
                </p:cNvSpPr>
                <p:nvPr/>
              </p:nvSpPr>
              <p:spPr bwMode="auto">
                <a:xfrm>
                  <a:off x="3177" y="2718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24 h 30"/>
                    <a:gd name="T10" fmla="*/ 6 w 6"/>
                    <a:gd name="T11" fmla="*/ 30 h 30"/>
                    <a:gd name="T12" fmla="*/ 6 w 6"/>
                    <a:gd name="T13" fmla="*/ 24 h 30"/>
                    <a:gd name="T14" fmla="*/ 6 w 6"/>
                    <a:gd name="T15" fmla="*/ 24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8" name="Freeform 1150"/>
                <p:cNvSpPr>
                  <a:spLocks/>
                </p:cNvSpPr>
                <p:nvPr/>
              </p:nvSpPr>
              <p:spPr bwMode="auto">
                <a:xfrm>
                  <a:off x="3183" y="2754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6 w 24"/>
                    <a:gd name="T3" fmla="*/ 0 h 24"/>
                    <a:gd name="T4" fmla="*/ 0 w 24"/>
                    <a:gd name="T5" fmla="*/ 6 h 24"/>
                    <a:gd name="T6" fmla="*/ 6 w 24"/>
                    <a:gd name="T7" fmla="*/ 6 h 24"/>
                    <a:gd name="T8" fmla="*/ 18 w 24"/>
                    <a:gd name="T9" fmla="*/ 24 h 24"/>
                    <a:gd name="T10" fmla="*/ 18 w 24"/>
                    <a:gd name="T11" fmla="*/ 24 h 24"/>
                    <a:gd name="T12" fmla="*/ 24 w 24"/>
                    <a:gd name="T13" fmla="*/ 24 h 24"/>
                    <a:gd name="T14" fmla="*/ 12 w 24"/>
                    <a:gd name="T15" fmla="*/ 6 h 24"/>
                    <a:gd name="T16" fmla="*/ 6 w 24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99" name="Freeform 1151"/>
                <p:cNvSpPr>
                  <a:spLocks/>
                </p:cNvSpPr>
                <p:nvPr/>
              </p:nvSpPr>
              <p:spPr bwMode="auto">
                <a:xfrm>
                  <a:off x="3213" y="2790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0 w 24"/>
                    <a:gd name="T3" fmla="*/ 0 h 18"/>
                    <a:gd name="T4" fmla="*/ 0 w 24"/>
                    <a:gd name="T5" fmla="*/ 0 h 18"/>
                    <a:gd name="T6" fmla="*/ 6 w 24"/>
                    <a:gd name="T7" fmla="*/ 12 h 18"/>
                    <a:gd name="T8" fmla="*/ 12 w 24"/>
                    <a:gd name="T9" fmla="*/ 12 h 18"/>
                    <a:gd name="T10" fmla="*/ 18 w 24"/>
                    <a:gd name="T11" fmla="*/ 18 h 18"/>
                    <a:gd name="T12" fmla="*/ 24 w 24"/>
                    <a:gd name="T13" fmla="*/ 18 h 18"/>
                    <a:gd name="T14" fmla="*/ 18 w 24"/>
                    <a:gd name="T15" fmla="*/ 12 h 18"/>
                    <a:gd name="T16" fmla="*/ 12 w 24"/>
                    <a:gd name="T17" fmla="*/ 6 h 18"/>
                    <a:gd name="T18" fmla="*/ 12 w 24"/>
                    <a:gd name="T19" fmla="*/ 12 h 18"/>
                    <a:gd name="T20" fmla="*/ 12 w 24"/>
                    <a:gd name="T21" fmla="*/ 12 h 18"/>
                    <a:gd name="T22" fmla="*/ 6 w 24"/>
                    <a:gd name="T23" fmla="*/ 0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0" name="Freeform 1152"/>
                <p:cNvSpPr>
                  <a:spLocks/>
                </p:cNvSpPr>
                <p:nvPr/>
              </p:nvSpPr>
              <p:spPr bwMode="auto">
                <a:xfrm>
                  <a:off x="3243" y="2814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0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1" name="Freeform 1153"/>
                <p:cNvSpPr>
                  <a:spLocks/>
                </p:cNvSpPr>
                <p:nvPr/>
              </p:nvSpPr>
              <p:spPr bwMode="auto">
                <a:xfrm>
                  <a:off x="3279" y="283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2" name="Freeform 1154"/>
                <p:cNvSpPr>
                  <a:spLocks/>
                </p:cNvSpPr>
                <p:nvPr/>
              </p:nvSpPr>
              <p:spPr bwMode="auto">
                <a:xfrm>
                  <a:off x="3321" y="2856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3" name="Freeform 1155"/>
                <p:cNvSpPr>
                  <a:spLocks/>
                </p:cNvSpPr>
                <p:nvPr/>
              </p:nvSpPr>
              <p:spPr bwMode="auto">
                <a:xfrm>
                  <a:off x="3357" y="286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4" name="Freeform 1156"/>
                <p:cNvSpPr>
                  <a:spLocks/>
                </p:cNvSpPr>
                <p:nvPr/>
              </p:nvSpPr>
              <p:spPr bwMode="auto">
                <a:xfrm>
                  <a:off x="3399" y="288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5" name="Freeform 1157"/>
                <p:cNvSpPr>
                  <a:spLocks/>
                </p:cNvSpPr>
                <p:nvPr/>
              </p:nvSpPr>
              <p:spPr bwMode="auto">
                <a:xfrm>
                  <a:off x="3441" y="2892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6" name="Freeform 1158"/>
                <p:cNvSpPr>
                  <a:spLocks/>
                </p:cNvSpPr>
                <p:nvPr/>
              </p:nvSpPr>
              <p:spPr bwMode="auto">
                <a:xfrm>
                  <a:off x="3477" y="290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7" name="Freeform 1159"/>
                <p:cNvSpPr>
                  <a:spLocks/>
                </p:cNvSpPr>
                <p:nvPr/>
              </p:nvSpPr>
              <p:spPr bwMode="auto">
                <a:xfrm>
                  <a:off x="3519" y="291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18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30 w 30"/>
                    <a:gd name="T13" fmla="*/ 6 h 12"/>
                    <a:gd name="T14" fmla="*/ 18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8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8" name="Freeform 1160"/>
                <p:cNvSpPr>
                  <a:spLocks/>
                </p:cNvSpPr>
                <p:nvPr/>
              </p:nvSpPr>
              <p:spPr bwMode="auto">
                <a:xfrm>
                  <a:off x="3561" y="291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09" name="Freeform 1161"/>
                <p:cNvSpPr>
                  <a:spLocks/>
                </p:cNvSpPr>
                <p:nvPr/>
              </p:nvSpPr>
              <p:spPr bwMode="auto">
                <a:xfrm>
                  <a:off x="3603" y="292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0" name="Freeform 1162"/>
                <p:cNvSpPr>
                  <a:spLocks/>
                </p:cNvSpPr>
                <p:nvPr/>
              </p:nvSpPr>
              <p:spPr bwMode="auto">
                <a:xfrm>
                  <a:off x="3645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6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30 w 30"/>
                    <a:gd name="T13" fmla="*/ 0 h 6"/>
                    <a:gd name="T14" fmla="*/ 6 w 30"/>
                    <a:gd name="T15" fmla="*/ 0 h 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1" name="Freeform 1163"/>
                <p:cNvSpPr>
                  <a:spLocks/>
                </p:cNvSpPr>
                <p:nvPr/>
              </p:nvSpPr>
              <p:spPr bwMode="auto">
                <a:xfrm>
                  <a:off x="3687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2" name="Freeform 1164"/>
                <p:cNvSpPr>
                  <a:spLocks/>
                </p:cNvSpPr>
                <p:nvPr/>
              </p:nvSpPr>
              <p:spPr bwMode="auto">
                <a:xfrm>
                  <a:off x="3729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3" name="Freeform 1165"/>
                <p:cNvSpPr>
                  <a:spLocks/>
                </p:cNvSpPr>
                <p:nvPr/>
              </p:nvSpPr>
              <p:spPr bwMode="auto">
                <a:xfrm>
                  <a:off x="3771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4" name="Freeform 1166"/>
                <p:cNvSpPr>
                  <a:spLocks/>
                </p:cNvSpPr>
                <p:nvPr/>
              </p:nvSpPr>
              <p:spPr bwMode="auto">
                <a:xfrm>
                  <a:off x="3813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5" name="Freeform 1167"/>
                <p:cNvSpPr>
                  <a:spLocks/>
                </p:cNvSpPr>
                <p:nvPr/>
              </p:nvSpPr>
              <p:spPr bwMode="auto">
                <a:xfrm>
                  <a:off x="3855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6" name="Freeform 1168"/>
                <p:cNvSpPr>
                  <a:spLocks/>
                </p:cNvSpPr>
                <p:nvPr/>
              </p:nvSpPr>
              <p:spPr bwMode="auto">
                <a:xfrm>
                  <a:off x="3897" y="292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7" name="Freeform 1169"/>
                <p:cNvSpPr>
                  <a:spLocks/>
                </p:cNvSpPr>
                <p:nvPr/>
              </p:nvSpPr>
              <p:spPr bwMode="auto">
                <a:xfrm>
                  <a:off x="3939" y="291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8" name="Freeform 1170"/>
                <p:cNvSpPr>
                  <a:spLocks/>
                </p:cNvSpPr>
                <p:nvPr/>
              </p:nvSpPr>
              <p:spPr bwMode="auto">
                <a:xfrm>
                  <a:off x="3981" y="2910"/>
                  <a:ext cx="31" cy="12"/>
                </a:xfrm>
                <a:custGeom>
                  <a:avLst/>
                  <a:gdLst>
                    <a:gd name="T0" fmla="*/ 0 w 31"/>
                    <a:gd name="T1" fmla="*/ 6 h 12"/>
                    <a:gd name="T2" fmla="*/ 0 w 31"/>
                    <a:gd name="T3" fmla="*/ 6 h 12"/>
                    <a:gd name="T4" fmla="*/ 0 w 31"/>
                    <a:gd name="T5" fmla="*/ 12 h 12"/>
                    <a:gd name="T6" fmla="*/ 25 w 31"/>
                    <a:gd name="T7" fmla="*/ 12 h 12"/>
                    <a:gd name="T8" fmla="*/ 25 w 31"/>
                    <a:gd name="T9" fmla="*/ 6 h 12"/>
                    <a:gd name="T10" fmla="*/ 31 w 31"/>
                    <a:gd name="T11" fmla="*/ 6 h 12"/>
                    <a:gd name="T12" fmla="*/ 25 w 31"/>
                    <a:gd name="T13" fmla="*/ 0 h 12"/>
                    <a:gd name="T14" fmla="*/ 25 w 31"/>
                    <a:gd name="T15" fmla="*/ 6 h 12"/>
                    <a:gd name="T16" fmla="*/ 0 w 31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5" y="12"/>
                      </a:lnTo>
                      <a:lnTo>
                        <a:pt x="25" y="6"/>
                      </a:ln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25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19" name="Freeform 1171"/>
                <p:cNvSpPr>
                  <a:spLocks/>
                </p:cNvSpPr>
                <p:nvPr/>
              </p:nvSpPr>
              <p:spPr bwMode="auto">
                <a:xfrm>
                  <a:off x="4024" y="290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0" name="Freeform 1172"/>
                <p:cNvSpPr>
                  <a:spLocks/>
                </p:cNvSpPr>
                <p:nvPr/>
              </p:nvSpPr>
              <p:spPr bwMode="auto">
                <a:xfrm>
                  <a:off x="4066" y="289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1" name="Freeform 1173"/>
                <p:cNvSpPr>
                  <a:spLocks/>
                </p:cNvSpPr>
                <p:nvPr/>
              </p:nvSpPr>
              <p:spPr bwMode="auto">
                <a:xfrm>
                  <a:off x="4108" y="2886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12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2" name="Freeform 1174"/>
                <p:cNvSpPr>
                  <a:spLocks/>
                </p:cNvSpPr>
                <p:nvPr/>
              </p:nvSpPr>
              <p:spPr bwMode="auto">
                <a:xfrm>
                  <a:off x="4144" y="287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3" name="Freeform 1175"/>
                <p:cNvSpPr>
                  <a:spLocks/>
                </p:cNvSpPr>
                <p:nvPr/>
              </p:nvSpPr>
              <p:spPr bwMode="auto">
                <a:xfrm>
                  <a:off x="4186" y="2856"/>
                  <a:ext cx="30" cy="18"/>
                </a:xfrm>
                <a:custGeom>
                  <a:avLst/>
                  <a:gdLst>
                    <a:gd name="T0" fmla="*/ 0 w 30"/>
                    <a:gd name="T1" fmla="*/ 12 h 18"/>
                    <a:gd name="T2" fmla="*/ 0 w 30"/>
                    <a:gd name="T3" fmla="*/ 12 h 18"/>
                    <a:gd name="T4" fmla="*/ 0 w 30"/>
                    <a:gd name="T5" fmla="*/ 18 h 18"/>
                    <a:gd name="T6" fmla="*/ 12 w 30"/>
                    <a:gd name="T7" fmla="*/ 18 h 18"/>
                    <a:gd name="T8" fmla="*/ 24 w 30"/>
                    <a:gd name="T9" fmla="*/ 6 h 18"/>
                    <a:gd name="T10" fmla="*/ 30 w 30"/>
                    <a:gd name="T11" fmla="*/ 6 h 18"/>
                    <a:gd name="T12" fmla="*/ 24 w 30"/>
                    <a:gd name="T13" fmla="*/ 0 h 18"/>
                    <a:gd name="T14" fmla="*/ 12 w 30"/>
                    <a:gd name="T15" fmla="*/ 12 h 18"/>
                    <a:gd name="T16" fmla="*/ 0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4" name="Freeform 1176"/>
                <p:cNvSpPr>
                  <a:spLocks/>
                </p:cNvSpPr>
                <p:nvPr/>
              </p:nvSpPr>
              <p:spPr bwMode="auto">
                <a:xfrm>
                  <a:off x="4222" y="284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5" name="Freeform 1177"/>
                <p:cNvSpPr>
                  <a:spLocks/>
                </p:cNvSpPr>
                <p:nvPr/>
              </p:nvSpPr>
              <p:spPr bwMode="auto">
                <a:xfrm>
                  <a:off x="4264" y="282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6 w 24"/>
                    <a:gd name="T7" fmla="*/ 18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6 w 24"/>
                    <a:gd name="T15" fmla="*/ 12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6" name="Freeform 1178"/>
                <p:cNvSpPr>
                  <a:spLocks/>
                </p:cNvSpPr>
                <p:nvPr/>
              </p:nvSpPr>
              <p:spPr bwMode="auto">
                <a:xfrm>
                  <a:off x="4300" y="2796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24 w 24"/>
                    <a:gd name="T7" fmla="*/ 6 h 24"/>
                    <a:gd name="T8" fmla="*/ 24 w 24"/>
                    <a:gd name="T9" fmla="*/ 6 h 24"/>
                    <a:gd name="T10" fmla="*/ 24 w 24"/>
                    <a:gd name="T11" fmla="*/ 0 h 24"/>
                    <a:gd name="T12" fmla="*/ 0 w 24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7" name="Freeform 1179"/>
                <p:cNvSpPr>
                  <a:spLocks/>
                </p:cNvSpPr>
                <p:nvPr/>
              </p:nvSpPr>
              <p:spPr bwMode="auto">
                <a:xfrm>
                  <a:off x="4330" y="2766"/>
                  <a:ext cx="24" cy="24"/>
                </a:xfrm>
                <a:custGeom>
                  <a:avLst/>
                  <a:gdLst>
                    <a:gd name="T0" fmla="*/ 0 w 24"/>
                    <a:gd name="T1" fmla="*/ 24 h 24"/>
                    <a:gd name="T2" fmla="*/ 6 w 24"/>
                    <a:gd name="T3" fmla="*/ 24 h 24"/>
                    <a:gd name="T4" fmla="*/ 6 w 24"/>
                    <a:gd name="T5" fmla="*/ 24 h 24"/>
                    <a:gd name="T6" fmla="*/ 24 w 24"/>
                    <a:gd name="T7" fmla="*/ 6 h 24"/>
                    <a:gd name="T8" fmla="*/ 18 w 24"/>
                    <a:gd name="T9" fmla="*/ 0 h 24"/>
                    <a:gd name="T10" fmla="*/ 18 w 24"/>
                    <a:gd name="T11" fmla="*/ 6 h 24"/>
                    <a:gd name="T12" fmla="*/ 0 w 24"/>
                    <a:gd name="T13" fmla="*/ 24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8" name="Freeform 1180"/>
                <p:cNvSpPr>
                  <a:spLocks/>
                </p:cNvSpPr>
                <p:nvPr/>
              </p:nvSpPr>
              <p:spPr bwMode="auto">
                <a:xfrm>
                  <a:off x="4360" y="2730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0 w 12"/>
                    <a:gd name="T3" fmla="*/ 30 h 30"/>
                    <a:gd name="T4" fmla="*/ 6 w 12"/>
                    <a:gd name="T5" fmla="*/ 30 h 30"/>
                    <a:gd name="T6" fmla="*/ 12 w 12"/>
                    <a:gd name="T7" fmla="*/ 12 h 30"/>
                    <a:gd name="T8" fmla="*/ 12 w 12"/>
                    <a:gd name="T9" fmla="*/ 6 h 30"/>
                    <a:gd name="T10" fmla="*/ 12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2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2" y="12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29" name="Freeform 1181"/>
                <p:cNvSpPr>
                  <a:spLocks/>
                </p:cNvSpPr>
                <p:nvPr/>
              </p:nvSpPr>
              <p:spPr bwMode="auto">
                <a:xfrm>
                  <a:off x="4366" y="2688"/>
                  <a:ext cx="6" cy="30"/>
                </a:xfrm>
                <a:custGeom>
                  <a:avLst/>
                  <a:gdLst>
                    <a:gd name="T0" fmla="*/ 0 w 6"/>
                    <a:gd name="T1" fmla="*/ 30 h 30"/>
                    <a:gd name="T2" fmla="*/ 6 w 6"/>
                    <a:gd name="T3" fmla="*/ 30 h 30"/>
                    <a:gd name="T4" fmla="*/ 6 w 6"/>
                    <a:gd name="T5" fmla="*/ 30 h 30"/>
                    <a:gd name="T6" fmla="*/ 6 w 6"/>
                    <a:gd name="T7" fmla="*/ 6 h 30"/>
                    <a:gd name="T8" fmla="*/ 6 w 6"/>
                    <a:gd name="T9" fmla="*/ 6 h 30"/>
                    <a:gd name="T10" fmla="*/ 0 w 6"/>
                    <a:gd name="T11" fmla="*/ 0 h 30"/>
                    <a:gd name="T12" fmla="*/ 0 w 6"/>
                    <a:gd name="T13" fmla="*/ 6 h 30"/>
                    <a:gd name="T14" fmla="*/ 0 w 6"/>
                    <a:gd name="T15" fmla="*/ 6 h 30"/>
                    <a:gd name="T16" fmla="*/ 0 w 6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0" name="Freeform 1182"/>
                <p:cNvSpPr>
                  <a:spLocks/>
                </p:cNvSpPr>
                <p:nvPr/>
              </p:nvSpPr>
              <p:spPr bwMode="auto">
                <a:xfrm>
                  <a:off x="4342" y="2658"/>
                  <a:ext cx="24" cy="24"/>
                </a:xfrm>
                <a:custGeom>
                  <a:avLst/>
                  <a:gdLst>
                    <a:gd name="T0" fmla="*/ 18 w 24"/>
                    <a:gd name="T1" fmla="*/ 18 h 24"/>
                    <a:gd name="T2" fmla="*/ 18 w 24"/>
                    <a:gd name="T3" fmla="*/ 24 h 24"/>
                    <a:gd name="T4" fmla="*/ 24 w 24"/>
                    <a:gd name="T5" fmla="*/ 18 h 24"/>
                    <a:gd name="T6" fmla="*/ 18 w 24"/>
                    <a:gd name="T7" fmla="*/ 18 h 24"/>
                    <a:gd name="T8" fmla="*/ 6 w 24"/>
                    <a:gd name="T9" fmla="*/ 0 h 24"/>
                    <a:gd name="T10" fmla="*/ 6 w 24"/>
                    <a:gd name="T11" fmla="*/ 0 h 24"/>
                    <a:gd name="T12" fmla="*/ 0 w 24"/>
                    <a:gd name="T13" fmla="*/ 0 h 24"/>
                    <a:gd name="T14" fmla="*/ 12 w 24"/>
                    <a:gd name="T15" fmla="*/ 18 h 24"/>
                    <a:gd name="T16" fmla="*/ 18 w 24"/>
                    <a:gd name="T17" fmla="*/ 1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18"/>
                      </a:move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1" name="Freeform 1183"/>
                <p:cNvSpPr>
                  <a:spLocks/>
                </p:cNvSpPr>
                <p:nvPr/>
              </p:nvSpPr>
              <p:spPr bwMode="auto">
                <a:xfrm>
                  <a:off x="4312" y="2628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24 w 24"/>
                    <a:gd name="T3" fmla="*/ 18 h 18"/>
                    <a:gd name="T4" fmla="*/ 24 w 24"/>
                    <a:gd name="T5" fmla="*/ 18 h 18"/>
                    <a:gd name="T6" fmla="*/ 18 w 24"/>
                    <a:gd name="T7" fmla="*/ 6 h 18"/>
                    <a:gd name="T8" fmla="*/ 12 w 24"/>
                    <a:gd name="T9" fmla="*/ 0 h 18"/>
                    <a:gd name="T10" fmla="*/ 6 w 24"/>
                    <a:gd name="T11" fmla="*/ 0 h 18"/>
                    <a:gd name="T12" fmla="*/ 0 w 24"/>
                    <a:gd name="T13" fmla="*/ 0 h 18"/>
                    <a:gd name="T14" fmla="*/ 6 w 24"/>
                    <a:gd name="T15" fmla="*/ 6 h 18"/>
                    <a:gd name="T16" fmla="*/ 12 w 24"/>
                    <a:gd name="T17" fmla="*/ 6 h 18"/>
                    <a:gd name="T18" fmla="*/ 12 w 24"/>
                    <a:gd name="T19" fmla="*/ 6 h 18"/>
                    <a:gd name="T20" fmla="*/ 12 w 24"/>
                    <a:gd name="T21" fmla="*/ 6 h 18"/>
                    <a:gd name="T22" fmla="*/ 18 w 24"/>
                    <a:gd name="T23" fmla="*/ 18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24" y="18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2" name="Freeform 1184"/>
                <p:cNvSpPr>
                  <a:spLocks/>
                </p:cNvSpPr>
                <p:nvPr/>
              </p:nvSpPr>
              <p:spPr bwMode="auto">
                <a:xfrm>
                  <a:off x="4276" y="2604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3" name="Freeform 1185"/>
                <p:cNvSpPr>
                  <a:spLocks/>
                </p:cNvSpPr>
                <p:nvPr/>
              </p:nvSpPr>
              <p:spPr bwMode="auto">
                <a:xfrm>
                  <a:off x="4240" y="258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4" name="Freeform 1186"/>
                <p:cNvSpPr>
                  <a:spLocks/>
                </p:cNvSpPr>
                <p:nvPr/>
              </p:nvSpPr>
              <p:spPr bwMode="auto">
                <a:xfrm>
                  <a:off x="4204" y="256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5" name="Freeform 1187"/>
                <p:cNvSpPr>
                  <a:spLocks/>
                </p:cNvSpPr>
                <p:nvPr/>
              </p:nvSpPr>
              <p:spPr bwMode="auto">
                <a:xfrm>
                  <a:off x="4162" y="2556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6" name="Freeform 1188"/>
                <p:cNvSpPr>
                  <a:spLocks/>
                </p:cNvSpPr>
                <p:nvPr/>
              </p:nvSpPr>
              <p:spPr bwMode="auto">
                <a:xfrm>
                  <a:off x="4120" y="254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7" name="Freeform 1189"/>
                <p:cNvSpPr>
                  <a:spLocks/>
                </p:cNvSpPr>
                <p:nvPr/>
              </p:nvSpPr>
              <p:spPr bwMode="auto">
                <a:xfrm>
                  <a:off x="4084" y="2532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24 w 30"/>
                    <a:gd name="T7" fmla="*/ 6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24 w 30"/>
                    <a:gd name="T15" fmla="*/ 12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8" name="Freeform 1190"/>
                <p:cNvSpPr>
                  <a:spLocks/>
                </p:cNvSpPr>
                <p:nvPr/>
              </p:nvSpPr>
              <p:spPr bwMode="auto">
                <a:xfrm>
                  <a:off x="4042" y="252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39" name="Freeform 1191"/>
                <p:cNvSpPr>
                  <a:spLocks/>
                </p:cNvSpPr>
                <p:nvPr/>
              </p:nvSpPr>
              <p:spPr bwMode="auto">
                <a:xfrm>
                  <a:off x="4000" y="251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40" name="Freeform 1192"/>
                <p:cNvSpPr>
                  <a:spLocks/>
                </p:cNvSpPr>
                <p:nvPr/>
              </p:nvSpPr>
              <p:spPr bwMode="auto">
                <a:xfrm>
                  <a:off x="3957" y="251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41" name="Freeform 1193"/>
                <p:cNvSpPr>
                  <a:spLocks/>
                </p:cNvSpPr>
                <p:nvPr/>
              </p:nvSpPr>
              <p:spPr bwMode="auto">
                <a:xfrm>
                  <a:off x="3915" y="2507"/>
                  <a:ext cx="30" cy="7"/>
                </a:xfrm>
                <a:custGeom>
                  <a:avLst/>
                  <a:gdLst>
                    <a:gd name="T0" fmla="*/ 30 w 30"/>
                    <a:gd name="T1" fmla="*/ 7 h 7"/>
                    <a:gd name="T2" fmla="*/ 30 w 30"/>
                    <a:gd name="T3" fmla="*/ 7 h 7"/>
                    <a:gd name="T4" fmla="*/ 30 w 30"/>
                    <a:gd name="T5" fmla="*/ 0 h 7"/>
                    <a:gd name="T6" fmla="*/ 6 w 30"/>
                    <a:gd name="T7" fmla="*/ 0 h 7"/>
                    <a:gd name="T8" fmla="*/ 0 w 30"/>
                    <a:gd name="T9" fmla="*/ 0 h 7"/>
                    <a:gd name="T10" fmla="*/ 6 w 30"/>
                    <a:gd name="T11" fmla="*/ 7 h 7"/>
                    <a:gd name="T12" fmla="*/ 30 w 30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30" y="7"/>
                      </a:moveTo>
                      <a:lnTo>
                        <a:pt x="30" y="7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30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42" name="Freeform 1194"/>
                <p:cNvSpPr>
                  <a:spLocks/>
                </p:cNvSpPr>
                <p:nvPr/>
              </p:nvSpPr>
              <p:spPr bwMode="auto">
                <a:xfrm>
                  <a:off x="3873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18 w 30"/>
                    <a:gd name="T7" fmla="*/ 0 h 6"/>
                    <a:gd name="T8" fmla="*/ 6 w 30"/>
                    <a:gd name="T9" fmla="*/ 0 h 6"/>
                    <a:gd name="T10" fmla="*/ 0 w 30"/>
                    <a:gd name="T11" fmla="*/ 6 h 6"/>
                    <a:gd name="T12" fmla="*/ 6 w 30"/>
                    <a:gd name="T13" fmla="*/ 6 h 6"/>
                    <a:gd name="T14" fmla="*/ 18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43" name="Freeform 1195"/>
                <p:cNvSpPr>
                  <a:spLocks/>
                </p:cNvSpPr>
                <p:nvPr/>
              </p:nvSpPr>
              <p:spPr bwMode="auto">
                <a:xfrm>
                  <a:off x="3831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544" name="Freeform 1196"/>
                <p:cNvSpPr>
                  <a:spLocks/>
                </p:cNvSpPr>
                <p:nvPr/>
              </p:nvSpPr>
              <p:spPr bwMode="auto">
                <a:xfrm>
                  <a:off x="3789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473" name="Oval 1197"/>
              <p:cNvSpPr>
                <a:spLocks noChangeArrowheads="1"/>
              </p:cNvSpPr>
              <p:nvPr/>
            </p:nvSpPr>
            <p:spPr bwMode="auto">
              <a:xfrm>
                <a:off x="3465" y="2598"/>
                <a:ext cx="625" cy="2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3474" name="Group 1198"/>
              <p:cNvGrpSpPr>
                <a:grpSpLocks/>
              </p:cNvGrpSpPr>
              <p:nvPr/>
            </p:nvGrpSpPr>
            <p:grpSpPr bwMode="auto">
              <a:xfrm>
                <a:off x="3651" y="2646"/>
                <a:ext cx="246" cy="150"/>
                <a:chOff x="3651" y="2646"/>
                <a:chExt cx="246" cy="150"/>
              </a:xfrm>
            </p:grpSpPr>
            <p:sp>
              <p:nvSpPr>
                <p:cNvPr id="43477" name="Oval 1199"/>
                <p:cNvSpPr>
                  <a:spLocks noChangeArrowheads="1"/>
                </p:cNvSpPr>
                <p:nvPr/>
              </p:nvSpPr>
              <p:spPr bwMode="auto">
                <a:xfrm>
                  <a:off x="3651" y="2694"/>
                  <a:ext cx="246" cy="10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78" name="Oval 1200"/>
                <p:cNvSpPr>
                  <a:spLocks noChangeArrowheads="1"/>
                </p:cNvSpPr>
                <p:nvPr/>
              </p:nvSpPr>
              <p:spPr bwMode="auto">
                <a:xfrm>
                  <a:off x="3651" y="2646"/>
                  <a:ext cx="246" cy="10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79" name="Line 1201"/>
                <p:cNvSpPr>
                  <a:spLocks noChangeShapeType="1"/>
                </p:cNvSpPr>
                <p:nvPr/>
              </p:nvSpPr>
              <p:spPr bwMode="auto">
                <a:xfrm>
                  <a:off x="3651" y="2694"/>
                  <a:ext cx="1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80" name="Line 1202"/>
                <p:cNvSpPr>
                  <a:spLocks noChangeShapeType="1"/>
                </p:cNvSpPr>
                <p:nvPr/>
              </p:nvSpPr>
              <p:spPr bwMode="auto">
                <a:xfrm>
                  <a:off x="3891" y="2694"/>
                  <a:ext cx="1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475" name="Freeform 1203"/>
              <p:cNvSpPr>
                <a:spLocks/>
              </p:cNvSpPr>
              <p:nvPr/>
            </p:nvSpPr>
            <p:spPr bwMode="auto">
              <a:xfrm>
                <a:off x="4348" y="2465"/>
                <a:ext cx="906" cy="403"/>
              </a:xfrm>
              <a:custGeom>
                <a:avLst/>
                <a:gdLst>
                  <a:gd name="T0" fmla="*/ 18 w 906"/>
                  <a:gd name="T1" fmla="*/ 0 h 403"/>
                  <a:gd name="T2" fmla="*/ 0 w 906"/>
                  <a:gd name="T3" fmla="*/ 49 h 403"/>
                  <a:gd name="T4" fmla="*/ 888 w 906"/>
                  <a:gd name="T5" fmla="*/ 403 h 403"/>
                  <a:gd name="T6" fmla="*/ 906 w 906"/>
                  <a:gd name="T7" fmla="*/ 361 h 403"/>
                  <a:gd name="T8" fmla="*/ 18 w 906"/>
                  <a:gd name="T9" fmla="*/ 0 h 4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403">
                    <a:moveTo>
                      <a:pt x="18" y="0"/>
                    </a:moveTo>
                    <a:lnTo>
                      <a:pt x="0" y="49"/>
                    </a:lnTo>
                    <a:lnTo>
                      <a:pt x="888" y="403"/>
                    </a:lnTo>
                    <a:lnTo>
                      <a:pt x="906" y="36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76" name="Freeform 1204"/>
              <p:cNvSpPr>
                <a:spLocks/>
              </p:cNvSpPr>
              <p:nvPr/>
            </p:nvSpPr>
            <p:spPr bwMode="auto">
              <a:xfrm>
                <a:off x="4324" y="2447"/>
                <a:ext cx="144" cy="103"/>
              </a:xfrm>
              <a:custGeom>
                <a:avLst/>
                <a:gdLst>
                  <a:gd name="T0" fmla="*/ 84 w 144"/>
                  <a:gd name="T1" fmla="*/ 6 h 103"/>
                  <a:gd name="T2" fmla="*/ 54 w 144"/>
                  <a:gd name="T3" fmla="*/ 0 h 103"/>
                  <a:gd name="T4" fmla="*/ 30 w 144"/>
                  <a:gd name="T5" fmla="*/ 6 h 103"/>
                  <a:gd name="T6" fmla="*/ 12 w 144"/>
                  <a:gd name="T7" fmla="*/ 18 h 103"/>
                  <a:gd name="T8" fmla="*/ 0 w 144"/>
                  <a:gd name="T9" fmla="*/ 36 h 103"/>
                  <a:gd name="T10" fmla="*/ 0 w 144"/>
                  <a:gd name="T11" fmla="*/ 54 h 103"/>
                  <a:gd name="T12" fmla="*/ 12 w 144"/>
                  <a:gd name="T13" fmla="*/ 73 h 103"/>
                  <a:gd name="T14" fmla="*/ 36 w 144"/>
                  <a:gd name="T15" fmla="*/ 91 h 103"/>
                  <a:gd name="T16" fmla="*/ 60 w 144"/>
                  <a:gd name="T17" fmla="*/ 103 h 103"/>
                  <a:gd name="T18" fmla="*/ 90 w 144"/>
                  <a:gd name="T19" fmla="*/ 103 h 103"/>
                  <a:gd name="T20" fmla="*/ 114 w 144"/>
                  <a:gd name="T21" fmla="*/ 97 h 103"/>
                  <a:gd name="T22" fmla="*/ 132 w 144"/>
                  <a:gd name="T23" fmla="*/ 91 h 103"/>
                  <a:gd name="T24" fmla="*/ 144 w 144"/>
                  <a:gd name="T25" fmla="*/ 73 h 103"/>
                  <a:gd name="T26" fmla="*/ 144 w 144"/>
                  <a:gd name="T27" fmla="*/ 48 h 103"/>
                  <a:gd name="T28" fmla="*/ 132 w 144"/>
                  <a:gd name="T29" fmla="*/ 30 h 103"/>
                  <a:gd name="T30" fmla="*/ 108 w 144"/>
                  <a:gd name="T31" fmla="*/ 18 h 103"/>
                  <a:gd name="T32" fmla="*/ 84 w 144"/>
                  <a:gd name="T33" fmla="*/ 6 h 10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" h="103">
                    <a:moveTo>
                      <a:pt x="84" y="6"/>
                    </a:moveTo>
                    <a:lnTo>
                      <a:pt x="54" y="0"/>
                    </a:lnTo>
                    <a:lnTo>
                      <a:pt x="30" y="6"/>
                    </a:lnTo>
                    <a:lnTo>
                      <a:pt x="12" y="18"/>
                    </a:lnTo>
                    <a:lnTo>
                      <a:pt x="0" y="36"/>
                    </a:lnTo>
                    <a:lnTo>
                      <a:pt x="0" y="54"/>
                    </a:lnTo>
                    <a:lnTo>
                      <a:pt x="12" y="73"/>
                    </a:lnTo>
                    <a:lnTo>
                      <a:pt x="36" y="91"/>
                    </a:lnTo>
                    <a:lnTo>
                      <a:pt x="60" y="103"/>
                    </a:lnTo>
                    <a:lnTo>
                      <a:pt x="90" y="103"/>
                    </a:lnTo>
                    <a:lnTo>
                      <a:pt x="114" y="97"/>
                    </a:lnTo>
                    <a:lnTo>
                      <a:pt x="132" y="91"/>
                    </a:lnTo>
                    <a:lnTo>
                      <a:pt x="144" y="73"/>
                    </a:lnTo>
                    <a:lnTo>
                      <a:pt x="144" y="48"/>
                    </a:lnTo>
                    <a:lnTo>
                      <a:pt x="132" y="30"/>
                    </a:lnTo>
                    <a:lnTo>
                      <a:pt x="108" y="18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21" name="Oval 1205"/>
            <p:cNvSpPr>
              <a:spLocks noChangeArrowheads="1"/>
            </p:cNvSpPr>
            <p:nvPr/>
          </p:nvSpPr>
          <p:spPr bwMode="auto">
            <a:xfrm>
              <a:off x="2823" y="2129"/>
              <a:ext cx="2549" cy="913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2" name="Oval 1206"/>
            <p:cNvSpPr>
              <a:spLocks noChangeArrowheads="1"/>
            </p:cNvSpPr>
            <p:nvPr/>
          </p:nvSpPr>
          <p:spPr bwMode="auto">
            <a:xfrm>
              <a:off x="2823" y="2081"/>
              <a:ext cx="254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023" name="Group 1207"/>
            <p:cNvGrpSpPr>
              <a:grpSpLocks/>
            </p:cNvGrpSpPr>
            <p:nvPr/>
          </p:nvGrpSpPr>
          <p:grpSpPr bwMode="auto">
            <a:xfrm>
              <a:off x="2927" y="2129"/>
              <a:ext cx="2341" cy="817"/>
              <a:chOff x="2697" y="2165"/>
              <a:chExt cx="2161" cy="817"/>
            </a:xfrm>
          </p:grpSpPr>
          <p:sp>
            <p:nvSpPr>
              <p:cNvPr id="43350" name="Freeform 1208"/>
              <p:cNvSpPr>
                <a:spLocks/>
              </p:cNvSpPr>
              <p:nvPr/>
            </p:nvSpPr>
            <p:spPr bwMode="auto">
              <a:xfrm>
                <a:off x="3753" y="2165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1" name="Freeform 1209"/>
              <p:cNvSpPr>
                <a:spLocks/>
              </p:cNvSpPr>
              <p:nvPr/>
            </p:nvSpPr>
            <p:spPr bwMode="auto">
              <a:xfrm>
                <a:off x="3711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2" name="Freeform 1210"/>
              <p:cNvSpPr>
                <a:spLocks/>
              </p:cNvSpPr>
              <p:nvPr/>
            </p:nvSpPr>
            <p:spPr bwMode="auto">
              <a:xfrm>
                <a:off x="3669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3" name="Freeform 1211"/>
              <p:cNvSpPr>
                <a:spLocks/>
              </p:cNvSpPr>
              <p:nvPr/>
            </p:nvSpPr>
            <p:spPr bwMode="auto">
              <a:xfrm>
                <a:off x="3627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4" name="Freeform 1212"/>
              <p:cNvSpPr>
                <a:spLocks/>
              </p:cNvSpPr>
              <p:nvPr/>
            </p:nvSpPr>
            <p:spPr bwMode="auto">
              <a:xfrm>
                <a:off x="3585" y="217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5" name="Freeform 1213"/>
              <p:cNvSpPr>
                <a:spLocks/>
              </p:cNvSpPr>
              <p:nvPr/>
            </p:nvSpPr>
            <p:spPr bwMode="auto">
              <a:xfrm>
                <a:off x="3543" y="217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18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0 w 30"/>
                  <a:gd name="T13" fmla="*/ 6 h 6"/>
                  <a:gd name="T14" fmla="*/ 18 w 30"/>
                  <a:gd name="T15" fmla="*/ 6 h 6"/>
                  <a:gd name="T16" fmla="*/ 24 w 30"/>
                  <a:gd name="T17" fmla="*/ 6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6" name="Freeform 1214"/>
              <p:cNvSpPr>
                <a:spLocks/>
              </p:cNvSpPr>
              <p:nvPr/>
            </p:nvSpPr>
            <p:spPr bwMode="auto">
              <a:xfrm>
                <a:off x="3501" y="217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7" name="Freeform 1215"/>
              <p:cNvSpPr>
                <a:spLocks/>
              </p:cNvSpPr>
              <p:nvPr/>
            </p:nvSpPr>
            <p:spPr bwMode="auto">
              <a:xfrm>
                <a:off x="3459" y="217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8" name="Freeform 1216"/>
              <p:cNvSpPr>
                <a:spLocks/>
              </p:cNvSpPr>
              <p:nvPr/>
            </p:nvSpPr>
            <p:spPr bwMode="auto">
              <a:xfrm>
                <a:off x="3417" y="2183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9" name="Freeform 1217"/>
              <p:cNvSpPr>
                <a:spLocks/>
              </p:cNvSpPr>
              <p:nvPr/>
            </p:nvSpPr>
            <p:spPr bwMode="auto">
              <a:xfrm>
                <a:off x="3375" y="218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0" name="Freeform 1218"/>
              <p:cNvSpPr>
                <a:spLocks/>
              </p:cNvSpPr>
              <p:nvPr/>
            </p:nvSpPr>
            <p:spPr bwMode="auto">
              <a:xfrm>
                <a:off x="3333" y="2195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24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24 w 30"/>
                  <a:gd name="T15" fmla="*/ 6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1" name="Freeform 1219"/>
              <p:cNvSpPr>
                <a:spLocks/>
              </p:cNvSpPr>
              <p:nvPr/>
            </p:nvSpPr>
            <p:spPr bwMode="auto">
              <a:xfrm>
                <a:off x="3291" y="220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2" name="Freeform 1220"/>
              <p:cNvSpPr>
                <a:spLocks/>
              </p:cNvSpPr>
              <p:nvPr/>
            </p:nvSpPr>
            <p:spPr bwMode="auto">
              <a:xfrm>
                <a:off x="3249" y="2213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0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6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3" name="Freeform 1221"/>
              <p:cNvSpPr>
                <a:spLocks/>
              </p:cNvSpPr>
              <p:nvPr/>
            </p:nvSpPr>
            <p:spPr bwMode="auto">
              <a:xfrm>
                <a:off x="3207" y="2219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0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4" name="Freeform 1222"/>
              <p:cNvSpPr>
                <a:spLocks/>
              </p:cNvSpPr>
              <p:nvPr/>
            </p:nvSpPr>
            <p:spPr bwMode="auto">
              <a:xfrm>
                <a:off x="3165" y="2225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12 w 30"/>
                  <a:gd name="T7" fmla="*/ 6 h 12"/>
                  <a:gd name="T8" fmla="*/ 6 w 30"/>
                  <a:gd name="T9" fmla="*/ 6 h 12"/>
                  <a:gd name="T10" fmla="*/ 0 w 30"/>
                  <a:gd name="T11" fmla="*/ 12 h 12"/>
                  <a:gd name="T12" fmla="*/ 6 w 30"/>
                  <a:gd name="T13" fmla="*/ 12 h 12"/>
                  <a:gd name="T14" fmla="*/ 12 w 30"/>
                  <a:gd name="T15" fmla="*/ 12 h 12"/>
                  <a:gd name="T16" fmla="*/ 30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5" name="Freeform 1223"/>
              <p:cNvSpPr>
                <a:spLocks/>
              </p:cNvSpPr>
              <p:nvPr/>
            </p:nvSpPr>
            <p:spPr bwMode="auto">
              <a:xfrm>
                <a:off x="3129" y="223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12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6" name="Freeform 1224"/>
              <p:cNvSpPr>
                <a:spLocks/>
              </p:cNvSpPr>
              <p:nvPr/>
            </p:nvSpPr>
            <p:spPr bwMode="auto">
              <a:xfrm>
                <a:off x="3087" y="2249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6 w 30"/>
                  <a:gd name="T15" fmla="*/ 12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7" name="Freeform 1225"/>
              <p:cNvSpPr>
                <a:spLocks/>
              </p:cNvSpPr>
              <p:nvPr/>
            </p:nvSpPr>
            <p:spPr bwMode="auto">
              <a:xfrm>
                <a:off x="3045" y="2261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0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12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8" name="Freeform 1226"/>
              <p:cNvSpPr>
                <a:spLocks/>
              </p:cNvSpPr>
              <p:nvPr/>
            </p:nvSpPr>
            <p:spPr bwMode="auto">
              <a:xfrm>
                <a:off x="3009" y="2273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6 w 24"/>
                  <a:gd name="T7" fmla="*/ 6 h 18"/>
                  <a:gd name="T8" fmla="*/ 0 w 24"/>
                  <a:gd name="T9" fmla="*/ 12 h 18"/>
                  <a:gd name="T10" fmla="*/ 0 w 24"/>
                  <a:gd name="T11" fmla="*/ 12 h 18"/>
                  <a:gd name="T12" fmla="*/ 0 w 24"/>
                  <a:gd name="T13" fmla="*/ 18 h 18"/>
                  <a:gd name="T14" fmla="*/ 6 w 24"/>
                  <a:gd name="T15" fmla="*/ 12 h 18"/>
                  <a:gd name="T16" fmla="*/ 24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69" name="Freeform 1227"/>
              <p:cNvSpPr>
                <a:spLocks/>
              </p:cNvSpPr>
              <p:nvPr/>
            </p:nvSpPr>
            <p:spPr bwMode="auto">
              <a:xfrm>
                <a:off x="2967" y="229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6 w 30"/>
                  <a:gd name="T7" fmla="*/ 6 h 12"/>
                  <a:gd name="T8" fmla="*/ 0 w 30"/>
                  <a:gd name="T9" fmla="*/ 12 h 12"/>
                  <a:gd name="T10" fmla="*/ 6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0" name="Freeform 1228"/>
              <p:cNvSpPr>
                <a:spLocks/>
              </p:cNvSpPr>
              <p:nvPr/>
            </p:nvSpPr>
            <p:spPr bwMode="auto">
              <a:xfrm>
                <a:off x="2931" y="2303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12 w 24"/>
                  <a:gd name="T7" fmla="*/ 6 h 18"/>
                  <a:gd name="T8" fmla="*/ 0 w 24"/>
                  <a:gd name="T9" fmla="*/ 12 h 18"/>
                  <a:gd name="T10" fmla="*/ 0 w 24"/>
                  <a:gd name="T11" fmla="*/ 18 h 18"/>
                  <a:gd name="T12" fmla="*/ 0 w 24"/>
                  <a:gd name="T13" fmla="*/ 18 h 18"/>
                  <a:gd name="T14" fmla="*/ 12 w 24"/>
                  <a:gd name="T15" fmla="*/ 12 h 18"/>
                  <a:gd name="T16" fmla="*/ 24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1" name="Freeform 1229"/>
              <p:cNvSpPr>
                <a:spLocks/>
              </p:cNvSpPr>
              <p:nvPr/>
            </p:nvSpPr>
            <p:spPr bwMode="auto">
              <a:xfrm>
                <a:off x="2895" y="2321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8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2" name="Freeform 1230"/>
              <p:cNvSpPr>
                <a:spLocks/>
              </p:cNvSpPr>
              <p:nvPr/>
            </p:nvSpPr>
            <p:spPr bwMode="auto">
              <a:xfrm>
                <a:off x="2859" y="2345"/>
                <a:ext cx="24" cy="18"/>
              </a:xfrm>
              <a:custGeom>
                <a:avLst/>
                <a:gdLst>
                  <a:gd name="T0" fmla="*/ 18 w 24"/>
                  <a:gd name="T1" fmla="*/ 6 h 18"/>
                  <a:gd name="T2" fmla="*/ 24 w 24"/>
                  <a:gd name="T3" fmla="*/ 0 h 18"/>
                  <a:gd name="T4" fmla="*/ 18 w 24"/>
                  <a:gd name="T5" fmla="*/ 0 h 18"/>
                  <a:gd name="T6" fmla="*/ 0 w 24"/>
                  <a:gd name="T7" fmla="*/ 12 h 18"/>
                  <a:gd name="T8" fmla="*/ 0 w 24"/>
                  <a:gd name="T9" fmla="*/ 12 h 18"/>
                  <a:gd name="T10" fmla="*/ 0 w 24"/>
                  <a:gd name="T11" fmla="*/ 18 h 18"/>
                  <a:gd name="T12" fmla="*/ 18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18" y="6"/>
                    </a:moveTo>
                    <a:lnTo>
                      <a:pt x="24" y="0"/>
                    </a:lnTo>
                    <a:lnTo>
                      <a:pt x="18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3" name="Freeform 1231"/>
              <p:cNvSpPr>
                <a:spLocks/>
              </p:cNvSpPr>
              <p:nvPr/>
            </p:nvSpPr>
            <p:spPr bwMode="auto">
              <a:xfrm>
                <a:off x="2823" y="2363"/>
                <a:ext cx="24" cy="18"/>
              </a:xfrm>
              <a:custGeom>
                <a:avLst/>
                <a:gdLst>
                  <a:gd name="T0" fmla="*/ 18 w 24"/>
                  <a:gd name="T1" fmla="*/ 6 h 18"/>
                  <a:gd name="T2" fmla="*/ 24 w 24"/>
                  <a:gd name="T3" fmla="*/ 6 h 18"/>
                  <a:gd name="T4" fmla="*/ 18 w 24"/>
                  <a:gd name="T5" fmla="*/ 0 h 18"/>
                  <a:gd name="T6" fmla="*/ 6 w 24"/>
                  <a:gd name="T7" fmla="*/ 12 h 18"/>
                  <a:gd name="T8" fmla="*/ 0 w 24"/>
                  <a:gd name="T9" fmla="*/ 12 h 18"/>
                  <a:gd name="T10" fmla="*/ 0 w 24"/>
                  <a:gd name="T11" fmla="*/ 18 h 18"/>
                  <a:gd name="T12" fmla="*/ 0 w 24"/>
                  <a:gd name="T13" fmla="*/ 18 h 18"/>
                  <a:gd name="T14" fmla="*/ 6 w 24"/>
                  <a:gd name="T15" fmla="*/ 18 h 18"/>
                  <a:gd name="T16" fmla="*/ 18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18" y="6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4" name="Freeform 1232"/>
              <p:cNvSpPr>
                <a:spLocks/>
              </p:cNvSpPr>
              <p:nvPr/>
            </p:nvSpPr>
            <p:spPr bwMode="auto">
              <a:xfrm>
                <a:off x="2787" y="2387"/>
                <a:ext cx="24" cy="24"/>
              </a:xfrm>
              <a:custGeom>
                <a:avLst/>
                <a:gdLst>
                  <a:gd name="T0" fmla="*/ 24 w 24"/>
                  <a:gd name="T1" fmla="*/ 6 h 24"/>
                  <a:gd name="T2" fmla="*/ 24 w 24"/>
                  <a:gd name="T3" fmla="*/ 6 h 24"/>
                  <a:gd name="T4" fmla="*/ 24 w 24"/>
                  <a:gd name="T5" fmla="*/ 0 h 24"/>
                  <a:gd name="T6" fmla="*/ 6 w 24"/>
                  <a:gd name="T7" fmla="*/ 18 h 24"/>
                  <a:gd name="T8" fmla="*/ 0 w 24"/>
                  <a:gd name="T9" fmla="*/ 18 h 24"/>
                  <a:gd name="T10" fmla="*/ 6 w 24"/>
                  <a:gd name="T11" fmla="*/ 24 h 24"/>
                  <a:gd name="T12" fmla="*/ 24 w 24"/>
                  <a:gd name="T13" fmla="*/ 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5" name="Freeform 1233"/>
              <p:cNvSpPr>
                <a:spLocks/>
              </p:cNvSpPr>
              <p:nvPr/>
            </p:nvSpPr>
            <p:spPr bwMode="auto">
              <a:xfrm>
                <a:off x="2757" y="2417"/>
                <a:ext cx="24" cy="24"/>
              </a:xfrm>
              <a:custGeom>
                <a:avLst/>
                <a:gdLst>
                  <a:gd name="T0" fmla="*/ 24 w 24"/>
                  <a:gd name="T1" fmla="*/ 0 h 24"/>
                  <a:gd name="T2" fmla="*/ 18 w 24"/>
                  <a:gd name="T3" fmla="*/ 0 h 24"/>
                  <a:gd name="T4" fmla="*/ 18 w 24"/>
                  <a:gd name="T5" fmla="*/ 0 h 24"/>
                  <a:gd name="T6" fmla="*/ 0 w 24"/>
                  <a:gd name="T7" fmla="*/ 18 h 24"/>
                  <a:gd name="T8" fmla="*/ 6 w 24"/>
                  <a:gd name="T9" fmla="*/ 24 h 24"/>
                  <a:gd name="T10" fmla="*/ 6 w 24"/>
                  <a:gd name="T11" fmla="*/ 18 h 24"/>
                  <a:gd name="T12" fmla="*/ 24 w 24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24" y="0"/>
                    </a:moveTo>
                    <a:lnTo>
                      <a:pt x="18" y="0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6" name="Freeform 1234"/>
              <p:cNvSpPr>
                <a:spLocks/>
              </p:cNvSpPr>
              <p:nvPr/>
            </p:nvSpPr>
            <p:spPr bwMode="auto">
              <a:xfrm>
                <a:off x="2733" y="2447"/>
                <a:ext cx="18" cy="24"/>
              </a:xfrm>
              <a:custGeom>
                <a:avLst/>
                <a:gdLst>
                  <a:gd name="T0" fmla="*/ 18 w 18"/>
                  <a:gd name="T1" fmla="*/ 0 h 24"/>
                  <a:gd name="T2" fmla="*/ 12 w 18"/>
                  <a:gd name="T3" fmla="*/ 0 h 24"/>
                  <a:gd name="T4" fmla="*/ 12 w 18"/>
                  <a:gd name="T5" fmla="*/ 0 h 24"/>
                  <a:gd name="T6" fmla="*/ 12 w 18"/>
                  <a:gd name="T7" fmla="*/ 6 h 24"/>
                  <a:gd name="T8" fmla="*/ 0 w 18"/>
                  <a:gd name="T9" fmla="*/ 24 h 24"/>
                  <a:gd name="T10" fmla="*/ 0 w 18"/>
                  <a:gd name="T11" fmla="*/ 24 h 24"/>
                  <a:gd name="T12" fmla="*/ 6 w 18"/>
                  <a:gd name="T13" fmla="*/ 24 h 24"/>
                  <a:gd name="T14" fmla="*/ 18 w 18"/>
                  <a:gd name="T15" fmla="*/ 6 h 24"/>
                  <a:gd name="T16" fmla="*/ 18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8" y="0"/>
                    </a:moveTo>
                    <a:lnTo>
                      <a:pt x="12" y="0"/>
                    </a:lnTo>
                    <a:lnTo>
                      <a:pt x="12" y="6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7" name="Freeform 1235"/>
              <p:cNvSpPr>
                <a:spLocks/>
              </p:cNvSpPr>
              <p:nvPr/>
            </p:nvSpPr>
            <p:spPr bwMode="auto">
              <a:xfrm>
                <a:off x="2709" y="2483"/>
                <a:ext cx="18" cy="24"/>
              </a:xfrm>
              <a:custGeom>
                <a:avLst/>
                <a:gdLst>
                  <a:gd name="T0" fmla="*/ 18 w 18"/>
                  <a:gd name="T1" fmla="*/ 0 h 24"/>
                  <a:gd name="T2" fmla="*/ 12 w 18"/>
                  <a:gd name="T3" fmla="*/ 0 h 24"/>
                  <a:gd name="T4" fmla="*/ 12 w 18"/>
                  <a:gd name="T5" fmla="*/ 0 h 24"/>
                  <a:gd name="T6" fmla="*/ 6 w 18"/>
                  <a:gd name="T7" fmla="*/ 6 h 24"/>
                  <a:gd name="T8" fmla="*/ 0 w 18"/>
                  <a:gd name="T9" fmla="*/ 24 h 24"/>
                  <a:gd name="T10" fmla="*/ 6 w 18"/>
                  <a:gd name="T11" fmla="*/ 24 h 24"/>
                  <a:gd name="T12" fmla="*/ 6 w 18"/>
                  <a:gd name="T13" fmla="*/ 24 h 24"/>
                  <a:gd name="T14" fmla="*/ 12 w 18"/>
                  <a:gd name="T15" fmla="*/ 6 h 24"/>
                  <a:gd name="T16" fmla="*/ 18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8" y="0"/>
                    </a:moveTo>
                    <a:lnTo>
                      <a:pt x="12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12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8" name="Freeform 1236"/>
              <p:cNvSpPr>
                <a:spLocks/>
              </p:cNvSpPr>
              <p:nvPr/>
            </p:nvSpPr>
            <p:spPr bwMode="auto">
              <a:xfrm>
                <a:off x="2697" y="2520"/>
                <a:ext cx="12" cy="30"/>
              </a:xfrm>
              <a:custGeom>
                <a:avLst/>
                <a:gdLst>
                  <a:gd name="T0" fmla="*/ 12 w 12"/>
                  <a:gd name="T1" fmla="*/ 0 h 30"/>
                  <a:gd name="T2" fmla="*/ 12 w 12"/>
                  <a:gd name="T3" fmla="*/ 0 h 30"/>
                  <a:gd name="T4" fmla="*/ 6 w 12"/>
                  <a:gd name="T5" fmla="*/ 0 h 30"/>
                  <a:gd name="T6" fmla="*/ 0 w 12"/>
                  <a:gd name="T7" fmla="*/ 12 h 30"/>
                  <a:gd name="T8" fmla="*/ 0 w 12"/>
                  <a:gd name="T9" fmla="*/ 24 h 30"/>
                  <a:gd name="T10" fmla="*/ 6 w 12"/>
                  <a:gd name="T11" fmla="*/ 30 h 30"/>
                  <a:gd name="T12" fmla="*/ 6 w 12"/>
                  <a:gd name="T13" fmla="*/ 24 h 30"/>
                  <a:gd name="T14" fmla="*/ 6 w 12"/>
                  <a:gd name="T15" fmla="*/ 12 h 30"/>
                  <a:gd name="T16" fmla="*/ 12 w 12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12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6" y="24"/>
                    </a:lnTo>
                    <a:lnTo>
                      <a:pt x="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9" name="Freeform 1237"/>
              <p:cNvSpPr>
                <a:spLocks/>
              </p:cNvSpPr>
              <p:nvPr/>
            </p:nvSpPr>
            <p:spPr bwMode="auto">
              <a:xfrm>
                <a:off x="2697" y="2562"/>
                <a:ext cx="6" cy="30"/>
              </a:xfrm>
              <a:custGeom>
                <a:avLst/>
                <a:gdLst>
                  <a:gd name="T0" fmla="*/ 6 w 6"/>
                  <a:gd name="T1" fmla="*/ 0 h 30"/>
                  <a:gd name="T2" fmla="*/ 0 w 6"/>
                  <a:gd name="T3" fmla="*/ 0 h 30"/>
                  <a:gd name="T4" fmla="*/ 0 w 6"/>
                  <a:gd name="T5" fmla="*/ 0 h 30"/>
                  <a:gd name="T6" fmla="*/ 0 w 6"/>
                  <a:gd name="T7" fmla="*/ 12 h 30"/>
                  <a:gd name="T8" fmla="*/ 0 w 6"/>
                  <a:gd name="T9" fmla="*/ 24 h 30"/>
                  <a:gd name="T10" fmla="*/ 0 w 6"/>
                  <a:gd name="T11" fmla="*/ 30 h 30"/>
                  <a:gd name="T12" fmla="*/ 6 w 6"/>
                  <a:gd name="T13" fmla="*/ 24 h 30"/>
                  <a:gd name="T14" fmla="*/ 6 w 6"/>
                  <a:gd name="T15" fmla="*/ 12 h 30"/>
                  <a:gd name="T16" fmla="*/ 6 w 6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30">
                    <a:moveTo>
                      <a:pt x="6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24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0" name="Freeform 1238"/>
              <p:cNvSpPr>
                <a:spLocks/>
              </p:cNvSpPr>
              <p:nvPr/>
            </p:nvSpPr>
            <p:spPr bwMode="auto">
              <a:xfrm>
                <a:off x="2697" y="2604"/>
                <a:ext cx="12" cy="24"/>
              </a:xfrm>
              <a:custGeom>
                <a:avLst/>
                <a:gdLst>
                  <a:gd name="T0" fmla="*/ 6 w 12"/>
                  <a:gd name="T1" fmla="*/ 0 h 24"/>
                  <a:gd name="T2" fmla="*/ 6 w 12"/>
                  <a:gd name="T3" fmla="*/ 0 h 24"/>
                  <a:gd name="T4" fmla="*/ 0 w 12"/>
                  <a:gd name="T5" fmla="*/ 0 h 24"/>
                  <a:gd name="T6" fmla="*/ 0 w 12"/>
                  <a:gd name="T7" fmla="*/ 12 h 24"/>
                  <a:gd name="T8" fmla="*/ 6 w 12"/>
                  <a:gd name="T9" fmla="*/ 24 h 24"/>
                  <a:gd name="T10" fmla="*/ 12 w 12"/>
                  <a:gd name="T11" fmla="*/ 24 h 24"/>
                  <a:gd name="T12" fmla="*/ 12 w 12"/>
                  <a:gd name="T13" fmla="*/ 24 h 24"/>
                  <a:gd name="T14" fmla="*/ 6 w 12"/>
                  <a:gd name="T15" fmla="*/ 12 h 24"/>
                  <a:gd name="T16" fmla="*/ 6 w 12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24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1" name="Freeform 1239"/>
              <p:cNvSpPr>
                <a:spLocks/>
              </p:cNvSpPr>
              <p:nvPr/>
            </p:nvSpPr>
            <p:spPr bwMode="auto">
              <a:xfrm>
                <a:off x="2709" y="2640"/>
                <a:ext cx="18" cy="30"/>
              </a:xfrm>
              <a:custGeom>
                <a:avLst/>
                <a:gdLst>
                  <a:gd name="T0" fmla="*/ 6 w 18"/>
                  <a:gd name="T1" fmla="*/ 6 h 30"/>
                  <a:gd name="T2" fmla="*/ 6 w 18"/>
                  <a:gd name="T3" fmla="*/ 0 h 30"/>
                  <a:gd name="T4" fmla="*/ 0 w 18"/>
                  <a:gd name="T5" fmla="*/ 6 h 30"/>
                  <a:gd name="T6" fmla="*/ 6 w 18"/>
                  <a:gd name="T7" fmla="*/ 18 h 30"/>
                  <a:gd name="T8" fmla="*/ 12 w 18"/>
                  <a:gd name="T9" fmla="*/ 24 h 30"/>
                  <a:gd name="T10" fmla="*/ 18 w 18"/>
                  <a:gd name="T11" fmla="*/ 30 h 30"/>
                  <a:gd name="T12" fmla="*/ 18 w 18"/>
                  <a:gd name="T13" fmla="*/ 24 h 30"/>
                  <a:gd name="T14" fmla="*/ 12 w 18"/>
                  <a:gd name="T15" fmla="*/ 18 h 30"/>
                  <a:gd name="T16" fmla="*/ 6 w 18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30">
                    <a:moveTo>
                      <a:pt x="6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24"/>
                    </a:lnTo>
                    <a:lnTo>
                      <a:pt x="18" y="30"/>
                    </a:lnTo>
                    <a:lnTo>
                      <a:pt x="18" y="24"/>
                    </a:lnTo>
                    <a:lnTo>
                      <a:pt x="12" y="18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2" name="Freeform 1240"/>
              <p:cNvSpPr>
                <a:spLocks/>
              </p:cNvSpPr>
              <p:nvPr/>
            </p:nvSpPr>
            <p:spPr bwMode="auto">
              <a:xfrm>
                <a:off x="2733" y="2676"/>
                <a:ext cx="18" cy="24"/>
              </a:xfrm>
              <a:custGeom>
                <a:avLst/>
                <a:gdLst>
                  <a:gd name="T0" fmla="*/ 6 w 18"/>
                  <a:gd name="T1" fmla="*/ 6 h 24"/>
                  <a:gd name="T2" fmla="*/ 6 w 18"/>
                  <a:gd name="T3" fmla="*/ 0 h 24"/>
                  <a:gd name="T4" fmla="*/ 0 w 18"/>
                  <a:gd name="T5" fmla="*/ 6 h 24"/>
                  <a:gd name="T6" fmla="*/ 12 w 18"/>
                  <a:gd name="T7" fmla="*/ 18 h 24"/>
                  <a:gd name="T8" fmla="*/ 12 w 18"/>
                  <a:gd name="T9" fmla="*/ 24 h 24"/>
                  <a:gd name="T10" fmla="*/ 18 w 18"/>
                  <a:gd name="T11" fmla="*/ 24 h 24"/>
                  <a:gd name="T12" fmla="*/ 18 w 18"/>
                  <a:gd name="T13" fmla="*/ 24 h 24"/>
                  <a:gd name="T14" fmla="*/ 18 w 18"/>
                  <a:gd name="T15" fmla="*/ 18 h 24"/>
                  <a:gd name="T16" fmla="*/ 6 w 18"/>
                  <a:gd name="T17" fmla="*/ 6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6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18" y="18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3" name="Freeform 1241"/>
              <p:cNvSpPr>
                <a:spLocks/>
              </p:cNvSpPr>
              <p:nvPr/>
            </p:nvSpPr>
            <p:spPr bwMode="auto">
              <a:xfrm>
                <a:off x="2763" y="2706"/>
                <a:ext cx="18" cy="24"/>
              </a:xfrm>
              <a:custGeom>
                <a:avLst/>
                <a:gdLst>
                  <a:gd name="T0" fmla="*/ 6 w 18"/>
                  <a:gd name="T1" fmla="*/ 6 h 24"/>
                  <a:gd name="T2" fmla="*/ 0 w 18"/>
                  <a:gd name="T3" fmla="*/ 0 h 24"/>
                  <a:gd name="T4" fmla="*/ 0 w 18"/>
                  <a:gd name="T5" fmla="*/ 6 h 24"/>
                  <a:gd name="T6" fmla="*/ 12 w 18"/>
                  <a:gd name="T7" fmla="*/ 24 h 24"/>
                  <a:gd name="T8" fmla="*/ 18 w 18"/>
                  <a:gd name="T9" fmla="*/ 24 h 24"/>
                  <a:gd name="T10" fmla="*/ 18 w 18"/>
                  <a:gd name="T11" fmla="*/ 24 h 24"/>
                  <a:gd name="T12" fmla="*/ 6 w 18"/>
                  <a:gd name="T13" fmla="*/ 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24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4" name="Freeform 1242"/>
              <p:cNvSpPr>
                <a:spLocks/>
              </p:cNvSpPr>
              <p:nvPr/>
            </p:nvSpPr>
            <p:spPr bwMode="auto">
              <a:xfrm>
                <a:off x="2793" y="2736"/>
                <a:ext cx="24" cy="24"/>
              </a:xfrm>
              <a:custGeom>
                <a:avLst/>
                <a:gdLst>
                  <a:gd name="T0" fmla="*/ 0 w 24"/>
                  <a:gd name="T1" fmla="*/ 0 h 24"/>
                  <a:gd name="T2" fmla="*/ 0 w 24"/>
                  <a:gd name="T3" fmla="*/ 6 h 24"/>
                  <a:gd name="T4" fmla="*/ 0 w 24"/>
                  <a:gd name="T5" fmla="*/ 6 h 24"/>
                  <a:gd name="T6" fmla="*/ 18 w 24"/>
                  <a:gd name="T7" fmla="*/ 24 h 24"/>
                  <a:gd name="T8" fmla="*/ 24 w 24"/>
                  <a:gd name="T9" fmla="*/ 18 h 24"/>
                  <a:gd name="T10" fmla="*/ 18 w 24"/>
                  <a:gd name="T11" fmla="*/ 18 h 24"/>
                  <a:gd name="T12" fmla="*/ 0 w 24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0" y="0"/>
                    </a:moveTo>
                    <a:lnTo>
                      <a:pt x="0" y="6"/>
                    </a:lnTo>
                    <a:lnTo>
                      <a:pt x="18" y="24"/>
                    </a:lnTo>
                    <a:lnTo>
                      <a:pt x="24" y="18"/>
                    </a:lnTo>
                    <a:lnTo>
                      <a:pt x="18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5" name="Freeform 1243"/>
              <p:cNvSpPr>
                <a:spLocks/>
              </p:cNvSpPr>
              <p:nvPr/>
            </p:nvSpPr>
            <p:spPr bwMode="auto">
              <a:xfrm>
                <a:off x="2823" y="2760"/>
                <a:ext cx="30" cy="24"/>
              </a:xfrm>
              <a:custGeom>
                <a:avLst/>
                <a:gdLst>
                  <a:gd name="T0" fmla="*/ 6 w 30"/>
                  <a:gd name="T1" fmla="*/ 0 h 24"/>
                  <a:gd name="T2" fmla="*/ 0 w 30"/>
                  <a:gd name="T3" fmla="*/ 6 h 24"/>
                  <a:gd name="T4" fmla="*/ 6 w 30"/>
                  <a:gd name="T5" fmla="*/ 6 h 24"/>
                  <a:gd name="T6" fmla="*/ 6 w 30"/>
                  <a:gd name="T7" fmla="*/ 6 h 24"/>
                  <a:gd name="T8" fmla="*/ 24 w 30"/>
                  <a:gd name="T9" fmla="*/ 24 h 24"/>
                  <a:gd name="T10" fmla="*/ 30 w 30"/>
                  <a:gd name="T11" fmla="*/ 18 h 24"/>
                  <a:gd name="T12" fmla="*/ 24 w 30"/>
                  <a:gd name="T13" fmla="*/ 18 h 24"/>
                  <a:gd name="T14" fmla="*/ 6 w 30"/>
                  <a:gd name="T15" fmla="*/ 0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24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24"/>
                    </a:lnTo>
                    <a:lnTo>
                      <a:pt x="30" y="18"/>
                    </a:lnTo>
                    <a:lnTo>
                      <a:pt x="24" y="1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6" name="Freeform 1244"/>
              <p:cNvSpPr>
                <a:spLocks/>
              </p:cNvSpPr>
              <p:nvPr/>
            </p:nvSpPr>
            <p:spPr bwMode="auto">
              <a:xfrm>
                <a:off x="2859" y="2784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24 w 30"/>
                  <a:gd name="T7" fmla="*/ 18 h 18"/>
                  <a:gd name="T8" fmla="*/ 24 w 30"/>
                  <a:gd name="T9" fmla="*/ 18 h 18"/>
                  <a:gd name="T10" fmla="*/ 30 w 30"/>
                  <a:gd name="T11" fmla="*/ 18 h 18"/>
                  <a:gd name="T12" fmla="*/ 24 w 30"/>
                  <a:gd name="T13" fmla="*/ 12 h 18"/>
                  <a:gd name="T14" fmla="*/ 24 w 30"/>
                  <a:gd name="T15" fmla="*/ 12 h 18"/>
                  <a:gd name="T16" fmla="*/ 6 w 30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7" name="Freeform 1245"/>
              <p:cNvSpPr>
                <a:spLocks/>
              </p:cNvSpPr>
              <p:nvPr/>
            </p:nvSpPr>
            <p:spPr bwMode="auto">
              <a:xfrm>
                <a:off x="2895" y="2802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24 w 30"/>
                  <a:gd name="T7" fmla="*/ 18 h 18"/>
                  <a:gd name="T8" fmla="*/ 30 w 30"/>
                  <a:gd name="T9" fmla="*/ 18 h 18"/>
                  <a:gd name="T10" fmla="*/ 24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8" name="Freeform 1246"/>
              <p:cNvSpPr>
                <a:spLocks/>
              </p:cNvSpPr>
              <p:nvPr/>
            </p:nvSpPr>
            <p:spPr bwMode="auto">
              <a:xfrm>
                <a:off x="2937" y="2826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0 w 24"/>
                  <a:gd name="T3" fmla="*/ 0 h 12"/>
                  <a:gd name="T4" fmla="*/ 0 w 24"/>
                  <a:gd name="T5" fmla="*/ 6 h 12"/>
                  <a:gd name="T6" fmla="*/ 6 w 24"/>
                  <a:gd name="T7" fmla="*/ 6 h 12"/>
                  <a:gd name="T8" fmla="*/ 24 w 24"/>
                  <a:gd name="T9" fmla="*/ 12 h 12"/>
                  <a:gd name="T10" fmla="*/ 24 w 24"/>
                  <a:gd name="T11" fmla="*/ 12 h 12"/>
                  <a:gd name="T12" fmla="*/ 24 w 24"/>
                  <a:gd name="T13" fmla="*/ 6 h 12"/>
                  <a:gd name="T14" fmla="*/ 6 w 24"/>
                  <a:gd name="T15" fmla="*/ 0 h 12"/>
                  <a:gd name="T16" fmla="*/ 0 w 24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9" name="Freeform 1247"/>
              <p:cNvSpPr>
                <a:spLocks/>
              </p:cNvSpPr>
              <p:nvPr/>
            </p:nvSpPr>
            <p:spPr bwMode="auto">
              <a:xfrm>
                <a:off x="2973" y="2838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24 w 30"/>
                  <a:gd name="T7" fmla="*/ 18 h 18"/>
                  <a:gd name="T8" fmla="*/ 30 w 30"/>
                  <a:gd name="T9" fmla="*/ 12 h 18"/>
                  <a:gd name="T10" fmla="*/ 24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0" name="Freeform 1248"/>
              <p:cNvSpPr>
                <a:spLocks/>
              </p:cNvSpPr>
              <p:nvPr/>
            </p:nvSpPr>
            <p:spPr bwMode="auto">
              <a:xfrm>
                <a:off x="3015" y="2856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0 w 24"/>
                  <a:gd name="T3" fmla="*/ 0 h 12"/>
                  <a:gd name="T4" fmla="*/ 0 w 24"/>
                  <a:gd name="T5" fmla="*/ 6 h 12"/>
                  <a:gd name="T6" fmla="*/ 24 w 24"/>
                  <a:gd name="T7" fmla="*/ 12 h 12"/>
                  <a:gd name="T8" fmla="*/ 24 w 24"/>
                  <a:gd name="T9" fmla="*/ 12 h 12"/>
                  <a:gd name="T10" fmla="*/ 24 w 24"/>
                  <a:gd name="T11" fmla="*/ 6 h 12"/>
                  <a:gd name="T12" fmla="*/ 0 w 24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1" name="Freeform 1249"/>
              <p:cNvSpPr>
                <a:spLocks/>
              </p:cNvSpPr>
              <p:nvPr/>
            </p:nvSpPr>
            <p:spPr bwMode="auto">
              <a:xfrm>
                <a:off x="3051" y="2868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12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2" name="Freeform 1250"/>
              <p:cNvSpPr>
                <a:spLocks/>
              </p:cNvSpPr>
              <p:nvPr/>
            </p:nvSpPr>
            <p:spPr bwMode="auto">
              <a:xfrm>
                <a:off x="3093" y="2880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3" name="Freeform 1251"/>
              <p:cNvSpPr>
                <a:spLocks/>
              </p:cNvSpPr>
              <p:nvPr/>
            </p:nvSpPr>
            <p:spPr bwMode="auto">
              <a:xfrm>
                <a:off x="3135" y="2892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0 w 24"/>
                  <a:gd name="T3" fmla="*/ 6 h 12"/>
                  <a:gd name="T4" fmla="*/ 0 w 24"/>
                  <a:gd name="T5" fmla="*/ 6 h 12"/>
                  <a:gd name="T6" fmla="*/ 24 w 24"/>
                  <a:gd name="T7" fmla="*/ 12 h 12"/>
                  <a:gd name="T8" fmla="*/ 24 w 24"/>
                  <a:gd name="T9" fmla="*/ 12 h 12"/>
                  <a:gd name="T10" fmla="*/ 24 w 24"/>
                  <a:gd name="T11" fmla="*/ 6 h 12"/>
                  <a:gd name="T12" fmla="*/ 0 w 24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4" name="Freeform 1252"/>
              <p:cNvSpPr>
                <a:spLocks/>
              </p:cNvSpPr>
              <p:nvPr/>
            </p:nvSpPr>
            <p:spPr bwMode="auto">
              <a:xfrm>
                <a:off x="3171" y="2904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5" name="Freeform 1253"/>
              <p:cNvSpPr>
                <a:spLocks/>
              </p:cNvSpPr>
              <p:nvPr/>
            </p:nvSpPr>
            <p:spPr bwMode="auto">
              <a:xfrm>
                <a:off x="3213" y="2916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6" name="Freeform 1254"/>
              <p:cNvSpPr>
                <a:spLocks/>
              </p:cNvSpPr>
              <p:nvPr/>
            </p:nvSpPr>
            <p:spPr bwMode="auto">
              <a:xfrm>
                <a:off x="3255" y="2922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7" name="Freeform 1255"/>
              <p:cNvSpPr>
                <a:spLocks/>
              </p:cNvSpPr>
              <p:nvPr/>
            </p:nvSpPr>
            <p:spPr bwMode="auto">
              <a:xfrm>
                <a:off x="3297" y="2928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8" name="Freeform 1256"/>
              <p:cNvSpPr>
                <a:spLocks/>
              </p:cNvSpPr>
              <p:nvPr/>
            </p:nvSpPr>
            <p:spPr bwMode="auto">
              <a:xfrm>
                <a:off x="3339" y="2940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18 w 30"/>
                  <a:gd name="T7" fmla="*/ 6 h 6"/>
                  <a:gd name="T8" fmla="*/ 24 w 30"/>
                  <a:gd name="T9" fmla="*/ 6 h 6"/>
                  <a:gd name="T10" fmla="*/ 30 w 30"/>
                  <a:gd name="T11" fmla="*/ 6 h 6"/>
                  <a:gd name="T12" fmla="*/ 24 w 30"/>
                  <a:gd name="T13" fmla="*/ 0 h 6"/>
                  <a:gd name="T14" fmla="*/ 18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9" name="Freeform 1257"/>
              <p:cNvSpPr>
                <a:spLocks/>
              </p:cNvSpPr>
              <p:nvPr/>
            </p:nvSpPr>
            <p:spPr bwMode="auto">
              <a:xfrm>
                <a:off x="3381" y="2946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0" name="Freeform 1258"/>
              <p:cNvSpPr>
                <a:spLocks/>
              </p:cNvSpPr>
              <p:nvPr/>
            </p:nvSpPr>
            <p:spPr bwMode="auto">
              <a:xfrm>
                <a:off x="3423" y="2952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0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1" name="Freeform 1259"/>
              <p:cNvSpPr>
                <a:spLocks/>
              </p:cNvSpPr>
              <p:nvPr/>
            </p:nvSpPr>
            <p:spPr bwMode="auto">
              <a:xfrm>
                <a:off x="3465" y="2952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2" name="Freeform 1260"/>
              <p:cNvSpPr>
                <a:spLocks/>
              </p:cNvSpPr>
              <p:nvPr/>
            </p:nvSpPr>
            <p:spPr bwMode="auto">
              <a:xfrm>
                <a:off x="3507" y="2958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3" name="Freeform 1261"/>
              <p:cNvSpPr>
                <a:spLocks/>
              </p:cNvSpPr>
              <p:nvPr/>
            </p:nvSpPr>
            <p:spPr bwMode="auto">
              <a:xfrm>
                <a:off x="3549" y="296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12 w 30"/>
                  <a:gd name="T7" fmla="*/ 6 h 6"/>
                  <a:gd name="T8" fmla="*/ 24 w 30"/>
                  <a:gd name="T9" fmla="*/ 6 h 6"/>
                  <a:gd name="T10" fmla="*/ 30 w 30"/>
                  <a:gd name="T11" fmla="*/ 6 h 6"/>
                  <a:gd name="T12" fmla="*/ 24 w 30"/>
                  <a:gd name="T13" fmla="*/ 0 h 6"/>
                  <a:gd name="T14" fmla="*/ 12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4" name="Freeform 1262"/>
              <p:cNvSpPr>
                <a:spLocks/>
              </p:cNvSpPr>
              <p:nvPr/>
            </p:nvSpPr>
            <p:spPr bwMode="auto">
              <a:xfrm>
                <a:off x="3591" y="296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5" name="Freeform 1263"/>
              <p:cNvSpPr>
                <a:spLocks/>
              </p:cNvSpPr>
              <p:nvPr/>
            </p:nvSpPr>
            <p:spPr bwMode="auto">
              <a:xfrm>
                <a:off x="3633" y="2970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0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6" name="Freeform 1264"/>
              <p:cNvSpPr>
                <a:spLocks/>
              </p:cNvSpPr>
              <p:nvPr/>
            </p:nvSpPr>
            <p:spPr bwMode="auto">
              <a:xfrm>
                <a:off x="3675" y="2970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7" name="Freeform 1265"/>
              <p:cNvSpPr>
                <a:spLocks/>
              </p:cNvSpPr>
              <p:nvPr/>
            </p:nvSpPr>
            <p:spPr bwMode="auto">
              <a:xfrm>
                <a:off x="3717" y="2970"/>
                <a:ext cx="24" cy="6"/>
              </a:xfrm>
              <a:custGeom>
                <a:avLst/>
                <a:gdLst>
                  <a:gd name="T0" fmla="*/ 0 w 24"/>
                  <a:gd name="T1" fmla="*/ 0 h 6"/>
                  <a:gd name="T2" fmla="*/ 0 w 24"/>
                  <a:gd name="T3" fmla="*/ 6 h 6"/>
                  <a:gd name="T4" fmla="*/ 0 w 24"/>
                  <a:gd name="T5" fmla="*/ 6 h 6"/>
                  <a:gd name="T6" fmla="*/ 24 w 24"/>
                  <a:gd name="T7" fmla="*/ 6 h 6"/>
                  <a:gd name="T8" fmla="*/ 24 w 24"/>
                  <a:gd name="T9" fmla="*/ 6 h 6"/>
                  <a:gd name="T10" fmla="*/ 24 w 24"/>
                  <a:gd name="T11" fmla="*/ 0 h 6"/>
                  <a:gd name="T12" fmla="*/ 0 w 24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8" name="Freeform 1266"/>
              <p:cNvSpPr>
                <a:spLocks/>
              </p:cNvSpPr>
              <p:nvPr/>
            </p:nvSpPr>
            <p:spPr bwMode="auto">
              <a:xfrm>
                <a:off x="3753" y="297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30 w 30"/>
                  <a:gd name="T13" fmla="*/ 0 h 12"/>
                  <a:gd name="T14" fmla="*/ 24 w 30"/>
                  <a:gd name="T15" fmla="*/ 6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9" name="Freeform 1267"/>
              <p:cNvSpPr>
                <a:spLocks/>
              </p:cNvSpPr>
              <p:nvPr/>
            </p:nvSpPr>
            <p:spPr bwMode="auto">
              <a:xfrm>
                <a:off x="3795" y="297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0" name="Freeform 1268"/>
              <p:cNvSpPr>
                <a:spLocks/>
              </p:cNvSpPr>
              <p:nvPr/>
            </p:nvSpPr>
            <p:spPr bwMode="auto">
              <a:xfrm>
                <a:off x="3837" y="297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1" name="Freeform 1269"/>
              <p:cNvSpPr>
                <a:spLocks/>
              </p:cNvSpPr>
              <p:nvPr/>
            </p:nvSpPr>
            <p:spPr bwMode="auto">
              <a:xfrm>
                <a:off x="3879" y="297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2" name="Freeform 1270"/>
              <p:cNvSpPr>
                <a:spLocks/>
              </p:cNvSpPr>
              <p:nvPr/>
            </p:nvSpPr>
            <p:spPr bwMode="auto">
              <a:xfrm>
                <a:off x="3921" y="296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3" name="Freeform 1271"/>
              <p:cNvSpPr>
                <a:spLocks/>
              </p:cNvSpPr>
              <p:nvPr/>
            </p:nvSpPr>
            <p:spPr bwMode="auto">
              <a:xfrm>
                <a:off x="3963" y="2964"/>
                <a:ext cx="31" cy="6"/>
              </a:xfrm>
              <a:custGeom>
                <a:avLst/>
                <a:gdLst>
                  <a:gd name="T0" fmla="*/ 6 w 31"/>
                  <a:gd name="T1" fmla="*/ 0 h 6"/>
                  <a:gd name="T2" fmla="*/ 0 w 31"/>
                  <a:gd name="T3" fmla="*/ 6 h 6"/>
                  <a:gd name="T4" fmla="*/ 6 w 31"/>
                  <a:gd name="T5" fmla="*/ 6 h 6"/>
                  <a:gd name="T6" fmla="*/ 31 w 31"/>
                  <a:gd name="T7" fmla="*/ 6 h 6"/>
                  <a:gd name="T8" fmla="*/ 31 w 31"/>
                  <a:gd name="T9" fmla="*/ 6 h 6"/>
                  <a:gd name="T10" fmla="*/ 31 w 31"/>
                  <a:gd name="T11" fmla="*/ 0 h 6"/>
                  <a:gd name="T12" fmla="*/ 6 w 31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1" y="6"/>
                    </a:lnTo>
                    <a:lnTo>
                      <a:pt x="31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4" name="Freeform 1272"/>
              <p:cNvSpPr>
                <a:spLocks/>
              </p:cNvSpPr>
              <p:nvPr/>
            </p:nvSpPr>
            <p:spPr bwMode="auto">
              <a:xfrm>
                <a:off x="4006" y="2958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5" name="Freeform 1273"/>
              <p:cNvSpPr>
                <a:spLocks/>
              </p:cNvSpPr>
              <p:nvPr/>
            </p:nvSpPr>
            <p:spPr bwMode="auto">
              <a:xfrm>
                <a:off x="4048" y="295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6" name="Freeform 1274"/>
              <p:cNvSpPr>
                <a:spLocks/>
              </p:cNvSpPr>
              <p:nvPr/>
            </p:nvSpPr>
            <p:spPr bwMode="auto">
              <a:xfrm>
                <a:off x="4090" y="2952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7" name="Freeform 1275"/>
              <p:cNvSpPr>
                <a:spLocks/>
              </p:cNvSpPr>
              <p:nvPr/>
            </p:nvSpPr>
            <p:spPr bwMode="auto">
              <a:xfrm>
                <a:off x="4132" y="2946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8" name="Freeform 1276"/>
              <p:cNvSpPr>
                <a:spLocks/>
              </p:cNvSpPr>
              <p:nvPr/>
            </p:nvSpPr>
            <p:spPr bwMode="auto">
              <a:xfrm>
                <a:off x="4174" y="2940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30 w 30"/>
                  <a:gd name="T11" fmla="*/ 6 h 12"/>
                  <a:gd name="T12" fmla="*/ 30 w 30"/>
                  <a:gd name="T13" fmla="*/ 0 h 12"/>
                  <a:gd name="T14" fmla="*/ 24 w 30"/>
                  <a:gd name="T15" fmla="*/ 0 h 12"/>
                  <a:gd name="T16" fmla="*/ 6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9" name="Freeform 1277"/>
              <p:cNvSpPr>
                <a:spLocks/>
              </p:cNvSpPr>
              <p:nvPr/>
            </p:nvSpPr>
            <p:spPr bwMode="auto">
              <a:xfrm>
                <a:off x="4216" y="2934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" name="Freeform 1278"/>
              <p:cNvSpPr>
                <a:spLocks/>
              </p:cNvSpPr>
              <p:nvPr/>
            </p:nvSpPr>
            <p:spPr bwMode="auto">
              <a:xfrm>
                <a:off x="4258" y="2922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" name="Freeform 1279"/>
              <p:cNvSpPr>
                <a:spLocks/>
              </p:cNvSpPr>
              <p:nvPr/>
            </p:nvSpPr>
            <p:spPr bwMode="auto">
              <a:xfrm>
                <a:off x="4300" y="2916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6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" name="Freeform 1280"/>
              <p:cNvSpPr>
                <a:spLocks/>
              </p:cNvSpPr>
              <p:nvPr/>
            </p:nvSpPr>
            <p:spPr bwMode="auto">
              <a:xfrm>
                <a:off x="4342" y="2904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" name="Freeform 1281"/>
              <p:cNvSpPr>
                <a:spLocks/>
              </p:cNvSpPr>
              <p:nvPr/>
            </p:nvSpPr>
            <p:spPr bwMode="auto">
              <a:xfrm>
                <a:off x="4384" y="2898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6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0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" name="Freeform 1282"/>
              <p:cNvSpPr>
                <a:spLocks/>
              </p:cNvSpPr>
              <p:nvPr/>
            </p:nvSpPr>
            <p:spPr bwMode="auto">
              <a:xfrm>
                <a:off x="4420" y="2886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0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" name="Freeform 1283"/>
              <p:cNvSpPr>
                <a:spLocks/>
              </p:cNvSpPr>
              <p:nvPr/>
            </p:nvSpPr>
            <p:spPr bwMode="auto">
              <a:xfrm>
                <a:off x="4462" y="287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" name="Freeform 1284"/>
              <p:cNvSpPr>
                <a:spLocks/>
              </p:cNvSpPr>
              <p:nvPr/>
            </p:nvSpPr>
            <p:spPr bwMode="auto">
              <a:xfrm>
                <a:off x="4504" y="2856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24 w 24"/>
                  <a:gd name="T7" fmla="*/ 6 h 18"/>
                  <a:gd name="T8" fmla="*/ 24 w 24"/>
                  <a:gd name="T9" fmla="*/ 6 h 18"/>
                  <a:gd name="T10" fmla="*/ 24 w 24"/>
                  <a:gd name="T11" fmla="*/ 0 h 18"/>
                  <a:gd name="T12" fmla="*/ 0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7" name="Freeform 1285"/>
              <p:cNvSpPr>
                <a:spLocks/>
              </p:cNvSpPr>
              <p:nvPr/>
            </p:nvSpPr>
            <p:spPr bwMode="auto">
              <a:xfrm>
                <a:off x="4540" y="284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8" name="Freeform 1286"/>
              <p:cNvSpPr>
                <a:spLocks/>
              </p:cNvSpPr>
              <p:nvPr/>
            </p:nvSpPr>
            <p:spPr bwMode="auto">
              <a:xfrm>
                <a:off x="4582" y="2826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24 w 24"/>
                  <a:gd name="T7" fmla="*/ 6 h 18"/>
                  <a:gd name="T8" fmla="*/ 24 w 24"/>
                  <a:gd name="T9" fmla="*/ 6 h 18"/>
                  <a:gd name="T10" fmla="*/ 24 w 24"/>
                  <a:gd name="T11" fmla="*/ 0 h 18"/>
                  <a:gd name="T12" fmla="*/ 0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9" name="Freeform 1287"/>
              <p:cNvSpPr>
                <a:spLocks/>
              </p:cNvSpPr>
              <p:nvPr/>
            </p:nvSpPr>
            <p:spPr bwMode="auto">
              <a:xfrm>
                <a:off x="4618" y="2808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24 w 30"/>
                  <a:gd name="T7" fmla="*/ 6 h 18"/>
                  <a:gd name="T8" fmla="*/ 30 w 30"/>
                  <a:gd name="T9" fmla="*/ 6 h 18"/>
                  <a:gd name="T10" fmla="*/ 24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0" name="Freeform 1288"/>
              <p:cNvSpPr>
                <a:spLocks/>
              </p:cNvSpPr>
              <p:nvPr/>
            </p:nvSpPr>
            <p:spPr bwMode="auto">
              <a:xfrm>
                <a:off x="4654" y="2790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12 w 30"/>
                  <a:gd name="T7" fmla="*/ 12 h 18"/>
                  <a:gd name="T8" fmla="*/ 24 w 30"/>
                  <a:gd name="T9" fmla="*/ 6 h 18"/>
                  <a:gd name="T10" fmla="*/ 30 w 30"/>
                  <a:gd name="T11" fmla="*/ 0 h 18"/>
                  <a:gd name="T12" fmla="*/ 24 w 30"/>
                  <a:gd name="T13" fmla="*/ 0 h 18"/>
                  <a:gd name="T14" fmla="*/ 12 w 30"/>
                  <a:gd name="T15" fmla="*/ 6 h 18"/>
                  <a:gd name="T16" fmla="*/ 6 w 30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1" name="Freeform 1289"/>
              <p:cNvSpPr>
                <a:spLocks/>
              </p:cNvSpPr>
              <p:nvPr/>
            </p:nvSpPr>
            <p:spPr bwMode="auto">
              <a:xfrm>
                <a:off x="4690" y="2766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8 h 18"/>
                  <a:gd name="T4" fmla="*/ 6 w 30"/>
                  <a:gd name="T5" fmla="*/ 18 h 18"/>
                  <a:gd name="T6" fmla="*/ 24 w 30"/>
                  <a:gd name="T7" fmla="*/ 6 h 18"/>
                  <a:gd name="T8" fmla="*/ 30 w 30"/>
                  <a:gd name="T9" fmla="*/ 6 h 18"/>
                  <a:gd name="T10" fmla="*/ 24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2" name="Freeform 1290"/>
              <p:cNvSpPr>
                <a:spLocks/>
              </p:cNvSpPr>
              <p:nvPr/>
            </p:nvSpPr>
            <p:spPr bwMode="auto">
              <a:xfrm>
                <a:off x="4726" y="2742"/>
                <a:ext cx="24" cy="18"/>
              </a:xfrm>
              <a:custGeom>
                <a:avLst/>
                <a:gdLst>
                  <a:gd name="T0" fmla="*/ 6 w 24"/>
                  <a:gd name="T1" fmla="*/ 12 h 18"/>
                  <a:gd name="T2" fmla="*/ 0 w 24"/>
                  <a:gd name="T3" fmla="*/ 18 h 18"/>
                  <a:gd name="T4" fmla="*/ 6 w 24"/>
                  <a:gd name="T5" fmla="*/ 18 h 18"/>
                  <a:gd name="T6" fmla="*/ 24 w 24"/>
                  <a:gd name="T7" fmla="*/ 6 h 18"/>
                  <a:gd name="T8" fmla="*/ 24 w 24"/>
                  <a:gd name="T9" fmla="*/ 0 h 18"/>
                  <a:gd name="T10" fmla="*/ 24 w 24"/>
                  <a:gd name="T11" fmla="*/ 0 h 18"/>
                  <a:gd name="T12" fmla="*/ 6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6" y="12"/>
                    </a:move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3" name="Freeform 1291"/>
              <p:cNvSpPr>
                <a:spLocks/>
              </p:cNvSpPr>
              <p:nvPr/>
            </p:nvSpPr>
            <p:spPr bwMode="auto">
              <a:xfrm>
                <a:off x="4762" y="2712"/>
                <a:ext cx="24" cy="24"/>
              </a:xfrm>
              <a:custGeom>
                <a:avLst/>
                <a:gdLst>
                  <a:gd name="T0" fmla="*/ 0 w 24"/>
                  <a:gd name="T1" fmla="*/ 18 h 24"/>
                  <a:gd name="T2" fmla="*/ 0 w 24"/>
                  <a:gd name="T3" fmla="*/ 24 h 24"/>
                  <a:gd name="T4" fmla="*/ 0 w 24"/>
                  <a:gd name="T5" fmla="*/ 24 h 24"/>
                  <a:gd name="T6" fmla="*/ 6 w 24"/>
                  <a:gd name="T7" fmla="*/ 24 h 24"/>
                  <a:gd name="T8" fmla="*/ 6 w 24"/>
                  <a:gd name="T9" fmla="*/ 18 h 24"/>
                  <a:gd name="T10" fmla="*/ 24 w 24"/>
                  <a:gd name="T11" fmla="*/ 6 h 24"/>
                  <a:gd name="T12" fmla="*/ 18 w 24"/>
                  <a:gd name="T13" fmla="*/ 0 h 24"/>
                  <a:gd name="T14" fmla="*/ 18 w 24"/>
                  <a:gd name="T15" fmla="*/ 6 h 24"/>
                  <a:gd name="T16" fmla="*/ 0 w 24"/>
                  <a:gd name="T17" fmla="*/ 18 h 24"/>
                  <a:gd name="T18" fmla="*/ 6 w 24"/>
                  <a:gd name="T19" fmla="*/ 18 h 24"/>
                  <a:gd name="T20" fmla="*/ 6 w 24"/>
                  <a:gd name="T21" fmla="*/ 18 h 24"/>
                  <a:gd name="T22" fmla="*/ 0 w 24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0" y="18"/>
                    </a:moveTo>
                    <a:lnTo>
                      <a:pt x="0" y="24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4" name="Freeform 1292"/>
              <p:cNvSpPr>
                <a:spLocks/>
              </p:cNvSpPr>
              <p:nvPr/>
            </p:nvSpPr>
            <p:spPr bwMode="auto">
              <a:xfrm>
                <a:off x="4792" y="2682"/>
                <a:ext cx="18" cy="24"/>
              </a:xfrm>
              <a:custGeom>
                <a:avLst/>
                <a:gdLst>
                  <a:gd name="T0" fmla="*/ 0 w 18"/>
                  <a:gd name="T1" fmla="*/ 24 h 24"/>
                  <a:gd name="T2" fmla="*/ 0 w 18"/>
                  <a:gd name="T3" fmla="*/ 24 h 24"/>
                  <a:gd name="T4" fmla="*/ 6 w 18"/>
                  <a:gd name="T5" fmla="*/ 24 h 24"/>
                  <a:gd name="T6" fmla="*/ 12 w 18"/>
                  <a:gd name="T7" fmla="*/ 12 h 24"/>
                  <a:gd name="T8" fmla="*/ 18 w 18"/>
                  <a:gd name="T9" fmla="*/ 6 h 24"/>
                  <a:gd name="T10" fmla="*/ 18 w 18"/>
                  <a:gd name="T11" fmla="*/ 0 h 24"/>
                  <a:gd name="T12" fmla="*/ 12 w 18"/>
                  <a:gd name="T13" fmla="*/ 6 h 24"/>
                  <a:gd name="T14" fmla="*/ 6 w 18"/>
                  <a:gd name="T15" fmla="*/ 12 h 24"/>
                  <a:gd name="T16" fmla="*/ 0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0" y="24"/>
                    </a:moveTo>
                    <a:lnTo>
                      <a:pt x="0" y="24"/>
                    </a:lnTo>
                    <a:lnTo>
                      <a:pt x="6" y="24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5" name="Freeform 1293"/>
              <p:cNvSpPr>
                <a:spLocks/>
              </p:cNvSpPr>
              <p:nvPr/>
            </p:nvSpPr>
            <p:spPr bwMode="auto">
              <a:xfrm>
                <a:off x="4816" y="2646"/>
                <a:ext cx="18" cy="30"/>
              </a:xfrm>
              <a:custGeom>
                <a:avLst/>
                <a:gdLst>
                  <a:gd name="T0" fmla="*/ 0 w 18"/>
                  <a:gd name="T1" fmla="*/ 24 h 30"/>
                  <a:gd name="T2" fmla="*/ 6 w 18"/>
                  <a:gd name="T3" fmla="*/ 30 h 30"/>
                  <a:gd name="T4" fmla="*/ 6 w 18"/>
                  <a:gd name="T5" fmla="*/ 24 h 30"/>
                  <a:gd name="T6" fmla="*/ 18 w 18"/>
                  <a:gd name="T7" fmla="*/ 12 h 30"/>
                  <a:gd name="T8" fmla="*/ 18 w 18"/>
                  <a:gd name="T9" fmla="*/ 6 h 30"/>
                  <a:gd name="T10" fmla="*/ 18 w 18"/>
                  <a:gd name="T11" fmla="*/ 0 h 30"/>
                  <a:gd name="T12" fmla="*/ 12 w 18"/>
                  <a:gd name="T13" fmla="*/ 6 h 30"/>
                  <a:gd name="T14" fmla="*/ 12 w 18"/>
                  <a:gd name="T15" fmla="*/ 12 h 30"/>
                  <a:gd name="T16" fmla="*/ 0 w 18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12" y="1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6" name="Freeform 1294"/>
              <p:cNvSpPr>
                <a:spLocks/>
              </p:cNvSpPr>
              <p:nvPr/>
            </p:nvSpPr>
            <p:spPr bwMode="auto">
              <a:xfrm>
                <a:off x="4834" y="2610"/>
                <a:ext cx="18" cy="24"/>
              </a:xfrm>
              <a:custGeom>
                <a:avLst/>
                <a:gdLst>
                  <a:gd name="T0" fmla="*/ 0 w 18"/>
                  <a:gd name="T1" fmla="*/ 24 h 24"/>
                  <a:gd name="T2" fmla="*/ 6 w 18"/>
                  <a:gd name="T3" fmla="*/ 24 h 24"/>
                  <a:gd name="T4" fmla="*/ 6 w 18"/>
                  <a:gd name="T5" fmla="*/ 24 h 24"/>
                  <a:gd name="T6" fmla="*/ 18 w 18"/>
                  <a:gd name="T7" fmla="*/ 6 h 24"/>
                  <a:gd name="T8" fmla="*/ 18 w 18"/>
                  <a:gd name="T9" fmla="*/ 0 h 24"/>
                  <a:gd name="T10" fmla="*/ 12 w 18"/>
                  <a:gd name="T11" fmla="*/ 0 h 24"/>
                  <a:gd name="T12" fmla="*/ 12 w 18"/>
                  <a:gd name="T13" fmla="*/ 0 h 24"/>
                  <a:gd name="T14" fmla="*/ 12 w 18"/>
                  <a:gd name="T15" fmla="*/ 6 h 24"/>
                  <a:gd name="T16" fmla="*/ 0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0" y="24"/>
                    </a:moveTo>
                    <a:lnTo>
                      <a:pt x="6" y="24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7" name="Freeform 1295"/>
              <p:cNvSpPr>
                <a:spLocks/>
              </p:cNvSpPr>
              <p:nvPr/>
            </p:nvSpPr>
            <p:spPr bwMode="auto">
              <a:xfrm>
                <a:off x="4846" y="2568"/>
                <a:ext cx="12" cy="30"/>
              </a:xfrm>
              <a:custGeom>
                <a:avLst/>
                <a:gdLst>
                  <a:gd name="T0" fmla="*/ 0 w 12"/>
                  <a:gd name="T1" fmla="*/ 24 h 30"/>
                  <a:gd name="T2" fmla="*/ 6 w 12"/>
                  <a:gd name="T3" fmla="*/ 30 h 30"/>
                  <a:gd name="T4" fmla="*/ 6 w 12"/>
                  <a:gd name="T5" fmla="*/ 24 h 30"/>
                  <a:gd name="T6" fmla="*/ 12 w 12"/>
                  <a:gd name="T7" fmla="*/ 6 h 30"/>
                  <a:gd name="T8" fmla="*/ 6 w 12"/>
                  <a:gd name="T9" fmla="*/ 0 h 30"/>
                  <a:gd name="T10" fmla="*/ 6 w 12"/>
                  <a:gd name="T11" fmla="*/ 0 h 30"/>
                  <a:gd name="T12" fmla="*/ 0 w 12"/>
                  <a:gd name="T13" fmla="*/ 0 h 30"/>
                  <a:gd name="T14" fmla="*/ 6 w 12"/>
                  <a:gd name="T15" fmla="*/ 6 h 30"/>
                  <a:gd name="T16" fmla="*/ 0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8" name="Freeform 1296"/>
              <p:cNvSpPr>
                <a:spLocks/>
              </p:cNvSpPr>
              <p:nvPr/>
            </p:nvSpPr>
            <p:spPr bwMode="auto">
              <a:xfrm>
                <a:off x="4840" y="2526"/>
                <a:ext cx="12" cy="30"/>
              </a:xfrm>
              <a:custGeom>
                <a:avLst/>
                <a:gdLst>
                  <a:gd name="T0" fmla="*/ 6 w 12"/>
                  <a:gd name="T1" fmla="*/ 24 h 30"/>
                  <a:gd name="T2" fmla="*/ 12 w 12"/>
                  <a:gd name="T3" fmla="*/ 30 h 30"/>
                  <a:gd name="T4" fmla="*/ 12 w 12"/>
                  <a:gd name="T5" fmla="*/ 24 h 30"/>
                  <a:gd name="T6" fmla="*/ 12 w 12"/>
                  <a:gd name="T7" fmla="*/ 6 h 30"/>
                  <a:gd name="T8" fmla="*/ 6 w 12"/>
                  <a:gd name="T9" fmla="*/ 0 h 30"/>
                  <a:gd name="T10" fmla="*/ 6 w 12"/>
                  <a:gd name="T11" fmla="*/ 0 h 30"/>
                  <a:gd name="T12" fmla="*/ 0 w 12"/>
                  <a:gd name="T13" fmla="*/ 0 h 30"/>
                  <a:gd name="T14" fmla="*/ 6 w 12"/>
                  <a:gd name="T15" fmla="*/ 6 h 30"/>
                  <a:gd name="T16" fmla="*/ 6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6" y="24"/>
                    </a:moveTo>
                    <a:lnTo>
                      <a:pt x="12" y="30"/>
                    </a:lnTo>
                    <a:lnTo>
                      <a:pt x="12" y="24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9" name="Freeform 1297"/>
              <p:cNvSpPr>
                <a:spLocks/>
              </p:cNvSpPr>
              <p:nvPr/>
            </p:nvSpPr>
            <p:spPr bwMode="auto">
              <a:xfrm>
                <a:off x="4828" y="2483"/>
                <a:ext cx="12" cy="31"/>
              </a:xfrm>
              <a:custGeom>
                <a:avLst/>
                <a:gdLst>
                  <a:gd name="T0" fmla="*/ 6 w 12"/>
                  <a:gd name="T1" fmla="*/ 31 h 31"/>
                  <a:gd name="T2" fmla="*/ 12 w 12"/>
                  <a:gd name="T3" fmla="*/ 31 h 31"/>
                  <a:gd name="T4" fmla="*/ 12 w 12"/>
                  <a:gd name="T5" fmla="*/ 31 h 31"/>
                  <a:gd name="T6" fmla="*/ 6 w 12"/>
                  <a:gd name="T7" fmla="*/ 6 h 31"/>
                  <a:gd name="T8" fmla="*/ 6 w 12"/>
                  <a:gd name="T9" fmla="*/ 6 h 31"/>
                  <a:gd name="T10" fmla="*/ 0 w 12"/>
                  <a:gd name="T11" fmla="*/ 0 h 31"/>
                  <a:gd name="T12" fmla="*/ 0 w 12"/>
                  <a:gd name="T13" fmla="*/ 6 h 31"/>
                  <a:gd name="T14" fmla="*/ 0 w 12"/>
                  <a:gd name="T15" fmla="*/ 6 h 31"/>
                  <a:gd name="T16" fmla="*/ 6 w 12"/>
                  <a:gd name="T17" fmla="*/ 31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1">
                    <a:moveTo>
                      <a:pt x="6" y="31"/>
                    </a:moveTo>
                    <a:lnTo>
                      <a:pt x="12" y="31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0" name="Freeform 1298"/>
              <p:cNvSpPr>
                <a:spLocks/>
              </p:cNvSpPr>
              <p:nvPr/>
            </p:nvSpPr>
            <p:spPr bwMode="auto">
              <a:xfrm>
                <a:off x="4804" y="2453"/>
                <a:ext cx="18" cy="24"/>
              </a:xfrm>
              <a:custGeom>
                <a:avLst/>
                <a:gdLst>
                  <a:gd name="T0" fmla="*/ 12 w 18"/>
                  <a:gd name="T1" fmla="*/ 18 h 24"/>
                  <a:gd name="T2" fmla="*/ 18 w 18"/>
                  <a:gd name="T3" fmla="*/ 24 h 24"/>
                  <a:gd name="T4" fmla="*/ 18 w 18"/>
                  <a:gd name="T5" fmla="*/ 18 h 24"/>
                  <a:gd name="T6" fmla="*/ 6 w 18"/>
                  <a:gd name="T7" fmla="*/ 0 h 24"/>
                  <a:gd name="T8" fmla="*/ 0 w 18"/>
                  <a:gd name="T9" fmla="*/ 0 h 24"/>
                  <a:gd name="T10" fmla="*/ 0 w 18"/>
                  <a:gd name="T11" fmla="*/ 0 h 24"/>
                  <a:gd name="T12" fmla="*/ 12 w 18"/>
                  <a:gd name="T13" fmla="*/ 18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24">
                    <a:moveTo>
                      <a:pt x="12" y="18"/>
                    </a:moveTo>
                    <a:lnTo>
                      <a:pt x="18" y="24"/>
                    </a:lnTo>
                    <a:lnTo>
                      <a:pt x="18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1" name="Freeform 1299"/>
              <p:cNvSpPr>
                <a:spLocks/>
              </p:cNvSpPr>
              <p:nvPr/>
            </p:nvSpPr>
            <p:spPr bwMode="auto">
              <a:xfrm>
                <a:off x="4774" y="2423"/>
                <a:ext cx="24" cy="18"/>
              </a:xfrm>
              <a:custGeom>
                <a:avLst/>
                <a:gdLst>
                  <a:gd name="T0" fmla="*/ 18 w 24"/>
                  <a:gd name="T1" fmla="*/ 18 h 18"/>
                  <a:gd name="T2" fmla="*/ 18 w 24"/>
                  <a:gd name="T3" fmla="*/ 18 h 18"/>
                  <a:gd name="T4" fmla="*/ 24 w 24"/>
                  <a:gd name="T5" fmla="*/ 18 h 18"/>
                  <a:gd name="T6" fmla="*/ 6 w 24"/>
                  <a:gd name="T7" fmla="*/ 0 h 18"/>
                  <a:gd name="T8" fmla="*/ 6 w 24"/>
                  <a:gd name="T9" fmla="*/ 0 h 18"/>
                  <a:gd name="T10" fmla="*/ 0 w 24"/>
                  <a:gd name="T11" fmla="*/ 0 h 18"/>
                  <a:gd name="T12" fmla="*/ 18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18" y="18"/>
                    </a:moveTo>
                    <a:lnTo>
                      <a:pt x="18" y="18"/>
                    </a:lnTo>
                    <a:lnTo>
                      <a:pt x="24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2" name="Freeform 1300"/>
              <p:cNvSpPr>
                <a:spLocks/>
              </p:cNvSpPr>
              <p:nvPr/>
            </p:nvSpPr>
            <p:spPr bwMode="auto">
              <a:xfrm>
                <a:off x="4744" y="2393"/>
                <a:ext cx="24" cy="18"/>
              </a:xfrm>
              <a:custGeom>
                <a:avLst/>
                <a:gdLst>
                  <a:gd name="T0" fmla="*/ 18 w 24"/>
                  <a:gd name="T1" fmla="*/ 18 h 18"/>
                  <a:gd name="T2" fmla="*/ 24 w 24"/>
                  <a:gd name="T3" fmla="*/ 18 h 18"/>
                  <a:gd name="T4" fmla="*/ 18 w 24"/>
                  <a:gd name="T5" fmla="*/ 12 h 18"/>
                  <a:gd name="T6" fmla="*/ 0 w 24"/>
                  <a:gd name="T7" fmla="*/ 0 h 18"/>
                  <a:gd name="T8" fmla="*/ 0 w 24"/>
                  <a:gd name="T9" fmla="*/ 0 h 18"/>
                  <a:gd name="T10" fmla="*/ 0 w 24"/>
                  <a:gd name="T11" fmla="*/ 6 h 18"/>
                  <a:gd name="T12" fmla="*/ 18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18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3" name="Freeform 1301"/>
              <p:cNvSpPr>
                <a:spLocks/>
              </p:cNvSpPr>
              <p:nvPr/>
            </p:nvSpPr>
            <p:spPr bwMode="auto">
              <a:xfrm>
                <a:off x="4708" y="2369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8 h 18"/>
                  <a:gd name="T4" fmla="*/ 24 w 24"/>
                  <a:gd name="T5" fmla="*/ 12 h 18"/>
                  <a:gd name="T6" fmla="*/ 12 w 24"/>
                  <a:gd name="T7" fmla="*/ 6 h 18"/>
                  <a:gd name="T8" fmla="*/ 6 w 24"/>
                  <a:gd name="T9" fmla="*/ 0 h 18"/>
                  <a:gd name="T10" fmla="*/ 0 w 24"/>
                  <a:gd name="T11" fmla="*/ 0 h 18"/>
                  <a:gd name="T12" fmla="*/ 6 w 24"/>
                  <a:gd name="T13" fmla="*/ 6 h 18"/>
                  <a:gd name="T14" fmla="*/ 12 w 24"/>
                  <a:gd name="T15" fmla="*/ 12 h 18"/>
                  <a:gd name="T16" fmla="*/ 24 w 24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8"/>
                    </a:lnTo>
                    <a:lnTo>
                      <a:pt x="24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4" name="Freeform 1302"/>
              <p:cNvSpPr>
                <a:spLocks/>
              </p:cNvSpPr>
              <p:nvPr/>
            </p:nvSpPr>
            <p:spPr bwMode="auto">
              <a:xfrm>
                <a:off x="4672" y="2345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8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6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5" name="Freeform 1303"/>
              <p:cNvSpPr>
                <a:spLocks/>
              </p:cNvSpPr>
              <p:nvPr/>
            </p:nvSpPr>
            <p:spPr bwMode="auto">
              <a:xfrm>
                <a:off x="4636" y="2327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0 w 30"/>
                  <a:gd name="T7" fmla="*/ 0 h 18"/>
                  <a:gd name="T8" fmla="*/ 0 w 30"/>
                  <a:gd name="T9" fmla="*/ 0 h 18"/>
                  <a:gd name="T10" fmla="*/ 0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6" name="Freeform 1304"/>
              <p:cNvSpPr>
                <a:spLocks/>
              </p:cNvSpPr>
              <p:nvPr/>
            </p:nvSpPr>
            <p:spPr bwMode="auto">
              <a:xfrm>
                <a:off x="4600" y="2309"/>
                <a:ext cx="24" cy="12"/>
              </a:xfrm>
              <a:custGeom>
                <a:avLst/>
                <a:gdLst>
                  <a:gd name="T0" fmla="*/ 24 w 24"/>
                  <a:gd name="T1" fmla="*/ 12 h 12"/>
                  <a:gd name="T2" fmla="*/ 24 w 24"/>
                  <a:gd name="T3" fmla="*/ 12 h 12"/>
                  <a:gd name="T4" fmla="*/ 24 w 24"/>
                  <a:gd name="T5" fmla="*/ 6 h 12"/>
                  <a:gd name="T6" fmla="*/ 6 w 24"/>
                  <a:gd name="T7" fmla="*/ 0 h 12"/>
                  <a:gd name="T8" fmla="*/ 0 w 24"/>
                  <a:gd name="T9" fmla="*/ 0 h 12"/>
                  <a:gd name="T10" fmla="*/ 0 w 24"/>
                  <a:gd name="T11" fmla="*/ 0 h 12"/>
                  <a:gd name="T12" fmla="*/ 0 w 24"/>
                  <a:gd name="T13" fmla="*/ 6 h 12"/>
                  <a:gd name="T14" fmla="*/ 6 w 24"/>
                  <a:gd name="T15" fmla="*/ 6 h 12"/>
                  <a:gd name="T16" fmla="*/ 24 w 24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7" name="Freeform 1305"/>
              <p:cNvSpPr>
                <a:spLocks/>
              </p:cNvSpPr>
              <p:nvPr/>
            </p:nvSpPr>
            <p:spPr bwMode="auto">
              <a:xfrm>
                <a:off x="4558" y="2291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0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8" name="Freeform 1306"/>
              <p:cNvSpPr>
                <a:spLocks/>
              </p:cNvSpPr>
              <p:nvPr/>
            </p:nvSpPr>
            <p:spPr bwMode="auto">
              <a:xfrm>
                <a:off x="4522" y="2273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2 h 18"/>
                  <a:gd name="T4" fmla="*/ 24 w 24"/>
                  <a:gd name="T5" fmla="*/ 12 h 18"/>
                  <a:gd name="T6" fmla="*/ 18 w 24"/>
                  <a:gd name="T7" fmla="*/ 6 h 18"/>
                  <a:gd name="T8" fmla="*/ 0 w 24"/>
                  <a:gd name="T9" fmla="*/ 0 h 18"/>
                  <a:gd name="T10" fmla="*/ 0 w 24"/>
                  <a:gd name="T11" fmla="*/ 6 h 18"/>
                  <a:gd name="T12" fmla="*/ 0 w 24"/>
                  <a:gd name="T13" fmla="*/ 6 h 18"/>
                  <a:gd name="T14" fmla="*/ 18 w 24"/>
                  <a:gd name="T15" fmla="*/ 12 h 18"/>
                  <a:gd name="T16" fmla="*/ 24 w 24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2"/>
                    </a:lnTo>
                    <a:lnTo>
                      <a:pt x="18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12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9" name="Freeform 1307"/>
              <p:cNvSpPr>
                <a:spLocks/>
              </p:cNvSpPr>
              <p:nvPr/>
            </p:nvSpPr>
            <p:spPr bwMode="auto">
              <a:xfrm>
                <a:off x="4480" y="2261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0" name="Freeform 1308"/>
              <p:cNvSpPr>
                <a:spLocks/>
              </p:cNvSpPr>
              <p:nvPr/>
            </p:nvSpPr>
            <p:spPr bwMode="auto">
              <a:xfrm>
                <a:off x="4438" y="2249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12 h 12"/>
                  <a:gd name="T4" fmla="*/ 30 w 30"/>
                  <a:gd name="T5" fmla="*/ 6 h 12"/>
                  <a:gd name="T6" fmla="*/ 24 w 30"/>
                  <a:gd name="T7" fmla="*/ 6 h 12"/>
                  <a:gd name="T8" fmla="*/ 6 w 30"/>
                  <a:gd name="T9" fmla="*/ 0 h 12"/>
                  <a:gd name="T10" fmla="*/ 0 w 30"/>
                  <a:gd name="T11" fmla="*/ 6 h 12"/>
                  <a:gd name="T12" fmla="*/ 6 w 30"/>
                  <a:gd name="T13" fmla="*/ 6 h 12"/>
                  <a:gd name="T14" fmla="*/ 24 w 30"/>
                  <a:gd name="T15" fmla="*/ 12 h 12"/>
                  <a:gd name="T16" fmla="*/ 30 w 30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1" name="Freeform 1309"/>
              <p:cNvSpPr>
                <a:spLocks/>
              </p:cNvSpPr>
              <p:nvPr/>
            </p:nvSpPr>
            <p:spPr bwMode="auto">
              <a:xfrm>
                <a:off x="4402" y="2237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2" name="Freeform 1310"/>
              <p:cNvSpPr>
                <a:spLocks/>
              </p:cNvSpPr>
              <p:nvPr/>
            </p:nvSpPr>
            <p:spPr bwMode="auto">
              <a:xfrm>
                <a:off x="4360" y="2225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18 w 30"/>
                  <a:gd name="T7" fmla="*/ 6 h 12"/>
                  <a:gd name="T8" fmla="*/ 0 w 30"/>
                  <a:gd name="T9" fmla="*/ 0 h 12"/>
                  <a:gd name="T10" fmla="*/ 0 w 30"/>
                  <a:gd name="T11" fmla="*/ 6 h 12"/>
                  <a:gd name="T12" fmla="*/ 0 w 30"/>
                  <a:gd name="T13" fmla="*/ 6 h 12"/>
                  <a:gd name="T14" fmla="*/ 18 w 30"/>
                  <a:gd name="T15" fmla="*/ 12 h 12"/>
                  <a:gd name="T16" fmla="*/ 24 w 30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3" name="Freeform 1311"/>
              <p:cNvSpPr>
                <a:spLocks/>
              </p:cNvSpPr>
              <p:nvPr/>
            </p:nvSpPr>
            <p:spPr bwMode="auto">
              <a:xfrm>
                <a:off x="4318" y="2219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4" name="Freeform 1312"/>
              <p:cNvSpPr>
                <a:spLocks/>
              </p:cNvSpPr>
              <p:nvPr/>
            </p:nvSpPr>
            <p:spPr bwMode="auto">
              <a:xfrm>
                <a:off x="4276" y="2213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5" name="Freeform 1313"/>
              <p:cNvSpPr>
                <a:spLocks/>
              </p:cNvSpPr>
              <p:nvPr/>
            </p:nvSpPr>
            <p:spPr bwMode="auto">
              <a:xfrm>
                <a:off x="4234" y="2201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12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6" name="Freeform 1314"/>
              <p:cNvSpPr>
                <a:spLocks/>
              </p:cNvSpPr>
              <p:nvPr/>
            </p:nvSpPr>
            <p:spPr bwMode="auto">
              <a:xfrm>
                <a:off x="4192" y="2195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7" name="Freeform 1315"/>
              <p:cNvSpPr>
                <a:spLocks/>
              </p:cNvSpPr>
              <p:nvPr/>
            </p:nvSpPr>
            <p:spPr bwMode="auto">
              <a:xfrm>
                <a:off x="4156" y="218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8" name="Freeform 1316"/>
              <p:cNvSpPr>
                <a:spLocks/>
              </p:cNvSpPr>
              <p:nvPr/>
            </p:nvSpPr>
            <p:spPr bwMode="auto">
              <a:xfrm>
                <a:off x="4114" y="2183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9" name="Freeform 1317"/>
              <p:cNvSpPr>
                <a:spLocks/>
              </p:cNvSpPr>
              <p:nvPr/>
            </p:nvSpPr>
            <p:spPr bwMode="auto">
              <a:xfrm>
                <a:off x="4072" y="2177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0" name="Freeform 1318"/>
              <p:cNvSpPr>
                <a:spLocks/>
              </p:cNvSpPr>
              <p:nvPr/>
            </p:nvSpPr>
            <p:spPr bwMode="auto">
              <a:xfrm>
                <a:off x="4030" y="217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1" name="Freeform 1319"/>
              <p:cNvSpPr>
                <a:spLocks/>
              </p:cNvSpPr>
              <p:nvPr/>
            </p:nvSpPr>
            <p:spPr bwMode="auto">
              <a:xfrm>
                <a:off x="3987" y="2171"/>
                <a:ext cx="31" cy="6"/>
              </a:xfrm>
              <a:custGeom>
                <a:avLst/>
                <a:gdLst>
                  <a:gd name="T0" fmla="*/ 25 w 31"/>
                  <a:gd name="T1" fmla="*/ 6 h 6"/>
                  <a:gd name="T2" fmla="*/ 31 w 31"/>
                  <a:gd name="T3" fmla="*/ 6 h 6"/>
                  <a:gd name="T4" fmla="*/ 25 w 31"/>
                  <a:gd name="T5" fmla="*/ 0 h 6"/>
                  <a:gd name="T6" fmla="*/ 7 w 31"/>
                  <a:gd name="T7" fmla="*/ 0 h 6"/>
                  <a:gd name="T8" fmla="*/ 0 w 31"/>
                  <a:gd name="T9" fmla="*/ 0 h 6"/>
                  <a:gd name="T10" fmla="*/ 0 w 31"/>
                  <a:gd name="T11" fmla="*/ 0 h 6"/>
                  <a:gd name="T12" fmla="*/ 0 w 31"/>
                  <a:gd name="T13" fmla="*/ 6 h 6"/>
                  <a:gd name="T14" fmla="*/ 7 w 31"/>
                  <a:gd name="T15" fmla="*/ 6 h 6"/>
                  <a:gd name="T16" fmla="*/ 25 w 31"/>
                  <a:gd name="T17" fmla="*/ 6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" h="6">
                    <a:moveTo>
                      <a:pt x="25" y="6"/>
                    </a:moveTo>
                    <a:lnTo>
                      <a:pt x="31" y="6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25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2" name="Freeform 1320"/>
              <p:cNvSpPr>
                <a:spLocks/>
              </p:cNvSpPr>
              <p:nvPr/>
            </p:nvSpPr>
            <p:spPr bwMode="auto">
              <a:xfrm>
                <a:off x="3945" y="217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3" name="Freeform 1321"/>
              <p:cNvSpPr>
                <a:spLocks/>
              </p:cNvSpPr>
              <p:nvPr/>
            </p:nvSpPr>
            <p:spPr bwMode="auto">
              <a:xfrm>
                <a:off x="3903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4" name="Freeform 1322"/>
              <p:cNvSpPr>
                <a:spLocks/>
              </p:cNvSpPr>
              <p:nvPr/>
            </p:nvSpPr>
            <p:spPr bwMode="auto">
              <a:xfrm>
                <a:off x="3861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5" name="Freeform 1323"/>
              <p:cNvSpPr>
                <a:spLocks/>
              </p:cNvSpPr>
              <p:nvPr/>
            </p:nvSpPr>
            <p:spPr bwMode="auto">
              <a:xfrm>
                <a:off x="3819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6" name="Freeform 1324"/>
              <p:cNvSpPr>
                <a:spLocks/>
              </p:cNvSpPr>
              <p:nvPr/>
            </p:nvSpPr>
            <p:spPr bwMode="auto">
              <a:xfrm>
                <a:off x="3777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4" name="Group 1325"/>
            <p:cNvGrpSpPr>
              <a:grpSpLocks/>
            </p:cNvGrpSpPr>
            <p:nvPr/>
          </p:nvGrpSpPr>
          <p:grpSpPr bwMode="auto">
            <a:xfrm>
              <a:off x="3031" y="2177"/>
              <a:ext cx="2133" cy="721"/>
              <a:chOff x="2793" y="2213"/>
              <a:chExt cx="1969" cy="721"/>
            </a:xfrm>
          </p:grpSpPr>
          <p:sp>
            <p:nvSpPr>
              <p:cNvPr id="43244" name="Freeform 1326"/>
              <p:cNvSpPr>
                <a:spLocks/>
              </p:cNvSpPr>
              <p:nvPr/>
            </p:nvSpPr>
            <p:spPr bwMode="auto">
              <a:xfrm>
                <a:off x="3753" y="2213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5" name="Freeform 1327"/>
              <p:cNvSpPr>
                <a:spLocks/>
              </p:cNvSpPr>
              <p:nvPr/>
            </p:nvSpPr>
            <p:spPr bwMode="auto">
              <a:xfrm>
                <a:off x="3711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6" name="Freeform 1328"/>
              <p:cNvSpPr>
                <a:spLocks/>
              </p:cNvSpPr>
              <p:nvPr/>
            </p:nvSpPr>
            <p:spPr bwMode="auto">
              <a:xfrm>
                <a:off x="3669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7" name="Freeform 1329"/>
              <p:cNvSpPr>
                <a:spLocks/>
              </p:cNvSpPr>
              <p:nvPr/>
            </p:nvSpPr>
            <p:spPr bwMode="auto">
              <a:xfrm>
                <a:off x="3627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8" name="Freeform 1330"/>
              <p:cNvSpPr>
                <a:spLocks/>
              </p:cNvSpPr>
              <p:nvPr/>
            </p:nvSpPr>
            <p:spPr bwMode="auto">
              <a:xfrm>
                <a:off x="3585" y="2219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9" name="Freeform 1331"/>
              <p:cNvSpPr>
                <a:spLocks/>
              </p:cNvSpPr>
              <p:nvPr/>
            </p:nvSpPr>
            <p:spPr bwMode="auto">
              <a:xfrm>
                <a:off x="3543" y="221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0" name="Freeform 1332"/>
              <p:cNvSpPr>
                <a:spLocks/>
              </p:cNvSpPr>
              <p:nvPr/>
            </p:nvSpPr>
            <p:spPr bwMode="auto">
              <a:xfrm>
                <a:off x="3501" y="222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1" name="Freeform 1333"/>
              <p:cNvSpPr>
                <a:spLocks/>
              </p:cNvSpPr>
              <p:nvPr/>
            </p:nvSpPr>
            <p:spPr bwMode="auto">
              <a:xfrm>
                <a:off x="3459" y="223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2" name="Freeform 1334"/>
              <p:cNvSpPr>
                <a:spLocks/>
              </p:cNvSpPr>
              <p:nvPr/>
            </p:nvSpPr>
            <p:spPr bwMode="auto">
              <a:xfrm>
                <a:off x="3417" y="223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3" name="Freeform 1335"/>
              <p:cNvSpPr>
                <a:spLocks/>
              </p:cNvSpPr>
              <p:nvPr/>
            </p:nvSpPr>
            <p:spPr bwMode="auto">
              <a:xfrm>
                <a:off x="3375" y="223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18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18 w 30"/>
                  <a:gd name="T15" fmla="*/ 6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8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4" name="Freeform 1336"/>
              <p:cNvSpPr>
                <a:spLocks/>
              </p:cNvSpPr>
              <p:nvPr/>
            </p:nvSpPr>
            <p:spPr bwMode="auto">
              <a:xfrm>
                <a:off x="3333" y="2243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12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5" name="Freeform 1337"/>
              <p:cNvSpPr>
                <a:spLocks/>
              </p:cNvSpPr>
              <p:nvPr/>
            </p:nvSpPr>
            <p:spPr bwMode="auto">
              <a:xfrm>
                <a:off x="3291" y="2255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6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6" name="Freeform 1338"/>
              <p:cNvSpPr>
                <a:spLocks/>
              </p:cNvSpPr>
              <p:nvPr/>
            </p:nvSpPr>
            <p:spPr bwMode="auto">
              <a:xfrm>
                <a:off x="3249" y="2261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7" name="Freeform 1339"/>
              <p:cNvSpPr>
                <a:spLocks/>
              </p:cNvSpPr>
              <p:nvPr/>
            </p:nvSpPr>
            <p:spPr bwMode="auto">
              <a:xfrm>
                <a:off x="3207" y="2267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18 w 30"/>
                  <a:gd name="T7" fmla="*/ 6 h 12"/>
                  <a:gd name="T8" fmla="*/ 6 w 30"/>
                  <a:gd name="T9" fmla="*/ 6 h 12"/>
                  <a:gd name="T10" fmla="*/ 0 w 30"/>
                  <a:gd name="T11" fmla="*/ 12 h 12"/>
                  <a:gd name="T12" fmla="*/ 6 w 30"/>
                  <a:gd name="T13" fmla="*/ 12 h 12"/>
                  <a:gd name="T14" fmla="*/ 18 w 30"/>
                  <a:gd name="T15" fmla="*/ 12 h 12"/>
                  <a:gd name="T16" fmla="*/ 30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8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8" name="Freeform 1340"/>
              <p:cNvSpPr>
                <a:spLocks/>
              </p:cNvSpPr>
              <p:nvPr/>
            </p:nvSpPr>
            <p:spPr bwMode="auto">
              <a:xfrm>
                <a:off x="3171" y="2279"/>
                <a:ext cx="24" cy="12"/>
              </a:xfrm>
              <a:custGeom>
                <a:avLst/>
                <a:gdLst>
                  <a:gd name="T0" fmla="*/ 24 w 24"/>
                  <a:gd name="T1" fmla="*/ 6 h 12"/>
                  <a:gd name="T2" fmla="*/ 24 w 24"/>
                  <a:gd name="T3" fmla="*/ 6 h 12"/>
                  <a:gd name="T4" fmla="*/ 24 w 24"/>
                  <a:gd name="T5" fmla="*/ 0 h 12"/>
                  <a:gd name="T6" fmla="*/ 0 w 24"/>
                  <a:gd name="T7" fmla="*/ 6 h 12"/>
                  <a:gd name="T8" fmla="*/ 0 w 24"/>
                  <a:gd name="T9" fmla="*/ 12 h 12"/>
                  <a:gd name="T10" fmla="*/ 0 w 24"/>
                  <a:gd name="T11" fmla="*/ 12 h 12"/>
                  <a:gd name="T12" fmla="*/ 24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9" name="Freeform 1341"/>
              <p:cNvSpPr>
                <a:spLocks/>
              </p:cNvSpPr>
              <p:nvPr/>
            </p:nvSpPr>
            <p:spPr bwMode="auto">
              <a:xfrm>
                <a:off x="3129" y="229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24 w 30"/>
                  <a:gd name="T7" fmla="*/ 0 h 12"/>
                  <a:gd name="T8" fmla="*/ 0 w 30"/>
                  <a:gd name="T9" fmla="*/ 6 h 12"/>
                  <a:gd name="T10" fmla="*/ 0 w 30"/>
                  <a:gd name="T11" fmla="*/ 12 h 12"/>
                  <a:gd name="T12" fmla="*/ 0 w 30"/>
                  <a:gd name="T13" fmla="*/ 12 h 12"/>
                  <a:gd name="T14" fmla="*/ 24 w 30"/>
                  <a:gd name="T15" fmla="*/ 6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0" name="Freeform 1342"/>
              <p:cNvSpPr>
                <a:spLocks/>
              </p:cNvSpPr>
              <p:nvPr/>
            </p:nvSpPr>
            <p:spPr bwMode="auto">
              <a:xfrm>
                <a:off x="3087" y="2303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12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1" name="Freeform 1343"/>
              <p:cNvSpPr>
                <a:spLocks/>
              </p:cNvSpPr>
              <p:nvPr/>
            </p:nvSpPr>
            <p:spPr bwMode="auto">
              <a:xfrm>
                <a:off x="3051" y="2321"/>
                <a:ext cx="24" cy="12"/>
              </a:xfrm>
              <a:custGeom>
                <a:avLst/>
                <a:gdLst>
                  <a:gd name="T0" fmla="*/ 24 w 24"/>
                  <a:gd name="T1" fmla="*/ 6 h 12"/>
                  <a:gd name="T2" fmla="*/ 24 w 24"/>
                  <a:gd name="T3" fmla="*/ 0 h 12"/>
                  <a:gd name="T4" fmla="*/ 24 w 24"/>
                  <a:gd name="T5" fmla="*/ 0 h 12"/>
                  <a:gd name="T6" fmla="*/ 0 w 24"/>
                  <a:gd name="T7" fmla="*/ 6 h 12"/>
                  <a:gd name="T8" fmla="*/ 0 w 24"/>
                  <a:gd name="T9" fmla="*/ 6 h 12"/>
                  <a:gd name="T10" fmla="*/ 0 w 24"/>
                  <a:gd name="T11" fmla="*/ 12 h 12"/>
                  <a:gd name="T12" fmla="*/ 24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24" y="6"/>
                    </a:move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2" name="Freeform 1344"/>
              <p:cNvSpPr>
                <a:spLocks/>
              </p:cNvSpPr>
              <p:nvPr/>
            </p:nvSpPr>
            <p:spPr bwMode="auto">
              <a:xfrm>
                <a:off x="3009" y="2333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6 w 30"/>
                  <a:gd name="T7" fmla="*/ 6 h 18"/>
                  <a:gd name="T8" fmla="*/ 6 w 30"/>
                  <a:gd name="T9" fmla="*/ 12 h 18"/>
                  <a:gd name="T10" fmla="*/ 0 w 30"/>
                  <a:gd name="T11" fmla="*/ 12 h 18"/>
                  <a:gd name="T12" fmla="*/ 6 w 30"/>
                  <a:gd name="T13" fmla="*/ 18 h 18"/>
                  <a:gd name="T14" fmla="*/ 6 w 30"/>
                  <a:gd name="T15" fmla="*/ 12 h 18"/>
                  <a:gd name="T16" fmla="*/ 24 w 30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3" name="Freeform 1345"/>
              <p:cNvSpPr>
                <a:spLocks/>
              </p:cNvSpPr>
              <p:nvPr/>
            </p:nvSpPr>
            <p:spPr bwMode="auto">
              <a:xfrm>
                <a:off x="2973" y="2351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0 h 18"/>
                  <a:gd name="T4" fmla="*/ 24 w 30"/>
                  <a:gd name="T5" fmla="*/ 0 h 18"/>
                  <a:gd name="T6" fmla="*/ 0 w 30"/>
                  <a:gd name="T7" fmla="*/ 12 h 18"/>
                  <a:gd name="T8" fmla="*/ 0 w 30"/>
                  <a:gd name="T9" fmla="*/ 12 h 18"/>
                  <a:gd name="T10" fmla="*/ 0 w 30"/>
                  <a:gd name="T11" fmla="*/ 18 h 18"/>
                  <a:gd name="T12" fmla="*/ 24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4" name="Freeform 1346"/>
              <p:cNvSpPr>
                <a:spLocks/>
              </p:cNvSpPr>
              <p:nvPr/>
            </p:nvSpPr>
            <p:spPr bwMode="auto">
              <a:xfrm>
                <a:off x="2937" y="2369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8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5" name="Freeform 1347"/>
              <p:cNvSpPr>
                <a:spLocks/>
              </p:cNvSpPr>
              <p:nvPr/>
            </p:nvSpPr>
            <p:spPr bwMode="auto">
              <a:xfrm>
                <a:off x="2901" y="2393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0 h 18"/>
                  <a:gd name="T4" fmla="*/ 24 w 24"/>
                  <a:gd name="T5" fmla="*/ 0 h 18"/>
                  <a:gd name="T6" fmla="*/ 12 w 24"/>
                  <a:gd name="T7" fmla="*/ 6 h 18"/>
                  <a:gd name="T8" fmla="*/ 0 w 24"/>
                  <a:gd name="T9" fmla="*/ 12 h 18"/>
                  <a:gd name="T10" fmla="*/ 0 w 24"/>
                  <a:gd name="T11" fmla="*/ 12 h 18"/>
                  <a:gd name="T12" fmla="*/ 0 w 24"/>
                  <a:gd name="T13" fmla="*/ 18 h 18"/>
                  <a:gd name="T14" fmla="*/ 12 w 24"/>
                  <a:gd name="T15" fmla="*/ 12 h 18"/>
                  <a:gd name="T16" fmla="*/ 24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1348"/>
              <p:cNvSpPr>
                <a:spLocks/>
              </p:cNvSpPr>
              <p:nvPr/>
            </p:nvSpPr>
            <p:spPr bwMode="auto">
              <a:xfrm>
                <a:off x="2865" y="2417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0 h 18"/>
                  <a:gd name="T4" fmla="*/ 24 w 30"/>
                  <a:gd name="T5" fmla="*/ 0 h 18"/>
                  <a:gd name="T6" fmla="*/ 6 w 30"/>
                  <a:gd name="T7" fmla="*/ 12 h 18"/>
                  <a:gd name="T8" fmla="*/ 0 w 30"/>
                  <a:gd name="T9" fmla="*/ 18 h 18"/>
                  <a:gd name="T10" fmla="*/ 6 w 30"/>
                  <a:gd name="T11" fmla="*/ 18 h 18"/>
                  <a:gd name="T12" fmla="*/ 24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1349"/>
              <p:cNvSpPr>
                <a:spLocks/>
              </p:cNvSpPr>
              <p:nvPr/>
            </p:nvSpPr>
            <p:spPr bwMode="auto">
              <a:xfrm>
                <a:off x="2835" y="2441"/>
                <a:ext cx="24" cy="24"/>
              </a:xfrm>
              <a:custGeom>
                <a:avLst/>
                <a:gdLst>
                  <a:gd name="T0" fmla="*/ 24 w 24"/>
                  <a:gd name="T1" fmla="*/ 6 h 24"/>
                  <a:gd name="T2" fmla="*/ 24 w 24"/>
                  <a:gd name="T3" fmla="*/ 6 h 24"/>
                  <a:gd name="T4" fmla="*/ 24 w 24"/>
                  <a:gd name="T5" fmla="*/ 0 h 24"/>
                  <a:gd name="T6" fmla="*/ 6 w 24"/>
                  <a:gd name="T7" fmla="*/ 18 h 24"/>
                  <a:gd name="T8" fmla="*/ 0 w 24"/>
                  <a:gd name="T9" fmla="*/ 24 h 24"/>
                  <a:gd name="T10" fmla="*/ 6 w 24"/>
                  <a:gd name="T11" fmla="*/ 24 h 24"/>
                  <a:gd name="T12" fmla="*/ 24 w 24"/>
                  <a:gd name="T13" fmla="*/ 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1350"/>
              <p:cNvSpPr>
                <a:spLocks/>
              </p:cNvSpPr>
              <p:nvPr/>
            </p:nvSpPr>
            <p:spPr bwMode="auto">
              <a:xfrm>
                <a:off x="2811" y="2471"/>
                <a:ext cx="24" cy="30"/>
              </a:xfrm>
              <a:custGeom>
                <a:avLst/>
                <a:gdLst>
                  <a:gd name="T0" fmla="*/ 24 w 24"/>
                  <a:gd name="T1" fmla="*/ 6 h 30"/>
                  <a:gd name="T2" fmla="*/ 18 w 24"/>
                  <a:gd name="T3" fmla="*/ 0 h 30"/>
                  <a:gd name="T4" fmla="*/ 18 w 24"/>
                  <a:gd name="T5" fmla="*/ 6 h 30"/>
                  <a:gd name="T6" fmla="*/ 0 w 24"/>
                  <a:gd name="T7" fmla="*/ 24 h 30"/>
                  <a:gd name="T8" fmla="*/ 6 w 24"/>
                  <a:gd name="T9" fmla="*/ 30 h 30"/>
                  <a:gd name="T10" fmla="*/ 6 w 24"/>
                  <a:gd name="T11" fmla="*/ 24 h 30"/>
                  <a:gd name="T12" fmla="*/ 24 w 24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30">
                    <a:moveTo>
                      <a:pt x="24" y="6"/>
                    </a:moveTo>
                    <a:lnTo>
                      <a:pt x="18" y="0"/>
                    </a:lnTo>
                    <a:lnTo>
                      <a:pt x="18" y="6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6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1351"/>
              <p:cNvSpPr>
                <a:spLocks/>
              </p:cNvSpPr>
              <p:nvPr/>
            </p:nvSpPr>
            <p:spPr bwMode="auto">
              <a:xfrm>
                <a:off x="2793" y="2507"/>
                <a:ext cx="18" cy="31"/>
              </a:xfrm>
              <a:custGeom>
                <a:avLst/>
                <a:gdLst>
                  <a:gd name="T0" fmla="*/ 18 w 18"/>
                  <a:gd name="T1" fmla="*/ 7 h 31"/>
                  <a:gd name="T2" fmla="*/ 12 w 18"/>
                  <a:gd name="T3" fmla="*/ 0 h 31"/>
                  <a:gd name="T4" fmla="*/ 12 w 18"/>
                  <a:gd name="T5" fmla="*/ 7 h 31"/>
                  <a:gd name="T6" fmla="*/ 0 w 18"/>
                  <a:gd name="T7" fmla="*/ 31 h 31"/>
                  <a:gd name="T8" fmla="*/ 6 w 18"/>
                  <a:gd name="T9" fmla="*/ 31 h 31"/>
                  <a:gd name="T10" fmla="*/ 6 w 18"/>
                  <a:gd name="T11" fmla="*/ 31 h 31"/>
                  <a:gd name="T12" fmla="*/ 18 w 18"/>
                  <a:gd name="T13" fmla="*/ 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1">
                    <a:moveTo>
                      <a:pt x="18" y="7"/>
                    </a:moveTo>
                    <a:lnTo>
                      <a:pt x="12" y="0"/>
                    </a:lnTo>
                    <a:lnTo>
                      <a:pt x="12" y="7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1352"/>
              <p:cNvSpPr>
                <a:spLocks/>
              </p:cNvSpPr>
              <p:nvPr/>
            </p:nvSpPr>
            <p:spPr bwMode="auto">
              <a:xfrm>
                <a:off x="2793" y="2550"/>
                <a:ext cx="6" cy="30"/>
              </a:xfrm>
              <a:custGeom>
                <a:avLst/>
                <a:gdLst>
                  <a:gd name="T0" fmla="*/ 6 w 6"/>
                  <a:gd name="T1" fmla="*/ 6 h 30"/>
                  <a:gd name="T2" fmla="*/ 0 w 6"/>
                  <a:gd name="T3" fmla="*/ 0 h 30"/>
                  <a:gd name="T4" fmla="*/ 0 w 6"/>
                  <a:gd name="T5" fmla="*/ 6 h 30"/>
                  <a:gd name="T6" fmla="*/ 0 w 6"/>
                  <a:gd name="T7" fmla="*/ 24 h 30"/>
                  <a:gd name="T8" fmla="*/ 0 w 6"/>
                  <a:gd name="T9" fmla="*/ 30 h 30"/>
                  <a:gd name="T10" fmla="*/ 0 w 6"/>
                  <a:gd name="T11" fmla="*/ 30 h 30"/>
                  <a:gd name="T12" fmla="*/ 6 w 6"/>
                  <a:gd name="T13" fmla="*/ 30 h 30"/>
                  <a:gd name="T14" fmla="*/ 6 w 6"/>
                  <a:gd name="T15" fmla="*/ 24 h 30"/>
                  <a:gd name="T16" fmla="*/ 6 w 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30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6" y="24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1353"/>
              <p:cNvSpPr>
                <a:spLocks/>
              </p:cNvSpPr>
              <p:nvPr/>
            </p:nvSpPr>
            <p:spPr bwMode="auto">
              <a:xfrm>
                <a:off x="2793" y="2592"/>
                <a:ext cx="12" cy="30"/>
              </a:xfrm>
              <a:custGeom>
                <a:avLst/>
                <a:gdLst>
                  <a:gd name="T0" fmla="*/ 6 w 12"/>
                  <a:gd name="T1" fmla="*/ 0 h 30"/>
                  <a:gd name="T2" fmla="*/ 0 w 12"/>
                  <a:gd name="T3" fmla="*/ 0 h 30"/>
                  <a:gd name="T4" fmla="*/ 0 w 12"/>
                  <a:gd name="T5" fmla="*/ 0 h 30"/>
                  <a:gd name="T6" fmla="*/ 0 w 12"/>
                  <a:gd name="T7" fmla="*/ 18 h 30"/>
                  <a:gd name="T8" fmla="*/ 6 w 12"/>
                  <a:gd name="T9" fmla="*/ 24 h 30"/>
                  <a:gd name="T10" fmla="*/ 6 w 12"/>
                  <a:gd name="T11" fmla="*/ 30 h 30"/>
                  <a:gd name="T12" fmla="*/ 12 w 12"/>
                  <a:gd name="T13" fmla="*/ 24 h 30"/>
                  <a:gd name="T14" fmla="*/ 6 w 12"/>
                  <a:gd name="T15" fmla="*/ 18 h 30"/>
                  <a:gd name="T16" fmla="*/ 6 w 12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6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6" y="30"/>
                    </a:lnTo>
                    <a:lnTo>
                      <a:pt x="12" y="24"/>
                    </a:lnTo>
                    <a:lnTo>
                      <a:pt x="6" y="1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1354"/>
              <p:cNvSpPr>
                <a:spLocks/>
              </p:cNvSpPr>
              <p:nvPr/>
            </p:nvSpPr>
            <p:spPr bwMode="auto">
              <a:xfrm>
                <a:off x="2805" y="2634"/>
                <a:ext cx="18" cy="24"/>
              </a:xfrm>
              <a:custGeom>
                <a:avLst/>
                <a:gdLst>
                  <a:gd name="T0" fmla="*/ 6 w 18"/>
                  <a:gd name="T1" fmla="*/ 0 h 24"/>
                  <a:gd name="T2" fmla="*/ 0 w 18"/>
                  <a:gd name="T3" fmla="*/ 0 h 24"/>
                  <a:gd name="T4" fmla="*/ 0 w 18"/>
                  <a:gd name="T5" fmla="*/ 0 h 24"/>
                  <a:gd name="T6" fmla="*/ 6 w 18"/>
                  <a:gd name="T7" fmla="*/ 12 h 24"/>
                  <a:gd name="T8" fmla="*/ 12 w 18"/>
                  <a:gd name="T9" fmla="*/ 24 h 24"/>
                  <a:gd name="T10" fmla="*/ 12 w 18"/>
                  <a:gd name="T11" fmla="*/ 24 h 24"/>
                  <a:gd name="T12" fmla="*/ 18 w 18"/>
                  <a:gd name="T13" fmla="*/ 24 h 24"/>
                  <a:gd name="T14" fmla="*/ 12 w 18"/>
                  <a:gd name="T15" fmla="*/ 12 h 24"/>
                  <a:gd name="T16" fmla="*/ 6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12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1355"/>
              <p:cNvSpPr>
                <a:spLocks/>
              </p:cNvSpPr>
              <p:nvPr/>
            </p:nvSpPr>
            <p:spPr bwMode="auto">
              <a:xfrm>
                <a:off x="2829" y="2670"/>
                <a:ext cx="18" cy="24"/>
              </a:xfrm>
              <a:custGeom>
                <a:avLst/>
                <a:gdLst>
                  <a:gd name="T0" fmla="*/ 6 w 18"/>
                  <a:gd name="T1" fmla="*/ 0 h 24"/>
                  <a:gd name="T2" fmla="*/ 0 w 18"/>
                  <a:gd name="T3" fmla="*/ 0 h 24"/>
                  <a:gd name="T4" fmla="*/ 0 w 18"/>
                  <a:gd name="T5" fmla="*/ 0 h 24"/>
                  <a:gd name="T6" fmla="*/ 6 w 18"/>
                  <a:gd name="T7" fmla="*/ 12 h 24"/>
                  <a:gd name="T8" fmla="*/ 12 w 18"/>
                  <a:gd name="T9" fmla="*/ 18 h 24"/>
                  <a:gd name="T10" fmla="*/ 18 w 18"/>
                  <a:gd name="T11" fmla="*/ 24 h 24"/>
                  <a:gd name="T12" fmla="*/ 18 w 18"/>
                  <a:gd name="T13" fmla="*/ 18 h 24"/>
                  <a:gd name="T14" fmla="*/ 12 w 18"/>
                  <a:gd name="T15" fmla="*/ 12 h 24"/>
                  <a:gd name="T16" fmla="*/ 6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12" y="18"/>
                    </a:lnTo>
                    <a:lnTo>
                      <a:pt x="18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1356"/>
              <p:cNvSpPr>
                <a:spLocks/>
              </p:cNvSpPr>
              <p:nvPr/>
            </p:nvSpPr>
            <p:spPr bwMode="auto">
              <a:xfrm>
                <a:off x="2853" y="2700"/>
                <a:ext cx="24" cy="18"/>
              </a:xfrm>
              <a:custGeom>
                <a:avLst/>
                <a:gdLst>
                  <a:gd name="T0" fmla="*/ 6 w 24"/>
                  <a:gd name="T1" fmla="*/ 0 h 18"/>
                  <a:gd name="T2" fmla="*/ 6 w 24"/>
                  <a:gd name="T3" fmla="*/ 0 h 18"/>
                  <a:gd name="T4" fmla="*/ 0 w 24"/>
                  <a:gd name="T5" fmla="*/ 0 h 18"/>
                  <a:gd name="T6" fmla="*/ 12 w 24"/>
                  <a:gd name="T7" fmla="*/ 12 h 18"/>
                  <a:gd name="T8" fmla="*/ 18 w 24"/>
                  <a:gd name="T9" fmla="*/ 18 h 18"/>
                  <a:gd name="T10" fmla="*/ 24 w 24"/>
                  <a:gd name="T11" fmla="*/ 18 h 18"/>
                  <a:gd name="T12" fmla="*/ 24 w 24"/>
                  <a:gd name="T13" fmla="*/ 18 h 18"/>
                  <a:gd name="T14" fmla="*/ 24 w 24"/>
                  <a:gd name="T15" fmla="*/ 12 h 18"/>
                  <a:gd name="T16" fmla="*/ 18 w 24"/>
                  <a:gd name="T17" fmla="*/ 12 h 18"/>
                  <a:gd name="T18" fmla="*/ 18 w 24"/>
                  <a:gd name="T19" fmla="*/ 12 h 18"/>
                  <a:gd name="T20" fmla="*/ 18 w 24"/>
                  <a:gd name="T21" fmla="*/ 12 h 18"/>
                  <a:gd name="T22" fmla="*/ 6 w 24"/>
                  <a:gd name="T23" fmla="*/ 0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18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18" y="18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Freeform 1357"/>
              <p:cNvSpPr>
                <a:spLocks/>
              </p:cNvSpPr>
              <p:nvPr/>
            </p:nvSpPr>
            <p:spPr bwMode="auto">
              <a:xfrm>
                <a:off x="2889" y="2724"/>
                <a:ext cx="24" cy="24"/>
              </a:xfrm>
              <a:custGeom>
                <a:avLst/>
                <a:gdLst>
                  <a:gd name="T0" fmla="*/ 0 w 24"/>
                  <a:gd name="T1" fmla="*/ 0 h 24"/>
                  <a:gd name="T2" fmla="*/ 0 w 24"/>
                  <a:gd name="T3" fmla="*/ 6 h 24"/>
                  <a:gd name="T4" fmla="*/ 0 w 24"/>
                  <a:gd name="T5" fmla="*/ 6 h 24"/>
                  <a:gd name="T6" fmla="*/ 18 w 24"/>
                  <a:gd name="T7" fmla="*/ 24 h 24"/>
                  <a:gd name="T8" fmla="*/ 24 w 24"/>
                  <a:gd name="T9" fmla="*/ 18 h 24"/>
                  <a:gd name="T10" fmla="*/ 18 w 24"/>
                  <a:gd name="T11" fmla="*/ 18 h 24"/>
                  <a:gd name="T12" fmla="*/ 0 w 24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0" y="0"/>
                    </a:moveTo>
                    <a:lnTo>
                      <a:pt x="0" y="6"/>
                    </a:lnTo>
                    <a:lnTo>
                      <a:pt x="18" y="24"/>
                    </a:lnTo>
                    <a:lnTo>
                      <a:pt x="24" y="18"/>
                    </a:lnTo>
                    <a:lnTo>
                      <a:pt x="18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1358"/>
              <p:cNvSpPr>
                <a:spLocks/>
              </p:cNvSpPr>
              <p:nvPr/>
            </p:nvSpPr>
            <p:spPr bwMode="auto">
              <a:xfrm>
                <a:off x="2919" y="2748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24 w 30"/>
                  <a:gd name="T7" fmla="*/ 18 h 18"/>
                  <a:gd name="T8" fmla="*/ 30 w 30"/>
                  <a:gd name="T9" fmla="*/ 18 h 18"/>
                  <a:gd name="T10" fmla="*/ 24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1359"/>
              <p:cNvSpPr>
                <a:spLocks/>
              </p:cNvSpPr>
              <p:nvPr/>
            </p:nvSpPr>
            <p:spPr bwMode="auto">
              <a:xfrm>
                <a:off x="2955" y="2772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0 h 18"/>
                  <a:gd name="T4" fmla="*/ 6 w 30"/>
                  <a:gd name="T5" fmla="*/ 6 h 18"/>
                  <a:gd name="T6" fmla="*/ 6 w 30"/>
                  <a:gd name="T7" fmla="*/ 6 h 18"/>
                  <a:gd name="T8" fmla="*/ 24 w 30"/>
                  <a:gd name="T9" fmla="*/ 18 h 18"/>
                  <a:gd name="T10" fmla="*/ 30 w 30"/>
                  <a:gd name="T11" fmla="*/ 12 h 18"/>
                  <a:gd name="T12" fmla="*/ 24 w 30"/>
                  <a:gd name="T13" fmla="*/ 12 h 18"/>
                  <a:gd name="T14" fmla="*/ 6 w 30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Freeform 1360"/>
              <p:cNvSpPr>
                <a:spLocks/>
              </p:cNvSpPr>
              <p:nvPr/>
            </p:nvSpPr>
            <p:spPr bwMode="auto">
              <a:xfrm>
                <a:off x="2997" y="2790"/>
                <a:ext cx="24" cy="18"/>
              </a:xfrm>
              <a:custGeom>
                <a:avLst/>
                <a:gdLst>
                  <a:gd name="T0" fmla="*/ 0 w 24"/>
                  <a:gd name="T1" fmla="*/ 0 h 18"/>
                  <a:gd name="T2" fmla="*/ 0 w 24"/>
                  <a:gd name="T3" fmla="*/ 6 h 18"/>
                  <a:gd name="T4" fmla="*/ 0 w 24"/>
                  <a:gd name="T5" fmla="*/ 6 h 18"/>
                  <a:gd name="T6" fmla="*/ 18 w 24"/>
                  <a:gd name="T7" fmla="*/ 18 h 18"/>
                  <a:gd name="T8" fmla="*/ 24 w 24"/>
                  <a:gd name="T9" fmla="*/ 18 h 18"/>
                  <a:gd name="T10" fmla="*/ 24 w 24"/>
                  <a:gd name="T11" fmla="*/ 12 h 18"/>
                  <a:gd name="T12" fmla="*/ 24 w 24"/>
                  <a:gd name="T13" fmla="*/ 12 h 18"/>
                  <a:gd name="T14" fmla="*/ 18 w 24"/>
                  <a:gd name="T15" fmla="*/ 12 h 18"/>
                  <a:gd name="T16" fmla="*/ 0 w 24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0"/>
                    </a:moveTo>
                    <a:lnTo>
                      <a:pt x="0" y="6"/>
                    </a:lnTo>
                    <a:lnTo>
                      <a:pt x="18" y="18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1361"/>
              <p:cNvSpPr>
                <a:spLocks/>
              </p:cNvSpPr>
              <p:nvPr/>
            </p:nvSpPr>
            <p:spPr bwMode="auto">
              <a:xfrm>
                <a:off x="3033" y="2808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0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1362"/>
              <p:cNvSpPr>
                <a:spLocks/>
              </p:cNvSpPr>
              <p:nvPr/>
            </p:nvSpPr>
            <p:spPr bwMode="auto">
              <a:xfrm>
                <a:off x="3069" y="2820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12 w 30"/>
                  <a:gd name="T7" fmla="*/ 12 h 18"/>
                  <a:gd name="T8" fmla="*/ 30 w 30"/>
                  <a:gd name="T9" fmla="*/ 18 h 18"/>
                  <a:gd name="T10" fmla="*/ 30 w 30"/>
                  <a:gd name="T11" fmla="*/ 12 h 18"/>
                  <a:gd name="T12" fmla="*/ 30 w 30"/>
                  <a:gd name="T13" fmla="*/ 12 h 18"/>
                  <a:gd name="T14" fmla="*/ 12 w 30"/>
                  <a:gd name="T15" fmla="*/ 6 h 18"/>
                  <a:gd name="T16" fmla="*/ 6 w 30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30" y="18"/>
                    </a:lnTo>
                    <a:lnTo>
                      <a:pt x="30" y="12"/>
                    </a:lnTo>
                    <a:lnTo>
                      <a:pt x="12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1363"/>
              <p:cNvSpPr>
                <a:spLocks/>
              </p:cNvSpPr>
              <p:nvPr/>
            </p:nvSpPr>
            <p:spPr bwMode="auto">
              <a:xfrm>
                <a:off x="3111" y="2838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Freeform 1364"/>
              <p:cNvSpPr>
                <a:spLocks/>
              </p:cNvSpPr>
              <p:nvPr/>
            </p:nvSpPr>
            <p:spPr bwMode="auto">
              <a:xfrm>
                <a:off x="3153" y="2850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0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1365"/>
              <p:cNvSpPr>
                <a:spLocks/>
              </p:cNvSpPr>
              <p:nvPr/>
            </p:nvSpPr>
            <p:spPr bwMode="auto">
              <a:xfrm>
                <a:off x="3189" y="2862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1366"/>
              <p:cNvSpPr>
                <a:spLocks/>
              </p:cNvSpPr>
              <p:nvPr/>
            </p:nvSpPr>
            <p:spPr bwMode="auto">
              <a:xfrm>
                <a:off x="3231" y="2874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1367"/>
              <p:cNvSpPr>
                <a:spLocks/>
              </p:cNvSpPr>
              <p:nvPr/>
            </p:nvSpPr>
            <p:spPr bwMode="auto">
              <a:xfrm>
                <a:off x="3273" y="288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1368"/>
              <p:cNvSpPr>
                <a:spLocks/>
              </p:cNvSpPr>
              <p:nvPr/>
            </p:nvSpPr>
            <p:spPr bwMode="auto">
              <a:xfrm>
                <a:off x="3315" y="2886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Freeform 1369"/>
              <p:cNvSpPr>
                <a:spLocks/>
              </p:cNvSpPr>
              <p:nvPr/>
            </p:nvSpPr>
            <p:spPr bwMode="auto">
              <a:xfrm>
                <a:off x="3357" y="289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1370"/>
              <p:cNvSpPr>
                <a:spLocks/>
              </p:cNvSpPr>
              <p:nvPr/>
            </p:nvSpPr>
            <p:spPr bwMode="auto">
              <a:xfrm>
                <a:off x="3399" y="290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Freeform 1371"/>
              <p:cNvSpPr>
                <a:spLocks/>
              </p:cNvSpPr>
              <p:nvPr/>
            </p:nvSpPr>
            <p:spPr bwMode="auto">
              <a:xfrm>
                <a:off x="3441" y="2910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1372"/>
              <p:cNvSpPr>
                <a:spLocks/>
              </p:cNvSpPr>
              <p:nvPr/>
            </p:nvSpPr>
            <p:spPr bwMode="auto">
              <a:xfrm>
                <a:off x="3483" y="2910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1373"/>
              <p:cNvSpPr>
                <a:spLocks/>
              </p:cNvSpPr>
              <p:nvPr/>
            </p:nvSpPr>
            <p:spPr bwMode="auto">
              <a:xfrm>
                <a:off x="3525" y="2916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1374"/>
              <p:cNvSpPr>
                <a:spLocks/>
              </p:cNvSpPr>
              <p:nvPr/>
            </p:nvSpPr>
            <p:spPr bwMode="auto">
              <a:xfrm>
                <a:off x="3567" y="2922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12 w 30"/>
                  <a:gd name="T7" fmla="*/ 6 h 6"/>
                  <a:gd name="T8" fmla="*/ 24 w 30"/>
                  <a:gd name="T9" fmla="*/ 6 h 6"/>
                  <a:gd name="T10" fmla="*/ 30 w 30"/>
                  <a:gd name="T11" fmla="*/ 6 h 6"/>
                  <a:gd name="T12" fmla="*/ 24 w 30"/>
                  <a:gd name="T13" fmla="*/ 0 h 6"/>
                  <a:gd name="T14" fmla="*/ 12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1375"/>
              <p:cNvSpPr>
                <a:spLocks/>
              </p:cNvSpPr>
              <p:nvPr/>
            </p:nvSpPr>
            <p:spPr bwMode="auto">
              <a:xfrm>
                <a:off x="3609" y="2922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1376"/>
              <p:cNvSpPr>
                <a:spLocks/>
              </p:cNvSpPr>
              <p:nvPr/>
            </p:nvSpPr>
            <p:spPr bwMode="auto">
              <a:xfrm>
                <a:off x="3651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0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Freeform 1377"/>
              <p:cNvSpPr>
                <a:spLocks/>
              </p:cNvSpPr>
              <p:nvPr/>
            </p:nvSpPr>
            <p:spPr bwMode="auto">
              <a:xfrm>
                <a:off x="3693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1378"/>
              <p:cNvSpPr>
                <a:spLocks/>
              </p:cNvSpPr>
              <p:nvPr/>
            </p:nvSpPr>
            <p:spPr bwMode="auto">
              <a:xfrm>
                <a:off x="3735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1379"/>
              <p:cNvSpPr>
                <a:spLocks/>
              </p:cNvSpPr>
              <p:nvPr/>
            </p:nvSpPr>
            <p:spPr bwMode="auto">
              <a:xfrm>
                <a:off x="3777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1380"/>
              <p:cNvSpPr>
                <a:spLocks/>
              </p:cNvSpPr>
              <p:nvPr/>
            </p:nvSpPr>
            <p:spPr bwMode="auto">
              <a:xfrm>
                <a:off x="3819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Freeform 1381"/>
              <p:cNvSpPr>
                <a:spLocks/>
              </p:cNvSpPr>
              <p:nvPr/>
            </p:nvSpPr>
            <p:spPr bwMode="auto">
              <a:xfrm>
                <a:off x="3855" y="292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0" name="Freeform 1382"/>
              <p:cNvSpPr>
                <a:spLocks/>
              </p:cNvSpPr>
              <p:nvPr/>
            </p:nvSpPr>
            <p:spPr bwMode="auto">
              <a:xfrm>
                <a:off x="3897" y="292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1" name="Freeform 1383"/>
              <p:cNvSpPr>
                <a:spLocks/>
              </p:cNvSpPr>
              <p:nvPr/>
            </p:nvSpPr>
            <p:spPr bwMode="auto">
              <a:xfrm>
                <a:off x="3939" y="2922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2" name="Freeform 1384"/>
              <p:cNvSpPr>
                <a:spLocks/>
              </p:cNvSpPr>
              <p:nvPr/>
            </p:nvSpPr>
            <p:spPr bwMode="auto">
              <a:xfrm>
                <a:off x="3981" y="2922"/>
                <a:ext cx="31" cy="6"/>
              </a:xfrm>
              <a:custGeom>
                <a:avLst/>
                <a:gdLst>
                  <a:gd name="T0" fmla="*/ 6 w 31"/>
                  <a:gd name="T1" fmla="*/ 0 h 6"/>
                  <a:gd name="T2" fmla="*/ 0 w 31"/>
                  <a:gd name="T3" fmla="*/ 6 h 6"/>
                  <a:gd name="T4" fmla="*/ 6 w 31"/>
                  <a:gd name="T5" fmla="*/ 6 h 6"/>
                  <a:gd name="T6" fmla="*/ 31 w 31"/>
                  <a:gd name="T7" fmla="*/ 6 h 6"/>
                  <a:gd name="T8" fmla="*/ 31 w 31"/>
                  <a:gd name="T9" fmla="*/ 0 h 6"/>
                  <a:gd name="T10" fmla="*/ 31 w 31"/>
                  <a:gd name="T11" fmla="*/ 0 h 6"/>
                  <a:gd name="T12" fmla="*/ 6 w 31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1" y="6"/>
                    </a:lnTo>
                    <a:lnTo>
                      <a:pt x="31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3" name="Freeform 1385"/>
              <p:cNvSpPr>
                <a:spLocks/>
              </p:cNvSpPr>
              <p:nvPr/>
            </p:nvSpPr>
            <p:spPr bwMode="auto">
              <a:xfrm>
                <a:off x="4024" y="2916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4" name="Freeform 1386"/>
              <p:cNvSpPr>
                <a:spLocks/>
              </p:cNvSpPr>
              <p:nvPr/>
            </p:nvSpPr>
            <p:spPr bwMode="auto">
              <a:xfrm>
                <a:off x="4066" y="291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5" name="Freeform 1387"/>
              <p:cNvSpPr>
                <a:spLocks/>
              </p:cNvSpPr>
              <p:nvPr/>
            </p:nvSpPr>
            <p:spPr bwMode="auto">
              <a:xfrm>
                <a:off x="4108" y="290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6" name="Freeform 1388"/>
              <p:cNvSpPr>
                <a:spLocks/>
              </p:cNvSpPr>
              <p:nvPr/>
            </p:nvSpPr>
            <p:spPr bwMode="auto">
              <a:xfrm>
                <a:off x="4150" y="2898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6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30 w 30"/>
                  <a:gd name="T13" fmla="*/ 0 h 12"/>
                  <a:gd name="T14" fmla="*/ 6 w 30"/>
                  <a:gd name="T15" fmla="*/ 6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7" name="Freeform 1389"/>
              <p:cNvSpPr>
                <a:spLocks/>
              </p:cNvSpPr>
              <p:nvPr/>
            </p:nvSpPr>
            <p:spPr bwMode="auto">
              <a:xfrm>
                <a:off x="4192" y="2892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8" name="Freeform 1390"/>
              <p:cNvSpPr>
                <a:spLocks/>
              </p:cNvSpPr>
              <p:nvPr/>
            </p:nvSpPr>
            <p:spPr bwMode="auto">
              <a:xfrm>
                <a:off x="4234" y="2880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9" name="Freeform 1391"/>
              <p:cNvSpPr>
                <a:spLocks/>
              </p:cNvSpPr>
              <p:nvPr/>
            </p:nvSpPr>
            <p:spPr bwMode="auto">
              <a:xfrm>
                <a:off x="4276" y="2874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6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0" name="Freeform 1392"/>
              <p:cNvSpPr>
                <a:spLocks/>
              </p:cNvSpPr>
              <p:nvPr/>
            </p:nvSpPr>
            <p:spPr bwMode="auto">
              <a:xfrm>
                <a:off x="4318" y="2862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6 w 30"/>
                  <a:gd name="T7" fmla="*/ 12 h 12"/>
                  <a:gd name="T8" fmla="*/ 24 w 30"/>
                  <a:gd name="T9" fmla="*/ 6 h 12"/>
                  <a:gd name="T10" fmla="*/ 30 w 30"/>
                  <a:gd name="T11" fmla="*/ 6 h 12"/>
                  <a:gd name="T12" fmla="*/ 24 w 30"/>
                  <a:gd name="T13" fmla="*/ 0 h 12"/>
                  <a:gd name="T14" fmla="*/ 6 w 30"/>
                  <a:gd name="T15" fmla="*/ 6 h 12"/>
                  <a:gd name="T16" fmla="*/ 0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1" name="Freeform 1393"/>
              <p:cNvSpPr>
                <a:spLocks/>
              </p:cNvSpPr>
              <p:nvPr/>
            </p:nvSpPr>
            <p:spPr bwMode="auto">
              <a:xfrm>
                <a:off x="4360" y="2856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6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0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2" name="Freeform 1394"/>
              <p:cNvSpPr>
                <a:spLocks/>
              </p:cNvSpPr>
              <p:nvPr/>
            </p:nvSpPr>
            <p:spPr bwMode="auto">
              <a:xfrm>
                <a:off x="4396" y="2838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30 w 30"/>
                  <a:gd name="T7" fmla="*/ 6 h 18"/>
                  <a:gd name="T8" fmla="*/ 30 w 30"/>
                  <a:gd name="T9" fmla="*/ 6 h 18"/>
                  <a:gd name="T10" fmla="*/ 30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3" name="Freeform 1395"/>
              <p:cNvSpPr>
                <a:spLocks/>
              </p:cNvSpPr>
              <p:nvPr/>
            </p:nvSpPr>
            <p:spPr bwMode="auto">
              <a:xfrm>
                <a:off x="4438" y="2826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4" name="Freeform 1396"/>
              <p:cNvSpPr>
                <a:spLocks/>
              </p:cNvSpPr>
              <p:nvPr/>
            </p:nvSpPr>
            <p:spPr bwMode="auto">
              <a:xfrm>
                <a:off x="4480" y="2814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12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0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5" name="Freeform 1397"/>
              <p:cNvSpPr>
                <a:spLocks/>
              </p:cNvSpPr>
              <p:nvPr/>
            </p:nvSpPr>
            <p:spPr bwMode="auto">
              <a:xfrm>
                <a:off x="4516" y="2796"/>
                <a:ext cx="30" cy="18"/>
              </a:xfrm>
              <a:custGeom>
                <a:avLst/>
                <a:gdLst>
                  <a:gd name="T0" fmla="*/ 0 w 30"/>
                  <a:gd name="T1" fmla="*/ 12 h 18"/>
                  <a:gd name="T2" fmla="*/ 0 w 30"/>
                  <a:gd name="T3" fmla="*/ 12 h 18"/>
                  <a:gd name="T4" fmla="*/ 0 w 30"/>
                  <a:gd name="T5" fmla="*/ 18 h 18"/>
                  <a:gd name="T6" fmla="*/ 18 w 30"/>
                  <a:gd name="T7" fmla="*/ 12 h 18"/>
                  <a:gd name="T8" fmla="*/ 24 w 30"/>
                  <a:gd name="T9" fmla="*/ 6 h 18"/>
                  <a:gd name="T10" fmla="*/ 30 w 30"/>
                  <a:gd name="T11" fmla="*/ 0 h 18"/>
                  <a:gd name="T12" fmla="*/ 24 w 30"/>
                  <a:gd name="T13" fmla="*/ 0 h 18"/>
                  <a:gd name="T14" fmla="*/ 18 w 30"/>
                  <a:gd name="T15" fmla="*/ 6 h 18"/>
                  <a:gd name="T16" fmla="*/ 0 w 30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18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" name="Freeform 1398"/>
              <p:cNvSpPr>
                <a:spLocks/>
              </p:cNvSpPr>
              <p:nvPr/>
            </p:nvSpPr>
            <p:spPr bwMode="auto">
              <a:xfrm>
                <a:off x="4552" y="2778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24 w 30"/>
                  <a:gd name="T7" fmla="*/ 6 h 18"/>
                  <a:gd name="T8" fmla="*/ 30 w 30"/>
                  <a:gd name="T9" fmla="*/ 0 h 18"/>
                  <a:gd name="T10" fmla="*/ 24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" name="Freeform 1399"/>
              <p:cNvSpPr>
                <a:spLocks/>
              </p:cNvSpPr>
              <p:nvPr/>
            </p:nvSpPr>
            <p:spPr bwMode="auto">
              <a:xfrm>
                <a:off x="4594" y="2754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8 h 18"/>
                  <a:gd name="T4" fmla="*/ 0 w 24"/>
                  <a:gd name="T5" fmla="*/ 18 h 18"/>
                  <a:gd name="T6" fmla="*/ 24 w 24"/>
                  <a:gd name="T7" fmla="*/ 6 h 18"/>
                  <a:gd name="T8" fmla="*/ 24 w 24"/>
                  <a:gd name="T9" fmla="*/ 6 h 18"/>
                  <a:gd name="T10" fmla="*/ 24 w 24"/>
                  <a:gd name="T11" fmla="*/ 0 h 18"/>
                  <a:gd name="T12" fmla="*/ 0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8" name="Freeform 1400"/>
              <p:cNvSpPr>
                <a:spLocks/>
              </p:cNvSpPr>
              <p:nvPr/>
            </p:nvSpPr>
            <p:spPr bwMode="auto">
              <a:xfrm>
                <a:off x="4630" y="2736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6 w 24"/>
                  <a:gd name="T7" fmla="*/ 12 h 18"/>
                  <a:gd name="T8" fmla="*/ 18 w 24"/>
                  <a:gd name="T9" fmla="*/ 6 h 18"/>
                  <a:gd name="T10" fmla="*/ 24 w 24"/>
                  <a:gd name="T11" fmla="*/ 0 h 18"/>
                  <a:gd name="T12" fmla="*/ 18 w 24"/>
                  <a:gd name="T13" fmla="*/ 0 h 18"/>
                  <a:gd name="T14" fmla="*/ 6 w 24"/>
                  <a:gd name="T15" fmla="*/ 6 h 18"/>
                  <a:gd name="T16" fmla="*/ 0 w 24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12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9" name="Freeform 1401"/>
              <p:cNvSpPr>
                <a:spLocks/>
              </p:cNvSpPr>
              <p:nvPr/>
            </p:nvSpPr>
            <p:spPr bwMode="auto">
              <a:xfrm>
                <a:off x="4660" y="2706"/>
                <a:ext cx="24" cy="24"/>
              </a:xfrm>
              <a:custGeom>
                <a:avLst/>
                <a:gdLst>
                  <a:gd name="T0" fmla="*/ 6 w 24"/>
                  <a:gd name="T1" fmla="*/ 18 h 24"/>
                  <a:gd name="T2" fmla="*/ 0 w 24"/>
                  <a:gd name="T3" fmla="*/ 18 h 24"/>
                  <a:gd name="T4" fmla="*/ 6 w 24"/>
                  <a:gd name="T5" fmla="*/ 24 h 24"/>
                  <a:gd name="T6" fmla="*/ 18 w 24"/>
                  <a:gd name="T7" fmla="*/ 12 h 24"/>
                  <a:gd name="T8" fmla="*/ 24 w 24"/>
                  <a:gd name="T9" fmla="*/ 6 h 24"/>
                  <a:gd name="T10" fmla="*/ 24 w 24"/>
                  <a:gd name="T11" fmla="*/ 6 h 24"/>
                  <a:gd name="T12" fmla="*/ 24 w 24"/>
                  <a:gd name="T13" fmla="*/ 0 h 24"/>
                  <a:gd name="T14" fmla="*/ 18 w 24"/>
                  <a:gd name="T15" fmla="*/ 6 h 24"/>
                  <a:gd name="T16" fmla="*/ 18 w 24"/>
                  <a:gd name="T17" fmla="*/ 6 h 24"/>
                  <a:gd name="T18" fmla="*/ 18 w 24"/>
                  <a:gd name="T19" fmla="*/ 6 h 24"/>
                  <a:gd name="T20" fmla="*/ 18 w 24"/>
                  <a:gd name="T21" fmla="*/ 6 h 24"/>
                  <a:gd name="T22" fmla="*/ 6 w 24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6" y="18"/>
                    </a:moveTo>
                    <a:lnTo>
                      <a:pt x="0" y="18"/>
                    </a:lnTo>
                    <a:lnTo>
                      <a:pt x="6" y="24"/>
                    </a:lnTo>
                    <a:lnTo>
                      <a:pt x="18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0" name="Freeform 1402"/>
              <p:cNvSpPr>
                <a:spLocks/>
              </p:cNvSpPr>
              <p:nvPr/>
            </p:nvSpPr>
            <p:spPr bwMode="auto">
              <a:xfrm>
                <a:off x="4690" y="2676"/>
                <a:ext cx="24" cy="24"/>
              </a:xfrm>
              <a:custGeom>
                <a:avLst/>
                <a:gdLst>
                  <a:gd name="T0" fmla="*/ 0 w 24"/>
                  <a:gd name="T1" fmla="*/ 24 h 24"/>
                  <a:gd name="T2" fmla="*/ 6 w 24"/>
                  <a:gd name="T3" fmla="*/ 24 h 24"/>
                  <a:gd name="T4" fmla="*/ 6 w 24"/>
                  <a:gd name="T5" fmla="*/ 24 h 24"/>
                  <a:gd name="T6" fmla="*/ 24 w 24"/>
                  <a:gd name="T7" fmla="*/ 6 h 24"/>
                  <a:gd name="T8" fmla="*/ 24 w 24"/>
                  <a:gd name="T9" fmla="*/ 6 h 24"/>
                  <a:gd name="T10" fmla="*/ 24 w 24"/>
                  <a:gd name="T11" fmla="*/ 0 h 24"/>
                  <a:gd name="T12" fmla="*/ 18 w 24"/>
                  <a:gd name="T13" fmla="*/ 6 h 24"/>
                  <a:gd name="T14" fmla="*/ 18 w 24"/>
                  <a:gd name="T15" fmla="*/ 6 h 24"/>
                  <a:gd name="T16" fmla="*/ 0 w 24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0" y="24"/>
                    </a:moveTo>
                    <a:lnTo>
                      <a:pt x="6" y="24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1" name="Freeform 1403"/>
              <p:cNvSpPr>
                <a:spLocks/>
              </p:cNvSpPr>
              <p:nvPr/>
            </p:nvSpPr>
            <p:spPr bwMode="auto">
              <a:xfrm>
                <a:off x="4720" y="2640"/>
                <a:ext cx="18" cy="30"/>
              </a:xfrm>
              <a:custGeom>
                <a:avLst/>
                <a:gdLst>
                  <a:gd name="T0" fmla="*/ 0 w 18"/>
                  <a:gd name="T1" fmla="*/ 24 h 30"/>
                  <a:gd name="T2" fmla="*/ 0 w 18"/>
                  <a:gd name="T3" fmla="*/ 30 h 30"/>
                  <a:gd name="T4" fmla="*/ 6 w 18"/>
                  <a:gd name="T5" fmla="*/ 24 h 30"/>
                  <a:gd name="T6" fmla="*/ 18 w 18"/>
                  <a:gd name="T7" fmla="*/ 6 h 30"/>
                  <a:gd name="T8" fmla="*/ 18 w 18"/>
                  <a:gd name="T9" fmla="*/ 6 h 30"/>
                  <a:gd name="T10" fmla="*/ 18 w 18"/>
                  <a:gd name="T11" fmla="*/ 0 h 30"/>
                  <a:gd name="T12" fmla="*/ 12 w 18"/>
                  <a:gd name="T13" fmla="*/ 6 h 30"/>
                  <a:gd name="T14" fmla="*/ 12 w 18"/>
                  <a:gd name="T15" fmla="*/ 6 h 30"/>
                  <a:gd name="T16" fmla="*/ 0 w 18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30">
                    <a:moveTo>
                      <a:pt x="0" y="24"/>
                    </a:moveTo>
                    <a:lnTo>
                      <a:pt x="0" y="30"/>
                    </a:lnTo>
                    <a:lnTo>
                      <a:pt x="6" y="24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2" name="Freeform 1404"/>
              <p:cNvSpPr>
                <a:spLocks/>
              </p:cNvSpPr>
              <p:nvPr/>
            </p:nvSpPr>
            <p:spPr bwMode="auto">
              <a:xfrm>
                <a:off x="4738" y="2604"/>
                <a:ext cx="18" cy="30"/>
              </a:xfrm>
              <a:custGeom>
                <a:avLst/>
                <a:gdLst>
                  <a:gd name="T0" fmla="*/ 0 w 18"/>
                  <a:gd name="T1" fmla="*/ 24 h 30"/>
                  <a:gd name="T2" fmla="*/ 6 w 18"/>
                  <a:gd name="T3" fmla="*/ 30 h 30"/>
                  <a:gd name="T4" fmla="*/ 6 w 18"/>
                  <a:gd name="T5" fmla="*/ 24 h 30"/>
                  <a:gd name="T6" fmla="*/ 18 w 18"/>
                  <a:gd name="T7" fmla="*/ 6 h 30"/>
                  <a:gd name="T8" fmla="*/ 18 w 18"/>
                  <a:gd name="T9" fmla="*/ 0 h 30"/>
                  <a:gd name="T10" fmla="*/ 12 w 18"/>
                  <a:gd name="T11" fmla="*/ 0 h 30"/>
                  <a:gd name="T12" fmla="*/ 12 w 18"/>
                  <a:gd name="T13" fmla="*/ 0 h 30"/>
                  <a:gd name="T14" fmla="*/ 12 w 18"/>
                  <a:gd name="T15" fmla="*/ 6 h 30"/>
                  <a:gd name="T16" fmla="*/ 0 w 18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3" name="Freeform 1405"/>
              <p:cNvSpPr>
                <a:spLocks/>
              </p:cNvSpPr>
              <p:nvPr/>
            </p:nvSpPr>
            <p:spPr bwMode="auto">
              <a:xfrm>
                <a:off x="4750" y="2562"/>
                <a:ext cx="12" cy="30"/>
              </a:xfrm>
              <a:custGeom>
                <a:avLst/>
                <a:gdLst>
                  <a:gd name="T0" fmla="*/ 0 w 12"/>
                  <a:gd name="T1" fmla="*/ 24 h 30"/>
                  <a:gd name="T2" fmla="*/ 6 w 12"/>
                  <a:gd name="T3" fmla="*/ 30 h 30"/>
                  <a:gd name="T4" fmla="*/ 6 w 12"/>
                  <a:gd name="T5" fmla="*/ 24 h 30"/>
                  <a:gd name="T6" fmla="*/ 12 w 12"/>
                  <a:gd name="T7" fmla="*/ 12 h 30"/>
                  <a:gd name="T8" fmla="*/ 6 w 12"/>
                  <a:gd name="T9" fmla="*/ 6 h 30"/>
                  <a:gd name="T10" fmla="*/ 6 w 12"/>
                  <a:gd name="T11" fmla="*/ 0 h 30"/>
                  <a:gd name="T12" fmla="*/ 0 w 12"/>
                  <a:gd name="T13" fmla="*/ 6 h 30"/>
                  <a:gd name="T14" fmla="*/ 6 w 12"/>
                  <a:gd name="T15" fmla="*/ 12 h 30"/>
                  <a:gd name="T16" fmla="*/ 0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4" name="Freeform 1406"/>
              <p:cNvSpPr>
                <a:spLocks/>
              </p:cNvSpPr>
              <p:nvPr/>
            </p:nvSpPr>
            <p:spPr bwMode="auto">
              <a:xfrm>
                <a:off x="4744" y="2520"/>
                <a:ext cx="12" cy="30"/>
              </a:xfrm>
              <a:custGeom>
                <a:avLst/>
                <a:gdLst>
                  <a:gd name="T0" fmla="*/ 6 w 12"/>
                  <a:gd name="T1" fmla="*/ 30 h 30"/>
                  <a:gd name="T2" fmla="*/ 6 w 12"/>
                  <a:gd name="T3" fmla="*/ 30 h 30"/>
                  <a:gd name="T4" fmla="*/ 12 w 12"/>
                  <a:gd name="T5" fmla="*/ 30 h 30"/>
                  <a:gd name="T6" fmla="*/ 12 w 12"/>
                  <a:gd name="T7" fmla="*/ 18 h 30"/>
                  <a:gd name="T8" fmla="*/ 6 w 12"/>
                  <a:gd name="T9" fmla="*/ 6 h 30"/>
                  <a:gd name="T10" fmla="*/ 0 w 12"/>
                  <a:gd name="T11" fmla="*/ 0 h 30"/>
                  <a:gd name="T12" fmla="*/ 0 w 12"/>
                  <a:gd name="T13" fmla="*/ 6 h 30"/>
                  <a:gd name="T14" fmla="*/ 6 w 12"/>
                  <a:gd name="T15" fmla="*/ 18 h 30"/>
                  <a:gd name="T16" fmla="*/ 6 w 12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6" y="30"/>
                    </a:moveTo>
                    <a:lnTo>
                      <a:pt x="6" y="30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5" name="Freeform 1407"/>
              <p:cNvSpPr>
                <a:spLocks/>
              </p:cNvSpPr>
              <p:nvPr/>
            </p:nvSpPr>
            <p:spPr bwMode="auto">
              <a:xfrm>
                <a:off x="4726" y="2483"/>
                <a:ext cx="18" cy="24"/>
              </a:xfrm>
              <a:custGeom>
                <a:avLst/>
                <a:gdLst>
                  <a:gd name="T0" fmla="*/ 12 w 18"/>
                  <a:gd name="T1" fmla="*/ 24 h 24"/>
                  <a:gd name="T2" fmla="*/ 12 w 18"/>
                  <a:gd name="T3" fmla="*/ 24 h 24"/>
                  <a:gd name="T4" fmla="*/ 18 w 18"/>
                  <a:gd name="T5" fmla="*/ 24 h 24"/>
                  <a:gd name="T6" fmla="*/ 12 w 18"/>
                  <a:gd name="T7" fmla="*/ 18 h 24"/>
                  <a:gd name="T8" fmla="*/ 6 w 18"/>
                  <a:gd name="T9" fmla="*/ 6 h 24"/>
                  <a:gd name="T10" fmla="*/ 0 w 18"/>
                  <a:gd name="T11" fmla="*/ 0 h 24"/>
                  <a:gd name="T12" fmla="*/ 0 w 18"/>
                  <a:gd name="T13" fmla="*/ 6 h 24"/>
                  <a:gd name="T14" fmla="*/ 6 w 18"/>
                  <a:gd name="T15" fmla="*/ 18 h 24"/>
                  <a:gd name="T16" fmla="*/ 12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2" y="24"/>
                    </a:moveTo>
                    <a:lnTo>
                      <a:pt x="12" y="24"/>
                    </a:lnTo>
                    <a:lnTo>
                      <a:pt x="18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6" name="Freeform 1408"/>
              <p:cNvSpPr>
                <a:spLocks/>
              </p:cNvSpPr>
              <p:nvPr/>
            </p:nvSpPr>
            <p:spPr bwMode="auto">
              <a:xfrm>
                <a:off x="4696" y="2453"/>
                <a:ext cx="24" cy="24"/>
              </a:xfrm>
              <a:custGeom>
                <a:avLst/>
                <a:gdLst>
                  <a:gd name="T0" fmla="*/ 18 w 24"/>
                  <a:gd name="T1" fmla="*/ 18 h 24"/>
                  <a:gd name="T2" fmla="*/ 18 w 24"/>
                  <a:gd name="T3" fmla="*/ 24 h 24"/>
                  <a:gd name="T4" fmla="*/ 24 w 24"/>
                  <a:gd name="T5" fmla="*/ 18 h 24"/>
                  <a:gd name="T6" fmla="*/ 18 w 24"/>
                  <a:gd name="T7" fmla="*/ 12 h 24"/>
                  <a:gd name="T8" fmla="*/ 18 w 24"/>
                  <a:gd name="T9" fmla="*/ 12 h 24"/>
                  <a:gd name="T10" fmla="*/ 6 w 24"/>
                  <a:gd name="T11" fmla="*/ 0 h 24"/>
                  <a:gd name="T12" fmla="*/ 0 w 24"/>
                  <a:gd name="T13" fmla="*/ 0 h 24"/>
                  <a:gd name="T14" fmla="*/ 6 w 24"/>
                  <a:gd name="T15" fmla="*/ 6 h 24"/>
                  <a:gd name="T16" fmla="*/ 18 w 24"/>
                  <a:gd name="T17" fmla="*/ 18 h 24"/>
                  <a:gd name="T18" fmla="*/ 18 w 24"/>
                  <a:gd name="T19" fmla="*/ 12 h 24"/>
                  <a:gd name="T20" fmla="*/ 12 w 24"/>
                  <a:gd name="T21" fmla="*/ 12 h 24"/>
                  <a:gd name="T22" fmla="*/ 18 w 24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18" y="18"/>
                    </a:moveTo>
                    <a:lnTo>
                      <a:pt x="18" y="24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8" y="18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7" name="Freeform 1409"/>
              <p:cNvSpPr>
                <a:spLocks/>
              </p:cNvSpPr>
              <p:nvPr/>
            </p:nvSpPr>
            <p:spPr bwMode="auto">
              <a:xfrm>
                <a:off x="4666" y="2423"/>
                <a:ext cx="24" cy="24"/>
              </a:xfrm>
              <a:custGeom>
                <a:avLst/>
                <a:gdLst>
                  <a:gd name="T0" fmla="*/ 24 w 24"/>
                  <a:gd name="T1" fmla="*/ 24 h 24"/>
                  <a:gd name="T2" fmla="*/ 24 w 24"/>
                  <a:gd name="T3" fmla="*/ 18 h 24"/>
                  <a:gd name="T4" fmla="*/ 24 w 24"/>
                  <a:gd name="T5" fmla="*/ 18 h 24"/>
                  <a:gd name="T6" fmla="*/ 12 w 24"/>
                  <a:gd name="T7" fmla="*/ 6 h 24"/>
                  <a:gd name="T8" fmla="*/ 6 w 24"/>
                  <a:gd name="T9" fmla="*/ 0 h 24"/>
                  <a:gd name="T10" fmla="*/ 0 w 24"/>
                  <a:gd name="T11" fmla="*/ 0 h 24"/>
                  <a:gd name="T12" fmla="*/ 6 w 24"/>
                  <a:gd name="T13" fmla="*/ 6 h 24"/>
                  <a:gd name="T14" fmla="*/ 12 w 24"/>
                  <a:gd name="T15" fmla="*/ 12 h 24"/>
                  <a:gd name="T16" fmla="*/ 24 w 24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24" y="24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1410"/>
              <p:cNvSpPr>
                <a:spLocks/>
              </p:cNvSpPr>
              <p:nvPr/>
            </p:nvSpPr>
            <p:spPr bwMode="auto">
              <a:xfrm>
                <a:off x="4630" y="2399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8 h 18"/>
                  <a:gd name="T4" fmla="*/ 24 w 30"/>
                  <a:gd name="T5" fmla="*/ 12 h 18"/>
                  <a:gd name="T6" fmla="*/ 6 w 30"/>
                  <a:gd name="T7" fmla="*/ 0 h 18"/>
                  <a:gd name="T8" fmla="*/ 6 w 30"/>
                  <a:gd name="T9" fmla="*/ 0 h 18"/>
                  <a:gd name="T10" fmla="*/ 0 w 30"/>
                  <a:gd name="T11" fmla="*/ 0 h 18"/>
                  <a:gd name="T12" fmla="*/ 6 w 30"/>
                  <a:gd name="T13" fmla="*/ 6 h 18"/>
                  <a:gd name="T14" fmla="*/ 6 w 30"/>
                  <a:gd name="T15" fmla="*/ 6 h 18"/>
                  <a:gd name="T16" fmla="*/ 24 w 30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1411"/>
              <p:cNvSpPr>
                <a:spLocks/>
              </p:cNvSpPr>
              <p:nvPr/>
            </p:nvSpPr>
            <p:spPr bwMode="auto">
              <a:xfrm>
                <a:off x="4594" y="2375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8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6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1412"/>
              <p:cNvSpPr>
                <a:spLocks/>
              </p:cNvSpPr>
              <p:nvPr/>
            </p:nvSpPr>
            <p:spPr bwMode="auto">
              <a:xfrm>
                <a:off x="4558" y="2357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0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Freeform 1413"/>
              <p:cNvSpPr>
                <a:spLocks/>
              </p:cNvSpPr>
              <p:nvPr/>
            </p:nvSpPr>
            <p:spPr bwMode="auto">
              <a:xfrm>
                <a:off x="4522" y="2339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12 w 30"/>
                  <a:gd name="T7" fmla="*/ 0 h 18"/>
                  <a:gd name="T8" fmla="*/ 0 w 30"/>
                  <a:gd name="T9" fmla="*/ 0 h 18"/>
                  <a:gd name="T10" fmla="*/ 0 w 30"/>
                  <a:gd name="T11" fmla="*/ 0 h 18"/>
                  <a:gd name="T12" fmla="*/ 0 w 30"/>
                  <a:gd name="T13" fmla="*/ 6 h 18"/>
                  <a:gd name="T14" fmla="*/ 12 w 30"/>
                  <a:gd name="T15" fmla="*/ 6 h 18"/>
                  <a:gd name="T16" fmla="*/ 24 w 30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2" name="Freeform 1414"/>
              <p:cNvSpPr>
                <a:spLocks/>
              </p:cNvSpPr>
              <p:nvPr/>
            </p:nvSpPr>
            <p:spPr bwMode="auto">
              <a:xfrm>
                <a:off x="4480" y="2321"/>
                <a:ext cx="30" cy="18"/>
              </a:xfrm>
              <a:custGeom>
                <a:avLst/>
                <a:gdLst>
                  <a:gd name="T0" fmla="*/ 30 w 30"/>
                  <a:gd name="T1" fmla="*/ 18 h 18"/>
                  <a:gd name="T2" fmla="*/ 30 w 30"/>
                  <a:gd name="T3" fmla="*/ 12 h 18"/>
                  <a:gd name="T4" fmla="*/ 30 w 30"/>
                  <a:gd name="T5" fmla="*/ 12 h 18"/>
                  <a:gd name="T6" fmla="*/ 6 w 30"/>
                  <a:gd name="T7" fmla="*/ 0 h 18"/>
                  <a:gd name="T8" fmla="*/ 0 w 30"/>
                  <a:gd name="T9" fmla="*/ 6 h 18"/>
                  <a:gd name="T10" fmla="*/ 6 w 30"/>
                  <a:gd name="T11" fmla="*/ 6 h 18"/>
                  <a:gd name="T12" fmla="*/ 30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30" y="18"/>
                    </a:moveTo>
                    <a:lnTo>
                      <a:pt x="30" y="12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3" name="Freeform 1415"/>
              <p:cNvSpPr>
                <a:spLocks/>
              </p:cNvSpPr>
              <p:nvPr/>
            </p:nvSpPr>
            <p:spPr bwMode="auto">
              <a:xfrm>
                <a:off x="4444" y="2309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4" name="Freeform 1416"/>
              <p:cNvSpPr>
                <a:spLocks/>
              </p:cNvSpPr>
              <p:nvPr/>
            </p:nvSpPr>
            <p:spPr bwMode="auto">
              <a:xfrm>
                <a:off x="4402" y="2297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5" name="Freeform 1417"/>
              <p:cNvSpPr>
                <a:spLocks/>
              </p:cNvSpPr>
              <p:nvPr/>
            </p:nvSpPr>
            <p:spPr bwMode="auto">
              <a:xfrm>
                <a:off x="4360" y="2285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6" name="Freeform 1418"/>
              <p:cNvSpPr>
                <a:spLocks/>
              </p:cNvSpPr>
              <p:nvPr/>
            </p:nvSpPr>
            <p:spPr bwMode="auto">
              <a:xfrm>
                <a:off x="4324" y="2273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1419"/>
              <p:cNvSpPr>
                <a:spLocks/>
              </p:cNvSpPr>
              <p:nvPr/>
            </p:nvSpPr>
            <p:spPr bwMode="auto">
              <a:xfrm>
                <a:off x="4282" y="2261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1420"/>
              <p:cNvSpPr>
                <a:spLocks/>
              </p:cNvSpPr>
              <p:nvPr/>
            </p:nvSpPr>
            <p:spPr bwMode="auto">
              <a:xfrm>
                <a:off x="4240" y="2255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1421"/>
              <p:cNvSpPr>
                <a:spLocks/>
              </p:cNvSpPr>
              <p:nvPr/>
            </p:nvSpPr>
            <p:spPr bwMode="auto">
              <a:xfrm>
                <a:off x="4198" y="2249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Freeform 1422"/>
              <p:cNvSpPr>
                <a:spLocks/>
              </p:cNvSpPr>
              <p:nvPr/>
            </p:nvSpPr>
            <p:spPr bwMode="auto">
              <a:xfrm>
                <a:off x="4156" y="2237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12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1" name="Freeform 1423"/>
              <p:cNvSpPr>
                <a:spLocks/>
              </p:cNvSpPr>
              <p:nvPr/>
            </p:nvSpPr>
            <p:spPr bwMode="auto">
              <a:xfrm>
                <a:off x="4114" y="2231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2" name="Freeform 1424"/>
              <p:cNvSpPr>
                <a:spLocks/>
              </p:cNvSpPr>
              <p:nvPr/>
            </p:nvSpPr>
            <p:spPr bwMode="auto">
              <a:xfrm>
                <a:off x="4072" y="223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3" name="Freeform 1425"/>
              <p:cNvSpPr>
                <a:spLocks/>
              </p:cNvSpPr>
              <p:nvPr/>
            </p:nvSpPr>
            <p:spPr bwMode="auto">
              <a:xfrm>
                <a:off x="4030" y="2225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4" name="Freeform 1426"/>
              <p:cNvSpPr>
                <a:spLocks/>
              </p:cNvSpPr>
              <p:nvPr/>
            </p:nvSpPr>
            <p:spPr bwMode="auto">
              <a:xfrm>
                <a:off x="3987" y="2219"/>
                <a:ext cx="31" cy="12"/>
              </a:xfrm>
              <a:custGeom>
                <a:avLst/>
                <a:gdLst>
                  <a:gd name="T0" fmla="*/ 31 w 31"/>
                  <a:gd name="T1" fmla="*/ 12 h 12"/>
                  <a:gd name="T2" fmla="*/ 31 w 31"/>
                  <a:gd name="T3" fmla="*/ 6 h 12"/>
                  <a:gd name="T4" fmla="*/ 31 w 31"/>
                  <a:gd name="T5" fmla="*/ 6 h 12"/>
                  <a:gd name="T6" fmla="*/ 7 w 31"/>
                  <a:gd name="T7" fmla="*/ 0 h 12"/>
                  <a:gd name="T8" fmla="*/ 0 w 31"/>
                  <a:gd name="T9" fmla="*/ 6 h 12"/>
                  <a:gd name="T10" fmla="*/ 7 w 31"/>
                  <a:gd name="T11" fmla="*/ 6 h 12"/>
                  <a:gd name="T12" fmla="*/ 31 w 31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12">
                    <a:moveTo>
                      <a:pt x="31" y="12"/>
                    </a:moveTo>
                    <a:lnTo>
                      <a:pt x="31" y="6"/>
                    </a:lnTo>
                    <a:lnTo>
                      <a:pt x="7" y="0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5" name="Freeform 1427"/>
              <p:cNvSpPr>
                <a:spLocks/>
              </p:cNvSpPr>
              <p:nvPr/>
            </p:nvSpPr>
            <p:spPr bwMode="auto">
              <a:xfrm>
                <a:off x="3951" y="221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24 w 30"/>
                  <a:gd name="T7" fmla="*/ 0 h 6"/>
                  <a:gd name="T8" fmla="*/ 0 w 30"/>
                  <a:gd name="T9" fmla="*/ 0 h 6"/>
                  <a:gd name="T10" fmla="*/ 0 w 30"/>
                  <a:gd name="T11" fmla="*/ 0 h 6"/>
                  <a:gd name="T12" fmla="*/ 0 w 30"/>
                  <a:gd name="T13" fmla="*/ 6 h 6"/>
                  <a:gd name="T14" fmla="*/ 24 w 30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6" name="Freeform 1428"/>
              <p:cNvSpPr>
                <a:spLocks/>
              </p:cNvSpPr>
              <p:nvPr/>
            </p:nvSpPr>
            <p:spPr bwMode="auto">
              <a:xfrm>
                <a:off x="3909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7" name="Freeform 1429"/>
              <p:cNvSpPr>
                <a:spLocks/>
              </p:cNvSpPr>
              <p:nvPr/>
            </p:nvSpPr>
            <p:spPr bwMode="auto">
              <a:xfrm>
                <a:off x="3867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8" name="Freeform 1430"/>
              <p:cNvSpPr>
                <a:spLocks/>
              </p:cNvSpPr>
              <p:nvPr/>
            </p:nvSpPr>
            <p:spPr bwMode="auto">
              <a:xfrm>
                <a:off x="3825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9" name="Freeform 1431"/>
              <p:cNvSpPr>
                <a:spLocks/>
              </p:cNvSpPr>
              <p:nvPr/>
            </p:nvSpPr>
            <p:spPr bwMode="auto">
              <a:xfrm>
                <a:off x="3783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5" name="Group 1432"/>
            <p:cNvGrpSpPr>
              <a:grpSpLocks/>
            </p:cNvGrpSpPr>
            <p:nvPr/>
          </p:nvGrpSpPr>
          <p:grpSpPr bwMode="auto">
            <a:xfrm>
              <a:off x="3135" y="2225"/>
              <a:ext cx="1925" cy="631"/>
              <a:chOff x="2889" y="2261"/>
              <a:chExt cx="1777" cy="631"/>
            </a:xfrm>
          </p:grpSpPr>
          <p:sp>
            <p:nvSpPr>
              <p:cNvPr id="43149" name="Freeform 1433"/>
              <p:cNvSpPr>
                <a:spLocks/>
              </p:cNvSpPr>
              <p:nvPr/>
            </p:nvSpPr>
            <p:spPr bwMode="auto">
              <a:xfrm>
                <a:off x="3753" y="2261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0" name="Freeform 1434"/>
              <p:cNvSpPr>
                <a:spLocks/>
              </p:cNvSpPr>
              <p:nvPr/>
            </p:nvSpPr>
            <p:spPr bwMode="auto">
              <a:xfrm>
                <a:off x="3711" y="226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1" name="Freeform 1435"/>
              <p:cNvSpPr>
                <a:spLocks/>
              </p:cNvSpPr>
              <p:nvPr/>
            </p:nvSpPr>
            <p:spPr bwMode="auto">
              <a:xfrm>
                <a:off x="3669" y="226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2" name="Freeform 1436"/>
              <p:cNvSpPr>
                <a:spLocks/>
              </p:cNvSpPr>
              <p:nvPr/>
            </p:nvSpPr>
            <p:spPr bwMode="auto">
              <a:xfrm>
                <a:off x="3627" y="226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3" name="Freeform 1437"/>
              <p:cNvSpPr>
                <a:spLocks/>
              </p:cNvSpPr>
              <p:nvPr/>
            </p:nvSpPr>
            <p:spPr bwMode="auto">
              <a:xfrm>
                <a:off x="3585" y="226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12 w 30"/>
                  <a:gd name="T7" fmla="*/ 6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12 w 30"/>
                  <a:gd name="T15" fmla="*/ 12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4" name="Freeform 1438"/>
              <p:cNvSpPr>
                <a:spLocks/>
              </p:cNvSpPr>
              <p:nvPr/>
            </p:nvSpPr>
            <p:spPr bwMode="auto">
              <a:xfrm>
                <a:off x="3543" y="226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5" name="Freeform 1439"/>
              <p:cNvSpPr>
                <a:spLocks/>
              </p:cNvSpPr>
              <p:nvPr/>
            </p:nvSpPr>
            <p:spPr bwMode="auto">
              <a:xfrm>
                <a:off x="3501" y="227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6" name="Freeform 1440"/>
              <p:cNvSpPr>
                <a:spLocks/>
              </p:cNvSpPr>
              <p:nvPr/>
            </p:nvSpPr>
            <p:spPr bwMode="auto">
              <a:xfrm>
                <a:off x="3459" y="227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7" name="Freeform 1441"/>
              <p:cNvSpPr>
                <a:spLocks/>
              </p:cNvSpPr>
              <p:nvPr/>
            </p:nvSpPr>
            <p:spPr bwMode="auto">
              <a:xfrm>
                <a:off x="3417" y="2279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12 w 30"/>
                  <a:gd name="T7" fmla="*/ 6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12 w 30"/>
                  <a:gd name="T15" fmla="*/ 12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8" name="Freeform 1442"/>
              <p:cNvSpPr>
                <a:spLocks/>
              </p:cNvSpPr>
              <p:nvPr/>
            </p:nvSpPr>
            <p:spPr bwMode="auto">
              <a:xfrm>
                <a:off x="3375" y="229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9" name="Freeform 1443"/>
              <p:cNvSpPr>
                <a:spLocks/>
              </p:cNvSpPr>
              <p:nvPr/>
            </p:nvSpPr>
            <p:spPr bwMode="auto">
              <a:xfrm>
                <a:off x="3333" y="229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0" name="Freeform 1444"/>
              <p:cNvSpPr>
                <a:spLocks/>
              </p:cNvSpPr>
              <p:nvPr/>
            </p:nvSpPr>
            <p:spPr bwMode="auto">
              <a:xfrm>
                <a:off x="3291" y="2303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1" name="Freeform 1445"/>
              <p:cNvSpPr>
                <a:spLocks/>
              </p:cNvSpPr>
              <p:nvPr/>
            </p:nvSpPr>
            <p:spPr bwMode="auto">
              <a:xfrm>
                <a:off x="3249" y="2309"/>
                <a:ext cx="30" cy="18"/>
              </a:xfrm>
              <a:custGeom>
                <a:avLst/>
                <a:gdLst>
                  <a:gd name="T0" fmla="*/ 30 w 30"/>
                  <a:gd name="T1" fmla="*/ 6 h 18"/>
                  <a:gd name="T2" fmla="*/ 30 w 30"/>
                  <a:gd name="T3" fmla="*/ 6 h 18"/>
                  <a:gd name="T4" fmla="*/ 30 w 30"/>
                  <a:gd name="T5" fmla="*/ 0 h 18"/>
                  <a:gd name="T6" fmla="*/ 6 w 30"/>
                  <a:gd name="T7" fmla="*/ 12 h 18"/>
                  <a:gd name="T8" fmla="*/ 0 w 30"/>
                  <a:gd name="T9" fmla="*/ 12 h 18"/>
                  <a:gd name="T10" fmla="*/ 6 w 30"/>
                  <a:gd name="T11" fmla="*/ 18 h 18"/>
                  <a:gd name="T12" fmla="*/ 30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2" name="Freeform 1446"/>
              <p:cNvSpPr>
                <a:spLocks/>
              </p:cNvSpPr>
              <p:nvPr/>
            </p:nvSpPr>
            <p:spPr bwMode="auto">
              <a:xfrm>
                <a:off x="3213" y="2321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2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3" name="Freeform 1447"/>
              <p:cNvSpPr>
                <a:spLocks/>
              </p:cNvSpPr>
              <p:nvPr/>
            </p:nvSpPr>
            <p:spPr bwMode="auto">
              <a:xfrm>
                <a:off x="3171" y="2333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12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4" name="Freeform 1448"/>
              <p:cNvSpPr>
                <a:spLocks/>
              </p:cNvSpPr>
              <p:nvPr/>
            </p:nvSpPr>
            <p:spPr bwMode="auto">
              <a:xfrm>
                <a:off x="3129" y="2345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18 w 30"/>
                  <a:gd name="T7" fmla="*/ 6 h 18"/>
                  <a:gd name="T8" fmla="*/ 6 w 30"/>
                  <a:gd name="T9" fmla="*/ 12 h 18"/>
                  <a:gd name="T10" fmla="*/ 0 w 30"/>
                  <a:gd name="T11" fmla="*/ 12 h 18"/>
                  <a:gd name="T12" fmla="*/ 6 w 30"/>
                  <a:gd name="T13" fmla="*/ 18 h 18"/>
                  <a:gd name="T14" fmla="*/ 18 w 30"/>
                  <a:gd name="T15" fmla="*/ 12 h 18"/>
                  <a:gd name="T16" fmla="*/ 24 w 30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8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5" name="Freeform 1449"/>
              <p:cNvSpPr>
                <a:spLocks/>
              </p:cNvSpPr>
              <p:nvPr/>
            </p:nvSpPr>
            <p:spPr bwMode="auto">
              <a:xfrm>
                <a:off x="3093" y="2363"/>
                <a:ext cx="24" cy="12"/>
              </a:xfrm>
              <a:custGeom>
                <a:avLst/>
                <a:gdLst>
                  <a:gd name="T0" fmla="*/ 24 w 24"/>
                  <a:gd name="T1" fmla="*/ 6 h 12"/>
                  <a:gd name="T2" fmla="*/ 24 w 24"/>
                  <a:gd name="T3" fmla="*/ 0 h 12"/>
                  <a:gd name="T4" fmla="*/ 24 w 24"/>
                  <a:gd name="T5" fmla="*/ 0 h 12"/>
                  <a:gd name="T6" fmla="*/ 0 w 24"/>
                  <a:gd name="T7" fmla="*/ 6 h 12"/>
                  <a:gd name="T8" fmla="*/ 0 w 24"/>
                  <a:gd name="T9" fmla="*/ 12 h 12"/>
                  <a:gd name="T10" fmla="*/ 0 w 24"/>
                  <a:gd name="T11" fmla="*/ 12 h 12"/>
                  <a:gd name="T12" fmla="*/ 24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24" y="6"/>
                    </a:move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6" name="Freeform 1450"/>
              <p:cNvSpPr>
                <a:spLocks/>
              </p:cNvSpPr>
              <p:nvPr/>
            </p:nvSpPr>
            <p:spPr bwMode="auto">
              <a:xfrm>
                <a:off x="3051" y="2375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6 w 30"/>
                  <a:gd name="T7" fmla="*/ 12 h 18"/>
                  <a:gd name="T8" fmla="*/ 0 w 30"/>
                  <a:gd name="T9" fmla="*/ 18 h 18"/>
                  <a:gd name="T10" fmla="*/ 6 w 30"/>
                  <a:gd name="T11" fmla="*/ 18 h 18"/>
                  <a:gd name="T12" fmla="*/ 24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7" name="Freeform 1451"/>
              <p:cNvSpPr>
                <a:spLocks/>
              </p:cNvSpPr>
              <p:nvPr/>
            </p:nvSpPr>
            <p:spPr bwMode="auto">
              <a:xfrm>
                <a:off x="3015" y="2393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6 w 30"/>
                  <a:gd name="T7" fmla="*/ 12 h 18"/>
                  <a:gd name="T8" fmla="*/ 0 w 30"/>
                  <a:gd name="T9" fmla="*/ 18 h 18"/>
                  <a:gd name="T10" fmla="*/ 6 w 30"/>
                  <a:gd name="T11" fmla="*/ 18 h 18"/>
                  <a:gd name="T12" fmla="*/ 24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8" name="Freeform 1452"/>
              <p:cNvSpPr>
                <a:spLocks/>
              </p:cNvSpPr>
              <p:nvPr/>
            </p:nvSpPr>
            <p:spPr bwMode="auto">
              <a:xfrm>
                <a:off x="2979" y="2417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0 h 18"/>
                  <a:gd name="T4" fmla="*/ 24 w 30"/>
                  <a:gd name="T5" fmla="*/ 0 h 18"/>
                  <a:gd name="T6" fmla="*/ 18 w 30"/>
                  <a:gd name="T7" fmla="*/ 6 h 18"/>
                  <a:gd name="T8" fmla="*/ 6 w 30"/>
                  <a:gd name="T9" fmla="*/ 12 h 18"/>
                  <a:gd name="T10" fmla="*/ 0 w 30"/>
                  <a:gd name="T11" fmla="*/ 18 h 18"/>
                  <a:gd name="T12" fmla="*/ 6 w 30"/>
                  <a:gd name="T13" fmla="*/ 18 h 18"/>
                  <a:gd name="T14" fmla="*/ 18 w 30"/>
                  <a:gd name="T15" fmla="*/ 12 h 18"/>
                  <a:gd name="T16" fmla="*/ 24 w 30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8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9" name="Freeform 1453"/>
              <p:cNvSpPr>
                <a:spLocks/>
              </p:cNvSpPr>
              <p:nvPr/>
            </p:nvSpPr>
            <p:spPr bwMode="auto">
              <a:xfrm>
                <a:off x="2949" y="2441"/>
                <a:ext cx="24" cy="18"/>
              </a:xfrm>
              <a:custGeom>
                <a:avLst/>
                <a:gdLst>
                  <a:gd name="T0" fmla="*/ 18 w 24"/>
                  <a:gd name="T1" fmla="*/ 6 h 18"/>
                  <a:gd name="T2" fmla="*/ 24 w 24"/>
                  <a:gd name="T3" fmla="*/ 0 h 18"/>
                  <a:gd name="T4" fmla="*/ 18 w 24"/>
                  <a:gd name="T5" fmla="*/ 0 h 18"/>
                  <a:gd name="T6" fmla="*/ 12 w 24"/>
                  <a:gd name="T7" fmla="*/ 6 h 18"/>
                  <a:gd name="T8" fmla="*/ 0 w 24"/>
                  <a:gd name="T9" fmla="*/ 12 h 18"/>
                  <a:gd name="T10" fmla="*/ 0 w 24"/>
                  <a:gd name="T11" fmla="*/ 18 h 18"/>
                  <a:gd name="T12" fmla="*/ 0 w 24"/>
                  <a:gd name="T13" fmla="*/ 18 h 18"/>
                  <a:gd name="T14" fmla="*/ 12 w 24"/>
                  <a:gd name="T15" fmla="*/ 12 h 18"/>
                  <a:gd name="T16" fmla="*/ 18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18" y="6"/>
                    </a:moveTo>
                    <a:lnTo>
                      <a:pt x="24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0" name="Freeform 1454"/>
              <p:cNvSpPr>
                <a:spLocks/>
              </p:cNvSpPr>
              <p:nvPr/>
            </p:nvSpPr>
            <p:spPr bwMode="auto">
              <a:xfrm>
                <a:off x="2919" y="2471"/>
                <a:ext cx="24" cy="24"/>
              </a:xfrm>
              <a:custGeom>
                <a:avLst/>
                <a:gdLst>
                  <a:gd name="T0" fmla="*/ 18 w 24"/>
                  <a:gd name="T1" fmla="*/ 6 h 24"/>
                  <a:gd name="T2" fmla="*/ 24 w 24"/>
                  <a:gd name="T3" fmla="*/ 0 h 24"/>
                  <a:gd name="T4" fmla="*/ 18 w 24"/>
                  <a:gd name="T5" fmla="*/ 0 h 24"/>
                  <a:gd name="T6" fmla="*/ 12 w 24"/>
                  <a:gd name="T7" fmla="*/ 6 h 24"/>
                  <a:gd name="T8" fmla="*/ 6 w 24"/>
                  <a:gd name="T9" fmla="*/ 6 h 24"/>
                  <a:gd name="T10" fmla="*/ 0 w 24"/>
                  <a:gd name="T11" fmla="*/ 18 h 24"/>
                  <a:gd name="T12" fmla="*/ 0 w 24"/>
                  <a:gd name="T13" fmla="*/ 24 h 24"/>
                  <a:gd name="T14" fmla="*/ 6 w 24"/>
                  <a:gd name="T15" fmla="*/ 18 h 24"/>
                  <a:gd name="T16" fmla="*/ 12 w 24"/>
                  <a:gd name="T17" fmla="*/ 6 h 24"/>
                  <a:gd name="T18" fmla="*/ 12 w 24"/>
                  <a:gd name="T19" fmla="*/ 6 h 24"/>
                  <a:gd name="T20" fmla="*/ 12 w 24"/>
                  <a:gd name="T21" fmla="*/ 12 h 24"/>
                  <a:gd name="T22" fmla="*/ 18 w 24"/>
                  <a:gd name="T23" fmla="*/ 6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18" y="6"/>
                    </a:moveTo>
                    <a:lnTo>
                      <a:pt x="24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18"/>
                    </a:lnTo>
                    <a:lnTo>
                      <a:pt x="12" y="6"/>
                    </a:lnTo>
                    <a:lnTo>
                      <a:pt x="12" y="12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1" name="Freeform 1455"/>
              <p:cNvSpPr>
                <a:spLocks/>
              </p:cNvSpPr>
              <p:nvPr/>
            </p:nvSpPr>
            <p:spPr bwMode="auto">
              <a:xfrm>
                <a:off x="2895" y="2501"/>
                <a:ext cx="18" cy="25"/>
              </a:xfrm>
              <a:custGeom>
                <a:avLst/>
                <a:gdLst>
                  <a:gd name="T0" fmla="*/ 18 w 18"/>
                  <a:gd name="T1" fmla="*/ 0 h 25"/>
                  <a:gd name="T2" fmla="*/ 18 w 18"/>
                  <a:gd name="T3" fmla="*/ 0 h 25"/>
                  <a:gd name="T4" fmla="*/ 12 w 18"/>
                  <a:gd name="T5" fmla="*/ 0 h 25"/>
                  <a:gd name="T6" fmla="*/ 12 w 18"/>
                  <a:gd name="T7" fmla="*/ 6 h 25"/>
                  <a:gd name="T8" fmla="*/ 0 w 18"/>
                  <a:gd name="T9" fmla="*/ 25 h 25"/>
                  <a:gd name="T10" fmla="*/ 6 w 18"/>
                  <a:gd name="T11" fmla="*/ 25 h 25"/>
                  <a:gd name="T12" fmla="*/ 6 w 18"/>
                  <a:gd name="T13" fmla="*/ 25 h 25"/>
                  <a:gd name="T14" fmla="*/ 18 w 18"/>
                  <a:gd name="T15" fmla="*/ 6 h 25"/>
                  <a:gd name="T16" fmla="*/ 18 w 18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5">
                    <a:moveTo>
                      <a:pt x="18" y="0"/>
                    </a:moveTo>
                    <a:lnTo>
                      <a:pt x="18" y="0"/>
                    </a:lnTo>
                    <a:lnTo>
                      <a:pt x="12" y="0"/>
                    </a:lnTo>
                    <a:lnTo>
                      <a:pt x="12" y="6"/>
                    </a:lnTo>
                    <a:lnTo>
                      <a:pt x="0" y="25"/>
                    </a:lnTo>
                    <a:lnTo>
                      <a:pt x="6" y="25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2" name="Freeform 1456"/>
              <p:cNvSpPr>
                <a:spLocks/>
              </p:cNvSpPr>
              <p:nvPr/>
            </p:nvSpPr>
            <p:spPr bwMode="auto">
              <a:xfrm>
                <a:off x="2889" y="2538"/>
                <a:ext cx="6" cy="30"/>
              </a:xfrm>
              <a:custGeom>
                <a:avLst/>
                <a:gdLst>
                  <a:gd name="T0" fmla="*/ 6 w 6"/>
                  <a:gd name="T1" fmla="*/ 6 h 30"/>
                  <a:gd name="T2" fmla="*/ 6 w 6"/>
                  <a:gd name="T3" fmla="*/ 0 h 30"/>
                  <a:gd name="T4" fmla="*/ 0 w 6"/>
                  <a:gd name="T5" fmla="*/ 6 h 30"/>
                  <a:gd name="T6" fmla="*/ 0 w 6"/>
                  <a:gd name="T7" fmla="*/ 30 h 30"/>
                  <a:gd name="T8" fmla="*/ 0 w 6"/>
                  <a:gd name="T9" fmla="*/ 30 h 30"/>
                  <a:gd name="T10" fmla="*/ 6 w 6"/>
                  <a:gd name="T11" fmla="*/ 30 h 30"/>
                  <a:gd name="T12" fmla="*/ 6 w 6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0">
                    <a:moveTo>
                      <a:pt x="6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3" name="Freeform 1457"/>
              <p:cNvSpPr>
                <a:spLocks/>
              </p:cNvSpPr>
              <p:nvPr/>
            </p:nvSpPr>
            <p:spPr bwMode="auto">
              <a:xfrm>
                <a:off x="2889" y="2580"/>
                <a:ext cx="6" cy="30"/>
              </a:xfrm>
              <a:custGeom>
                <a:avLst/>
                <a:gdLst>
                  <a:gd name="T0" fmla="*/ 6 w 6"/>
                  <a:gd name="T1" fmla="*/ 6 h 30"/>
                  <a:gd name="T2" fmla="*/ 0 w 6"/>
                  <a:gd name="T3" fmla="*/ 0 h 30"/>
                  <a:gd name="T4" fmla="*/ 0 w 6"/>
                  <a:gd name="T5" fmla="*/ 6 h 30"/>
                  <a:gd name="T6" fmla="*/ 0 w 6"/>
                  <a:gd name="T7" fmla="*/ 24 h 30"/>
                  <a:gd name="T8" fmla="*/ 0 w 6"/>
                  <a:gd name="T9" fmla="*/ 30 h 30"/>
                  <a:gd name="T10" fmla="*/ 6 w 6"/>
                  <a:gd name="T11" fmla="*/ 30 h 30"/>
                  <a:gd name="T12" fmla="*/ 6 w 6"/>
                  <a:gd name="T13" fmla="*/ 30 h 30"/>
                  <a:gd name="T14" fmla="*/ 6 w 6"/>
                  <a:gd name="T15" fmla="*/ 24 h 30"/>
                  <a:gd name="T16" fmla="*/ 6 w 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30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6" y="24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4" name="Freeform 1458"/>
              <p:cNvSpPr>
                <a:spLocks/>
              </p:cNvSpPr>
              <p:nvPr/>
            </p:nvSpPr>
            <p:spPr bwMode="auto">
              <a:xfrm>
                <a:off x="2901" y="2622"/>
                <a:ext cx="18" cy="24"/>
              </a:xfrm>
              <a:custGeom>
                <a:avLst/>
                <a:gdLst>
                  <a:gd name="T0" fmla="*/ 6 w 18"/>
                  <a:gd name="T1" fmla="*/ 0 h 24"/>
                  <a:gd name="T2" fmla="*/ 0 w 18"/>
                  <a:gd name="T3" fmla="*/ 0 h 24"/>
                  <a:gd name="T4" fmla="*/ 0 w 18"/>
                  <a:gd name="T5" fmla="*/ 0 h 24"/>
                  <a:gd name="T6" fmla="*/ 6 w 18"/>
                  <a:gd name="T7" fmla="*/ 12 h 24"/>
                  <a:gd name="T8" fmla="*/ 12 w 18"/>
                  <a:gd name="T9" fmla="*/ 24 h 24"/>
                  <a:gd name="T10" fmla="*/ 12 w 18"/>
                  <a:gd name="T11" fmla="*/ 24 h 24"/>
                  <a:gd name="T12" fmla="*/ 18 w 18"/>
                  <a:gd name="T13" fmla="*/ 24 h 24"/>
                  <a:gd name="T14" fmla="*/ 12 w 18"/>
                  <a:gd name="T15" fmla="*/ 12 h 24"/>
                  <a:gd name="T16" fmla="*/ 6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12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5" name="Freeform 1459"/>
              <p:cNvSpPr>
                <a:spLocks/>
              </p:cNvSpPr>
              <p:nvPr/>
            </p:nvSpPr>
            <p:spPr bwMode="auto">
              <a:xfrm>
                <a:off x="2919" y="2658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6 w 24"/>
                  <a:gd name="T3" fmla="*/ 0 h 24"/>
                  <a:gd name="T4" fmla="*/ 0 w 24"/>
                  <a:gd name="T5" fmla="*/ 0 h 24"/>
                  <a:gd name="T6" fmla="*/ 6 w 24"/>
                  <a:gd name="T7" fmla="*/ 6 h 24"/>
                  <a:gd name="T8" fmla="*/ 12 w 24"/>
                  <a:gd name="T9" fmla="*/ 12 h 24"/>
                  <a:gd name="T10" fmla="*/ 24 w 24"/>
                  <a:gd name="T11" fmla="*/ 24 h 24"/>
                  <a:gd name="T12" fmla="*/ 24 w 24"/>
                  <a:gd name="T13" fmla="*/ 18 h 24"/>
                  <a:gd name="T14" fmla="*/ 24 w 24"/>
                  <a:gd name="T15" fmla="*/ 18 h 24"/>
                  <a:gd name="T16" fmla="*/ 12 w 24"/>
                  <a:gd name="T17" fmla="*/ 6 h 24"/>
                  <a:gd name="T18" fmla="*/ 12 w 24"/>
                  <a:gd name="T19" fmla="*/ 6 h 24"/>
                  <a:gd name="T20" fmla="*/ 12 w 24"/>
                  <a:gd name="T21" fmla="*/ 6 h 24"/>
                  <a:gd name="T22" fmla="*/ 6 w 24"/>
                  <a:gd name="T23" fmla="*/ 0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6" name="Freeform 1460"/>
              <p:cNvSpPr>
                <a:spLocks/>
              </p:cNvSpPr>
              <p:nvPr/>
            </p:nvSpPr>
            <p:spPr bwMode="auto">
              <a:xfrm>
                <a:off x="2949" y="2688"/>
                <a:ext cx="24" cy="18"/>
              </a:xfrm>
              <a:custGeom>
                <a:avLst/>
                <a:gdLst>
                  <a:gd name="T0" fmla="*/ 6 w 24"/>
                  <a:gd name="T1" fmla="*/ 0 h 18"/>
                  <a:gd name="T2" fmla="*/ 0 w 24"/>
                  <a:gd name="T3" fmla="*/ 0 h 18"/>
                  <a:gd name="T4" fmla="*/ 6 w 24"/>
                  <a:gd name="T5" fmla="*/ 6 h 18"/>
                  <a:gd name="T6" fmla="*/ 12 w 24"/>
                  <a:gd name="T7" fmla="*/ 6 h 18"/>
                  <a:gd name="T8" fmla="*/ 24 w 24"/>
                  <a:gd name="T9" fmla="*/ 18 h 18"/>
                  <a:gd name="T10" fmla="*/ 24 w 24"/>
                  <a:gd name="T11" fmla="*/ 18 h 18"/>
                  <a:gd name="T12" fmla="*/ 24 w 24"/>
                  <a:gd name="T13" fmla="*/ 12 h 18"/>
                  <a:gd name="T14" fmla="*/ 12 w 24"/>
                  <a:gd name="T15" fmla="*/ 0 h 18"/>
                  <a:gd name="T16" fmla="*/ 6 w 24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7" name="Freeform 1461"/>
              <p:cNvSpPr>
                <a:spLocks/>
              </p:cNvSpPr>
              <p:nvPr/>
            </p:nvSpPr>
            <p:spPr bwMode="auto">
              <a:xfrm>
                <a:off x="2985" y="2712"/>
                <a:ext cx="24" cy="18"/>
              </a:xfrm>
              <a:custGeom>
                <a:avLst/>
                <a:gdLst>
                  <a:gd name="T0" fmla="*/ 0 w 24"/>
                  <a:gd name="T1" fmla="*/ 0 h 18"/>
                  <a:gd name="T2" fmla="*/ 0 w 24"/>
                  <a:gd name="T3" fmla="*/ 0 h 18"/>
                  <a:gd name="T4" fmla="*/ 0 w 24"/>
                  <a:gd name="T5" fmla="*/ 6 h 18"/>
                  <a:gd name="T6" fmla="*/ 12 w 24"/>
                  <a:gd name="T7" fmla="*/ 12 h 18"/>
                  <a:gd name="T8" fmla="*/ 24 w 24"/>
                  <a:gd name="T9" fmla="*/ 18 h 18"/>
                  <a:gd name="T10" fmla="*/ 24 w 24"/>
                  <a:gd name="T11" fmla="*/ 18 h 18"/>
                  <a:gd name="T12" fmla="*/ 24 w 24"/>
                  <a:gd name="T13" fmla="*/ 12 h 18"/>
                  <a:gd name="T14" fmla="*/ 12 w 24"/>
                  <a:gd name="T15" fmla="*/ 6 h 18"/>
                  <a:gd name="T16" fmla="*/ 0 w 24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12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2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8" name="Freeform 1462"/>
              <p:cNvSpPr>
                <a:spLocks/>
              </p:cNvSpPr>
              <p:nvPr/>
            </p:nvSpPr>
            <p:spPr bwMode="auto">
              <a:xfrm>
                <a:off x="3021" y="2736"/>
                <a:ext cx="24" cy="18"/>
              </a:xfrm>
              <a:custGeom>
                <a:avLst/>
                <a:gdLst>
                  <a:gd name="T0" fmla="*/ 0 w 24"/>
                  <a:gd name="T1" fmla="*/ 0 h 18"/>
                  <a:gd name="T2" fmla="*/ 0 w 24"/>
                  <a:gd name="T3" fmla="*/ 0 h 18"/>
                  <a:gd name="T4" fmla="*/ 0 w 24"/>
                  <a:gd name="T5" fmla="*/ 6 h 18"/>
                  <a:gd name="T6" fmla="*/ 18 w 24"/>
                  <a:gd name="T7" fmla="*/ 12 h 18"/>
                  <a:gd name="T8" fmla="*/ 24 w 24"/>
                  <a:gd name="T9" fmla="*/ 18 h 18"/>
                  <a:gd name="T10" fmla="*/ 24 w 24"/>
                  <a:gd name="T11" fmla="*/ 12 h 18"/>
                  <a:gd name="T12" fmla="*/ 24 w 24"/>
                  <a:gd name="T13" fmla="*/ 12 h 18"/>
                  <a:gd name="T14" fmla="*/ 18 w 24"/>
                  <a:gd name="T15" fmla="*/ 6 h 18"/>
                  <a:gd name="T16" fmla="*/ 0 w 24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8" y="12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9" name="Freeform 1463"/>
              <p:cNvSpPr>
                <a:spLocks/>
              </p:cNvSpPr>
              <p:nvPr/>
            </p:nvSpPr>
            <p:spPr bwMode="auto">
              <a:xfrm>
                <a:off x="3057" y="2754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0 h 18"/>
                  <a:gd name="T4" fmla="*/ 6 w 30"/>
                  <a:gd name="T5" fmla="*/ 6 h 18"/>
                  <a:gd name="T6" fmla="*/ 24 w 30"/>
                  <a:gd name="T7" fmla="*/ 18 h 18"/>
                  <a:gd name="T8" fmla="*/ 30 w 30"/>
                  <a:gd name="T9" fmla="*/ 12 h 18"/>
                  <a:gd name="T10" fmla="*/ 24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0" name="Freeform 1464"/>
              <p:cNvSpPr>
                <a:spLocks/>
              </p:cNvSpPr>
              <p:nvPr/>
            </p:nvSpPr>
            <p:spPr bwMode="auto">
              <a:xfrm>
                <a:off x="3093" y="2772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12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1" name="Freeform 1465"/>
              <p:cNvSpPr>
                <a:spLocks/>
              </p:cNvSpPr>
              <p:nvPr/>
            </p:nvSpPr>
            <p:spPr bwMode="auto">
              <a:xfrm>
                <a:off x="3135" y="2784"/>
                <a:ext cx="30" cy="18"/>
              </a:xfrm>
              <a:custGeom>
                <a:avLst/>
                <a:gdLst>
                  <a:gd name="T0" fmla="*/ 0 w 30"/>
                  <a:gd name="T1" fmla="*/ 0 h 18"/>
                  <a:gd name="T2" fmla="*/ 0 w 30"/>
                  <a:gd name="T3" fmla="*/ 6 h 18"/>
                  <a:gd name="T4" fmla="*/ 0 w 30"/>
                  <a:gd name="T5" fmla="*/ 6 h 18"/>
                  <a:gd name="T6" fmla="*/ 12 w 30"/>
                  <a:gd name="T7" fmla="*/ 12 h 18"/>
                  <a:gd name="T8" fmla="*/ 24 w 30"/>
                  <a:gd name="T9" fmla="*/ 18 h 18"/>
                  <a:gd name="T10" fmla="*/ 30 w 30"/>
                  <a:gd name="T11" fmla="*/ 12 h 18"/>
                  <a:gd name="T12" fmla="*/ 24 w 30"/>
                  <a:gd name="T13" fmla="*/ 12 h 18"/>
                  <a:gd name="T14" fmla="*/ 12 w 30"/>
                  <a:gd name="T15" fmla="*/ 6 h 18"/>
                  <a:gd name="T16" fmla="*/ 0 w 30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0" y="0"/>
                    </a:moveTo>
                    <a:lnTo>
                      <a:pt x="0" y="6"/>
                    </a:lnTo>
                    <a:lnTo>
                      <a:pt x="12" y="12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12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2" name="Freeform 1466"/>
              <p:cNvSpPr>
                <a:spLocks/>
              </p:cNvSpPr>
              <p:nvPr/>
            </p:nvSpPr>
            <p:spPr bwMode="auto">
              <a:xfrm>
                <a:off x="3177" y="2796"/>
                <a:ext cx="24" cy="18"/>
              </a:xfrm>
              <a:custGeom>
                <a:avLst/>
                <a:gdLst>
                  <a:gd name="T0" fmla="*/ 0 w 24"/>
                  <a:gd name="T1" fmla="*/ 0 h 18"/>
                  <a:gd name="T2" fmla="*/ 0 w 24"/>
                  <a:gd name="T3" fmla="*/ 6 h 18"/>
                  <a:gd name="T4" fmla="*/ 0 w 24"/>
                  <a:gd name="T5" fmla="*/ 6 h 18"/>
                  <a:gd name="T6" fmla="*/ 24 w 24"/>
                  <a:gd name="T7" fmla="*/ 18 h 18"/>
                  <a:gd name="T8" fmla="*/ 24 w 24"/>
                  <a:gd name="T9" fmla="*/ 12 h 18"/>
                  <a:gd name="T10" fmla="*/ 24 w 24"/>
                  <a:gd name="T11" fmla="*/ 12 h 18"/>
                  <a:gd name="T12" fmla="*/ 0 w 24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0" y="0"/>
                    </a:moveTo>
                    <a:lnTo>
                      <a:pt x="0" y="6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3" name="Freeform 1467"/>
              <p:cNvSpPr>
                <a:spLocks/>
              </p:cNvSpPr>
              <p:nvPr/>
            </p:nvSpPr>
            <p:spPr bwMode="auto">
              <a:xfrm>
                <a:off x="3213" y="2808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30 w 30"/>
                  <a:gd name="T7" fmla="*/ 18 h 18"/>
                  <a:gd name="T8" fmla="*/ 30 w 30"/>
                  <a:gd name="T9" fmla="*/ 12 h 18"/>
                  <a:gd name="T10" fmla="*/ 30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8"/>
                    </a:lnTo>
                    <a:lnTo>
                      <a:pt x="3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4" name="Freeform 1468"/>
              <p:cNvSpPr>
                <a:spLocks/>
              </p:cNvSpPr>
              <p:nvPr/>
            </p:nvSpPr>
            <p:spPr bwMode="auto">
              <a:xfrm>
                <a:off x="3255" y="282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24 w 30"/>
                  <a:gd name="T7" fmla="*/ 12 h 12"/>
                  <a:gd name="T8" fmla="*/ 24 w 30"/>
                  <a:gd name="T9" fmla="*/ 12 h 12"/>
                  <a:gd name="T10" fmla="*/ 30 w 30"/>
                  <a:gd name="T11" fmla="*/ 12 h 12"/>
                  <a:gd name="T12" fmla="*/ 24 w 30"/>
                  <a:gd name="T13" fmla="*/ 6 h 12"/>
                  <a:gd name="T14" fmla="*/ 24 w 30"/>
                  <a:gd name="T15" fmla="*/ 6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5" name="Freeform 1469"/>
              <p:cNvSpPr>
                <a:spLocks/>
              </p:cNvSpPr>
              <p:nvPr/>
            </p:nvSpPr>
            <p:spPr bwMode="auto">
              <a:xfrm>
                <a:off x="3297" y="2832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6" name="Freeform 1470"/>
              <p:cNvSpPr>
                <a:spLocks/>
              </p:cNvSpPr>
              <p:nvPr/>
            </p:nvSpPr>
            <p:spPr bwMode="auto">
              <a:xfrm>
                <a:off x="3339" y="2838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7" name="Freeform 1471"/>
              <p:cNvSpPr>
                <a:spLocks/>
              </p:cNvSpPr>
              <p:nvPr/>
            </p:nvSpPr>
            <p:spPr bwMode="auto">
              <a:xfrm>
                <a:off x="3381" y="2850"/>
                <a:ext cx="24" cy="6"/>
              </a:xfrm>
              <a:custGeom>
                <a:avLst/>
                <a:gdLst>
                  <a:gd name="T0" fmla="*/ 0 w 24"/>
                  <a:gd name="T1" fmla="*/ 0 h 6"/>
                  <a:gd name="T2" fmla="*/ 0 w 24"/>
                  <a:gd name="T3" fmla="*/ 0 h 6"/>
                  <a:gd name="T4" fmla="*/ 0 w 24"/>
                  <a:gd name="T5" fmla="*/ 6 h 6"/>
                  <a:gd name="T6" fmla="*/ 24 w 24"/>
                  <a:gd name="T7" fmla="*/ 6 h 6"/>
                  <a:gd name="T8" fmla="*/ 24 w 24"/>
                  <a:gd name="T9" fmla="*/ 6 h 6"/>
                  <a:gd name="T10" fmla="*/ 24 w 24"/>
                  <a:gd name="T11" fmla="*/ 0 h 6"/>
                  <a:gd name="T12" fmla="*/ 0 w 24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8" name="Freeform 1472"/>
              <p:cNvSpPr>
                <a:spLocks/>
              </p:cNvSpPr>
              <p:nvPr/>
            </p:nvSpPr>
            <p:spPr bwMode="auto">
              <a:xfrm>
                <a:off x="3417" y="2856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12 w 30"/>
                  <a:gd name="T7" fmla="*/ 6 h 12"/>
                  <a:gd name="T8" fmla="*/ 30 w 30"/>
                  <a:gd name="T9" fmla="*/ 12 h 12"/>
                  <a:gd name="T10" fmla="*/ 30 w 30"/>
                  <a:gd name="T11" fmla="*/ 6 h 12"/>
                  <a:gd name="T12" fmla="*/ 30 w 30"/>
                  <a:gd name="T13" fmla="*/ 6 h 12"/>
                  <a:gd name="T14" fmla="*/ 12 w 30"/>
                  <a:gd name="T15" fmla="*/ 0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9" name="Freeform 1473"/>
              <p:cNvSpPr>
                <a:spLocks/>
              </p:cNvSpPr>
              <p:nvPr/>
            </p:nvSpPr>
            <p:spPr bwMode="auto">
              <a:xfrm>
                <a:off x="3459" y="2862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0" name="Freeform 1474"/>
              <p:cNvSpPr>
                <a:spLocks/>
              </p:cNvSpPr>
              <p:nvPr/>
            </p:nvSpPr>
            <p:spPr bwMode="auto">
              <a:xfrm>
                <a:off x="3501" y="286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1" name="Freeform 1475"/>
              <p:cNvSpPr>
                <a:spLocks/>
              </p:cNvSpPr>
              <p:nvPr/>
            </p:nvSpPr>
            <p:spPr bwMode="auto">
              <a:xfrm>
                <a:off x="3543" y="2868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2" name="Freeform 1476"/>
              <p:cNvSpPr>
                <a:spLocks/>
              </p:cNvSpPr>
              <p:nvPr/>
            </p:nvSpPr>
            <p:spPr bwMode="auto">
              <a:xfrm>
                <a:off x="3585" y="2874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12 w 30"/>
                  <a:gd name="T7" fmla="*/ 6 h 12"/>
                  <a:gd name="T8" fmla="*/ 30 w 30"/>
                  <a:gd name="T9" fmla="*/ 12 h 12"/>
                  <a:gd name="T10" fmla="*/ 30 w 30"/>
                  <a:gd name="T11" fmla="*/ 6 h 12"/>
                  <a:gd name="T12" fmla="*/ 30 w 30"/>
                  <a:gd name="T13" fmla="*/ 6 h 12"/>
                  <a:gd name="T14" fmla="*/ 12 w 30"/>
                  <a:gd name="T15" fmla="*/ 0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3" name="Freeform 1477"/>
              <p:cNvSpPr>
                <a:spLocks/>
              </p:cNvSpPr>
              <p:nvPr/>
            </p:nvSpPr>
            <p:spPr bwMode="auto">
              <a:xfrm>
                <a:off x="3627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4" name="Freeform 1478"/>
              <p:cNvSpPr>
                <a:spLocks/>
              </p:cNvSpPr>
              <p:nvPr/>
            </p:nvSpPr>
            <p:spPr bwMode="auto">
              <a:xfrm>
                <a:off x="3669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5" name="Freeform 1479"/>
              <p:cNvSpPr>
                <a:spLocks/>
              </p:cNvSpPr>
              <p:nvPr/>
            </p:nvSpPr>
            <p:spPr bwMode="auto">
              <a:xfrm>
                <a:off x="3711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6" name="Freeform 1480"/>
              <p:cNvSpPr>
                <a:spLocks/>
              </p:cNvSpPr>
              <p:nvPr/>
            </p:nvSpPr>
            <p:spPr bwMode="auto">
              <a:xfrm>
                <a:off x="3753" y="288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30 w 30"/>
                  <a:gd name="T13" fmla="*/ 0 h 12"/>
                  <a:gd name="T14" fmla="*/ 24 w 30"/>
                  <a:gd name="T15" fmla="*/ 6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7" name="Freeform 1481"/>
              <p:cNvSpPr>
                <a:spLocks/>
              </p:cNvSpPr>
              <p:nvPr/>
            </p:nvSpPr>
            <p:spPr bwMode="auto">
              <a:xfrm>
                <a:off x="3795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8" name="Freeform 1482"/>
              <p:cNvSpPr>
                <a:spLocks/>
              </p:cNvSpPr>
              <p:nvPr/>
            </p:nvSpPr>
            <p:spPr bwMode="auto">
              <a:xfrm>
                <a:off x="3837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9" name="Freeform 1483"/>
              <p:cNvSpPr>
                <a:spLocks/>
              </p:cNvSpPr>
              <p:nvPr/>
            </p:nvSpPr>
            <p:spPr bwMode="auto">
              <a:xfrm>
                <a:off x="3879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0" name="Freeform 1484"/>
              <p:cNvSpPr>
                <a:spLocks/>
              </p:cNvSpPr>
              <p:nvPr/>
            </p:nvSpPr>
            <p:spPr bwMode="auto">
              <a:xfrm>
                <a:off x="3921" y="287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1" name="Freeform 1485"/>
              <p:cNvSpPr>
                <a:spLocks/>
              </p:cNvSpPr>
              <p:nvPr/>
            </p:nvSpPr>
            <p:spPr bwMode="auto">
              <a:xfrm>
                <a:off x="3963" y="2874"/>
                <a:ext cx="31" cy="6"/>
              </a:xfrm>
              <a:custGeom>
                <a:avLst/>
                <a:gdLst>
                  <a:gd name="T0" fmla="*/ 6 w 31"/>
                  <a:gd name="T1" fmla="*/ 0 h 6"/>
                  <a:gd name="T2" fmla="*/ 0 w 31"/>
                  <a:gd name="T3" fmla="*/ 6 h 6"/>
                  <a:gd name="T4" fmla="*/ 6 w 31"/>
                  <a:gd name="T5" fmla="*/ 6 h 6"/>
                  <a:gd name="T6" fmla="*/ 31 w 31"/>
                  <a:gd name="T7" fmla="*/ 6 h 6"/>
                  <a:gd name="T8" fmla="*/ 31 w 31"/>
                  <a:gd name="T9" fmla="*/ 0 h 6"/>
                  <a:gd name="T10" fmla="*/ 31 w 31"/>
                  <a:gd name="T11" fmla="*/ 0 h 6"/>
                  <a:gd name="T12" fmla="*/ 6 w 31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1" y="6"/>
                    </a:lnTo>
                    <a:lnTo>
                      <a:pt x="31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2" name="Freeform 1486"/>
              <p:cNvSpPr>
                <a:spLocks/>
              </p:cNvSpPr>
              <p:nvPr/>
            </p:nvSpPr>
            <p:spPr bwMode="auto">
              <a:xfrm>
                <a:off x="4006" y="286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3" name="Freeform 1487"/>
              <p:cNvSpPr>
                <a:spLocks/>
              </p:cNvSpPr>
              <p:nvPr/>
            </p:nvSpPr>
            <p:spPr bwMode="auto">
              <a:xfrm>
                <a:off x="4048" y="2862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4" name="Freeform 1488"/>
              <p:cNvSpPr>
                <a:spLocks/>
              </p:cNvSpPr>
              <p:nvPr/>
            </p:nvSpPr>
            <p:spPr bwMode="auto">
              <a:xfrm>
                <a:off x="4090" y="2856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5" name="Freeform 1489"/>
              <p:cNvSpPr>
                <a:spLocks/>
              </p:cNvSpPr>
              <p:nvPr/>
            </p:nvSpPr>
            <p:spPr bwMode="auto">
              <a:xfrm>
                <a:off x="4132" y="2850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6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6" name="Freeform 1490"/>
              <p:cNvSpPr>
                <a:spLocks/>
              </p:cNvSpPr>
              <p:nvPr/>
            </p:nvSpPr>
            <p:spPr bwMode="auto">
              <a:xfrm>
                <a:off x="4174" y="2844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6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7" name="Freeform 1491"/>
              <p:cNvSpPr>
                <a:spLocks/>
              </p:cNvSpPr>
              <p:nvPr/>
            </p:nvSpPr>
            <p:spPr bwMode="auto">
              <a:xfrm>
                <a:off x="4216" y="2832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8" name="Freeform 1492"/>
              <p:cNvSpPr>
                <a:spLocks/>
              </p:cNvSpPr>
              <p:nvPr/>
            </p:nvSpPr>
            <p:spPr bwMode="auto">
              <a:xfrm>
                <a:off x="4258" y="2826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6 h 12"/>
                  <a:gd name="T4" fmla="*/ 0 w 24"/>
                  <a:gd name="T5" fmla="*/ 12 h 12"/>
                  <a:gd name="T6" fmla="*/ 12 w 24"/>
                  <a:gd name="T7" fmla="*/ 6 h 12"/>
                  <a:gd name="T8" fmla="*/ 24 w 24"/>
                  <a:gd name="T9" fmla="*/ 6 h 12"/>
                  <a:gd name="T10" fmla="*/ 24 w 24"/>
                  <a:gd name="T11" fmla="*/ 0 h 12"/>
                  <a:gd name="T12" fmla="*/ 24 w 24"/>
                  <a:gd name="T13" fmla="*/ 0 h 12"/>
                  <a:gd name="T14" fmla="*/ 12 w 24"/>
                  <a:gd name="T15" fmla="*/ 0 h 12"/>
                  <a:gd name="T16" fmla="*/ 0 w 24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9" name="Freeform 1493"/>
              <p:cNvSpPr>
                <a:spLocks/>
              </p:cNvSpPr>
              <p:nvPr/>
            </p:nvSpPr>
            <p:spPr bwMode="auto">
              <a:xfrm>
                <a:off x="4294" y="281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0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0" name="Freeform 1494"/>
              <p:cNvSpPr>
                <a:spLocks/>
              </p:cNvSpPr>
              <p:nvPr/>
            </p:nvSpPr>
            <p:spPr bwMode="auto">
              <a:xfrm>
                <a:off x="4336" y="2802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1" name="Freeform 1495"/>
              <p:cNvSpPr>
                <a:spLocks/>
              </p:cNvSpPr>
              <p:nvPr/>
            </p:nvSpPr>
            <p:spPr bwMode="auto">
              <a:xfrm>
                <a:off x="4378" y="2790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24 w 30"/>
                  <a:gd name="T7" fmla="*/ 6 h 12"/>
                  <a:gd name="T8" fmla="*/ 24 w 30"/>
                  <a:gd name="T9" fmla="*/ 6 h 12"/>
                  <a:gd name="T10" fmla="*/ 30 w 30"/>
                  <a:gd name="T11" fmla="*/ 0 h 12"/>
                  <a:gd name="T12" fmla="*/ 24 w 30"/>
                  <a:gd name="T13" fmla="*/ 0 h 12"/>
                  <a:gd name="T14" fmla="*/ 24 w 30"/>
                  <a:gd name="T15" fmla="*/ 0 h 12"/>
                  <a:gd name="T16" fmla="*/ 0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2" name="Freeform 1496"/>
              <p:cNvSpPr>
                <a:spLocks/>
              </p:cNvSpPr>
              <p:nvPr/>
            </p:nvSpPr>
            <p:spPr bwMode="auto">
              <a:xfrm>
                <a:off x="4414" y="2772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30 w 30"/>
                  <a:gd name="T7" fmla="*/ 6 h 18"/>
                  <a:gd name="T8" fmla="*/ 30 w 30"/>
                  <a:gd name="T9" fmla="*/ 6 h 18"/>
                  <a:gd name="T10" fmla="*/ 30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3" name="Freeform 1497"/>
              <p:cNvSpPr>
                <a:spLocks/>
              </p:cNvSpPr>
              <p:nvPr/>
            </p:nvSpPr>
            <p:spPr bwMode="auto">
              <a:xfrm>
                <a:off x="4456" y="2760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12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0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" name="Freeform 1498"/>
              <p:cNvSpPr>
                <a:spLocks/>
              </p:cNvSpPr>
              <p:nvPr/>
            </p:nvSpPr>
            <p:spPr bwMode="auto">
              <a:xfrm>
                <a:off x="4492" y="2736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8 h 18"/>
                  <a:gd name="T4" fmla="*/ 6 w 30"/>
                  <a:gd name="T5" fmla="*/ 18 h 18"/>
                  <a:gd name="T6" fmla="*/ 18 w 30"/>
                  <a:gd name="T7" fmla="*/ 12 h 18"/>
                  <a:gd name="T8" fmla="*/ 24 w 30"/>
                  <a:gd name="T9" fmla="*/ 6 h 18"/>
                  <a:gd name="T10" fmla="*/ 30 w 30"/>
                  <a:gd name="T11" fmla="*/ 6 h 18"/>
                  <a:gd name="T12" fmla="*/ 24 w 30"/>
                  <a:gd name="T13" fmla="*/ 0 h 18"/>
                  <a:gd name="T14" fmla="*/ 18 w 30"/>
                  <a:gd name="T15" fmla="*/ 6 h 18"/>
                  <a:gd name="T16" fmla="*/ 6 w 30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8"/>
                    </a:lnTo>
                    <a:lnTo>
                      <a:pt x="6" y="18"/>
                    </a:lnTo>
                    <a:lnTo>
                      <a:pt x="18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5" name="Freeform 1499"/>
              <p:cNvSpPr>
                <a:spLocks/>
              </p:cNvSpPr>
              <p:nvPr/>
            </p:nvSpPr>
            <p:spPr bwMode="auto">
              <a:xfrm>
                <a:off x="4528" y="2718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24 w 30"/>
                  <a:gd name="T7" fmla="*/ 6 h 18"/>
                  <a:gd name="T8" fmla="*/ 24 w 30"/>
                  <a:gd name="T9" fmla="*/ 6 h 18"/>
                  <a:gd name="T10" fmla="*/ 30 w 30"/>
                  <a:gd name="T11" fmla="*/ 0 h 18"/>
                  <a:gd name="T12" fmla="*/ 24 w 30"/>
                  <a:gd name="T13" fmla="*/ 0 h 18"/>
                  <a:gd name="T14" fmla="*/ 24 w 30"/>
                  <a:gd name="T15" fmla="*/ 0 h 18"/>
                  <a:gd name="T16" fmla="*/ 6 w 30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6" name="Freeform 1500"/>
              <p:cNvSpPr>
                <a:spLocks/>
              </p:cNvSpPr>
              <p:nvPr/>
            </p:nvSpPr>
            <p:spPr bwMode="auto">
              <a:xfrm>
                <a:off x="4564" y="2694"/>
                <a:ext cx="24" cy="18"/>
              </a:xfrm>
              <a:custGeom>
                <a:avLst/>
                <a:gdLst>
                  <a:gd name="T0" fmla="*/ 6 w 24"/>
                  <a:gd name="T1" fmla="*/ 12 h 18"/>
                  <a:gd name="T2" fmla="*/ 0 w 24"/>
                  <a:gd name="T3" fmla="*/ 18 h 18"/>
                  <a:gd name="T4" fmla="*/ 6 w 24"/>
                  <a:gd name="T5" fmla="*/ 18 h 18"/>
                  <a:gd name="T6" fmla="*/ 24 w 24"/>
                  <a:gd name="T7" fmla="*/ 6 h 18"/>
                  <a:gd name="T8" fmla="*/ 24 w 24"/>
                  <a:gd name="T9" fmla="*/ 0 h 18"/>
                  <a:gd name="T10" fmla="*/ 24 w 24"/>
                  <a:gd name="T11" fmla="*/ 0 h 18"/>
                  <a:gd name="T12" fmla="*/ 6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6" y="12"/>
                    </a:move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7" name="Freeform 1501"/>
              <p:cNvSpPr>
                <a:spLocks/>
              </p:cNvSpPr>
              <p:nvPr/>
            </p:nvSpPr>
            <p:spPr bwMode="auto">
              <a:xfrm>
                <a:off x="4600" y="2664"/>
                <a:ext cx="24" cy="24"/>
              </a:xfrm>
              <a:custGeom>
                <a:avLst/>
                <a:gdLst>
                  <a:gd name="T0" fmla="*/ 0 w 24"/>
                  <a:gd name="T1" fmla="*/ 18 h 24"/>
                  <a:gd name="T2" fmla="*/ 0 w 24"/>
                  <a:gd name="T3" fmla="*/ 18 h 24"/>
                  <a:gd name="T4" fmla="*/ 0 w 24"/>
                  <a:gd name="T5" fmla="*/ 24 h 24"/>
                  <a:gd name="T6" fmla="*/ 18 w 24"/>
                  <a:gd name="T7" fmla="*/ 6 h 24"/>
                  <a:gd name="T8" fmla="*/ 24 w 24"/>
                  <a:gd name="T9" fmla="*/ 0 h 24"/>
                  <a:gd name="T10" fmla="*/ 18 w 24"/>
                  <a:gd name="T11" fmla="*/ 0 h 24"/>
                  <a:gd name="T12" fmla="*/ 0 w 24"/>
                  <a:gd name="T13" fmla="*/ 18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0" y="18"/>
                    </a:moveTo>
                    <a:lnTo>
                      <a:pt x="0" y="18"/>
                    </a:lnTo>
                    <a:lnTo>
                      <a:pt x="0" y="24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8" name="Freeform 1502"/>
              <p:cNvSpPr>
                <a:spLocks/>
              </p:cNvSpPr>
              <p:nvPr/>
            </p:nvSpPr>
            <p:spPr bwMode="auto">
              <a:xfrm>
                <a:off x="4624" y="2628"/>
                <a:ext cx="24" cy="30"/>
              </a:xfrm>
              <a:custGeom>
                <a:avLst/>
                <a:gdLst>
                  <a:gd name="T0" fmla="*/ 0 w 24"/>
                  <a:gd name="T1" fmla="*/ 24 h 30"/>
                  <a:gd name="T2" fmla="*/ 6 w 24"/>
                  <a:gd name="T3" fmla="*/ 30 h 30"/>
                  <a:gd name="T4" fmla="*/ 6 w 24"/>
                  <a:gd name="T5" fmla="*/ 24 h 30"/>
                  <a:gd name="T6" fmla="*/ 24 w 24"/>
                  <a:gd name="T7" fmla="*/ 6 h 30"/>
                  <a:gd name="T8" fmla="*/ 24 w 24"/>
                  <a:gd name="T9" fmla="*/ 6 h 30"/>
                  <a:gd name="T10" fmla="*/ 18 w 24"/>
                  <a:gd name="T11" fmla="*/ 0 h 30"/>
                  <a:gd name="T12" fmla="*/ 18 w 24"/>
                  <a:gd name="T13" fmla="*/ 6 h 30"/>
                  <a:gd name="T14" fmla="*/ 18 w 24"/>
                  <a:gd name="T15" fmla="*/ 6 h 30"/>
                  <a:gd name="T16" fmla="*/ 0 w 24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9" name="Freeform 1503"/>
              <p:cNvSpPr>
                <a:spLocks/>
              </p:cNvSpPr>
              <p:nvPr/>
            </p:nvSpPr>
            <p:spPr bwMode="auto">
              <a:xfrm>
                <a:off x="4648" y="2592"/>
                <a:ext cx="12" cy="30"/>
              </a:xfrm>
              <a:custGeom>
                <a:avLst/>
                <a:gdLst>
                  <a:gd name="T0" fmla="*/ 0 w 12"/>
                  <a:gd name="T1" fmla="*/ 24 h 30"/>
                  <a:gd name="T2" fmla="*/ 0 w 12"/>
                  <a:gd name="T3" fmla="*/ 30 h 30"/>
                  <a:gd name="T4" fmla="*/ 6 w 12"/>
                  <a:gd name="T5" fmla="*/ 24 h 30"/>
                  <a:gd name="T6" fmla="*/ 12 w 12"/>
                  <a:gd name="T7" fmla="*/ 12 h 30"/>
                  <a:gd name="T8" fmla="*/ 12 w 12"/>
                  <a:gd name="T9" fmla="*/ 0 h 30"/>
                  <a:gd name="T10" fmla="*/ 12 w 12"/>
                  <a:gd name="T11" fmla="*/ 0 h 30"/>
                  <a:gd name="T12" fmla="*/ 6 w 12"/>
                  <a:gd name="T13" fmla="*/ 0 h 30"/>
                  <a:gd name="T14" fmla="*/ 6 w 12"/>
                  <a:gd name="T15" fmla="*/ 12 h 30"/>
                  <a:gd name="T16" fmla="*/ 0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0" y="24"/>
                    </a:moveTo>
                    <a:lnTo>
                      <a:pt x="0" y="30"/>
                    </a:lnTo>
                    <a:lnTo>
                      <a:pt x="6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1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0" name="Freeform 1504"/>
              <p:cNvSpPr>
                <a:spLocks/>
              </p:cNvSpPr>
              <p:nvPr/>
            </p:nvSpPr>
            <p:spPr bwMode="auto">
              <a:xfrm>
                <a:off x="4654" y="2550"/>
                <a:ext cx="12" cy="30"/>
              </a:xfrm>
              <a:custGeom>
                <a:avLst/>
                <a:gdLst>
                  <a:gd name="T0" fmla="*/ 0 w 12"/>
                  <a:gd name="T1" fmla="*/ 24 h 30"/>
                  <a:gd name="T2" fmla="*/ 6 w 12"/>
                  <a:gd name="T3" fmla="*/ 30 h 30"/>
                  <a:gd name="T4" fmla="*/ 6 w 12"/>
                  <a:gd name="T5" fmla="*/ 24 h 30"/>
                  <a:gd name="T6" fmla="*/ 12 w 12"/>
                  <a:gd name="T7" fmla="*/ 24 h 30"/>
                  <a:gd name="T8" fmla="*/ 6 w 12"/>
                  <a:gd name="T9" fmla="*/ 0 h 30"/>
                  <a:gd name="T10" fmla="*/ 0 w 12"/>
                  <a:gd name="T11" fmla="*/ 0 h 30"/>
                  <a:gd name="T12" fmla="*/ 0 w 12"/>
                  <a:gd name="T13" fmla="*/ 0 h 30"/>
                  <a:gd name="T14" fmla="*/ 6 w 12"/>
                  <a:gd name="T15" fmla="*/ 24 h 30"/>
                  <a:gd name="T16" fmla="*/ 0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1" name="Freeform 1505"/>
              <p:cNvSpPr>
                <a:spLocks/>
              </p:cNvSpPr>
              <p:nvPr/>
            </p:nvSpPr>
            <p:spPr bwMode="auto">
              <a:xfrm>
                <a:off x="4642" y="2507"/>
                <a:ext cx="12" cy="31"/>
              </a:xfrm>
              <a:custGeom>
                <a:avLst/>
                <a:gdLst>
                  <a:gd name="T0" fmla="*/ 6 w 12"/>
                  <a:gd name="T1" fmla="*/ 25 h 31"/>
                  <a:gd name="T2" fmla="*/ 12 w 12"/>
                  <a:gd name="T3" fmla="*/ 31 h 31"/>
                  <a:gd name="T4" fmla="*/ 12 w 12"/>
                  <a:gd name="T5" fmla="*/ 25 h 31"/>
                  <a:gd name="T6" fmla="*/ 6 w 12"/>
                  <a:gd name="T7" fmla="*/ 7 h 31"/>
                  <a:gd name="T8" fmla="*/ 0 w 12"/>
                  <a:gd name="T9" fmla="*/ 0 h 31"/>
                  <a:gd name="T10" fmla="*/ 0 w 12"/>
                  <a:gd name="T11" fmla="*/ 7 h 31"/>
                  <a:gd name="T12" fmla="*/ 6 w 12"/>
                  <a:gd name="T13" fmla="*/ 25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1">
                    <a:moveTo>
                      <a:pt x="6" y="25"/>
                    </a:moveTo>
                    <a:lnTo>
                      <a:pt x="12" y="31"/>
                    </a:lnTo>
                    <a:lnTo>
                      <a:pt x="12" y="25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2" name="Freeform 1506"/>
              <p:cNvSpPr>
                <a:spLocks/>
              </p:cNvSpPr>
              <p:nvPr/>
            </p:nvSpPr>
            <p:spPr bwMode="auto">
              <a:xfrm>
                <a:off x="4618" y="2477"/>
                <a:ext cx="18" cy="24"/>
              </a:xfrm>
              <a:custGeom>
                <a:avLst/>
                <a:gdLst>
                  <a:gd name="T0" fmla="*/ 12 w 18"/>
                  <a:gd name="T1" fmla="*/ 18 h 24"/>
                  <a:gd name="T2" fmla="*/ 12 w 18"/>
                  <a:gd name="T3" fmla="*/ 24 h 24"/>
                  <a:gd name="T4" fmla="*/ 18 w 18"/>
                  <a:gd name="T5" fmla="*/ 18 h 24"/>
                  <a:gd name="T6" fmla="*/ 6 w 18"/>
                  <a:gd name="T7" fmla="*/ 0 h 24"/>
                  <a:gd name="T8" fmla="*/ 0 w 18"/>
                  <a:gd name="T9" fmla="*/ 0 h 24"/>
                  <a:gd name="T10" fmla="*/ 0 w 18"/>
                  <a:gd name="T11" fmla="*/ 0 h 24"/>
                  <a:gd name="T12" fmla="*/ 0 w 18"/>
                  <a:gd name="T13" fmla="*/ 0 h 24"/>
                  <a:gd name="T14" fmla="*/ 0 w 18"/>
                  <a:gd name="T15" fmla="*/ 6 h 24"/>
                  <a:gd name="T16" fmla="*/ 0 w 18"/>
                  <a:gd name="T17" fmla="*/ 6 h 24"/>
                  <a:gd name="T18" fmla="*/ 0 w 18"/>
                  <a:gd name="T19" fmla="*/ 0 h 24"/>
                  <a:gd name="T20" fmla="*/ 0 w 18"/>
                  <a:gd name="T21" fmla="*/ 0 h 24"/>
                  <a:gd name="T22" fmla="*/ 12 w 18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8" h="24">
                    <a:moveTo>
                      <a:pt x="12" y="18"/>
                    </a:moveTo>
                    <a:lnTo>
                      <a:pt x="12" y="24"/>
                    </a:lnTo>
                    <a:lnTo>
                      <a:pt x="18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3" name="Freeform 1507"/>
              <p:cNvSpPr>
                <a:spLocks/>
              </p:cNvSpPr>
              <p:nvPr/>
            </p:nvSpPr>
            <p:spPr bwMode="auto">
              <a:xfrm>
                <a:off x="4588" y="2447"/>
                <a:ext cx="18" cy="24"/>
              </a:xfrm>
              <a:custGeom>
                <a:avLst/>
                <a:gdLst>
                  <a:gd name="T0" fmla="*/ 18 w 18"/>
                  <a:gd name="T1" fmla="*/ 24 h 24"/>
                  <a:gd name="T2" fmla="*/ 18 w 18"/>
                  <a:gd name="T3" fmla="*/ 18 h 24"/>
                  <a:gd name="T4" fmla="*/ 18 w 18"/>
                  <a:gd name="T5" fmla="*/ 18 h 24"/>
                  <a:gd name="T6" fmla="*/ 0 w 18"/>
                  <a:gd name="T7" fmla="*/ 0 h 24"/>
                  <a:gd name="T8" fmla="*/ 0 w 18"/>
                  <a:gd name="T9" fmla="*/ 0 h 24"/>
                  <a:gd name="T10" fmla="*/ 0 w 18"/>
                  <a:gd name="T11" fmla="*/ 0 h 24"/>
                  <a:gd name="T12" fmla="*/ 0 w 18"/>
                  <a:gd name="T13" fmla="*/ 6 h 24"/>
                  <a:gd name="T14" fmla="*/ 0 w 18"/>
                  <a:gd name="T15" fmla="*/ 6 h 24"/>
                  <a:gd name="T16" fmla="*/ 18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8" y="24"/>
                    </a:moveTo>
                    <a:lnTo>
                      <a:pt x="18" y="18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4" name="Freeform 1508"/>
              <p:cNvSpPr>
                <a:spLocks/>
              </p:cNvSpPr>
              <p:nvPr/>
            </p:nvSpPr>
            <p:spPr bwMode="auto">
              <a:xfrm>
                <a:off x="4552" y="2423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8 h 18"/>
                  <a:gd name="T4" fmla="*/ 24 w 24"/>
                  <a:gd name="T5" fmla="*/ 12 h 18"/>
                  <a:gd name="T6" fmla="*/ 0 w 24"/>
                  <a:gd name="T7" fmla="*/ 0 h 18"/>
                  <a:gd name="T8" fmla="*/ 0 w 24"/>
                  <a:gd name="T9" fmla="*/ 0 h 18"/>
                  <a:gd name="T10" fmla="*/ 0 w 24"/>
                  <a:gd name="T11" fmla="*/ 6 h 18"/>
                  <a:gd name="T12" fmla="*/ 24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8"/>
                    </a:lnTo>
                    <a:lnTo>
                      <a:pt x="24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5" name="Freeform 1509"/>
              <p:cNvSpPr>
                <a:spLocks/>
              </p:cNvSpPr>
              <p:nvPr/>
            </p:nvSpPr>
            <p:spPr bwMode="auto">
              <a:xfrm>
                <a:off x="4516" y="2399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8 h 18"/>
                  <a:gd name="T4" fmla="*/ 24 w 24"/>
                  <a:gd name="T5" fmla="*/ 12 h 18"/>
                  <a:gd name="T6" fmla="*/ 0 w 24"/>
                  <a:gd name="T7" fmla="*/ 0 h 18"/>
                  <a:gd name="T8" fmla="*/ 0 w 24"/>
                  <a:gd name="T9" fmla="*/ 6 h 18"/>
                  <a:gd name="T10" fmla="*/ 0 w 24"/>
                  <a:gd name="T11" fmla="*/ 6 h 18"/>
                  <a:gd name="T12" fmla="*/ 24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8"/>
                    </a:lnTo>
                    <a:lnTo>
                      <a:pt x="24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6" name="Freeform 1510"/>
              <p:cNvSpPr>
                <a:spLocks/>
              </p:cNvSpPr>
              <p:nvPr/>
            </p:nvSpPr>
            <p:spPr bwMode="auto">
              <a:xfrm>
                <a:off x="4480" y="2381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2 h 18"/>
                  <a:gd name="T4" fmla="*/ 24 w 24"/>
                  <a:gd name="T5" fmla="*/ 12 h 18"/>
                  <a:gd name="T6" fmla="*/ 0 w 24"/>
                  <a:gd name="T7" fmla="*/ 0 h 18"/>
                  <a:gd name="T8" fmla="*/ 0 w 24"/>
                  <a:gd name="T9" fmla="*/ 6 h 18"/>
                  <a:gd name="T10" fmla="*/ 0 w 24"/>
                  <a:gd name="T11" fmla="*/ 6 h 18"/>
                  <a:gd name="T12" fmla="*/ 24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7" name="Freeform 1511"/>
              <p:cNvSpPr>
                <a:spLocks/>
              </p:cNvSpPr>
              <p:nvPr/>
            </p:nvSpPr>
            <p:spPr bwMode="auto">
              <a:xfrm>
                <a:off x="4438" y="2363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18 w 30"/>
                  <a:gd name="T7" fmla="*/ 6 h 18"/>
                  <a:gd name="T8" fmla="*/ 6 w 30"/>
                  <a:gd name="T9" fmla="*/ 0 h 18"/>
                  <a:gd name="T10" fmla="*/ 0 w 30"/>
                  <a:gd name="T11" fmla="*/ 6 h 18"/>
                  <a:gd name="T12" fmla="*/ 6 w 30"/>
                  <a:gd name="T13" fmla="*/ 6 h 18"/>
                  <a:gd name="T14" fmla="*/ 18 w 30"/>
                  <a:gd name="T15" fmla="*/ 12 h 18"/>
                  <a:gd name="T16" fmla="*/ 24 w 30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8" y="12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8" name="Freeform 1512"/>
              <p:cNvSpPr>
                <a:spLocks/>
              </p:cNvSpPr>
              <p:nvPr/>
            </p:nvSpPr>
            <p:spPr bwMode="auto">
              <a:xfrm>
                <a:off x="4402" y="2351"/>
                <a:ext cx="24" cy="12"/>
              </a:xfrm>
              <a:custGeom>
                <a:avLst/>
                <a:gdLst>
                  <a:gd name="T0" fmla="*/ 24 w 24"/>
                  <a:gd name="T1" fmla="*/ 12 h 12"/>
                  <a:gd name="T2" fmla="*/ 24 w 24"/>
                  <a:gd name="T3" fmla="*/ 12 h 12"/>
                  <a:gd name="T4" fmla="*/ 24 w 24"/>
                  <a:gd name="T5" fmla="*/ 6 h 12"/>
                  <a:gd name="T6" fmla="*/ 0 w 24"/>
                  <a:gd name="T7" fmla="*/ 0 h 12"/>
                  <a:gd name="T8" fmla="*/ 0 w 24"/>
                  <a:gd name="T9" fmla="*/ 0 h 12"/>
                  <a:gd name="T10" fmla="*/ 0 w 24"/>
                  <a:gd name="T11" fmla="*/ 6 h 12"/>
                  <a:gd name="T12" fmla="*/ 24 w 24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9" name="Freeform 1513"/>
              <p:cNvSpPr>
                <a:spLocks/>
              </p:cNvSpPr>
              <p:nvPr/>
            </p:nvSpPr>
            <p:spPr bwMode="auto">
              <a:xfrm>
                <a:off x="4360" y="2339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0" name="Freeform 1514"/>
              <p:cNvSpPr>
                <a:spLocks/>
              </p:cNvSpPr>
              <p:nvPr/>
            </p:nvSpPr>
            <p:spPr bwMode="auto">
              <a:xfrm>
                <a:off x="4318" y="2327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1" name="Freeform 1515"/>
              <p:cNvSpPr>
                <a:spLocks/>
              </p:cNvSpPr>
              <p:nvPr/>
            </p:nvSpPr>
            <p:spPr bwMode="auto">
              <a:xfrm>
                <a:off x="4276" y="2315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2" name="Freeform 1516"/>
              <p:cNvSpPr>
                <a:spLocks/>
              </p:cNvSpPr>
              <p:nvPr/>
            </p:nvSpPr>
            <p:spPr bwMode="auto">
              <a:xfrm>
                <a:off x="4240" y="2303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3" name="Freeform 1517"/>
              <p:cNvSpPr>
                <a:spLocks/>
              </p:cNvSpPr>
              <p:nvPr/>
            </p:nvSpPr>
            <p:spPr bwMode="auto">
              <a:xfrm>
                <a:off x="4198" y="2297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4" name="Freeform 1518"/>
              <p:cNvSpPr>
                <a:spLocks/>
              </p:cNvSpPr>
              <p:nvPr/>
            </p:nvSpPr>
            <p:spPr bwMode="auto">
              <a:xfrm>
                <a:off x="4156" y="229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5" name="Freeform 1519"/>
              <p:cNvSpPr>
                <a:spLocks/>
              </p:cNvSpPr>
              <p:nvPr/>
            </p:nvSpPr>
            <p:spPr bwMode="auto">
              <a:xfrm>
                <a:off x="4114" y="2279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6 w 30"/>
                  <a:gd name="T7" fmla="*/ 6 h 12"/>
                  <a:gd name="T8" fmla="*/ 6 w 30"/>
                  <a:gd name="T9" fmla="*/ 0 h 12"/>
                  <a:gd name="T10" fmla="*/ 0 w 30"/>
                  <a:gd name="T11" fmla="*/ 6 h 12"/>
                  <a:gd name="T12" fmla="*/ 6 w 30"/>
                  <a:gd name="T13" fmla="*/ 6 h 12"/>
                  <a:gd name="T14" fmla="*/ 6 w 30"/>
                  <a:gd name="T15" fmla="*/ 12 h 12"/>
                  <a:gd name="T16" fmla="*/ 24 w 30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6" name="Freeform 1520"/>
              <p:cNvSpPr>
                <a:spLocks/>
              </p:cNvSpPr>
              <p:nvPr/>
            </p:nvSpPr>
            <p:spPr bwMode="auto">
              <a:xfrm>
                <a:off x="4072" y="2279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7" name="Freeform 1521"/>
              <p:cNvSpPr>
                <a:spLocks/>
              </p:cNvSpPr>
              <p:nvPr/>
            </p:nvSpPr>
            <p:spPr bwMode="auto">
              <a:xfrm>
                <a:off x="4030" y="2273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8" name="Freeform 1522"/>
              <p:cNvSpPr>
                <a:spLocks/>
              </p:cNvSpPr>
              <p:nvPr/>
            </p:nvSpPr>
            <p:spPr bwMode="auto">
              <a:xfrm>
                <a:off x="3987" y="2267"/>
                <a:ext cx="31" cy="12"/>
              </a:xfrm>
              <a:custGeom>
                <a:avLst/>
                <a:gdLst>
                  <a:gd name="T0" fmla="*/ 31 w 31"/>
                  <a:gd name="T1" fmla="*/ 12 h 12"/>
                  <a:gd name="T2" fmla="*/ 31 w 31"/>
                  <a:gd name="T3" fmla="*/ 6 h 12"/>
                  <a:gd name="T4" fmla="*/ 31 w 31"/>
                  <a:gd name="T5" fmla="*/ 6 h 12"/>
                  <a:gd name="T6" fmla="*/ 7 w 31"/>
                  <a:gd name="T7" fmla="*/ 0 h 12"/>
                  <a:gd name="T8" fmla="*/ 0 w 31"/>
                  <a:gd name="T9" fmla="*/ 6 h 12"/>
                  <a:gd name="T10" fmla="*/ 7 w 31"/>
                  <a:gd name="T11" fmla="*/ 6 h 12"/>
                  <a:gd name="T12" fmla="*/ 31 w 31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12">
                    <a:moveTo>
                      <a:pt x="31" y="12"/>
                    </a:moveTo>
                    <a:lnTo>
                      <a:pt x="31" y="6"/>
                    </a:lnTo>
                    <a:lnTo>
                      <a:pt x="7" y="0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9" name="Freeform 1523"/>
              <p:cNvSpPr>
                <a:spLocks/>
              </p:cNvSpPr>
              <p:nvPr/>
            </p:nvSpPr>
            <p:spPr bwMode="auto">
              <a:xfrm>
                <a:off x="3945" y="2267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0 h 6"/>
                  <a:gd name="T4" fmla="*/ 30 w 30"/>
                  <a:gd name="T5" fmla="*/ 0 h 6"/>
                  <a:gd name="T6" fmla="*/ 12 w 30"/>
                  <a:gd name="T7" fmla="*/ 0 h 6"/>
                  <a:gd name="T8" fmla="*/ 6 w 30"/>
                  <a:gd name="T9" fmla="*/ 0 h 6"/>
                  <a:gd name="T10" fmla="*/ 0 w 30"/>
                  <a:gd name="T11" fmla="*/ 0 h 6"/>
                  <a:gd name="T12" fmla="*/ 6 w 30"/>
                  <a:gd name="T13" fmla="*/ 6 h 6"/>
                  <a:gd name="T14" fmla="*/ 12 w 30"/>
                  <a:gd name="T15" fmla="*/ 6 h 6"/>
                  <a:gd name="T16" fmla="*/ 30 w 30"/>
                  <a:gd name="T17" fmla="*/ 6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0" name="Freeform 1524"/>
              <p:cNvSpPr>
                <a:spLocks/>
              </p:cNvSpPr>
              <p:nvPr/>
            </p:nvSpPr>
            <p:spPr bwMode="auto">
              <a:xfrm>
                <a:off x="3903" y="226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6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1" name="Freeform 1525"/>
              <p:cNvSpPr>
                <a:spLocks/>
              </p:cNvSpPr>
              <p:nvPr/>
            </p:nvSpPr>
            <p:spPr bwMode="auto">
              <a:xfrm>
                <a:off x="3861" y="226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6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2" name="Freeform 1526"/>
              <p:cNvSpPr>
                <a:spLocks/>
              </p:cNvSpPr>
              <p:nvPr/>
            </p:nvSpPr>
            <p:spPr bwMode="auto">
              <a:xfrm>
                <a:off x="3819" y="226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0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43" name="Freeform 1527"/>
              <p:cNvSpPr>
                <a:spLocks/>
              </p:cNvSpPr>
              <p:nvPr/>
            </p:nvSpPr>
            <p:spPr bwMode="auto">
              <a:xfrm>
                <a:off x="3777" y="226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0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6" name="Group 1528"/>
            <p:cNvGrpSpPr>
              <a:grpSpLocks/>
            </p:cNvGrpSpPr>
            <p:nvPr/>
          </p:nvGrpSpPr>
          <p:grpSpPr bwMode="auto">
            <a:xfrm>
              <a:off x="3499" y="2321"/>
              <a:ext cx="1191" cy="433"/>
              <a:chOff x="3225" y="2357"/>
              <a:chExt cx="1099" cy="433"/>
            </a:xfrm>
          </p:grpSpPr>
          <p:sp>
            <p:nvSpPr>
              <p:cNvPr id="43089" name="Freeform 1529"/>
              <p:cNvSpPr>
                <a:spLocks/>
              </p:cNvSpPr>
              <p:nvPr/>
            </p:nvSpPr>
            <p:spPr bwMode="auto">
              <a:xfrm>
                <a:off x="3747" y="2357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0" name="Freeform 1530"/>
              <p:cNvSpPr>
                <a:spLocks/>
              </p:cNvSpPr>
              <p:nvPr/>
            </p:nvSpPr>
            <p:spPr bwMode="auto">
              <a:xfrm>
                <a:off x="3705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1" name="Freeform 1531"/>
              <p:cNvSpPr>
                <a:spLocks/>
              </p:cNvSpPr>
              <p:nvPr/>
            </p:nvSpPr>
            <p:spPr bwMode="auto">
              <a:xfrm>
                <a:off x="3663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2" name="Freeform 1532"/>
              <p:cNvSpPr>
                <a:spLocks/>
              </p:cNvSpPr>
              <p:nvPr/>
            </p:nvSpPr>
            <p:spPr bwMode="auto">
              <a:xfrm>
                <a:off x="3621" y="236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3" name="Freeform 1533"/>
              <p:cNvSpPr>
                <a:spLocks/>
              </p:cNvSpPr>
              <p:nvPr/>
            </p:nvSpPr>
            <p:spPr bwMode="auto">
              <a:xfrm>
                <a:off x="3579" y="2363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4" name="Freeform 1534"/>
              <p:cNvSpPr>
                <a:spLocks/>
              </p:cNvSpPr>
              <p:nvPr/>
            </p:nvSpPr>
            <p:spPr bwMode="auto">
              <a:xfrm>
                <a:off x="3537" y="2369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24 w 30"/>
                  <a:gd name="T7" fmla="*/ 0 h 12"/>
                  <a:gd name="T8" fmla="*/ 0 w 30"/>
                  <a:gd name="T9" fmla="*/ 6 h 12"/>
                  <a:gd name="T10" fmla="*/ 0 w 30"/>
                  <a:gd name="T11" fmla="*/ 12 h 12"/>
                  <a:gd name="T12" fmla="*/ 0 w 30"/>
                  <a:gd name="T13" fmla="*/ 12 h 12"/>
                  <a:gd name="T14" fmla="*/ 24 w 30"/>
                  <a:gd name="T15" fmla="*/ 6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5" name="Freeform 1535"/>
              <p:cNvSpPr>
                <a:spLocks/>
              </p:cNvSpPr>
              <p:nvPr/>
            </p:nvSpPr>
            <p:spPr bwMode="auto">
              <a:xfrm>
                <a:off x="3495" y="238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6" name="Freeform 1536"/>
              <p:cNvSpPr>
                <a:spLocks/>
              </p:cNvSpPr>
              <p:nvPr/>
            </p:nvSpPr>
            <p:spPr bwMode="auto">
              <a:xfrm>
                <a:off x="3453" y="238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12 w 30"/>
                  <a:gd name="T7" fmla="*/ 6 h 12"/>
                  <a:gd name="T8" fmla="*/ 6 w 30"/>
                  <a:gd name="T9" fmla="*/ 6 h 12"/>
                  <a:gd name="T10" fmla="*/ 0 w 30"/>
                  <a:gd name="T11" fmla="*/ 12 h 12"/>
                  <a:gd name="T12" fmla="*/ 6 w 30"/>
                  <a:gd name="T13" fmla="*/ 12 h 12"/>
                  <a:gd name="T14" fmla="*/ 12 w 30"/>
                  <a:gd name="T15" fmla="*/ 12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7" name="Freeform 1537"/>
              <p:cNvSpPr>
                <a:spLocks/>
              </p:cNvSpPr>
              <p:nvPr/>
            </p:nvSpPr>
            <p:spPr bwMode="auto">
              <a:xfrm>
                <a:off x="3411" y="2399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12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8" name="Freeform 1538"/>
              <p:cNvSpPr>
                <a:spLocks/>
              </p:cNvSpPr>
              <p:nvPr/>
            </p:nvSpPr>
            <p:spPr bwMode="auto">
              <a:xfrm>
                <a:off x="3375" y="2411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12 w 30"/>
                  <a:gd name="T7" fmla="*/ 6 h 18"/>
                  <a:gd name="T8" fmla="*/ 0 w 30"/>
                  <a:gd name="T9" fmla="*/ 12 h 18"/>
                  <a:gd name="T10" fmla="*/ 0 w 30"/>
                  <a:gd name="T11" fmla="*/ 12 h 18"/>
                  <a:gd name="T12" fmla="*/ 0 w 30"/>
                  <a:gd name="T13" fmla="*/ 18 h 18"/>
                  <a:gd name="T14" fmla="*/ 12 w 30"/>
                  <a:gd name="T15" fmla="*/ 12 h 18"/>
                  <a:gd name="T16" fmla="*/ 24 w 30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9" name="Freeform 1539"/>
              <p:cNvSpPr>
                <a:spLocks/>
              </p:cNvSpPr>
              <p:nvPr/>
            </p:nvSpPr>
            <p:spPr bwMode="auto">
              <a:xfrm>
                <a:off x="3339" y="2429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0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2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0" name="Freeform 1540"/>
              <p:cNvSpPr>
                <a:spLocks/>
              </p:cNvSpPr>
              <p:nvPr/>
            </p:nvSpPr>
            <p:spPr bwMode="auto">
              <a:xfrm>
                <a:off x="3303" y="2447"/>
                <a:ext cx="24" cy="18"/>
              </a:xfrm>
              <a:custGeom>
                <a:avLst/>
                <a:gdLst>
                  <a:gd name="T0" fmla="*/ 18 w 24"/>
                  <a:gd name="T1" fmla="*/ 6 h 18"/>
                  <a:gd name="T2" fmla="*/ 24 w 24"/>
                  <a:gd name="T3" fmla="*/ 0 h 18"/>
                  <a:gd name="T4" fmla="*/ 18 w 24"/>
                  <a:gd name="T5" fmla="*/ 0 h 18"/>
                  <a:gd name="T6" fmla="*/ 18 w 24"/>
                  <a:gd name="T7" fmla="*/ 0 h 18"/>
                  <a:gd name="T8" fmla="*/ 0 w 24"/>
                  <a:gd name="T9" fmla="*/ 12 h 18"/>
                  <a:gd name="T10" fmla="*/ 0 w 24"/>
                  <a:gd name="T11" fmla="*/ 18 h 18"/>
                  <a:gd name="T12" fmla="*/ 0 w 24"/>
                  <a:gd name="T13" fmla="*/ 18 h 18"/>
                  <a:gd name="T14" fmla="*/ 18 w 24"/>
                  <a:gd name="T15" fmla="*/ 6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18">
                    <a:moveTo>
                      <a:pt x="18" y="6"/>
                    </a:moveTo>
                    <a:lnTo>
                      <a:pt x="24" y="0"/>
                    </a:lnTo>
                    <a:lnTo>
                      <a:pt x="18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1" name="Freeform 1541"/>
              <p:cNvSpPr>
                <a:spLocks/>
              </p:cNvSpPr>
              <p:nvPr/>
            </p:nvSpPr>
            <p:spPr bwMode="auto">
              <a:xfrm>
                <a:off x="3267" y="2471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0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8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2" name="Freeform 1542"/>
              <p:cNvSpPr>
                <a:spLocks/>
              </p:cNvSpPr>
              <p:nvPr/>
            </p:nvSpPr>
            <p:spPr bwMode="auto">
              <a:xfrm>
                <a:off x="3237" y="2501"/>
                <a:ext cx="24" cy="25"/>
              </a:xfrm>
              <a:custGeom>
                <a:avLst/>
                <a:gdLst>
                  <a:gd name="T0" fmla="*/ 24 w 24"/>
                  <a:gd name="T1" fmla="*/ 0 h 25"/>
                  <a:gd name="T2" fmla="*/ 18 w 24"/>
                  <a:gd name="T3" fmla="*/ 0 h 25"/>
                  <a:gd name="T4" fmla="*/ 18 w 24"/>
                  <a:gd name="T5" fmla="*/ 0 h 25"/>
                  <a:gd name="T6" fmla="*/ 0 w 24"/>
                  <a:gd name="T7" fmla="*/ 19 h 25"/>
                  <a:gd name="T8" fmla="*/ 6 w 24"/>
                  <a:gd name="T9" fmla="*/ 25 h 25"/>
                  <a:gd name="T10" fmla="*/ 6 w 24"/>
                  <a:gd name="T11" fmla="*/ 19 h 25"/>
                  <a:gd name="T12" fmla="*/ 24 w 24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5">
                    <a:moveTo>
                      <a:pt x="24" y="0"/>
                    </a:moveTo>
                    <a:lnTo>
                      <a:pt x="18" y="0"/>
                    </a:lnTo>
                    <a:lnTo>
                      <a:pt x="0" y="19"/>
                    </a:lnTo>
                    <a:lnTo>
                      <a:pt x="6" y="25"/>
                    </a:lnTo>
                    <a:lnTo>
                      <a:pt x="6" y="1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3" name="Freeform 1543"/>
              <p:cNvSpPr>
                <a:spLocks/>
              </p:cNvSpPr>
              <p:nvPr/>
            </p:nvSpPr>
            <p:spPr bwMode="auto">
              <a:xfrm>
                <a:off x="3225" y="2532"/>
                <a:ext cx="12" cy="30"/>
              </a:xfrm>
              <a:custGeom>
                <a:avLst/>
                <a:gdLst>
                  <a:gd name="T0" fmla="*/ 12 w 12"/>
                  <a:gd name="T1" fmla="*/ 6 h 30"/>
                  <a:gd name="T2" fmla="*/ 12 w 12"/>
                  <a:gd name="T3" fmla="*/ 0 h 30"/>
                  <a:gd name="T4" fmla="*/ 6 w 12"/>
                  <a:gd name="T5" fmla="*/ 6 h 30"/>
                  <a:gd name="T6" fmla="*/ 0 w 12"/>
                  <a:gd name="T7" fmla="*/ 30 h 30"/>
                  <a:gd name="T8" fmla="*/ 6 w 12"/>
                  <a:gd name="T9" fmla="*/ 30 h 30"/>
                  <a:gd name="T10" fmla="*/ 6 w 12"/>
                  <a:gd name="T11" fmla="*/ 30 h 30"/>
                  <a:gd name="T12" fmla="*/ 12 w 12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0">
                    <a:moveTo>
                      <a:pt x="12" y="6"/>
                    </a:moveTo>
                    <a:lnTo>
                      <a:pt x="12" y="0"/>
                    </a:lnTo>
                    <a:lnTo>
                      <a:pt x="6" y="6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4" name="Freeform 1544"/>
              <p:cNvSpPr>
                <a:spLocks/>
              </p:cNvSpPr>
              <p:nvPr/>
            </p:nvSpPr>
            <p:spPr bwMode="auto">
              <a:xfrm>
                <a:off x="3225" y="2574"/>
                <a:ext cx="12" cy="30"/>
              </a:xfrm>
              <a:custGeom>
                <a:avLst/>
                <a:gdLst>
                  <a:gd name="T0" fmla="*/ 6 w 12"/>
                  <a:gd name="T1" fmla="*/ 6 h 30"/>
                  <a:gd name="T2" fmla="*/ 0 w 12"/>
                  <a:gd name="T3" fmla="*/ 0 h 30"/>
                  <a:gd name="T4" fmla="*/ 0 w 12"/>
                  <a:gd name="T5" fmla="*/ 6 h 30"/>
                  <a:gd name="T6" fmla="*/ 6 w 12"/>
                  <a:gd name="T7" fmla="*/ 30 h 30"/>
                  <a:gd name="T8" fmla="*/ 6 w 12"/>
                  <a:gd name="T9" fmla="*/ 30 h 30"/>
                  <a:gd name="T10" fmla="*/ 12 w 12"/>
                  <a:gd name="T11" fmla="*/ 30 h 30"/>
                  <a:gd name="T12" fmla="*/ 6 w 12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0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5" name="Freeform 1545"/>
              <p:cNvSpPr>
                <a:spLocks/>
              </p:cNvSpPr>
              <p:nvPr/>
            </p:nvSpPr>
            <p:spPr bwMode="auto">
              <a:xfrm>
                <a:off x="3231" y="2616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6 w 24"/>
                  <a:gd name="T3" fmla="*/ 0 h 24"/>
                  <a:gd name="T4" fmla="*/ 0 w 24"/>
                  <a:gd name="T5" fmla="*/ 0 h 24"/>
                  <a:gd name="T6" fmla="*/ 18 w 24"/>
                  <a:gd name="T7" fmla="*/ 24 h 24"/>
                  <a:gd name="T8" fmla="*/ 18 w 24"/>
                  <a:gd name="T9" fmla="*/ 24 h 24"/>
                  <a:gd name="T10" fmla="*/ 24 w 24"/>
                  <a:gd name="T11" fmla="*/ 24 h 24"/>
                  <a:gd name="T12" fmla="*/ 6 w 24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18" y="24"/>
                    </a:lnTo>
                    <a:lnTo>
                      <a:pt x="24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6" name="Freeform 1546"/>
              <p:cNvSpPr>
                <a:spLocks/>
              </p:cNvSpPr>
              <p:nvPr/>
            </p:nvSpPr>
            <p:spPr bwMode="auto">
              <a:xfrm>
                <a:off x="3261" y="2646"/>
                <a:ext cx="24" cy="24"/>
              </a:xfrm>
              <a:custGeom>
                <a:avLst/>
                <a:gdLst>
                  <a:gd name="T0" fmla="*/ 6 w 24"/>
                  <a:gd name="T1" fmla="*/ 6 h 24"/>
                  <a:gd name="T2" fmla="*/ 0 w 24"/>
                  <a:gd name="T3" fmla="*/ 0 h 24"/>
                  <a:gd name="T4" fmla="*/ 0 w 24"/>
                  <a:gd name="T5" fmla="*/ 6 h 24"/>
                  <a:gd name="T6" fmla="*/ 6 w 24"/>
                  <a:gd name="T7" fmla="*/ 12 h 24"/>
                  <a:gd name="T8" fmla="*/ 6 w 24"/>
                  <a:gd name="T9" fmla="*/ 18 h 24"/>
                  <a:gd name="T10" fmla="*/ 18 w 24"/>
                  <a:gd name="T11" fmla="*/ 24 h 24"/>
                  <a:gd name="T12" fmla="*/ 24 w 24"/>
                  <a:gd name="T13" fmla="*/ 24 h 24"/>
                  <a:gd name="T14" fmla="*/ 18 w 24"/>
                  <a:gd name="T15" fmla="*/ 18 h 24"/>
                  <a:gd name="T16" fmla="*/ 6 w 24"/>
                  <a:gd name="T17" fmla="*/ 12 h 24"/>
                  <a:gd name="T18" fmla="*/ 6 w 24"/>
                  <a:gd name="T19" fmla="*/ 12 h 24"/>
                  <a:gd name="T20" fmla="*/ 12 w 24"/>
                  <a:gd name="T21" fmla="*/ 12 h 24"/>
                  <a:gd name="T22" fmla="*/ 6 w 24"/>
                  <a:gd name="T23" fmla="*/ 6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18"/>
                    </a:lnTo>
                    <a:lnTo>
                      <a:pt x="18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7" name="Freeform 1547"/>
              <p:cNvSpPr>
                <a:spLocks/>
              </p:cNvSpPr>
              <p:nvPr/>
            </p:nvSpPr>
            <p:spPr bwMode="auto">
              <a:xfrm>
                <a:off x="3291" y="2676"/>
                <a:ext cx="24" cy="18"/>
              </a:xfrm>
              <a:custGeom>
                <a:avLst/>
                <a:gdLst>
                  <a:gd name="T0" fmla="*/ 6 w 24"/>
                  <a:gd name="T1" fmla="*/ 0 h 18"/>
                  <a:gd name="T2" fmla="*/ 0 w 24"/>
                  <a:gd name="T3" fmla="*/ 0 h 18"/>
                  <a:gd name="T4" fmla="*/ 6 w 24"/>
                  <a:gd name="T5" fmla="*/ 6 h 18"/>
                  <a:gd name="T6" fmla="*/ 24 w 24"/>
                  <a:gd name="T7" fmla="*/ 18 h 18"/>
                  <a:gd name="T8" fmla="*/ 24 w 24"/>
                  <a:gd name="T9" fmla="*/ 18 h 18"/>
                  <a:gd name="T10" fmla="*/ 24 w 24"/>
                  <a:gd name="T11" fmla="*/ 12 h 18"/>
                  <a:gd name="T12" fmla="*/ 6 w 24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8" name="Freeform 1548"/>
              <p:cNvSpPr>
                <a:spLocks/>
              </p:cNvSpPr>
              <p:nvPr/>
            </p:nvSpPr>
            <p:spPr bwMode="auto">
              <a:xfrm>
                <a:off x="3327" y="270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9" name="Freeform 1549"/>
              <p:cNvSpPr>
                <a:spLocks/>
              </p:cNvSpPr>
              <p:nvPr/>
            </p:nvSpPr>
            <p:spPr bwMode="auto">
              <a:xfrm>
                <a:off x="3363" y="2718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24 w 30"/>
                  <a:gd name="T7" fmla="*/ 12 h 12"/>
                  <a:gd name="T8" fmla="*/ 24 w 30"/>
                  <a:gd name="T9" fmla="*/ 12 h 12"/>
                  <a:gd name="T10" fmla="*/ 30 w 30"/>
                  <a:gd name="T11" fmla="*/ 12 h 12"/>
                  <a:gd name="T12" fmla="*/ 24 w 30"/>
                  <a:gd name="T13" fmla="*/ 6 h 12"/>
                  <a:gd name="T14" fmla="*/ 24 w 30"/>
                  <a:gd name="T15" fmla="*/ 6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0" name="Freeform 1550"/>
              <p:cNvSpPr>
                <a:spLocks/>
              </p:cNvSpPr>
              <p:nvPr/>
            </p:nvSpPr>
            <p:spPr bwMode="auto">
              <a:xfrm>
                <a:off x="3405" y="2730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1" name="Freeform 1551"/>
              <p:cNvSpPr>
                <a:spLocks/>
              </p:cNvSpPr>
              <p:nvPr/>
            </p:nvSpPr>
            <p:spPr bwMode="auto">
              <a:xfrm>
                <a:off x="3447" y="2742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0 w 24"/>
                  <a:gd name="T3" fmla="*/ 6 h 12"/>
                  <a:gd name="T4" fmla="*/ 0 w 24"/>
                  <a:gd name="T5" fmla="*/ 6 h 12"/>
                  <a:gd name="T6" fmla="*/ 18 w 24"/>
                  <a:gd name="T7" fmla="*/ 12 h 12"/>
                  <a:gd name="T8" fmla="*/ 24 w 24"/>
                  <a:gd name="T9" fmla="*/ 12 h 12"/>
                  <a:gd name="T10" fmla="*/ 24 w 24"/>
                  <a:gd name="T11" fmla="*/ 12 h 12"/>
                  <a:gd name="T12" fmla="*/ 24 w 24"/>
                  <a:gd name="T13" fmla="*/ 6 h 12"/>
                  <a:gd name="T14" fmla="*/ 18 w 24"/>
                  <a:gd name="T15" fmla="*/ 6 h 12"/>
                  <a:gd name="T16" fmla="*/ 0 w 24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0" y="6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2" name="Freeform 1552"/>
              <p:cNvSpPr>
                <a:spLocks/>
              </p:cNvSpPr>
              <p:nvPr/>
            </p:nvSpPr>
            <p:spPr bwMode="auto">
              <a:xfrm>
                <a:off x="3483" y="2754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3" name="Freeform 1553"/>
              <p:cNvSpPr>
                <a:spLocks/>
              </p:cNvSpPr>
              <p:nvPr/>
            </p:nvSpPr>
            <p:spPr bwMode="auto">
              <a:xfrm>
                <a:off x="3525" y="2766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4" name="Freeform 1554"/>
              <p:cNvSpPr>
                <a:spLocks/>
              </p:cNvSpPr>
              <p:nvPr/>
            </p:nvSpPr>
            <p:spPr bwMode="auto">
              <a:xfrm>
                <a:off x="3567" y="2772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5" name="Freeform 1555"/>
              <p:cNvSpPr>
                <a:spLocks/>
              </p:cNvSpPr>
              <p:nvPr/>
            </p:nvSpPr>
            <p:spPr bwMode="auto">
              <a:xfrm>
                <a:off x="3609" y="277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6" name="Freeform 1556"/>
              <p:cNvSpPr>
                <a:spLocks/>
              </p:cNvSpPr>
              <p:nvPr/>
            </p:nvSpPr>
            <p:spPr bwMode="auto">
              <a:xfrm>
                <a:off x="3651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12 w 30"/>
                  <a:gd name="T7" fmla="*/ 6 h 6"/>
                  <a:gd name="T8" fmla="*/ 24 w 30"/>
                  <a:gd name="T9" fmla="*/ 6 h 6"/>
                  <a:gd name="T10" fmla="*/ 30 w 30"/>
                  <a:gd name="T11" fmla="*/ 0 h 6"/>
                  <a:gd name="T12" fmla="*/ 24 w 30"/>
                  <a:gd name="T13" fmla="*/ 0 h 6"/>
                  <a:gd name="T14" fmla="*/ 12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7" name="Freeform 1557"/>
              <p:cNvSpPr>
                <a:spLocks/>
              </p:cNvSpPr>
              <p:nvPr/>
            </p:nvSpPr>
            <p:spPr bwMode="auto">
              <a:xfrm>
                <a:off x="3693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8" name="Freeform 1558"/>
              <p:cNvSpPr>
                <a:spLocks/>
              </p:cNvSpPr>
              <p:nvPr/>
            </p:nvSpPr>
            <p:spPr bwMode="auto">
              <a:xfrm>
                <a:off x="3735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9" name="Freeform 1559"/>
              <p:cNvSpPr>
                <a:spLocks/>
              </p:cNvSpPr>
              <p:nvPr/>
            </p:nvSpPr>
            <p:spPr bwMode="auto">
              <a:xfrm>
                <a:off x="3777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0" name="Freeform 1560"/>
              <p:cNvSpPr>
                <a:spLocks/>
              </p:cNvSpPr>
              <p:nvPr/>
            </p:nvSpPr>
            <p:spPr bwMode="auto">
              <a:xfrm>
                <a:off x="3819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1" name="Freeform 1561"/>
              <p:cNvSpPr>
                <a:spLocks/>
              </p:cNvSpPr>
              <p:nvPr/>
            </p:nvSpPr>
            <p:spPr bwMode="auto">
              <a:xfrm>
                <a:off x="3861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24 w 30"/>
                  <a:gd name="T9" fmla="*/ 6 h 6"/>
                  <a:gd name="T10" fmla="*/ 30 w 30"/>
                  <a:gd name="T11" fmla="*/ 0 h 6"/>
                  <a:gd name="T12" fmla="*/ 24 w 30"/>
                  <a:gd name="T13" fmla="*/ 0 h 6"/>
                  <a:gd name="T14" fmla="*/ 24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2" name="Freeform 1562"/>
              <p:cNvSpPr>
                <a:spLocks/>
              </p:cNvSpPr>
              <p:nvPr/>
            </p:nvSpPr>
            <p:spPr bwMode="auto">
              <a:xfrm>
                <a:off x="3903" y="277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0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3" name="Freeform 1563"/>
              <p:cNvSpPr>
                <a:spLocks/>
              </p:cNvSpPr>
              <p:nvPr/>
            </p:nvSpPr>
            <p:spPr bwMode="auto">
              <a:xfrm>
                <a:off x="3945" y="2772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4" name="Freeform 1564"/>
              <p:cNvSpPr>
                <a:spLocks/>
              </p:cNvSpPr>
              <p:nvPr/>
            </p:nvSpPr>
            <p:spPr bwMode="auto">
              <a:xfrm>
                <a:off x="3987" y="2766"/>
                <a:ext cx="31" cy="12"/>
              </a:xfrm>
              <a:custGeom>
                <a:avLst/>
                <a:gdLst>
                  <a:gd name="T0" fmla="*/ 0 w 31"/>
                  <a:gd name="T1" fmla="*/ 6 h 12"/>
                  <a:gd name="T2" fmla="*/ 0 w 31"/>
                  <a:gd name="T3" fmla="*/ 6 h 12"/>
                  <a:gd name="T4" fmla="*/ 0 w 31"/>
                  <a:gd name="T5" fmla="*/ 12 h 12"/>
                  <a:gd name="T6" fmla="*/ 25 w 31"/>
                  <a:gd name="T7" fmla="*/ 6 h 12"/>
                  <a:gd name="T8" fmla="*/ 31 w 31"/>
                  <a:gd name="T9" fmla="*/ 0 h 12"/>
                  <a:gd name="T10" fmla="*/ 25 w 31"/>
                  <a:gd name="T11" fmla="*/ 0 h 12"/>
                  <a:gd name="T12" fmla="*/ 0 w 31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5" y="6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5" name="Freeform 1565"/>
              <p:cNvSpPr>
                <a:spLocks/>
              </p:cNvSpPr>
              <p:nvPr/>
            </p:nvSpPr>
            <p:spPr bwMode="auto">
              <a:xfrm>
                <a:off x="4030" y="2754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12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6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6" name="Freeform 1566"/>
              <p:cNvSpPr>
                <a:spLocks/>
              </p:cNvSpPr>
              <p:nvPr/>
            </p:nvSpPr>
            <p:spPr bwMode="auto">
              <a:xfrm>
                <a:off x="4066" y="2748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18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30 w 30"/>
                  <a:gd name="T13" fmla="*/ 0 h 12"/>
                  <a:gd name="T14" fmla="*/ 18 w 30"/>
                  <a:gd name="T15" fmla="*/ 0 h 12"/>
                  <a:gd name="T16" fmla="*/ 6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18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7" name="Freeform 1567"/>
              <p:cNvSpPr>
                <a:spLocks/>
              </p:cNvSpPr>
              <p:nvPr/>
            </p:nvSpPr>
            <p:spPr bwMode="auto">
              <a:xfrm>
                <a:off x="4108" y="2736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8" name="Freeform 1568"/>
              <p:cNvSpPr>
                <a:spLocks/>
              </p:cNvSpPr>
              <p:nvPr/>
            </p:nvSpPr>
            <p:spPr bwMode="auto">
              <a:xfrm>
                <a:off x="4150" y="2718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12 w 24"/>
                  <a:gd name="T7" fmla="*/ 12 h 18"/>
                  <a:gd name="T8" fmla="*/ 24 w 24"/>
                  <a:gd name="T9" fmla="*/ 6 h 18"/>
                  <a:gd name="T10" fmla="*/ 24 w 24"/>
                  <a:gd name="T11" fmla="*/ 6 h 18"/>
                  <a:gd name="T12" fmla="*/ 24 w 24"/>
                  <a:gd name="T13" fmla="*/ 0 h 18"/>
                  <a:gd name="T14" fmla="*/ 12 w 24"/>
                  <a:gd name="T15" fmla="*/ 6 h 18"/>
                  <a:gd name="T16" fmla="*/ 0 w 24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9" name="Freeform 1569"/>
              <p:cNvSpPr>
                <a:spLocks/>
              </p:cNvSpPr>
              <p:nvPr/>
            </p:nvSpPr>
            <p:spPr bwMode="auto">
              <a:xfrm>
                <a:off x="4186" y="2700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24 w 30"/>
                  <a:gd name="T7" fmla="*/ 6 h 18"/>
                  <a:gd name="T8" fmla="*/ 30 w 30"/>
                  <a:gd name="T9" fmla="*/ 6 h 18"/>
                  <a:gd name="T10" fmla="*/ 24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0" name="Freeform 1570"/>
              <p:cNvSpPr>
                <a:spLocks/>
              </p:cNvSpPr>
              <p:nvPr/>
            </p:nvSpPr>
            <p:spPr bwMode="auto">
              <a:xfrm>
                <a:off x="4228" y="2682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0 w 24"/>
                  <a:gd name="T7" fmla="*/ 18 h 18"/>
                  <a:gd name="T8" fmla="*/ 18 w 24"/>
                  <a:gd name="T9" fmla="*/ 6 h 18"/>
                  <a:gd name="T10" fmla="*/ 24 w 24"/>
                  <a:gd name="T11" fmla="*/ 0 h 18"/>
                  <a:gd name="T12" fmla="*/ 18 w 24"/>
                  <a:gd name="T13" fmla="*/ 0 h 18"/>
                  <a:gd name="T14" fmla="*/ 0 w 24"/>
                  <a:gd name="T15" fmla="*/ 12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1" name="Freeform 1571"/>
              <p:cNvSpPr>
                <a:spLocks/>
              </p:cNvSpPr>
              <p:nvPr/>
            </p:nvSpPr>
            <p:spPr bwMode="auto">
              <a:xfrm>
                <a:off x="4258" y="2652"/>
                <a:ext cx="24" cy="24"/>
              </a:xfrm>
              <a:custGeom>
                <a:avLst/>
                <a:gdLst>
                  <a:gd name="T0" fmla="*/ 6 w 24"/>
                  <a:gd name="T1" fmla="*/ 18 h 24"/>
                  <a:gd name="T2" fmla="*/ 0 w 24"/>
                  <a:gd name="T3" fmla="*/ 18 h 24"/>
                  <a:gd name="T4" fmla="*/ 6 w 24"/>
                  <a:gd name="T5" fmla="*/ 24 h 24"/>
                  <a:gd name="T6" fmla="*/ 24 w 24"/>
                  <a:gd name="T7" fmla="*/ 12 h 24"/>
                  <a:gd name="T8" fmla="*/ 24 w 24"/>
                  <a:gd name="T9" fmla="*/ 6 h 24"/>
                  <a:gd name="T10" fmla="*/ 24 w 24"/>
                  <a:gd name="T11" fmla="*/ 6 h 24"/>
                  <a:gd name="T12" fmla="*/ 24 w 24"/>
                  <a:gd name="T13" fmla="*/ 0 h 24"/>
                  <a:gd name="T14" fmla="*/ 18 w 24"/>
                  <a:gd name="T15" fmla="*/ 6 h 24"/>
                  <a:gd name="T16" fmla="*/ 18 w 24"/>
                  <a:gd name="T17" fmla="*/ 6 h 24"/>
                  <a:gd name="T18" fmla="*/ 24 w 24"/>
                  <a:gd name="T19" fmla="*/ 6 h 24"/>
                  <a:gd name="T20" fmla="*/ 24 w 24"/>
                  <a:gd name="T21" fmla="*/ 6 h 24"/>
                  <a:gd name="T22" fmla="*/ 6 w 24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6" y="18"/>
                    </a:moveTo>
                    <a:lnTo>
                      <a:pt x="0" y="18"/>
                    </a:lnTo>
                    <a:lnTo>
                      <a:pt x="6" y="24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2" name="Freeform 1572"/>
              <p:cNvSpPr>
                <a:spLocks/>
              </p:cNvSpPr>
              <p:nvPr/>
            </p:nvSpPr>
            <p:spPr bwMode="auto">
              <a:xfrm>
                <a:off x="4288" y="2622"/>
                <a:ext cx="24" cy="24"/>
              </a:xfrm>
              <a:custGeom>
                <a:avLst/>
                <a:gdLst>
                  <a:gd name="T0" fmla="*/ 0 w 24"/>
                  <a:gd name="T1" fmla="*/ 24 h 24"/>
                  <a:gd name="T2" fmla="*/ 6 w 24"/>
                  <a:gd name="T3" fmla="*/ 24 h 24"/>
                  <a:gd name="T4" fmla="*/ 6 w 24"/>
                  <a:gd name="T5" fmla="*/ 24 h 24"/>
                  <a:gd name="T6" fmla="*/ 24 w 24"/>
                  <a:gd name="T7" fmla="*/ 0 h 24"/>
                  <a:gd name="T8" fmla="*/ 18 w 24"/>
                  <a:gd name="T9" fmla="*/ 0 h 24"/>
                  <a:gd name="T10" fmla="*/ 18 w 24"/>
                  <a:gd name="T11" fmla="*/ 0 h 24"/>
                  <a:gd name="T12" fmla="*/ 0 w 24"/>
                  <a:gd name="T13" fmla="*/ 2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0" y="24"/>
                    </a:moveTo>
                    <a:lnTo>
                      <a:pt x="6" y="24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3" name="Freeform 1573"/>
              <p:cNvSpPr>
                <a:spLocks/>
              </p:cNvSpPr>
              <p:nvPr/>
            </p:nvSpPr>
            <p:spPr bwMode="auto">
              <a:xfrm>
                <a:off x="4312" y="2580"/>
                <a:ext cx="12" cy="30"/>
              </a:xfrm>
              <a:custGeom>
                <a:avLst/>
                <a:gdLst>
                  <a:gd name="T0" fmla="*/ 0 w 12"/>
                  <a:gd name="T1" fmla="*/ 30 h 30"/>
                  <a:gd name="T2" fmla="*/ 6 w 12"/>
                  <a:gd name="T3" fmla="*/ 30 h 30"/>
                  <a:gd name="T4" fmla="*/ 6 w 12"/>
                  <a:gd name="T5" fmla="*/ 30 h 30"/>
                  <a:gd name="T6" fmla="*/ 12 w 12"/>
                  <a:gd name="T7" fmla="*/ 6 h 30"/>
                  <a:gd name="T8" fmla="*/ 12 w 12"/>
                  <a:gd name="T9" fmla="*/ 0 h 30"/>
                  <a:gd name="T10" fmla="*/ 6 w 12"/>
                  <a:gd name="T11" fmla="*/ 6 h 30"/>
                  <a:gd name="T12" fmla="*/ 0 w 12"/>
                  <a:gd name="T13" fmla="*/ 3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0">
                    <a:moveTo>
                      <a:pt x="0" y="30"/>
                    </a:moveTo>
                    <a:lnTo>
                      <a:pt x="6" y="30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4" name="Freeform 1574"/>
              <p:cNvSpPr>
                <a:spLocks/>
              </p:cNvSpPr>
              <p:nvPr/>
            </p:nvSpPr>
            <p:spPr bwMode="auto">
              <a:xfrm>
                <a:off x="4312" y="2544"/>
                <a:ext cx="12" cy="24"/>
              </a:xfrm>
              <a:custGeom>
                <a:avLst/>
                <a:gdLst>
                  <a:gd name="T0" fmla="*/ 6 w 12"/>
                  <a:gd name="T1" fmla="*/ 24 h 24"/>
                  <a:gd name="T2" fmla="*/ 12 w 12"/>
                  <a:gd name="T3" fmla="*/ 24 h 24"/>
                  <a:gd name="T4" fmla="*/ 12 w 12"/>
                  <a:gd name="T5" fmla="*/ 24 h 24"/>
                  <a:gd name="T6" fmla="*/ 6 w 12"/>
                  <a:gd name="T7" fmla="*/ 0 h 24"/>
                  <a:gd name="T8" fmla="*/ 6 w 12"/>
                  <a:gd name="T9" fmla="*/ 0 h 24"/>
                  <a:gd name="T10" fmla="*/ 0 w 12"/>
                  <a:gd name="T11" fmla="*/ 0 h 24"/>
                  <a:gd name="T12" fmla="*/ 6 w 12"/>
                  <a:gd name="T13" fmla="*/ 2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24">
                    <a:moveTo>
                      <a:pt x="6" y="24"/>
                    </a:moveTo>
                    <a:lnTo>
                      <a:pt x="12" y="2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5" name="Freeform 1575"/>
              <p:cNvSpPr>
                <a:spLocks/>
              </p:cNvSpPr>
              <p:nvPr/>
            </p:nvSpPr>
            <p:spPr bwMode="auto">
              <a:xfrm>
                <a:off x="4294" y="2507"/>
                <a:ext cx="18" cy="25"/>
              </a:xfrm>
              <a:custGeom>
                <a:avLst/>
                <a:gdLst>
                  <a:gd name="T0" fmla="*/ 12 w 18"/>
                  <a:gd name="T1" fmla="*/ 19 h 25"/>
                  <a:gd name="T2" fmla="*/ 18 w 18"/>
                  <a:gd name="T3" fmla="*/ 25 h 25"/>
                  <a:gd name="T4" fmla="*/ 18 w 18"/>
                  <a:gd name="T5" fmla="*/ 19 h 25"/>
                  <a:gd name="T6" fmla="*/ 6 w 18"/>
                  <a:gd name="T7" fmla="*/ 0 h 25"/>
                  <a:gd name="T8" fmla="*/ 0 w 18"/>
                  <a:gd name="T9" fmla="*/ 0 h 25"/>
                  <a:gd name="T10" fmla="*/ 0 w 18"/>
                  <a:gd name="T11" fmla="*/ 0 h 25"/>
                  <a:gd name="T12" fmla="*/ 12 w 18"/>
                  <a:gd name="T13" fmla="*/ 19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25">
                    <a:moveTo>
                      <a:pt x="12" y="19"/>
                    </a:moveTo>
                    <a:lnTo>
                      <a:pt x="18" y="25"/>
                    </a:lnTo>
                    <a:lnTo>
                      <a:pt x="18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9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6" name="Freeform 1576"/>
              <p:cNvSpPr>
                <a:spLocks/>
              </p:cNvSpPr>
              <p:nvPr/>
            </p:nvSpPr>
            <p:spPr bwMode="auto">
              <a:xfrm>
                <a:off x="4264" y="2477"/>
                <a:ext cx="24" cy="18"/>
              </a:xfrm>
              <a:custGeom>
                <a:avLst/>
                <a:gdLst>
                  <a:gd name="T0" fmla="*/ 18 w 24"/>
                  <a:gd name="T1" fmla="*/ 18 h 18"/>
                  <a:gd name="T2" fmla="*/ 18 w 24"/>
                  <a:gd name="T3" fmla="*/ 18 h 18"/>
                  <a:gd name="T4" fmla="*/ 24 w 24"/>
                  <a:gd name="T5" fmla="*/ 18 h 18"/>
                  <a:gd name="T6" fmla="*/ 18 w 24"/>
                  <a:gd name="T7" fmla="*/ 12 h 18"/>
                  <a:gd name="T8" fmla="*/ 18 w 24"/>
                  <a:gd name="T9" fmla="*/ 6 h 18"/>
                  <a:gd name="T10" fmla="*/ 0 w 24"/>
                  <a:gd name="T11" fmla="*/ 0 h 18"/>
                  <a:gd name="T12" fmla="*/ 0 w 24"/>
                  <a:gd name="T13" fmla="*/ 0 h 18"/>
                  <a:gd name="T14" fmla="*/ 0 w 24"/>
                  <a:gd name="T15" fmla="*/ 6 h 18"/>
                  <a:gd name="T16" fmla="*/ 18 w 24"/>
                  <a:gd name="T17" fmla="*/ 12 h 18"/>
                  <a:gd name="T18" fmla="*/ 18 w 24"/>
                  <a:gd name="T19" fmla="*/ 12 h 18"/>
                  <a:gd name="T20" fmla="*/ 12 w 24"/>
                  <a:gd name="T21" fmla="*/ 12 h 18"/>
                  <a:gd name="T22" fmla="*/ 18 w 24"/>
                  <a:gd name="T23" fmla="*/ 18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18">
                    <a:moveTo>
                      <a:pt x="18" y="18"/>
                    </a:moveTo>
                    <a:lnTo>
                      <a:pt x="18" y="18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7" name="Freeform 1577"/>
              <p:cNvSpPr>
                <a:spLocks/>
              </p:cNvSpPr>
              <p:nvPr/>
            </p:nvSpPr>
            <p:spPr bwMode="auto">
              <a:xfrm>
                <a:off x="4228" y="2453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0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8" name="Freeform 1578"/>
              <p:cNvSpPr>
                <a:spLocks/>
              </p:cNvSpPr>
              <p:nvPr/>
            </p:nvSpPr>
            <p:spPr bwMode="auto">
              <a:xfrm>
                <a:off x="4192" y="2435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9" name="Freeform 1579"/>
              <p:cNvSpPr>
                <a:spLocks/>
              </p:cNvSpPr>
              <p:nvPr/>
            </p:nvSpPr>
            <p:spPr bwMode="auto">
              <a:xfrm>
                <a:off x="4156" y="2417"/>
                <a:ext cx="24" cy="12"/>
              </a:xfrm>
              <a:custGeom>
                <a:avLst/>
                <a:gdLst>
                  <a:gd name="T0" fmla="*/ 24 w 24"/>
                  <a:gd name="T1" fmla="*/ 12 h 12"/>
                  <a:gd name="T2" fmla="*/ 24 w 24"/>
                  <a:gd name="T3" fmla="*/ 12 h 12"/>
                  <a:gd name="T4" fmla="*/ 24 w 24"/>
                  <a:gd name="T5" fmla="*/ 6 h 12"/>
                  <a:gd name="T6" fmla="*/ 6 w 24"/>
                  <a:gd name="T7" fmla="*/ 0 h 12"/>
                  <a:gd name="T8" fmla="*/ 0 w 24"/>
                  <a:gd name="T9" fmla="*/ 0 h 12"/>
                  <a:gd name="T10" fmla="*/ 0 w 24"/>
                  <a:gd name="T11" fmla="*/ 0 h 12"/>
                  <a:gd name="T12" fmla="*/ 0 w 24"/>
                  <a:gd name="T13" fmla="*/ 6 h 12"/>
                  <a:gd name="T14" fmla="*/ 6 w 24"/>
                  <a:gd name="T15" fmla="*/ 6 h 12"/>
                  <a:gd name="T16" fmla="*/ 24 w 24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0" name="Freeform 1580"/>
              <p:cNvSpPr>
                <a:spLocks/>
              </p:cNvSpPr>
              <p:nvPr/>
            </p:nvSpPr>
            <p:spPr bwMode="auto">
              <a:xfrm>
                <a:off x="4114" y="2405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1" name="Freeform 1581"/>
              <p:cNvSpPr>
                <a:spLocks/>
              </p:cNvSpPr>
              <p:nvPr/>
            </p:nvSpPr>
            <p:spPr bwMode="auto">
              <a:xfrm>
                <a:off x="4072" y="2387"/>
                <a:ext cx="30" cy="18"/>
              </a:xfrm>
              <a:custGeom>
                <a:avLst/>
                <a:gdLst>
                  <a:gd name="T0" fmla="*/ 30 w 30"/>
                  <a:gd name="T1" fmla="*/ 18 h 18"/>
                  <a:gd name="T2" fmla="*/ 30 w 30"/>
                  <a:gd name="T3" fmla="*/ 12 h 18"/>
                  <a:gd name="T4" fmla="*/ 30 w 30"/>
                  <a:gd name="T5" fmla="*/ 12 h 18"/>
                  <a:gd name="T6" fmla="*/ 12 w 30"/>
                  <a:gd name="T7" fmla="*/ 6 h 18"/>
                  <a:gd name="T8" fmla="*/ 6 w 30"/>
                  <a:gd name="T9" fmla="*/ 0 h 18"/>
                  <a:gd name="T10" fmla="*/ 0 w 30"/>
                  <a:gd name="T11" fmla="*/ 6 h 18"/>
                  <a:gd name="T12" fmla="*/ 6 w 30"/>
                  <a:gd name="T13" fmla="*/ 6 h 18"/>
                  <a:gd name="T14" fmla="*/ 12 w 30"/>
                  <a:gd name="T15" fmla="*/ 12 h 18"/>
                  <a:gd name="T16" fmla="*/ 30 w 30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30" y="18"/>
                    </a:moveTo>
                    <a:lnTo>
                      <a:pt x="30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30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2" name="Freeform 1582"/>
              <p:cNvSpPr>
                <a:spLocks/>
              </p:cNvSpPr>
              <p:nvPr/>
            </p:nvSpPr>
            <p:spPr bwMode="auto">
              <a:xfrm>
                <a:off x="4030" y="2381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3" name="Freeform 1583"/>
              <p:cNvSpPr>
                <a:spLocks/>
              </p:cNvSpPr>
              <p:nvPr/>
            </p:nvSpPr>
            <p:spPr bwMode="auto">
              <a:xfrm>
                <a:off x="3994" y="2375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6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4" name="Freeform 1584"/>
              <p:cNvSpPr>
                <a:spLocks/>
              </p:cNvSpPr>
              <p:nvPr/>
            </p:nvSpPr>
            <p:spPr bwMode="auto">
              <a:xfrm>
                <a:off x="3951" y="236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5" name="Freeform 1585"/>
              <p:cNvSpPr>
                <a:spLocks/>
              </p:cNvSpPr>
              <p:nvPr/>
            </p:nvSpPr>
            <p:spPr bwMode="auto">
              <a:xfrm>
                <a:off x="3909" y="236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6" name="Freeform 1586"/>
              <p:cNvSpPr>
                <a:spLocks/>
              </p:cNvSpPr>
              <p:nvPr/>
            </p:nvSpPr>
            <p:spPr bwMode="auto">
              <a:xfrm>
                <a:off x="3867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18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0 w 30"/>
                  <a:gd name="T13" fmla="*/ 6 h 6"/>
                  <a:gd name="T14" fmla="*/ 18 w 30"/>
                  <a:gd name="T15" fmla="*/ 6 h 6"/>
                  <a:gd name="T16" fmla="*/ 24 w 30"/>
                  <a:gd name="T17" fmla="*/ 6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7" name="Freeform 1587"/>
              <p:cNvSpPr>
                <a:spLocks/>
              </p:cNvSpPr>
              <p:nvPr/>
            </p:nvSpPr>
            <p:spPr bwMode="auto">
              <a:xfrm>
                <a:off x="3825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8" name="Freeform 1588"/>
              <p:cNvSpPr>
                <a:spLocks/>
              </p:cNvSpPr>
              <p:nvPr/>
            </p:nvSpPr>
            <p:spPr bwMode="auto">
              <a:xfrm>
                <a:off x="3783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27" name="Oval 1589"/>
            <p:cNvSpPr>
              <a:spLocks noChangeArrowheads="1"/>
            </p:cNvSpPr>
            <p:nvPr/>
          </p:nvSpPr>
          <p:spPr bwMode="auto">
            <a:xfrm>
              <a:off x="3603" y="2369"/>
              <a:ext cx="989" cy="3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028" name="Group 1590"/>
            <p:cNvGrpSpPr>
              <a:grpSpLocks/>
            </p:cNvGrpSpPr>
            <p:nvPr/>
          </p:nvGrpSpPr>
          <p:grpSpPr bwMode="auto">
            <a:xfrm>
              <a:off x="3961" y="2465"/>
              <a:ext cx="266" cy="151"/>
              <a:chOff x="3651" y="2501"/>
              <a:chExt cx="246" cy="151"/>
            </a:xfrm>
          </p:grpSpPr>
          <p:sp>
            <p:nvSpPr>
              <p:cNvPr id="43085" name="Oval 1591"/>
              <p:cNvSpPr>
                <a:spLocks noChangeArrowheads="1"/>
              </p:cNvSpPr>
              <p:nvPr/>
            </p:nvSpPr>
            <p:spPr bwMode="auto">
              <a:xfrm>
                <a:off x="3651" y="2550"/>
                <a:ext cx="246" cy="10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86" name="Oval 1592"/>
              <p:cNvSpPr>
                <a:spLocks noChangeArrowheads="1"/>
              </p:cNvSpPr>
              <p:nvPr/>
            </p:nvSpPr>
            <p:spPr bwMode="auto">
              <a:xfrm>
                <a:off x="3651" y="2501"/>
                <a:ext cx="246" cy="10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87" name="Line 1593"/>
              <p:cNvSpPr>
                <a:spLocks noChangeShapeType="1"/>
              </p:cNvSpPr>
              <p:nvPr/>
            </p:nvSpPr>
            <p:spPr bwMode="auto">
              <a:xfrm>
                <a:off x="3651" y="2550"/>
                <a:ext cx="1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8" name="Line 1594"/>
              <p:cNvSpPr>
                <a:spLocks noChangeShapeType="1"/>
              </p:cNvSpPr>
              <p:nvPr/>
            </p:nvSpPr>
            <p:spPr bwMode="auto">
              <a:xfrm>
                <a:off x="3891" y="2550"/>
                <a:ext cx="1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29" name="Freeform 1595"/>
            <p:cNvSpPr>
              <a:spLocks/>
            </p:cNvSpPr>
            <p:nvPr/>
          </p:nvSpPr>
          <p:spPr bwMode="auto">
            <a:xfrm>
              <a:off x="4716" y="2285"/>
              <a:ext cx="981" cy="403"/>
            </a:xfrm>
            <a:custGeom>
              <a:avLst/>
              <a:gdLst>
                <a:gd name="T0" fmla="*/ 23 w 906"/>
                <a:gd name="T1" fmla="*/ 0 h 403"/>
                <a:gd name="T2" fmla="*/ 0 w 906"/>
                <a:gd name="T3" fmla="*/ 48 h 403"/>
                <a:gd name="T4" fmla="*/ 1128 w 906"/>
                <a:gd name="T5" fmla="*/ 403 h 403"/>
                <a:gd name="T6" fmla="*/ 1150 w 906"/>
                <a:gd name="T7" fmla="*/ 361 h 403"/>
                <a:gd name="T8" fmla="*/ 23 w 906"/>
                <a:gd name="T9" fmla="*/ 0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403">
                  <a:moveTo>
                    <a:pt x="18" y="0"/>
                  </a:moveTo>
                  <a:lnTo>
                    <a:pt x="0" y="48"/>
                  </a:lnTo>
                  <a:lnTo>
                    <a:pt x="888" y="403"/>
                  </a:lnTo>
                  <a:lnTo>
                    <a:pt x="906" y="36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Freeform 1596"/>
            <p:cNvSpPr>
              <a:spLocks/>
            </p:cNvSpPr>
            <p:nvPr/>
          </p:nvSpPr>
          <p:spPr bwMode="auto">
            <a:xfrm>
              <a:off x="4690" y="2273"/>
              <a:ext cx="156" cy="96"/>
            </a:xfrm>
            <a:custGeom>
              <a:avLst/>
              <a:gdLst>
                <a:gd name="T0" fmla="*/ 107 w 144"/>
                <a:gd name="T1" fmla="*/ 0 h 96"/>
                <a:gd name="T2" fmla="*/ 68 w 144"/>
                <a:gd name="T3" fmla="*/ 0 h 96"/>
                <a:gd name="T4" fmla="*/ 39 w 144"/>
                <a:gd name="T5" fmla="*/ 6 h 96"/>
                <a:gd name="T6" fmla="*/ 15 w 144"/>
                <a:gd name="T7" fmla="*/ 12 h 96"/>
                <a:gd name="T8" fmla="*/ 0 w 144"/>
                <a:gd name="T9" fmla="*/ 30 h 96"/>
                <a:gd name="T10" fmla="*/ 0 w 144"/>
                <a:gd name="T11" fmla="*/ 48 h 96"/>
                <a:gd name="T12" fmla="*/ 15 w 144"/>
                <a:gd name="T13" fmla="*/ 66 h 96"/>
                <a:gd name="T14" fmla="*/ 46 w 144"/>
                <a:gd name="T15" fmla="*/ 84 h 96"/>
                <a:gd name="T16" fmla="*/ 76 w 144"/>
                <a:gd name="T17" fmla="*/ 96 h 96"/>
                <a:gd name="T18" fmla="*/ 115 w 144"/>
                <a:gd name="T19" fmla="*/ 96 h 96"/>
                <a:gd name="T20" fmla="*/ 144 w 144"/>
                <a:gd name="T21" fmla="*/ 90 h 96"/>
                <a:gd name="T22" fmla="*/ 168 w 144"/>
                <a:gd name="T23" fmla="*/ 84 h 96"/>
                <a:gd name="T24" fmla="*/ 183 w 144"/>
                <a:gd name="T25" fmla="*/ 66 h 96"/>
                <a:gd name="T26" fmla="*/ 183 w 144"/>
                <a:gd name="T27" fmla="*/ 42 h 96"/>
                <a:gd name="T28" fmla="*/ 168 w 144"/>
                <a:gd name="T29" fmla="*/ 24 h 96"/>
                <a:gd name="T30" fmla="*/ 138 w 144"/>
                <a:gd name="T31" fmla="*/ 12 h 96"/>
                <a:gd name="T32" fmla="*/ 107 w 144"/>
                <a:gd name="T33" fmla="*/ 0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96">
                  <a:moveTo>
                    <a:pt x="84" y="0"/>
                  </a:moveTo>
                  <a:lnTo>
                    <a:pt x="54" y="0"/>
                  </a:lnTo>
                  <a:lnTo>
                    <a:pt x="30" y="6"/>
                  </a:lnTo>
                  <a:lnTo>
                    <a:pt x="12" y="12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12" y="66"/>
                  </a:lnTo>
                  <a:lnTo>
                    <a:pt x="36" y="84"/>
                  </a:lnTo>
                  <a:lnTo>
                    <a:pt x="60" y="96"/>
                  </a:lnTo>
                  <a:lnTo>
                    <a:pt x="90" y="96"/>
                  </a:lnTo>
                  <a:lnTo>
                    <a:pt x="114" y="90"/>
                  </a:lnTo>
                  <a:lnTo>
                    <a:pt x="132" y="84"/>
                  </a:lnTo>
                  <a:lnTo>
                    <a:pt x="144" y="66"/>
                  </a:lnTo>
                  <a:lnTo>
                    <a:pt x="144" y="42"/>
                  </a:lnTo>
                  <a:lnTo>
                    <a:pt x="132" y="24"/>
                  </a:lnTo>
                  <a:lnTo>
                    <a:pt x="108" y="12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Freeform 1597"/>
            <p:cNvSpPr>
              <a:spLocks/>
            </p:cNvSpPr>
            <p:nvPr/>
          </p:nvSpPr>
          <p:spPr bwMode="auto">
            <a:xfrm>
              <a:off x="5626" y="2562"/>
              <a:ext cx="104" cy="859"/>
            </a:xfrm>
            <a:custGeom>
              <a:avLst/>
              <a:gdLst>
                <a:gd name="T0" fmla="*/ 0 w 96"/>
                <a:gd name="T1" fmla="*/ 823 h 859"/>
                <a:gd name="T2" fmla="*/ 122 w 96"/>
                <a:gd name="T3" fmla="*/ 859 h 859"/>
                <a:gd name="T4" fmla="*/ 122 w 96"/>
                <a:gd name="T5" fmla="*/ 36 h 859"/>
                <a:gd name="T6" fmla="*/ 0 w 96"/>
                <a:gd name="T7" fmla="*/ 0 h 859"/>
                <a:gd name="T8" fmla="*/ 0 w 96"/>
                <a:gd name="T9" fmla="*/ 823 h 8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859">
                  <a:moveTo>
                    <a:pt x="0" y="823"/>
                  </a:moveTo>
                  <a:lnTo>
                    <a:pt x="96" y="859"/>
                  </a:lnTo>
                  <a:lnTo>
                    <a:pt x="96" y="36"/>
                  </a:lnTo>
                  <a:lnTo>
                    <a:pt x="0" y="0"/>
                  </a:lnTo>
                  <a:lnTo>
                    <a:pt x="0" y="8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Rectangle 1598"/>
            <p:cNvSpPr>
              <a:spLocks noChangeArrowheads="1"/>
            </p:cNvSpPr>
            <p:nvPr/>
          </p:nvSpPr>
          <p:spPr bwMode="auto">
            <a:xfrm>
              <a:off x="3707" y="2898"/>
              <a:ext cx="6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3" name="Rectangle 1599"/>
            <p:cNvSpPr>
              <a:spLocks noChangeArrowheads="1"/>
            </p:cNvSpPr>
            <p:nvPr/>
          </p:nvSpPr>
          <p:spPr bwMode="auto">
            <a:xfrm>
              <a:off x="3927" y="2904"/>
              <a:ext cx="2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Track 0</a:t>
              </a:r>
              <a:endParaRPr lang="en-US" altLang="en-US" sz="900"/>
            </a:p>
          </p:txBody>
        </p:sp>
        <p:sp>
          <p:nvSpPr>
            <p:cNvPr id="43034" name="Rectangle 1600"/>
            <p:cNvSpPr>
              <a:spLocks noChangeArrowheads="1"/>
            </p:cNvSpPr>
            <p:nvPr/>
          </p:nvSpPr>
          <p:spPr bwMode="auto">
            <a:xfrm>
              <a:off x="3759" y="2850"/>
              <a:ext cx="6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5" name="Rectangle 1601"/>
            <p:cNvSpPr>
              <a:spLocks noChangeArrowheads="1"/>
            </p:cNvSpPr>
            <p:nvPr/>
          </p:nvSpPr>
          <p:spPr bwMode="auto">
            <a:xfrm>
              <a:off x="3668" y="2847"/>
              <a:ext cx="2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Track 1</a:t>
              </a:r>
              <a:endParaRPr lang="en-US" altLang="en-US" sz="900"/>
            </a:p>
          </p:txBody>
        </p:sp>
        <p:sp>
          <p:nvSpPr>
            <p:cNvPr id="43036" name="Rectangle 1602"/>
            <p:cNvSpPr>
              <a:spLocks noChangeArrowheads="1"/>
            </p:cNvSpPr>
            <p:nvPr/>
          </p:nvSpPr>
          <p:spPr bwMode="auto">
            <a:xfrm>
              <a:off x="4058" y="2874"/>
              <a:ext cx="2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037" name="Rectangle 1603"/>
            <p:cNvSpPr>
              <a:spLocks noChangeArrowheads="1"/>
            </p:cNvSpPr>
            <p:nvPr/>
          </p:nvSpPr>
          <p:spPr bwMode="auto">
            <a:xfrm>
              <a:off x="3857" y="2706"/>
              <a:ext cx="631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8" name="Rectangle 1604"/>
            <p:cNvSpPr>
              <a:spLocks noChangeArrowheads="1"/>
            </p:cNvSpPr>
            <p:nvPr/>
          </p:nvSpPr>
          <p:spPr bwMode="auto">
            <a:xfrm>
              <a:off x="4156" y="2730"/>
              <a:ext cx="1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039" name="Rectangle 1605"/>
            <p:cNvSpPr>
              <a:spLocks noChangeArrowheads="1"/>
            </p:cNvSpPr>
            <p:nvPr/>
          </p:nvSpPr>
          <p:spPr bwMode="auto">
            <a:xfrm>
              <a:off x="3031" y="2033"/>
              <a:ext cx="631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040" name="Group 1606"/>
            <p:cNvGrpSpPr>
              <a:grpSpLocks/>
            </p:cNvGrpSpPr>
            <p:nvPr/>
          </p:nvGrpSpPr>
          <p:grpSpPr bwMode="auto">
            <a:xfrm>
              <a:off x="2875" y="2544"/>
              <a:ext cx="676" cy="42"/>
              <a:chOff x="2649" y="2580"/>
              <a:chExt cx="624" cy="42"/>
            </a:xfrm>
          </p:grpSpPr>
          <p:sp>
            <p:nvSpPr>
              <p:cNvPr id="43082" name="Line 1607"/>
              <p:cNvSpPr>
                <a:spLocks noChangeShapeType="1"/>
              </p:cNvSpPr>
              <p:nvPr/>
            </p:nvSpPr>
            <p:spPr bwMode="auto">
              <a:xfrm>
                <a:off x="2673" y="2598"/>
                <a:ext cx="57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3" name="Freeform 1608"/>
              <p:cNvSpPr>
                <a:spLocks/>
              </p:cNvSpPr>
              <p:nvPr/>
            </p:nvSpPr>
            <p:spPr bwMode="auto">
              <a:xfrm>
                <a:off x="2649" y="2580"/>
                <a:ext cx="42" cy="42"/>
              </a:xfrm>
              <a:custGeom>
                <a:avLst/>
                <a:gdLst>
                  <a:gd name="T0" fmla="*/ 42 w 42"/>
                  <a:gd name="T1" fmla="*/ 0 h 42"/>
                  <a:gd name="T2" fmla="*/ 0 w 42"/>
                  <a:gd name="T3" fmla="*/ 18 h 42"/>
                  <a:gd name="T4" fmla="*/ 42 w 42"/>
                  <a:gd name="T5" fmla="*/ 42 h 42"/>
                  <a:gd name="T6" fmla="*/ 42 w 42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" h="42">
                    <a:moveTo>
                      <a:pt x="42" y="0"/>
                    </a:moveTo>
                    <a:lnTo>
                      <a:pt x="0" y="18"/>
                    </a:lnTo>
                    <a:lnTo>
                      <a:pt x="42" y="42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4" name="Freeform 1609"/>
              <p:cNvSpPr>
                <a:spLocks/>
              </p:cNvSpPr>
              <p:nvPr/>
            </p:nvSpPr>
            <p:spPr bwMode="auto">
              <a:xfrm>
                <a:off x="3237" y="2580"/>
                <a:ext cx="36" cy="42"/>
              </a:xfrm>
              <a:custGeom>
                <a:avLst/>
                <a:gdLst>
                  <a:gd name="T0" fmla="*/ 0 w 36"/>
                  <a:gd name="T1" fmla="*/ 42 h 42"/>
                  <a:gd name="T2" fmla="*/ 36 w 36"/>
                  <a:gd name="T3" fmla="*/ 18 h 42"/>
                  <a:gd name="T4" fmla="*/ 0 w 36"/>
                  <a:gd name="T5" fmla="*/ 0 h 42"/>
                  <a:gd name="T6" fmla="*/ 0 w 36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2">
                    <a:moveTo>
                      <a:pt x="0" y="42"/>
                    </a:moveTo>
                    <a:lnTo>
                      <a:pt x="36" y="18"/>
                    </a:lnTo>
                    <a:lnTo>
                      <a:pt x="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41" name="Rectangle 1610"/>
            <p:cNvSpPr>
              <a:spLocks noChangeArrowheads="1"/>
            </p:cNvSpPr>
            <p:nvPr/>
          </p:nvSpPr>
          <p:spPr bwMode="auto">
            <a:xfrm>
              <a:off x="2771" y="2417"/>
              <a:ext cx="83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42" name="Rectangle 1611"/>
            <p:cNvSpPr>
              <a:spLocks noChangeArrowheads="1"/>
            </p:cNvSpPr>
            <p:nvPr/>
          </p:nvSpPr>
          <p:spPr bwMode="auto">
            <a:xfrm>
              <a:off x="2850" y="2414"/>
              <a:ext cx="7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Recording area</a:t>
              </a:r>
              <a:endParaRPr lang="en-US" altLang="en-US" sz="1200"/>
            </a:p>
          </p:txBody>
        </p:sp>
        <p:sp>
          <p:nvSpPr>
            <p:cNvPr id="43043" name="Rectangle 1612"/>
            <p:cNvSpPr>
              <a:spLocks noChangeArrowheads="1"/>
            </p:cNvSpPr>
            <p:nvPr/>
          </p:nvSpPr>
          <p:spPr bwMode="auto">
            <a:xfrm>
              <a:off x="3493" y="2442"/>
              <a:ext cx="2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044" name="Oval 1613"/>
            <p:cNvSpPr>
              <a:spLocks noChangeArrowheads="1"/>
            </p:cNvSpPr>
            <p:nvPr/>
          </p:nvSpPr>
          <p:spPr bwMode="auto">
            <a:xfrm>
              <a:off x="3961" y="3565"/>
              <a:ext cx="266" cy="10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45" name="Rectangle 1614"/>
            <p:cNvSpPr>
              <a:spLocks noChangeArrowheads="1"/>
            </p:cNvSpPr>
            <p:nvPr/>
          </p:nvSpPr>
          <p:spPr bwMode="auto">
            <a:xfrm>
              <a:off x="3909" y="3517"/>
              <a:ext cx="364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46" name="Line 1615"/>
            <p:cNvSpPr>
              <a:spLocks noChangeShapeType="1"/>
            </p:cNvSpPr>
            <p:nvPr/>
          </p:nvSpPr>
          <p:spPr bwMode="auto">
            <a:xfrm flipV="1">
              <a:off x="4221" y="3469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Rectangle 1616"/>
            <p:cNvSpPr>
              <a:spLocks noChangeArrowheads="1"/>
            </p:cNvSpPr>
            <p:nvPr/>
          </p:nvSpPr>
          <p:spPr bwMode="auto">
            <a:xfrm>
              <a:off x="3759" y="3661"/>
              <a:ext cx="632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48" name="Rectangle 1617"/>
            <p:cNvSpPr>
              <a:spLocks noChangeArrowheads="1"/>
            </p:cNvSpPr>
            <p:nvPr/>
          </p:nvSpPr>
          <p:spPr bwMode="auto">
            <a:xfrm>
              <a:off x="3935" y="3691"/>
              <a:ext cx="40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Spindle</a:t>
              </a:r>
              <a:endParaRPr lang="en-US" altLang="en-US" sz="1400"/>
            </a:p>
          </p:txBody>
        </p:sp>
        <p:sp>
          <p:nvSpPr>
            <p:cNvPr id="43049" name="Rectangle 1618"/>
            <p:cNvSpPr>
              <a:spLocks noChangeArrowheads="1"/>
            </p:cNvSpPr>
            <p:nvPr/>
          </p:nvSpPr>
          <p:spPr bwMode="auto">
            <a:xfrm>
              <a:off x="4221" y="369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050" name="Rectangle 1619"/>
            <p:cNvSpPr>
              <a:spLocks noChangeArrowheads="1"/>
            </p:cNvSpPr>
            <p:nvPr/>
          </p:nvSpPr>
          <p:spPr bwMode="auto">
            <a:xfrm>
              <a:off x="2771" y="3421"/>
              <a:ext cx="8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51" name="Rectangle 1620"/>
            <p:cNvSpPr>
              <a:spLocks noChangeArrowheads="1"/>
            </p:cNvSpPr>
            <p:nvPr/>
          </p:nvSpPr>
          <p:spPr bwMode="auto">
            <a:xfrm>
              <a:off x="2979" y="3461"/>
              <a:ext cx="618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Direction of rotation</a:t>
              </a:r>
              <a:endParaRPr lang="en-US" altLang="en-US" sz="1400"/>
            </a:p>
          </p:txBody>
        </p:sp>
        <p:sp>
          <p:nvSpPr>
            <p:cNvPr id="43052" name="Rectangle 1621"/>
            <p:cNvSpPr>
              <a:spLocks noChangeArrowheads="1"/>
            </p:cNvSpPr>
            <p:nvPr/>
          </p:nvSpPr>
          <p:spPr bwMode="auto">
            <a:xfrm>
              <a:off x="3337" y="3541"/>
              <a:ext cx="2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053" name="Rectangle 1622"/>
            <p:cNvSpPr>
              <a:spLocks noChangeArrowheads="1"/>
            </p:cNvSpPr>
            <p:nvPr/>
          </p:nvSpPr>
          <p:spPr bwMode="auto">
            <a:xfrm>
              <a:off x="4638" y="3421"/>
              <a:ext cx="474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54" name="Rectangle 1623"/>
            <p:cNvSpPr>
              <a:spLocks noChangeArrowheads="1"/>
            </p:cNvSpPr>
            <p:nvPr/>
          </p:nvSpPr>
          <p:spPr bwMode="auto">
            <a:xfrm>
              <a:off x="4703" y="3451"/>
              <a:ext cx="35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Platter</a:t>
              </a:r>
              <a:endParaRPr lang="en-US" altLang="en-US" sz="1400"/>
            </a:p>
          </p:txBody>
        </p:sp>
        <p:sp>
          <p:nvSpPr>
            <p:cNvPr id="43055" name="Rectangle 1624"/>
            <p:cNvSpPr>
              <a:spLocks noChangeArrowheads="1"/>
            </p:cNvSpPr>
            <p:nvPr/>
          </p:nvSpPr>
          <p:spPr bwMode="auto">
            <a:xfrm>
              <a:off x="4950" y="3451"/>
              <a:ext cx="2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056" name="Line 1625"/>
            <p:cNvSpPr>
              <a:spLocks noChangeShapeType="1"/>
            </p:cNvSpPr>
            <p:nvPr/>
          </p:nvSpPr>
          <p:spPr bwMode="auto">
            <a:xfrm flipV="1">
              <a:off x="4742" y="2129"/>
              <a:ext cx="416" cy="192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7" name="Rectangle 1626"/>
            <p:cNvSpPr>
              <a:spLocks noChangeArrowheads="1"/>
            </p:cNvSpPr>
            <p:nvPr/>
          </p:nvSpPr>
          <p:spPr bwMode="auto">
            <a:xfrm>
              <a:off x="5106" y="2033"/>
              <a:ext cx="78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58" name="Rectangle 1627"/>
            <p:cNvSpPr>
              <a:spLocks noChangeArrowheads="1"/>
            </p:cNvSpPr>
            <p:nvPr/>
          </p:nvSpPr>
          <p:spPr bwMode="auto">
            <a:xfrm>
              <a:off x="4777" y="1979"/>
              <a:ext cx="88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Read/write head</a:t>
              </a:r>
              <a:endParaRPr lang="en-US" altLang="en-US" sz="1400"/>
            </a:p>
          </p:txBody>
        </p:sp>
        <p:sp>
          <p:nvSpPr>
            <p:cNvPr id="43059" name="Rectangle 1628"/>
            <p:cNvSpPr>
              <a:spLocks noChangeArrowheads="1"/>
            </p:cNvSpPr>
            <p:nvPr/>
          </p:nvSpPr>
          <p:spPr bwMode="auto">
            <a:xfrm>
              <a:off x="5814" y="2063"/>
              <a:ext cx="2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060" name="Rectangle 1629"/>
            <p:cNvSpPr>
              <a:spLocks noChangeArrowheads="1"/>
            </p:cNvSpPr>
            <p:nvPr/>
          </p:nvSpPr>
          <p:spPr bwMode="auto">
            <a:xfrm>
              <a:off x="5470" y="2225"/>
              <a:ext cx="520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61" name="Rectangle 1630"/>
            <p:cNvSpPr>
              <a:spLocks noChangeArrowheads="1"/>
            </p:cNvSpPr>
            <p:nvPr/>
          </p:nvSpPr>
          <p:spPr bwMode="auto">
            <a:xfrm>
              <a:off x="5535" y="2255"/>
              <a:ext cx="45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Actuator</a:t>
              </a:r>
              <a:endParaRPr lang="en-US" altLang="en-US" sz="1400"/>
            </a:p>
          </p:txBody>
        </p:sp>
        <p:sp>
          <p:nvSpPr>
            <p:cNvPr id="43062" name="Rectangle 1631"/>
            <p:cNvSpPr>
              <a:spLocks noChangeArrowheads="1"/>
            </p:cNvSpPr>
            <p:nvPr/>
          </p:nvSpPr>
          <p:spPr bwMode="auto">
            <a:xfrm>
              <a:off x="5853" y="2255"/>
              <a:ext cx="2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063" name="Rectangle 1632"/>
            <p:cNvSpPr>
              <a:spLocks noChangeArrowheads="1"/>
            </p:cNvSpPr>
            <p:nvPr/>
          </p:nvSpPr>
          <p:spPr bwMode="auto">
            <a:xfrm>
              <a:off x="5262" y="3180"/>
              <a:ext cx="37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64" name="Rectangle 1633"/>
            <p:cNvSpPr>
              <a:spLocks noChangeArrowheads="1"/>
            </p:cNvSpPr>
            <p:nvPr/>
          </p:nvSpPr>
          <p:spPr bwMode="auto">
            <a:xfrm>
              <a:off x="5327" y="3210"/>
              <a:ext cx="22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Arm</a:t>
              </a:r>
              <a:endParaRPr lang="en-US" altLang="en-US" sz="1400"/>
            </a:p>
          </p:txBody>
        </p:sp>
        <p:sp>
          <p:nvSpPr>
            <p:cNvPr id="43065" name="Rectangle 1634"/>
            <p:cNvSpPr>
              <a:spLocks noChangeArrowheads="1"/>
            </p:cNvSpPr>
            <p:nvPr/>
          </p:nvSpPr>
          <p:spPr bwMode="auto">
            <a:xfrm>
              <a:off x="5489" y="3210"/>
              <a:ext cx="2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066" name="Line 1635"/>
            <p:cNvSpPr>
              <a:spLocks noChangeShapeType="1"/>
            </p:cNvSpPr>
            <p:nvPr/>
          </p:nvSpPr>
          <p:spPr bwMode="auto">
            <a:xfrm flipV="1">
              <a:off x="5626" y="2514"/>
              <a:ext cx="52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7" name="Line 1636"/>
            <p:cNvSpPr>
              <a:spLocks noChangeShapeType="1"/>
            </p:cNvSpPr>
            <p:nvPr/>
          </p:nvSpPr>
          <p:spPr bwMode="auto">
            <a:xfrm flipV="1">
              <a:off x="5730" y="2562"/>
              <a:ext cx="52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8" name="Line 1637"/>
            <p:cNvSpPr>
              <a:spLocks noChangeShapeType="1"/>
            </p:cNvSpPr>
            <p:nvPr/>
          </p:nvSpPr>
          <p:spPr bwMode="auto">
            <a:xfrm flipV="1">
              <a:off x="5730" y="3373"/>
              <a:ext cx="52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9" name="Line 1638"/>
            <p:cNvSpPr>
              <a:spLocks noChangeShapeType="1"/>
            </p:cNvSpPr>
            <p:nvPr/>
          </p:nvSpPr>
          <p:spPr bwMode="auto">
            <a:xfrm flipV="1">
              <a:off x="5782" y="2562"/>
              <a:ext cx="1" cy="8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0" name="Line 1639"/>
            <p:cNvSpPr>
              <a:spLocks noChangeShapeType="1"/>
            </p:cNvSpPr>
            <p:nvPr/>
          </p:nvSpPr>
          <p:spPr bwMode="auto">
            <a:xfrm>
              <a:off x="5678" y="2514"/>
              <a:ext cx="104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1" name="Line 1640"/>
            <p:cNvSpPr>
              <a:spLocks noChangeShapeType="1"/>
            </p:cNvSpPr>
            <p:nvPr/>
          </p:nvSpPr>
          <p:spPr bwMode="auto">
            <a:xfrm flipV="1">
              <a:off x="3961" y="3469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2" name="Rectangle 1641"/>
            <p:cNvSpPr>
              <a:spLocks noChangeArrowheads="1"/>
            </p:cNvSpPr>
            <p:nvPr/>
          </p:nvSpPr>
          <p:spPr bwMode="auto">
            <a:xfrm>
              <a:off x="3467" y="2772"/>
              <a:ext cx="2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Track 2</a:t>
              </a:r>
              <a:endParaRPr lang="en-US" altLang="en-US" sz="900"/>
            </a:p>
          </p:txBody>
        </p:sp>
        <p:sp>
          <p:nvSpPr>
            <p:cNvPr id="43073" name="Rectangle 1642"/>
            <p:cNvSpPr>
              <a:spLocks noChangeArrowheads="1"/>
            </p:cNvSpPr>
            <p:nvPr/>
          </p:nvSpPr>
          <p:spPr bwMode="auto">
            <a:xfrm>
              <a:off x="4104" y="2832"/>
              <a:ext cx="1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43074" name="Group 1643"/>
            <p:cNvGrpSpPr>
              <a:grpSpLocks/>
            </p:cNvGrpSpPr>
            <p:nvPr/>
          </p:nvGrpSpPr>
          <p:grpSpPr bwMode="auto">
            <a:xfrm>
              <a:off x="5632" y="2375"/>
              <a:ext cx="143" cy="90"/>
              <a:chOff x="5194" y="2411"/>
              <a:chExt cx="132" cy="90"/>
            </a:xfrm>
          </p:grpSpPr>
          <p:sp>
            <p:nvSpPr>
              <p:cNvPr id="43080" name="Freeform 1644"/>
              <p:cNvSpPr>
                <a:spLocks/>
              </p:cNvSpPr>
              <p:nvPr/>
            </p:nvSpPr>
            <p:spPr bwMode="auto">
              <a:xfrm>
                <a:off x="5206" y="2411"/>
                <a:ext cx="120" cy="84"/>
              </a:xfrm>
              <a:custGeom>
                <a:avLst/>
                <a:gdLst>
                  <a:gd name="T0" fmla="*/ 30 w 120"/>
                  <a:gd name="T1" fmla="*/ 0 h 84"/>
                  <a:gd name="T2" fmla="*/ 42 w 120"/>
                  <a:gd name="T3" fmla="*/ 0 h 84"/>
                  <a:gd name="T4" fmla="*/ 60 w 120"/>
                  <a:gd name="T5" fmla="*/ 0 h 84"/>
                  <a:gd name="T6" fmla="*/ 78 w 120"/>
                  <a:gd name="T7" fmla="*/ 0 h 84"/>
                  <a:gd name="T8" fmla="*/ 90 w 120"/>
                  <a:gd name="T9" fmla="*/ 0 h 84"/>
                  <a:gd name="T10" fmla="*/ 102 w 120"/>
                  <a:gd name="T11" fmla="*/ 6 h 84"/>
                  <a:gd name="T12" fmla="*/ 114 w 120"/>
                  <a:gd name="T13" fmla="*/ 18 h 84"/>
                  <a:gd name="T14" fmla="*/ 120 w 120"/>
                  <a:gd name="T15" fmla="*/ 30 h 84"/>
                  <a:gd name="T16" fmla="*/ 120 w 120"/>
                  <a:gd name="T17" fmla="*/ 42 h 84"/>
                  <a:gd name="T18" fmla="*/ 120 w 120"/>
                  <a:gd name="T19" fmla="*/ 54 h 84"/>
                  <a:gd name="T20" fmla="*/ 108 w 120"/>
                  <a:gd name="T21" fmla="*/ 60 h 84"/>
                  <a:gd name="T22" fmla="*/ 84 w 120"/>
                  <a:gd name="T23" fmla="*/ 78 h 84"/>
                  <a:gd name="T24" fmla="*/ 60 w 120"/>
                  <a:gd name="T25" fmla="*/ 84 h 84"/>
                  <a:gd name="T26" fmla="*/ 30 w 120"/>
                  <a:gd name="T27" fmla="*/ 84 h 84"/>
                  <a:gd name="T28" fmla="*/ 12 w 120"/>
                  <a:gd name="T29" fmla="*/ 72 h 84"/>
                  <a:gd name="T30" fmla="*/ 0 w 120"/>
                  <a:gd name="T31" fmla="*/ 60 h 8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20" h="84">
                    <a:moveTo>
                      <a:pt x="30" y="0"/>
                    </a:moveTo>
                    <a:lnTo>
                      <a:pt x="42" y="0"/>
                    </a:lnTo>
                    <a:lnTo>
                      <a:pt x="60" y="0"/>
                    </a:lnTo>
                    <a:lnTo>
                      <a:pt x="78" y="0"/>
                    </a:lnTo>
                    <a:lnTo>
                      <a:pt x="90" y="0"/>
                    </a:lnTo>
                    <a:lnTo>
                      <a:pt x="102" y="6"/>
                    </a:lnTo>
                    <a:lnTo>
                      <a:pt x="114" y="18"/>
                    </a:lnTo>
                    <a:lnTo>
                      <a:pt x="120" y="30"/>
                    </a:lnTo>
                    <a:lnTo>
                      <a:pt x="120" y="42"/>
                    </a:lnTo>
                    <a:lnTo>
                      <a:pt x="120" y="54"/>
                    </a:lnTo>
                    <a:lnTo>
                      <a:pt x="108" y="60"/>
                    </a:lnTo>
                    <a:lnTo>
                      <a:pt x="84" y="78"/>
                    </a:lnTo>
                    <a:lnTo>
                      <a:pt x="60" y="84"/>
                    </a:lnTo>
                    <a:lnTo>
                      <a:pt x="30" y="84"/>
                    </a:lnTo>
                    <a:lnTo>
                      <a:pt x="12" y="72"/>
                    </a:lnTo>
                    <a:lnTo>
                      <a:pt x="0" y="6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1" name="Freeform 1645"/>
              <p:cNvSpPr>
                <a:spLocks/>
              </p:cNvSpPr>
              <p:nvPr/>
            </p:nvSpPr>
            <p:spPr bwMode="auto">
              <a:xfrm>
                <a:off x="5194" y="2453"/>
                <a:ext cx="36" cy="48"/>
              </a:xfrm>
              <a:custGeom>
                <a:avLst/>
                <a:gdLst>
                  <a:gd name="T0" fmla="*/ 36 w 36"/>
                  <a:gd name="T1" fmla="*/ 24 h 48"/>
                  <a:gd name="T2" fmla="*/ 0 w 36"/>
                  <a:gd name="T3" fmla="*/ 0 h 48"/>
                  <a:gd name="T4" fmla="*/ 6 w 36"/>
                  <a:gd name="T5" fmla="*/ 48 h 48"/>
                  <a:gd name="T6" fmla="*/ 36 w 36"/>
                  <a:gd name="T7" fmla="*/ 24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8">
                    <a:moveTo>
                      <a:pt x="36" y="24"/>
                    </a:moveTo>
                    <a:lnTo>
                      <a:pt x="0" y="0"/>
                    </a:lnTo>
                    <a:lnTo>
                      <a:pt x="6" y="48"/>
                    </a:lnTo>
                    <a:lnTo>
                      <a:pt x="3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75" name="Group 1646"/>
            <p:cNvGrpSpPr>
              <a:grpSpLocks/>
            </p:cNvGrpSpPr>
            <p:nvPr/>
          </p:nvGrpSpPr>
          <p:grpSpPr bwMode="auto">
            <a:xfrm>
              <a:off x="3018" y="3330"/>
              <a:ext cx="299" cy="115"/>
              <a:chOff x="2781" y="3366"/>
              <a:chExt cx="276" cy="115"/>
            </a:xfrm>
          </p:grpSpPr>
          <p:sp>
            <p:nvSpPr>
              <p:cNvPr id="43078" name="Freeform 1647"/>
              <p:cNvSpPr>
                <a:spLocks/>
              </p:cNvSpPr>
              <p:nvPr/>
            </p:nvSpPr>
            <p:spPr bwMode="auto">
              <a:xfrm>
                <a:off x="2805" y="3378"/>
                <a:ext cx="252" cy="103"/>
              </a:xfrm>
              <a:custGeom>
                <a:avLst/>
                <a:gdLst>
                  <a:gd name="T0" fmla="*/ 252 w 252"/>
                  <a:gd name="T1" fmla="*/ 103 h 103"/>
                  <a:gd name="T2" fmla="*/ 240 w 252"/>
                  <a:gd name="T3" fmla="*/ 97 h 103"/>
                  <a:gd name="T4" fmla="*/ 222 w 252"/>
                  <a:gd name="T5" fmla="*/ 91 h 103"/>
                  <a:gd name="T6" fmla="*/ 174 w 252"/>
                  <a:gd name="T7" fmla="*/ 79 h 103"/>
                  <a:gd name="T8" fmla="*/ 126 w 252"/>
                  <a:gd name="T9" fmla="*/ 61 h 103"/>
                  <a:gd name="T10" fmla="*/ 72 w 252"/>
                  <a:gd name="T11" fmla="*/ 43 h 103"/>
                  <a:gd name="T12" fmla="*/ 36 w 252"/>
                  <a:gd name="T13" fmla="*/ 25 h 103"/>
                  <a:gd name="T14" fmla="*/ 0 w 252"/>
                  <a:gd name="T15" fmla="*/ 0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2" h="103">
                    <a:moveTo>
                      <a:pt x="252" y="103"/>
                    </a:moveTo>
                    <a:lnTo>
                      <a:pt x="240" y="97"/>
                    </a:lnTo>
                    <a:lnTo>
                      <a:pt x="222" y="91"/>
                    </a:lnTo>
                    <a:lnTo>
                      <a:pt x="174" y="79"/>
                    </a:lnTo>
                    <a:lnTo>
                      <a:pt x="126" y="61"/>
                    </a:lnTo>
                    <a:lnTo>
                      <a:pt x="72" y="43"/>
                    </a:lnTo>
                    <a:lnTo>
                      <a:pt x="36" y="25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9" name="Freeform 1648"/>
              <p:cNvSpPr>
                <a:spLocks/>
              </p:cNvSpPr>
              <p:nvPr/>
            </p:nvSpPr>
            <p:spPr bwMode="auto">
              <a:xfrm>
                <a:off x="2781" y="3366"/>
                <a:ext cx="48" cy="37"/>
              </a:xfrm>
              <a:custGeom>
                <a:avLst/>
                <a:gdLst>
                  <a:gd name="T0" fmla="*/ 48 w 48"/>
                  <a:gd name="T1" fmla="*/ 0 h 37"/>
                  <a:gd name="T2" fmla="*/ 0 w 48"/>
                  <a:gd name="T3" fmla="*/ 0 h 37"/>
                  <a:gd name="T4" fmla="*/ 30 w 48"/>
                  <a:gd name="T5" fmla="*/ 37 h 37"/>
                  <a:gd name="T6" fmla="*/ 48 w 48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37">
                    <a:moveTo>
                      <a:pt x="48" y="0"/>
                    </a:moveTo>
                    <a:lnTo>
                      <a:pt x="0" y="0"/>
                    </a:lnTo>
                    <a:lnTo>
                      <a:pt x="30" y="37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76" name="Freeform 1649"/>
            <p:cNvSpPr>
              <a:spLocks/>
            </p:cNvSpPr>
            <p:nvPr/>
          </p:nvSpPr>
          <p:spPr bwMode="auto">
            <a:xfrm>
              <a:off x="3967" y="2538"/>
              <a:ext cx="52" cy="54"/>
            </a:xfrm>
            <a:custGeom>
              <a:avLst/>
              <a:gdLst>
                <a:gd name="T0" fmla="*/ 0 w 48"/>
                <a:gd name="T1" fmla="*/ 30 h 54"/>
                <a:gd name="T2" fmla="*/ 0 w 48"/>
                <a:gd name="T3" fmla="*/ 12 h 54"/>
                <a:gd name="T4" fmla="*/ 0 w 48"/>
                <a:gd name="T5" fmla="*/ 0 h 54"/>
                <a:gd name="T6" fmla="*/ 15 w 48"/>
                <a:gd name="T7" fmla="*/ 6 h 54"/>
                <a:gd name="T8" fmla="*/ 30 w 48"/>
                <a:gd name="T9" fmla="*/ 12 h 54"/>
                <a:gd name="T10" fmla="*/ 30 w 48"/>
                <a:gd name="T11" fmla="*/ 12 h 54"/>
                <a:gd name="T12" fmla="*/ 30 w 48"/>
                <a:gd name="T13" fmla="*/ 12 h 54"/>
                <a:gd name="T14" fmla="*/ 30 w 48"/>
                <a:gd name="T15" fmla="*/ 12 h 54"/>
                <a:gd name="T16" fmla="*/ 30 w 48"/>
                <a:gd name="T17" fmla="*/ 12 h 54"/>
                <a:gd name="T18" fmla="*/ 30 w 48"/>
                <a:gd name="T19" fmla="*/ 12 h 54"/>
                <a:gd name="T20" fmla="*/ 46 w 48"/>
                <a:gd name="T21" fmla="*/ 18 h 54"/>
                <a:gd name="T22" fmla="*/ 61 w 48"/>
                <a:gd name="T23" fmla="*/ 18 h 54"/>
                <a:gd name="T24" fmla="*/ 61 w 48"/>
                <a:gd name="T25" fmla="*/ 24 h 54"/>
                <a:gd name="T26" fmla="*/ 61 w 48"/>
                <a:gd name="T27" fmla="*/ 24 h 54"/>
                <a:gd name="T28" fmla="*/ 61 w 48"/>
                <a:gd name="T29" fmla="*/ 24 h 54"/>
                <a:gd name="T30" fmla="*/ 61 w 48"/>
                <a:gd name="T31" fmla="*/ 30 h 54"/>
                <a:gd name="T32" fmla="*/ 61 w 48"/>
                <a:gd name="T33" fmla="*/ 30 h 54"/>
                <a:gd name="T34" fmla="*/ 54 w 48"/>
                <a:gd name="T35" fmla="*/ 36 h 54"/>
                <a:gd name="T36" fmla="*/ 54 w 48"/>
                <a:gd name="T37" fmla="*/ 48 h 54"/>
                <a:gd name="T38" fmla="*/ 39 w 48"/>
                <a:gd name="T39" fmla="*/ 42 h 54"/>
                <a:gd name="T40" fmla="*/ 30 w 48"/>
                <a:gd name="T41" fmla="*/ 48 h 54"/>
                <a:gd name="T42" fmla="*/ 30 w 48"/>
                <a:gd name="T43" fmla="*/ 54 h 54"/>
                <a:gd name="T44" fmla="*/ 24 w 48"/>
                <a:gd name="T45" fmla="*/ 48 h 54"/>
                <a:gd name="T46" fmla="*/ 24 w 48"/>
                <a:gd name="T47" fmla="*/ 42 h 54"/>
                <a:gd name="T48" fmla="*/ 15 w 48"/>
                <a:gd name="T49" fmla="*/ 36 h 54"/>
                <a:gd name="T50" fmla="*/ 9 w 48"/>
                <a:gd name="T51" fmla="*/ 24 h 54"/>
                <a:gd name="T52" fmla="*/ 0 w 48"/>
                <a:gd name="T53" fmla="*/ 24 h 54"/>
                <a:gd name="T54" fmla="*/ 0 w 48"/>
                <a:gd name="T55" fmla="*/ 30 h 5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8" h="54">
                  <a:moveTo>
                    <a:pt x="0" y="30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8" y="18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2" y="36"/>
                  </a:lnTo>
                  <a:lnTo>
                    <a:pt x="42" y="48"/>
                  </a:lnTo>
                  <a:lnTo>
                    <a:pt x="30" y="42"/>
                  </a:lnTo>
                  <a:lnTo>
                    <a:pt x="24" y="48"/>
                  </a:lnTo>
                  <a:lnTo>
                    <a:pt x="24" y="54"/>
                  </a:lnTo>
                  <a:lnTo>
                    <a:pt x="18" y="48"/>
                  </a:lnTo>
                  <a:lnTo>
                    <a:pt x="18" y="42"/>
                  </a:lnTo>
                  <a:lnTo>
                    <a:pt x="12" y="36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7" name="Freeform 1650"/>
            <p:cNvSpPr>
              <a:spLocks/>
            </p:cNvSpPr>
            <p:nvPr/>
          </p:nvSpPr>
          <p:spPr bwMode="auto">
            <a:xfrm>
              <a:off x="4175" y="2544"/>
              <a:ext cx="52" cy="54"/>
            </a:xfrm>
            <a:custGeom>
              <a:avLst/>
              <a:gdLst>
                <a:gd name="T0" fmla="*/ 0 w 48"/>
                <a:gd name="T1" fmla="*/ 24 h 54"/>
                <a:gd name="T2" fmla="*/ 0 w 48"/>
                <a:gd name="T3" fmla="*/ 36 h 54"/>
                <a:gd name="T4" fmla="*/ 0 w 48"/>
                <a:gd name="T5" fmla="*/ 54 h 54"/>
                <a:gd name="T6" fmla="*/ 9 w 48"/>
                <a:gd name="T7" fmla="*/ 54 h 54"/>
                <a:gd name="T8" fmla="*/ 15 w 48"/>
                <a:gd name="T9" fmla="*/ 48 h 54"/>
                <a:gd name="T10" fmla="*/ 24 w 48"/>
                <a:gd name="T11" fmla="*/ 42 h 54"/>
                <a:gd name="T12" fmla="*/ 24 w 48"/>
                <a:gd name="T13" fmla="*/ 36 h 54"/>
                <a:gd name="T14" fmla="*/ 30 w 48"/>
                <a:gd name="T15" fmla="*/ 42 h 54"/>
                <a:gd name="T16" fmla="*/ 30 w 48"/>
                <a:gd name="T17" fmla="*/ 42 h 54"/>
                <a:gd name="T18" fmla="*/ 39 w 48"/>
                <a:gd name="T19" fmla="*/ 42 h 54"/>
                <a:gd name="T20" fmla="*/ 46 w 48"/>
                <a:gd name="T21" fmla="*/ 36 h 54"/>
                <a:gd name="T22" fmla="*/ 61 w 48"/>
                <a:gd name="T23" fmla="*/ 30 h 54"/>
                <a:gd name="T24" fmla="*/ 61 w 48"/>
                <a:gd name="T25" fmla="*/ 30 h 54"/>
                <a:gd name="T26" fmla="*/ 54 w 48"/>
                <a:gd name="T27" fmla="*/ 30 h 54"/>
                <a:gd name="T28" fmla="*/ 54 w 48"/>
                <a:gd name="T29" fmla="*/ 18 h 54"/>
                <a:gd name="T30" fmla="*/ 54 w 48"/>
                <a:gd name="T31" fmla="*/ 18 h 54"/>
                <a:gd name="T32" fmla="*/ 46 w 48"/>
                <a:gd name="T33" fmla="*/ 18 h 54"/>
                <a:gd name="T34" fmla="*/ 46 w 48"/>
                <a:gd name="T35" fmla="*/ 12 h 54"/>
                <a:gd name="T36" fmla="*/ 46 w 48"/>
                <a:gd name="T37" fmla="*/ 0 h 54"/>
                <a:gd name="T38" fmla="*/ 39 w 48"/>
                <a:gd name="T39" fmla="*/ 6 h 54"/>
                <a:gd name="T40" fmla="*/ 39 w 48"/>
                <a:gd name="T41" fmla="*/ 6 h 54"/>
                <a:gd name="T42" fmla="*/ 46 w 48"/>
                <a:gd name="T43" fmla="*/ 0 h 54"/>
                <a:gd name="T44" fmla="*/ 39 w 48"/>
                <a:gd name="T45" fmla="*/ 0 h 54"/>
                <a:gd name="T46" fmla="*/ 39 w 48"/>
                <a:gd name="T47" fmla="*/ 6 h 54"/>
                <a:gd name="T48" fmla="*/ 30 w 48"/>
                <a:gd name="T49" fmla="*/ 12 h 54"/>
                <a:gd name="T50" fmla="*/ 24 w 48"/>
                <a:gd name="T51" fmla="*/ 12 h 54"/>
                <a:gd name="T52" fmla="*/ 15 w 48"/>
                <a:gd name="T53" fmla="*/ 18 h 54"/>
                <a:gd name="T54" fmla="*/ 0 w 48"/>
                <a:gd name="T55" fmla="*/ 30 h 54"/>
                <a:gd name="T56" fmla="*/ 0 w 48"/>
                <a:gd name="T57" fmla="*/ 30 h 54"/>
                <a:gd name="T58" fmla="*/ 0 w 48"/>
                <a:gd name="T59" fmla="*/ 24 h 5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8" h="54">
                  <a:moveTo>
                    <a:pt x="0" y="24"/>
                  </a:moveTo>
                  <a:lnTo>
                    <a:pt x="0" y="36"/>
                  </a:lnTo>
                  <a:lnTo>
                    <a:pt x="0" y="54"/>
                  </a:lnTo>
                  <a:lnTo>
                    <a:pt x="6" y="54"/>
                  </a:lnTo>
                  <a:lnTo>
                    <a:pt x="12" y="48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24" y="42"/>
                  </a:lnTo>
                  <a:lnTo>
                    <a:pt x="30" y="42"/>
                  </a:lnTo>
                  <a:lnTo>
                    <a:pt x="36" y="36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6" y="12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30"/>
                  </a:lnTo>
                  <a:lnTo>
                    <a:pt x="0" y="24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3" name="Text Box 1651"/>
          <p:cNvSpPr txBox="1">
            <a:spLocks noChangeArrowheads="1"/>
          </p:cNvSpPr>
          <p:nvPr/>
        </p:nvSpPr>
        <p:spPr bwMode="auto">
          <a:xfrm>
            <a:off x="4697413" y="1300163"/>
            <a:ext cx="3906837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/>
              <a:t>A Magnetic disk consists of a collection of </a:t>
            </a:r>
            <a:r>
              <a:rPr lang="en-US" altLang="en-US" sz="2400">
                <a:solidFill>
                  <a:srgbClr val="FF0000"/>
                </a:solidFill>
              </a:rPr>
              <a:t>platters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/>
              <a:t>Provides a number of </a:t>
            </a:r>
            <a:r>
              <a:rPr lang="en-US" altLang="en-US" sz="2400">
                <a:solidFill>
                  <a:srgbClr val="FF0000"/>
                </a:solidFill>
              </a:rPr>
              <a:t>recording surfaces</a:t>
            </a:r>
          </a:p>
        </p:txBody>
      </p:sp>
      <p:sp>
        <p:nvSpPr>
          <p:cNvPr id="43014" name="Rectangle 1653"/>
          <p:cNvSpPr>
            <a:spLocks noGrp="1" noChangeArrowheads="1"/>
          </p:cNvSpPr>
          <p:nvPr>
            <p:ph type="title"/>
          </p:nvPr>
        </p:nvSpPr>
        <p:spPr>
          <a:xfrm>
            <a:off x="457200" y="31750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 smtClean="0"/>
              <a:t>Magnetic Disk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381000" y="317500"/>
            <a:ext cx="8305800" cy="7620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0099"/>
                </a:solidFill>
                <a:latin typeface="Comic Sans MS" panose="030F0702030302020204" pitchFamily="66" charset="0"/>
              </a:rPr>
              <a:t>Magnetic Disk Storage</a:t>
            </a:r>
          </a:p>
        </p:txBody>
      </p:sp>
      <p:pic>
        <p:nvPicPr>
          <p:cNvPr id="45059" name="Picture 5" descr="105-0564_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9838"/>
            <a:ext cx="4191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060" name="Group 6"/>
          <p:cNvGrpSpPr>
            <a:grpSpLocks/>
          </p:cNvGrpSpPr>
          <p:nvPr/>
        </p:nvGrpSpPr>
        <p:grpSpPr bwMode="auto">
          <a:xfrm>
            <a:off x="4060825" y="3141663"/>
            <a:ext cx="4716463" cy="2984500"/>
            <a:chOff x="2553" y="2015"/>
            <a:chExt cx="2971" cy="1880"/>
          </a:xfrm>
        </p:grpSpPr>
        <p:sp>
          <p:nvSpPr>
            <p:cNvPr id="45063" name="AutoShape 7"/>
            <p:cNvSpPr>
              <a:spLocks noChangeAspect="1" noChangeArrowheads="1" noTextEdit="1"/>
            </p:cNvSpPr>
            <p:nvPr/>
          </p:nvSpPr>
          <p:spPr bwMode="auto">
            <a:xfrm>
              <a:off x="2553" y="2069"/>
              <a:ext cx="2875" cy="1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64" name="Group 8"/>
            <p:cNvGrpSpPr>
              <a:grpSpLocks/>
            </p:cNvGrpSpPr>
            <p:nvPr/>
          </p:nvGrpSpPr>
          <p:grpSpPr bwMode="auto">
            <a:xfrm>
              <a:off x="5254" y="2459"/>
              <a:ext cx="6" cy="1130"/>
              <a:chOff x="5254" y="2459"/>
              <a:chExt cx="6" cy="1130"/>
            </a:xfrm>
          </p:grpSpPr>
          <p:grpSp>
            <p:nvGrpSpPr>
              <p:cNvPr id="46703" name="Group 9"/>
              <p:cNvGrpSpPr>
                <a:grpSpLocks/>
              </p:cNvGrpSpPr>
              <p:nvPr/>
            </p:nvGrpSpPr>
            <p:grpSpPr bwMode="auto">
              <a:xfrm>
                <a:off x="5254" y="3360"/>
                <a:ext cx="6" cy="229"/>
                <a:chOff x="5254" y="3360"/>
                <a:chExt cx="6" cy="229"/>
              </a:xfrm>
            </p:grpSpPr>
            <p:sp>
              <p:nvSpPr>
                <p:cNvPr id="46708" name="Freeform 10"/>
                <p:cNvSpPr>
                  <a:spLocks/>
                </p:cNvSpPr>
                <p:nvPr/>
              </p:nvSpPr>
              <p:spPr bwMode="auto">
                <a:xfrm>
                  <a:off x="5254" y="3360"/>
                  <a:ext cx="6" cy="49"/>
                </a:xfrm>
                <a:custGeom>
                  <a:avLst/>
                  <a:gdLst>
                    <a:gd name="T0" fmla="*/ 6 w 6"/>
                    <a:gd name="T1" fmla="*/ 0 h 49"/>
                    <a:gd name="T2" fmla="*/ 0 w 6"/>
                    <a:gd name="T3" fmla="*/ 0 h 49"/>
                    <a:gd name="T4" fmla="*/ 0 w 6"/>
                    <a:gd name="T5" fmla="*/ 0 h 49"/>
                    <a:gd name="T6" fmla="*/ 0 w 6"/>
                    <a:gd name="T7" fmla="*/ 49 h 49"/>
                    <a:gd name="T8" fmla="*/ 0 w 6"/>
                    <a:gd name="T9" fmla="*/ 49 h 49"/>
                    <a:gd name="T10" fmla="*/ 6 w 6"/>
                    <a:gd name="T11" fmla="*/ 49 h 49"/>
                    <a:gd name="T12" fmla="*/ 6 w 6"/>
                    <a:gd name="T13" fmla="*/ 0 h 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49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49"/>
                      </a:lnTo>
                      <a:lnTo>
                        <a:pt x="6" y="49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09" name="Freeform 11"/>
                <p:cNvSpPr>
                  <a:spLocks/>
                </p:cNvSpPr>
                <p:nvPr/>
              </p:nvSpPr>
              <p:spPr bwMode="auto">
                <a:xfrm>
                  <a:off x="5254" y="3421"/>
                  <a:ext cx="6" cy="12"/>
                </a:xfrm>
                <a:custGeom>
                  <a:avLst/>
                  <a:gdLst>
                    <a:gd name="T0" fmla="*/ 6 w 6"/>
                    <a:gd name="T1" fmla="*/ 6 h 12"/>
                    <a:gd name="T2" fmla="*/ 0 w 6"/>
                    <a:gd name="T3" fmla="*/ 0 h 12"/>
                    <a:gd name="T4" fmla="*/ 0 w 6"/>
                    <a:gd name="T5" fmla="*/ 6 h 12"/>
                    <a:gd name="T6" fmla="*/ 0 w 6"/>
                    <a:gd name="T7" fmla="*/ 12 h 12"/>
                    <a:gd name="T8" fmla="*/ 0 w 6"/>
                    <a:gd name="T9" fmla="*/ 12 h 12"/>
                    <a:gd name="T10" fmla="*/ 6 w 6"/>
                    <a:gd name="T11" fmla="*/ 12 h 12"/>
                    <a:gd name="T12" fmla="*/ 6 w 6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12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10" name="Freeform 12"/>
                <p:cNvSpPr>
                  <a:spLocks/>
                </p:cNvSpPr>
                <p:nvPr/>
              </p:nvSpPr>
              <p:spPr bwMode="auto">
                <a:xfrm>
                  <a:off x="5254" y="3445"/>
                  <a:ext cx="6" cy="54"/>
                </a:xfrm>
                <a:custGeom>
                  <a:avLst/>
                  <a:gdLst>
                    <a:gd name="T0" fmla="*/ 6 w 6"/>
                    <a:gd name="T1" fmla="*/ 6 h 54"/>
                    <a:gd name="T2" fmla="*/ 0 w 6"/>
                    <a:gd name="T3" fmla="*/ 0 h 54"/>
                    <a:gd name="T4" fmla="*/ 0 w 6"/>
                    <a:gd name="T5" fmla="*/ 6 h 54"/>
                    <a:gd name="T6" fmla="*/ 0 w 6"/>
                    <a:gd name="T7" fmla="*/ 54 h 54"/>
                    <a:gd name="T8" fmla="*/ 0 w 6"/>
                    <a:gd name="T9" fmla="*/ 54 h 54"/>
                    <a:gd name="T10" fmla="*/ 6 w 6"/>
                    <a:gd name="T11" fmla="*/ 54 h 54"/>
                    <a:gd name="T12" fmla="*/ 6 w 6"/>
                    <a:gd name="T13" fmla="*/ 6 h 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5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54"/>
                      </a:lnTo>
                      <a:lnTo>
                        <a:pt x="6" y="5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11" name="Freeform 13"/>
                <p:cNvSpPr>
                  <a:spLocks/>
                </p:cNvSpPr>
                <p:nvPr/>
              </p:nvSpPr>
              <p:spPr bwMode="auto">
                <a:xfrm>
                  <a:off x="5254" y="3511"/>
                  <a:ext cx="6" cy="12"/>
                </a:xfrm>
                <a:custGeom>
                  <a:avLst/>
                  <a:gdLst>
                    <a:gd name="T0" fmla="*/ 6 w 6"/>
                    <a:gd name="T1" fmla="*/ 6 h 12"/>
                    <a:gd name="T2" fmla="*/ 0 w 6"/>
                    <a:gd name="T3" fmla="*/ 0 h 12"/>
                    <a:gd name="T4" fmla="*/ 0 w 6"/>
                    <a:gd name="T5" fmla="*/ 6 h 12"/>
                    <a:gd name="T6" fmla="*/ 0 w 6"/>
                    <a:gd name="T7" fmla="*/ 12 h 12"/>
                    <a:gd name="T8" fmla="*/ 0 w 6"/>
                    <a:gd name="T9" fmla="*/ 12 h 12"/>
                    <a:gd name="T10" fmla="*/ 6 w 6"/>
                    <a:gd name="T11" fmla="*/ 12 h 12"/>
                    <a:gd name="T12" fmla="*/ 6 w 6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12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12" name="Freeform 14"/>
                <p:cNvSpPr>
                  <a:spLocks/>
                </p:cNvSpPr>
                <p:nvPr/>
              </p:nvSpPr>
              <p:spPr bwMode="auto">
                <a:xfrm>
                  <a:off x="5254" y="3535"/>
                  <a:ext cx="6" cy="54"/>
                </a:xfrm>
                <a:custGeom>
                  <a:avLst/>
                  <a:gdLst>
                    <a:gd name="T0" fmla="*/ 6 w 6"/>
                    <a:gd name="T1" fmla="*/ 6 h 54"/>
                    <a:gd name="T2" fmla="*/ 0 w 6"/>
                    <a:gd name="T3" fmla="*/ 0 h 54"/>
                    <a:gd name="T4" fmla="*/ 0 w 6"/>
                    <a:gd name="T5" fmla="*/ 6 h 54"/>
                    <a:gd name="T6" fmla="*/ 0 w 6"/>
                    <a:gd name="T7" fmla="*/ 54 h 54"/>
                    <a:gd name="T8" fmla="*/ 0 w 6"/>
                    <a:gd name="T9" fmla="*/ 54 h 54"/>
                    <a:gd name="T10" fmla="*/ 6 w 6"/>
                    <a:gd name="T11" fmla="*/ 54 h 54"/>
                    <a:gd name="T12" fmla="*/ 6 w 6"/>
                    <a:gd name="T13" fmla="*/ 6 h 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5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54"/>
                      </a:lnTo>
                      <a:lnTo>
                        <a:pt x="6" y="5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704" name="Group 15"/>
              <p:cNvGrpSpPr>
                <a:grpSpLocks/>
              </p:cNvGrpSpPr>
              <p:nvPr/>
            </p:nvGrpSpPr>
            <p:grpSpPr bwMode="auto">
              <a:xfrm>
                <a:off x="5254" y="2459"/>
                <a:ext cx="6" cy="139"/>
                <a:chOff x="5254" y="2459"/>
                <a:chExt cx="6" cy="139"/>
              </a:xfrm>
            </p:grpSpPr>
            <p:sp>
              <p:nvSpPr>
                <p:cNvPr id="46705" name="Freeform 16"/>
                <p:cNvSpPr>
                  <a:spLocks/>
                </p:cNvSpPr>
                <p:nvPr/>
              </p:nvSpPr>
              <p:spPr bwMode="auto">
                <a:xfrm>
                  <a:off x="5254" y="2550"/>
                  <a:ext cx="6" cy="48"/>
                </a:xfrm>
                <a:custGeom>
                  <a:avLst/>
                  <a:gdLst>
                    <a:gd name="T0" fmla="*/ 0 w 6"/>
                    <a:gd name="T1" fmla="*/ 48 h 48"/>
                    <a:gd name="T2" fmla="*/ 0 w 6"/>
                    <a:gd name="T3" fmla="*/ 48 h 48"/>
                    <a:gd name="T4" fmla="*/ 6 w 6"/>
                    <a:gd name="T5" fmla="*/ 48 h 48"/>
                    <a:gd name="T6" fmla="*/ 6 w 6"/>
                    <a:gd name="T7" fmla="*/ 0 h 48"/>
                    <a:gd name="T8" fmla="*/ 0 w 6"/>
                    <a:gd name="T9" fmla="*/ 0 h 48"/>
                    <a:gd name="T10" fmla="*/ 0 w 6"/>
                    <a:gd name="T11" fmla="*/ 0 h 48"/>
                    <a:gd name="T12" fmla="*/ 0 w 6"/>
                    <a:gd name="T13" fmla="*/ 48 h 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48">
                      <a:moveTo>
                        <a:pt x="0" y="48"/>
                      </a:moveTo>
                      <a:lnTo>
                        <a:pt x="0" y="48"/>
                      </a:lnTo>
                      <a:lnTo>
                        <a:pt x="6" y="4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06" name="Freeform 17"/>
                <p:cNvSpPr>
                  <a:spLocks/>
                </p:cNvSpPr>
                <p:nvPr/>
              </p:nvSpPr>
              <p:spPr bwMode="auto">
                <a:xfrm>
                  <a:off x="5254" y="2526"/>
                  <a:ext cx="6" cy="6"/>
                </a:xfrm>
                <a:custGeom>
                  <a:avLst/>
                  <a:gdLst>
                    <a:gd name="T0" fmla="*/ 0 w 6"/>
                    <a:gd name="T1" fmla="*/ 6 h 6"/>
                    <a:gd name="T2" fmla="*/ 0 w 6"/>
                    <a:gd name="T3" fmla="*/ 6 h 6"/>
                    <a:gd name="T4" fmla="*/ 6 w 6"/>
                    <a:gd name="T5" fmla="*/ 6 h 6"/>
                    <a:gd name="T6" fmla="*/ 6 w 6"/>
                    <a:gd name="T7" fmla="*/ 0 h 6"/>
                    <a:gd name="T8" fmla="*/ 0 w 6"/>
                    <a:gd name="T9" fmla="*/ 0 h 6"/>
                    <a:gd name="T10" fmla="*/ 0 w 6"/>
                    <a:gd name="T11" fmla="*/ 0 h 6"/>
                    <a:gd name="T12" fmla="*/ 0 w 6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6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07" name="Freeform 18"/>
                <p:cNvSpPr>
                  <a:spLocks/>
                </p:cNvSpPr>
                <p:nvPr/>
              </p:nvSpPr>
              <p:spPr bwMode="auto">
                <a:xfrm>
                  <a:off x="5254" y="2459"/>
                  <a:ext cx="6" cy="48"/>
                </a:xfrm>
                <a:custGeom>
                  <a:avLst/>
                  <a:gdLst>
                    <a:gd name="T0" fmla="*/ 0 w 6"/>
                    <a:gd name="T1" fmla="*/ 48 h 48"/>
                    <a:gd name="T2" fmla="*/ 0 w 6"/>
                    <a:gd name="T3" fmla="*/ 48 h 48"/>
                    <a:gd name="T4" fmla="*/ 6 w 6"/>
                    <a:gd name="T5" fmla="*/ 48 h 48"/>
                    <a:gd name="T6" fmla="*/ 6 w 6"/>
                    <a:gd name="T7" fmla="*/ 0 h 48"/>
                    <a:gd name="T8" fmla="*/ 0 w 6"/>
                    <a:gd name="T9" fmla="*/ 0 h 48"/>
                    <a:gd name="T10" fmla="*/ 0 w 6"/>
                    <a:gd name="T11" fmla="*/ 0 h 48"/>
                    <a:gd name="T12" fmla="*/ 0 w 6"/>
                    <a:gd name="T13" fmla="*/ 48 h 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48">
                      <a:moveTo>
                        <a:pt x="0" y="48"/>
                      </a:moveTo>
                      <a:lnTo>
                        <a:pt x="0" y="48"/>
                      </a:lnTo>
                      <a:lnTo>
                        <a:pt x="6" y="4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065" name="Freeform 19"/>
            <p:cNvSpPr>
              <a:spLocks/>
            </p:cNvSpPr>
            <p:nvPr/>
          </p:nvSpPr>
          <p:spPr bwMode="auto">
            <a:xfrm>
              <a:off x="4348" y="2898"/>
              <a:ext cx="906" cy="402"/>
            </a:xfrm>
            <a:custGeom>
              <a:avLst/>
              <a:gdLst>
                <a:gd name="T0" fmla="*/ 18 w 906"/>
                <a:gd name="T1" fmla="*/ 0 h 402"/>
                <a:gd name="T2" fmla="*/ 0 w 906"/>
                <a:gd name="T3" fmla="*/ 42 h 402"/>
                <a:gd name="T4" fmla="*/ 888 w 906"/>
                <a:gd name="T5" fmla="*/ 402 h 402"/>
                <a:gd name="T6" fmla="*/ 906 w 906"/>
                <a:gd name="T7" fmla="*/ 360 h 402"/>
                <a:gd name="T8" fmla="*/ 18 w 906"/>
                <a:gd name="T9" fmla="*/ 0 h 4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402">
                  <a:moveTo>
                    <a:pt x="18" y="0"/>
                  </a:moveTo>
                  <a:lnTo>
                    <a:pt x="0" y="42"/>
                  </a:lnTo>
                  <a:lnTo>
                    <a:pt x="888" y="402"/>
                  </a:lnTo>
                  <a:lnTo>
                    <a:pt x="906" y="36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66" name="Group 20"/>
            <p:cNvGrpSpPr>
              <a:grpSpLocks/>
            </p:cNvGrpSpPr>
            <p:nvPr/>
          </p:nvGrpSpPr>
          <p:grpSpPr bwMode="auto">
            <a:xfrm>
              <a:off x="2601" y="2550"/>
              <a:ext cx="2653" cy="961"/>
              <a:chOff x="2601" y="2550"/>
              <a:chExt cx="2653" cy="961"/>
            </a:xfrm>
          </p:grpSpPr>
          <p:sp>
            <p:nvSpPr>
              <p:cNvPr id="46308" name="Oval 21"/>
              <p:cNvSpPr>
                <a:spLocks noChangeArrowheads="1"/>
              </p:cNvSpPr>
              <p:nvPr/>
            </p:nvSpPr>
            <p:spPr bwMode="auto">
              <a:xfrm>
                <a:off x="2601" y="2598"/>
                <a:ext cx="2353" cy="913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309" name="Oval 22"/>
              <p:cNvSpPr>
                <a:spLocks noChangeArrowheads="1"/>
              </p:cNvSpPr>
              <p:nvPr/>
            </p:nvSpPr>
            <p:spPr bwMode="auto">
              <a:xfrm>
                <a:off x="2601" y="2550"/>
                <a:ext cx="2353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6310" name="Group 23"/>
              <p:cNvGrpSpPr>
                <a:grpSpLocks/>
              </p:cNvGrpSpPr>
              <p:nvPr/>
            </p:nvGrpSpPr>
            <p:grpSpPr bwMode="auto">
              <a:xfrm>
                <a:off x="2697" y="2598"/>
                <a:ext cx="2161" cy="817"/>
                <a:chOff x="2697" y="2598"/>
                <a:chExt cx="2161" cy="817"/>
              </a:xfrm>
            </p:grpSpPr>
            <p:sp>
              <p:nvSpPr>
                <p:cNvPr id="46586" name="Freeform 24"/>
                <p:cNvSpPr>
                  <a:spLocks/>
                </p:cNvSpPr>
                <p:nvPr/>
              </p:nvSpPr>
              <p:spPr bwMode="auto">
                <a:xfrm>
                  <a:off x="3753" y="2598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7" name="Freeform 25"/>
                <p:cNvSpPr>
                  <a:spLocks/>
                </p:cNvSpPr>
                <p:nvPr/>
              </p:nvSpPr>
              <p:spPr bwMode="auto">
                <a:xfrm>
                  <a:off x="3711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8" name="Freeform 26"/>
                <p:cNvSpPr>
                  <a:spLocks/>
                </p:cNvSpPr>
                <p:nvPr/>
              </p:nvSpPr>
              <p:spPr bwMode="auto">
                <a:xfrm>
                  <a:off x="3669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9" name="Freeform 27"/>
                <p:cNvSpPr>
                  <a:spLocks/>
                </p:cNvSpPr>
                <p:nvPr/>
              </p:nvSpPr>
              <p:spPr bwMode="auto">
                <a:xfrm>
                  <a:off x="3627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0" name="Freeform 28"/>
                <p:cNvSpPr>
                  <a:spLocks/>
                </p:cNvSpPr>
                <p:nvPr/>
              </p:nvSpPr>
              <p:spPr bwMode="auto">
                <a:xfrm>
                  <a:off x="3585" y="260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1" name="Freeform 29"/>
                <p:cNvSpPr>
                  <a:spLocks/>
                </p:cNvSpPr>
                <p:nvPr/>
              </p:nvSpPr>
              <p:spPr bwMode="auto">
                <a:xfrm>
                  <a:off x="3543" y="260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18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18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2" name="Freeform 30"/>
                <p:cNvSpPr>
                  <a:spLocks/>
                </p:cNvSpPr>
                <p:nvPr/>
              </p:nvSpPr>
              <p:spPr bwMode="auto">
                <a:xfrm>
                  <a:off x="3501" y="261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3" name="Freeform 31"/>
                <p:cNvSpPr>
                  <a:spLocks/>
                </p:cNvSpPr>
                <p:nvPr/>
              </p:nvSpPr>
              <p:spPr bwMode="auto">
                <a:xfrm>
                  <a:off x="3459" y="261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4" name="Freeform 32"/>
                <p:cNvSpPr>
                  <a:spLocks/>
                </p:cNvSpPr>
                <p:nvPr/>
              </p:nvSpPr>
              <p:spPr bwMode="auto">
                <a:xfrm>
                  <a:off x="3417" y="261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5" name="Freeform 33"/>
                <p:cNvSpPr>
                  <a:spLocks/>
                </p:cNvSpPr>
                <p:nvPr/>
              </p:nvSpPr>
              <p:spPr bwMode="auto">
                <a:xfrm>
                  <a:off x="3375" y="262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6" name="Freeform 34"/>
                <p:cNvSpPr>
                  <a:spLocks/>
                </p:cNvSpPr>
                <p:nvPr/>
              </p:nvSpPr>
              <p:spPr bwMode="auto">
                <a:xfrm>
                  <a:off x="3333" y="262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7" name="Freeform 35"/>
                <p:cNvSpPr>
                  <a:spLocks/>
                </p:cNvSpPr>
                <p:nvPr/>
              </p:nvSpPr>
              <p:spPr bwMode="auto">
                <a:xfrm>
                  <a:off x="3291" y="263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8" name="Freeform 36"/>
                <p:cNvSpPr>
                  <a:spLocks/>
                </p:cNvSpPr>
                <p:nvPr/>
              </p:nvSpPr>
              <p:spPr bwMode="auto">
                <a:xfrm>
                  <a:off x="3249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99" name="Freeform 37"/>
                <p:cNvSpPr>
                  <a:spLocks/>
                </p:cNvSpPr>
                <p:nvPr/>
              </p:nvSpPr>
              <p:spPr bwMode="auto">
                <a:xfrm>
                  <a:off x="3207" y="2652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0" name="Freeform 38"/>
                <p:cNvSpPr>
                  <a:spLocks/>
                </p:cNvSpPr>
                <p:nvPr/>
              </p:nvSpPr>
              <p:spPr bwMode="auto">
                <a:xfrm>
                  <a:off x="3165" y="2658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2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2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1" name="Freeform 39"/>
                <p:cNvSpPr>
                  <a:spLocks/>
                </p:cNvSpPr>
                <p:nvPr/>
              </p:nvSpPr>
              <p:spPr bwMode="auto">
                <a:xfrm>
                  <a:off x="3129" y="267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2" name="Freeform 40"/>
                <p:cNvSpPr>
                  <a:spLocks/>
                </p:cNvSpPr>
                <p:nvPr/>
              </p:nvSpPr>
              <p:spPr bwMode="auto">
                <a:xfrm>
                  <a:off x="3087" y="268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6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3" name="Freeform 41"/>
                <p:cNvSpPr>
                  <a:spLocks/>
                </p:cNvSpPr>
                <p:nvPr/>
              </p:nvSpPr>
              <p:spPr bwMode="auto">
                <a:xfrm>
                  <a:off x="3045" y="2694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4" name="Freeform 42"/>
                <p:cNvSpPr>
                  <a:spLocks/>
                </p:cNvSpPr>
                <p:nvPr/>
              </p:nvSpPr>
              <p:spPr bwMode="auto">
                <a:xfrm>
                  <a:off x="3009" y="2706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6 h 12"/>
                    <a:gd name="T4" fmla="*/ 24 w 24"/>
                    <a:gd name="T5" fmla="*/ 0 h 12"/>
                    <a:gd name="T6" fmla="*/ 6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0 w 24"/>
                    <a:gd name="T13" fmla="*/ 12 h 12"/>
                    <a:gd name="T14" fmla="*/ 6 w 24"/>
                    <a:gd name="T15" fmla="*/ 12 h 12"/>
                    <a:gd name="T16" fmla="*/ 24 w 24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5" name="Freeform 43"/>
                <p:cNvSpPr>
                  <a:spLocks/>
                </p:cNvSpPr>
                <p:nvPr/>
              </p:nvSpPr>
              <p:spPr bwMode="auto">
                <a:xfrm>
                  <a:off x="2967" y="272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6" name="Freeform 44"/>
                <p:cNvSpPr>
                  <a:spLocks/>
                </p:cNvSpPr>
                <p:nvPr/>
              </p:nvSpPr>
              <p:spPr bwMode="auto">
                <a:xfrm>
                  <a:off x="2931" y="2736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7" name="Freeform 45"/>
                <p:cNvSpPr>
                  <a:spLocks/>
                </p:cNvSpPr>
                <p:nvPr/>
              </p:nvSpPr>
              <p:spPr bwMode="auto">
                <a:xfrm>
                  <a:off x="2895" y="2754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8" name="Freeform 46"/>
                <p:cNvSpPr>
                  <a:spLocks/>
                </p:cNvSpPr>
                <p:nvPr/>
              </p:nvSpPr>
              <p:spPr bwMode="auto">
                <a:xfrm>
                  <a:off x="2853" y="277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09" name="Freeform 47"/>
                <p:cNvSpPr>
                  <a:spLocks/>
                </p:cNvSpPr>
                <p:nvPr/>
              </p:nvSpPr>
              <p:spPr bwMode="auto">
                <a:xfrm>
                  <a:off x="2823" y="2796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6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6 w 24"/>
                    <a:gd name="T15" fmla="*/ 18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0" name="Freeform 48"/>
                <p:cNvSpPr>
                  <a:spLocks/>
                </p:cNvSpPr>
                <p:nvPr/>
              </p:nvSpPr>
              <p:spPr bwMode="auto">
                <a:xfrm>
                  <a:off x="2787" y="2820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1" name="Freeform 49"/>
                <p:cNvSpPr>
                  <a:spLocks/>
                </p:cNvSpPr>
                <p:nvPr/>
              </p:nvSpPr>
              <p:spPr bwMode="auto">
                <a:xfrm>
                  <a:off x="2757" y="2844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18 w 24"/>
                    <a:gd name="T3" fmla="*/ 0 h 24"/>
                    <a:gd name="T4" fmla="*/ 18 w 24"/>
                    <a:gd name="T5" fmla="*/ 6 h 24"/>
                    <a:gd name="T6" fmla="*/ 0 w 24"/>
                    <a:gd name="T7" fmla="*/ 24 h 24"/>
                    <a:gd name="T8" fmla="*/ 0 w 24"/>
                    <a:gd name="T9" fmla="*/ 24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2" name="Freeform 50"/>
                <p:cNvSpPr>
                  <a:spLocks/>
                </p:cNvSpPr>
                <p:nvPr/>
              </p:nvSpPr>
              <p:spPr bwMode="auto">
                <a:xfrm>
                  <a:off x="2727" y="2874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18 w 24"/>
                    <a:gd name="T7" fmla="*/ 6 h 30"/>
                    <a:gd name="T8" fmla="*/ 0 w 24"/>
                    <a:gd name="T9" fmla="*/ 24 h 30"/>
                    <a:gd name="T10" fmla="*/ 6 w 24"/>
                    <a:gd name="T11" fmla="*/ 30 h 30"/>
                    <a:gd name="T12" fmla="*/ 6 w 24"/>
                    <a:gd name="T13" fmla="*/ 24 h 30"/>
                    <a:gd name="T14" fmla="*/ 24 w 24"/>
                    <a:gd name="T15" fmla="*/ 6 h 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3" name="Freeform 51"/>
                <p:cNvSpPr>
                  <a:spLocks/>
                </p:cNvSpPr>
                <p:nvPr/>
              </p:nvSpPr>
              <p:spPr bwMode="auto">
                <a:xfrm>
                  <a:off x="2709" y="2910"/>
                  <a:ext cx="18" cy="30"/>
                </a:xfrm>
                <a:custGeom>
                  <a:avLst/>
                  <a:gdLst>
                    <a:gd name="T0" fmla="*/ 18 w 18"/>
                    <a:gd name="T1" fmla="*/ 6 h 30"/>
                    <a:gd name="T2" fmla="*/ 12 w 18"/>
                    <a:gd name="T3" fmla="*/ 0 h 30"/>
                    <a:gd name="T4" fmla="*/ 12 w 18"/>
                    <a:gd name="T5" fmla="*/ 6 h 30"/>
                    <a:gd name="T6" fmla="*/ 6 w 18"/>
                    <a:gd name="T7" fmla="*/ 12 h 30"/>
                    <a:gd name="T8" fmla="*/ 0 w 18"/>
                    <a:gd name="T9" fmla="*/ 24 h 30"/>
                    <a:gd name="T10" fmla="*/ 6 w 18"/>
                    <a:gd name="T11" fmla="*/ 30 h 30"/>
                    <a:gd name="T12" fmla="*/ 6 w 18"/>
                    <a:gd name="T13" fmla="*/ 24 h 30"/>
                    <a:gd name="T14" fmla="*/ 12 w 18"/>
                    <a:gd name="T15" fmla="*/ 12 h 30"/>
                    <a:gd name="T16" fmla="*/ 18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18" y="6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4" name="Freeform 52"/>
                <p:cNvSpPr>
                  <a:spLocks/>
                </p:cNvSpPr>
                <p:nvPr/>
              </p:nvSpPr>
              <p:spPr bwMode="auto">
                <a:xfrm>
                  <a:off x="2697" y="2946"/>
                  <a:ext cx="12" cy="30"/>
                </a:xfrm>
                <a:custGeom>
                  <a:avLst/>
                  <a:gdLst>
                    <a:gd name="T0" fmla="*/ 12 w 12"/>
                    <a:gd name="T1" fmla="*/ 6 h 30"/>
                    <a:gd name="T2" fmla="*/ 6 w 12"/>
                    <a:gd name="T3" fmla="*/ 0 h 30"/>
                    <a:gd name="T4" fmla="*/ 6 w 12"/>
                    <a:gd name="T5" fmla="*/ 6 h 30"/>
                    <a:gd name="T6" fmla="*/ 0 w 12"/>
                    <a:gd name="T7" fmla="*/ 12 h 30"/>
                    <a:gd name="T8" fmla="*/ 0 w 12"/>
                    <a:gd name="T9" fmla="*/ 30 h 30"/>
                    <a:gd name="T10" fmla="*/ 6 w 12"/>
                    <a:gd name="T11" fmla="*/ 30 h 30"/>
                    <a:gd name="T12" fmla="*/ 6 w 12"/>
                    <a:gd name="T13" fmla="*/ 30 h 30"/>
                    <a:gd name="T14" fmla="*/ 6 w 12"/>
                    <a:gd name="T15" fmla="*/ 12 h 30"/>
                    <a:gd name="T16" fmla="*/ 12 w 12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6"/>
                      </a:move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12"/>
                      </a:lnTo>
                      <a:lnTo>
                        <a:pt x="12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5" name="Freeform 53"/>
                <p:cNvSpPr>
                  <a:spLocks/>
                </p:cNvSpPr>
                <p:nvPr/>
              </p:nvSpPr>
              <p:spPr bwMode="auto">
                <a:xfrm>
                  <a:off x="2697" y="2988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12 h 30"/>
                    <a:gd name="T8" fmla="*/ 0 w 6"/>
                    <a:gd name="T9" fmla="*/ 30 h 30"/>
                    <a:gd name="T10" fmla="*/ 0 w 6"/>
                    <a:gd name="T11" fmla="*/ 30 h 30"/>
                    <a:gd name="T12" fmla="*/ 6 w 6"/>
                    <a:gd name="T13" fmla="*/ 30 h 30"/>
                    <a:gd name="T14" fmla="*/ 6 w 6"/>
                    <a:gd name="T15" fmla="*/ 12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6" name="Freeform 54"/>
                <p:cNvSpPr>
                  <a:spLocks/>
                </p:cNvSpPr>
                <p:nvPr/>
              </p:nvSpPr>
              <p:spPr bwMode="auto">
                <a:xfrm>
                  <a:off x="2697" y="3030"/>
                  <a:ext cx="12" cy="30"/>
                </a:xfrm>
                <a:custGeom>
                  <a:avLst/>
                  <a:gdLst>
                    <a:gd name="T0" fmla="*/ 6 w 12"/>
                    <a:gd name="T1" fmla="*/ 6 h 30"/>
                    <a:gd name="T2" fmla="*/ 6 w 12"/>
                    <a:gd name="T3" fmla="*/ 0 h 30"/>
                    <a:gd name="T4" fmla="*/ 0 w 12"/>
                    <a:gd name="T5" fmla="*/ 6 h 30"/>
                    <a:gd name="T6" fmla="*/ 0 w 12"/>
                    <a:gd name="T7" fmla="*/ 12 h 30"/>
                    <a:gd name="T8" fmla="*/ 6 w 12"/>
                    <a:gd name="T9" fmla="*/ 30 h 30"/>
                    <a:gd name="T10" fmla="*/ 12 w 12"/>
                    <a:gd name="T11" fmla="*/ 30 h 30"/>
                    <a:gd name="T12" fmla="*/ 12 w 12"/>
                    <a:gd name="T13" fmla="*/ 30 h 30"/>
                    <a:gd name="T14" fmla="*/ 6 w 12"/>
                    <a:gd name="T15" fmla="*/ 12 h 30"/>
                    <a:gd name="T16" fmla="*/ 6 w 12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30"/>
                      </a:lnTo>
                      <a:lnTo>
                        <a:pt x="12" y="30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7" name="Freeform 55"/>
                <p:cNvSpPr>
                  <a:spLocks/>
                </p:cNvSpPr>
                <p:nvPr/>
              </p:nvSpPr>
              <p:spPr bwMode="auto">
                <a:xfrm>
                  <a:off x="2715" y="3072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0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6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8" name="Freeform 56"/>
                <p:cNvSpPr>
                  <a:spLocks/>
                </p:cNvSpPr>
                <p:nvPr/>
              </p:nvSpPr>
              <p:spPr bwMode="auto">
                <a:xfrm>
                  <a:off x="2733" y="3108"/>
                  <a:ext cx="24" cy="24"/>
                </a:xfrm>
                <a:custGeom>
                  <a:avLst/>
                  <a:gdLst>
                    <a:gd name="T0" fmla="*/ 6 w 24"/>
                    <a:gd name="T1" fmla="*/ 0 h 24"/>
                    <a:gd name="T2" fmla="*/ 6 w 24"/>
                    <a:gd name="T3" fmla="*/ 0 h 24"/>
                    <a:gd name="T4" fmla="*/ 0 w 24"/>
                    <a:gd name="T5" fmla="*/ 0 h 24"/>
                    <a:gd name="T6" fmla="*/ 12 w 24"/>
                    <a:gd name="T7" fmla="*/ 12 h 24"/>
                    <a:gd name="T8" fmla="*/ 18 w 24"/>
                    <a:gd name="T9" fmla="*/ 18 h 24"/>
                    <a:gd name="T10" fmla="*/ 18 w 24"/>
                    <a:gd name="T11" fmla="*/ 24 h 24"/>
                    <a:gd name="T12" fmla="*/ 24 w 24"/>
                    <a:gd name="T13" fmla="*/ 18 h 24"/>
                    <a:gd name="T14" fmla="*/ 18 w 24"/>
                    <a:gd name="T15" fmla="*/ 12 h 24"/>
                    <a:gd name="T16" fmla="*/ 6 w 24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2"/>
                      </a:lnTo>
                      <a:lnTo>
                        <a:pt x="18" y="18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19" name="Freeform 57"/>
                <p:cNvSpPr>
                  <a:spLocks/>
                </p:cNvSpPr>
                <p:nvPr/>
              </p:nvSpPr>
              <p:spPr bwMode="auto">
                <a:xfrm>
                  <a:off x="2763" y="3138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0 w 24"/>
                    <a:gd name="T3" fmla="*/ 0 h 24"/>
                    <a:gd name="T4" fmla="*/ 0 w 24"/>
                    <a:gd name="T5" fmla="*/ 6 h 24"/>
                    <a:gd name="T6" fmla="*/ 18 w 24"/>
                    <a:gd name="T7" fmla="*/ 24 h 24"/>
                    <a:gd name="T8" fmla="*/ 18 w 24"/>
                    <a:gd name="T9" fmla="*/ 24 h 24"/>
                    <a:gd name="T10" fmla="*/ 24 w 24"/>
                    <a:gd name="T11" fmla="*/ 24 h 24"/>
                    <a:gd name="T12" fmla="*/ 6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0" name="Freeform 58"/>
                <p:cNvSpPr>
                  <a:spLocks/>
                </p:cNvSpPr>
                <p:nvPr/>
              </p:nvSpPr>
              <p:spPr bwMode="auto">
                <a:xfrm>
                  <a:off x="2793" y="3168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1" name="Freeform 59"/>
                <p:cNvSpPr>
                  <a:spLocks/>
                </p:cNvSpPr>
                <p:nvPr/>
              </p:nvSpPr>
              <p:spPr bwMode="auto">
                <a:xfrm>
                  <a:off x="2823" y="319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2" name="Freeform 60"/>
                <p:cNvSpPr>
                  <a:spLocks/>
                </p:cNvSpPr>
                <p:nvPr/>
              </p:nvSpPr>
              <p:spPr bwMode="auto">
                <a:xfrm>
                  <a:off x="2859" y="321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0 h 18"/>
                    <a:gd name="T4" fmla="*/ 6 w 30"/>
                    <a:gd name="T5" fmla="*/ 6 h 18"/>
                    <a:gd name="T6" fmla="*/ 24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2 h 18"/>
                    <a:gd name="T12" fmla="*/ 24 w 30"/>
                    <a:gd name="T13" fmla="*/ 12 h 18"/>
                    <a:gd name="T14" fmla="*/ 24 w 30"/>
                    <a:gd name="T15" fmla="*/ 12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3" name="Freeform 61"/>
                <p:cNvSpPr>
                  <a:spLocks/>
                </p:cNvSpPr>
                <p:nvPr/>
              </p:nvSpPr>
              <p:spPr bwMode="auto">
                <a:xfrm>
                  <a:off x="2895" y="3234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30 w 30"/>
                    <a:gd name="T7" fmla="*/ 18 h 18"/>
                    <a:gd name="T8" fmla="*/ 30 w 30"/>
                    <a:gd name="T9" fmla="*/ 18 h 18"/>
                    <a:gd name="T10" fmla="*/ 30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lnTo>
                        <a:pt x="30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4" name="Freeform 62"/>
                <p:cNvSpPr>
                  <a:spLocks/>
                </p:cNvSpPr>
                <p:nvPr/>
              </p:nvSpPr>
              <p:spPr bwMode="auto">
                <a:xfrm>
                  <a:off x="2937" y="3252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6 w 24"/>
                    <a:gd name="T7" fmla="*/ 12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6 w 24"/>
                    <a:gd name="T15" fmla="*/ 6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5" name="Freeform 63"/>
                <p:cNvSpPr>
                  <a:spLocks/>
                </p:cNvSpPr>
                <p:nvPr/>
              </p:nvSpPr>
              <p:spPr bwMode="auto">
                <a:xfrm>
                  <a:off x="2973" y="327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6" name="Freeform 64"/>
                <p:cNvSpPr>
                  <a:spLocks/>
                </p:cNvSpPr>
                <p:nvPr/>
              </p:nvSpPr>
              <p:spPr bwMode="auto">
                <a:xfrm>
                  <a:off x="3015" y="3288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7" name="Freeform 65"/>
                <p:cNvSpPr>
                  <a:spLocks/>
                </p:cNvSpPr>
                <p:nvPr/>
              </p:nvSpPr>
              <p:spPr bwMode="auto">
                <a:xfrm>
                  <a:off x="3051" y="330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8" name="Freeform 66"/>
                <p:cNvSpPr>
                  <a:spLocks/>
                </p:cNvSpPr>
                <p:nvPr/>
              </p:nvSpPr>
              <p:spPr bwMode="auto">
                <a:xfrm>
                  <a:off x="3093" y="331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29" name="Freeform 67"/>
                <p:cNvSpPr>
                  <a:spLocks/>
                </p:cNvSpPr>
                <p:nvPr/>
              </p:nvSpPr>
              <p:spPr bwMode="auto">
                <a:xfrm>
                  <a:off x="3135" y="3324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0" name="Freeform 68"/>
                <p:cNvSpPr>
                  <a:spLocks/>
                </p:cNvSpPr>
                <p:nvPr/>
              </p:nvSpPr>
              <p:spPr bwMode="auto">
                <a:xfrm>
                  <a:off x="3171" y="333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1" name="Freeform 69"/>
                <p:cNvSpPr>
                  <a:spLocks/>
                </p:cNvSpPr>
                <p:nvPr/>
              </p:nvSpPr>
              <p:spPr bwMode="auto">
                <a:xfrm>
                  <a:off x="3213" y="334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2" name="Freeform 70"/>
                <p:cNvSpPr>
                  <a:spLocks/>
                </p:cNvSpPr>
                <p:nvPr/>
              </p:nvSpPr>
              <p:spPr bwMode="auto">
                <a:xfrm>
                  <a:off x="3255" y="335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3" name="Freeform 71"/>
                <p:cNvSpPr>
                  <a:spLocks/>
                </p:cNvSpPr>
                <p:nvPr/>
              </p:nvSpPr>
              <p:spPr bwMode="auto">
                <a:xfrm>
                  <a:off x="3297" y="336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4" name="Freeform 72"/>
                <p:cNvSpPr>
                  <a:spLocks/>
                </p:cNvSpPr>
                <p:nvPr/>
              </p:nvSpPr>
              <p:spPr bwMode="auto">
                <a:xfrm>
                  <a:off x="3339" y="337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8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8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5" name="Freeform 73"/>
                <p:cNvSpPr>
                  <a:spLocks/>
                </p:cNvSpPr>
                <p:nvPr/>
              </p:nvSpPr>
              <p:spPr bwMode="auto">
                <a:xfrm>
                  <a:off x="3381" y="337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6" name="Freeform 74"/>
                <p:cNvSpPr>
                  <a:spLocks/>
                </p:cNvSpPr>
                <p:nvPr/>
              </p:nvSpPr>
              <p:spPr bwMode="auto">
                <a:xfrm>
                  <a:off x="3423" y="3384"/>
                  <a:ext cx="30" cy="7"/>
                </a:xfrm>
                <a:custGeom>
                  <a:avLst/>
                  <a:gdLst>
                    <a:gd name="T0" fmla="*/ 0 w 30"/>
                    <a:gd name="T1" fmla="*/ 0 h 7"/>
                    <a:gd name="T2" fmla="*/ 0 w 30"/>
                    <a:gd name="T3" fmla="*/ 0 h 7"/>
                    <a:gd name="T4" fmla="*/ 0 w 30"/>
                    <a:gd name="T5" fmla="*/ 7 h 7"/>
                    <a:gd name="T6" fmla="*/ 24 w 30"/>
                    <a:gd name="T7" fmla="*/ 7 h 7"/>
                    <a:gd name="T8" fmla="*/ 30 w 30"/>
                    <a:gd name="T9" fmla="*/ 0 h 7"/>
                    <a:gd name="T10" fmla="*/ 24 w 30"/>
                    <a:gd name="T11" fmla="*/ 0 h 7"/>
                    <a:gd name="T12" fmla="*/ 0 w 30"/>
                    <a:gd name="T13" fmla="*/ 0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4" y="7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7" name="Freeform 75"/>
                <p:cNvSpPr>
                  <a:spLocks/>
                </p:cNvSpPr>
                <p:nvPr/>
              </p:nvSpPr>
              <p:spPr bwMode="auto">
                <a:xfrm>
                  <a:off x="3465" y="3384"/>
                  <a:ext cx="30" cy="13"/>
                </a:xfrm>
                <a:custGeom>
                  <a:avLst/>
                  <a:gdLst>
                    <a:gd name="T0" fmla="*/ 0 w 30"/>
                    <a:gd name="T1" fmla="*/ 0 h 13"/>
                    <a:gd name="T2" fmla="*/ 0 w 30"/>
                    <a:gd name="T3" fmla="*/ 7 h 13"/>
                    <a:gd name="T4" fmla="*/ 0 w 30"/>
                    <a:gd name="T5" fmla="*/ 7 h 13"/>
                    <a:gd name="T6" fmla="*/ 24 w 30"/>
                    <a:gd name="T7" fmla="*/ 13 h 13"/>
                    <a:gd name="T8" fmla="*/ 30 w 30"/>
                    <a:gd name="T9" fmla="*/ 7 h 13"/>
                    <a:gd name="T10" fmla="*/ 24 w 30"/>
                    <a:gd name="T11" fmla="*/ 7 h 13"/>
                    <a:gd name="T12" fmla="*/ 0 w 30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24" y="13"/>
                      </a:lnTo>
                      <a:lnTo>
                        <a:pt x="30" y="7"/>
                      </a:lnTo>
                      <a:lnTo>
                        <a:pt x="24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8" name="Freeform 76"/>
                <p:cNvSpPr>
                  <a:spLocks/>
                </p:cNvSpPr>
                <p:nvPr/>
              </p:nvSpPr>
              <p:spPr bwMode="auto">
                <a:xfrm>
                  <a:off x="3507" y="3391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39" name="Freeform 77"/>
                <p:cNvSpPr>
                  <a:spLocks/>
                </p:cNvSpPr>
                <p:nvPr/>
              </p:nvSpPr>
              <p:spPr bwMode="auto">
                <a:xfrm>
                  <a:off x="3549" y="3397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0" name="Freeform 78"/>
                <p:cNvSpPr>
                  <a:spLocks/>
                </p:cNvSpPr>
                <p:nvPr/>
              </p:nvSpPr>
              <p:spPr bwMode="auto">
                <a:xfrm>
                  <a:off x="3591" y="3397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1" name="Freeform 79"/>
                <p:cNvSpPr>
                  <a:spLocks/>
                </p:cNvSpPr>
                <p:nvPr/>
              </p:nvSpPr>
              <p:spPr bwMode="auto">
                <a:xfrm>
                  <a:off x="3633" y="3403"/>
                  <a:ext cx="24" cy="6"/>
                </a:xfrm>
                <a:custGeom>
                  <a:avLst/>
                  <a:gdLst>
                    <a:gd name="T0" fmla="*/ 0 w 24"/>
                    <a:gd name="T1" fmla="*/ 0 h 6"/>
                    <a:gd name="T2" fmla="*/ 0 w 24"/>
                    <a:gd name="T3" fmla="*/ 0 h 6"/>
                    <a:gd name="T4" fmla="*/ 0 w 24"/>
                    <a:gd name="T5" fmla="*/ 6 h 6"/>
                    <a:gd name="T6" fmla="*/ 24 w 24"/>
                    <a:gd name="T7" fmla="*/ 6 h 6"/>
                    <a:gd name="T8" fmla="*/ 24 w 24"/>
                    <a:gd name="T9" fmla="*/ 0 h 6"/>
                    <a:gd name="T10" fmla="*/ 24 w 24"/>
                    <a:gd name="T11" fmla="*/ 0 h 6"/>
                    <a:gd name="T12" fmla="*/ 0 w 24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2" name="Freeform 80"/>
                <p:cNvSpPr>
                  <a:spLocks/>
                </p:cNvSpPr>
                <p:nvPr/>
              </p:nvSpPr>
              <p:spPr bwMode="auto">
                <a:xfrm>
                  <a:off x="3669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3" name="Freeform 81"/>
                <p:cNvSpPr>
                  <a:spLocks/>
                </p:cNvSpPr>
                <p:nvPr/>
              </p:nvSpPr>
              <p:spPr bwMode="auto">
                <a:xfrm>
                  <a:off x="3711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4" name="Freeform 82"/>
                <p:cNvSpPr>
                  <a:spLocks/>
                </p:cNvSpPr>
                <p:nvPr/>
              </p:nvSpPr>
              <p:spPr bwMode="auto">
                <a:xfrm>
                  <a:off x="3753" y="3403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5" name="Freeform 83"/>
                <p:cNvSpPr>
                  <a:spLocks/>
                </p:cNvSpPr>
                <p:nvPr/>
              </p:nvSpPr>
              <p:spPr bwMode="auto">
                <a:xfrm>
                  <a:off x="3795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6" name="Freeform 84"/>
                <p:cNvSpPr>
                  <a:spLocks/>
                </p:cNvSpPr>
                <p:nvPr/>
              </p:nvSpPr>
              <p:spPr bwMode="auto">
                <a:xfrm>
                  <a:off x="3837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7" name="Freeform 85"/>
                <p:cNvSpPr>
                  <a:spLocks/>
                </p:cNvSpPr>
                <p:nvPr/>
              </p:nvSpPr>
              <p:spPr bwMode="auto">
                <a:xfrm>
                  <a:off x="3879" y="3403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8" name="Freeform 86"/>
                <p:cNvSpPr>
                  <a:spLocks/>
                </p:cNvSpPr>
                <p:nvPr/>
              </p:nvSpPr>
              <p:spPr bwMode="auto">
                <a:xfrm>
                  <a:off x="3921" y="3397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49" name="Freeform 87"/>
                <p:cNvSpPr>
                  <a:spLocks/>
                </p:cNvSpPr>
                <p:nvPr/>
              </p:nvSpPr>
              <p:spPr bwMode="auto">
                <a:xfrm>
                  <a:off x="3963" y="3397"/>
                  <a:ext cx="31" cy="6"/>
                </a:xfrm>
                <a:custGeom>
                  <a:avLst/>
                  <a:gdLst>
                    <a:gd name="T0" fmla="*/ 6 w 31"/>
                    <a:gd name="T1" fmla="*/ 0 h 6"/>
                    <a:gd name="T2" fmla="*/ 0 w 31"/>
                    <a:gd name="T3" fmla="*/ 6 h 6"/>
                    <a:gd name="T4" fmla="*/ 6 w 31"/>
                    <a:gd name="T5" fmla="*/ 6 h 6"/>
                    <a:gd name="T6" fmla="*/ 31 w 31"/>
                    <a:gd name="T7" fmla="*/ 6 h 6"/>
                    <a:gd name="T8" fmla="*/ 31 w 31"/>
                    <a:gd name="T9" fmla="*/ 6 h 6"/>
                    <a:gd name="T10" fmla="*/ 31 w 31"/>
                    <a:gd name="T11" fmla="*/ 0 h 6"/>
                    <a:gd name="T12" fmla="*/ 6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0" name="Freeform 88"/>
                <p:cNvSpPr>
                  <a:spLocks/>
                </p:cNvSpPr>
                <p:nvPr/>
              </p:nvSpPr>
              <p:spPr bwMode="auto">
                <a:xfrm>
                  <a:off x="4006" y="3391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1" name="Freeform 89"/>
                <p:cNvSpPr>
                  <a:spLocks/>
                </p:cNvSpPr>
                <p:nvPr/>
              </p:nvSpPr>
              <p:spPr bwMode="auto">
                <a:xfrm>
                  <a:off x="4048" y="3391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2" name="Freeform 90"/>
                <p:cNvSpPr>
                  <a:spLocks/>
                </p:cNvSpPr>
                <p:nvPr/>
              </p:nvSpPr>
              <p:spPr bwMode="auto">
                <a:xfrm>
                  <a:off x="4090" y="3384"/>
                  <a:ext cx="30" cy="7"/>
                </a:xfrm>
                <a:custGeom>
                  <a:avLst/>
                  <a:gdLst>
                    <a:gd name="T0" fmla="*/ 6 w 30"/>
                    <a:gd name="T1" fmla="*/ 0 h 7"/>
                    <a:gd name="T2" fmla="*/ 0 w 30"/>
                    <a:gd name="T3" fmla="*/ 7 h 7"/>
                    <a:gd name="T4" fmla="*/ 6 w 30"/>
                    <a:gd name="T5" fmla="*/ 7 h 7"/>
                    <a:gd name="T6" fmla="*/ 30 w 30"/>
                    <a:gd name="T7" fmla="*/ 7 h 7"/>
                    <a:gd name="T8" fmla="*/ 30 w 30"/>
                    <a:gd name="T9" fmla="*/ 0 h 7"/>
                    <a:gd name="T10" fmla="*/ 30 w 30"/>
                    <a:gd name="T11" fmla="*/ 0 h 7"/>
                    <a:gd name="T12" fmla="*/ 6 w 30"/>
                    <a:gd name="T13" fmla="*/ 0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6" y="0"/>
                      </a:moveTo>
                      <a:lnTo>
                        <a:pt x="0" y="7"/>
                      </a:lnTo>
                      <a:lnTo>
                        <a:pt x="6" y="7"/>
                      </a:lnTo>
                      <a:lnTo>
                        <a:pt x="30" y="7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3" name="Freeform 91"/>
                <p:cNvSpPr>
                  <a:spLocks/>
                </p:cNvSpPr>
                <p:nvPr/>
              </p:nvSpPr>
              <p:spPr bwMode="auto">
                <a:xfrm>
                  <a:off x="4132" y="337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4" name="Freeform 92"/>
                <p:cNvSpPr>
                  <a:spLocks/>
                </p:cNvSpPr>
                <p:nvPr/>
              </p:nvSpPr>
              <p:spPr bwMode="auto">
                <a:xfrm>
                  <a:off x="4174" y="337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0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5" name="Freeform 93"/>
                <p:cNvSpPr>
                  <a:spLocks/>
                </p:cNvSpPr>
                <p:nvPr/>
              </p:nvSpPr>
              <p:spPr bwMode="auto">
                <a:xfrm>
                  <a:off x="4216" y="33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6" name="Freeform 94"/>
                <p:cNvSpPr>
                  <a:spLocks/>
                </p:cNvSpPr>
                <p:nvPr/>
              </p:nvSpPr>
              <p:spPr bwMode="auto">
                <a:xfrm>
                  <a:off x="4258" y="335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7" name="Freeform 95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8" name="Freeform 96"/>
                <p:cNvSpPr>
                  <a:spLocks/>
                </p:cNvSpPr>
                <p:nvPr/>
              </p:nvSpPr>
              <p:spPr bwMode="auto">
                <a:xfrm>
                  <a:off x="4342" y="333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59" name="Freeform 97"/>
                <p:cNvSpPr>
                  <a:spLocks/>
                </p:cNvSpPr>
                <p:nvPr/>
              </p:nvSpPr>
              <p:spPr bwMode="auto">
                <a:xfrm>
                  <a:off x="4384" y="3330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0" name="Freeform 98"/>
                <p:cNvSpPr>
                  <a:spLocks/>
                </p:cNvSpPr>
                <p:nvPr/>
              </p:nvSpPr>
              <p:spPr bwMode="auto">
                <a:xfrm>
                  <a:off x="4420" y="331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1" name="Freeform 99"/>
                <p:cNvSpPr>
                  <a:spLocks/>
                </p:cNvSpPr>
                <p:nvPr/>
              </p:nvSpPr>
              <p:spPr bwMode="auto">
                <a:xfrm>
                  <a:off x="4462" y="330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2" name="Freeform 100"/>
                <p:cNvSpPr>
                  <a:spLocks/>
                </p:cNvSpPr>
                <p:nvPr/>
              </p:nvSpPr>
              <p:spPr bwMode="auto">
                <a:xfrm>
                  <a:off x="4504" y="3288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3" name="Freeform 101"/>
                <p:cNvSpPr>
                  <a:spLocks/>
                </p:cNvSpPr>
                <p:nvPr/>
              </p:nvSpPr>
              <p:spPr bwMode="auto">
                <a:xfrm>
                  <a:off x="4540" y="327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4" name="Freeform 102"/>
                <p:cNvSpPr>
                  <a:spLocks/>
                </p:cNvSpPr>
                <p:nvPr/>
              </p:nvSpPr>
              <p:spPr bwMode="auto">
                <a:xfrm>
                  <a:off x="4582" y="3258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5" name="Freeform 103"/>
                <p:cNvSpPr>
                  <a:spLocks/>
                </p:cNvSpPr>
                <p:nvPr/>
              </p:nvSpPr>
              <p:spPr bwMode="auto">
                <a:xfrm>
                  <a:off x="4618" y="3240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6" name="Freeform 104"/>
                <p:cNvSpPr>
                  <a:spLocks/>
                </p:cNvSpPr>
                <p:nvPr/>
              </p:nvSpPr>
              <p:spPr bwMode="auto">
                <a:xfrm>
                  <a:off x="4654" y="3222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2 w 30"/>
                    <a:gd name="T7" fmla="*/ 12 h 18"/>
                    <a:gd name="T8" fmla="*/ 24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12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7" name="Freeform 105"/>
                <p:cNvSpPr>
                  <a:spLocks/>
                </p:cNvSpPr>
                <p:nvPr/>
              </p:nvSpPr>
              <p:spPr bwMode="auto">
                <a:xfrm>
                  <a:off x="4690" y="319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8" name="Freeform 106"/>
                <p:cNvSpPr>
                  <a:spLocks/>
                </p:cNvSpPr>
                <p:nvPr/>
              </p:nvSpPr>
              <p:spPr bwMode="auto">
                <a:xfrm>
                  <a:off x="4726" y="3174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69" name="Freeform 107"/>
                <p:cNvSpPr>
                  <a:spLocks/>
                </p:cNvSpPr>
                <p:nvPr/>
              </p:nvSpPr>
              <p:spPr bwMode="auto">
                <a:xfrm>
                  <a:off x="4762" y="3144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6 w 24"/>
                    <a:gd name="T7" fmla="*/ 18 h 24"/>
                    <a:gd name="T8" fmla="*/ 6 w 24"/>
                    <a:gd name="T9" fmla="*/ 18 h 24"/>
                    <a:gd name="T10" fmla="*/ 24 w 24"/>
                    <a:gd name="T11" fmla="*/ 0 h 24"/>
                    <a:gd name="T12" fmla="*/ 18 w 24"/>
                    <a:gd name="T13" fmla="*/ 0 h 24"/>
                    <a:gd name="T14" fmla="*/ 18 w 24"/>
                    <a:gd name="T15" fmla="*/ 0 h 24"/>
                    <a:gd name="T16" fmla="*/ 0 w 24"/>
                    <a:gd name="T17" fmla="*/ 18 h 24"/>
                    <a:gd name="T18" fmla="*/ 6 w 24"/>
                    <a:gd name="T19" fmla="*/ 18 h 24"/>
                    <a:gd name="T20" fmla="*/ 6 w 24"/>
                    <a:gd name="T21" fmla="*/ 12 h 24"/>
                    <a:gd name="T22" fmla="*/ 0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6" y="12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0" name="Freeform 108"/>
                <p:cNvSpPr>
                  <a:spLocks/>
                </p:cNvSpPr>
                <p:nvPr/>
              </p:nvSpPr>
              <p:spPr bwMode="auto">
                <a:xfrm>
                  <a:off x="4792" y="3114"/>
                  <a:ext cx="18" cy="24"/>
                </a:xfrm>
                <a:custGeom>
                  <a:avLst/>
                  <a:gdLst>
                    <a:gd name="T0" fmla="*/ 0 w 18"/>
                    <a:gd name="T1" fmla="*/ 18 h 24"/>
                    <a:gd name="T2" fmla="*/ 0 w 18"/>
                    <a:gd name="T3" fmla="*/ 24 h 24"/>
                    <a:gd name="T4" fmla="*/ 6 w 18"/>
                    <a:gd name="T5" fmla="*/ 18 h 24"/>
                    <a:gd name="T6" fmla="*/ 12 w 18"/>
                    <a:gd name="T7" fmla="*/ 6 h 24"/>
                    <a:gd name="T8" fmla="*/ 18 w 18"/>
                    <a:gd name="T9" fmla="*/ 0 h 24"/>
                    <a:gd name="T10" fmla="*/ 18 w 18"/>
                    <a:gd name="T11" fmla="*/ 0 h 24"/>
                    <a:gd name="T12" fmla="*/ 12 w 18"/>
                    <a:gd name="T13" fmla="*/ 0 h 24"/>
                    <a:gd name="T14" fmla="*/ 6 w 18"/>
                    <a:gd name="T15" fmla="*/ 6 h 24"/>
                    <a:gd name="T16" fmla="*/ 0 w 18"/>
                    <a:gd name="T17" fmla="*/ 1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2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1" name="Freeform 109"/>
                <p:cNvSpPr>
                  <a:spLocks/>
                </p:cNvSpPr>
                <p:nvPr/>
              </p:nvSpPr>
              <p:spPr bwMode="auto">
                <a:xfrm>
                  <a:off x="4816" y="3078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8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2" name="Freeform 110"/>
                <p:cNvSpPr>
                  <a:spLocks/>
                </p:cNvSpPr>
                <p:nvPr/>
              </p:nvSpPr>
              <p:spPr bwMode="auto">
                <a:xfrm>
                  <a:off x="4834" y="3036"/>
                  <a:ext cx="18" cy="30"/>
                </a:xfrm>
                <a:custGeom>
                  <a:avLst/>
                  <a:gdLst>
                    <a:gd name="T0" fmla="*/ 0 w 18"/>
                    <a:gd name="T1" fmla="*/ 30 h 30"/>
                    <a:gd name="T2" fmla="*/ 6 w 18"/>
                    <a:gd name="T3" fmla="*/ 30 h 30"/>
                    <a:gd name="T4" fmla="*/ 6 w 18"/>
                    <a:gd name="T5" fmla="*/ 30 h 30"/>
                    <a:gd name="T6" fmla="*/ 18 w 18"/>
                    <a:gd name="T7" fmla="*/ 6 h 30"/>
                    <a:gd name="T8" fmla="*/ 18 w 18"/>
                    <a:gd name="T9" fmla="*/ 6 h 30"/>
                    <a:gd name="T10" fmla="*/ 12 w 18"/>
                    <a:gd name="T11" fmla="*/ 0 h 30"/>
                    <a:gd name="T12" fmla="*/ 12 w 18"/>
                    <a:gd name="T13" fmla="*/ 6 h 30"/>
                    <a:gd name="T14" fmla="*/ 12 w 18"/>
                    <a:gd name="T15" fmla="*/ 6 h 30"/>
                    <a:gd name="T16" fmla="*/ 0 w 18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3" name="Freeform 111"/>
                <p:cNvSpPr>
                  <a:spLocks/>
                </p:cNvSpPr>
                <p:nvPr/>
              </p:nvSpPr>
              <p:spPr bwMode="auto">
                <a:xfrm>
                  <a:off x="4846" y="2994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0 w 12"/>
                    <a:gd name="T3" fmla="*/ 30 h 30"/>
                    <a:gd name="T4" fmla="*/ 6 w 12"/>
                    <a:gd name="T5" fmla="*/ 30 h 30"/>
                    <a:gd name="T6" fmla="*/ 12 w 12"/>
                    <a:gd name="T7" fmla="*/ 6 h 30"/>
                    <a:gd name="T8" fmla="*/ 6 w 12"/>
                    <a:gd name="T9" fmla="*/ 6 h 30"/>
                    <a:gd name="T10" fmla="*/ 6 w 12"/>
                    <a:gd name="T11" fmla="*/ 0 h 30"/>
                    <a:gd name="T12" fmla="*/ 0 w 12"/>
                    <a:gd name="T13" fmla="*/ 6 h 30"/>
                    <a:gd name="T14" fmla="*/ 6 w 12"/>
                    <a:gd name="T15" fmla="*/ 6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4" name="Freeform 112"/>
                <p:cNvSpPr>
                  <a:spLocks/>
                </p:cNvSpPr>
                <p:nvPr/>
              </p:nvSpPr>
              <p:spPr bwMode="auto">
                <a:xfrm>
                  <a:off x="4846" y="2958"/>
                  <a:ext cx="6" cy="30"/>
                </a:xfrm>
                <a:custGeom>
                  <a:avLst/>
                  <a:gdLst>
                    <a:gd name="T0" fmla="*/ 0 w 6"/>
                    <a:gd name="T1" fmla="*/ 24 h 30"/>
                    <a:gd name="T2" fmla="*/ 6 w 6"/>
                    <a:gd name="T3" fmla="*/ 30 h 30"/>
                    <a:gd name="T4" fmla="*/ 6 w 6"/>
                    <a:gd name="T5" fmla="*/ 24 h 30"/>
                    <a:gd name="T6" fmla="*/ 6 w 6"/>
                    <a:gd name="T7" fmla="*/ 0 h 30"/>
                    <a:gd name="T8" fmla="*/ 6 w 6"/>
                    <a:gd name="T9" fmla="*/ 0 h 30"/>
                    <a:gd name="T10" fmla="*/ 0 w 6"/>
                    <a:gd name="T11" fmla="*/ 0 h 30"/>
                    <a:gd name="T12" fmla="*/ 0 w 6"/>
                    <a:gd name="T13" fmla="*/ 0 h 30"/>
                    <a:gd name="T14" fmla="*/ 0 w 6"/>
                    <a:gd name="T15" fmla="*/ 0 h 30"/>
                    <a:gd name="T16" fmla="*/ 0 w 6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5" name="Freeform 113"/>
                <p:cNvSpPr>
                  <a:spLocks/>
                </p:cNvSpPr>
                <p:nvPr/>
              </p:nvSpPr>
              <p:spPr bwMode="auto">
                <a:xfrm>
                  <a:off x="4828" y="2916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12 w 12"/>
                    <a:gd name="T3" fmla="*/ 30 h 30"/>
                    <a:gd name="T4" fmla="*/ 12 w 12"/>
                    <a:gd name="T5" fmla="*/ 24 h 30"/>
                    <a:gd name="T6" fmla="*/ 6 w 12"/>
                    <a:gd name="T7" fmla="*/ 6 h 30"/>
                    <a:gd name="T8" fmla="*/ 0 w 12"/>
                    <a:gd name="T9" fmla="*/ 0 h 30"/>
                    <a:gd name="T10" fmla="*/ 0 w 12"/>
                    <a:gd name="T11" fmla="*/ 6 h 30"/>
                    <a:gd name="T12" fmla="*/ 6 w 12"/>
                    <a:gd name="T13" fmla="*/ 24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12" y="30"/>
                      </a:lnTo>
                      <a:lnTo>
                        <a:pt x="12" y="24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6" name="Freeform 114"/>
                <p:cNvSpPr>
                  <a:spLocks/>
                </p:cNvSpPr>
                <p:nvPr/>
              </p:nvSpPr>
              <p:spPr bwMode="auto">
                <a:xfrm>
                  <a:off x="4804" y="2880"/>
                  <a:ext cx="18" cy="30"/>
                </a:xfrm>
                <a:custGeom>
                  <a:avLst/>
                  <a:gdLst>
                    <a:gd name="T0" fmla="*/ 12 w 18"/>
                    <a:gd name="T1" fmla="*/ 24 h 30"/>
                    <a:gd name="T2" fmla="*/ 18 w 18"/>
                    <a:gd name="T3" fmla="*/ 30 h 30"/>
                    <a:gd name="T4" fmla="*/ 18 w 18"/>
                    <a:gd name="T5" fmla="*/ 24 h 30"/>
                    <a:gd name="T6" fmla="*/ 6 w 18"/>
                    <a:gd name="T7" fmla="*/ 6 h 30"/>
                    <a:gd name="T8" fmla="*/ 0 w 18"/>
                    <a:gd name="T9" fmla="*/ 0 h 30"/>
                    <a:gd name="T10" fmla="*/ 0 w 18"/>
                    <a:gd name="T11" fmla="*/ 6 h 30"/>
                    <a:gd name="T12" fmla="*/ 12 w 18"/>
                    <a:gd name="T13" fmla="*/ 24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30">
                      <a:moveTo>
                        <a:pt x="12" y="24"/>
                      </a:move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7" name="Freeform 115"/>
                <p:cNvSpPr>
                  <a:spLocks/>
                </p:cNvSpPr>
                <p:nvPr/>
              </p:nvSpPr>
              <p:spPr bwMode="auto">
                <a:xfrm>
                  <a:off x="4774" y="285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6 w 24"/>
                    <a:gd name="T7" fmla="*/ 6 h 24"/>
                    <a:gd name="T8" fmla="*/ 6 w 24"/>
                    <a:gd name="T9" fmla="*/ 0 h 24"/>
                    <a:gd name="T10" fmla="*/ 0 w 24"/>
                    <a:gd name="T11" fmla="*/ 6 h 24"/>
                    <a:gd name="T12" fmla="*/ 18 w 24"/>
                    <a:gd name="T13" fmla="*/ 24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8" name="Freeform 116"/>
                <p:cNvSpPr>
                  <a:spLocks/>
                </p:cNvSpPr>
                <p:nvPr/>
              </p:nvSpPr>
              <p:spPr bwMode="auto">
                <a:xfrm>
                  <a:off x="4744" y="2826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79" name="Freeform 117"/>
                <p:cNvSpPr>
                  <a:spLocks/>
                </p:cNvSpPr>
                <p:nvPr/>
              </p:nvSpPr>
              <p:spPr bwMode="auto">
                <a:xfrm>
                  <a:off x="4708" y="2802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12 w 30"/>
                    <a:gd name="T7" fmla="*/ 6 h 18"/>
                    <a:gd name="T8" fmla="*/ 6 w 30"/>
                    <a:gd name="T9" fmla="*/ 0 h 18"/>
                    <a:gd name="T10" fmla="*/ 0 w 30"/>
                    <a:gd name="T11" fmla="*/ 0 h 18"/>
                    <a:gd name="T12" fmla="*/ 6 w 30"/>
                    <a:gd name="T13" fmla="*/ 6 h 18"/>
                    <a:gd name="T14" fmla="*/ 12 w 30"/>
                    <a:gd name="T15" fmla="*/ 12 h 18"/>
                    <a:gd name="T16" fmla="*/ 24 w 30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0" name="Freeform 118"/>
                <p:cNvSpPr>
                  <a:spLocks/>
                </p:cNvSpPr>
                <p:nvPr/>
              </p:nvSpPr>
              <p:spPr bwMode="auto">
                <a:xfrm>
                  <a:off x="4672" y="277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1" name="Freeform 119"/>
                <p:cNvSpPr>
                  <a:spLocks/>
                </p:cNvSpPr>
                <p:nvPr/>
              </p:nvSpPr>
              <p:spPr bwMode="auto">
                <a:xfrm>
                  <a:off x="4636" y="276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2" name="Freeform 120"/>
                <p:cNvSpPr>
                  <a:spLocks/>
                </p:cNvSpPr>
                <p:nvPr/>
              </p:nvSpPr>
              <p:spPr bwMode="auto">
                <a:xfrm>
                  <a:off x="4600" y="2742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6 w 24"/>
                    <a:gd name="T7" fmla="*/ 0 h 12"/>
                    <a:gd name="T8" fmla="*/ 0 w 24"/>
                    <a:gd name="T9" fmla="*/ 0 h 12"/>
                    <a:gd name="T10" fmla="*/ 0 w 24"/>
                    <a:gd name="T11" fmla="*/ 0 h 12"/>
                    <a:gd name="T12" fmla="*/ 0 w 24"/>
                    <a:gd name="T13" fmla="*/ 6 h 12"/>
                    <a:gd name="T14" fmla="*/ 6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3" name="Freeform 121"/>
                <p:cNvSpPr>
                  <a:spLocks/>
                </p:cNvSpPr>
                <p:nvPr/>
              </p:nvSpPr>
              <p:spPr bwMode="auto">
                <a:xfrm>
                  <a:off x="4558" y="272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4" name="Freeform 122"/>
                <p:cNvSpPr>
                  <a:spLocks/>
                </p:cNvSpPr>
                <p:nvPr/>
              </p:nvSpPr>
              <p:spPr bwMode="auto">
                <a:xfrm>
                  <a:off x="4522" y="2706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18 w 30"/>
                    <a:gd name="T7" fmla="*/ 6 h 18"/>
                    <a:gd name="T8" fmla="*/ 0 w 30"/>
                    <a:gd name="T9" fmla="*/ 0 h 18"/>
                    <a:gd name="T10" fmla="*/ 0 w 30"/>
                    <a:gd name="T11" fmla="*/ 6 h 18"/>
                    <a:gd name="T12" fmla="*/ 0 w 30"/>
                    <a:gd name="T13" fmla="*/ 6 h 18"/>
                    <a:gd name="T14" fmla="*/ 18 w 30"/>
                    <a:gd name="T15" fmla="*/ 12 h 18"/>
                    <a:gd name="T16" fmla="*/ 24 w 30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5" name="Freeform 123"/>
                <p:cNvSpPr>
                  <a:spLocks/>
                </p:cNvSpPr>
                <p:nvPr/>
              </p:nvSpPr>
              <p:spPr bwMode="auto">
                <a:xfrm>
                  <a:off x="4480" y="269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6" name="Freeform 124"/>
                <p:cNvSpPr>
                  <a:spLocks/>
                </p:cNvSpPr>
                <p:nvPr/>
              </p:nvSpPr>
              <p:spPr bwMode="auto">
                <a:xfrm>
                  <a:off x="4438" y="268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24 w 30"/>
                    <a:gd name="T7" fmla="*/ 6 h 12"/>
                    <a:gd name="T8" fmla="*/ 6 w 30"/>
                    <a:gd name="T9" fmla="*/ 0 h 12"/>
                    <a:gd name="T10" fmla="*/ 0 w 30"/>
                    <a:gd name="T11" fmla="*/ 0 h 12"/>
                    <a:gd name="T12" fmla="*/ 6 w 30"/>
                    <a:gd name="T13" fmla="*/ 6 h 12"/>
                    <a:gd name="T14" fmla="*/ 24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7" name="Freeform 125"/>
                <p:cNvSpPr>
                  <a:spLocks/>
                </p:cNvSpPr>
                <p:nvPr/>
              </p:nvSpPr>
              <p:spPr bwMode="auto">
                <a:xfrm>
                  <a:off x="4402" y="267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8" name="Freeform 126"/>
                <p:cNvSpPr>
                  <a:spLocks/>
                </p:cNvSpPr>
                <p:nvPr/>
              </p:nvSpPr>
              <p:spPr bwMode="auto">
                <a:xfrm>
                  <a:off x="4360" y="265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6 h 12"/>
                    <a:gd name="T8" fmla="*/ 0 w 30"/>
                    <a:gd name="T9" fmla="*/ 0 h 12"/>
                    <a:gd name="T10" fmla="*/ 0 w 30"/>
                    <a:gd name="T11" fmla="*/ 6 h 12"/>
                    <a:gd name="T12" fmla="*/ 0 w 30"/>
                    <a:gd name="T13" fmla="*/ 6 h 12"/>
                    <a:gd name="T14" fmla="*/ 18 w 30"/>
                    <a:gd name="T15" fmla="*/ 12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89" name="Freeform 127"/>
                <p:cNvSpPr>
                  <a:spLocks/>
                </p:cNvSpPr>
                <p:nvPr/>
              </p:nvSpPr>
              <p:spPr bwMode="auto">
                <a:xfrm>
                  <a:off x="4318" y="265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0" name="Freeform 128"/>
                <p:cNvSpPr>
                  <a:spLocks/>
                </p:cNvSpPr>
                <p:nvPr/>
              </p:nvSpPr>
              <p:spPr bwMode="auto">
                <a:xfrm>
                  <a:off x="4276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1" name="Freeform 129"/>
                <p:cNvSpPr>
                  <a:spLocks/>
                </p:cNvSpPr>
                <p:nvPr/>
              </p:nvSpPr>
              <p:spPr bwMode="auto">
                <a:xfrm>
                  <a:off x="4234" y="263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2" name="Freeform 130"/>
                <p:cNvSpPr>
                  <a:spLocks/>
                </p:cNvSpPr>
                <p:nvPr/>
              </p:nvSpPr>
              <p:spPr bwMode="auto">
                <a:xfrm>
                  <a:off x="4198" y="2628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3" name="Freeform 131"/>
                <p:cNvSpPr>
                  <a:spLocks/>
                </p:cNvSpPr>
                <p:nvPr/>
              </p:nvSpPr>
              <p:spPr bwMode="auto">
                <a:xfrm>
                  <a:off x="4156" y="262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4" name="Freeform 132"/>
                <p:cNvSpPr>
                  <a:spLocks/>
                </p:cNvSpPr>
                <p:nvPr/>
              </p:nvSpPr>
              <p:spPr bwMode="auto">
                <a:xfrm>
                  <a:off x="4114" y="261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5" name="Freeform 133"/>
                <p:cNvSpPr>
                  <a:spLocks/>
                </p:cNvSpPr>
                <p:nvPr/>
              </p:nvSpPr>
              <p:spPr bwMode="auto">
                <a:xfrm>
                  <a:off x="4072" y="261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6" name="Freeform 134"/>
                <p:cNvSpPr>
                  <a:spLocks/>
                </p:cNvSpPr>
                <p:nvPr/>
              </p:nvSpPr>
              <p:spPr bwMode="auto">
                <a:xfrm>
                  <a:off x="4030" y="261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7" name="Freeform 135"/>
                <p:cNvSpPr>
                  <a:spLocks/>
                </p:cNvSpPr>
                <p:nvPr/>
              </p:nvSpPr>
              <p:spPr bwMode="auto">
                <a:xfrm>
                  <a:off x="3987" y="2604"/>
                  <a:ext cx="31" cy="6"/>
                </a:xfrm>
                <a:custGeom>
                  <a:avLst/>
                  <a:gdLst>
                    <a:gd name="T0" fmla="*/ 25 w 31"/>
                    <a:gd name="T1" fmla="*/ 6 h 6"/>
                    <a:gd name="T2" fmla="*/ 31 w 31"/>
                    <a:gd name="T3" fmla="*/ 6 h 6"/>
                    <a:gd name="T4" fmla="*/ 25 w 31"/>
                    <a:gd name="T5" fmla="*/ 0 h 6"/>
                    <a:gd name="T6" fmla="*/ 7 w 31"/>
                    <a:gd name="T7" fmla="*/ 0 h 6"/>
                    <a:gd name="T8" fmla="*/ 0 w 31"/>
                    <a:gd name="T9" fmla="*/ 0 h 6"/>
                    <a:gd name="T10" fmla="*/ 0 w 31"/>
                    <a:gd name="T11" fmla="*/ 0 h 6"/>
                    <a:gd name="T12" fmla="*/ 0 w 31"/>
                    <a:gd name="T13" fmla="*/ 6 h 6"/>
                    <a:gd name="T14" fmla="*/ 7 w 31"/>
                    <a:gd name="T15" fmla="*/ 6 h 6"/>
                    <a:gd name="T16" fmla="*/ 25 w 31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6">
                      <a:moveTo>
                        <a:pt x="25" y="6"/>
                      </a:move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7" y="6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8" name="Freeform 136"/>
                <p:cNvSpPr>
                  <a:spLocks/>
                </p:cNvSpPr>
                <p:nvPr/>
              </p:nvSpPr>
              <p:spPr bwMode="auto">
                <a:xfrm>
                  <a:off x="3945" y="260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699" name="Freeform 137"/>
                <p:cNvSpPr>
                  <a:spLocks/>
                </p:cNvSpPr>
                <p:nvPr/>
              </p:nvSpPr>
              <p:spPr bwMode="auto">
                <a:xfrm>
                  <a:off x="3903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00" name="Freeform 138"/>
                <p:cNvSpPr>
                  <a:spLocks/>
                </p:cNvSpPr>
                <p:nvPr/>
              </p:nvSpPr>
              <p:spPr bwMode="auto">
                <a:xfrm>
                  <a:off x="3861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01" name="Freeform 139"/>
                <p:cNvSpPr>
                  <a:spLocks/>
                </p:cNvSpPr>
                <p:nvPr/>
              </p:nvSpPr>
              <p:spPr bwMode="auto">
                <a:xfrm>
                  <a:off x="3819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702" name="Freeform 140"/>
                <p:cNvSpPr>
                  <a:spLocks/>
                </p:cNvSpPr>
                <p:nvPr/>
              </p:nvSpPr>
              <p:spPr bwMode="auto">
                <a:xfrm>
                  <a:off x="3777" y="259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311" name="Group 141"/>
              <p:cNvGrpSpPr>
                <a:grpSpLocks/>
              </p:cNvGrpSpPr>
              <p:nvPr/>
            </p:nvGrpSpPr>
            <p:grpSpPr bwMode="auto">
              <a:xfrm>
                <a:off x="2793" y="2646"/>
                <a:ext cx="1969" cy="714"/>
                <a:chOff x="2793" y="2646"/>
                <a:chExt cx="1969" cy="714"/>
              </a:xfrm>
            </p:grpSpPr>
            <p:sp>
              <p:nvSpPr>
                <p:cNvPr id="46480" name="Freeform 142"/>
                <p:cNvSpPr>
                  <a:spLocks/>
                </p:cNvSpPr>
                <p:nvPr/>
              </p:nvSpPr>
              <p:spPr bwMode="auto">
                <a:xfrm>
                  <a:off x="3753" y="2646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81" name="Freeform 143"/>
                <p:cNvSpPr>
                  <a:spLocks/>
                </p:cNvSpPr>
                <p:nvPr/>
              </p:nvSpPr>
              <p:spPr bwMode="auto">
                <a:xfrm>
                  <a:off x="3711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82" name="Freeform 144"/>
                <p:cNvSpPr>
                  <a:spLocks/>
                </p:cNvSpPr>
                <p:nvPr/>
              </p:nvSpPr>
              <p:spPr bwMode="auto">
                <a:xfrm>
                  <a:off x="3669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83" name="Freeform 145"/>
                <p:cNvSpPr>
                  <a:spLocks/>
                </p:cNvSpPr>
                <p:nvPr/>
              </p:nvSpPr>
              <p:spPr bwMode="auto">
                <a:xfrm>
                  <a:off x="3627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84" name="Freeform 146"/>
                <p:cNvSpPr>
                  <a:spLocks/>
                </p:cNvSpPr>
                <p:nvPr/>
              </p:nvSpPr>
              <p:spPr bwMode="auto">
                <a:xfrm>
                  <a:off x="3585" y="2652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85" name="Freeform 147"/>
                <p:cNvSpPr>
                  <a:spLocks/>
                </p:cNvSpPr>
                <p:nvPr/>
              </p:nvSpPr>
              <p:spPr bwMode="auto">
                <a:xfrm>
                  <a:off x="3543" y="265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86" name="Freeform 148"/>
                <p:cNvSpPr>
                  <a:spLocks/>
                </p:cNvSpPr>
                <p:nvPr/>
              </p:nvSpPr>
              <p:spPr bwMode="auto">
                <a:xfrm>
                  <a:off x="3501" y="265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87" name="Freeform 149"/>
                <p:cNvSpPr>
                  <a:spLocks/>
                </p:cNvSpPr>
                <p:nvPr/>
              </p:nvSpPr>
              <p:spPr bwMode="auto">
                <a:xfrm>
                  <a:off x="3459" y="265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88" name="Freeform 150"/>
                <p:cNvSpPr>
                  <a:spLocks/>
                </p:cNvSpPr>
                <p:nvPr/>
              </p:nvSpPr>
              <p:spPr bwMode="auto">
                <a:xfrm>
                  <a:off x="3417" y="266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89" name="Freeform 151"/>
                <p:cNvSpPr>
                  <a:spLocks/>
                </p:cNvSpPr>
                <p:nvPr/>
              </p:nvSpPr>
              <p:spPr bwMode="auto">
                <a:xfrm>
                  <a:off x="3375" y="267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0" name="Freeform 152"/>
                <p:cNvSpPr>
                  <a:spLocks/>
                </p:cNvSpPr>
                <p:nvPr/>
              </p:nvSpPr>
              <p:spPr bwMode="auto">
                <a:xfrm>
                  <a:off x="3333" y="267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1" name="Freeform 153"/>
                <p:cNvSpPr>
                  <a:spLocks/>
                </p:cNvSpPr>
                <p:nvPr/>
              </p:nvSpPr>
              <p:spPr bwMode="auto">
                <a:xfrm>
                  <a:off x="3291" y="268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2" name="Freeform 154"/>
                <p:cNvSpPr>
                  <a:spLocks/>
                </p:cNvSpPr>
                <p:nvPr/>
              </p:nvSpPr>
              <p:spPr bwMode="auto">
                <a:xfrm>
                  <a:off x="3249" y="2694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3" name="Freeform 155"/>
                <p:cNvSpPr>
                  <a:spLocks/>
                </p:cNvSpPr>
                <p:nvPr/>
              </p:nvSpPr>
              <p:spPr bwMode="auto">
                <a:xfrm>
                  <a:off x="3207" y="2700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8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8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4" name="Freeform 156"/>
                <p:cNvSpPr>
                  <a:spLocks/>
                </p:cNvSpPr>
                <p:nvPr/>
              </p:nvSpPr>
              <p:spPr bwMode="auto">
                <a:xfrm>
                  <a:off x="3171" y="2712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5" name="Freeform 157"/>
                <p:cNvSpPr>
                  <a:spLocks/>
                </p:cNvSpPr>
                <p:nvPr/>
              </p:nvSpPr>
              <p:spPr bwMode="auto">
                <a:xfrm>
                  <a:off x="3129" y="272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6" name="Freeform 158"/>
                <p:cNvSpPr>
                  <a:spLocks/>
                </p:cNvSpPr>
                <p:nvPr/>
              </p:nvSpPr>
              <p:spPr bwMode="auto">
                <a:xfrm>
                  <a:off x="3087" y="273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7" name="Freeform 159"/>
                <p:cNvSpPr>
                  <a:spLocks/>
                </p:cNvSpPr>
                <p:nvPr/>
              </p:nvSpPr>
              <p:spPr bwMode="auto">
                <a:xfrm>
                  <a:off x="3051" y="2748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8" name="Freeform 160"/>
                <p:cNvSpPr>
                  <a:spLocks/>
                </p:cNvSpPr>
                <p:nvPr/>
              </p:nvSpPr>
              <p:spPr bwMode="auto">
                <a:xfrm>
                  <a:off x="3009" y="276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6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99" name="Freeform 161"/>
                <p:cNvSpPr>
                  <a:spLocks/>
                </p:cNvSpPr>
                <p:nvPr/>
              </p:nvSpPr>
              <p:spPr bwMode="auto">
                <a:xfrm>
                  <a:off x="2973" y="2784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0" name="Freeform 162"/>
                <p:cNvSpPr>
                  <a:spLocks/>
                </p:cNvSpPr>
                <p:nvPr/>
              </p:nvSpPr>
              <p:spPr bwMode="auto">
                <a:xfrm>
                  <a:off x="2937" y="2802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0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1" name="Freeform 163"/>
                <p:cNvSpPr>
                  <a:spLocks/>
                </p:cNvSpPr>
                <p:nvPr/>
              </p:nvSpPr>
              <p:spPr bwMode="auto">
                <a:xfrm>
                  <a:off x="2901" y="2820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12 w 24"/>
                    <a:gd name="T7" fmla="*/ 12 h 24"/>
                    <a:gd name="T8" fmla="*/ 0 w 24"/>
                    <a:gd name="T9" fmla="*/ 18 h 24"/>
                    <a:gd name="T10" fmla="*/ 0 w 24"/>
                    <a:gd name="T11" fmla="*/ 18 h 24"/>
                    <a:gd name="T12" fmla="*/ 0 w 24"/>
                    <a:gd name="T13" fmla="*/ 24 h 24"/>
                    <a:gd name="T14" fmla="*/ 12 w 24"/>
                    <a:gd name="T15" fmla="*/ 18 h 24"/>
                    <a:gd name="T16" fmla="*/ 24 w 24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12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2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2" name="Freeform 164"/>
                <p:cNvSpPr>
                  <a:spLocks/>
                </p:cNvSpPr>
                <p:nvPr/>
              </p:nvSpPr>
              <p:spPr bwMode="auto">
                <a:xfrm>
                  <a:off x="2865" y="2844"/>
                  <a:ext cx="30" cy="24"/>
                </a:xfrm>
                <a:custGeom>
                  <a:avLst/>
                  <a:gdLst>
                    <a:gd name="T0" fmla="*/ 24 w 30"/>
                    <a:gd name="T1" fmla="*/ 6 h 24"/>
                    <a:gd name="T2" fmla="*/ 30 w 30"/>
                    <a:gd name="T3" fmla="*/ 6 h 24"/>
                    <a:gd name="T4" fmla="*/ 24 w 30"/>
                    <a:gd name="T5" fmla="*/ 0 h 24"/>
                    <a:gd name="T6" fmla="*/ 6 w 30"/>
                    <a:gd name="T7" fmla="*/ 18 h 24"/>
                    <a:gd name="T8" fmla="*/ 0 w 30"/>
                    <a:gd name="T9" fmla="*/ 18 h 24"/>
                    <a:gd name="T10" fmla="*/ 6 w 30"/>
                    <a:gd name="T11" fmla="*/ 24 h 24"/>
                    <a:gd name="T12" fmla="*/ 24 w 30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24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3" name="Freeform 165"/>
                <p:cNvSpPr>
                  <a:spLocks/>
                </p:cNvSpPr>
                <p:nvPr/>
              </p:nvSpPr>
              <p:spPr bwMode="auto">
                <a:xfrm>
                  <a:off x="2835" y="2874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0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18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4" name="Freeform 166"/>
                <p:cNvSpPr>
                  <a:spLocks/>
                </p:cNvSpPr>
                <p:nvPr/>
              </p:nvSpPr>
              <p:spPr bwMode="auto">
                <a:xfrm>
                  <a:off x="2811" y="2904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18 w 24"/>
                    <a:gd name="T3" fmla="*/ 0 h 24"/>
                    <a:gd name="T4" fmla="*/ 18 w 24"/>
                    <a:gd name="T5" fmla="*/ 6 h 24"/>
                    <a:gd name="T6" fmla="*/ 0 w 24"/>
                    <a:gd name="T7" fmla="*/ 24 h 24"/>
                    <a:gd name="T8" fmla="*/ 6 w 24"/>
                    <a:gd name="T9" fmla="*/ 24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5" name="Freeform 167"/>
                <p:cNvSpPr>
                  <a:spLocks/>
                </p:cNvSpPr>
                <p:nvPr/>
              </p:nvSpPr>
              <p:spPr bwMode="auto">
                <a:xfrm>
                  <a:off x="2793" y="2940"/>
                  <a:ext cx="18" cy="30"/>
                </a:xfrm>
                <a:custGeom>
                  <a:avLst/>
                  <a:gdLst>
                    <a:gd name="T0" fmla="*/ 18 w 18"/>
                    <a:gd name="T1" fmla="*/ 6 h 30"/>
                    <a:gd name="T2" fmla="*/ 18 w 18"/>
                    <a:gd name="T3" fmla="*/ 0 h 30"/>
                    <a:gd name="T4" fmla="*/ 12 w 18"/>
                    <a:gd name="T5" fmla="*/ 6 h 30"/>
                    <a:gd name="T6" fmla="*/ 0 w 18"/>
                    <a:gd name="T7" fmla="*/ 24 h 30"/>
                    <a:gd name="T8" fmla="*/ 6 w 18"/>
                    <a:gd name="T9" fmla="*/ 30 h 30"/>
                    <a:gd name="T10" fmla="*/ 6 w 18"/>
                    <a:gd name="T11" fmla="*/ 24 h 30"/>
                    <a:gd name="T12" fmla="*/ 18 w 18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30">
                      <a:moveTo>
                        <a:pt x="18" y="6"/>
                      </a:move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6" name="Freeform 168"/>
                <p:cNvSpPr>
                  <a:spLocks/>
                </p:cNvSpPr>
                <p:nvPr/>
              </p:nvSpPr>
              <p:spPr bwMode="auto">
                <a:xfrm>
                  <a:off x="2793" y="2982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24 h 30"/>
                    <a:gd name="T10" fmla="*/ 0 w 6"/>
                    <a:gd name="T11" fmla="*/ 30 h 30"/>
                    <a:gd name="T12" fmla="*/ 6 w 6"/>
                    <a:gd name="T13" fmla="*/ 24 h 30"/>
                    <a:gd name="T14" fmla="*/ 6 w 6"/>
                    <a:gd name="T15" fmla="*/ 24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7" name="Freeform 169"/>
                <p:cNvSpPr>
                  <a:spLocks/>
                </p:cNvSpPr>
                <p:nvPr/>
              </p:nvSpPr>
              <p:spPr bwMode="auto">
                <a:xfrm>
                  <a:off x="2793" y="3024"/>
                  <a:ext cx="12" cy="30"/>
                </a:xfrm>
                <a:custGeom>
                  <a:avLst/>
                  <a:gdLst>
                    <a:gd name="T0" fmla="*/ 6 w 12"/>
                    <a:gd name="T1" fmla="*/ 0 h 30"/>
                    <a:gd name="T2" fmla="*/ 0 w 12"/>
                    <a:gd name="T3" fmla="*/ 0 h 30"/>
                    <a:gd name="T4" fmla="*/ 0 w 12"/>
                    <a:gd name="T5" fmla="*/ 0 h 30"/>
                    <a:gd name="T6" fmla="*/ 0 w 12"/>
                    <a:gd name="T7" fmla="*/ 18 h 30"/>
                    <a:gd name="T8" fmla="*/ 6 w 12"/>
                    <a:gd name="T9" fmla="*/ 24 h 30"/>
                    <a:gd name="T10" fmla="*/ 6 w 12"/>
                    <a:gd name="T11" fmla="*/ 30 h 30"/>
                    <a:gd name="T12" fmla="*/ 12 w 12"/>
                    <a:gd name="T13" fmla="*/ 24 h 30"/>
                    <a:gd name="T14" fmla="*/ 6 w 12"/>
                    <a:gd name="T15" fmla="*/ 18 h 30"/>
                    <a:gd name="T16" fmla="*/ 6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8" name="Freeform 170"/>
                <p:cNvSpPr>
                  <a:spLocks/>
                </p:cNvSpPr>
                <p:nvPr/>
              </p:nvSpPr>
              <p:spPr bwMode="auto">
                <a:xfrm>
                  <a:off x="2805" y="3060"/>
                  <a:ext cx="18" cy="30"/>
                </a:xfrm>
                <a:custGeom>
                  <a:avLst/>
                  <a:gdLst>
                    <a:gd name="T0" fmla="*/ 6 w 18"/>
                    <a:gd name="T1" fmla="*/ 6 h 30"/>
                    <a:gd name="T2" fmla="*/ 0 w 18"/>
                    <a:gd name="T3" fmla="*/ 0 h 30"/>
                    <a:gd name="T4" fmla="*/ 0 w 18"/>
                    <a:gd name="T5" fmla="*/ 6 h 30"/>
                    <a:gd name="T6" fmla="*/ 6 w 18"/>
                    <a:gd name="T7" fmla="*/ 18 h 30"/>
                    <a:gd name="T8" fmla="*/ 12 w 18"/>
                    <a:gd name="T9" fmla="*/ 24 h 30"/>
                    <a:gd name="T10" fmla="*/ 12 w 18"/>
                    <a:gd name="T11" fmla="*/ 30 h 30"/>
                    <a:gd name="T12" fmla="*/ 18 w 18"/>
                    <a:gd name="T13" fmla="*/ 24 h 30"/>
                    <a:gd name="T14" fmla="*/ 12 w 18"/>
                    <a:gd name="T15" fmla="*/ 18 h 30"/>
                    <a:gd name="T16" fmla="*/ 6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2" y="30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09" name="Freeform 171"/>
                <p:cNvSpPr>
                  <a:spLocks/>
                </p:cNvSpPr>
                <p:nvPr/>
              </p:nvSpPr>
              <p:spPr bwMode="auto">
                <a:xfrm>
                  <a:off x="2823" y="3096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6 w 24"/>
                    <a:gd name="T3" fmla="*/ 0 h 24"/>
                    <a:gd name="T4" fmla="*/ 0 w 24"/>
                    <a:gd name="T5" fmla="*/ 6 h 24"/>
                    <a:gd name="T6" fmla="*/ 12 w 24"/>
                    <a:gd name="T7" fmla="*/ 18 h 24"/>
                    <a:gd name="T8" fmla="*/ 12 w 24"/>
                    <a:gd name="T9" fmla="*/ 18 h 24"/>
                    <a:gd name="T10" fmla="*/ 24 w 24"/>
                    <a:gd name="T11" fmla="*/ 24 h 24"/>
                    <a:gd name="T12" fmla="*/ 24 w 24"/>
                    <a:gd name="T13" fmla="*/ 24 h 24"/>
                    <a:gd name="T14" fmla="*/ 24 w 24"/>
                    <a:gd name="T15" fmla="*/ 18 h 24"/>
                    <a:gd name="T16" fmla="*/ 12 w 24"/>
                    <a:gd name="T17" fmla="*/ 12 h 24"/>
                    <a:gd name="T18" fmla="*/ 12 w 24"/>
                    <a:gd name="T19" fmla="*/ 18 h 24"/>
                    <a:gd name="T20" fmla="*/ 18 w 24"/>
                    <a:gd name="T21" fmla="*/ 18 h 24"/>
                    <a:gd name="T22" fmla="*/ 6 w 24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18"/>
                      </a:lnTo>
                      <a:lnTo>
                        <a:pt x="24" y="24"/>
                      </a:lnTo>
                      <a:lnTo>
                        <a:pt x="24" y="18"/>
                      </a:lnTo>
                      <a:lnTo>
                        <a:pt x="12" y="12"/>
                      </a:lnTo>
                      <a:lnTo>
                        <a:pt x="12" y="18"/>
                      </a:lnTo>
                      <a:lnTo>
                        <a:pt x="18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0" name="Freeform 172"/>
                <p:cNvSpPr>
                  <a:spLocks/>
                </p:cNvSpPr>
                <p:nvPr/>
              </p:nvSpPr>
              <p:spPr bwMode="auto">
                <a:xfrm>
                  <a:off x="2853" y="3126"/>
                  <a:ext cx="24" cy="24"/>
                </a:xfrm>
                <a:custGeom>
                  <a:avLst/>
                  <a:gdLst>
                    <a:gd name="T0" fmla="*/ 6 w 24"/>
                    <a:gd name="T1" fmla="*/ 0 h 24"/>
                    <a:gd name="T2" fmla="*/ 0 w 24"/>
                    <a:gd name="T3" fmla="*/ 6 h 24"/>
                    <a:gd name="T4" fmla="*/ 6 w 24"/>
                    <a:gd name="T5" fmla="*/ 6 h 24"/>
                    <a:gd name="T6" fmla="*/ 18 w 24"/>
                    <a:gd name="T7" fmla="*/ 24 h 24"/>
                    <a:gd name="T8" fmla="*/ 24 w 24"/>
                    <a:gd name="T9" fmla="*/ 24 h 24"/>
                    <a:gd name="T10" fmla="*/ 24 w 24"/>
                    <a:gd name="T11" fmla="*/ 24 h 24"/>
                    <a:gd name="T12" fmla="*/ 24 w 24"/>
                    <a:gd name="T13" fmla="*/ 18 h 24"/>
                    <a:gd name="T14" fmla="*/ 18 w 24"/>
                    <a:gd name="T15" fmla="*/ 18 h 24"/>
                    <a:gd name="T16" fmla="*/ 6 w 24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1" name="Freeform 173"/>
                <p:cNvSpPr>
                  <a:spLocks/>
                </p:cNvSpPr>
                <p:nvPr/>
              </p:nvSpPr>
              <p:spPr bwMode="auto">
                <a:xfrm>
                  <a:off x="2883" y="315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2" name="Freeform 174"/>
                <p:cNvSpPr>
                  <a:spLocks/>
                </p:cNvSpPr>
                <p:nvPr/>
              </p:nvSpPr>
              <p:spPr bwMode="auto">
                <a:xfrm>
                  <a:off x="2919" y="318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3" name="Freeform 175"/>
                <p:cNvSpPr>
                  <a:spLocks/>
                </p:cNvSpPr>
                <p:nvPr/>
              </p:nvSpPr>
              <p:spPr bwMode="auto">
                <a:xfrm>
                  <a:off x="2955" y="320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4" name="Freeform 176"/>
                <p:cNvSpPr>
                  <a:spLocks/>
                </p:cNvSpPr>
                <p:nvPr/>
              </p:nvSpPr>
              <p:spPr bwMode="auto">
                <a:xfrm>
                  <a:off x="2997" y="3222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18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18 w 24"/>
                    <a:gd name="T15" fmla="*/ 6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5" name="Freeform 177"/>
                <p:cNvSpPr>
                  <a:spLocks/>
                </p:cNvSpPr>
                <p:nvPr/>
              </p:nvSpPr>
              <p:spPr bwMode="auto">
                <a:xfrm>
                  <a:off x="3033" y="3234"/>
                  <a:ext cx="30" cy="18"/>
                </a:xfrm>
                <a:custGeom>
                  <a:avLst/>
                  <a:gdLst>
                    <a:gd name="T0" fmla="*/ 0 w 30"/>
                    <a:gd name="T1" fmla="*/ 0 h 18"/>
                    <a:gd name="T2" fmla="*/ 0 w 30"/>
                    <a:gd name="T3" fmla="*/ 6 h 18"/>
                    <a:gd name="T4" fmla="*/ 0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0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6" name="Freeform 178"/>
                <p:cNvSpPr>
                  <a:spLocks/>
                </p:cNvSpPr>
                <p:nvPr/>
              </p:nvSpPr>
              <p:spPr bwMode="auto">
                <a:xfrm>
                  <a:off x="3069" y="325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12 w 30"/>
                    <a:gd name="T7" fmla="*/ 6 h 12"/>
                    <a:gd name="T8" fmla="*/ 30 w 30"/>
                    <a:gd name="T9" fmla="*/ 12 h 12"/>
                    <a:gd name="T10" fmla="*/ 30 w 30"/>
                    <a:gd name="T11" fmla="*/ 12 h 12"/>
                    <a:gd name="T12" fmla="*/ 30 w 30"/>
                    <a:gd name="T13" fmla="*/ 6 h 12"/>
                    <a:gd name="T14" fmla="*/ 12 w 30"/>
                    <a:gd name="T15" fmla="*/ 0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7" name="Freeform 179"/>
                <p:cNvSpPr>
                  <a:spLocks/>
                </p:cNvSpPr>
                <p:nvPr/>
              </p:nvSpPr>
              <p:spPr bwMode="auto">
                <a:xfrm>
                  <a:off x="3111" y="326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8" name="Freeform 180"/>
                <p:cNvSpPr>
                  <a:spLocks/>
                </p:cNvSpPr>
                <p:nvPr/>
              </p:nvSpPr>
              <p:spPr bwMode="auto">
                <a:xfrm>
                  <a:off x="3153" y="327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19" name="Freeform 181"/>
                <p:cNvSpPr>
                  <a:spLocks/>
                </p:cNvSpPr>
                <p:nvPr/>
              </p:nvSpPr>
              <p:spPr bwMode="auto">
                <a:xfrm>
                  <a:off x="3195" y="3288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0" name="Freeform 182"/>
                <p:cNvSpPr>
                  <a:spLocks/>
                </p:cNvSpPr>
                <p:nvPr/>
              </p:nvSpPr>
              <p:spPr bwMode="auto">
                <a:xfrm>
                  <a:off x="3231" y="330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1" name="Freeform 183"/>
                <p:cNvSpPr>
                  <a:spLocks/>
                </p:cNvSpPr>
                <p:nvPr/>
              </p:nvSpPr>
              <p:spPr bwMode="auto">
                <a:xfrm>
                  <a:off x="3273" y="330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2" name="Freeform 184"/>
                <p:cNvSpPr>
                  <a:spLocks/>
                </p:cNvSpPr>
                <p:nvPr/>
              </p:nvSpPr>
              <p:spPr bwMode="auto">
                <a:xfrm>
                  <a:off x="3315" y="331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3" name="Freeform 185"/>
                <p:cNvSpPr>
                  <a:spLocks/>
                </p:cNvSpPr>
                <p:nvPr/>
              </p:nvSpPr>
              <p:spPr bwMode="auto">
                <a:xfrm>
                  <a:off x="3357" y="332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4" name="Freeform 186"/>
                <p:cNvSpPr>
                  <a:spLocks/>
                </p:cNvSpPr>
                <p:nvPr/>
              </p:nvSpPr>
              <p:spPr bwMode="auto">
                <a:xfrm>
                  <a:off x="3399" y="333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5" name="Freeform 187"/>
                <p:cNvSpPr>
                  <a:spLocks/>
                </p:cNvSpPr>
                <p:nvPr/>
              </p:nvSpPr>
              <p:spPr bwMode="auto">
                <a:xfrm>
                  <a:off x="3441" y="333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6" name="Freeform 188"/>
                <p:cNvSpPr>
                  <a:spLocks/>
                </p:cNvSpPr>
                <p:nvPr/>
              </p:nvSpPr>
              <p:spPr bwMode="auto">
                <a:xfrm>
                  <a:off x="3483" y="334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7" name="Freeform 189"/>
                <p:cNvSpPr>
                  <a:spLocks/>
                </p:cNvSpPr>
                <p:nvPr/>
              </p:nvSpPr>
              <p:spPr bwMode="auto">
                <a:xfrm>
                  <a:off x="3525" y="334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8" name="Freeform 190"/>
                <p:cNvSpPr>
                  <a:spLocks/>
                </p:cNvSpPr>
                <p:nvPr/>
              </p:nvSpPr>
              <p:spPr bwMode="auto">
                <a:xfrm>
                  <a:off x="3567" y="334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29" name="Freeform 191"/>
                <p:cNvSpPr>
                  <a:spLocks/>
                </p:cNvSpPr>
                <p:nvPr/>
              </p:nvSpPr>
              <p:spPr bwMode="auto">
                <a:xfrm>
                  <a:off x="3609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0" name="Freeform 192"/>
                <p:cNvSpPr>
                  <a:spLocks/>
                </p:cNvSpPr>
                <p:nvPr/>
              </p:nvSpPr>
              <p:spPr bwMode="auto">
                <a:xfrm>
                  <a:off x="3651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1" name="Freeform 193"/>
                <p:cNvSpPr>
                  <a:spLocks/>
                </p:cNvSpPr>
                <p:nvPr/>
              </p:nvSpPr>
              <p:spPr bwMode="auto">
                <a:xfrm>
                  <a:off x="3693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2" name="Freeform 194"/>
                <p:cNvSpPr>
                  <a:spLocks/>
                </p:cNvSpPr>
                <p:nvPr/>
              </p:nvSpPr>
              <p:spPr bwMode="auto">
                <a:xfrm>
                  <a:off x="3735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3" name="Freeform 195"/>
                <p:cNvSpPr>
                  <a:spLocks/>
                </p:cNvSpPr>
                <p:nvPr/>
              </p:nvSpPr>
              <p:spPr bwMode="auto">
                <a:xfrm>
                  <a:off x="3777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4" name="Freeform 196"/>
                <p:cNvSpPr>
                  <a:spLocks/>
                </p:cNvSpPr>
                <p:nvPr/>
              </p:nvSpPr>
              <p:spPr bwMode="auto">
                <a:xfrm>
                  <a:off x="3819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5" name="Freeform 197"/>
                <p:cNvSpPr>
                  <a:spLocks/>
                </p:cNvSpPr>
                <p:nvPr/>
              </p:nvSpPr>
              <p:spPr bwMode="auto">
                <a:xfrm>
                  <a:off x="3861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6" name="Freeform 198"/>
                <p:cNvSpPr>
                  <a:spLocks/>
                </p:cNvSpPr>
                <p:nvPr/>
              </p:nvSpPr>
              <p:spPr bwMode="auto">
                <a:xfrm>
                  <a:off x="3903" y="33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7" name="Freeform 199"/>
                <p:cNvSpPr>
                  <a:spLocks/>
                </p:cNvSpPr>
                <p:nvPr/>
              </p:nvSpPr>
              <p:spPr bwMode="auto">
                <a:xfrm>
                  <a:off x="3945" y="334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8" name="Freeform 200"/>
                <p:cNvSpPr>
                  <a:spLocks/>
                </p:cNvSpPr>
                <p:nvPr/>
              </p:nvSpPr>
              <p:spPr bwMode="auto">
                <a:xfrm>
                  <a:off x="3987" y="3348"/>
                  <a:ext cx="31" cy="6"/>
                </a:xfrm>
                <a:custGeom>
                  <a:avLst/>
                  <a:gdLst>
                    <a:gd name="T0" fmla="*/ 0 w 31"/>
                    <a:gd name="T1" fmla="*/ 0 h 6"/>
                    <a:gd name="T2" fmla="*/ 0 w 31"/>
                    <a:gd name="T3" fmla="*/ 6 h 6"/>
                    <a:gd name="T4" fmla="*/ 0 w 31"/>
                    <a:gd name="T5" fmla="*/ 6 h 6"/>
                    <a:gd name="T6" fmla="*/ 25 w 31"/>
                    <a:gd name="T7" fmla="*/ 6 h 6"/>
                    <a:gd name="T8" fmla="*/ 31 w 31"/>
                    <a:gd name="T9" fmla="*/ 0 h 6"/>
                    <a:gd name="T10" fmla="*/ 25 w 31"/>
                    <a:gd name="T11" fmla="*/ 0 h 6"/>
                    <a:gd name="T12" fmla="*/ 0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31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39" name="Freeform 201"/>
                <p:cNvSpPr>
                  <a:spLocks/>
                </p:cNvSpPr>
                <p:nvPr/>
              </p:nvSpPr>
              <p:spPr bwMode="auto">
                <a:xfrm>
                  <a:off x="4030" y="334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0" name="Freeform 202"/>
                <p:cNvSpPr>
                  <a:spLocks/>
                </p:cNvSpPr>
                <p:nvPr/>
              </p:nvSpPr>
              <p:spPr bwMode="auto">
                <a:xfrm>
                  <a:off x="4066" y="333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1" name="Freeform 203"/>
                <p:cNvSpPr>
                  <a:spLocks/>
                </p:cNvSpPr>
                <p:nvPr/>
              </p:nvSpPr>
              <p:spPr bwMode="auto">
                <a:xfrm>
                  <a:off x="4108" y="333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2" name="Freeform 204"/>
                <p:cNvSpPr>
                  <a:spLocks/>
                </p:cNvSpPr>
                <p:nvPr/>
              </p:nvSpPr>
              <p:spPr bwMode="auto">
                <a:xfrm>
                  <a:off x="4150" y="332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6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6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3" name="Freeform 205"/>
                <p:cNvSpPr>
                  <a:spLocks/>
                </p:cNvSpPr>
                <p:nvPr/>
              </p:nvSpPr>
              <p:spPr bwMode="auto">
                <a:xfrm>
                  <a:off x="4192" y="331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4" name="Freeform 206"/>
                <p:cNvSpPr>
                  <a:spLocks/>
                </p:cNvSpPr>
                <p:nvPr/>
              </p:nvSpPr>
              <p:spPr bwMode="auto">
                <a:xfrm>
                  <a:off x="4234" y="331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5" name="Freeform 207"/>
                <p:cNvSpPr>
                  <a:spLocks/>
                </p:cNvSpPr>
                <p:nvPr/>
              </p:nvSpPr>
              <p:spPr bwMode="auto">
                <a:xfrm>
                  <a:off x="4276" y="330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6" name="Freeform 208"/>
                <p:cNvSpPr>
                  <a:spLocks/>
                </p:cNvSpPr>
                <p:nvPr/>
              </p:nvSpPr>
              <p:spPr bwMode="auto">
                <a:xfrm>
                  <a:off x="4318" y="329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6 w 30"/>
                    <a:gd name="T7" fmla="*/ 12 h 12"/>
                    <a:gd name="T8" fmla="*/ 24 w 30"/>
                    <a:gd name="T9" fmla="*/ 6 h 12"/>
                    <a:gd name="T10" fmla="*/ 30 w 30"/>
                    <a:gd name="T11" fmla="*/ 0 h 12"/>
                    <a:gd name="T12" fmla="*/ 24 w 30"/>
                    <a:gd name="T13" fmla="*/ 0 h 12"/>
                    <a:gd name="T14" fmla="*/ 6 w 30"/>
                    <a:gd name="T15" fmla="*/ 6 h 12"/>
                    <a:gd name="T16" fmla="*/ 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7" name="Freeform 209"/>
                <p:cNvSpPr>
                  <a:spLocks/>
                </p:cNvSpPr>
                <p:nvPr/>
              </p:nvSpPr>
              <p:spPr bwMode="auto">
                <a:xfrm>
                  <a:off x="4360" y="328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8" name="Freeform 210"/>
                <p:cNvSpPr>
                  <a:spLocks/>
                </p:cNvSpPr>
                <p:nvPr/>
              </p:nvSpPr>
              <p:spPr bwMode="auto">
                <a:xfrm>
                  <a:off x="4396" y="327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49" name="Freeform 211"/>
                <p:cNvSpPr>
                  <a:spLocks/>
                </p:cNvSpPr>
                <p:nvPr/>
              </p:nvSpPr>
              <p:spPr bwMode="auto">
                <a:xfrm>
                  <a:off x="4438" y="325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0" name="Freeform 212"/>
                <p:cNvSpPr>
                  <a:spLocks/>
                </p:cNvSpPr>
                <p:nvPr/>
              </p:nvSpPr>
              <p:spPr bwMode="auto">
                <a:xfrm>
                  <a:off x="4480" y="324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1" name="Freeform 213"/>
                <p:cNvSpPr>
                  <a:spLocks/>
                </p:cNvSpPr>
                <p:nvPr/>
              </p:nvSpPr>
              <p:spPr bwMode="auto">
                <a:xfrm>
                  <a:off x="4516" y="3222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18 w 30"/>
                    <a:gd name="T7" fmla="*/ 12 h 18"/>
                    <a:gd name="T8" fmla="*/ 24 w 30"/>
                    <a:gd name="T9" fmla="*/ 6 h 18"/>
                    <a:gd name="T10" fmla="*/ 30 w 30"/>
                    <a:gd name="T11" fmla="*/ 6 h 18"/>
                    <a:gd name="T12" fmla="*/ 24 w 30"/>
                    <a:gd name="T13" fmla="*/ 0 h 18"/>
                    <a:gd name="T14" fmla="*/ 18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2" name="Freeform 214"/>
                <p:cNvSpPr>
                  <a:spLocks/>
                </p:cNvSpPr>
                <p:nvPr/>
              </p:nvSpPr>
              <p:spPr bwMode="auto">
                <a:xfrm>
                  <a:off x="4558" y="320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3" name="Freeform 215"/>
                <p:cNvSpPr>
                  <a:spLocks/>
                </p:cNvSpPr>
                <p:nvPr/>
              </p:nvSpPr>
              <p:spPr bwMode="auto">
                <a:xfrm>
                  <a:off x="4594" y="3186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4" name="Freeform 216"/>
                <p:cNvSpPr>
                  <a:spLocks/>
                </p:cNvSpPr>
                <p:nvPr/>
              </p:nvSpPr>
              <p:spPr bwMode="auto">
                <a:xfrm>
                  <a:off x="4630" y="3162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6 w 24"/>
                    <a:gd name="T7" fmla="*/ 18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6 w 24"/>
                    <a:gd name="T15" fmla="*/ 12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5" name="Freeform 217"/>
                <p:cNvSpPr>
                  <a:spLocks/>
                </p:cNvSpPr>
                <p:nvPr/>
              </p:nvSpPr>
              <p:spPr bwMode="auto">
                <a:xfrm>
                  <a:off x="4660" y="313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18 w 30"/>
                    <a:gd name="T7" fmla="*/ 12 h 18"/>
                    <a:gd name="T8" fmla="*/ 24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18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6" name="Freeform 218"/>
                <p:cNvSpPr>
                  <a:spLocks/>
                </p:cNvSpPr>
                <p:nvPr/>
              </p:nvSpPr>
              <p:spPr bwMode="auto">
                <a:xfrm>
                  <a:off x="4696" y="3108"/>
                  <a:ext cx="18" cy="24"/>
                </a:xfrm>
                <a:custGeom>
                  <a:avLst/>
                  <a:gdLst>
                    <a:gd name="T0" fmla="*/ 0 w 18"/>
                    <a:gd name="T1" fmla="*/ 18 h 24"/>
                    <a:gd name="T2" fmla="*/ 0 w 18"/>
                    <a:gd name="T3" fmla="*/ 18 h 24"/>
                    <a:gd name="T4" fmla="*/ 0 w 18"/>
                    <a:gd name="T5" fmla="*/ 24 h 24"/>
                    <a:gd name="T6" fmla="*/ 18 w 18"/>
                    <a:gd name="T7" fmla="*/ 6 h 24"/>
                    <a:gd name="T8" fmla="*/ 18 w 18"/>
                    <a:gd name="T9" fmla="*/ 6 h 24"/>
                    <a:gd name="T10" fmla="*/ 18 w 18"/>
                    <a:gd name="T11" fmla="*/ 0 h 24"/>
                    <a:gd name="T12" fmla="*/ 18 w 18"/>
                    <a:gd name="T13" fmla="*/ 0 h 24"/>
                    <a:gd name="T14" fmla="*/ 12 w 18"/>
                    <a:gd name="T15" fmla="*/ 0 h 24"/>
                    <a:gd name="T16" fmla="*/ 12 w 18"/>
                    <a:gd name="T17" fmla="*/ 6 h 24"/>
                    <a:gd name="T18" fmla="*/ 18 w 18"/>
                    <a:gd name="T19" fmla="*/ 6 h 24"/>
                    <a:gd name="T20" fmla="*/ 18 w 18"/>
                    <a:gd name="T21" fmla="*/ 0 h 24"/>
                    <a:gd name="T22" fmla="*/ 0 w 18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7" name="Freeform 219"/>
                <p:cNvSpPr>
                  <a:spLocks/>
                </p:cNvSpPr>
                <p:nvPr/>
              </p:nvSpPr>
              <p:spPr bwMode="auto">
                <a:xfrm>
                  <a:off x="4720" y="3072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6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8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8" name="Freeform 220"/>
                <p:cNvSpPr>
                  <a:spLocks/>
                </p:cNvSpPr>
                <p:nvPr/>
              </p:nvSpPr>
              <p:spPr bwMode="auto">
                <a:xfrm>
                  <a:off x="4744" y="3030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0 w 12"/>
                    <a:gd name="T3" fmla="*/ 30 h 30"/>
                    <a:gd name="T4" fmla="*/ 6 w 12"/>
                    <a:gd name="T5" fmla="*/ 30 h 30"/>
                    <a:gd name="T6" fmla="*/ 12 w 12"/>
                    <a:gd name="T7" fmla="*/ 12 h 30"/>
                    <a:gd name="T8" fmla="*/ 12 w 12"/>
                    <a:gd name="T9" fmla="*/ 6 h 30"/>
                    <a:gd name="T10" fmla="*/ 6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2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2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59" name="Freeform 221"/>
                <p:cNvSpPr>
                  <a:spLocks/>
                </p:cNvSpPr>
                <p:nvPr/>
              </p:nvSpPr>
              <p:spPr bwMode="auto">
                <a:xfrm>
                  <a:off x="4750" y="2994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12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12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0" name="Freeform 222"/>
                <p:cNvSpPr>
                  <a:spLocks/>
                </p:cNvSpPr>
                <p:nvPr/>
              </p:nvSpPr>
              <p:spPr bwMode="auto">
                <a:xfrm>
                  <a:off x="4744" y="2952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6 w 12"/>
                    <a:gd name="T3" fmla="*/ 30 h 30"/>
                    <a:gd name="T4" fmla="*/ 12 w 12"/>
                    <a:gd name="T5" fmla="*/ 24 h 30"/>
                    <a:gd name="T6" fmla="*/ 12 w 12"/>
                    <a:gd name="T7" fmla="*/ 18 h 30"/>
                    <a:gd name="T8" fmla="*/ 6 w 12"/>
                    <a:gd name="T9" fmla="*/ 0 h 30"/>
                    <a:gd name="T10" fmla="*/ 0 w 12"/>
                    <a:gd name="T11" fmla="*/ 0 h 30"/>
                    <a:gd name="T12" fmla="*/ 0 w 12"/>
                    <a:gd name="T13" fmla="*/ 0 h 30"/>
                    <a:gd name="T14" fmla="*/ 6 w 12"/>
                    <a:gd name="T15" fmla="*/ 18 h 30"/>
                    <a:gd name="T16" fmla="*/ 6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12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8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1" name="Freeform 223"/>
                <p:cNvSpPr>
                  <a:spLocks/>
                </p:cNvSpPr>
                <p:nvPr/>
              </p:nvSpPr>
              <p:spPr bwMode="auto">
                <a:xfrm>
                  <a:off x="4720" y="2916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18 w 24"/>
                    <a:gd name="T7" fmla="*/ 18 h 24"/>
                    <a:gd name="T8" fmla="*/ 6 w 24"/>
                    <a:gd name="T9" fmla="*/ 0 h 24"/>
                    <a:gd name="T10" fmla="*/ 6 w 24"/>
                    <a:gd name="T11" fmla="*/ 0 h 24"/>
                    <a:gd name="T12" fmla="*/ 0 w 24"/>
                    <a:gd name="T13" fmla="*/ 0 h 24"/>
                    <a:gd name="T14" fmla="*/ 12 w 24"/>
                    <a:gd name="T15" fmla="*/ 18 h 24"/>
                    <a:gd name="T16" fmla="*/ 18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2" name="Freeform 224"/>
                <p:cNvSpPr>
                  <a:spLocks/>
                </p:cNvSpPr>
                <p:nvPr/>
              </p:nvSpPr>
              <p:spPr bwMode="auto">
                <a:xfrm>
                  <a:off x="4696" y="288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18 w 24"/>
                    <a:gd name="T7" fmla="*/ 18 h 24"/>
                    <a:gd name="T8" fmla="*/ 18 w 24"/>
                    <a:gd name="T9" fmla="*/ 12 h 24"/>
                    <a:gd name="T10" fmla="*/ 6 w 24"/>
                    <a:gd name="T11" fmla="*/ 0 h 24"/>
                    <a:gd name="T12" fmla="*/ 0 w 24"/>
                    <a:gd name="T13" fmla="*/ 6 h 24"/>
                    <a:gd name="T14" fmla="*/ 6 w 24"/>
                    <a:gd name="T15" fmla="*/ 6 h 24"/>
                    <a:gd name="T16" fmla="*/ 18 w 24"/>
                    <a:gd name="T17" fmla="*/ 18 h 24"/>
                    <a:gd name="T18" fmla="*/ 18 w 24"/>
                    <a:gd name="T19" fmla="*/ 18 h 24"/>
                    <a:gd name="T20" fmla="*/ 12 w 24"/>
                    <a:gd name="T21" fmla="*/ 18 h 24"/>
                    <a:gd name="T22" fmla="*/ 18 w 24"/>
                    <a:gd name="T23" fmla="*/ 24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18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12" y="18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3" name="Freeform 225"/>
                <p:cNvSpPr>
                  <a:spLocks/>
                </p:cNvSpPr>
                <p:nvPr/>
              </p:nvSpPr>
              <p:spPr bwMode="auto">
                <a:xfrm>
                  <a:off x="4666" y="285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24 w 24"/>
                    <a:gd name="T3" fmla="*/ 24 h 24"/>
                    <a:gd name="T4" fmla="*/ 18 w 24"/>
                    <a:gd name="T5" fmla="*/ 18 h 24"/>
                    <a:gd name="T6" fmla="*/ 12 w 24"/>
                    <a:gd name="T7" fmla="*/ 12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12 w 24"/>
                    <a:gd name="T15" fmla="*/ 18 h 24"/>
                    <a:gd name="T16" fmla="*/ 18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12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8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4" name="Freeform 226"/>
                <p:cNvSpPr>
                  <a:spLocks/>
                </p:cNvSpPr>
                <p:nvPr/>
              </p:nvSpPr>
              <p:spPr bwMode="auto">
                <a:xfrm>
                  <a:off x="4630" y="2826"/>
                  <a:ext cx="30" cy="24"/>
                </a:xfrm>
                <a:custGeom>
                  <a:avLst/>
                  <a:gdLst>
                    <a:gd name="T0" fmla="*/ 24 w 30"/>
                    <a:gd name="T1" fmla="*/ 24 h 24"/>
                    <a:gd name="T2" fmla="*/ 30 w 30"/>
                    <a:gd name="T3" fmla="*/ 18 h 24"/>
                    <a:gd name="T4" fmla="*/ 24 w 30"/>
                    <a:gd name="T5" fmla="*/ 18 h 24"/>
                    <a:gd name="T6" fmla="*/ 6 w 30"/>
                    <a:gd name="T7" fmla="*/ 6 h 24"/>
                    <a:gd name="T8" fmla="*/ 6 w 30"/>
                    <a:gd name="T9" fmla="*/ 0 h 24"/>
                    <a:gd name="T10" fmla="*/ 0 w 30"/>
                    <a:gd name="T11" fmla="*/ 6 h 24"/>
                    <a:gd name="T12" fmla="*/ 6 w 30"/>
                    <a:gd name="T13" fmla="*/ 6 h 24"/>
                    <a:gd name="T14" fmla="*/ 6 w 30"/>
                    <a:gd name="T15" fmla="*/ 12 h 24"/>
                    <a:gd name="T16" fmla="*/ 24 w 30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24">
                      <a:moveTo>
                        <a:pt x="24" y="24"/>
                      </a:move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5" name="Freeform 227"/>
                <p:cNvSpPr>
                  <a:spLocks/>
                </p:cNvSpPr>
                <p:nvPr/>
              </p:nvSpPr>
              <p:spPr bwMode="auto">
                <a:xfrm>
                  <a:off x="4594" y="280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6" name="Freeform 228"/>
                <p:cNvSpPr>
                  <a:spLocks/>
                </p:cNvSpPr>
                <p:nvPr/>
              </p:nvSpPr>
              <p:spPr bwMode="auto">
                <a:xfrm>
                  <a:off x="4558" y="2784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7" name="Freeform 229"/>
                <p:cNvSpPr>
                  <a:spLocks/>
                </p:cNvSpPr>
                <p:nvPr/>
              </p:nvSpPr>
              <p:spPr bwMode="auto">
                <a:xfrm>
                  <a:off x="4522" y="2766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12 w 24"/>
                    <a:gd name="T7" fmla="*/ 6 h 18"/>
                    <a:gd name="T8" fmla="*/ 0 w 24"/>
                    <a:gd name="T9" fmla="*/ 0 h 18"/>
                    <a:gd name="T10" fmla="*/ 0 w 24"/>
                    <a:gd name="T11" fmla="*/ 6 h 18"/>
                    <a:gd name="T12" fmla="*/ 0 w 24"/>
                    <a:gd name="T13" fmla="*/ 6 h 18"/>
                    <a:gd name="T14" fmla="*/ 12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8" name="Freeform 230"/>
                <p:cNvSpPr>
                  <a:spLocks/>
                </p:cNvSpPr>
                <p:nvPr/>
              </p:nvSpPr>
              <p:spPr bwMode="auto">
                <a:xfrm>
                  <a:off x="4480" y="275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69" name="Freeform 231"/>
                <p:cNvSpPr>
                  <a:spLocks/>
                </p:cNvSpPr>
                <p:nvPr/>
              </p:nvSpPr>
              <p:spPr bwMode="auto">
                <a:xfrm>
                  <a:off x="4444" y="2736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6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0" name="Freeform 232"/>
                <p:cNvSpPr>
                  <a:spLocks/>
                </p:cNvSpPr>
                <p:nvPr/>
              </p:nvSpPr>
              <p:spPr bwMode="auto">
                <a:xfrm>
                  <a:off x="4402" y="272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1" name="Freeform 233"/>
                <p:cNvSpPr>
                  <a:spLocks/>
                </p:cNvSpPr>
                <p:nvPr/>
              </p:nvSpPr>
              <p:spPr bwMode="auto">
                <a:xfrm>
                  <a:off x="4360" y="271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2" name="Freeform 234"/>
                <p:cNvSpPr>
                  <a:spLocks/>
                </p:cNvSpPr>
                <p:nvPr/>
              </p:nvSpPr>
              <p:spPr bwMode="auto">
                <a:xfrm>
                  <a:off x="4324" y="2700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6 h 18"/>
                    <a:gd name="T8" fmla="*/ 0 w 24"/>
                    <a:gd name="T9" fmla="*/ 0 h 18"/>
                    <a:gd name="T10" fmla="*/ 0 w 24"/>
                    <a:gd name="T11" fmla="*/ 6 h 18"/>
                    <a:gd name="T12" fmla="*/ 0 w 24"/>
                    <a:gd name="T13" fmla="*/ 6 h 18"/>
                    <a:gd name="T14" fmla="*/ 0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3" name="Freeform 235"/>
                <p:cNvSpPr>
                  <a:spLocks/>
                </p:cNvSpPr>
                <p:nvPr/>
              </p:nvSpPr>
              <p:spPr bwMode="auto">
                <a:xfrm>
                  <a:off x="4282" y="269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4" name="Freeform 236"/>
                <p:cNvSpPr>
                  <a:spLocks/>
                </p:cNvSpPr>
                <p:nvPr/>
              </p:nvSpPr>
              <p:spPr bwMode="auto">
                <a:xfrm>
                  <a:off x="4240" y="268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5" name="Freeform 237"/>
                <p:cNvSpPr>
                  <a:spLocks/>
                </p:cNvSpPr>
                <p:nvPr/>
              </p:nvSpPr>
              <p:spPr bwMode="auto">
                <a:xfrm>
                  <a:off x="4198" y="267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6" name="Freeform 238"/>
                <p:cNvSpPr>
                  <a:spLocks/>
                </p:cNvSpPr>
                <p:nvPr/>
              </p:nvSpPr>
              <p:spPr bwMode="auto">
                <a:xfrm>
                  <a:off x="4156" y="2670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7" name="Freeform 239"/>
                <p:cNvSpPr>
                  <a:spLocks/>
                </p:cNvSpPr>
                <p:nvPr/>
              </p:nvSpPr>
              <p:spPr bwMode="auto">
                <a:xfrm>
                  <a:off x="4114" y="266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8" name="Freeform 240"/>
                <p:cNvSpPr>
                  <a:spLocks/>
                </p:cNvSpPr>
                <p:nvPr/>
              </p:nvSpPr>
              <p:spPr bwMode="auto">
                <a:xfrm>
                  <a:off x="4072" y="266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79" name="Freeform 241"/>
                <p:cNvSpPr>
                  <a:spLocks/>
                </p:cNvSpPr>
                <p:nvPr/>
              </p:nvSpPr>
              <p:spPr bwMode="auto">
                <a:xfrm>
                  <a:off x="4030" y="2658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0" name="Freeform 242"/>
                <p:cNvSpPr>
                  <a:spLocks/>
                </p:cNvSpPr>
                <p:nvPr/>
              </p:nvSpPr>
              <p:spPr bwMode="auto">
                <a:xfrm>
                  <a:off x="3987" y="2652"/>
                  <a:ext cx="31" cy="6"/>
                </a:xfrm>
                <a:custGeom>
                  <a:avLst/>
                  <a:gdLst>
                    <a:gd name="T0" fmla="*/ 31 w 31"/>
                    <a:gd name="T1" fmla="*/ 6 h 6"/>
                    <a:gd name="T2" fmla="*/ 31 w 31"/>
                    <a:gd name="T3" fmla="*/ 6 h 6"/>
                    <a:gd name="T4" fmla="*/ 31 w 31"/>
                    <a:gd name="T5" fmla="*/ 0 h 6"/>
                    <a:gd name="T6" fmla="*/ 7 w 31"/>
                    <a:gd name="T7" fmla="*/ 0 h 6"/>
                    <a:gd name="T8" fmla="*/ 0 w 31"/>
                    <a:gd name="T9" fmla="*/ 6 h 6"/>
                    <a:gd name="T10" fmla="*/ 7 w 31"/>
                    <a:gd name="T11" fmla="*/ 6 h 6"/>
                    <a:gd name="T12" fmla="*/ 31 w 31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31" y="6"/>
                      </a:move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7" y="0"/>
                      </a:lnTo>
                      <a:lnTo>
                        <a:pt x="0" y="6"/>
                      </a:lnTo>
                      <a:lnTo>
                        <a:pt x="7" y="6"/>
                      </a:lnTo>
                      <a:lnTo>
                        <a:pt x="31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1" name="Freeform 243"/>
                <p:cNvSpPr>
                  <a:spLocks/>
                </p:cNvSpPr>
                <p:nvPr/>
              </p:nvSpPr>
              <p:spPr bwMode="auto">
                <a:xfrm>
                  <a:off x="3945" y="2652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2" name="Freeform 244"/>
                <p:cNvSpPr>
                  <a:spLocks/>
                </p:cNvSpPr>
                <p:nvPr/>
              </p:nvSpPr>
              <p:spPr bwMode="auto">
                <a:xfrm>
                  <a:off x="3903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3" name="Freeform 245"/>
                <p:cNvSpPr>
                  <a:spLocks/>
                </p:cNvSpPr>
                <p:nvPr/>
              </p:nvSpPr>
              <p:spPr bwMode="auto">
                <a:xfrm>
                  <a:off x="3861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4" name="Freeform 246"/>
                <p:cNvSpPr>
                  <a:spLocks/>
                </p:cNvSpPr>
                <p:nvPr/>
              </p:nvSpPr>
              <p:spPr bwMode="auto">
                <a:xfrm>
                  <a:off x="3819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585" name="Freeform 247"/>
                <p:cNvSpPr>
                  <a:spLocks/>
                </p:cNvSpPr>
                <p:nvPr/>
              </p:nvSpPr>
              <p:spPr bwMode="auto">
                <a:xfrm>
                  <a:off x="3777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312" name="Group 248"/>
              <p:cNvGrpSpPr>
                <a:grpSpLocks/>
              </p:cNvGrpSpPr>
              <p:nvPr/>
            </p:nvGrpSpPr>
            <p:grpSpPr bwMode="auto">
              <a:xfrm>
                <a:off x="2889" y="2694"/>
                <a:ext cx="1777" cy="624"/>
                <a:chOff x="2889" y="2694"/>
                <a:chExt cx="1777" cy="624"/>
              </a:xfrm>
            </p:grpSpPr>
            <p:sp>
              <p:nvSpPr>
                <p:cNvPr id="46386" name="Freeform 249"/>
                <p:cNvSpPr>
                  <a:spLocks/>
                </p:cNvSpPr>
                <p:nvPr/>
              </p:nvSpPr>
              <p:spPr bwMode="auto">
                <a:xfrm>
                  <a:off x="3753" y="2694"/>
                  <a:ext cx="48" cy="6"/>
                </a:xfrm>
                <a:custGeom>
                  <a:avLst/>
                  <a:gdLst>
                    <a:gd name="T0" fmla="*/ 24 w 48"/>
                    <a:gd name="T1" fmla="*/ 6 h 6"/>
                    <a:gd name="T2" fmla="*/ 48 w 48"/>
                    <a:gd name="T3" fmla="*/ 6 h 6"/>
                    <a:gd name="T4" fmla="*/ 48 w 48"/>
                    <a:gd name="T5" fmla="*/ 0 h 6"/>
                    <a:gd name="T6" fmla="*/ 48 w 48"/>
                    <a:gd name="T7" fmla="*/ 0 h 6"/>
                    <a:gd name="T8" fmla="*/ 24 w 48"/>
                    <a:gd name="T9" fmla="*/ 0 h 6"/>
                    <a:gd name="T10" fmla="*/ 0 w 48"/>
                    <a:gd name="T11" fmla="*/ 0 h 6"/>
                    <a:gd name="T12" fmla="*/ 0 w 48"/>
                    <a:gd name="T13" fmla="*/ 0 h 6"/>
                    <a:gd name="T14" fmla="*/ 0 w 48"/>
                    <a:gd name="T15" fmla="*/ 6 h 6"/>
                    <a:gd name="T16" fmla="*/ 24 w 48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8" h="6">
                      <a:moveTo>
                        <a:pt x="24" y="6"/>
                      </a:move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7" name="Freeform 250"/>
                <p:cNvSpPr>
                  <a:spLocks/>
                </p:cNvSpPr>
                <p:nvPr/>
              </p:nvSpPr>
              <p:spPr bwMode="auto">
                <a:xfrm>
                  <a:off x="3711" y="269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8" name="Freeform 251"/>
                <p:cNvSpPr>
                  <a:spLocks/>
                </p:cNvSpPr>
                <p:nvPr/>
              </p:nvSpPr>
              <p:spPr bwMode="auto">
                <a:xfrm>
                  <a:off x="3669" y="269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9" name="Freeform 252"/>
                <p:cNvSpPr>
                  <a:spLocks/>
                </p:cNvSpPr>
                <p:nvPr/>
              </p:nvSpPr>
              <p:spPr bwMode="auto">
                <a:xfrm>
                  <a:off x="3627" y="269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0" name="Freeform 253"/>
                <p:cNvSpPr>
                  <a:spLocks/>
                </p:cNvSpPr>
                <p:nvPr/>
              </p:nvSpPr>
              <p:spPr bwMode="auto">
                <a:xfrm>
                  <a:off x="3585" y="269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1" name="Freeform 254"/>
                <p:cNvSpPr>
                  <a:spLocks/>
                </p:cNvSpPr>
                <p:nvPr/>
              </p:nvSpPr>
              <p:spPr bwMode="auto">
                <a:xfrm>
                  <a:off x="3543" y="270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2" name="Freeform 255"/>
                <p:cNvSpPr>
                  <a:spLocks/>
                </p:cNvSpPr>
                <p:nvPr/>
              </p:nvSpPr>
              <p:spPr bwMode="auto">
                <a:xfrm>
                  <a:off x="3501" y="270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3" name="Freeform 256"/>
                <p:cNvSpPr>
                  <a:spLocks/>
                </p:cNvSpPr>
                <p:nvPr/>
              </p:nvSpPr>
              <p:spPr bwMode="auto">
                <a:xfrm>
                  <a:off x="3459" y="271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4" name="Freeform 257"/>
                <p:cNvSpPr>
                  <a:spLocks/>
                </p:cNvSpPr>
                <p:nvPr/>
              </p:nvSpPr>
              <p:spPr bwMode="auto">
                <a:xfrm>
                  <a:off x="3417" y="271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5" name="Freeform 258"/>
                <p:cNvSpPr>
                  <a:spLocks/>
                </p:cNvSpPr>
                <p:nvPr/>
              </p:nvSpPr>
              <p:spPr bwMode="auto">
                <a:xfrm>
                  <a:off x="3375" y="272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6" name="Freeform 259"/>
                <p:cNvSpPr>
                  <a:spLocks/>
                </p:cNvSpPr>
                <p:nvPr/>
              </p:nvSpPr>
              <p:spPr bwMode="auto">
                <a:xfrm>
                  <a:off x="3333" y="273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7" name="Freeform 260"/>
                <p:cNvSpPr>
                  <a:spLocks/>
                </p:cNvSpPr>
                <p:nvPr/>
              </p:nvSpPr>
              <p:spPr bwMode="auto">
                <a:xfrm>
                  <a:off x="3291" y="2736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8" name="Freeform 261"/>
                <p:cNvSpPr>
                  <a:spLocks/>
                </p:cNvSpPr>
                <p:nvPr/>
              </p:nvSpPr>
              <p:spPr bwMode="auto">
                <a:xfrm>
                  <a:off x="3249" y="2742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99" name="Freeform 262"/>
                <p:cNvSpPr>
                  <a:spLocks/>
                </p:cNvSpPr>
                <p:nvPr/>
              </p:nvSpPr>
              <p:spPr bwMode="auto">
                <a:xfrm>
                  <a:off x="3213" y="2754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6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0" name="Freeform 263"/>
                <p:cNvSpPr>
                  <a:spLocks/>
                </p:cNvSpPr>
                <p:nvPr/>
              </p:nvSpPr>
              <p:spPr bwMode="auto">
                <a:xfrm>
                  <a:off x="3171" y="276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1" name="Freeform 264"/>
                <p:cNvSpPr>
                  <a:spLocks/>
                </p:cNvSpPr>
                <p:nvPr/>
              </p:nvSpPr>
              <p:spPr bwMode="auto">
                <a:xfrm>
                  <a:off x="3129" y="277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8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8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2" name="Freeform 265"/>
                <p:cNvSpPr>
                  <a:spLocks/>
                </p:cNvSpPr>
                <p:nvPr/>
              </p:nvSpPr>
              <p:spPr bwMode="auto">
                <a:xfrm>
                  <a:off x="3093" y="2796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3" name="Freeform 266"/>
                <p:cNvSpPr>
                  <a:spLocks/>
                </p:cNvSpPr>
                <p:nvPr/>
              </p:nvSpPr>
              <p:spPr bwMode="auto">
                <a:xfrm>
                  <a:off x="3051" y="2808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4" name="Freeform 267"/>
                <p:cNvSpPr>
                  <a:spLocks/>
                </p:cNvSpPr>
                <p:nvPr/>
              </p:nvSpPr>
              <p:spPr bwMode="auto">
                <a:xfrm>
                  <a:off x="3015" y="2826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5" name="Freeform 268"/>
                <p:cNvSpPr>
                  <a:spLocks/>
                </p:cNvSpPr>
                <p:nvPr/>
              </p:nvSpPr>
              <p:spPr bwMode="auto">
                <a:xfrm>
                  <a:off x="2979" y="2850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0 h 18"/>
                    <a:gd name="T4" fmla="*/ 24 w 24"/>
                    <a:gd name="T5" fmla="*/ 0 h 18"/>
                    <a:gd name="T6" fmla="*/ 18 w 24"/>
                    <a:gd name="T7" fmla="*/ 0 h 18"/>
                    <a:gd name="T8" fmla="*/ 6 w 24"/>
                    <a:gd name="T9" fmla="*/ 12 h 18"/>
                    <a:gd name="T10" fmla="*/ 0 w 24"/>
                    <a:gd name="T11" fmla="*/ 12 h 18"/>
                    <a:gd name="T12" fmla="*/ 6 w 24"/>
                    <a:gd name="T13" fmla="*/ 18 h 18"/>
                    <a:gd name="T14" fmla="*/ 18 w 24"/>
                    <a:gd name="T15" fmla="*/ 6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6" name="Freeform 269"/>
                <p:cNvSpPr>
                  <a:spLocks/>
                </p:cNvSpPr>
                <p:nvPr/>
              </p:nvSpPr>
              <p:spPr bwMode="auto">
                <a:xfrm>
                  <a:off x="2949" y="2874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7" name="Freeform 270"/>
                <p:cNvSpPr>
                  <a:spLocks/>
                </p:cNvSpPr>
                <p:nvPr/>
              </p:nvSpPr>
              <p:spPr bwMode="auto">
                <a:xfrm>
                  <a:off x="2919" y="2898"/>
                  <a:ext cx="18" cy="24"/>
                </a:xfrm>
                <a:custGeom>
                  <a:avLst/>
                  <a:gdLst>
                    <a:gd name="T0" fmla="*/ 18 w 18"/>
                    <a:gd name="T1" fmla="*/ 6 h 24"/>
                    <a:gd name="T2" fmla="*/ 18 w 18"/>
                    <a:gd name="T3" fmla="*/ 6 h 24"/>
                    <a:gd name="T4" fmla="*/ 18 w 18"/>
                    <a:gd name="T5" fmla="*/ 0 h 24"/>
                    <a:gd name="T6" fmla="*/ 12 w 18"/>
                    <a:gd name="T7" fmla="*/ 6 h 24"/>
                    <a:gd name="T8" fmla="*/ 6 w 18"/>
                    <a:gd name="T9" fmla="*/ 12 h 24"/>
                    <a:gd name="T10" fmla="*/ 0 w 18"/>
                    <a:gd name="T11" fmla="*/ 24 h 24"/>
                    <a:gd name="T12" fmla="*/ 0 w 18"/>
                    <a:gd name="T13" fmla="*/ 24 h 24"/>
                    <a:gd name="T14" fmla="*/ 6 w 18"/>
                    <a:gd name="T15" fmla="*/ 24 h 24"/>
                    <a:gd name="T16" fmla="*/ 12 w 18"/>
                    <a:gd name="T17" fmla="*/ 12 h 24"/>
                    <a:gd name="T18" fmla="*/ 12 w 18"/>
                    <a:gd name="T19" fmla="*/ 12 h 24"/>
                    <a:gd name="T20" fmla="*/ 12 w 18"/>
                    <a:gd name="T21" fmla="*/ 12 h 24"/>
                    <a:gd name="T22" fmla="*/ 18 w 18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18" y="6"/>
                      </a:move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8" name="Freeform 271"/>
                <p:cNvSpPr>
                  <a:spLocks/>
                </p:cNvSpPr>
                <p:nvPr/>
              </p:nvSpPr>
              <p:spPr bwMode="auto">
                <a:xfrm>
                  <a:off x="2895" y="2934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8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09" name="Freeform 272"/>
                <p:cNvSpPr>
                  <a:spLocks/>
                </p:cNvSpPr>
                <p:nvPr/>
              </p:nvSpPr>
              <p:spPr bwMode="auto">
                <a:xfrm>
                  <a:off x="2889" y="2970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6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30 h 30"/>
                    <a:gd name="T10" fmla="*/ 6 w 6"/>
                    <a:gd name="T11" fmla="*/ 24 h 30"/>
                    <a:gd name="T12" fmla="*/ 6 w 6"/>
                    <a:gd name="T13" fmla="*/ 0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0" name="Freeform 273"/>
                <p:cNvSpPr>
                  <a:spLocks/>
                </p:cNvSpPr>
                <p:nvPr/>
              </p:nvSpPr>
              <p:spPr bwMode="auto">
                <a:xfrm>
                  <a:off x="2889" y="3012"/>
                  <a:ext cx="12" cy="30"/>
                </a:xfrm>
                <a:custGeom>
                  <a:avLst/>
                  <a:gdLst>
                    <a:gd name="T0" fmla="*/ 6 w 12"/>
                    <a:gd name="T1" fmla="*/ 0 h 30"/>
                    <a:gd name="T2" fmla="*/ 0 w 12"/>
                    <a:gd name="T3" fmla="*/ 0 h 30"/>
                    <a:gd name="T4" fmla="*/ 0 w 12"/>
                    <a:gd name="T5" fmla="*/ 0 h 30"/>
                    <a:gd name="T6" fmla="*/ 0 w 12"/>
                    <a:gd name="T7" fmla="*/ 18 h 30"/>
                    <a:gd name="T8" fmla="*/ 6 w 12"/>
                    <a:gd name="T9" fmla="*/ 24 h 30"/>
                    <a:gd name="T10" fmla="*/ 6 w 12"/>
                    <a:gd name="T11" fmla="*/ 30 h 30"/>
                    <a:gd name="T12" fmla="*/ 12 w 12"/>
                    <a:gd name="T13" fmla="*/ 24 h 30"/>
                    <a:gd name="T14" fmla="*/ 6 w 12"/>
                    <a:gd name="T15" fmla="*/ 18 h 30"/>
                    <a:gd name="T16" fmla="*/ 6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1" name="Freeform 274"/>
                <p:cNvSpPr>
                  <a:spLocks/>
                </p:cNvSpPr>
                <p:nvPr/>
              </p:nvSpPr>
              <p:spPr bwMode="auto">
                <a:xfrm>
                  <a:off x="2901" y="3048"/>
                  <a:ext cx="18" cy="30"/>
                </a:xfrm>
                <a:custGeom>
                  <a:avLst/>
                  <a:gdLst>
                    <a:gd name="T0" fmla="*/ 6 w 18"/>
                    <a:gd name="T1" fmla="*/ 6 h 30"/>
                    <a:gd name="T2" fmla="*/ 0 w 18"/>
                    <a:gd name="T3" fmla="*/ 0 h 30"/>
                    <a:gd name="T4" fmla="*/ 0 w 18"/>
                    <a:gd name="T5" fmla="*/ 6 h 30"/>
                    <a:gd name="T6" fmla="*/ 6 w 18"/>
                    <a:gd name="T7" fmla="*/ 18 h 30"/>
                    <a:gd name="T8" fmla="*/ 12 w 18"/>
                    <a:gd name="T9" fmla="*/ 24 h 30"/>
                    <a:gd name="T10" fmla="*/ 12 w 18"/>
                    <a:gd name="T11" fmla="*/ 30 h 30"/>
                    <a:gd name="T12" fmla="*/ 18 w 18"/>
                    <a:gd name="T13" fmla="*/ 24 h 30"/>
                    <a:gd name="T14" fmla="*/ 12 w 18"/>
                    <a:gd name="T15" fmla="*/ 18 h 30"/>
                    <a:gd name="T16" fmla="*/ 6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2" y="30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2" name="Freeform 275"/>
                <p:cNvSpPr>
                  <a:spLocks/>
                </p:cNvSpPr>
                <p:nvPr/>
              </p:nvSpPr>
              <p:spPr bwMode="auto">
                <a:xfrm>
                  <a:off x="2925" y="3084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0 w 18"/>
                    <a:gd name="T3" fmla="*/ 0 h 24"/>
                    <a:gd name="T4" fmla="*/ 0 w 18"/>
                    <a:gd name="T5" fmla="*/ 6 h 24"/>
                    <a:gd name="T6" fmla="*/ 0 w 18"/>
                    <a:gd name="T7" fmla="*/ 12 h 24"/>
                    <a:gd name="T8" fmla="*/ 6 w 18"/>
                    <a:gd name="T9" fmla="*/ 12 h 24"/>
                    <a:gd name="T10" fmla="*/ 18 w 18"/>
                    <a:gd name="T11" fmla="*/ 24 h 24"/>
                    <a:gd name="T12" fmla="*/ 18 w 18"/>
                    <a:gd name="T13" fmla="*/ 24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6 w 18"/>
                    <a:gd name="T19" fmla="*/ 12 h 24"/>
                    <a:gd name="T20" fmla="*/ 6 w 18"/>
                    <a:gd name="T21" fmla="*/ 12 h 24"/>
                    <a:gd name="T22" fmla="*/ 6 w 18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3" name="Freeform 276"/>
                <p:cNvSpPr>
                  <a:spLocks/>
                </p:cNvSpPr>
                <p:nvPr/>
              </p:nvSpPr>
              <p:spPr bwMode="auto">
                <a:xfrm>
                  <a:off x="2955" y="3114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6 w 24"/>
                    <a:gd name="T7" fmla="*/ 12 h 24"/>
                    <a:gd name="T8" fmla="*/ 18 w 24"/>
                    <a:gd name="T9" fmla="*/ 24 h 24"/>
                    <a:gd name="T10" fmla="*/ 24 w 24"/>
                    <a:gd name="T11" fmla="*/ 18 h 24"/>
                    <a:gd name="T12" fmla="*/ 18 w 24"/>
                    <a:gd name="T13" fmla="*/ 18 h 24"/>
                    <a:gd name="T14" fmla="*/ 6 w 24"/>
                    <a:gd name="T15" fmla="*/ 6 h 24"/>
                    <a:gd name="T16" fmla="*/ 0 w 24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4" name="Freeform 277"/>
                <p:cNvSpPr>
                  <a:spLocks/>
                </p:cNvSpPr>
                <p:nvPr/>
              </p:nvSpPr>
              <p:spPr bwMode="auto">
                <a:xfrm>
                  <a:off x="2985" y="3144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0 w 24"/>
                    <a:gd name="T3" fmla="*/ 0 h 18"/>
                    <a:gd name="T4" fmla="*/ 6 w 24"/>
                    <a:gd name="T5" fmla="*/ 6 h 18"/>
                    <a:gd name="T6" fmla="*/ 12 w 24"/>
                    <a:gd name="T7" fmla="*/ 6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24 w 24"/>
                    <a:gd name="T13" fmla="*/ 12 h 18"/>
                    <a:gd name="T14" fmla="*/ 12 w 24"/>
                    <a:gd name="T15" fmla="*/ 0 h 18"/>
                    <a:gd name="T16" fmla="*/ 6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5" name="Freeform 278"/>
                <p:cNvSpPr>
                  <a:spLocks/>
                </p:cNvSpPr>
                <p:nvPr/>
              </p:nvSpPr>
              <p:spPr bwMode="auto">
                <a:xfrm>
                  <a:off x="3021" y="316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18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18 w 30"/>
                    <a:gd name="T15" fmla="*/ 12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6" name="Freeform 279"/>
                <p:cNvSpPr>
                  <a:spLocks/>
                </p:cNvSpPr>
                <p:nvPr/>
              </p:nvSpPr>
              <p:spPr bwMode="auto">
                <a:xfrm>
                  <a:off x="3057" y="318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7" name="Freeform 280"/>
                <p:cNvSpPr>
                  <a:spLocks/>
                </p:cNvSpPr>
                <p:nvPr/>
              </p:nvSpPr>
              <p:spPr bwMode="auto">
                <a:xfrm>
                  <a:off x="3099" y="3198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2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8" name="Freeform 281"/>
                <p:cNvSpPr>
                  <a:spLocks/>
                </p:cNvSpPr>
                <p:nvPr/>
              </p:nvSpPr>
              <p:spPr bwMode="auto">
                <a:xfrm>
                  <a:off x="3135" y="321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12 w 30"/>
                    <a:gd name="T7" fmla="*/ 6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12 w 30"/>
                    <a:gd name="T15" fmla="*/ 0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19" name="Freeform 282"/>
                <p:cNvSpPr>
                  <a:spLocks/>
                </p:cNvSpPr>
                <p:nvPr/>
              </p:nvSpPr>
              <p:spPr bwMode="auto">
                <a:xfrm>
                  <a:off x="3177" y="322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0" name="Freeform 283"/>
                <p:cNvSpPr>
                  <a:spLocks/>
                </p:cNvSpPr>
                <p:nvPr/>
              </p:nvSpPr>
              <p:spPr bwMode="auto">
                <a:xfrm>
                  <a:off x="3219" y="3240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6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1" name="Freeform 284"/>
                <p:cNvSpPr>
                  <a:spLocks/>
                </p:cNvSpPr>
                <p:nvPr/>
              </p:nvSpPr>
              <p:spPr bwMode="auto">
                <a:xfrm>
                  <a:off x="3255" y="325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30 w 30"/>
                    <a:gd name="T13" fmla="*/ 6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2" name="Freeform 285"/>
                <p:cNvSpPr>
                  <a:spLocks/>
                </p:cNvSpPr>
                <p:nvPr/>
              </p:nvSpPr>
              <p:spPr bwMode="auto">
                <a:xfrm>
                  <a:off x="3297" y="325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3" name="Freeform 286"/>
                <p:cNvSpPr>
                  <a:spLocks/>
                </p:cNvSpPr>
                <p:nvPr/>
              </p:nvSpPr>
              <p:spPr bwMode="auto">
                <a:xfrm>
                  <a:off x="3339" y="327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4" name="Freeform 287"/>
                <p:cNvSpPr>
                  <a:spLocks/>
                </p:cNvSpPr>
                <p:nvPr/>
              </p:nvSpPr>
              <p:spPr bwMode="auto">
                <a:xfrm>
                  <a:off x="3381" y="327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5" name="Freeform 288"/>
                <p:cNvSpPr>
                  <a:spLocks/>
                </p:cNvSpPr>
                <p:nvPr/>
              </p:nvSpPr>
              <p:spPr bwMode="auto">
                <a:xfrm>
                  <a:off x="3423" y="328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6" name="Freeform 289"/>
                <p:cNvSpPr>
                  <a:spLocks/>
                </p:cNvSpPr>
                <p:nvPr/>
              </p:nvSpPr>
              <p:spPr bwMode="auto">
                <a:xfrm>
                  <a:off x="3465" y="328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7" name="Freeform 290"/>
                <p:cNvSpPr>
                  <a:spLocks/>
                </p:cNvSpPr>
                <p:nvPr/>
              </p:nvSpPr>
              <p:spPr bwMode="auto">
                <a:xfrm>
                  <a:off x="3507" y="329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8" name="Freeform 291"/>
                <p:cNvSpPr>
                  <a:spLocks/>
                </p:cNvSpPr>
                <p:nvPr/>
              </p:nvSpPr>
              <p:spPr bwMode="auto">
                <a:xfrm>
                  <a:off x="3549" y="330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29" name="Freeform 292"/>
                <p:cNvSpPr>
                  <a:spLocks/>
                </p:cNvSpPr>
                <p:nvPr/>
              </p:nvSpPr>
              <p:spPr bwMode="auto">
                <a:xfrm>
                  <a:off x="3591" y="330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0" name="Freeform 293"/>
                <p:cNvSpPr>
                  <a:spLocks/>
                </p:cNvSpPr>
                <p:nvPr/>
              </p:nvSpPr>
              <p:spPr bwMode="auto">
                <a:xfrm>
                  <a:off x="3633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1" name="Freeform 294"/>
                <p:cNvSpPr>
                  <a:spLocks/>
                </p:cNvSpPr>
                <p:nvPr/>
              </p:nvSpPr>
              <p:spPr bwMode="auto">
                <a:xfrm>
                  <a:off x="3675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2" name="Freeform 295"/>
                <p:cNvSpPr>
                  <a:spLocks/>
                </p:cNvSpPr>
                <p:nvPr/>
              </p:nvSpPr>
              <p:spPr bwMode="auto">
                <a:xfrm>
                  <a:off x="3717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3" name="Freeform 296"/>
                <p:cNvSpPr>
                  <a:spLocks/>
                </p:cNvSpPr>
                <p:nvPr/>
              </p:nvSpPr>
              <p:spPr bwMode="auto">
                <a:xfrm>
                  <a:off x="3759" y="330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8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8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4" name="Freeform 297"/>
                <p:cNvSpPr>
                  <a:spLocks/>
                </p:cNvSpPr>
                <p:nvPr/>
              </p:nvSpPr>
              <p:spPr bwMode="auto">
                <a:xfrm>
                  <a:off x="3801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5" name="Freeform 298"/>
                <p:cNvSpPr>
                  <a:spLocks/>
                </p:cNvSpPr>
                <p:nvPr/>
              </p:nvSpPr>
              <p:spPr bwMode="auto">
                <a:xfrm>
                  <a:off x="3843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6" name="Freeform 299"/>
                <p:cNvSpPr>
                  <a:spLocks/>
                </p:cNvSpPr>
                <p:nvPr/>
              </p:nvSpPr>
              <p:spPr bwMode="auto">
                <a:xfrm>
                  <a:off x="3885" y="33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7" name="Freeform 300"/>
                <p:cNvSpPr>
                  <a:spLocks/>
                </p:cNvSpPr>
                <p:nvPr/>
              </p:nvSpPr>
              <p:spPr bwMode="auto">
                <a:xfrm>
                  <a:off x="3927" y="330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8" name="Freeform 301"/>
                <p:cNvSpPr>
                  <a:spLocks/>
                </p:cNvSpPr>
                <p:nvPr/>
              </p:nvSpPr>
              <p:spPr bwMode="auto">
                <a:xfrm>
                  <a:off x="3969" y="3300"/>
                  <a:ext cx="31" cy="6"/>
                </a:xfrm>
                <a:custGeom>
                  <a:avLst/>
                  <a:gdLst>
                    <a:gd name="T0" fmla="*/ 0 w 31"/>
                    <a:gd name="T1" fmla="*/ 0 h 6"/>
                    <a:gd name="T2" fmla="*/ 0 w 31"/>
                    <a:gd name="T3" fmla="*/ 6 h 6"/>
                    <a:gd name="T4" fmla="*/ 0 w 31"/>
                    <a:gd name="T5" fmla="*/ 6 h 6"/>
                    <a:gd name="T6" fmla="*/ 25 w 31"/>
                    <a:gd name="T7" fmla="*/ 6 h 6"/>
                    <a:gd name="T8" fmla="*/ 31 w 31"/>
                    <a:gd name="T9" fmla="*/ 0 h 6"/>
                    <a:gd name="T10" fmla="*/ 25 w 31"/>
                    <a:gd name="T11" fmla="*/ 0 h 6"/>
                    <a:gd name="T12" fmla="*/ 0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31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39" name="Freeform 302"/>
                <p:cNvSpPr>
                  <a:spLocks/>
                </p:cNvSpPr>
                <p:nvPr/>
              </p:nvSpPr>
              <p:spPr bwMode="auto">
                <a:xfrm>
                  <a:off x="4006" y="329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0" name="Freeform 303"/>
                <p:cNvSpPr>
                  <a:spLocks/>
                </p:cNvSpPr>
                <p:nvPr/>
              </p:nvSpPr>
              <p:spPr bwMode="auto">
                <a:xfrm>
                  <a:off x="4048" y="328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1" name="Freeform 304"/>
                <p:cNvSpPr>
                  <a:spLocks/>
                </p:cNvSpPr>
                <p:nvPr/>
              </p:nvSpPr>
              <p:spPr bwMode="auto">
                <a:xfrm>
                  <a:off x="4090" y="328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2" name="Freeform 305"/>
                <p:cNvSpPr>
                  <a:spLocks/>
                </p:cNvSpPr>
                <p:nvPr/>
              </p:nvSpPr>
              <p:spPr bwMode="auto">
                <a:xfrm>
                  <a:off x="4132" y="327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3" name="Freeform 306"/>
                <p:cNvSpPr>
                  <a:spLocks/>
                </p:cNvSpPr>
                <p:nvPr/>
              </p:nvSpPr>
              <p:spPr bwMode="auto">
                <a:xfrm>
                  <a:off x="4174" y="327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4" name="Freeform 307"/>
                <p:cNvSpPr>
                  <a:spLocks/>
                </p:cNvSpPr>
                <p:nvPr/>
              </p:nvSpPr>
              <p:spPr bwMode="auto">
                <a:xfrm>
                  <a:off x="4216" y="326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5" name="Freeform 308"/>
                <p:cNvSpPr>
                  <a:spLocks/>
                </p:cNvSpPr>
                <p:nvPr/>
              </p:nvSpPr>
              <p:spPr bwMode="auto">
                <a:xfrm>
                  <a:off x="4258" y="325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12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2 w 30"/>
                    <a:gd name="T15" fmla="*/ 6 h 12"/>
                    <a:gd name="T16" fmla="*/ 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6" name="Freeform 309"/>
                <p:cNvSpPr>
                  <a:spLocks/>
                </p:cNvSpPr>
                <p:nvPr/>
              </p:nvSpPr>
              <p:spPr bwMode="auto">
                <a:xfrm>
                  <a:off x="4300" y="324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7" name="Freeform 310"/>
                <p:cNvSpPr>
                  <a:spLocks/>
                </p:cNvSpPr>
                <p:nvPr/>
              </p:nvSpPr>
              <p:spPr bwMode="auto">
                <a:xfrm>
                  <a:off x="4336" y="322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8" name="Freeform 311"/>
                <p:cNvSpPr>
                  <a:spLocks/>
                </p:cNvSpPr>
                <p:nvPr/>
              </p:nvSpPr>
              <p:spPr bwMode="auto">
                <a:xfrm>
                  <a:off x="4378" y="321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24 w 30"/>
                    <a:gd name="T15" fmla="*/ 0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49" name="Freeform 312"/>
                <p:cNvSpPr>
                  <a:spLocks/>
                </p:cNvSpPr>
                <p:nvPr/>
              </p:nvSpPr>
              <p:spPr bwMode="auto">
                <a:xfrm>
                  <a:off x="4420" y="320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0" name="Freeform 313"/>
                <p:cNvSpPr>
                  <a:spLocks/>
                </p:cNvSpPr>
                <p:nvPr/>
              </p:nvSpPr>
              <p:spPr bwMode="auto">
                <a:xfrm>
                  <a:off x="4456" y="318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1" name="Freeform 314"/>
                <p:cNvSpPr>
                  <a:spLocks/>
                </p:cNvSpPr>
                <p:nvPr/>
              </p:nvSpPr>
              <p:spPr bwMode="auto">
                <a:xfrm>
                  <a:off x="4498" y="3168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12 w 24"/>
                    <a:gd name="T7" fmla="*/ 12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2" name="Freeform 315"/>
                <p:cNvSpPr>
                  <a:spLocks/>
                </p:cNvSpPr>
                <p:nvPr/>
              </p:nvSpPr>
              <p:spPr bwMode="auto">
                <a:xfrm>
                  <a:off x="4534" y="314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6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18 w 24"/>
                    <a:gd name="T15" fmla="*/ 0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3" name="Freeform 316"/>
                <p:cNvSpPr>
                  <a:spLocks/>
                </p:cNvSpPr>
                <p:nvPr/>
              </p:nvSpPr>
              <p:spPr bwMode="auto">
                <a:xfrm>
                  <a:off x="4570" y="312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6 h 18"/>
                    <a:gd name="T8" fmla="*/ 24 w 24"/>
                    <a:gd name="T9" fmla="*/ 0 h 18"/>
                    <a:gd name="T10" fmla="*/ 18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4" name="Freeform 317"/>
                <p:cNvSpPr>
                  <a:spLocks/>
                </p:cNvSpPr>
                <p:nvPr/>
              </p:nvSpPr>
              <p:spPr bwMode="auto">
                <a:xfrm>
                  <a:off x="4600" y="3090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18 w 24"/>
                    <a:gd name="T7" fmla="*/ 6 h 24"/>
                    <a:gd name="T8" fmla="*/ 24 w 24"/>
                    <a:gd name="T9" fmla="*/ 6 h 24"/>
                    <a:gd name="T10" fmla="*/ 18 w 24"/>
                    <a:gd name="T11" fmla="*/ 0 h 24"/>
                    <a:gd name="T12" fmla="*/ 0 w 24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5" name="Freeform 318"/>
                <p:cNvSpPr>
                  <a:spLocks/>
                </p:cNvSpPr>
                <p:nvPr/>
              </p:nvSpPr>
              <p:spPr bwMode="auto">
                <a:xfrm>
                  <a:off x="4630" y="3054"/>
                  <a:ext cx="18" cy="30"/>
                </a:xfrm>
                <a:custGeom>
                  <a:avLst/>
                  <a:gdLst>
                    <a:gd name="T0" fmla="*/ 0 w 18"/>
                    <a:gd name="T1" fmla="*/ 24 h 30"/>
                    <a:gd name="T2" fmla="*/ 0 w 18"/>
                    <a:gd name="T3" fmla="*/ 30 h 30"/>
                    <a:gd name="T4" fmla="*/ 6 w 18"/>
                    <a:gd name="T5" fmla="*/ 24 h 30"/>
                    <a:gd name="T6" fmla="*/ 18 w 18"/>
                    <a:gd name="T7" fmla="*/ 12 h 30"/>
                    <a:gd name="T8" fmla="*/ 18 w 18"/>
                    <a:gd name="T9" fmla="*/ 6 h 30"/>
                    <a:gd name="T10" fmla="*/ 12 w 18"/>
                    <a:gd name="T11" fmla="*/ 0 h 30"/>
                    <a:gd name="T12" fmla="*/ 12 w 18"/>
                    <a:gd name="T13" fmla="*/ 6 h 30"/>
                    <a:gd name="T14" fmla="*/ 12 w 18"/>
                    <a:gd name="T15" fmla="*/ 12 h 30"/>
                    <a:gd name="T16" fmla="*/ 0 w 18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0" y="24"/>
                      </a:move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6" name="Freeform 319"/>
                <p:cNvSpPr>
                  <a:spLocks/>
                </p:cNvSpPr>
                <p:nvPr/>
              </p:nvSpPr>
              <p:spPr bwMode="auto">
                <a:xfrm>
                  <a:off x="4648" y="3018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12 h 30"/>
                    <a:gd name="T8" fmla="*/ 12 w 12"/>
                    <a:gd name="T9" fmla="*/ 0 h 30"/>
                    <a:gd name="T10" fmla="*/ 12 w 12"/>
                    <a:gd name="T11" fmla="*/ 0 h 30"/>
                    <a:gd name="T12" fmla="*/ 6 w 12"/>
                    <a:gd name="T13" fmla="*/ 0 h 30"/>
                    <a:gd name="T14" fmla="*/ 6 w 12"/>
                    <a:gd name="T15" fmla="*/ 12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7" name="Freeform 320"/>
                <p:cNvSpPr>
                  <a:spLocks/>
                </p:cNvSpPr>
                <p:nvPr/>
              </p:nvSpPr>
              <p:spPr bwMode="auto">
                <a:xfrm>
                  <a:off x="4654" y="2976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24 h 30"/>
                    <a:gd name="T8" fmla="*/ 6 w 12"/>
                    <a:gd name="T9" fmla="*/ 0 h 30"/>
                    <a:gd name="T10" fmla="*/ 0 w 12"/>
                    <a:gd name="T11" fmla="*/ 0 h 30"/>
                    <a:gd name="T12" fmla="*/ 0 w 12"/>
                    <a:gd name="T13" fmla="*/ 0 h 30"/>
                    <a:gd name="T14" fmla="*/ 6 w 12"/>
                    <a:gd name="T15" fmla="*/ 24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24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8" name="Freeform 321"/>
                <p:cNvSpPr>
                  <a:spLocks/>
                </p:cNvSpPr>
                <p:nvPr/>
              </p:nvSpPr>
              <p:spPr bwMode="auto">
                <a:xfrm>
                  <a:off x="4642" y="2934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12 w 12"/>
                    <a:gd name="T3" fmla="*/ 30 h 30"/>
                    <a:gd name="T4" fmla="*/ 12 w 12"/>
                    <a:gd name="T5" fmla="*/ 24 h 30"/>
                    <a:gd name="T6" fmla="*/ 6 w 12"/>
                    <a:gd name="T7" fmla="*/ 6 h 30"/>
                    <a:gd name="T8" fmla="*/ 0 w 12"/>
                    <a:gd name="T9" fmla="*/ 0 h 30"/>
                    <a:gd name="T10" fmla="*/ 0 w 12"/>
                    <a:gd name="T11" fmla="*/ 6 h 30"/>
                    <a:gd name="T12" fmla="*/ 6 w 12"/>
                    <a:gd name="T13" fmla="*/ 24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12" y="30"/>
                      </a:lnTo>
                      <a:lnTo>
                        <a:pt x="12" y="24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59" name="Freeform 322"/>
                <p:cNvSpPr>
                  <a:spLocks/>
                </p:cNvSpPr>
                <p:nvPr/>
              </p:nvSpPr>
              <p:spPr bwMode="auto">
                <a:xfrm>
                  <a:off x="4612" y="2904"/>
                  <a:ext cx="24" cy="24"/>
                </a:xfrm>
                <a:custGeom>
                  <a:avLst/>
                  <a:gdLst>
                    <a:gd name="T0" fmla="*/ 18 w 24"/>
                    <a:gd name="T1" fmla="*/ 18 h 24"/>
                    <a:gd name="T2" fmla="*/ 18 w 24"/>
                    <a:gd name="T3" fmla="*/ 24 h 24"/>
                    <a:gd name="T4" fmla="*/ 24 w 24"/>
                    <a:gd name="T5" fmla="*/ 18 h 24"/>
                    <a:gd name="T6" fmla="*/ 12 w 24"/>
                    <a:gd name="T7" fmla="*/ 6 h 24"/>
                    <a:gd name="T8" fmla="*/ 6 w 24"/>
                    <a:gd name="T9" fmla="*/ 0 h 24"/>
                    <a:gd name="T10" fmla="*/ 6 w 24"/>
                    <a:gd name="T11" fmla="*/ 0 h 24"/>
                    <a:gd name="T12" fmla="*/ 0 w 24"/>
                    <a:gd name="T13" fmla="*/ 0 h 24"/>
                    <a:gd name="T14" fmla="*/ 6 w 24"/>
                    <a:gd name="T15" fmla="*/ 6 h 24"/>
                    <a:gd name="T16" fmla="*/ 6 w 24"/>
                    <a:gd name="T17" fmla="*/ 6 h 24"/>
                    <a:gd name="T18" fmla="*/ 6 w 24"/>
                    <a:gd name="T19" fmla="*/ 6 h 24"/>
                    <a:gd name="T20" fmla="*/ 6 w 24"/>
                    <a:gd name="T21" fmla="*/ 6 h 24"/>
                    <a:gd name="T22" fmla="*/ 18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18"/>
                      </a:move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0" name="Freeform 323"/>
                <p:cNvSpPr>
                  <a:spLocks/>
                </p:cNvSpPr>
                <p:nvPr/>
              </p:nvSpPr>
              <p:spPr bwMode="auto">
                <a:xfrm>
                  <a:off x="4582" y="2874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6 w 24"/>
                    <a:gd name="T7" fmla="*/ 6 h 24"/>
                    <a:gd name="T8" fmla="*/ 6 w 24"/>
                    <a:gd name="T9" fmla="*/ 0 h 24"/>
                    <a:gd name="T10" fmla="*/ 0 w 24"/>
                    <a:gd name="T11" fmla="*/ 6 h 24"/>
                    <a:gd name="T12" fmla="*/ 6 w 24"/>
                    <a:gd name="T13" fmla="*/ 6 h 24"/>
                    <a:gd name="T14" fmla="*/ 6 w 24"/>
                    <a:gd name="T15" fmla="*/ 12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1" name="Freeform 324"/>
                <p:cNvSpPr>
                  <a:spLocks/>
                </p:cNvSpPr>
                <p:nvPr/>
              </p:nvSpPr>
              <p:spPr bwMode="auto">
                <a:xfrm>
                  <a:off x="4546" y="2850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6 w 30"/>
                    <a:gd name="T9" fmla="*/ 0 h 18"/>
                    <a:gd name="T10" fmla="*/ 0 w 30"/>
                    <a:gd name="T11" fmla="*/ 6 h 18"/>
                    <a:gd name="T12" fmla="*/ 6 w 30"/>
                    <a:gd name="T13" fmla="*/ 6 h 18"/>
                    <a:gd name="T14" fmla="*/ 6 w 30"/>
                    <a:gd name="T15" fmla="*/ 6 h 18"/>
                    <a:gd name="T16" fmla="*/ 24 w 30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2" name="Freeform 325"/>
                <p:cNvSpPr>
                  <a:spLocks/>
                </p:cNvSpPr>
                <p:nvPr/>
              </p:nvSpPr>
              <p:spPr bwMode="auto">
                <a:xfrm>
                  <a:off x="4510" y="2832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3" name="Freeform 326"/>
                <p:cNvSpPr>
                  <a:spLocks/>
                </p:cNvSpPr>
                <p:nvPr/>
              </p:nvSpPr>
              <p:spPr bwMode="auto">
                <a:xfrm>
                  <a:off x="4474" y="281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4" name="Freeform 327"/>
                <p:cNvSpPr>
                  <a:spLocks/>
                </p:cNvSpPr>
                <p:nvPr/>
              </p:nvSpPr>
              <p:spPr bwMode="auto">
                <a:xfrm>
                  <a:off x="4438" y="2796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18 w 24"/>
                    <a:gd name="T7" fmla="*/ 6 h 12"/>
                    <a:gd name="T8" fmla="*/ 0 w 24"/>
                    <a:gd name="T9" fmla="*/ 0 h 12"/>
                    <a:gd name="T10" fmla="*/ 0 w 24"/>
                    <a:gd name="T11" fmla="*/ 0 h 12"/>
                    <a:gd name="T12" fmla="*/ 0 w 24"/>
                    <a:gd name="T13" fmla="*/ 6 h 12"/>
                    <a:gd name="T14" fmla="*/ 18 w 24"/>
                    <a:gd name="T15" fmla="*/ 12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5" name="Freeform 328"/>
                <p:cNvSpPr>
                  <a:spLocks/>
                </p:cNvSpPr>
                <p:nvPr/>
              </p:nvSpPr>
              <p:spPr bwMode="auto">
                <a:xfrm>
                  <a:off x="4396" y="277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6 h 18"/>
                    <a:gd name="T8" fmla="*/ 0 w 30"/>
                    <a:gd name="T9" fmla="*/ 0 h 18"/>
                    <a:gd name="T10" fmla="*/ 0 w 30"/>
                    <a:gd name="T11" fmla="*/ 6 h 18"/>
                    <a:gd name="T12" fmla="*/ 0 w 30"/>
                    <a:gd name="T13" fmla="*/ 6 h 18"/>
                    <a:gd name="T14" fmla="*/ 6 w 30"/>
                    <a:gd name="T15" fmla="*/ 12 h 18"/>
                    <a:gd name="T16" fmla="*/ 24 w 30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6" name="Freeform 329"/>
                <p:cNvSpPr>
                  <a:spLocks/>
                </p:cNvSpPr>
                <p:nvPr/>
              </p:nvSpPr>
              <p:spPr bwMode="auto">
                <a:xfrm>
                  <a:off x="4354" y="2766"/>
                  <a:ext cx="30" cy="18"/>
                </a:xfrm>
                <a:custGeom>
                  <a:avLst/>
                  <a:gdLst>
                    <a:gd name="T0" fmla="*/ 30 w 30"/>
                    <a:gd name="T1" fmla="*/ 18 h 18"/>
                    <a:gd name="T2" fmla="*/ 30 w 30"/>
                    <a:gd name="T3" fmla="*/ 12 h 18"/>
                    <a:gd name="T4" fmla="*/ 30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30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18"/>
                      </a:moveTo>
                      <a:lnTo>
                        <a:pt x="30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7" name="Freeform 330"/>
                <p:cNvSpPr>
                  <a:spLocks/>
                </p:cNvSpPr>
                <p:nvPr/>
              </p:nvSpPr>
              <p:spPr bwMode="auto">
                <a:xfrm>
                  <a:off x="4318" y="2760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8" name="Freeform 331"/>
                <p:cNvSpPr>
                  <a:spLocks/>
                </p:cNvSpPr>
                <p:nvPr/>
              </p:nvSpPr>
              <p:spPr bwMode="auto">
                <a:xfrm>
                  <a:off x="4276" y="274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69" name="Freeform 332"/>
                <p:cNvSpPr>
                  <a:spLocks/>
                </p:cNvSpPr>
                <p:nvPr/>
              </p:nvSpPr>
              <p:spPr bwMode="auto">
                <a:xfrm>
                  <a:off x="4234" y="273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0" name="Freeform 333"/>
                <p:cNvSpPr>
                  <a:spLocks/>
                </p:cNvSpPr>
                <p:nvPr/>
              </p:nvSpPr>
              <p:spPr bwMode="auto">
                <a:xfrm>
                  <a:off x="4192" y="273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1" name="Freeform 334"/>
                <p:cNvSpPr>
                  <a:spLocks/>
                </p:cNvSpPr>
                <p:nvPr/>
              </p:nvSpPr>
              <p:spPr bwMode="auto">
                <a:xfrm>
                  <a:off x="4150" y="272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2" name="Freeform 335"/>
                <p:cNvSpPr>
                  <a:spLocks/>
                </p:cNvSpPr>
                <p:nvPr/>
              </p:nvSpPr>
              <p:spPr bwMode="auto">
                <a:xfrm>
                  <a:off x="4108" y="271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12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3" name="Freeform 336"/>
                <p:cNvSpPr>
                  <a:spLocks/>
                </p:cNvSpPr>
                <p:nvPr/>
              </p:nvSpPr>
              <p:spPr bwMode="auto">
                <a:xfrm>
                  <a:off x="4066" y="2712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4" name="Freeform 337"/>
                <p:cNvSpPr>
                  <a:spLocks/>
                </p:cNvSpPr>
                <p:nvPr/>
              </p:nvSpPr>
              <p:spPr bwMode="auto">
                <a:xfrm>
                  <a:off x="4024" y="270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5" name="Freeform 338"/>
                <p:cNvSpPr>
                  <a:spLocks/>
                </p:cNvSpPr>
                <p:nvPr/>
              </p:nvSpPr>
              <p:spPr bwMode="auto">
                <a:xfrm>
                  <a:off x="3981" y="2700"/>
                  <a:ext cx="31" cy="12"/>
                </a:xfrm>
                <a:custGeom>
                  <a:avLst/>
                  <a:gdLst>
                    <a:gd name="T0" fmla="*/ 31 w 31"/>
                    <a:gd name="T1" fmla="*/ 12 h 12"/>
                    <a:gd name="T2" fmla="*/ 31 w 31"/>
                    <a:gd name="T3" fmla="*/ 6 h 12"/>
                    <a:gd name="T4" fmla="*/ 31 w 31"/>
                    <a:gd name="T5" fmla="*/ 6 h 12"/>
                    <a:gd name="T6" fmla="*/ 6 w 31"/>
                    <a:gd name="T7" fmla="*/ 0 h 12"/>
                    <a:gd name="T8" fmla="*/ 0 w 31"/>
                    <a:gd name="T9" fmla="*/ 6 h 12"/>
                    <a:gd name="T10" fmla="*/ 6 w 31"/>
                    <a:gd name="T11" fmla="*/ 6 h 12"/>
                    <a:gd name="T12" fmla="*/ 31 w 31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12">
                      <a:moveTo>
                        <a:pt x="31" y="12"/>
                      </a:moveTo>
                      <a:lnTo>
                        <a:pt x="31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6" name="Freeform 339"/>
                <p:cNvSpPr>
                  <a:spLocks/>
                </p:cNvSpPr>
                <p:nvPr/>
              </p:nvSpPr>
              <p:spPr bwMode="auto">
                <a:xfrm>
                  <a:off x="3939" y="270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18 w 30"/>
                    <a:gd name="T7" fmla="*/ 0 h 6"/>
                    <a:gd name="T8" fmla="*/ 6 w 30"/>
                    <a:gd name="T9" fmla="*/ 0 h 6"/>
                    <a:gd name="T10" fmla="*/ 0 w 30"/>
                    <a:gd name="T11" fmla="*/ 0 h 6"/>
                    <a:gd name="T12" fmla="*/ 6 w 30"/>
                    <a:gd name="T13" fmla="*/ 6 h 6"/>
                    <a:gd name="T14" fmla="*/ 18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7" name="Freeform 340"/>
                <p:cNvSpPr>
                  <a:spLocks/>
                </p:cNvSpPr>
                <p:nvPr/>
              </p:nvSpPr>
              <p:spPr bwMode="auto">
                <a:xfrm>
                  <a:off x="3897" y="269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8" name="Freeform 341"/>
                <p:cNvSpPr>
                  <a:spLocks/>
                </p:cNvSpPr>
                <p:nvPr/>
              </p:nvSpPr>
              <p:spPr bwMode="auto">
                <a:xfrm>
                  <a:off x="3855" y="269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479" name="Freeform 342"/>
                <p:cNvSpPr>
                  <a:spLocks/>
                </p:cNvSpPr>
                <p:nvPr/>
              </p:nvSpPr>
              <p:spPr bwMode="auto">
                <a:xfrm>
                  <a:off x="3813" y="2694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313" name="Group 343"/>
              <p:cNvGrpSpPr>
                <a:grpSpLocks/>
              </p:cNvGrpSpPr>
              <p:nvPr/>
            </p:nvGrpSpPr>
            <p:grpSpPr bwMode="auto">
              <a:xfrm>
                <a:off x="3177" y="2790"/>
                <a:ext cx="1195" cy="426"/>
                <a:chOff x="3177" y="2790"/>
                <a:chExt cx="1195" cy="426"/>
              </a:xfrm>
            </p:grpSpPr>
            <p:sp>
              <p:nvSpPr>
                <p:cNvPr id="46322" name="Freeform 344"/>
                <p:cNvSpPr>
                  <a:spLocks/>
                </p:cNvSpPr>
                <p:nvPr/>
              </p:nvSpPr>
              <p:spPr bwMode="auto">
                <a:xfrm>
                  <a:off x="3747" y="2790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3" name="Freeform 345"/>
                <p:cNvSpPr>
                  <a:spLocks/>
                </p:cNvSpPr>
                <p:nvPr/>
              </p:nvSpPr>
              <p:spPr bwMode="auto">
                <a:xfrm>
                  <a:off x="3705" y="279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4" name="Freeform 346"/>
                <p:cNvSpPr>
                  <a:spLocks/>
                </p:cNvSpPr>
                <p:nvPr/>
              </p:nvSpPr>
              <p:spPr bwMode="auto">
                <a:xfrm>
                  <a:off x="3663" y="279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5" name="Freeform 347"/>
                <p:cNvSpPr>
                  <a:spLocks/>
                </p:cNvSpPr>
                <p:nvPr/>
              </p:nvSpPr>
              <p:spPr bwMode="auto">
                <a:xfrm>
                  <a:off x="3621" y="279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6" name="Freeform 348"/>
                <p:cNvSpPr>
                  <a:spLocks/>
                </p:cNvSpPr>
                <p:nvPr/>
              </p:nvSpPr>
              <p:spPr bwMode="auto">
                <a:xfrm>
                  <a:off x="3579" y="279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7" name="Freeform 349"/>
                <p:cNvSpPr>
                  <a:spLocks/>
                </p:cNvSpPr>
                <p:nvPr/>
              </p:nvSpPr>
              <p:spPr bwMode="auto">
                <a:xfrm>
                  <a:off x="3537" y="280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0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8" name="Freeform 350"/>
                <p:cNvSpPr>
                  <a:spLocks/>
                </p:cNvSpPr>
                <p:nvPr/>
              </p:nvSpPr>
              <p:spPr bwMode="auto">
                <a:xfrm>
                  <a:off x="3495" y="280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9" name="Freeform 351"/>
                <p:cNvSpPr>
                  <a:spLocks/>
                </p:cNvSpPr>
                <p:nvPr/>
              </p:nvSpPr>
              <p:spPr bwMode="auto">
                <a:xfrm>
                  <a:off x="3453" y="281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0" name="Freeform 352"/>
                <p:cNvSpPr>
                  <a:spLocks/>
                </p:cNvSpPr>
                <p:nvPr/>
              </p:nvSpPr>
              <p:spPr bwMode="auto">
                <a:xfrm>
                  <a:off x="3411" y="282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1" name="Freeform 353"/>
                <p:cNvSpPr>
                  <a:spLocks/>
                </p:cNvSpPr>
                <p:nvPr/>
              </p:nvSpPr>
              <p:spPr bwMode="auto">
                <a:xfrm>
                  <a:off x="3369" y="2838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2" name="Freeform 354"/>
                <p:cNvSpPr>
                  <a:spLocks/>
                </p:cNvSpPr>
                <p:nvPr/>
              </p:nvSpPr>
              <p:spPr bwMode="auto">
                <a:xfrm>
                  <a:off x="3333" y="285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3" name="Freeform 355"/>
                <p:cNvSpPr>
                  <a:spLocks/>
                </p:cNvSpPr>
                <p:nvPr/>
              </p:nvSpPr>
              <p:spPr bwMode="auto">
                <a:xfrm>
                  <a:off x="3291" y="2862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4" name="Freeform 356"/>
                <p:cNvSpPr>
                  <a:spLocks/>
                </p:cNvSpPr>
                <p:nvPr/>
              </p:nvSpPr>
              <p:spPr bwMode="auto">
                <a:xfrm>
                  <a:off x="3255" y="2880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24 w 30"/>
                    <a:gd name="T7" fmla="*/ 0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24 w 30"/>
                    <a:gd name="T15" fmla="*/ 6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5" name="Freeform 357"/>
                <p:cNvSpPr>
                  <a:spLocks/>
                </p:cNvSpPr>
                <p:nvPr/>
              </p:nvSpPr>
              <p:spPr bwMode="auto">
                <a:xfrm>
                  <a:off x="3225" y="2904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6" name="Freeform 358"/>
                <p:cNvSpPr>
                  <a:spLocks/>
                </p:cNvSpPr>
                <p:nvPr/>
              </p:nvSpPr>
              <p:spPr bwMode="auto">
                <a:xfrm>
                  <a:off x="3195" y="2928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0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7" name="Freeform 359"/>
                <p:cNvSpPr>
                  <a:spLocks/>
                </p:cNvSpPr>
                <p:nvPr/>
              </p:nvSpPr>
              <p:spPr bwMode="auto">
                <a:xfrm>
                  <a:off x="3177" y="2964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8 h 30"/>
                    <a:gd name="T8" fmla="*/ 0 w 12"/>
                    <a:gd name="T9" fmla="*/ 24 h 30"/>
                    <a:gd name="T10" fmla="*/ 0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8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8" name="Freeform 360"/>
                <p:cNvSpPr>
                  <a:spLocks/>
                </p:cNvSpPr>
                <p:nvPr/>
              </p:nvSpPr>
              <p:spPr bwMode="auto">
                <a:xfrm>
                  <a:off x="3177" y="3006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24 h 30"/>
                    <a:gd name="T10" fmla="*/ 6 w 6"/>
                    <a:gd name="T11" fmla="*/ 30 h 30"/>
                    <a:gd name="T12" fmla="*/ 6 w 6"/>
                    <a:gd name="T13" fmla="*/ 24 h 30"/>
                    <a:gd name="T14" fmla="*/ 6 w 6"/>
                    <a:gd name="T15" fmla="*/ 24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39" name="Freeform 361"/>
                <p:cNvSpPr>
                  <a:spLocks/>
                </p:cNvSpPr>
                <p:nvPr/>
              </p:nvSpPr>
              <p:spPr bwMode="auto">
                <a:xfrm>
                  <a:off x="3183" y="3042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6 w 24"/>
                    <a:gd name="T3" fmla="*/ 0 h 24"/>
                    <a:gd name="T4" fmla="*/ 0 w 24"/>
                    <a:gd name="T5" fmla="*/ 6 h 24"/>
                    <a:gd name="T6" fmla="*/ 6 w 24"/>
                    <a:gd name="T7" fmla="*/ 6 h 24"/>
                    <a:gd name="T8" fmla="*/ 18 w 24"/>
                    <a:gd name="T9" fmla="*/ 24 h 24"/>
                    <a:gd name="T10" fmla="*/ 24 w 24"/>
                    <a:gd name="T11" fmla="*/ 24 h 24"/>
                    <a:gd name="T12" fmla="*/ 24 w 24"/>
                    <a:gd name="T13" fmla="*/ 24 h 24"/>
                    <a:gd name="T14" fmla="*/ 12 w 24"/>
                    <a:gd name="T15" fmla="*/ 6 h 24"/>
                    <a:gd name="T16" fmla="*/ 6 w 24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0" name="Freeform 362"/>
                <p:cNvSpPr>
                  <a:spLocks/>
                </p:cNvSpPr>
                <p:nvPr/>
              </p:nvSpPr>
              <p:spPr bwMode="auto">
                <a:xfrm>
                  <a:off x="3213" y="3078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6 w 24"/>
                    <a:gd name="T3" fmla="*/ 0 h 18"/>
                    <a:gd name="T4" fmla="*/ 0 w 24"/>
                    <a:gd name="T5" fmla="*/ 0 h 18"/>
                    <a:gd name="T6" fmla="*/ 6 w 24"/>
                    <a:gd name="T7" fmla="*/ 12 h 18"/>
                    <a:gd name="T8" fmla="*/ 12 w 24"/>
                    <a:gd name="T9" fmla="*/ 12 h 18"/>
                    <a:gd name="T10" fmla="*/ 24 w 24"/>
                    <a:gd name="T11" fmla="*/ 18 h 18"/>
                    <a:gd name="T12" fmla="*/ 24 w 24"/>
                    <a:gd name="T13" fmla="*/ 18 h 18"/>
                    <a:gd name="T14" fmla="*/ 24 w 24"/>
                    <a:gd name="T15" fmla="*/ 12 h 18"/>
                    <a:gd name="T16" fmla="*/ 12 w 24"/>
                    <a:gd name="T17" fmla="*/ 6 h 18"/>
                    <a:gd name="T18" fmla="*/ 12 w 24"/>
                    <a:gd name="T19" fmla="*/ 12 h 18"/>
                    <a:gd name="T20" fmla="*/ 12 w 24"/>
                    <a:gd name="T21" fmla="*/ 12 h 18"/>
                    <a:gd name="T22" fmla="*/ 6 w 24"/>
                    <a:gd name="T23" fmla="*/ 0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1" name="Freeform 363"/>
                <p:cNvSpPr>
                  <a:spLocks/>
                </p:cNvSpPr>
                <p:nvPr/>
              </p:nvSpPr>
              <p:spPr bwMode="auto">
                <a:xfrm>
                  <a:off x="3249" y="3102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18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2" name="Freeform 364"/>
                <p:cNvSpPr>
                  <a:spLocks/>
                </p:cNvSpPr>
                <p:nvPr/>
              </p:nvSpPr>
              <p:spPr bwMode="auto">
                <a:xfrm>
                  <a:off x="3285" y="3120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3" name="Freeform 365"/>
                <p:cNvSpPr>
                  <a:spLocks/>
                </p:cNvSpPr>
                <p:nvPr/>
              </p:nvSpPr>
              <p:spPr bwMode="auto">
                <a:xfrm>
                  <a:off x="3321" y="3138"/>
                  <a:ext cx="30" cy="18"/>
                </a:xfrm>
                <a:custGeom>
                  <a:avLst/>
                  <a:gdLst>
                    <a:gd name="T0" fmla="*/ 0 w 30"/>
                    <a:gd name="T1" fmla="*/ 0 h 18"/>
                    <a:gd name="T2" fmla="*/ 0 w 30"/>
                    <a:gd name="T3" fmla="*/ 6 h 18"/>
                    <a:gd name="T4" fmla="*/ 0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0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4" name="Freeform 366"/>
                <p:cNvSpPr>
                  <a:spLocks/>
                </p:cNvSpPr>
                <p:nvPr/>
              </p:nvSpPr>
              <p:spPr bwMode="auto">
                <a:xfrm>
                  <a:off x="3357" y="315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5" name="Freeform 367"/>
                <p:cNvSpPr>
                  <a:spLocks/>
                </p:cNvSpPr>
                <p:nvPr/>
              </p:nvSpPr>
              <p:spPr bwMode="auto">
                <a:xfrm>
                  <a:off x="3399" y="316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6" name="Freeform 368"/>
                <p:cNvSpPr>
                  <a:spLocks/>
                </p:cNvSpPr>
                <p:nvPr/>
              </p:nvSpPr>
              <p:spPr bwMode="auto">
                <a:xfrm>
                  <a:off x="3441" y="318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7" name="Freeform 369"/>
                <p:cNvSpPr>
                  <a:spLocks/>
                </p:cNvSpPr>
                <p:nvPr/>
              </p:nvSpPr>
              <p:spPr bwMode="auto">
                <a:xfrm>
                  <a:off x="3483" y="318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8" name="Freeform 370"/>
                <p:cNvSpPr>
                  <a:spLocks/>
                </p:cNvSpPr>
                <p:nvPr/>
              </p:nvSpPr>
              <p:spPr bwMode="auto">
                <a:xfrm>
                  <a:off x="3525" y="319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2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12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1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49" name="Freeform 371"/>
                <p:cNvSpPr>
                  <a:spLocks/>
                </p:cNvSpPr>
                <p:nvPr/>
              </p:nvSpPr>
              <p:spPr bwMode="auto">
                <a:xfrm>
                  <a:off x="3567" y="319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0" name="Freeform 372"/>
                <p:cNvSpPr>
                  <a:spLocks/>
                </p:cNvSpPr>
                <p:nvPr/>
              </p:nvSpPr>
              <p:spPr bwMode="auto">
                <a:xfrm>
                  <a:off x="3609" y="320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1" name="Freeform 373"/>
                <p:cNvSpPr>
                  <a:spLocks/>
                </p:cNvSpPr>
                <p:nvPr/>
              </p:nvSpPr>
              <p:spPr bwMode="auto">
                <a:xfrm>
                  <a:off x="3651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2" name="Freeform 374"/>
                <p:cNvSpPr>
                  <a:spLocks/>
                </p:cNvSpPr>
                <p:nvPr/>
              </p:nvSpPr>
              <p:spPr bwMode="auto">
                <a:xfrm>
                  <a:off x="3687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3" name="Freeform 375"/>
                <p:cNvSpPr>
                  <a:spLocks/>
                </p:cNvSpPr>
                <p:nvPr/>
              </p:nvSpPr>
              <p:spPr bwMode="auto">
                <a:xfrm>
                  <a:off x="3729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4" name="Freeform 376"/>
                <p:cNvSpPr>
                  <a:spLocks/>
                </p:cNvSpPr>
                <p:nvPr/>
              </p:nvSpPr>
              <p:spPr bwMode="auto">
                <a:xfrm>
                  <a:off x="3771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5" name="Freeform 377"/>
                <p:cNvSpPr>
                  <a:spLocks/>
                </p:cNvSpPr>
                <p:nvPr/>
              </p:nvSpPr>
              <p:spPr bwMode="auto">
                <a:xfrm>
                  <a:off x="3813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6" name="Freeform 378"/>
                <p:cNvSpPr>
                  <a:spLocks/>
                </p:cNvSpPr>
                <p:nvPr/>
              </p:nvSpPr>
              <p:spPr bwMode="auto">
                <a:xfrm>
                  <a:off x="3855" y="321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7" name="Freeform 379"/>
                <p:cNvSpPr>
                  <a:spLocks/>
                </p:cNvSpPr>
                <p:nvPr/>
              </p:nvSpPr>
              <p:spPr bwMode="auto">
                <a:xfrm>
                  <a:off x="3897" y="320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8" name="Freeform 380"/>
                <p:cNvSpPr>
                  <a:spLocks/>
                </p:cNvSpPr>
                <p:nvPr/>
              </p:nvSpPr>
              <p:spPr bwMode="auto">
                <a:xfrm>
                  <a:off x="3939" y="319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59" name="Freeform 381"/>
                <p:cNvSpPr>
                  <a:spLocks/>
                </p:cNvSpPr>
                <p:nvPr/>
              </p:nvSpPr>
              <p:spPr bwMode="auto">
                <a:xfrm>
                  <a:off x="3981" y="3192"/>
                  <a:ext cx="31" cy="12"/>
                </a:xfrm>
                <a:custGeom>
                  <a:avLst/>
                  <a:gdLst>
                    <a:gd name="T0" fmla="*/ 6 w 31"/>
                    <a:gd name="T1" fmla="*/ 6 h 12"/>
                    <a:gd name="T2" fmla="*/ 0 w 31"/>
                    <a:gd name="T3" fmla="*/ 12 h 12"/>
                    <a:gd name="T4" fmla="*/ 6 w 31"/>
                    <a:gd name="T5" fmla="*/ 12 h 12"/>
                    <a:gd name="T6" fmla="*/ 25 w 31"/>
                    <a:gd name="T7" fmla="*/ 12 h 12"/>
                    <a:gd name="T8" fmla="*/ 31 w 31"/>
                    <a:gd name="T9" fmla="*/ 6 h 12"/>
                    <a:gd name="T10" fmla="*/ 31 w 31"/>
                    <a:gd name="T11" fmla="*/ 6 h 12"/>
                    <a:gd name="T12" fmla="*/ 31 w 31"/>
                    <a:gd name="T13" fmla="*/ 0 h 12"/>
                    <a:gd name="T14" fmla="*/ 25 w 31"/>
                    <a:gd name="T15" fmla="*/ 6 h 12"/>
                    <a:gd name="T16" fmla="*/ 6 w 31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5" y="12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25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0" name="Freeform 382"/>
                <p:cNvSpPr>
                  <a:spLocks/>
                </p:cNvSpPr>
                <p:nvPr/>
              </p:nvSpPr>
              <p:spPr bwMode="auto">
                <a:xfrm>
                  <a:off x="4024" y="318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1" name="Freeform 383"/>
                <p:cNvSpPr>
                  <a:spLocks/>
                </p:cNvSpPr>
                <p:nvPr/>
              </p:nvSpPr>
              <p:spPr bwMode="auto">
                <a:xfrm>
                  <a:off x="4066" y="318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2" name="Freeform 384"/>
                <p:cNvSpPr>
                  <a:spLocks/>
                </p:cNvSpPr>
                <p:nvPr/>
              </p:nvSpPr>
              <p:spPr bwMode="auto">
                <a:xfrm>
                  <a:off x="4108" y="316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3" name="Freeform 385"/>
                <p:cNvSpPr>
                  <a:spLocks/>
                </p:cNvSpPr>
                <p:nvPr/>
              </p:nvSpPr>
              <p:spPr bwMode="auto">
                <a:xfrm>
                  <a:off x="4150" y="315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4" name="Freeform 386"/>
                <p:cNvSpPr>
                  <a:spLocks/>
                </p:cNvSpPr>
                <p:nvPr/>
              </p:nvSpPr>
              <p:spPr bwMode="auto">
                <a:xfrm>
                  <a:off x="4186" y="314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12 w 30"/>
                    <a:gd name="T7" fmla="*/ 12 h 12"/>
                    <a:gd name="T8" fmla="*/ 30 w 30"/>
                    <a:gd name="T9" fmla="*/ 6 h 12"/>
                    <a:gd name="T10" fmla="*/ 30 w 30"/>
                    <a:gd name="T11" fmla="*/ 0 h 12"/>
                    <a:gd name="T12" fmla="*/ 30 w 30"/>
                    <a:gd name="T13" fmla="*/ 0 h 12"/>
                    <a:gd name="T14" fmla="*/ 12 w 30"/>
                    <a:gd name="T15" fmla="*/ 6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5" name="Freeform 387"/>
                <p:cNvSpPr>
                  <a:spLocks/>
                </p:cNvSpPr>
                <p:nvPr/>
              </p:nvSpPr>
              <p:spPr bwMode="auto">
                <a:xfrm>
                  <a:off x="4228" y="3126"/>
                  <a:ext cx="30" cy="18"/>
                </a:xfrm>
                <a:custGeom>
                  <a:avLst/>
                  <a:gdLst>
                    <a:gd name="T0" fmla="*/ 0 w 30"/>
                    <a:gd name="T1" fmla="*/ 12 h 18"/>
                    <a:gd name="T2" fmla="*/ 0 w 30"/>
                    <a:gd name="T3" fmla="*/ 12 h 18"/>
                    <a:gd name="T4" fmla="*/ 0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0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6" name="Freeform 388"/>
                <p:cNvSpPr>
                  <a:spLocks/>
                </p:cNvSpPr>
                <p:nvPr/>
              </p:nvSpPr>
              <p:spPr bwMode="auto">
                <a:xfrm>
                  <a:off x="4264" y="310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7" name="Freeform 389"/>
                <p:cNvSpPr>
                  <a:spLocks/>
                </p:cNvSpPr>
                <p:nvPr/>
              </p:nvSpPr>
              <p:spPr bwMode="auto">
                <a:xfrm>
                  <a:off x="4300" y="308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24 w 30"/>
                    <a:gd name="T15" fmla="*/ 0 h 18"/>
                    <a:gd name="T16" fmla="*/ 24 w 30"/>
                    <a:gd name="T17" fmla="*/ 6 h 18"/>
                    <a:gd name="T18" fmla="*/ 24 w 30"/>
                    <a:gd name="T19" fmla="*/ 6 h 18"/>
                    <a:gd name="T20" fmla="*/ 24 w 30"/>
                    <a:gd name="T21" fmla="*/ 0 h 18"/>
                    <a:gd name="T22" fmla="*/ 6 w 30"/>
                    <a:gd name="T23" fmla="*/ 12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8" name="Freeform 390"/>
                <p:cNvSpPr>
                  <a:spLocks/>
                </p:cNvSpPr>
                <p:nvPr/>
              </p:nvSpPr>
              <p:spPr bwMode="auto">
                <a:xfrm>
                  <a:off x="4336" y="3054"/>
                  <a:ext cx="18" cy="24"/>
                </a:xfrm>
                <a:custGeom>
                  <a:avLst/>
                  <a:gdLst>
                    <a:gd name="T0" fmla="*/ 0 w 18"/>
                    <a:gd name="T1" fmla="*/ 18 h 24"/>
                    <a:gd name="T2" fmla="*/ 0 w 18"/>
                    <a:gd name="T3" fmla="*/ 24 h 24"/>
                    <a:gd name="T4" fmla="*/ 6 w 18"/>
                    <a:gd name="T5" fmla="*/ 18 h 24"/>
                    <a:gd name="T6" fmla="*/ 18 w 18"/>
                    <a:gd name="T7" fmla="*/ 0 h 24"/>
                    <a:gd name="T8" fmla="*/ 18 w 18"/>
                    <a:gd name="T9" fmla="*/ 0 h 24"/>
                    <a:gd name="T10" fmla="*/ 12 w 18"/>
                    <a:gd name="T11" fmla="*/ 0 h 24"/>
                    <a:gd name="T12" fmla="*/ 0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69" name="Freeform 391"/>
                <p:cNvSpPr>
                  <a:spLocks/>
                </p:cNvSpPr>
                <p:nvPr/>
              </p:nvSpPr>
              <p:spPr bwMode="auto">
                <a:xfrm>
                  <a:off x="4360" y="3018"/>
                  <a:ext cx="12" cy="24"/>
                </a:xfrm>
                <a:custGeom>
                  <a:avLst/>
                  <a:gdLst>
                    <a:gd name="T0" fmla="*/ 0 w 12"/>
                    <a:gd name="T1" fmla="*/ 24 h 24"/>
                    <a:gd name="T2" fmla="*/ 0 w 12"/>
                    <a:gd name="T3" fmla="*/ 24 h 24"/>
                    <a:gd name="T4" fmla="*/ 6 w 12"/>
                    <a:gd name="T5" fmla="*/ 24 h 24"/>
                    <a:gd name="T6" fmla="*/ 12 w 12"/>
                    <a:gd name="T7" fmla="*/ 12 h 24"/>
                    <a:gd name="T8" fmla="*/ 12 w 12"/>
                    <a:gd name="T9" fmla="*/ 0 h 24"/>
                    <a:gd name="T10" fmla="*/ 12 w 12"/>
                    <a:gd name="T11" fmla="*/ 0 h 24"/>
                    <a:gd name="T12" fmla="*/ 6 w 12"/>
                    <a:gd name="T13" fmla="*/ 0 h 24"/>
                    <a:gd name="T14" fmla="*/ 6 w 12"/>
                    <a:gd name="T15" fmla="*/ 12 h 24"/>
                    <a:gd name="T16" fmla="*/ 0 w 12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0" name="Freeform 392"/>
                <p:cNvSpPr>
                  <a:spLocks/>
                </p:cNvSpPr>
                <p:nvPr/>
              </p:nvSpPr>
              <p:spPr bwMode="auto">
                <a:xfrm>
                  <a:off x="4366" y="2976"/>
                  <a:ext cx="6" cy="30"/>
                </a:xfrm>
                <a:custGeom>
                  <a:avLst/>
                  <a:gdLst>
                    <a:gd name="T0" fmla="*/ 0 w 6"/>
                    <a:gd name="T1" fmla="*/ 24 h 30"/>
                    <a:gd name="T2" fmla="*/ 6 w 6"/>
                    <a:gd name="T3" fmla="*/ 30 h 30"/>
                    <a:gd name="T4" fmla="*/ 6 w 6"/>
                    <a:gd name="T5" fmla="*/ 24 h 30"/>
                    <a:gd name="T6" fmla="*/ 6 w 6"/>
                    <a:gd name="T7" fmla="*/ 6 h 30"/>
                    <a:gd name="T8" fmla="*/ 6 w 6"/>
                    <a:gd name="T9" fmla="*/ 0 h 30"/>
                    <a:gd name="T10" fmla="*/ 0 w 6"/>
                    <a:gd name="T11" fmla="*/ 0 h 30"/>
                    <a:gd name="T12" fmla="*/ 0 w 6"/>
                    <a:gd name="T13" fmla="*/ 0 h 30"/>
                    <a:gd name="T14" fmla="*/ 0 w 6"/>
                    <a:gd name="T15" fmla="*/ 6 h 30"/>
                    <a:gd name="T16" fmla="*/ 0 w 6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1" name="Freeform 393"/>
                <p:cNvSpPr>
                  <a:spLocks/>
                </p:cNvSpPr>
                <p:nvPr/>
              </p:nvSpPr>
              <p:spPr bwMode="auto">
                <a:xfrm>
                  <a:off x="4342" y="2940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6 w 18"/>
                    <a:gd name="T7" fmla="*/ 0 h 24"/>
                    <a:gd name="T8" fmla="*/ 0 w 18"/>
                    <a:gd name="T9" fmla="*/ 0 h 24"/>
                    <a:gd name="T10" fmla="*/ 0 w 18"/>
                    <a:gd name="T11" fmla="*/ 0 h 24"/>
                    <a:gd name="T12" fmla="*/ 12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2" name="Freeform 394"/>
                <p:cNvSpPr>
                  <a:spLocks/>
                </p:cNvSpPr>
                <p:nvPr/>
              </p:nvSpPr>
              <p:spPr bwMode="auto">
                <a:xfrm>
                  <a:off x="4312" y="2910"/>
                  <a:ext cx="24" cy="24"/>
                </a:xfrm>
                <a:custGeom>
                  <a:avLst/>
                  <a:gdLst>
                    <a:gd name="T0" fmla="*/ 18 w 24"/>
                    <a:gd name="T1" fmla="*/ 18 h 24"/>
                    <a:gd name="T2" fmla="*/ 18 w 24"/>
                    <a:gd name="T3" fmla="*/ 24 h 24"/>
                    <a:gd name="T4" fmla="*/ 24 w 24"/>
                    <a:gd name="T5" fmla="*/ 18 h 24"/>
                    <a:gd name="T6" fmla="*/ 18 w 24"/>
                    <a:gd name="T7" fmla="*/ 12 h 24"/>
                    <a:gd name="T8" fmla="*/ 12 w 24"/>
                    <a:gd name="T9" fmla="*/ 6 h 24"/>
                    <a:gd name="T10" fmla="*/ 0 w 24"/>
                    <a:gd name="T11" fmla="*/ 0 h 24"/>
                    <a:gd name="T12" fmla="*/ 0 w 24"/>
                    <a:gd name="T13" fmla="*/ 6 h 24"/>
                    <a:gd name="T14" fmla="*/ 0 w 24"/>
                    <a:gd name="T15" fmla="*/ 6 h 24"/>
                    <a:gd name="T16" fmla="*/ 12 w 24"/>
                    <a:gd name="T17" fmla="*/ 12 h 24"/>
                    <a:gd name="T18" fmla="*/ 12 w 24"/>
                    <a:gd name="T19" fmla="*/ 12 h 24"/>
                    <a:gd name="T20" fmla="*/ 12 w 24"/>
                    <a:gd name="T21" fmla="*/ 12 h 24"/>
                    <a:gd name="T22" fmla="*/ 18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18"/>
                      </a:move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3" name="Freeform 395"/>
                <p:cNvSpPr>
                  <a:spLocks/>
                </p:cNvSpPr>
                <p:nvPr/>
              </p:nvSpPr>
              <p:spPr bwMode="auto">
                <a:xfrm>
                  <a:off x="4276" y="2886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4" name="Freeform 396"/>
                <p:cNvSpPr>
                  <a:spLocks/>
                </p:cNvSpPr>
                <p:nvPr/>
              </p:nvSpPr>
              <p:spPr bwMode="auto">
                <a:xfrm>
                  <a:off x="4240" y="2868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5" name="Freeform 397"/>
                <p:cNvSpPr>
                  <a:spLocks/>
                </p:cNvSpPr>
                <p:nvPr/>
              </p:nvSpPr>
              <p:spPr bwMode="auto">
                <a:xfrm>
                  <a:off x="4198" y="2850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6" name="Freeform 398"/>
                <p:cNvSpPr>
                  <a:spLocks/>
                </p:cNvSpPr>
                <p:nvPr/>
              </p:nvSpPr>
              <p:spPr bwMode="auto">
                <a:xfrm>
                  <a:off x="4156" y="283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7" name="Freeform 399"/>
                <p:cNvSpPr>
                  <a:spLocks/>
                </p:cNvSpPr>
                <p:nvPr/>
              </p:nvSpPr>
              <p:spPr bwMode="auto">
                <a:xfrm>
                  <a:off x="4120" y="282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8" name="Freeform 400"/>
                <p:cNvSpPr>
                  <a:spLocks/>
                </p:cNvSpPr>
                <p:nvPr/>
              </p:nvSpPr>
              <p:spPr bwMode="auto">
                <a:xfrm>
                  <a:off x="4078" y="282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79" name="Freeform 401"/>
                <p:cNvSpPr>
                  <a:spLocks/>
                </p:cNvSpPr>
                <p:nvPr/>
              </p:nvSpPr>
              <p:spPr bwMode="auto">
                <a:xfrm>
                  <a:off x="4036" y="280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0" name="Freeform 402"/>
                <p:cNvSpPr>
                  <a:spLocks/>
                </p:cNvSpPr>
                <p:nvPr/>
              </p:nvSpPr>
              <p:spPr bwMode="auto">
                <a:xfrm>
                  <a:off x="3994" y="280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12 w 30"/>
                    <a:gd name="T7" fmla="*/ 0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6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1" name="Freeform 403"/>
                <p:cNvSpPr>
                  <a:spLocks/>
                </p:cNvSpPr>
                <p:nvPr/>
              </p:nvSpPr>
              <p:spPr bwMode="auto">
                <a:xfrm>
                  <a:off x="3951" y="2796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2" name="Freeform 404"/>
                <p:cNvSpPr>
                  <a:spLocks/>
                </p:cNvSpPr>
                <p:nvPr/>
              </p:nvSpPr>
              <p:spPr bwMode="auto">
                <a:xfrm>
                  <a:off x="3909" y="279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3" name="Freeform 405"/>
                <p:cNvSpPr>
                  <a:spLocks/>
                </p:cNvSpPr>
                <p:nvPr/>
              </p:nvSpPr>
              <p:spPr bwMode="auto">
                <a:xfrm>
                  <a:off x="3867" y="279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24 w 30"/>
                    <a:gd name="T7" fmla="*/ 0 h 6"/>
                    <a:gd name="T8" fmla="*/ 6 w 30"/>
                    <a:gd name="T9" fmla="*/ 0 h 6"/>
                    <a:gd name="T10" fmla="*/ 0 w 30"/>
                    <a:gd name="T11" fmla="*/ 6 h 6"/>
                    <a:gd name="T12" fmla="*/ 6 w 30"/>
                    <a:gd name="T13" fmla="*/ 6 h 6"/>
                    <a:gd name="T14" fmla="*/ 24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4" name="Freeform 406"/>
                <p:cNvSpPr>
                  <a:spLocks/>
                </p:cNvSpPr>
                <p:nvPr/>
              </p:nvSpPr>
              <p:spPr bwMode="auto">
                <a:xfrm>
                  <a:off x="3825" y="279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85" name="Freeform 407"/>
                <p:cNvSpPr>
                  <a:spLocks/>
                </p:cNvSpPr>
                <p:nvPr/>
              </p:nvSpPr>
              <p:spPr bwMode="auto">
                <a:xfrm>
                  <a:off x="3783" y="279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314" name="Oval 408"/>
              <p:cNvSpPr>
                <a:spLocks noChangeArrowheads="1"/>
              </p:cNvSpPr>
              <p:nvPr/>
            </p:nvSpPr>
            <p:spPr bwMode="auto">
              <a:xfrm>
                <a:off x="3465" y="2886"/>
                <a:ext cx="625" cy="2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6315" name="Group 409"/>
              <p:cNvGrpSpPr>
                <a:grpSpLocks/>
              </p:cNvGrpSpPr>
              <p:nvPr/>
            </p:nvGrpSpPr>
            <p:grpSpPr bwMode="auto">
              <a:xfrm>
                <a:off x="3651" y="2934"/>
                <a:ext cx="246" cy="144"/>
                <a:chOff x="3651" y="2934"/>
                <a:chExt cx="246" cy="144"/>
              </a:xfrm>
            </p:grpSpPr>
            <p:sp>
              <p:nvSpPr>
                <p:cNvPr id="46318" name="Oval 410"/>
                <p:cNvSpPr>
                  <a:spLocks noChangeArrowheads="1"/>
                </p:cNvSpPr>
                <p:nvPr/>
              </p:nvSpPr>
              <p:spPr bwMode="auto">
                <a:xfrm>
                  <a:off x="3651" y="2982"/>
                  <a:ext cx="24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6319" name="Oval 411"/>
                <p:cNvSpPr>
                  <a:spLocks noChangeArrowheads="1"/>
                </p:cNvSpPr>
                <p:nvPr/>
              </p:nvSpPr>
              <p:spPr bwMode="auto">
                <a:xfrm>
                  <a:off x="3651" y="2934"/>
                  <a:ext cx="24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6320" name="Line 412"/>
                <p:cNvSpPr>
                  <a:spLocks noChangeShapeType="1"/>
                </p:cNvSpPr>
                <p:nvPr/>
              </p:nvSpPr>
              <p:spPr bwMode="auto">
                <a:xfrm>
                  <a:off x="3651" y="2982"/>
                  <a:ext cx="1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21" name="Line 413"/>
                <p:cNvSpPr>
                  <a:spLocks noChangeShapeType="1"/>
                </p:cNvSpPr>
                <p:nvPr/>
              </p:nvSpPr>
              <p:spPr bwMode="auto">
                <a:xfrm>
                  <a:off x="3891" y="2982"/>
                  <a:ext cx="1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316" name="Freeform 414"/>
              <p:cNvSpPr>
                <a:spLocks/>
              </p:cNvSpPr>
              <p:nvPr/>
            </p:nvSpPr>
            <p:spPr bwMode="auto">
              <a:xfrm>
                <a:off x="4348" y="2754"/>
                <a:ext cx="906" cy="402"/>
              </a:xfrm>
              <a:custGeom>
                <a:avLst/>
                <a:gdLst>
                  <a:gd name="T0" fmla="*/ 18 w 906"/>
                  <a:gd name="T1" fmla="*/ 0 h 402"/>
                  <a:gd name="T2" fmla="*/ 0 w 906"/>
                  <a:gd name="T3" fmla="*/ 42 h 402"/>
                  <a:gd name="T4" fmla="*/ 888 w 906"/>
                  <a:gd name="T5" fmla="*/ 402 h 402"/>
                  <a:gd name="T6" fmla="*/ 906 w 906"/>
                  <a:gd name="T7" fmla="*/ 360 h 402"/>
                  <a:gd name="T8" fmla="*/ 18 w 906"/>
                  <a:gd name="T9" fmla="*/ 0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402">
                    <a:moveTo>
                      <a:pt x="18" y="0"/>
                    </a:moveTo>
                    <a:lnTo>
                      <a:pt x="0" y="42"/>
                    </a:lnTo>
                    <a:lnTo>
                      <a:pt x="888" y="402"/>
                    </a:lnTo>
                    <a:lnTo>
                      <a:pt x="906" y="36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17" name="Freeform 415"/>
              <p:cNvSpPr>
                <a:spLocks/>
              </p:cNvSpPr>
              <p:nvPr/>
            </p:nvSpPr>
            <p:spPr bwMode="auto">
              <a:xfrm>
                <a:off x="4324" y="2736"/>
                <a:ext cx="144" cy="102"/>
              </a:xfrm>
              <a:custGeom>
                <a:avLst/>
                <a:gdLst>
                  <a:gd name="T0" fmla="*/ 84 w 144"/>
                  <a:gd name="T1" fmla="*/ 6 h 102"/>
                  <a:gd name="T2" fmla="*/ 54 w 144"/>
                  <a:gd name="T3" fmla="*/ 0 h 102"/>
                  <a:gd name="T4" fmla="*/ 30 w 144"/>
                  <a:gd name="T5" fmla="*/ 6 h 102"/>
                  <a:gd name="T6" fmla="*/ 12 w 144"/>
                  <a:gd name="T7" fmla="*/ 18 h 102"/>
                  <a:gd name="T8" fmla="*/ 0 w 144"/>
                  <a:gd name="T9" fmla="*/ 36 h 102"/>
                  <a:gd name="T10" fmla="*/ 0 w 144"/>
                  <a:gd name="T11" fmla="*/ 54 h 102"/>
                  <a:gd name="T12" fmla="*/ 12 w 144"/>
                  <a:gd name="T13" fmla="*/ 72 h 102"/>
                  <a:gd name="T14" fmla="*/ 36 w 144"/>
                  <a:gd name="T15" fmla="*/ 90 h 102"/>
                  <a:gd name="T16" fmla="*/ 60 w 144"/>
                  <a:gd name="T17" fmla="*/ 96 h 102"/>
                  <a:gd name="T18" fmla="*/ 90 w 144"/>
                  <a:gd name="T19" fmla="*/ 102 h 102"/>
                  <a:gd name="T20" fmla="*/ 114 w 144"/>
                  <a:gd name="T21" fmla="*/ 96 h 102"/>
                  <a:gd name="T22" fmla="*/ 132 w 144"/>
                  <a:gd name="T23" fmla="*/ 90 h 102"/>
                  <a:gd name="T24" fmla="*/ 144 w 144"/>
                  <a:gd name="T25" fmla="*/ 72 h 102"/>
                  <a:gd name="T26" fmla="*/ 144 w 144"/>
                  <a:gd name="T27" fmla="*/ 48 h 102"/>
                  <a:gd name="T28" fmla="*/ 132 w 144"/>
                  <a:gd name="T29" fmla="*/ 30 h 102"/>
                  <a:gd name="T30" fmla="*/ 108 w 144"/>
                  <a:gd name="T31" fmla="*/ 12 h 102"/>
                  <a:gd name="T32" fmla="*/ 84 w 144"/>
                  <a:gd name="T33" fmla="*/ 6 h 1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" h="102">
                    <a:moveTo>
                      <a:pt x="84" y="6"/>
                    </a:moveTo>
                    <a:lnTo>
                      <a:pt x="54" y="0"/>
                    </a:lnTo>
                    <a:lnTo>
                      <a:pt x="30" y="6"/>
                    </a:lnTo>
                    <a:lnTo>
                      <a:pt x="12" y="18"/>
                    </a:lnTo>
                    <a:lnTo>
                      <a:pt x="0" y="36"/>
                    </a:lnTo>
                    <a:lnTo>
                      <a:pt x="0" y="54"/>
                    </a:lnTo>
                    <a:lnTo>
                      <a:pt x="12" y="72"/>
                    </a:lnTo>
                    <a:lnTo>
                      <a:pt x="36" y="90"/>
                    </a:lnTo>
                    <a:lnTo>
                      <a:pt x="60" y="96"/>
                    </a:lnTo>
                    <a:lnTo>
                      <a:pt x="90" y="102"/>
                    </a:lnTo>
                    <a:lnTo>
                      <a:pt x="114" y="96"/>
                    </a:lnTo>
                    <a:lnTo>
                      <a:pt x="132" y="90"/>
                    </a:lnTo>
                    <a:lnTo>
                      <a:pt x="144" y="72"/>
                    </a:lnTo>
                    <a:lnTo>
                      <a:pt x="144" y="48"/>
                    </a:lnTo>
                    <a:lnTo>
                      <a:pt x="132" y="30"/>
                    </a:lnTo>
                    <a:lnTo>
                      <a:pt x="108" y="12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67" name="Group 416"/>
            <p:cNvGrpSpPr>
              <a:grpSpLocks/>
            </p:cNvGrpSpPr>
            <p:nvPr/>
          </p:nvGrpSpPr>
          <p:grpSpPr bwMode="auto">
            <a:xfrm>
              <a:off x="2601" y="2405"/>
              <a:ext cx="2653" cy="961"/>
              <a:chOff x="2601" y="2405"/>
              <a:chExt cx="2653" cy="961"/>
            </a:xfrm>
          </p:grpSpPr>
          <p:sp>
            <p:nvSpPr>
              <p:cNvPr id="45913" name="Oval 417"/>
              <p:cNvSpPr>
                <a:spLocks noChangeArrowheads="1"/>
              </p:cNvSpPr>
              <p:nvPr/>
            </p:nvSpPr>
            <p:spPr bwMode="auto">
              <a:xfrm>
                <a:off x="2601" y="2453"/>
                <a:ext cx="2353" cy="913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914" name="Oval 418"/>
              <p:cNvSpPr>
                <a:spLocks noChangeArrowheads="1"/>
              </p:cNvSpPr>
              <p:nvPr/>
            </p:nvSpPr>
            <p:spPr bwMode="auto">
              <a:xfrm>
                <a:off x="2601" y="2405"/>
                <a:ext cx="2353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5915" name="Group 419"/>
              <p:cNvGrpSpPr>
                <a:grpSpLocks/>
              </p:cNvGrpSpPr>
              <p:nvPr/>
            </p:nvGrpSpPr>
            <p:grpSpPr bwMode="auto">
              <a:xfrm>
                <a:off x="2697" y="2453"/>
                <a:ext cx="2161" cy="817"/>
                <a:chOff x="2697" y="2453"/>
                <a:chExt cx="2161" cy="817"/>
              </a:xfrm>
            </p:grpSpPr>
            <p:sp>
              <p:nvSpPr>
                <p:cNvPr id="46191" name="Freeform 420"/>
                <p:cNvSpPr>
                  <a:spLocks/>
                </p:cNvSpPr>
                <p:nvPr/>
              </p:nvSpPr>
              <p:spPr bwMode="auto">
                <a:xfrm>
                  <a:off x="3753" y="2453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2" name="Freeform 421"/>
                <p:cNvSpPr>
                  <a:spLocks/>
                </p:cNvSpPr>
                <p:nvPr/>
              </p:nvSpPr>
              <p:spPr bwMode="auto">
                <a:xfrm>
                  <a:off x="3711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3" name="Freeform 422"/>
                <p:cNvSpPr>
                  <a:spLocks/>
                </p:cNvSpPr>
                <p:nvPr/>
              </p:nvSpPr>
              <p:spPr bwMode="auto">
                <a:xfrm>
                  <a:off x="3669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4" name="Freeform 423"/>
                <p:cNvSpPr>
                  <a:spLocks/>
                </p:cNvSpPr>
                <p:nvPr/>
              </p:nvSpPr>
              <p:spPr bwMode="auto">
                <a:xfrm>
                  <a:off x="3627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5" name="Freeform 424"/>
                <p:cNvSpPr>
                  <a:spLocks/>
                </p:cNvSpPr>
                <p:nvPr/>
              </p:nvSpPr>
              <p:spPr bwMode="auto">
                <a:xfrm>
                  <a:off x="3585" y="245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6" name="Freeform 425"/>
                <p:cNvSpPr>
                  <a:spLocks/>
                </p:cNvSpPr>
                <p:nvPr/>
              </p:nvSpPr>
              <p:spPr bwMode="auto">
                <a:xfrm>
                  <a:off x="3543" y="245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18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18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7" name="Freeform 426"/>
                <p:cNvSpPr>
                  <a:spLocks/>
                </p:cNvSpPr>
                <p:nvPr/>
              </p:nvSpPr>
              <p:spPr bwMode="auto">
                <a:xfrm>
                  <a:off x="3501" y="246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8" name="Freeform 427"/>
                <p:cNvSpPr>
                  <a:spLocks/>
                </p:cNvSpPr>
                <p:nvPr/>
              </p:nvSpPr>
              <p:spPr bwMode="auto">
                <a:xfrm>
                  <a:off x="3459" y="246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9" name="Freeform 428"/>
                <p:cNvSpPr>
                  <a:spLocks/>
                </p:cNvSpPr>
                <p:nvPr/>
              </p:nvSpPr>
              <p:spPr bwMode="auto">
                <a:xfrm>
                  <a:off x="3417" y="247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0" name="Freeform 429"/>
                <p:cNvSpPr>
                  <a:spLocks/>
                </p:cNvSpPr>
                <p:nvPr/>
              </p:nvSpPr>
              <p:spPr bwMode="auto">
                <a:xfrm>
                  <a:off x="3375" y="247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1" name="Freeform 430"/>
                <p:cNvSpPr>
                  <a:spLocks/>
                </p:cNvSpPr>
                <p:nvPr/>
              </p:nvSpPr>
              <p:spPr bwMode="auto">
                <a:xfrm>
                  <a:off x="3333" y="2483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2" name="Freeform 431"/>
                <p:cNvSpPr>
                  <a:spLocks/>
                </p:cNvSpPr>
                <p:nvPr/>
              </p:nvSpPr>
              <p:spPr bwMode="auto">
                <a:xfrm>
                  <a:off x="3291" y="2489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3" name="Freeform 432"/>
                <p:cNvSpPr>
                  <a:spLocks/>
                </p:cNvSpPr>
                <p:nvPr/>
              </p:nvSpPr>
              <p:spPr bwMode="auto">
                <a:xfrm>
                  <a:off x="3249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4" name="Freeform 433"/>
                <p:cNvSpPr>
                  <a:spLocks/>
                </p:cNvSpPr>
                <p:nvPr/>
              </p:nvSpPr>
              <p:spPr bwMode="auto">
                <a:xfrm>
                  <a:off x="3207" y="2507"/>
                  <a:ext cx="30" cy="13"/>
                </a:xfrm>
                <a:custGeom>
                  <a:avLst/>
                  <a:gdLst>
                    <a:gd name="T0" fmla="*/ 30 w 30"/>
                    <a:gd name="T1" fmla="*/ 7 h 13"/>
                    <a:gd name="T2" fmla="*/ 30 w 30"/>
                    <a:gd name="T3" fmla="*/ 0 h 13"/>
                    <a:gd name="T4" fmla="*/ 30 w 30"/>
                    <a:gd name="T5" fmla="*/ 0 h 13"/>
                    <a:gd name="T6" fmla="*/ 6 w 30"/>
                    <a:gd name="T7" fmla="*/ 7 h 13"/>
                    <a:gd name="T8" fmla="*/ 0 w 30"/>
                    <a:gd name="T9" fmla="*/ 7 h 13"/>
                    <a:gd name="T10" fmla="*/ 6 w 30"/>
                    <a:gd name="T11" fmla="*/ 13 h 13"/>
                    <a:gd name="T12" fmla="*/ 30 w 30"/>
                    <a:gd name="T13" fmla="*/ 7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30" y="7"/>
                      </a:moveTo>
                      <a:lnTo>
                        <a:pt x="30" y="0"/>
                      </a:lnTo>
                      <a:lnTo>
                        <a:pt x="6" y="7"/>
                      </a:lnTo>
                      <a:lnTo>
                        <a:pt x="0" y="7"/>
                      </a:lnTo>
                      <a:lnTo>
                        <a:pt x="6" y="13"/>
                      </a:lnTo>
                      <a:lnTo>
                        <a:pt x="30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5" name="Freeform 434"/>
                <p:cNvSpPr>
                  <a:spLocks/>
                </p:cNvSpPr>
                <p:nvPr/>
              </p:nvSpPr>
              <p:spPr bwMode="auto">
                <a:xfrm>
                  <a:off x="3165" y="2514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2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2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6" name="Freeform 435"/>
                <p:cNvSpPr>
                  <a:spLocks/>
                </p:cNvSpPr>
                <p:nvPr/>
              </p:nvSpPr>
              <p:spPr bwMode="auto">
                <a:xfrm>
                  <a:off x="3129" y="252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7" name="Freeform 436"/>
                <p:cNvSpPr>
                  <a:spLocks/>
                </p:cNvSpPr>
                <p:nvPr/>
              </p:nvSpPr>
              <p:spPr bwMode="auto">
                <a:xfrm>
                  <a:off x="3087" y="253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6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8" name="Freeform 437"/>
                <p:cNvSpPr>
                  <a:spLocks/>
                </p:cNvSpPr>
                <p:nvPr/>
              </p:nvSpPr>
              <p:spPr bwMode="auto">
                <a:xfrm>
                  <a:off x="3045" y="2550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9" name="Freeform 438"/>
                <p:cNvSpPr>
                  <a:spLocks/>
                </p:cNvSpPr>
                <p:nvPr/>
              </p:nvSpPr>
              <p:spPr bwMode="auto">
                <a:xfrm>
                  <a:off x="3009" y="2562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6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6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0" name="Freeform 439"/>
                <p:cNvSpPr>
                  <a:spLocks/>
                </p:cNvSpPr>
                <p:nvPr/>
              </p:nvSpPr>
              <p:spPr bwMode="auto">
                <a:xfrm>
                  <a:off x="2967" y="258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1" name="Freeform 440"/>
                <p:cNvSpPr>
                  <a:spLocks/>
                </p:cNvSpPr>
                <p:nvPr/>
              </p:nvSpPr>
              <p:spPr bwMode="auto">
                <a:xfrm>
                  <a:off x="2931" y="2592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2" name="Freeform 441"/>
                <p:cNvSpPr>
                  <a:spLocks/>
                </p:cNvSpPr>
                <p:nvPr/>
              </p:nvSpPr>
              <p:spPr bwMode="auto">
                <a:xfrm>
                  <a:off x="2895" y="2610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3" name="Freeform 442"/>
                <p:cNvSpPr>
                  <a:spLocks/>
                </p:cNvSpPr>
                <p:nvPr/>
              </p:nvSpPr>
              <p:spPr bwMode="auto">
                <a:xfrm>
                  <a:off x="2859" y="2634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4" name="Freeform 443"/>
                <p:cNvSpPr>
                  <a:spLocks/>
                </p:cNvSpPr>
                <p:nvPr/>
              </p:nvSpPr>
              <p:spPr bwMode="auto">
                <a:xfrm>
                  <a:off x="2823" y="2652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6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6 w 24"/>
                    <a:gd name="T15" fmla="*/ 18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5" name="Freeform 444"/>
                <p:cNvSpPr>
                  <a:spLocks/>
                </p:cNvSpPr>
                <p:nvPr/>
              </p:nvSpPr>
              <p:spPr bwMode="auto">
                <a:xfrm>
                  <a:off x="2787" y="2676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18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6" name="Freeform 445"/>
                <p:cNvSpPr>
                  <a:spLocks/>
                </p:cNvSpPr>
                <p:nvPr/>
              </p:nvSpPr>
              <p:spPr bwMode="auto">
                <a:xfrm>
                  <a:off x="2757" y="2706"/>
                  <a:ext cx="24" cy="24"/>
                </a:xfrm>
                <a:custGeom>
                  <a:avLst/>
                  <a:gdLst>
                    <a:gd name="T0" fmla="*/ 24 w 24"/>
                    <a:gd name="T1" fmla="*/ 0 h 24"/>
                    <a:gd name="T2" fmla="*/ 18 w 24"/>
                    <a:gd name="T3" fmla="*/ 0 h 24"/>
                    <a:gd name="T4" fmla="*/ 18 w 24"/>
                    <a:gd name="T5" fmla="*/ 0 h 24"/>
                    <a:gd name="T6" fmla="*/ 0 w 24"/>
                    <a:gd name="T7" fmla="*/ 18 h 24"/>
                    <a:gd name="T8" fmla="*/ 6 w 24"/>
                    <a:gd name="T9" fmla="*/ 24 h 24"/>
                    <a:gd name="T10" fmla="*/ 6 w 24"/>
                    <a:gd name="T11" fmla="*/ 18 h 24"/>
                    <a:gd name="T12" fmla="*/ 24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0"/>
                      </a:moveTo>
                      <a:lnTo>
                        <a:pt x="18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7" name="Freeform 446"/>
                <p:cNvSpPr>
                  <a:spLocks/>
                </p:cNvSpPr>
                <p:nvPr/>
              </p:nvSpPr>
              <p:spPr bwMode="auto">
                <a:xfrm>
                  <a:off x="2733" y="2736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2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0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8" name="Freeform 447"/>
                <p:cNvSpPr>
                  <a:spLocks/>
                </p:cNvSpPr>
                <p:nvPr/>
              </p:nvSpPr>
              <p:spPr bwMode="auto">
                <a:xfrm>
                  <a:off x="2709" y="2772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2 w 18"/>
                    <a:gd name="T3" fmla="*/ 0 h 24"/>
                    <a:gd name="T4" fmla="*/ 12 w 18"/>
                    <a:gd name="T5" fmla="*/ 0 h 24"/>
                    <a:gd name="T6" fmla="*/ 6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2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9" name="Freeform 448"/>
                <p:cNvSpPr>
                  <a:spLocks/>
                </p:cNvSpPr>
                <p:nvPr/>
              </p:nvSpPr>
              <p:spPr bwMode="auto">
                <a:xfrm>
                  <a:off x="2697" y="2808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2 h 30"/>
                    <a:gd name="T8" fmla="*/ 0 w 12"/>
                    <a:gd name="T9" fmla="*/ 24 h 30"/>
                    <a:gd name="T10" fmla="*/ 6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2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1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0" name="Freeform 449"/>
                <p:cNvSpPr>
                  <a:spLocks/>
                </p:cNvSpPr>
                <p:nvPr/>
              </p:nvSpPr>
              <p:spPr bwMode="auto">
                <a:xfrm>
                  <a:off x="2697" y="2850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12 h 30"/>
                    <a:gd name="T8" fmla="*/ 0 w 6"/>
                    <a:gd name="T9" fmla="*/ 24 h 30"/>
                    <a:gd name="T10" fmla="*/ 0 w 6"/>
                    <a:gd name="T11" fmla="*/ 30 h 30"/>
                    <a:gd name="T12" fmla="*/ 6 w 6"/>
                    <a:gd name="T13" fmla="*/ 24 h 30"/>
                    <a:gd name="T14" fmla="*/ 6 w 6"/>
                    <a:gd name="T15" fmla="*/ 12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1" name="Freeform 450"/>
                <p:cNvSpPr>
                  <a:spLocks/>
                </p:cNvSpPr>
                <p:nvPr/>
              </p:nvSpPr>
              <p:spPr bwMode="auto">
                <a:xfrm>
                  <a:off x="2697" y="2892"/>
                  <a:ext cx="12" cy="24"/>
                </a:xfrm>
                <a:custGeom>
                  <a:avLst/>
                  <a:gdLst>
                    <a:gd name="T0" fmla="*/ 6 w 12"/>
                    <a:gd name="T1" fmla="*/ 0 h 24"/>
                    <a:gd name="T2" fmla="*/ 6 w 12"/>
                    <a:gd name="T3" fmla="*/ 0 h 24"/>
                    <a:gd name="T4" fmla="*/ 0 w 12"/>
                    <a:gd name="T5" fmla="*/ 0 h 24"/>
                    <a:gd name="T6" fmla="*/ 0 w 12"/>
                    <a:gd name="T7" fmla="*/ 12 h 24"/>
                    <a:gd name="T8" fmla="*/ 6 w 12"/>
                    <a:gd name="T9" fmla="*/ 24 h 24"/>
                    <a:gd name="T10" fmla="*/ 12 w 12"/>
                    <a:gd name="T11" fmla="*/ 24 h 24"/>
                    <a:gd name="T12" fmla="*/ 12 w 12"/>
                    <a:gd name="T13" fmla="*/ 24 h 24"/>
                    <a:gd name="T14" fmla="*/ 6 w 12"/>
                    <a:gd name="T15" fmla="*/ 12 h 24"/>
                    <a:gd name="T16" fmla="*/ 6 w 12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6" y="24"/>
                      </a:lnTo>
                      <a:lnTo>
                        <a:pt x="12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2" name="Freeform 451"/>
                <p:cNvSpPr>
                  <a:spLocks/>
                </p:cNvSpPr>
                <p:nvPr/>
              </p:nvSpPr>
              <p:spPr bwMode="auto">
                <a:xfrm>
                  <a:off x="2709" y="2928"/>
                  <a:ext cx="18" cy="30"/>
                </a:xfrm>
                <a:custGeom>
                  <a:avLst/>
                  <a:gdLst>
                    <a:gd name="T0" fmla="*/ 6 w 18"/>
                    <a:gd name="T1" fmla="*/ 6 h 30"/>
                    <a:gd name="T2" fmla="*/ 6 w 18"/>
                    <a:gd name="T3" fmla="*/ 0 h 30"/>
                    <a:gd name="T4" fmla="*/ 0 w 18"/>
                    <a:gd name="T5" fmla="*/ 6 h 30"/>
                    <a:gd name="T6" fmla="*/ 6 w 18"/>
                    <a:gd name="T7" fmla="*/ 18 h 30"/>
                    <a:gd name="T8" fmla="*/ 12 w 18"/>
                    <a:gd name="T9" fmla="*/ 24 h 30"/>
                    <a:gd name="T10" fmla="*/ 18 w 18"/>
                    <a:gd name="T11" fmla="*/ 30 h 30"/>
                    <a:gd name="T12" fmla="*/ 18 w 18"/>
                    <a:gd name="T13" fmla="*/ 24 h 30"/>
                    <a:gd name="T14" fmla="*/ 12 w 18"/>
                    <a:gd name="T15" fmla="*/ 18 h 30"/>
                    <a:gd name="T16" fmla="*/ 6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3" name="Freeform 452"/>
                <p:cNvSpPr>
                  <a:spLocks/>
                </p:cNvSpPr>
                <p:nvPr/>
              </p:nvSpPr>
              <p:spPr bwMode="auto">
                <a:xfrm>
                  <a:off x="2733" y="2964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6 w 18"/>
                    <a:gd name="T3" fmla="*/ 0 h 24"/>
                    <a:gd name="T4" fmla="*/ 0 w 18"/>
                    <a:gd name="T5" fmla="*/ 6 h 24"/>
                    <a:gd name="T6" fmla="*/ 12 w 18"/>
                    <a:gd name="T7" fmla="*/ 18 h 24"/>
                    <a:gd name="T8" fmla="*/ 12 w 18"/>
                    <a:gd name="T9" fmla="*/ 24 h 24"/>
                    <a:gd name="T10" fmla="*/ 18 w 18"/>
                    <a:gd name="T11" fmla="*/ 24 h 24"/>
                    <a:gd name="T12" fmla="*/ 18 w 18"/>
                    <a:gd name="T13" fmla="*/ 24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18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4" name="Freeform 453"/>
                <p:cNvSpPr>
                  <a:spLocks/>
                </p:cNvSpPr>
                <p:nvPr/>
              </p:nvSpPr>
              <p:spPr bwMode="auto">
                <a:xfrm>
                  <a:off x="2763" y="2994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0 w 18"/>
                    <a:gd name="T3" fmla="*/ 0 h 24"/>
                    <a:gd name="T4" fmla="*/ 0 w 18"/>
                    <a:gd name="T5" fmla="*/ 6 h 24"/>
                    <a:gd name="T6" fmla="*/ 12 w 18"/>
                    <a:gd name="T7" fmla="*/ 24 h 24"/>
                    <a:gd name="T8" fmla="*/ 18 w 18"/>
                    <a:gd name="T9" fmla="*/ 24 h 24"/>
                    <a:gd name="T10" fmla="*/ 18 w 18"/>
                    <a:gd name="T11" fmla="*/ 24 h 24"/>
                    <a:gd name="T12" fmla="*/ 6 w 18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5" name="Freeform 454"/>
                <p:cNvSpPr>
                  <a:spLocks/>
                </p:cNvSpPr>
                <p:nvPr/>
              </p:nvSpPr>
              <p:spPr bwMode="auto">
                <a:xfrm>
                  <a:off x="2793" y="3024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18 w 24"/>
                    <a:gd name="T7" fmla="*/ 24 h 24"/>
                    <a:gd name="T8" fmla="*/ 24 w 24"/>
                    <a:gd name="T9" fmla="*/ 18 h 24"/>
                    <a:gd name="T10" fmla="*/ 18 w 24"/>
                    <a:gd name="T11" fmla="*/ 18 h 24"/>
                    <a:gd name="T12" fmla="*/ 0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6" name="Freeform 455"/>
                <p:cNvSpPr>
                  <a:spLocks/>
                </p:cNvSpPr>
                <p:nvPr/>
              </p:nvSpPr>
              <p:spPr bwMode="auto">
                <a:xfrm>
                  <a:off x="2823" y="3048"/>
                  <a:ext cx="30" cy="24"/>
                </a:xfrm>
                <a:custGeom>
                  <a:avLst/>
                  <a:gdLst>
                    <a:gd name="T0" fmla="*/ 6 w 30"/>
                    <a:gd name="T1" fmla="*/ 0 h 24"/>
                    <a:gd name="T2" fmla="*/ 0 w 30"/>
                    <a:gd name="T3" fmla="*/ 6 h 24"/>
                    <a:gd name="T4" fmla="*/ 6 w 30"/>
                    <a:gd name="T5" fmla="*/ 6 h 24"/>
                    <a:gd name="T6" fmla="*/ 6 w 30"/>
                    <a:gd name="T7" fmla="*/ 6 h 24"/>
                    <a:gd name="T8" fmla="*/ 24 w 30"/>
                    <a:gd name="T9" fmla="*/ 24 h 24"/>
                    <a:gd name="T10" fmla="*/ 30 w 30"/>
                    <a:gd name="T11" fmla="*/ 18 h 24"/>
                    <a:gd name="T12" fmla="*/ 24 w 30"/>
                    <a:gd name="T13" fmla="*/ 18 h 24"/>
                    <a:gd name="T14" fmla="*/ 6 w 30"/>
                    <a:gd name="T15" fmla="*/ 0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24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24"/>
                      </a:ln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7" name="Freeform 456"/>
                <p:cNvSpPr>
                  <a:spLocks/>
                </p:cNvSpPr>
                <p:nvPr/>
              </p:nvSpPr>
              <p:spPr bwMode="auto">
                <a:xfrm>
                  <a:off x="2859" y="307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24 w 30"/>
                    <a:gd name="T15" fmla="*/ 12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8" name="Freeform 457"/>
                <p:cNvSpPr>
                  <a:spLocks/>
                </p:cNvSpPr>
                <p:nvPr/>
              </p:nvSpPr>
              <p:spPr bwMode="auto">
                <a:xfrm>
                  <a:off x="2895" y="309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9" name="Freeform 458"/>
                <p:cNvSpPr>
                  <a:spLocks/>
                </p:cNvSpPr>
                <p:nvPr/>
              </p:nvSpPr>
              <p:spPr bwMode="auto">
                <a:xfrm>
                  <a:off x="2937" y="3114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6 w 24"/>
                    <a:gd name="T7" fmla="*/ 6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6 w 24"/>
                    <a:gd name="T15" fmla="*/ 0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0" name="Freeform 459"/>
                <p:cNvSpPr>
                  <a:spLocks/>
                </p:cNvSpPr>
                <p:nvPr/>
              </p:nvSpPr>
              <p:spPr bwMode="auto">
                <a:xfrm>
                  <a:off x="2973" y="312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1" name="Freeform 460"/>
                <p:cNvSpPr>
                  <a:spLocks/>
                </p:cNvSpPr>
                <p:nvPr/>
              </p:nvSpPr>
              <p:spPr bwMode="auto">
                <a:xfrm>
                  <a:off x="3015" y="3144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2" name="Freeform 461"/>
                <p:cNvSpPr>
                  <a:spLocks/>
                </p:cNvSpPr>
                <p:nvPr/>
              </p:nvSpPr>
              <p:spPr bwMode="auto">
                <a:xfrm>
                  <a:off x="3051" y="315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3" name="Freeform 462"/>
                <p:cNvSpPr>
                  <a:spLocks/>
                </p:cNvSpPr>
                <p:nvPr/>
              </p:nvSpPr>
              <p:spPr bwMode="auto">
                <a:xfrm>
                  <a:off x="3093" y="316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4" name="Freeform 463"/>
                <p:cNvSpPr>
                  <a:spLocks/>
                </p:cNvSpPr>
                <p:nvPr/>
              </p:nvSpPr>
              <p:spPr bwMode="auto">
                <a:xfrm>
                  <a:off x="3135" y="3180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5" name="Freeform 464"/>
                <p:cNvSpPr>
                  <a:spLocks/>
                </p:cNvSpPr>
                <p:nvPr/>
              </p:nvSpPr>
              <p:spPr bwMode="auto">
                <a:xfrm>
                  <a:off x="3171" y="319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6" name="Freeform 465"/>
                <p:cNvSpPr>
                  <a:spLocks/>
                </p:cNvSpPr>
                <p:nvPr/>
              </p:nvSpPr>
              <p:spPr bwMode="auto">
                <a:xfrm>
                  <a:off x="3213" y="320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7" name="Freeform 466"/>
                <p:cNvSpPr>
                  <a:spLocks/>
                </p:cNvSpPr>
                <p:nvPr/>
              </p:nvSpPr>
              <p:spPr bwMode="auto">
                <a:xfrm>
                  <a:off x="3255" y="321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8" name="Freeform 467"/>
                <p:cNvSpPr>
                  <a:spLocks/>
                </p:cNvSpPr>
                <p:nvPr/>
              </p:nvSpPr>
              <p:spPr bwMode="auto">
                <a:xfrm>
                  <a:off x="3297" y="321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9" name="Freeform 468"/>
                <p:cNvSpPr>
                  <a:spLocks/>
                </p:cNvSpPr>
                <p:nvPr/>
              </p:nvSpPr>
              <p:spPr bwMode="auto">
                <a:xfrm>
                  <a:off x="3339" y="322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8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8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0" name="Freeform 469"/>
                <p:cNvSpPr>
                  <a:spLocks/>
                </p:cNvSpPr>
                <p:nvPr/>
              </p:nvSpPr>
              <p:spPr bwMode="auto">
                <a:xfrm>
                  <a:off x="3381" y="323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1" name="Freeform 470"/>
                <p:cNvSpPr>
                  <a:spLocks/>
                </p:cNvSpPr>
                <p:nvPr/>
              </p:nvSpPr>
              <p:spPr bwMode="auto">
                <a:xfrm>
                  <a:off x="3423" y="324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2" name="Freeform 471"/>
                <p:cNvSpPr>
                  <a:spLocks/>
                </p:cNvSpPr>
                <p:nvPr/>
              </p:nvSpPr>
              <p:spPr bwMode="auto">
                <a:xfrm>
                  <a:off x="3465" y="324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3" name="Freeform 472"/>
                <p:cNvSpPr>
                  <a:spLocks/>
                </p:cNvSpPr>
                <p:nvPr/>
              </p:nvSpPr>
              <p:spPr bwMode="auto">
                <a:xfrm>
                  <a:off x="3507" y="324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4" name="Freeform 473"/>
                <p:cNvSpPr>
                  <a:spLocks/>
                </p:cNvSpPr>
                <p:nvPr/>
              </p:nvSpPr>
              <p:spPr bwMode="auto">
                <a:xfrm>
                  <a:off x="3549" y="325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5" name="Freeform 474"/>
                <p:cNvSpPr>
                  <a:spLocks/>
                </p:cNvSpPr>
                <p:nvPr/>
              </p:nvSpPr>
              <p:spPr bwMode="auto">
                <a:xfrm>
                  <a:off x="3591" y="325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6" name="Freeform 475"/>
                <p:cNvSpPr>
                  <a:spLocks/>
                </p:cNvSpPr>
                <p:nvPr/>
              </p:nvSpPr>
              <p:spPr bwMode="auto">
                <a:xfrm>
                  <a:off x="3633" y="325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7" name="Freeform 476"/>
                <p:cNvSpPr>
                  <a:spLocks/>
                </p:cNvSpPr>
                <p:nvPr/>
              </p:nvSpPr>
              <p:spPr bwMode="auto">
                <a:xfrm>
                  <a:off x="3675" y="325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8" name="Freeform 477"/>
                <p:cNvSpPr>
                  <a:spLocks/>
                </p:cNvSpPr>
                <p:nvPr/>
              </p:nvSpPr>
              <p:spPr bwMode="auto">
                <a:xfrm>
                  <a:off x="3717" y="3258"/>
                  <a:ext cx="24" cy="6"/>
                </a:xfrm>
                <a:custGeom>
                  <a:avLst/>
                  <a:gdLst>
                    <a:gd name="T0" fmla="*/ 0 w 24"/>
                    <a:gd name="T1" fmla="*/ 0 h 6"/>
                    <a:gd name="T2" fmla="*/ 0 w 24"/>
                    <a:gd name="T3" fmla="*/ 6 h 6"/>
                    <a:gd name="T4" fmla="*/ 0 w 24"/>
                    <a:gd name="T5" fmla="*/ 6 h 6"/>
                    <a:gd name="T6" fmla="*/ 24 w 24"/>
                    <a:gd name="T7" fmla="*/ 6 h 6"/>
                    <a:gd name="T8" fmla="*/ 24 w 24"/>
                    <a:gd name="T9" fmla="*/ 6 h 6"/>
                    <a:gd name="T10" fmla="*/ 24 w 24"/>
                    <a:gd name="T11" fmla="*/ 0 h 6"/>
                    <a:gd name="T12" fmla="*/ 0 w 24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9" name="Freeform 478"/>
                <p:cNvSpPr>
                  <a:spLocks/>
                </p:cNvSpPr>
                <p:nvPr/>
              </p:nvSpPr>
              <p:spPr bwMode="auto">
                <a:xfrm>
                  <a:off x="3753" y="325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0" name="Freeform 479"/>
                <p:cNvSpPr>
                  <a:spLocks/>
                </p:cNvSpPr>
                <p:nvPr/>
              </p:nvSpPr>
              <p:spPr bwMode="auto">
                <a:xfrm>
                  <a:off x="3795" y="325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1" name="Freeform 480"/>
                <p:cNvSpPr>
                  <a:spLocks/>
                </p:cNvSpPr>
                <p:nvPr/>
              </p:nvSpPr>
              <p:spPr bwMode="auto">
                <a:xfrm>
                  <a:off x="3837" y="325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2" name="Freeform 481"/>
                <p:cNvSpPr>
                  <a:spLocks/>
                </p:cNvSpPr>
                <p:nvPr/>
              </p:nvSpPr>
              <p:spPr bwMode="auto">
                <a:xfrm>
                  <a:off x="3879" y="325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3" name="Freeform 482"/>
                <p:cNvSpPr>
                  <a:spLocks/>
                </p:cNvSpPr>
                <p:nvPr/>
              </p:nvSpPr>
              <p:spPr bwMode="auto">
                <a:xfrm>
                  <a:off x="3921" y="325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4" name="Freeform 483"/>
                <p:cNvSpPr>
                  <a:spLocks/>
                </p:cNvSpPr>
                <p:nvPr/>
              </p:nvSpPr>
              <p:spPr bwMode="auto">
                <a:xfrm>
                  <a:off x="3963" y="3252"/>
                  <a:ext cx="31" cy="6"/>
                </a:xfrm>
                <a:custGeom>
                  <a:avLst/>
                  <a:gdLst>
                    <a:gd name="T0" fmla="*/ 6 w 31"/>
                    <a:gd name="T1" fmla="*/ 0 h 6"/>
                    <a:gd name="T2" fmla="*/ 0 w 31"/>
                    <a:gd name="T3" fmla="*/ 6 h 6"/>
                    <a:gd name="T4" fmla="*/ 6 w 31"/>
                    <a:gd name="T5" fmla="*/ 6 h 6"/>
                    <a:gd name="T6" fmla="*/ 31 w 31"/>
                    <a:gd name="T7" fmla="*/ 6 h 6"/>
                    <a:gd name="T8" fmla="*/ 31 w 31"/>
                    <a:gd name="T9" fmla="*/ 6 h 6"/>
                    <a:gd name="T10" fmla="*/ 31 w 31"/>
                    <a:gd name="T11" fmla="*/ 0 h 6"/>
                    <a:gd name="T12" fmla="*/ 6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5" name="Freeform 484"/>
                <p:cNvSpPr>
                  <a:spLocks/>
                </p:cNvSpPr>
                <p:nvPr/>
              </p:nvSpPr>
              <p:spPr bwMode="auto">
                <a:xfrm>
                  <a:off x="4006" y="324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6" name="Freeform 485"/>
                <p:cNvSpPr>
                  <a:spLocks/>
                </p:cNvSpPr>
                <p:nvPr/>
              </p:nvSpPr>
              <p:spPr bwMode="auto">
                <a:xfrm>
                  <a:off x="4048" y="324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7" name="Freeform 486"/>
                <p:cNvSpPr>
                  <a:spLocks/>
                </p:cNvSpPr>
                <p:nvPr/>
              </p:nvSpPr>
              <p:spPr bwMode="auto">
                <a:xfrm>
                  <a:off x="4090" y="324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8" name="Freeform 487"/>
                <p:cNvSpPr>
                  <a:spLocks/>
                </p:cNvSpPr>
                <p:nvPr/>
              </p:nvSpPr>
              <p:spPr bwMode="auto">
                <a:xfrm>
                  <a:off x="4132" y="323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9" name="Freeform 488"/>
                <p:cNvSpPr>
                  <a:spLocks/>
                </p:cNvSpPr>
                <p:nvPr/>
              </p:nvSpPr>
              <p:spPr bwMode="auto">
                <a:xfrm>
                  <a:off x="4174" y="322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0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0" name="Freeform 489"/>
                <p:cNvSpPr>
                  <a:spLocks/>
                </p:cNvSpPr>
                <p:nvPr/>
              </p:nvSpPr>
              <p:spPr bwMode="auto">
                <a:xfrm>
                  <a:off x="4216" y="322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1" name="Freeform 490"/>
                <p:cNvSpPr>
                  <a:spLocks/>
                </p:cNvSpPr>
                <p:nvPr/>
              </p:nvSpPr>
              <p:spPr bwMode="auto">
                <a:xfrm>
                  <a:off x="4258" y="321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2" name="Freeform 491"/>
                <p:cNvSpPr>
                  <a:spLocks/>
                </p:cNvSpPr>
                <p:nvPr/>
              </p:nvSpPr>
              <p:spPr bwMode="auto">
                <a:xfrm>
                  <a:off x="4300" y="320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3" name="Freeform 492"/>
                <p:cNvSpPr>
                  <a:spLocks/>
                </p:cNvSpPr>
                <p:nvPr/>
              </p:nvSpPr>
              <p:spPr bwMode="auto">
                <a:xfrm>
                  <a:off x="4342" y="319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4" name="Freeform 493"/>
                <p:cNvSpPr>
                  <a:spLocks/>
                </p:cNvSpPr>
                <p:nvPr/>
              </p:nvSpPr>
              <p:spPr bwMode="auto">
                <a:xfrm>
                  <a:off x="4384" y="3186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5" name="Freeform 494"/>
                <p:cNvSpPr>
                  <a:spLocks/>
                </p:cNvSpPr>
                <p:nvPr/>
              </p:nvSpPr>
              <p:spPr bwMode="auto">
                <a:xfrm>
                  <a:off x="4420" y="317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6" name="Freeform 495"/>
                <p:cNvSpPr>
                  <a:spLocks/>
                </p:cNvSpPr>
                <p:nvPr/>
              </p:nvSpPr>
              <p:spPr bwMode="auto">
                <a:xfrm>
                  <a:off x="4462" y="316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7" name="Freeform 496"/>
                <p:cNvSpPr>
                  <a:spLocks/>
                </p:cNvSpPr>
                <p:nvPr/>
              </p:nvSpPr>
              <p:spPr bwMode="auto">
                <a:xfrm>
                  <a:off x="4504" y="314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8" name="Freeform 497"/>
                <p:cNvSpPr>
                  <a:spLocks/>
                </p:cNvSpPr>
                <p:nvPr/>
              </p:nvSpPr>
              <p:spPr bwMode="auto">
                <a:xfrm>
                  <a:off x="4540" y="313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9" name="Freeform 498"/>
                <p:cNvSpPr>
                  <a:spLocks/>
                </p:cNvSpPr>
                <p:nvPr/>
              </p:nvSpPr>
              <p:spPr bwMode="auto">
                <a:xfrm>
                  <a:off x="4582" y="311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0" name="Freeform 499"/>
                <p:cNvSpPr>
                  <a:spLocks/>
                </p:cNvSpPr>
                <p:nvPr/>
              </p:nvSpPr>
              <p:spPr bwMode="auto">
                <a:xfrm>
                  <a:off x="4618" y="3096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1" name="Freeform 500"/>
                <p:cNvSpPr>
                  <a:spLocks/>
                </p:cNvSpPr>
                <p:nvPr/>
              </p:nvSpPr>
              <p:spPr bwMode="auto">
                <a:xfrm>
                  <a:off x="4654" y="307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2 w 30"/>
                    <a:gd name="T7" fmla="*/ 12 h 18"/>
                    <a:gd name="T8" fmla="*/ 24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12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2" name="Freeform 501"/>
                <p:cNvSpPr>
                  <a:spLocks/>
                </p:cNvSpPr>
                <p:nvPr/>
              </p:nvSpPr>
              <p:spPr bwMode="auto">
                <a:xfrm>
                  <a:off x="4690" y="305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3" name="Freeform 502"/>
                <p:cNvSpPr>
                  <a:spLocks/>
                </p:cNvSpPr>
                <p:nvPr/>
              </p:nvSpPr>
              <p:spPr bwMode="auto">
                <a:xfrm>
                  <a:off x="4726" y="3030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4" name="Freeform 503"/>
                <p:cNvSpPr>
                  <a:spLocks/>
                </p:cNvSpPr>
                <p:nvPr/>
              </p:nvSpPr>
              <p:spPr bwMode="auto">
                <a:xfrm>
                  <a:off x="4762" y="3000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24 h 24"/>
                    <a:gd name="T4" fmla="*/ 0 w 24"/>
                    <a:gd name="T5" fmla="*/ 24 h 24"/>
                    <a:gd name="T6" fmla="*/ 6 w 24"/>
                    <a:gd name="T7" fmla="*/ 24 h 24"/>
                    <a:gd name="T8" fmla="*/ 6 w 24"/>
                    <a:gd name="T9" fmla="*/ 18 h 24"/>
                    <a:gd name="T10" fmla="*/ 24 w 24"/>
                    <a:gd name="T11" fmla="*/ 6 h 24"/>
                    <a:gd name="T12" fmla="*/ 18 w 24"/>
                    <a:gd name="T13" fmla="*/ 0 h 24"/>
                    <a:gd name="T14" fmla="*/ 18 w 24"/>
                    <a:gd name="T15" fmla="*/ 6 h 24"/>
                    <a:gd name="T16" fmla="*/ 0 w 24"/>
                    <a:gd name="T17" fmla="*/ 18 h 24"/>
                    <a:gd name="T18" fmla="*/ 6 w 24"/>
                    <a:gd name="T19" fmla="*/ 18 h 24"/>
                    <a:gd name="T20" fmla="*/ 6 w 24"/>
                    <a:gd name="T21" fmla="*/ 18 h 24"/>
                    <a:gd name="T22" fmla="*/ 0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5" name="Freeform 504"/>
                <p:cNvSpPr>
                  <a:spLocks/>
                </p:cNvSpPr>
                <p:nvPr/>
              </p:nvSpPr>
              <p:spPr bwMode="auto">
                <a:xfrm>
                  <a:off x="4792" y="2970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2 w 18"/>
                    <a:gd name="T7" fmla="*/ 12 h 24"/>
                    <a:gd name="T8" fmla="*/ 18 w 18"/>
                    <a:gd name="T9" fmla="*/ 6 h 24"/>
                    <a:gd name="T10" fmla="*/ 18 w 18"/>
                    <a:gd name="T11" fmla="*/ 0 h 24"/>
                    <a:gd name="T12" fmla="*/ 12 w 18"/>
                    <a:gd name="T13" fmla="*/ 6 h 24"/>
                    <a:gd name="T14" fmla="*/ 6 w 18"/>
                    <a:gd name="T15" fmla="*/ 12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6" name="Freeform 505"/>
                <p:cNvSpPr>
                  <a:spLocks/>
                </p:cNvSpPr>
                <p:nvPr/>
              </p:nvSpPr>
              <p:spPr bwMode="auto">
                <a:xfrm>
                  <a:off x="4816" y="2934"/>
                  <a:ext cx="18" cy="30"/>
                </a:xfrm>
                <a:custGeom>
                  <a:avLst/>
                  <a:gdLst>
                    <a:gd name="T0" fmla="*/ 0 w 18"/>
                    <a:gd name="T1" fmla="*/ 24 h 30"/>
                    <a:gd name="T2" fmla="*/ 6 w 18"/>
                    <a:gd name="T3" fmla="*/ 30 h 30"/>
                    <a:gd name="T4" fmla="*/ 6 w 18"/>
                    <a:gd name="T5" fmla="*/ 24 h 30"/>
                    <a:gd name="T6" fmla="*/ 18 w 18"/>
                    <a:gd name="T7" fmla="*/ 12 h 30"/>
                    <a:gd name="T8" fmla="*/ 18 w 18"/>
                    <a:gd name="T9" fmla="*/ 6 h 30"/>
                    <a:gd name="T10" fmla="*/ 18 w 18"/>
                    <a:gd name="T11" fmla="*/ 0 h 30"/>
                    <a:gd name="T12" fmla="*/ 12 w 18"/>
                    <a:gd name="T13" fmla="*/ 6 h 30"/>
                    <a:gd name="T14" fmla="*/ 12 w 18"/>
                    <a:gd name="T15" fmla="*/ 12 h 30"/>
                    <a:gd name="T16" fmla="*/ 0 w 18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7" name="Freeform 506"/>
                <p:cNvSpPr>
                  <a:spLocks/>
                </p:cNvSpPr>
                <p:nvPr/>
              </p:nvSpPr>
              <p:spPr bwMode="auto">
                <a:xfrm>
                  <a:off x="4834" y="2898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6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2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8" name="Freeform 507"/>
                <p:cNvSpPr>
                  <a:spLocks/>
                </p:cNvSpPr>
                <p:nvPr/>
              </p:nvSpPr>
              <p:spPr bwMode="auto">
                <a:xfrm>
                  <a:off x="4846" y="2856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6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6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9" name="Freeform 508"/>
                <p:cNvSpPr>
                  <a:spLocks/>
                </p:cNvSpPr>
                <p:nvPr/>
              </p:nvSpPr>
              <p:spPr bwMode="auto">
                <a:xfrm>
                  <a:off x="4840" y="2814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12 w 12"/>
                    <a:gd name="T3" fmla="*/ 30 h 30"/>
                    <a:gd name="T4" fmla="*/ 12 w 12"/>
                    <a:gd name="T5" fmla="*/ 24 h 30"/>
                    <a:gd name="T6" fmla="*/ 12 w 12"/>
                    <a:gd name="T7" fmla="*/ 6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6 h 30"/>
                    <a:gd name="T16" fmla="*/ 6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12" y="30"/>
                      </a:lnTo>
                      <a:lnTo>
                        <a:pt x="12" y="24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0" name="Freeform 509"/>
                <p:cNvSpPr>
                  <a:spLocks/>
                </p:cNvSpPr>
                <p:nvPr/>
              </p:nvSpPr>
              <p:spPr bwMode="auto">
                <a:xfrm>
                  <a:off x="4828" y="2772"/>
                  <a:ext cx="12" cy="30"/>
                </a:xfrm>
                <a:custGeom>
                  <a:avLst/>
                  <a:gdLst>
                    <a:gd name="T0" fmla="*/ 6 w 12"/>
                    <a:gd name="T1" fmla="*/ 30 h 30"/>
                    <a:gd name="T2" fmla="*/ 12 w 12"/>
                    <a:gd name="T3" fmla="*/ 30 h 30"/>
                    <a:gd name="T4" fmla="*/ 12 w 12"/>
                    <a:gd name="T5" fmla="*/ 30 h 30"/>
                    <a:gd name="T6" fmla="*/ 6 w 12"/>
                    <a:gd name="T7" fmla="*/ 6 h 30"/>
                    <a:gd name="T8" fmla="*/ 6 w 12"/>
                    <a:gd name="T9" fmla="*/ 6 h 30"/>
                    <a:gd name="T10" fmla="*/ 0 w 12"/>
                    <a:gd name="T11" fmla="*/ 0 h 30"/>
                    <a:gd name="T12" fmla="*/ 0 w 12"/>
                    <a:gd name="T13" fmla="*/ 6 h 30"/>
                    <a:gd name="T14" fmla="*/ 0 w 12"/>
                    <a:gd name="T15" fmla="*/ 6 h 30"/>
                    <a:gd name="T16" fmla="*/ 6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30"/>
                      </a:moveTo>
                      <a:lnTo>
                        <a:pt x="12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1" name="Freeform 510"/>
                <p:cNvSpPr>
                  <a:spLocks/>
                </p:cNvSpPr>
                <p:nvPr/>
              </p:nvSpPr>
              <p:spPr bwMode="auto">
                <a:xfrm>
                  <a:off x="4804" y="2742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6 w 18"/>
                    <a:gd name="T7" fmla="*/ 0 h 24"/>
                    <a:gd name="T8" fmla="*/ 0 w 18"/>
                    <a:gd name="T9" fmla="*/ 0 h 24"/>
                    <a:gd name="T10" fmla="*/ 0 w 18"/>
                    <a:gd name="T11" fmla="*/ 0 h 24"/>
                    <a:gd name="T12" fmla="*/ 12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2" name="Freeform 511"/>
                <p:cNvSpPr>
                  <a:spLocks/>
                </p:cNvSpPr>
                <p:nvPr/>
              </p:nvSpPr>
              <p:spPr bwMode="auto">
                <a:xfrm>
                  <a:off x="4774" y="2712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18 w 24"/>
                    <a:gd name="T3" fmla="*/ 18 h 18"/>
                    <a:gd name="T4" fmla="*/ 24 w 24"/>
                    <a:gd name="T5" fmla="*/ 18 h 18"/>
                    <a:gd name="T6" fmla="*/ 6 w 24"/>
                    <a:gd name="T7" fmla="*/ 0 h 18"/>
                    <a:gd name="T8" fmla="*/ 6 w 24"/>
                    <a:gd name="T9" fmla="*/ 0 h 18"/>
                    <a:gd name="T10" fmla="*/ 0 w 24"/>
                    <a:gd name="T11" fmla="*/ 0 h 18"/>
                    <a:gd name="T12" fmla="*/ 18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3" name="Freeform 512"/>
                <p:cNvSpPr>
                  <a:spLocks/>
                </p:cNvSpPr>
                <p:nvPr/>
              </p:nvSpPr>
              <p:spPr bwMode="auto">
                <a:xfrm>
                  <a:off x="4744" y="2682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24 w 24"/>
                    <a:gd name="T3" fmla="*/ 18 h 18"/>
                    <a:gd name="T4" fmla="*/ 18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18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4" name="Freeform 513"/>
                <p:cNvSpPr>
                  <a:spLocks/>
                </p:cNvSpPr>
                <p:nvPr/>
              </p:nvSpPr>
              <p:spPr bwMode="auto">
                <a:xfrm>
                  <a:off x="4708" y="2658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12 w 24"/>
                    <a:gd name="T7" fmla="*/ 6 h 18"/>
                    <a:gd name="T8" fmla="*/ 6 w 24"/>
                    <a:gd name="T9" fmla="*/ 0 h 18"/>
                    <a:gd name="T10" fmla="*/ 0 w 24"/>
                    <a:gd name="T11" fmla="*/ 0 h 18"/>
                    <a:gd name="T12" fmla="*/ 6 w 24"/>
                    <a:gd name="T13" fmla="*/ 6 h 18"/>
                    <a:gd name="T14" fmla="*/ 12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5" name="Freeform 514"/>
                <p:cNvSpPr>
                  <a:spLocks/>
                </p:cNvSpPr>
                <p:nvPr/>
              </p:nvSpPr>
              <p:spPr bwMode="auto">
                <a:xfrm>
                  <a:off x="4672" y="2634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6" name="Freeform 515"/>
                <p:cNvSpPr>
                  <a:spLocks/>
                </p:cNvSpPr>
                <p:nvPr/>
              </p:nvSpPr>
              <p:spPr bwMode="auto">
                <a:xfrm>
                  <a:off x="4636" y="2616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0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7" name="Freeform 516"/>
                <p:cNvSpPr>
                  <a:spLocks/>
                </p:cNvSpPr>
                <p:nvPr/>
              </p:nvSpPr>
              <p:spPr bwMode="auto">
                <a:xfrm>
                  <a:off x="4600" y="2598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6 w 24"/>
                    <a:gd name="T7" fmla="*/ 0 h 12"/>
                    <a:gd name="T8" fmla="*/ 0 w 24"/>
                    <a:gd name="T9" fmla="*/ 0 h 12"/>
                    <a:gd name="T10" fmla="*/ 0 w 24"/>
                    <a:gd name="T11" fmla="*/ 0 h 12"/>
                    <a:gd name="T12" fmla="*/ 0 w 24"/>
                    <a:gd name="T13" fmla="*/ 6 h 12"/>
                    <a:gd name="T14" fmla="*/ 6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8" name="Freeform 517"/>
                <p:cNvSpPr>
                  <a:spLocks/>
                </p:cNvSpPr>
                <p:nvPr/>
              </p:nvSpPr>
              <p:spPr bwMode="auto">
                <a:xfrm>
                  <a:off x="4558" y="2580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9" name="Freeform 518"/>
                <p:cNvSpPr>
                  <a:spLocks/>
                </p:cNvSpPr>
                <p:nvPr/>
              </p:nvSpPr>
              <p:spPr bwMode="auto">
                <a:xfrm>
                  <a:off x="4522" y="2562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18 w 24"/>
                    <a:gd name="T7" fmla="*/ 6 h 18"/>
                    <a:gd name="T8" fmla="*/ 0 w 24"/>
                    <a:gd name="T9" fmla="*/ 0 h 18"/>
                    <a:gd name="T10" fmla="*/ 0 w 24"/>
                    <a:gd name="T11" fmla="*/ 6 h 18"/>
                    <a:gd name="T12" fmla="*/ 0 w 24"/>
                    <a:gd name="T13" fmla="*/ 6 h 18"/>
                    <a:gd name="T14" fmla="*/ 18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0" name="Freeform 519"/>
                <p:cNvSpPr>
                  <a:spLocks/>
                </p:cNvSpPr>
                <p:nvPr/>
              </p:nvSpPr>
              <p:spPr bwMode="auto">
                <a:xfrm>
                  <a:off x="4480" y="255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1" name="Freeform 520"/>
                <p:cNvSpPr>
                  <a:spLocks/>
                </p:cNvSpPr>
                <p:nvPr/>
              </p:nvSpPr>
              <p:spPr bwMode="auto">
                <a:xfrm>
                  <a:off x="4438" y="253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24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24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2" name="Freeform 521"/>
                <p:cNvSpPr>
                  <a:spLocks/>
                </p:cNvSpPr>
                <p:nvPr/>
              </p:nvSpPr>
              <p:spPr bwMode="auto">
                <a:xfrm>
                  <a:off x="4402" y="252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3" name="Freeform 522"/>
                <p:cNvSpPr>
                  <a:spLocks/>
                </p:cNvSpPr>
                <p:nvPr/>
              </p:nvSpPr>
              <p:spPr bwMode="auto">
                <a:xfrm>
                  <a:off x="4360" y="251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6 h 12"/>
                    <a:gd name="T8" fmla="*/ 0 w 30"/>
                    <a:gd name="T9" fmla="*/ 0 h 12"/>
                    <a:gd name="T10" fmla="*/ 0 w 30"/>
                    <a:gd name="T11" fmla="*/ 6 h 12"/>
                    <a:gd name="T12" fmla="*/ 0 w 30"/>
                    <a:gd name="T13" fmla="*/ 6 h 12"/>
                    <a:gd name="T14" fmla="*/ 18 w 30"/>
                    <a:gd name="T15" fmla="*/ 12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4" name="Freeform 523"/>
                <p:cNvSpPr>
                  <a:spLocks/>
                </p:cNvSpPr>
                <p:nvPr/>
              </p:nvSpPr>
              <p:spPr bwMode="auto">
                <a:xfrm>
                  <a:off x="4318" y="2507"/>
                  <a:ext cx="30" cy="13"/>
                </a:xfrm>
                <a:custGeom>
                  <a:avLst/>
                  <a:gdLst>
                    <a:gd name="T0" fmla="*/ 24 w 30"/>
                    <a:gd name="T1" fmla="*/ 13 h 13"/>
                    <a:gd name="T2" fmla="*/ 30 w 30"/>
                    <a:gd name="T3" fmla="*/ 7 h 13"/>
                    <a:gd name="T4" fmla="*/ 24 w 30"/>
                    <a:gd name="T5" fmla="*/ 7 h 13"/>
                    <a:gd name="T6" fmla="*/ 6 w 30"/>
                    <a:gd name="T7" fmla="*/ 0 h 13"/>
                    <a:gd name="T8" fmla="*/ 0 w 30"/>
                    <a:gd name="T9" fmla="*/ 7 h 13"/>
                    <a:gd name="T10" fmla="*/ 6 w 30"/>
                    <a:gd name="T11" fmla="*/ 7 h 13"/>
                    <a:gd name="T12" fmla="*/ 24 w 30"/>
                    <a:gd name="T13" fmla="*/ 1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24" y="13"/>
                      </a:moveTo>
                      <a:lnTo>
                        <a:pt x="30" y="7"/>
                      </a:lnTo>
                      <a:lnTo>
                        <a:pt x="24" y="7"/>
                      </a:lnTo>
                      <a:lnTo>
                        <a:pt x="6" y="0"/>
                      </a:lnTo>
                      <a:lnTo>
                        <a:pt x="0" y="7"/>
                      </a:lnTo>
                      <a:lnTo>
                        <a:pt x="6" y="7"/>
                      </a:lnTo>
                      <a:lnTo>
                        <a:pt x="24" y="1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5" name="Freeform 524"/>
                <p:cNvSpPr>
                  <a:spLocks/>
                </p:cNvSpPr>
                <p:nvPr/>
              </p:nvSpPr>
              <p:spPr bwMode="auto">
                <a:xfrm>
                  <a:off x="4276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6" name="Freeform 525"/>
                <p:cNvSpPr>
                  <a:spLocks/>
                </p:cNvSpPr>
                <p:nvPr/>
              </p:nvSpPr>
              <p:spPr bwMode="auto">
                <a:xfrm>
                  <a:off x="4234" y="2489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7" name="Freeform 526"/>
                <p:cNvSpPr>
                  <a:spLocks/>
                </p:cNvSpPr>
                <p:nvPr/>
              </p:nvSpPr>
              <p:spPr bwMode="auto">
                <a:xfrm>
                  <a:off x="4192" y="2483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8" name="Freeform 527"/>
                <p:cNvSpPr>
                  <a:spLocks/>
                </p:cNvSpPr>
                <p:nvPr/>
              </p:nvSpPr>
              <p:spPr bwMode="auto">
                <a:xfrm>
                  <a:off x="4156" y="247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99" name="Freeform 528"/>
                <p:cNvSpPr>
                  <a:spLocks/>
                </p:cNvSpPr>
                <p:nvPr/>
              </p:nvSpPr>
              <p:spPr bwMode="auto">
                <a:xfrm>
                  <a:off x="4114" y="2471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00" name="Freeform 529"/>
                <p:cNvSpPr>
                  <a:spLocks/>
                </p:cNvSpPr>
                <p:nvPr/>
              </p:nvSpPr>
              <p:spPr bwMode="auto">
                <a:xfrm>
                  <a:off x="4072" y="2465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01" name="Freeform 530"/>
                <p:cNvSpPr>
                  <a:spLocks/>
                </p:cNvSpPr>
                <p:nvPr/>
              </p:nvSpPr>
              <p:spPr bwMode="auto">
                <a:xfrm>
                  <a:off x="4030" y="246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02" name="Freeform 531"/>
                <p:cNvSpPr>
                  <a:spLocks/>
                </p:cNvSpPr>
                <p:nvPr/>
              </p:nvSpPr>
              <p:spPr bwMode="auto">
                <a:xfrm>
                  <a:off x="3987" y="2459"/>
                  <a:ext cx="31" cy="6"/>
                </a:xfrm>
                <a:custGeom>
                  <a:avLst/>
                  <a:gdLst>
                    <a:gd name="T0" fmla="*/ 25 w 31"/>
                    <a:gd name="T1" fmla="*/ 6 h 6"/>
                    <a:gd name="T2" fmla="*/ 31 w 31"/>
                    <a:gd name="T3" fmla="*/ 6 h 6"/>
                    <a:gd name="T4" fmla="*/ 25 w 31"/>
                    <a:gd name="T5" fmla="*/ 0 h 6"/>
                    <a:gd name="T6" fmla="*/ 7 w 31"/>
                    <a:gd name="T7" fmla="*/ 0 h 6"/>
                    <a:gd name="T8" fmla="*/ 0 w 31"/>
                    <a:gd name="T9" fmla="*/ 0 h 6"/>
                    <a:gd name="T10" fmla="*/ 0 w 31"/>
                    <a:gd name="T11" fmla="*/ 0 h 6"/>
                    <a:gd name="T12" fmla="*/ 0 w 31"/>
                    <a:gd name="T13" fmla="*/ 6 h 6"/>
                    <a:gd name="T14" fmla="*/ 7 w 31"/>
                    <a:gd name="T15" fmla="*/ 6 h 6"/>
                    <a:gd name="T16" fmla="*/ 25 w 31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6">
                      <a:moveTo>
                        <a:pt x="25" y="6"/>
                      </a:move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7" y="6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03" name="Freeform 532"/>
                <p:cNvSpPr>
                  <a:spLocks/>
                </p:cNvSpPr>
                <p:nvPr/>
              </p:nvSpPr>
              <p:spPr bwMode="auto">
                <a:xfrm>
                  <a:off x="3945" y="245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04" name="Freeform 533"/>
                <p:cNvSpPr>
                  <a:spLocks/>
                </p:cNvSpPr>
                <p:nvPr/>
              </p:nvSpPr>
              <p:spPr bwMode="auto">
                <a:xfrm>
                  <a:off x="3903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05" name="Freeform 534"/>
                <p:cNvSpPr>
                  <a:spLocks/>
                </p:cNvSpPr>
                <p:nvPr/>
              </p:nvSpPr>
              <p:spPr bwMode="auto">
                <a:xfrm>
                  <a:off x="3861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06" name="Freeform 535"/>
                <p:cNvSpPr>
                  <a:spLocks/>
                </p:cNvSpPr>
                <p:nvPr/>
              </p:nvSpPr>
              <p:spPr bwMode="auto">
                <a:xfrm>
                  <a:off x="3819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307" name="Freeform 536"/>
                <p:cNvSpPr>
                  <a:spLocks/>
                </p:cNvSpPr>
                <p:nvPr/>
              </p:nvSpPr>
              <p:spPr bwMode="auto">
                <a:xfrm>
                  <a:off x="3777" y="245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916" name="Group 537"/>
              <p:cNvGrpSpPr>
                <a:grpSpLocks/>
              </p:cNvGrpSpPr>
              <p:nvPr/>
            </p:nvGrpSpPr>
            <p:grpSpPr bwMode="auto">
              <a:xfrm>
                <a:off x="2793" y="2501"/>
                <a:ext cx="1969" cy="715"/>
                <a:chOff x="2793" y="2501"/>
                <a:chExt cx="1969" cy="715"/>
              </a:xfrm>
            </p:grpSpPr>
            <p:sp>
              <p:nvSpPr>
                <p:cNvPr id="46085" name="Freeform 538"/>
                <p:cNvSpPr>
                  <a:spLocks/>
                </p:cNvSpPr>
                <p:nvPr/>
              </p:nvSpPr>
              <p:spPr bwMode="auto">
                <a:xfrm>
                  <a:off x="3753" y="2501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6" name="Freeform 539"/>
                <p:cNvSpPr>
                  <a:spLocks/>
                </p:cNvSpPr>
                <p:nvPr/>
              </p:nvSpPr>
              <p:spPr bwMode="auto">
                <a:xfrm>
                  <a:off x="3711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7" name="Freeform 540"/>
                <p:cNvSpPr>
                  <a:spLocks/>
                </p:cNvSpPr>
                <p:nvPr/>
              </p:nvSpPr>
              <p:spPr bwMode="auto">
                <a:xfrm>
                  <a:off x="3669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8" name="Freeform 541"/>
                <p:cNvSpPr>
                  <a:spLocks/>
                </p:cNvSpPr>
                <p:nvPr/>
              </p:nvSpPr>
              <p:spPr bwMode="auto">
                <a:xfrm>
                  <a:off x="3627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9" name="Freeform 542"/>
                <p:cNvSpPr>
                  <a:spLocks/>
                </p:cNvSpPr>
                <p:nvPr/>
              </p:nvSpPr>
              <p:spPr bwMode="auto">
                <a:xfrm>
                  <a:off x="3585" y="2507"/>
                  <a:ext cx="24" cy="7"/>
                </a:xfrm>
                <a:custGeom>
                  <a:avLst/>
                  <a:gdLst>
                    <a:gd name="T0" fmla="*/ 24 w 24"/>
                    <a:gd name="T1" fmla="*/ 7 h 7"/>
                    <a:gd name="T2" fmla="*/ 24 w 24"/>
                    <a:gd name="T3" fmla="*/ 0 h 7"/>
                    <a:gd name="T4" fmla="*/ 24 w 24"/>
                    <a:gd name="T5" fmla="*/ 0 h 7"/>
                    <a:gd name="T6" fmla="*/ 0 w 24"/>
                    <a:gd name="T7" fmla="*/ 0 h 7"/>
                    <a:gd name="T8" fmla="*/ 0 w 24"/>
                    <a:gd name="T9" fmla="*/ 0 h 7"/>
                    <a:gd name="T10" fmla="*/ 0 w 24"/>
                    <a:gd name="T11" fmla="*/ 7 h 7"/>
                    <a:gd name="T12" fmla="*/ 24 w 24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7">
                      <a:moveTo>
                        <a:pt x="24" y="7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0" name="Freeform 543"/>
                <p:cNvSpPr>
                  <a:spLocks/>
                </p:cNvSpPr>
                <p:nvPr/>
              </p:nvSpPr>
              <p:spPr bwMode="auto">
                <a:xfrm>
                  <a:off x="3543" y="2507"/>
                  <a:ext cx="30" cy="7"/>
                </a:xfrm>
                <a:custGeom>
                  <a:avLst/>
                  <a:gdLst>
                    <a:gd name="T0" fmla="*/ 24 w 30"/>
                    <a:gd name="T1" fmla="*/ 7 h 7"/>
                    <a:gd name="T2" fmla="*/ 30 w 30"/>
                    <a:gd name="T3" fmla="*/ 0 h 7"/>
                    <a:gd name="T4" fmla="*/ 24 w 30"/>
                    <a:gd name="T5" fmla="*/ 0 h 7"/>
                    <a:gd name="T6" fmla="*/ 0 w 30"/>
                    <a:gd name="T7" fmla="*/ 0 h 7"/>
                    <a:gd name="T8" fmla="*/ 0 w 30"/>
                    <a:gd name="T9" fmla="*/ 7 h 7"/>
                    <a:gd name="T10" fmla="*/ 0 w 30"/>
                    <a:gd name="T11" fmla="*/ 7 h 7"/>
                    <a:gd name="T12" fmla="*/ 24 w 30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24" y="7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1" name="Freeform 544"/>
                <p:cNvSpPr>
                  <a:spLocks/>
                </p:cNvSpPr>
                <p:nvPr/>
              </p:nvSpPr>
              <p:spPr bwMode="auto">
                <a:xfrm>
                  <a:off x="3501" y="251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2" name="Freeform 545"/>
                <p:cNvSpPr>
                  <a:spLocks/>
                </p:cNvSpPr>
                <p:nvPr/>
              </p:nvSpPr>
              <p:spPr bwMode="auto">
                <a:xfrm>
                  <a:off x="3459" y="252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3" name="Freeform 546"/>
                <p:cNvSpPr>
                  <a:spLocks/>
                </p:cNvSpPr>
                <p:nvPr/>
              </p:nvSpPr>
              <p:spPr bwMode="auto">
                <a:xfrm>
                  <a:off x="3417" y="252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4" name="Freeform 547"/>
                <p:cNvSpPr>
                  <a:spLocks/>
                </p:cNvSpPr>
                <p:nvPr/>
              </p:nvSpPr>
              <p:spPr bwMode="auto">
                <a:xfrm>
                  <a:off x="3375" y="252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5" name="Freeform 548"/>
                <p:cNvSpPr>
                  <a:spLocks/>
                </p:cNvSpPr>
                <p:nvPr/>
              </p:nvSpPr>
              <p:spPr bwMode="auto">
                <a:xfrm>
                  <a:off x="3333" y="253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6" name="Freeform 549"/>
                <p:cNvSpPr>
                  <a:spLocks/>
                </p:cNvSpPr>
                <p:nvPr/>
              </p:nvSpPr>
              <p:spPr bwMode="auto">
                <a:xfrm>
                  <a:off x="3291" y="254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7" name="Freeform 550"/>
                <p:cNvSpPr>
                  <a:spLocks/>
                </p:cNvSpPr>
                <p:nvPr/>
              </p:nvSpPr>
              <p:spPr bwMode="auto">
                <a:xfrm>
                  <a:off x="3249" y="2550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8" name="Freeform 551"/>
                <p:cNvSpPr>
                  <a:spLocks/>
                </p:cNvSpPr>
                <p:nvPr/>
              </p:nvSpPr>
              <p:spPr bwMode="auto">
                <a:xfrm>
                  <a:off x="3207" y="2556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8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8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9" name="Freeform 552"/>
                <p:cNvSpPr>
                  <a:spLocks/>
                </p:cNvSpPr>
                <p:nvPr/>
              </p:nvSpPr>
              <p:spPr bwMode="auto">
                <a:xfrm>
                  <a:off x="3171" y="2568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6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0" name="Freeform 553"/>
                <p:cNvSpPr>
                  <a:spLocks/>
                </p:cNvSpPr>
                <p:nvPr/>
              </p:nvSpPr>
              <p:spPr bwMode="auto">
                <a:xfrm>
                  <a:off x="3129" y="258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1" name="Freeform 554"/>
                <p:cNvSpPr>
                  <a:spLocks/>
                </p:cNvSpPr>
                <p:nvPr/>
              </p:nvSpPr>
              <p:spPr bwMode="auto">
                <a:xfrm>
                  <a:off x="3087" y="2592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2" name="Freeform 555"/>
                <p:cNvSpPr>
                  <a:spLocks/>
                </p:cNvSpPr>
                <p:nvPr/>
              </p:nvSpPr>
              <p:spPr bwMode="auto">
                <a:xfrm>
                  <a:off x="3051" y="2610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3" name="Freeform 556"/>
                <p:cNvSpPr>
                  <a:spLocks/>
                </p:cNvSpPr>
                <p:nvPr/>
              </p:nvSpPr>
              <p:spPr bwMode="auto">
                <a:xfrm>
                  <a:off x="3009" y="262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6 h 18"/>
                    <a:gd name="T8" fmla="*/ 6 w 30"/>
                    <a:gd name="T9" fmla="*/ 12 h 18"/>
                    <a:gd name="T10" fmla="*/ 0 w 30"/>
                    <a:gd name="T11" fmla="*/ 12 h 18"/>
                    <a:gd name="T12" fmla="*/ 6 w 30"/>
                    <a:gd name="T13" fmla="*/ 18 h 18"/>
                    <a:gd name="T14" fmla="*/ 6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4" name="Freeform 557"/>
                <p:cNvSpPr>
                  <a:spLocks/>
                </p:cNvSpPr>
                <p:nvPr/>
              </p:nvSpPr>
              <p:spPr bwMode="auto">
                <a:xfrm>
                  <a:off x="2973" y="2640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0 w 30"/>
                    <a:gd name="T7" fmla="*/ 12 h 18"/>
                    <a:gd name="T8" fmla="*/ 0 w 30"/>
                    <a:gd name="T9" fmla="*/ 12 h 18"/>
                    <a:gd name="T10" fmla="*/ 0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5" name="Freeform 558"/>
                <p:cNvSpPr>
                  <a:spLocks/>
                </p:cNvSpPr>
                <p:nvPr/>
              </p:nvSpPr>
              <p:spPr bwMode="auto">
                <a:xfrm>
                  <a:off x="2937" y="2658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6" name="Freeform 559"/>
                <p:cNvSpPr>
                  <a:spLocks/>
                </p:cNvSpPr>
                <p:nvPr/>
              </p:nvSpPr>
              <p:spPr bwMode="auto">
                <a:xfrm>
                  <a:off x="2901" y="2682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0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7" name="Freeform 560"/>
                <p:cNvSpPr>
                  <a:spLocks/>
                </p:cNvSpPr>
                <p:nvPr/>
              </p:nvSpPr>
              <p:spPr bwMode="auto">
                <a:xfrm>
                  <a:off x="2865" y="2706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8" name="Freeform 561"/>
                <p:cNvSpPr>
                  <a:spLocks/>
                </p:cNvSpPr>
                <p:nvPr/>
              </p:nvSpPr>
              <p:spPr bwMode="auto">
                <a:xfrm>
                  <a:off x="2835" y="2730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24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9" name="Freeform 562"/>
                <p:cNvSpPr>
                  <a:spLocks/>
                </p:cNvSpPr>
                <p:nvPr/>
              </p:nvSpPr>
              <p:spPr bwMode="auto">
                <a:xfrm>
                  <a:off x="2811" y="2760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6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0" name="Freeform 563"/>
                <p:cNvSpPr>
                  <a:spLocks/>
                </p:cNvSpPr>
                <p:nvPr/>
              </p:nvSpPr>
              <p:spPr bwMode="auto">
                <a:xfrm>
                  <a:off x="2793" y="2796"/>
                  <a:ext cx="18" cy="30"/>
                </a:xfrm>
                <a:custGeom>
                  <a:avLst/>
                  <a:gdLst>
                    <a:gd name="T0" fmla="*/ 18 w 18"/>
                    <a:gd name="T1" fmla="*/ 6 h 30"/>
                    <a:gd name="T2" fmla="*/ 12 w 18"/>
                    <a:gd name="T3" fmla="*/ 0 h 30"/>
                    <a:gd name="T4" fmla="*/ 12 w 18"/>
                    <a:gd name="T5" fmla="*/ 6 h 30"/>
                    <a:gd name="T6" fmla="*/ 0 w 18"/>
                    <a:gd name="T7" fmla="*/ 30 h 30"/>
                    <a:gd name="T8" fmla="*/ 6 w 18"/>
                    <a:gd name="T9" fmla="*/ 30 h 30"/>
                    <a:gd name="T10" fmla="*/ 6 w 18"/>
                    <a:gd name="T11" fmla="*/ 30 h 30"/>
                    <a:gd name="T12" fmla="*/ 18 w 18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30">
                      <a:moveTo>
                        <a:pt x="18" y="6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1" name="Freeform 564"/>
                <p:cNvSpPr>
                  <a:spLocks/>
                </p:cNvSpPr>
                <p:nvPr/>
              </p:nvSpPr>
              <p:spPr bwMode="auto">
                <a:xfrm>
                  <a:off x="2793" y="2838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24 h 30"/>
                    <a:gd name="T8" fmla="*/ 0 w 6"/>
                    <a:gd name="T9" fmla="*/ 30 h 30"/>
                    <a:gd name="T10" fmla="*/ 0 w 6"/>
                    <a:gd name="T11" fmla="*/ 30 h 30"/>
                    <a:gd name="T12" fmla="*/ 6 w 6"/>
                    <a:gd name="T13" fmla="*/ 30 h 30"/>
                    <a:gd name="T14" fmla="*/ 6 w 6"/>
                    <a:gd name="T15" fmla="*/ 24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2" name="Freeform 565"/>
                <p:cNvSpPr>
                  <a:spLocks/>
                </p:cNvSpPr>
                <p:nvPr/>
              </p:nvSpPr>
              <p:spPr bwMode="auto">
                <a:xfrm>
                  <a:off x="2793" y="2880"/>
                  <a:ext cx="12" cy="30"/>
                </a:xfrm>
                <a:custGeom>
                  <a:avLst/>
                  <a:gdLst>
                    <a:gd name="T0" fmla="*/ 6 w 12"/>
                    <a:gd name="T1" fmla="*/ 0 h 30"/>
                    <a:gd name="T2" fmla="*/ 0 w 12"/>
                    <a:gd name="T3" fmla="*/ 0 h 30"/>
                    <a:gd name="T4" fmla="*/ 0 w 12"/>
                    <a:gd name="T5" fmla="*/ 0 h 30"/>
                    <a:gd name="T6" fmla="*/ 0 w 12"/>
                    <a:gd name="T7" fmla="*/ 18 h 30"/>
                    <a:gd name="T8" fmla="*/ 6 w 12"/>
                    <a:gd name="T9" fmla="*/ 24 h 30"/>
                    <a:gd name="T10" fmla="*/ 6 w 12"/>
                    <a:gd name="T11" fmla="*/ 30 h 30"/>
                    <a:gd name="T12" fmla="*/ 12 w 12"/>
                    <a:gd name="T13" fmla="*/ 24 h 30"/>
                    <a:gd name="T14" fmla="*/ 6 w 12"/>
                    <a:gd name="T15" fmla="*/ 18 h 30"/>
                    <a:gd name="T16" fmla="*/ 6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3" name="Freeform 566"/>
                <p:cNvSpPr>
                  <a:spLocks/>
                </p:cNvSpPr>
                <p:nvPr/>
              </p:nvSpPr>
              <p:spPr bwMode="auto">
                <a:xfrm>
                  <a:off x="2805" y="2922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6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12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4" name="Freeform 567"/>
                <p:cNvSpPr>
                  <a:spLocks/>
                </p:cNvSpPr>
                <p:nvPr/>
              </p:nvSpPr>
              <p:spPr bwMode="auto">
                <a:xfrm>
                  <a:off x="2829" y="2958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6 w 18"/>
                    <a:gd name="T9" fmla="*/ 12 h 24"/>
                    <a:gd name="T10" fmla="*/ 18 w 18"/>
                    <a:gd name="T11" fmla="*/ 24 h 24"/>
                    <a:gd name="T12" fmla="*/ 18 w 18"/>
                    <a:gd name="T13" fmla="*/ 18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6 w 18"/>
                    <a:gd name="T19" fmla="*/ 12 h 24"/>
                    <a:gd name="T20" fmla="*/ 12 w 18"/>
                    <a:gd name="T21" fmla="*/ 12 h 24"/>
                    <a:gd name="T22" fmla="*/ 6 w 18"/>
                    <a:gd name="T23" fmla="*/ 0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5" name="Freeform 568"/>
                <p:cNvSpPr>
                  <a:spLocks/>
                </p:cNvSpPr>
                <p:nvPr/>
              </p:nvSpPr>
              <p:spPr bwMode="auto">
                <a:xfrm>
                  <a:off x="2853" y="2988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0 w 24"/>
                    <a:gd name="T3" fmla="*/ 0 h 18"/>
                    <a:gd name="T4" fmla="*/ 6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18 w 24"/>
                    <a:gd name="T15" fmla="*/ 12 h 18"/>
                    <a:gd name="T16" fmla="*/ 6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6" name="Freeform 569"/>
                <p:cNvSpPr>
                  <a:spLocks/>
                </p:cNvSpPr>
                <p:nvPr/>
              </p:nvSpPr>
              <p:spPr bwMode="auto">
                <a:xfrm>
                  <a:off x="2889" y="3012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18 w 24"/>
                    <a:gd name="T7" fmla="*/ 24 h 24"/>
                    <a:gd name="T8" fmla="*/ 24 w 24"/>
                    <a:gd name="T9" fmla="*/ 18 h 24"/>
                    <a:gd name="T10" fmla="*/ 18 w 24"/>
                    <a:gd name="T11" fmla="*/ 18 h 24"/>
                    <a:gd name="T12" fmla="*/ 0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7" name="Freeform 570"/>
                <p:cNvSpPr>
                  <a:spLocks/>
                </p:cNvSpPr>
                <p:nvPr/>
              </p:nvSpPr>
              <p:spPr bwMode="auto">
                <a:xfrm>
                  <a:off x="2919" y="303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8" name="Freeform 571"/>
                <p:cNvSpPr>
                  <a:spLocks/>
                </p:cNvSpPr>
                <p:nvPr/>
              </p:nvSpPr>
              <p:spPr bwMode="auto">
                <a:xfrm>
                  <a:off x="2955" y="306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9" name="Freeform 572"/>
                <p:cNvSpPr>
                  <a:spLocks/>
                </p:cNvSpPr>
                <p:nvPr/>
              </p:nvSpPr>
              <p:spPr bwMode="auto">
                <a:xfrm>
                  <a:off x="2997" y="3078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18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18 w 24"/>
                    <a:gd name="T15" fmla="*/ 6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0" name="Freeform 573"/>
                <p:cNvSpPr>
                  <a:spLocks/>
                </p:cNvSpPr>
                <p:nvPr/>
              </p:nvSpPr>
              <p:spPr bwMode="auto">
                <a:xfrm>
                  <a:off x="3033" y="309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1" name="Freeform 574"/>
                <p:cNvSpPr>
                  <a:spLocks/>
                </p:cNvSpPr>
                <p:nvPr/>
              </p:nvSpPr>
              <p:spPr bwMode="auto">
                <a:xfrm>
                  <a:off x="3075" y="310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2" name="Freeform 575"/>
                <p:cNvSpPr>
                  <a:spLocks/>
                </p:cNvSpPr>
                <p:nvPr/>
              </p:nvSpPr>
              <p:spPr bwMode="auto">
                <a:xfrm>
                  <a:off x="3111" y="3120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30 w 30"/>
                    <a:gd name="T7" fmla="*/ 18 h 18"/>
                    <a:gd name="T8" fmla="*/ 30 w 30"/>
                    <a:gd name="T9" fmla="*/ 12 h 18"/>
                    <a:gd name="T10" fmla="*/ 30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lnTo>
                        <a:pt x="30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3" name="Freeform 576"/>
                <p:cNvSpPr>
                  <a:spLocks/>
                </p:cNvSpPr>
                <p:nvPr/>
              </p:nvSpPr>
              <p:spPr bwMode="auto">
                <a:xfrm>
                  <a:off x="3153" y="313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4" name="Freeform 577"/>
                <p:cNvSpPr>
                  <a:spLocks/>
                </p:cNvSpPr>
                <p:nvPr/>
              </p:nvSpPr>
              <p:spPr bwMode="auto">
                <a:xfrm>
                  <a:off x="3195" y="314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5" name="Freeform 578"/>
                <p:cNvSpPr>
                  <a:spLocks/>
                </p:cNvSpPr>
                <p:nvPr/>
              </p:nvSpPr>
              <p:spPr bwMode="auto">
                <a:xfrm>
                  <a:off x="3237" y="315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6" name="Freeform 579"/>
                <p:cNvSpPr>
                  <a:spLocks/>
                </p:cNvSpPr>
                <p:nvPr/>
              </p:nvSpPr>
              <p:spPr bwMode="auto">
                <a:xfrm>
                  <a:off x="3273" y="316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7" name="Freeform 580"/>
                <p:cNvSpPr>
                  <a:spLocks/>
                </p:cNvSpPr>
                <p:nvPr/>
              </p:nvSpPr>
              <p:spPr bwMode="auto">
                <a:xfrm>
                  <a:off x="3315" y="317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8" name="Freeform 581"/>
                <p:cNvSpPr>
                  <a:spLocks/>
                </p:cNvSpPr>
                <p:nvPr/>
              </p:nvSpPr>
              <p:spPr bwMode="auto">
                <a:xfrm>
                  <a:off x="3357" y="318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9" name="Freeform 582"/>
                <p:cNvSpPr>
                  <a:spLocks/>
                </p:cNvSpPr>
                <p:nvPr/>
              </p:nvSpPr>
              <p:spPr bwMode="auto">
                <a:xfrm>
                  <a:off x="3399" y="318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0" name="Freeform 583"/>
                <p:cNvSpPr>
                  <a:spLocks/>
                </p:cNvSpPr>
                <p:nvPr/>
              </p:nvSpPr>
              <p:spPr bwMode="auto">
                <a:xfrm>
                  <a:off x="3441" y="319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1" name="Freeform 584"/>
                <p:cNvSpPr>
                  <a:spLocks/>
                </p:cNvSpPr>
                <p:nvPr/>
              </p:nvSpPr>
              <p:spPr bwMode="auto">
                <a:xfrm>
                  <a:off x="3483" y="319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2" name="Freeform 585"/>
                <p:cNvSpPr>
                  <a:spLocks/>
                </p:cNvSpPr>
                <p:nvPr/>
              </p:nvSpPr>
              <p:spPr bwMode="auto">
                <a:xfrm>
                  <a:off x="3525" y="319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3" name="Freeform 586"/>
                <p:cNvSpPr>
                  <a:spLocks/>
                </p:cNvSpPr>
                <p:nvPr/>
              </p:nvSpPr>
              <p:spPr bwMode="auto">
                <a:xfrm>
                  <a:off x="3567" y="320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4" name="Freeform 587"/>
                <p:cNvSpPr>
                  <a:spLocks/>
                </p:cNvSpPr>
                <p:nvPr/>
              </p:nvSpPr>
              <p:spPr bwMode="auto">
                <a:xfrm>
                  <a:off x="3609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5" name="Freeform 588"/>
                <p:cNvSpPr>
                  <a:spLocks/>
                </p:cNvSpPr>
                <p:nvPr/>
              </p:nvSpPr>
              <p:spPr bwMode="auto">
                <a:xfrm>
                  <a:off x="3651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6" name="Freeform 589"/>
                <p:cNvSpPr>
                  <a:spLocks/>
                </p:cNvSpPr>
                <p:nvPr/>
              </p:nvSpPr>
              <p:spPr bwMode="auto">
                <a:xfrm>
                  <a:off x="3693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7" name="Freeform 590"/>
                <p:cNvSpPr>
                  <a:spLocks/>
                </p:cNvSpPr>
                <p:nvPr/>
              </p:nvSpPr>
              <p:spPr bwMode="auto">
                <a:xfrm>
                  <a:off x="3735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8" name="Freeform 591"/>
                <p:cNvSpPr>
                  <a:spLocks/>
                </p:cNvSpPr>
                <p:nvPr/>
              </p:nvSpPr>
              <p:spPr bwMode="auto">
                <a:xfrm>
                  <a:off x="3777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9" name="Freeform 592"/>
                <p:cNvSpPr>
                  <a:spLocks/>
                </p:cNvSpPr>
                <p:nvPr/>
              </p:nvSpPr>
              <p:spPr bwMode="auto">
                <a:xfrm>
                  <a:off x="3819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0" name="Freeform 593"/>
                <p:cNvSpPr>
                  <a:spLocks/>
                </p:cNvSpPr>
                <p:nvPr/>
              </p:nvSpPr>
              <p:spPr bwMode="auto">
                <a:xfrm>
                  <a:off x="3861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1" name="Freeform 594"/>
                <p:cNvSpPr>
                  <a:spLocks/>
                </p:cNvSpPr>
                <p:nvPr/>
              </p:nvSpPr>
              <p:spPr bwMode="auto">
                <a:xfrm>
                  <a:off x="3903" y="321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2" name="Freeform 595"/>
                <p:cNvSpPr>
                  <a:spLocks/>
                </p:cNvSpPr>
                <p:nvPr/>
              </p:nvSpPr>
              <p:spPr bwMode="auto">
                <a:xfrm>
                  <a:off x="3945" y="320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3" name="Freeform 596"/>
                <p:cNvSpPr>
                  <a:spLocks/>
                </p:cNvSpPr>
                <p:nvPr/>
              </p:nvSpPr>
              <p:spPr bwMode="auto">
                <a:xfrm>
                  <a:off x="3987" y="3204"/>
                  <a:ext cx="31" cy="6"/>
                </a:xfrm>
                <a:custGeom>
                  <a:avLst/>
                  <a:gdLst>
                    <a:gd name="T0" fmla="*/ 0 w 31"/>
                    <a:gd name="T1" fmla="*/ 0 h 6"/>
                    <a:gd name="T2" fmla="*/ 0 w 31"/>
                    <a:gd name="T3" fmla="*/ 6 h 6"/>
                    <a:gd name="T4" fmla="*/ 0 w 31"/>
                    <a:gd name="T5" fmla="*/ 6 h 6"/>
                    <a:gd name="T6" fmla="*/ 25 w 31"/>
                    <a:gd name="T7" fmla="*/ 6 h 6"/>
                    <a:gd name="T8" fmla="*/ 31 w 31"/>
                    <a:gd name="T9" fmla="*/ 0 h 6"/>
                    <a:gd name="T10" fmla="*/ 25 w 31"/>
                    <a:gd name="T11" fmla="*/ 0 h 6"/>
                    <a:gd name="T12" fmla="*/ 0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31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4" name="Freeform 597"/>
                <p:cNvSpPr>
                  <a:spLocks/>
                </p:cNvSpPr>
                <p:nvPr/>
              </p:nvSpPr>
              <p:spPr bwMode="auto">
                <a:xfrm>
                  <a:off x="4030" y="319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5" name="Freeform 598"/>
                <p:cNvSpPr>
                  <a:spLocks/>
                </p:cNvSpPr>
                <p:nvPr/>
              </p:nvSpPr>
              <p:spPr bwMode="auto">
                <a:xfrm>
                  <a:off x="4072" y="319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6" name="Freeform 599"/>
                <p:cNvSpPr>
                  <a:spLocks/>
                </p:cNvSpPr>
                <p:nvPr/>
              </p:nvSpPr>
              <p:spPr bwMode="auto">
                <a:xfrm>
                  <a:off x="4114" y="318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7" name="Freeform 600"/>
                <p:cNvSpPr>
                  <a:spLocks/>
                </p:cNvSpPr>
                <p:nvPr/>
              </p:nvSpPr>
              <p:spPr bwMode="auto">
                <a:xfrm>
                  <a:off x="4156" y="318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0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0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8" name="Freeform 601"/>
                <p:cNvSpPr>
                  <a:spLocks/>
                </p:cNvSpPr>
                <p:nvPr/>
              </p:nvSpPr>
              <p:spPr bwMode="auto">
                <a:xfrm>
                  <a:off x="4198" y="3174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49" name="Freeform 602"/>
                <p:cNvSpPr>
                  <a:spLocks/>
                </p:cNvSpPr>
                <p:nvPr/>
              </p:nvSpPr>
              <p:spPr bwMode="auto">
                <a:xfrm>
                  <a:off x="4234" y="316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0" name="Freeform 603"/>
                <p:cNvSpPr>
                  <a:spLocks/>
                </p:cNvSpPr>
                <p:nvPr/>
              </p:nvSpPr>
              <p:spPr bwMode="auto">
                <a:xfrm>
                  <a:off x="4276" y="315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1" name="Freeform 604"/>
                <p:cNvSpPr>
                  <a:spLocks/>
                </p:cNvSpPr>
                <p:nvPr/>
              </p:nvSpPr>
              <p:spPr bwMode="auto">
                <a:xfrm>
                  <a:off x="4318" y="315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6 w 30"/>
                    <a:gd name="T7" fmla="*/ 12 h 12"/>
                    <a:gd name="T8" fmla="*/ 30 w 30"/>
                    <a:gd name="T9" fmla="*/ 6 h 12"/>
                    <a:gd name="T10" fmla="*/ 30 w 30"/>
                    <a:gd name="T11" fmla="*/ 0 h 12"/>
                    <a:gd name="T12" fmla="*/ 30 w 30"/>
                    <a:gd name="T13" fmla="*/ 0 h 12"/>
                    <a:gd name="T14" fmla="*/ 6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2" name="Freeform 605"/>
                <p:cNvSpPr>
                  <a:spLocks/>
                </p:cNvSpPr>
                <p:nvPr/>
              </p:nvSpPr>
              <p:spPr bwMode="auto">
                <a:xfrm>
                  <a:off x="4360" y="313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3" name="Freeform 606"/>
                <p:cNvSpPr>
                  <a:spLocks/>
                </p:cNvSpPr>
                <p:nvPr/>
              </p:nvSpPr>
              <p:spPr bwMode="auto">
                <a:xfrm>
                  <a:off x="4402" y="312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4" name="Freeform 607"/>
                <p:cNvSpPr>
                  <a:spLocks/>
                </p:cNvSpPr>
                <p:nvPr/>
              </p:nvSpPr>
              <p:spPr bwMode="auto">
                <a:xfrm>
                  <a:off x="4438" y="311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5" name="Freeform 608"/>
                <p:cNvSpPr>
                  <a:spLocks/>
                </p:cNvSpPr>
                <p:nvPr/>
              </p:nvSpPr>
              <p:spPr bwMode="auto">
                <a:xfrm>
                  <a:off x="4480" y="309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6" name="Freeform 609"/>
                <p:cNvSpPr>
                  <a:spLocks/>
                </p:cNvSpPr>
                <p:nvPr/>
              </p:nvSpPr>
              <p:spPr bwMode="auto">
                <a:xfrm>
                  <a:off x="4516" y="307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8 w 30"/>
                    <a:gd name="T7" fmla="*/ 12 h 18"/>
                    <a:gd name="T8" fmla="*/ 30 w 30"/>
                    <a:gd name="T9" fmla="*/ 6 h 18"/>
                    <a:gd name="T10" fmla="*/ 30 w 30"/>
                    <a:gd name="T11" fmla="*/ 6 h 18"/>
                    <a:gd name="T12" fmla="*/ 30 w 30"/>
                    <a:gd name="T13" fmla="*/ 0 h 18"/>
                    <a:gd name="T14" fmla="*/ 18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7" name="Freeform 610"/>
                <p:cNvSpPr>
                  <a:spLocks/>
                </p:cNvSpPr>
                <p:nvPr/>
              </p:nvSpPr>
              <p:spPr bwMode="auto">
                <a:xfrm>
                  <a:off x="4558" y="306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8" name="Freeform 611"/>
                <p:cNvSpPr>
                  <a:spLocks/>
                </p:cNvSpPr>
                <p:nvPr/>
              </p:nvSpPr>
              <p:spPr bwMode="auto">
                <a:xfrm>
                  <a:off x="4594" y="3042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2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9" name="Freeform 612"/>
                <p:cNvSpPr>
                  <a:spLocks/>
                </p:cNvSpPr>
                <p:nvPr/>
              </p:nvSpPr>
              <p:spPr bwMode="auto">
                <a:xfrm>
                  <a:off x="4630" y="3018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6 w 24"/>
                    <a:gd name="T7" fmla="*/ 18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6 w 24"/>
                    <a:gd name="T15" fmla="*/ 12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0" name="Freeform 613"/>
                <p:cNvSpPr>
                  <a:spLocks/>
                </p:cNvSpPr>
                <p:nvPr/>
              </p:nvSpPr>
              <p:spPr bwMode="auto">
                <a:xfrm>
                  <a:off x="4666" y="299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2 w 24"/>
                    <a:gd name="T7" fmla="*/ 12 h 18"/>
                    <a:gd name="T8" fmla="*/ 18 w 24"/>
                    <a:gd name="T9" fmla="*/ 6 h 18"/>
                    <a:gd name="T10" fmla="*/ 24 w 24"/>
                    <a:gd name="T11" fmla="*/ 0 h 18"/>
                    <a:gd name="T12" fmla="*/ 18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1" name="Freeform 614"/>
                <p:cNvSpPr>
                  <a:spLocks/>
                </p:cNvSpPr>
                <p:nvPr/>
              </p:nvSpPr>
              <p:spPr bwMode="auto">
                <a:xfrm>
                  <a:off x="4696" y="296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6 h 18"/>
                    <a:gd name="T8" fmla="*/ 18 w 24"/>
                    <a:gd name="T9" fmla="*/ 6 h 18"/>
                    <a:gd name="T10" fmla="*/ 24 w 24"/>
                    <a:gd name="T11" fmla="*/ 0 h 18"/>
                    <a:gd name="T12" fmla="*/ 18 w 24"/>
                    <a:gd name="T13" fmla="*/ 0 h 18"/>
                    <a:gd name="T14" fmla="*/ 18 w 24"/>
                    <a:gd name="T15" fmla="*/ 0 h 18"/>
                    <a:gd name="T16" fmla="*/ 12 w 24"/>
                    <a:gd name="T17" fmla="*/ 6 h 18"/>
                    <a:gd name="T18" fmla="*/ 18 w 24"/>
                    <a:gd name="T19" fmla="*/ 6 h 18"/>
                    <a:gd name="T20" fmla="*/ 18 w 24"/>
                    <a:gd name="T21" fmla="*/ 0 h 18"/>
                    <a:gd name="T22" fmla="*/ 0 w 24"/>
                    <a:gd name="T23" fmla="*/ 12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2" name="Freeform 615"/>
                <p:cNvSpPr>
                  <a:spLocks/>
                </p:cNvSpPr>
                <p:nvPr/>
              </p:nvSpPr>
              <p:spPr bwMode="auto">
                <a:xfrm>
                  <a:off x="4720" y="2928"/>
                  <a:ext cx="24" cy="24"/>
                </a:xfrm>
                <a:custGeom>
                  <a:avLst/>
                  <a:gdLst>
                    <a:gd name="T0" fmla="*/ 0 w 24"/>
                    <a:gd name="T1" fmla="*/ 24 h 24"/>
                    <a:gd name="T2" fmla="*/ 6 w 24"/>
                    <a:gd name="T3" fmla="*/ 24 h 24"/>
                    <a:gd name="T4" fmla="*/ 6 w 24"/>
                    <a:gd name="T5" fmla="*/ 24 h 24"/>
                    <a:gd name="T6" fmla="*/ 18 w 24"/>
                    <a:gd name="T7" fmla="*/ 6 h 24"/>
                    <a:gd name="T8" fmla="*/ 24 w 24"/>
                    <a:gd name="T9" fmla="*/ 0 h 24"/>
                    <a:gd name="T10" fmla="*/ 18 w 24"/>
                    <a:gd name="T11" fmla="*/ 0 h 24"/>
                    <a:gd name="T12" fmla="*/ 18 w 24"/>
                    <a:gd name="T13" fmla="*/ 0 h 24"/>
                    <a:gd name="T14" fmla="*/ 12 w 24"/>
                    <a:gd name="T15" fmla="*/ 6 h 24"/>
                    <a:gd name="T16" fmla="*/ 0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3" name="Freeform 616"/>
                <p:cNvSpPr>
                  <a:spLocks/>
                </p:cNvSpPr>
                <p:nvPr/>
              </p:nvSpPr>
              <p:spPr bwMode="auto">
                <a:xfrm>
                  <a:off x="4744" y="2886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0 w 12"/>
                    <a:gd name="T3" fmla="*/ 30 h 30"/>
                    <a:gd name="T4" fmla="*/ 6 w 12"/>
                    <a:gd name="T5" fmla="*/ 24 h 30"/>
                    <a:gd name="T6" fmla="*/ 12 w 12"/>
                    <a:gd name="T7" fmla="*/ 12 h 30"/>
                    <a:gd name="T8" fmla="*/ 12 w 12"/>
                    <a:gd name="T9" fmla="*/ 6 h 30"/>
                    <a:gd name="T10" fmla="*/ 6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2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4" name="Freeform 617"/>
                <p:cNvSpPr>
                  <a:spLocks/>
                </p:cNvSpPr>
                <p:nvPr/>
              </p:nvSpPr>
              <p:spPr bwMode="auto">
                <a:xfrm>
                  <a:off x="4750" y="2844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6 w 12"/>
                    <a:gd name="T3" fmla="*/ 30 h 30"/>
                    <a:gd name="T4" fmla="*/ 6 w 12"/>
                    <a:gd name="T5" fmla="*/ 30 h 30"/>
                    <a:gd name="T6" fmla="*/ 12 w 12"/>
                    <a:gd name="T7" fmla="*/ 18 h 30"/>
                    <a:gd name="T8" fmla="*/ 6 w 12"/>
                    <a:gd name="T9" fmla="*/ 6 h 30"/>
                    <a:gd name="T10" fmla="*/ 6 w 12"/>
                    <a:gd name="T11" fmla="*/ 0 h 30"/>
                    <a:gd name="T12" fmla="*/ 0 w 12"/>
                    <a:gd name="T13" fmla="*/ 6 h 30"/>
                    <a:gd name="T14" fmla="*/ 6 w 12"/>
                    <a:gd name="T15" fmla="*/ 18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12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5" name="Freeform 618"/>
                <p:cNvSpPr>
                  <a:spLocks/>
                </p:cNvSpPr>
                <p:nvPr/>
              </p:nvSpPr>
              <p:spPr bwMode="auto">
                <a:xfrm>
                  <a:off x="4738" y="2808"/>
                  <a:ext cx="18" cy="24"/>
                </a:xfrm>
                <a:custGeom>
                  <a:avLst/>
                  <a:gdLst>
                    <a:gd name="T0" fmla="*/ 12 w 18"/>
                    <a:gd name="T1" fmla="*/ 24 h 24"/>
                    <a:gd name="T2" fmla="*/ 12 w 18"/>
                    <a:gd name="T3" fmla="*/ 24 h 24"/>
                    <a:gd name="T4" fmla="*/ 18 w 18"/>
                    <a:gd name="T5" fmla="*/ 24 h 24"/>
                    <a:gd name="T6" fmla="*/ 18 w 18"/>
                    <a:gd name="T7" fmla="*/ 18 h 24"/>
                    <a:gd name="T8" fmla="*/ 6 w 18"/>
                    <a:gd name="T9" fmla="*/ 0 h 24"/>
                    <a:gd name="T10" fmla="*/ 6 w 18"/>
                    <a:gd name="T11" fmla="*/ 0 h 24"/>
                    <a:gd name="T12" fmla="*/ 0 w 18"/>
                    <a:gd name="T13" fmla="*/ 0 h 24"/>
                    <a:gd name="T14" fmla="*/ 12 w 18"/>
                    <a:gd name="T15" fmla="*/ 18 h 24"/>
                    <a:gd name="T16" fmla="*/ 12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2" y="24"/>
                      </a:move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6" name="Freeform 619"/>
                <p:cNvSpPr>
                  <a:spLocks/>
                </p:cNvSpPr>
                <p:nvPr/>
              </p:nvSpPr>
              <p:spPr bwMode="auto">
                <a:xfrm>
                  <a:off x="4720" y="2766"/>
                  <a:ext cx="18" cy="30"/>
                </a:xfrm>
                <a:custGeom>
                  <a:avLst/>
                  <a:gdLst>
                    <a:gd name="T0" fmla="*/ 12 w 18"/>
                    <a:gd name="T1" fmla="*/ 24 h 30"/>
                    <a:gd name="T2" fmla="*/ 18 w 18"/>
                    <a:gd name="T3" fmla="*/ 30 h 30"/>
                    <a:gd name="T4" fmla="*/ 18 w 18"/>
                    <a:gd name="T5" fmla="*/ 24 h 30"/>
                    <a:gd name="T6" fmla="*/ 18 w 18"/>
                    <a:gd name="T7" fmla="*/ 24 h 30"/>
                    <a:gd name="T8" fmla="*/ 6 w 18"/>
                    <a:gd name="T9" fmla="*/ 6 h 30"/>
                    <a:gd name="T10" fmla="*/ 6 w 18"/>
                    <a:gd name="T11" fmla="*/ 0 h 30"/>
                    <a:gd name="T12" fmla="*/ 0 w 18"/>
                    <a:gd name="T13" fmla="*/ 6 h 30"/>
                    <a:gd name="T14" fmla="*/ 12 w 18"/>
                    <a:gd name="T15" fmla="*/ 24 h 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8" h="30">
                      <a:moveTo>
                        <a:pt x="12" y="24"/>
                      </a:move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7" name="Freeform 620"/>
                <p:cNvSpPr>
                  <a:spLocks/>
                </p:cNvSpPr>
                <p:nvPr/>
              </p:nvSpPr>
              <p:spPr bwMode="auto">
                <a:xfrm>
                  <a:off x="4696" y="2736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18 w 18"/>
                    <a:gd name="T7" fmla="*/ 18 h 24"/>
                    <a:gd name="T8" fmla="*/ 18 w 18"/>
                    <a:gd name="T9" fmla="*/ 18 h 24"/>
                    <a:gd name="T10" fmla="*/ 0 w 18"/>
                    <a:gd name="T11" fmla="*/ 0 h 24"/>
                    <a:gd name="T12" fmla="*/ 0 w 18"/>
                    <a:gd name="T13" fmla="*/ 6 h 24"/>
                    <a:gd name="T14" fmla="*/ 0 w 18"/>
                    <a:gd name="T15" fmla="*/ 6 h 24"/>
                    <a:gd name="T16" fmla="*/ 18 w 18"/>
                    <a:gd name="T17" fmla="*/ 24 h 24"/>
                    <a:gd name="T18" fmla="*/ 18 w 18"/>
                    <a:gd name="T19" fmla="*/ 18 h 24"/>
                    <a:gd name="T20" fmla="*/ 12 w 18"/>
                    <a:gd name="T21" fmla="*/ 18 h 2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8" name="Freeform 621"/>
                <p:cNvSpPr>
                  <a:spLocks/>
                </p:cNvSpPr>
                <p:nvPr/>
              </p:nvSpPr>
              <p:spPr bwMode="auto">
                <a:xfrm>
                  <a:off x="4660" y="2706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18 w 24"/>
                    <a:gd name="T7" fmla="*/ 12 h 24"/>
                    <a:gd name="T8" fmla="*/ 6 w 24"/>
                    <a:gd name="T9" fmla="*/ 0 h 24"/>
                    <a:gd name="T10" fmla="*/ 0 w 24"/>
                    <a:gd name="T11" fmla="*/ 6 h 24"/>
                    <a:gd name="T12" fmla="*/ 6 w 24"/>
                    <a:gd name="T13" fmla="*/ 6 h 24"/>
                    <a:gd name="T14" fmla="*/ 18 w 24"/>
                    <a:gd name="T15" fmla="*/ 18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9" name="Freeform 622"/>
                <p:cNvSpPr>
                  <a:spLocks/>
                </p:cNvSpPr>
                <p:nvPr/>
              </p:nvSpPr>
              <p:spPr bwMode="auto">
                <a:xfrm>
                  <a:off x="4630" y="2682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6 w 24"/>
                    <a:gd name="T7" fmla="*/ 6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6 w 24"/>
                    <a:gd name="T15" fmla="*/ 12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0" name="Freeform 623"/>
                <p:cNvSpPr>
                  <a:spLocks/>
                </p:cNvSpPr>
                <p:nvPr/>
              </p:nvSpPr>
              <p:spPr bwMode="auto">
                <a:xfrm>
                  <a:off x="4594" y="2664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1" name="Freeform 624"/>
                <p:cNvSpPr>
                  <a:spLocks/>
                </p:cNvSpPr>
                <p:nvPr/>
              </p:nvSpPr>
              <p:spPr bwMode="auto">
                <a:xfrm>
                  <a:off x="4558" y="2640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2" name="Freeform 625"/>
                <p:cNvSpPr>
                  <a:spLocks/>
                </p:cNvSpPr>
                <p:nvPr/>
              </p:nvSpPr>
              <p:spPr bwMode="auto">
                <a:xfrm>
                  <a:off x="4516" y="262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0 h 12"/>
                    <a:gd name="T8" fmla="*/ 6 w 30"/>
                    <a:gd name="T9" fmla="*/ 0 h 12"/>
                    <a:gd name="T10" fmla="*/ 0 w 30"/>
                    <a:gd name="T11" fmla="*/ 0 h 12"/>
                    <a:gd name="T12" fmla="*/ 6 w 30"/>
                    <a:gd name="T13" fmla="*/ 6 h 12"/>
                    <a:gd name="T14" fmla="*/ 18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3" name="Freeform 626"/>
                <p:cNvSpPr>
                  <a:spLocks/>
                </p:cNvSpPr>
                <p:nvPr/>
              </p:nvSpPr>
              <p:spPr bwMode="auto">
                <a:xfrm>
                  <a:off x="4480" y="2610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4" name="Freeform 627"/>
                <p:cNvSpPr>
                  <a:spLocks/>
                </p:cNvSpPr>
                <p:nvPr/>
              </p:nvSpPr>
              <p:spPr bwMode="auto">
                <a:xfrm>
                  <a:off x="4438" y="259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5" name="Freeform 628"/>
                <p:cNvSpPr>
                  <a:spLocks/>
                </p:cNvSpPr>
                <p:nvPr/>
              </p:nvSpPr>
              <p:spPr bwMode="auto">
                <a:xfrm>
                  <a:off x="4396" y="2580"/>
                  <a:ext cx="30" cy="18"/>
                </a:xfrm>
                <a:custGeom>
                  <a:avLst/>
                  <a:gdLst>
                    <a:gd name="T0" fmla="*/ 30 w 30"/>
                    <a:gd name="T1" fmla="*/ 18 h 18"/>
                    <a:gd name="T2" fmla="*/ 30 w 30"/>
                    <a:gd name="T3" fmla="*/ 12 h 18"/>
                    <a:gd name="T4" fmla="*/ 30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30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18"/>
                      </a:moveTo>
                      <a:lnTo>
                        <a:pt x="30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6" name="Freeform 629"/>
                <p:cNvSpPr>
                  <a:spLocks/>
                </p:cNvSpPr>
                <p:nvPr/>
              </p:nvSpPr>
              <p:spPr bwMode="auto">
                <a:xfrm>
                  <a:off x="4360" y="256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6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7" name="Freeform 630"/>
                <p:cNvSpPr>
                  <a:spLocks/>
                </p:cNvSpPr>
                <p:nvPr/>
              </p:nvSpPr>
              <p:spPr bwMode="auto">
                <a:xfrm>
                  <a:off x="4318" y="2562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8" name="Freeform 631"/>
                <p:cNvSpPr>
                  <a:spLocks/>
                </p:cNvSpPr>
                <p:nvPr/>
              </p:nvSpPr>
              <p:spPr bwMode="auto">
                <a:xfrm>
                  <a:off x="4276" y="2550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9" name="Freeform 632"/>
                <p:cNvSpPr>
                  <a:spLocks/>
                </p:cNvSpPr>
                <p:nvPr/>
              </p:nvSpPr>
              <p:spPr bwMode="auto">
                <a:xfrm>
                  <a:off x="4234" y="254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0" name="Freeform 633"/>
                <p:cNvSpPr>
                  <a:spLocks/>
                </p:cNvSpPr>
                <p:nvPr/>
              </p:nvSpPr>
              <p:spPr bwMode="auto">
                <a:xfrm>
                  <a:off x="4192" y="2538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1" name="Freeform 634"/>
                <p:cNvSpPr>
                  <a:spLocks/>
                </p:cNvSpPr>
                <p:nvPr/>
              </p:nvSpPr>
              <p:spPr bwMode="auto">
                <a:xfrm>
                  <a:off x="4156" y="2526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0 w 24"/>
                    <a:gd name="T13" fmla="*/ 6 h 12"/>
                    <a:gd name="T14" fmla="*/ 0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2" name="Freeform 635"/>
                <p:cNvSpPr>
                  <a:spLocks/>
                </p:cNvSpPr>
                <p:nvPr/>
              </p:nvSpPr>
              <p:spPr bwMode="auto">
                <a:xfrm>
                  <a:off x="4114" y="252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3" name="Freeform 636"/>
                <p:cNvSpPr>
                  <a:spLocks/>
                </p:cNvSpPr>
                <p:nvPr/>
              </p:nvSpPr>
              <p:spPr bwMode="auto">
                <a:xfrm>
                  <a:off x="4072" y="252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4" name="Freeform 637"/>
                <p:cNvSpPr>
                  <a:spLocks/>
                </p:cNvSpPr>
                <p:nvPr/>
              </p:nvSpPr>
              <p:spPr bwMode="auto">
                <a:xfrm>
                  <a:off x="4030" y="251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5" name="Freeform 638"/>
                <p:cNvSpPr>
                  <a:spLocks/>
                </p:cNvSpPr>
                <p:nvPr/>
              </p:nvSpPr>
              <p:spPr bwMode="auto">
                <a:xfrm>
                  <a:off x="3987" y="2507"/>
                  <a:ext cx="31" cy="7"/>
                </a:xfrm>
                <a:custGeom>
                  <a:avLst/>
                  <a:gdLst>
                    <a:gd name="T0" fmla="*/ 25 w 31"/>
                    <a:gd name="T1" fmla="*/ 7 h 7"/>
                    <a:gd name="T2" fmla="*/ 31 w 31"/>
                    <a:gd name="T3" fmla="*/ 7 h 7"/>
                    <a:gd name="T4" fmla="*/ 25 w 31"/>
                    <a:gd name="T5" fmla="*/ 0 h 7"/>
                    <a:gd name="T6" fmla="*/ 0 w 31"/>
                    <a:gd name="T7" fmla="*/ 0 h 7"/>
                    <a:gd name="T8" fmla="*/ 0 w 31"/>
                    <a:gd name="T9" fmla="*/ 7 h 7"/>
                    <a:gd name="T10" fmla="*/ 0 w 31"/>
                    <a:gd name="T11" fmla="*/ 7 h 7"/>
                    <a:gd name="T12" fmla="*/ 25 w 31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7">
                      <a:moveTo>
                        <a:pt x="25" y="7"/>
                      </a:moveTo>
                      <a:lnTo>
                        <a:pt x="31" y="7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5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6" name="Freeform 639"/>
                <p:cNvSpPr>
                  <a:spLocks/>
                </p:cNvSpPr>
                <p:nvPr/>
              </p:nvSpPr>
              <p:spPr bwMode="auto">
                <a:xfrm>
                  <a:off x="3945" y="2507"/>
                  <a:ext cx="30" cy="7"/>
                </a:xfrm>
                <a:custGeom>
                  <a:avLst/>
                  <a:gdLst>
                    <a:gd name="T0" fmla="*/ 24 w 30"/>
                    <a:gd name="T1" fmla="*/ 7 h 7"/>
                    <a:gd name="T2" fmla="*/ 30 w 30"/>
                    <a:gd name="T3" fmla="*/ 0 h 7"/>
                    <a:gd name="T4" fmla="*/ 24 w 30"/>
                    <a:gd name="T5" fmla="*/ 0 h 7"/>
                    <a:gd name="T6" fmla="*/ 0 w 30"/>
                    <a:gd name="T7" fmla="*/ 0 h 7"/>
                    <a:gd name="T8" fmla="*/ 0 w 30"/>
                    <a:gd name="T9" fmla="*/ 0 h 7"/>
                    <a:gd name="T10" fmla="*/ 0 w 30"/>
                    <a:gd name="T11" fmla="*/ 7 h 7"/>
                    <a:gd name="T12" fmla="*/ 24 w 30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24" y="7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7" name="Freeform 640"/>
                <p:cNvSpPr>
                  <a:spLocks/>
                </p:cNvSpPr>
                <p:nvPr/>
              </p:nvSpPr>
              <p:spPr bwMode="auto">
                <a:xfrm>
                  <a:off x="3903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8" name="Freeform 641"/>
                <p:cNvSpPr>
                  <a:spLocks/>
                </p:cNvSpPr>
                <p:nvPr/>
              </p:nvSpPr>
              <p:spPr bwMode="auto">
                <a:xfrm>
                  <a:off x="3861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9" name="Freeform 642"/>
                <p:cNvSpPr>
                  <a:spLocks/>
                </p:cNvSpPr>
                <p:nvPr/>
              </p:nvSpPr>
              <p:spPr bwMode="auto">
                <a:xfrm>
                  <a:off x="3819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0" name="Freeform 643"/>
                <p:cNvSpPr>
                  <a:spLocks/>
                </p:cNvSpPr>
                <p:nvPr/>
              </p:nvSpPr>
              <p:spPr bwMode="auto">
                <a:xfrm>
                  <a:off x="3777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917" name="Group 644"/>
              <p:cNvGrpSpPr>
                <a:grpSpLocks/>
              </p:cNvGrpSpPr>
              <p:nvPr/>
            </p:nvGrpSpPr>
            <p:grpSpPr bwMode="auto">
              <a:xfrm>
                <a:off x="2889" y="2550"/>
                <a:ext cx="1771" cy="624"/>
                <a:chOff x="2889" y="2550"/>
                <a:chExt cx="1771" cy="624"/>
              </a:xfrm>
            </p:grpSpPr>
            <p:sp>
              <p:nvSpPr>
                <p:cNvPr id="45991" name="Freeform 645"/>
                <p:cNvSpPr>
                  <a:spLocks/>
                </p:cNvSpPr>
                <p:nvPr/>
              </p:nvSpPr>
              <p:spPr bwMode="auto">
                <a:xfrm>
                  <a:off x="3753" y="2550"/>
                  <a:ext cx="48" cy="6"/>
                </a:xfrm>
                <a:custGeom>
                  <a:avLst/>
                  <a:gdLst>
                    <a:gd name="T0" fmla="*/ 24 w 48"/>
                    <a:gd name="T1" fmla="*/ 6 h 6"/>
                    <a:gd name="T2" fmla="*/ 48 w 48"/>
                    <a:gd name="T3" fmla="*/ 6 h 6"/>
                    <a:gd name="T4" fmla="*/ 48 w 48"/>
                    <a:gd name="T5" fmla="*/ 0 h 6"/>
                    <a:gd name="T6" fmla="*/ 48 w 48"/>
                    <a:gd name="T7" fmla="*/ 0 h 6"/>
                    <a:gd name="T8" fmla="*/ 24 w 48"/>
                    <a:gd name="T9" fmla="*/ 0 h 6"/>
                    <a:gd name="T10" fmla="*/ 0 w 48"/>
                    <a:gd name="T11" fmla="*/ 0 h 6"/>
                    <a:gd name="T12" fmla="*/ 0 w 48"/>
                    <a:gd name="T13" fmla="*/ 0 h 6"/>
                    <a:gd name="T14" fmla="*/ 0 w 48"/>
                    <a:gd name="T15" fmla="*/ 6 h 6"/>
                    <a:gd name="T16" fmla="*/ 24 w 48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8" h="6">
                      <a:moveTo>
                        <a:pt x="24" y="6"/>
                      </a:move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92" name="Freeform 646"/>
                <p:cNvSpPr>
                  <a:spLocks/>
                </p:cNvSpPr>
                <p:nvPr/>
              </p:nvSpPr>
              <p:spPr bwMode="auto">
                <a:xfrm>
                  <a:off x="3711" y="255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93" name="Freeform 647"/>
                <p:cNvSpPr>
                  <a:spLocks/>
                </p:cNvSpPr>
                <p:nvPr/>
              </p:nvSpPr>
              <p:spPr bwMode="auto">
                <a:xfrm>
                  <a:off x="3669" y="255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94" name="Freeform 648"/>
                <p:cNvSpPr>
                  <a:spLocks/>
                </p:cNvSpPr>
                <p:nvPr/>
              </p:nvSpPr>
              <p:spPr bwMode="auto">
                <a:xfrm>
                  <a:off x="3627" y="255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95" name="Freeform 649"/>
                <p:cNvSpPr>
                  <a:spLocks/>
                </p:cNvSpPr>
                <p:nvPr/>
              </p:nvSpPr>
              <p:spPr bwMode="auto">
                <a:xfrm>
                  <a:off x="3585" y="255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96" name="Freeform 650"/>
                <p:cNvSpPr>
                  <a:spLocks/>
                </p:cNvSpPr>
                <p:nvPr/>
              </p:nvSpPr>
              <p:spPr bwMode="auto">
                <a:xfrm>
                  <a:off x="3543" y="255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97" name="Freeform 651"/>
                <p:cNvSpPr>
                  <a:spLocks/>
                </p:cNvSpPr>
                <p:nvPr/>
              </p:nvSpPr>
              <p:spPr bwMode="auto">
                <a:xfrm>
                  <a:off x="3501" y="2562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98" name="Freeform 652"/>
                <p:cNvSpPr>
                  <a:spLocks/>
                </p:cNvSpPr>
                <p:nvPr/>
              </p:nvSpPr>
              <p:spPr bwMode="auto">
                <a:xfrm>
                  <a:off x="3459" y="256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99" name="Freeform 653"/>
                <p:cNvSpPr>
                  <a:spLocks/>
                </p:cNvSpPr>
                <p:nvPr/>
              </p:nvSpPr>
              <p:spPr bwMode="auto">
                <a:xfrm>
                  <a:off x="3417" y="256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0" name="Freeform 654"/>
                <p:cNvSpPr>
                  <a:spLocks/>
                </p:cNvSpPr>
                <p:nvPr/>
              </p:nvSpPr>
              <p:spPr bwMode="auto">
                <a:xfrm>
                  <a:off x="3375" y="2580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1" name="Freeform 655"/>
                <p:cNvSpPr>
                  <a:spLocks/>
                </p:cNvSpPr>
                <p:nvPr/>
              </p:nvSpPr>
              <p:spPr bwMode="auto">
                <a:xfrm>
                  <a:off x="3333" y="258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2" name="Freeform 656"/>
                <p:cNvSpPr>
                  <a:spLocks/>
                </p:cNvSpPr>
                <p:nvPr/>
              </p:nvSpPr>
              <p:spPr bwMode="auto">
                <a:xfrm>
                  <a:off x="3291" y="2592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3" name="Freeform 657"/>
                <p:cNvSpPr>
                  <a:spLocks/>
                </p:cNvSpPr>
                <p:nvPr/>
              </p:nvSpPr>
              <p:spPr bwMode="auto">
                <a:xfrm>
                  <a:off x="3249" y="2598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4" name="Freeform 658"/>
                <p:cNvSpPr>
                  <a:spLocks/>
                </p:cNvSpPr>
                <p:nvPr/>
              </p:nvSpPr>
              <p:spPr bwMode="auto">
                <a:xfrm>
                  <a:off x="3213" y="2610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5" name="Freeform 659"/>
                <p:cNvSpPr>
                  <a:spLocks/>
                </p:cNvSpPr>
                <p:nvPr/>
              </p:nvSpPr>
              <p:spPr bwMode="auto">
                <a:xfrm>
                  <a:off x="3171" y="262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6" name="Freeform 660"/>
                <p:cNvSpPr>
                  <a:spLocks/>
                </p:cNvSpPr>
                <p:nvPr/>
              </p:nvSpPr>
              <p:spPr bwMode="auto">
                <a:xfrm>
                  <a:off x="3129" y="2634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18 w 30"/>
                    <a:gd name="T7" fmla="*/ 6 h 18"/>
                    <a:gd name="T8" fmla="*/ 6 w 30"/>
                    <a:gd name="T9" fmla="*/ 12 h 18"/>
                    <a:gd name="T10" fmla="*/ 0 w 30"/>
                    <a:gd name="T11" fmla="*/ 12 h 18"/>
                    <a:gd name="T12" fmla="*/ 6 w 30"/>
                    <a:gd name="T13" fmla="*/ 18 h 18"/>
                    <a:gd name="T14" fmla="*/ 18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7" name="Freeform 661"/>
                <p:cNvSpPr>
                  <a:spLocks/>
                </p:cNvSpPr>
                <p:nvPr/>
              </p:nvSpPr>
              <p:spPr bwMode="auto">
                <a:xfrm>
                  <a:off x="3093" y="2652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8" name="Freeform 662"/>
                <p:cNvSpPr>
                  <a:spLocks/>
                </p:cNvSpPr>
                <p:nvPr/>
              </p:nvSpPr>
              <p:spPr bwMode="auto">
                <a:xfrm>
                  <a:off x="3051" y="2664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09" name="Freeform 663"/>
                <p:cNvSpPr>
                  <a:spLocks/>
                </p:cNvSpPr>
                <p:nvPr/>
              </p:nvSpPr>
              <p:spPr bwMode="auto">
                <a:xfrm>
                  <a:off x="3015" y="268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0" name="Freeform 664"/>
                <p:cNvSpPr>
                  <a:spLocks/>
                </p:cNvSpPr>
                <p:nvPr/>
              </p:nvSpPr>
              <p:spPr bwMode="auto">
                <a:xfrm>
                  <a:off x="2979" y="2706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18 w 30"/>
                    <a:gd name="T7" fmla="*/ 6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18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1" name="Freeform 665"/>
                <p:cNvSpPr>
                  <a:spLocks/>
                </p:cNvSpPr>
                <p:nvPr/>
              </p:nvSpPr>
              <p:spPr bwMode="auto">
                <a:xfrm>
                  <a:off x="2949" y="2730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2" name="Freeform 666"/>
                <p:cNvSpPr>
                  <a:spLocks/>
                </p:cNvSpPr>
                <p:nvPr/>
              </p:nvSpPr>
              <p:spPr bwMode="auto">
                <a:xfrm>
                  <a:off x="2919" y="2760"/>
                  <a:ext cx="24" cy="24"/>
                </a:xfrm>
                <a:custGeom>
                  <a:avLst/>
                  <a:gdLst>
                    <a:gd name="T0" fmla="*/ 18 w 24"/>
                    <a:gd name="T1" fmla="*/ 6 h 24"/>
                    <a:gd name="T2" fmla="*/ 24 w 24"/>
                    <a:gd name="T3" fmla="*/ 0 h 24"/>
                    <a:gd name="T4" fmla="*/ 18 w 24"/>
                    <a:gd name="T5" fmla="*/ 0 h 24"/>
                    <a:gd name="T6" fmla="*/ 12 w 24"/>
                    <a:gd name="T7" fmla="*/ 6 h 24"/>
                    <a:gd name="T8" fmla="*/ 6 w 24"/>
                    <a:gd name="T9" fmla="*/ 6 h 24"/>
                    <a:gd name="T10" fmla="*/ 0 w 24"/>
                    <a:gd name="T11" fmla="*/ 18 h 24"/>
                    <a:gd name="T12" fmla="*/ 0 w 24"/>
                    <a:gd name="T13" fmla="*/ 24 h 24"/>
                    <a:gd name="T14" fmla="*/ 6 w 24"/>
                    <a:gd name="T15" fmla="*/ 18 h 24"/>
                    <a:gd name="T16" fmla="*/ 12 w 24"/>
                    <a:gd name="T17" fmla="*/ 6 h 24"/>
                    <a:gd name="T18" fmla="*/ 12 w 24"/>
                    <a:gd name="T19" fmla="*/ 6 h 24"/>
                    <a:gd name="T20" fmla="*/ 12 w 24"/>
                    <a:gd name="T21" fmla="*/ 12 h 24"/>
                    <a:gd name="T22" fmla="*/ 18 w 24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3" name="Freeform 667"/>
                <p:cNvSpPr>
                  <a:spLocks/>
                </p:cNvSpPr>
                <p:nvPr/>
              </p:nvSpPr>
              <p:spPr bwMode="auto">
                <a:xfrm>
                  <a:off x="2895" y="2790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8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4" name="Freeform 668"/>
                <p:cNvSpPr>
                  <a:spLocks/>
                </p:cNvSpPr>
                <p:nvPr/>
              </p:nvSpPr>
              <p:spPr bwMode="auto">
                <a:xfrm>
                  <a:off x="2889" y="2826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6 w 6"/>
                    <a:gd name="T3" fmla="*/ 0 h 30"/>
                    <a:gd name="T4" fmla="*/ 0 w 6"/>
                    <a:gd name="T5" fmla="*/ 6 h 30"/>
                    <a:gd name="T6" fmla="*/ 0 w 6"/>
                    <a:gd name="T7" fmla="*/ 30 h 30"/>
                    <a:gd name="T8" fmla="*/ 0 w 6"/>
                    <a:gd name="T9" fmla="*/ 30 h 30"/>
                    <a:gd name="T10" fmla="*/ 6 w 6"/>
                    <a:gd name="T11" fmla="*/ 30 h 30"/>
                    <a:gd name="T12" fmla="*/ 6 w 6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5" name="Freeform 669"/>
                <p:cNvSpPr>
                  <a:spLocks/>
                </p:cNvSpPr>
                <p:nvPr/>
              </p:nvSpPr>
              <p:spPr bwMode="auto">
                <a:xfrm>
                  <a:off x="2889" y="2868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24 h 30"/>
                    <a:gd name="T8" fmla="*/ 0 w 6"/>
                    <a:gd name="T9" fmla="*/ 30 h 30"/>
                    <a:gd name="T10" fmla="*/ 6 w 6"/>
                    <a:gd name="T11" fmla="*/ 30 h 30"/>
                    <a:gd name="T12" fmla="*/ 6 w 6"/>
                    <a:gd name="T13" fmla="*/ 30 h 30"/>
                    <a:gd name="T14" fmla="*/ 6 w 6"/>
                    <a:gd name="T15" fmla="*/ 24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6" name="Freeform 670"/>
                <p:cNvSpPr>
                  <a:spLocks/>
                </p:cNvSpPr>
                <p:nvPr/>
              </p:nvSpPr>
              <p:spPr bwMode="auto">
                <a:xfrm>
                  <a:off x="2901" y="2910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12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7" name="Freeform 671"/>
                <p:cNvSpPr>
                  <a:spLocks/>
                </p:cNvSpPr>
                <p:nvPr/>
              </p:nvSpPr>
              <p:spPr bwMode="auto">
                <a:xfrm>
                  <a:off x="2919" y="2946"/>
                  <a:ext cx="24" cy="24"/>
                </a:xfrm>
                <a:custGeom>
                  <a:avLst/>
                  <a:gdLst>
                    <a:gd name="T0" fmla="*/ 6 w 24"/>
                    <a:gd name="T1" fmla="*/ 0 h 24"/>
                    <a:gd name="T2" fmla="*/ 6 w 24"/>
                    <a:gd name="T3" fmla="*/ 0 h 24"/>
                    <a:gd name="T4" fmla="*/ 0 w 24"/>
                    <a:gd name="T5" fmla="*/ 0 h 24"/>
                    <a:gd name="T6" fmla="*/ 6 w 24"/>
                    <a:gd name="T7" fmla="*/ 6 h 24"/>
                    <a:gd name="T8" fmla="*/ 12 w 24"/>
                    <a:gd name="T9" fmla="*/ 12 h 24"/>
                    <a:gd name="T10" fmla="*/ 24 w 24"/>
                    <a:gd name="T11" fmla="*/ 24 h 24"/>
                    <a:gd name="T12" fmla="*/ 24 w 24"/>
                    <a:gd name="T13" fmla="*/ 18 h 24"/>
                    <a:gd name="T14" fmla="*/ 24 w 24"/>
                    <a:gd name="T15" fmla="*/ 18 h 24"/>
                    <a:gd name="T16" fmla="*/ 12 w 24"/>
                    <a:gd name="T17" fmla="*/ 6 h 24"/>
                    <a:gd name="T18" fmla="*/ 12 w 24"/>
                    <a:gd name="T19" fmla="*/ 6 h 24"/>
                    <a:gd name="T20" fmla="*/ 12 w 24"/>
                    <a:gd name="T21" fmla="*/ 6 h 24"/>
                    <a:gd name="T22" fmla="*/ 6 w 24"/>
                    <a:gd name="T23" fmla="*/ 0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24"/>
                      </a:lnTo>
                      <a:lnTo>
                        <a:pt x="24" y="18"/>
                      </a:lnTo>
                      <a:lnTo>
                        <a:pt x="12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8" name="Freeform 672"/>
                <p:cNvSpPr>
                  <a:spLocks/>
                </p:cNvSpPr>
                <p:nvPr/>
              </p:nvSpPr>
              <p:spPr bwMode="auto">
                <a:xfrm>
                  <a:off x="2949" y="297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0 h 18"/>
                    <a:gd name="T4" fmla="*/ 6 w 30"/>
                    <a:gd name="T5" fmla="*/ 6 h 18"/>
                    <a:gd name="T6" fmla="*/ 12 w 30"/>
                    <a:gd name="T7" fmla="*/ 6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12 w 30"/>
                    <a:gd name="T15" fmla="*/ 0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19" name="Freeform 673"/>
                <p:cNvSpPr>
                  <a:spLocks/>
                </p:cNvSpPr>
                <p:nvPr/>
              </p:nvSpPr>
              <p:spPr bwMode="auto">
                <a:xfrm>
                  <a:off x="2985" y="3000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12 w 24"/>
                    <a:gd name="T7" fmla="*/ 12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24 w 24"/>
                    <a:gd name="T13" fmla="*/ 12 h 18"/>
                    <a:gd name="T14" fmla="*/ 12 w 24"/>
                    <a:gd name="T15" fmla="*/ 6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0" name="Freeform 674"/>
                <p:cNvSpPr>
                  <a:spLocks/>
                </p:cNvSpPr>
                <p:nvPr/>
              </p:nvSpPr>
              <p:spPr bwMode="auto">
                <a:xfrm>
                  <a:off x="3021" y="3018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18 w 24"/>
                    <a:gd name="T15" fmla="*/ 12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1" name="Freeform 675"/>
                <p:cNvSpPr>
                  <a:spLocks/>
                </p:cNvSpPr>
                <p:nvPr/>
              </p:nvSpPr>
              <p:spPr bwMode="auto">
                <a:xfrm>
                  <a:off x="3057" y="304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2" name="Freeform 676"/>
                <p:cNvSpPr>
                  <a:spLocks/>
                </p:cNvSpPr>
                <p:nvPr/>
              </p:nvSpPr>
              <p:spPr bwMode="auto">
                <a:xfrm>
                  <a:off x="3099" y="3054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2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3" name="Freeform 677"/>
                <p:cNvSpPr>
                  <a:spLocks/>
                </p:cNvSpPr>
                <p:nvPr/>
              </p:nvSpPr>
              <p:spPr bwMode="auto">
                <a:xfrm>
                  <a:off x="3135" y="307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12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12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4" name="Freeform 678"/>
                <p:cNvSpPr>
                  <a:spLocks/>
                </p:cNvSpPr>
                <p:nvPr/>
              </p:nvSpPr>
              <p:spPr bwMode="auto">
                <a:xfrm>
                  <a:off x="3177" y="308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5" name="Freeform 679"/>
                <p:cNvSpPr>
                  <a:spLocks/>
                </p:cNvSpPr>
                <p:nvPr/>
              </p:nvSpPr>
              <p:spPr bwMode="auto">
                <a:xfrm>
                  <a:off x="3219" y="3096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6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6" name="Freeform 680"/>
                <p:cNvSpPr>
                  <a:spLocks/>
                </p:cNvSpPr>
                <p:nvPr/>
              </p:nvSpPr>
              <p:spPr bwMode="auto">
                <a:xfrm>
                  <a:off x="3255" y="310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30 w 30"/>
                    <a:gd name="T13" fmla="*/ 6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7" name="Freeform 681"/>
                <p:cNvSpPr>
                  <a:spLocks/>
                </p:cNvSpPr>
                <p:nvPr/>
              </p:nvSpPr>
              <p:spPr bwMode="auto">
                <a:xfrm>
                  <a:off x="3297" y="311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8" name="Freeform 682"/>
                <p:cNvSpPr>
                  <a:spLocks/>
                </p:cNvSpPr>
                <p:nvPr/>
              </p:nvSpPr>
              <p:spPr bwMode="auto">
                <a:xfrm>
                  <a:off x="3339" y="312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29" name="Freeform 683"/>
                <p:cNvSpPr>
                  <a:spLocks/>
                </p:cNvSpPr>
                <p:nvPr/>
              </p:nvSpPr>
              <p:spPr bwMode="auto">
                <a:xfrm>
                  <a:off x="3381" y="313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0" name="Freeform 684"/>
                <p:cNvSpPr>
                  <a:spLocks/>
                </p:cNvSpPr>
                <p:nvPr/>
              </p:nvSpPr>
              <p:spPr bwMode="auto">
                <a:xfrm>
                  <a:off x="3423" y="313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1" name="Freeform 685"/>
                <p:cNvSpPr>
                  <a:spLocks/>
                </p:cNvSpPr>
                <p:nvPr/>
              </p:nvSpPr>
              <p:spPr bwMode="auto">
                <a:xfrm>
                  <a:off x="3465" y="314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2" name="Freeform 686"/>
                <p:cNvSpPr>
                  <a:spLocks/>
                </p:cNvSpPr>
                <p:nvPr/>
              </p:nvSpPr>
              <p:spPr bwMode="auto">
                <a:xfrm>
                  <a:off x="3507" y="315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3" name="Freeform 687"/>
                <p:cNvSpPr>
                  <a:spLocks/>
                </p:cNvSpPr>
                <p:nvPr/>
              </p:nvSpPr>
              <p:spPr bwMode="auto">
                <a:xfrm>
                  <a:off x="3549" y="315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4" name="Freeform 688"/>
                <p:cNvSpPr>
                  <a:spLocks/>
                </p:cNvSpPr>
                <p:nvPr/>
              </p:nvSpPr>
              <p:spPr bwMode="auto">
                <a:xfrm>
                  <a:off x="3591" y="315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5" name="Freeform 689"/>
                <p:cNvSpPr>
                  <a:spLocks/>
                </p:cNvSpPr>
                <p:nvPr/>
              </p:nvSpPr>
              <p:spPr bwMode="auto">
                <a:xfrm>
                  <a:off x="3633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6" name="Freeform 690"/>
                <p:cNvSpPr>
                  <a:spLocks/>
                </p:cNvSpPr>
                <p:nvPr/>
              </p:nvSpPr>
              <p:spPr bwMode="auto">
                <a:xfrm>
                  <a:off x="3675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7" name="Freeform 691"/>
                <p:cNvSpPr>
                  <a:spLocks/>
                </p:cNvSpPr>
                <p:nvPr/>
              </p:nvSpPr>
              <p:spPr bwMode="auto">
                <a:xfrm>
                  <a:off x="3717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8" name="Freeform 692"/>
                <p:cNvSpPr>
                  <a:spLocks/>
                </p:cNvSpPr>
                <p:nvPr/>
              </p:nvSpPr>
              <p:spPr bwMode="auto">
                <a:xfrm>
                  <a:off x="3759" y="316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8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8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39" name="Freeform 693"/>
                <p:cNvSpPr>
                  <a:spLocks/>
                </p:cNvSpPr>
                <p:nvPr/>
              </p:nvSpPr>
              <p:spPr bwMode="auto">
                <a:xfrm>
                  <a:off x="3801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0" name="Freeform 694"/>
                <p:cNvSpPr>
                  <a:spLocks/>
                </p:cNvSpPr>
                <p:nvPr/>
              </p:nvSpPr>
              <p:spPr bwMode="auto">
                <a:xfrm>
                  <a:off x="3843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1" name="Freeform 695"/>
                <p:cNvSpPr>
                  <a:spLocks/>
                </p:cNvSpPr>
                <p:nvPr/>
              </p:nvSpPr>
              <p:spPr bwMode="auto">
                <a:xfrm>
                  <a:off x="3885" y="316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2" name="Freeform 696"/>
                <p:cNvSpPr>
                  <a:spLocks/>
                </p:cNvSpPr>
                <p:nvPr/>
              </p:nvSpPr>
              <p:spPr bwMode="auto">
                <a:xfrm>
                  <a:off x="3927" y="315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3" name="Freeform 697"/>
                <p:cNvSpPr>
                  <a:spLocks/>
                </p:cNvSpPr>
                <p:nvPr/>
              </p:nvSpPr>
              <p:spPr bwMode="auto">
                <a:xfrm>
                  <a:off x="3969" y="3156"/>
                  <a:ext cx="25" cy="6"/>
                </a:xfrm>
                <a:custGeom>
                  <a:avLst/>
                  <a:gdLst>
                    <a:gd name="T0" fmla="*/ 0 w 25"/>
                    <a:gd name="T1" fmla="*/ 0 h 6"/>
                    <a:gd name="T2" fmla="*/ 0 w 25"/>
                    <a:gd name="T3" fmla="*/ 6 h 6"/>
                    <a:gd name="T4" fmla="*/ 0 w 25"/>
                    <a:gd name="T5" fmla="*/ 6 h 6"/>
                    <a:gd name="T6" fmla="*/ 25 w 25"/>
                    <a:gd name="T7" fmla="*/ 6 h 6"/>
                    <a:gd name="T8" fmla="*/ 25 w 25"/>
                    <a:gd name="T9" fmla="*/ 0 h 6"/>
                    <a:gd name="T10" fmla="*/ 25 w 25"/>
                    <a:gd name="T11" fmla="*/ 0 h 6"/>
                    <a:gd name="T12" fmla="*/ 0 w 25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5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4" name="Freeform 698"/>
                <p:cNvSpPr>
                  <a:spLocks/>
                </p:cNvSpPr>
                <p:nvPr/>
              </p:nvSpPr>
              <p:spPr bwMode="auto">
                <a:xfrm>
                  <a:off x="4006" y="315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5" name="Freeform 699"/>
                <p:cNvSpPr>
                  <a:spLocks/>
                </p:cNvSpPr>
                <p:nvPr/>
              </p:nvSpPr>
              <p:spPr bwMode="auto">
                <a:xfrm>
                  <a:off x="4048" y="314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6" name="Freeform 700"/>
                <p:cNvSpPr>
                  <a:spLocks/>
                </p:cNvSpPr>
                <p:nvPr/>
              </p:nvSpPr>
              <p:spPr bwMode="auto">
                <a:xfrm>
                  <a:off x="4090" y="314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7" name="Freeform 701"/>
                <p:cNvSpPr>
                  <a:spLocks/>
                </p:cNvSpPr>
                <p:nvPr/>
              </p:nvSpPr>
              <p:spPr bwMode="auto">
                <a:xfrm>
                  <a:off x="4132" y="313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8" name="Freeform 702"/>
                <p:cNvSpPr>
                  <a:spLocks/>
                </p:cNvSpPr>
                <p:nvPr/>
              </p:nvSpPr>
              <p:spPr bwMode="auto">
                <a:xfrm>
                  <a:off x="4174" y="312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49" name="Freeform 703"/>
                <p:cNvSpPr>
                  <a:spLocks/>
                </p:cNvSpPr>
                <p:nvPr/>
              </p:nvSpPr>
              <p:spPr bwMode="auto">
                <a:xfrm>
                  <a:off x="4216" y="312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0" name="Freeform 704"/>
                <p:cNvSpPr>
                  <a:spLocks/>
                </p:cNvSpPr>
                <p:nvPr/>
              </p:nvSpPr>
              <p:spPr bwMode="auto">
                <a:xfrm>
                  <a:off x="4258" y="310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12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2 w 30"/>
                    <a:gd name="T15" fmla="*/ 6 h 12"/>
                    <a:gd name="T16" fmla="*/ 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1" name="Freeform 705"/>
                <p:cNvSpPr>
                  <a:spLocks/>
                </p:cNvSpPr>
                <p:nvPr/>
              </p:nvSpPr>
              <p:spPr bwMode="auto">
                <a:xfrm>
                  <a:off x="4300" y="309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2" name="Freeform 706"/>
                <p:cNvSpPr>
                  <a:spLocks/>
                </p:cNvSpPr>
                <p:nvPr/>
              </p:nvSpPr>
              <p:spPr bwMode="auto">
                <a:xfrm>
                  <a:off x="4336" y="308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3" name="Freeform 707"/>
                <p:cNvSpPr>
                  <a:spLocks/>
                </p:cNvSpPr>
                <p:nvPr/>
              </p:nvSpPr>
              <p:spPr bwMode="auto">
                <a:xfrm>
                  <a:off x="4378" y="307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4" name="Freeform 708"/>
                <p:cNvSpPr>
                  <a:spLocks/>
                </p:cNvSpPr>
                <p:nvPr/>
              </p:nvSpPr>
              <p:spPr bwMode="auto">
                <a:xfrm>
                  <a:off x="4420" y="306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5" name="Freeform 709"/>
                <p:cNvSpPr>
                  <a:spLocks/>
                </p:cNvSpPr>
                <p:nvPr/>
              </p:nvSpPr>
              <p:spPr bwMode="auto">
                <a:xfrm>
                  <a:off x="4456" y="3042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6" name="Freeform 710"/>
                <p:cNvSpPr>
                  <a:spLocks/>
                </p:cNvSpPr>
                <p:nvPr/>
              </p:nvSpPr>
              <p:spPr bwMode="auto">
                <a:xfrm>
                  <a:off x="4498" y="3024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12 w 24"/>
                    <a:gd name="T7" fmla="*/ 12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7" name="Freeform 711"/>
                <p:cNvSpPr>
                  <a:spLocks/>
                </p:cNvSpPr>
                <p:nvPr/>
              </p:nvSpPr>
              <p:spPr bwMode="auto">
                <a:xfrm>
                  <a:off x="4534" y="300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12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18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8" name="Freeform 712"/>
                <p:cNvSpPr>
                  <a:spLocks/>
                </p:cNvSpPr>
                <p:nvPr/>
              </p:nvSpPr>
              <p:spPr bwMode="auto">
                <a:xfrm>
                  <a:off x="4570" y="2976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18 w 24"/>
                    <a:gd name="T7" fmla="*/ 6 h 24"/>
                    <a:gd name="T8" fmla="*/ 18 w 24"/>
                    <a:gd name="T9" fmla="*/ 6 h 24"/>
                    <a:gd name="T10" fmla="*/ 24 w 24"/>
                    <a:gd name="T11" fmla="*/ 6 h 24"/>
                    <a:gd name="T12" fmla="*/ 18 w 24"/>
                    <a:gd name="T13" fmla="*/ 0 h 24"/>
                    <a:gd name="T14" fmla="*/ 18 w 24"/>
                    <a:gd name="T15" fmla="*/ 0 h 24"/>
                    <a:gd name="T16" fmla="*/ 0 w 24"/>
                    <a:gd name="T17" fmla="*/ 1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59" name="Freeform 713"/>
                <p:cNvSpPr>
                  <a:spLocks/>
                </p:cNvSpPr>
                <p:nvPr/>
              </p:nvSpPr>
              <p:spPr bwMode="auto">
                <a:xfrm>
                  <a:off x="4600" y="2946"/>
                  <a:ext cx="24" cy="24"/>
                </a:xfrm>
                <a:custGeom>
                  <a:avLst/>
                  <a:gdLst>
                    <a:gd name="T0" fmla="*/ 6 w 24"/>
                    <a:gd name="T1" fmla="*/ 18 h 24"/>
                    <a:gd name="T2" fmla="*/ 0 w 24"/>
                    <a:gd name="T3" fmla="*/ 24 h 24"/>
                    <a:gd name="T4" fmla="*/ 6 w 24"/>
                    <a:gd name="T5" fmla="*/ 24 h 24"/>
                    <a:gd name="T6" fmla="*/ 18 w 24"/>
                    <a:gd name="T7" fmla="*/ 12 h 24"/>
                    <a:gd name="T8" fmla="*/ 24 w 24"/>
                    <a:gd name="T9" fmla="*/ 6 h 24"/>
                    <a:gd name="T10" fmla="*/ 24 w 24"/>
                    <a:gd name="T11" fmla="*/ 6 h 24"/>
                    <a:gd name="T12" fmla="*/ 24 w 24"/>
                    <a:gd name="T13" fmla="*/ 0 h 24"/>
                    <a:gd name="T14" fmla="*/ 18 w 24"/>
                    <a:gd name="T15" fmla="*/ 6 h 24"/>
                    <a:gd name="T16" fmla="*/ 18 w 24"/>
                    <a:gd name="T17" fmla="*/ 6 h 24"/>
                    <a:gd name="T18" fmla="*/ 18 w 24"/>
                    <a:gd name="T19" fmla="*/ 6 h 24"/>
                    <a:gd name="T20" fmla="*/ 18 w 24"/>
                    <a:gd name="T21" fmla="*/ 6 h 24"/>
                    <a:gd name="T22" fmla="*/ 6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18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0" name="Freeform 714"/>
                <p:cNvSpPr>
                  <a:spLocks/>
                </p:cNvSpPr>
                <p:nvPr/>
              </p:nvSpPr>
              <p:spPr bwMode="auto">
                <a:xfrm>
                  <a:off x="4630" y="2916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2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1" name="Freeform 715"/>
                <p:cNvSpPr>
                  <a:spLocks/>
                </p:cNvSpPr>
                <p:nvPr/>
              </p:nvSpPr>
              <p:spPr bwMode="auto">
                <a:xfrm>
                  <a:off x="4648" y="2874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18 h 30"/>
                    <a:gd name="T8" fmla="*/ 12 w 12"/>
                    <a:gd name="T9" fmla="*/ 6 h 30"/>
                    <a:gd name="T10" fmla="*/ 12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8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8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6" y="18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2" name="Freeform 716"/>
                <p:cNvSpPr>
                  <a:spLocks/>
                </p:cNvSpPr>
                <p:nvPr/>
              </p:nvSpPr>
              <p:spPr bwMode="auto">
                <a:xfrm>
                  <a:off x="4654" y="2832"/>
                  <a:ext cx="6" cy="30"/>
                </a:xfrm>
                <a:custGeom>
                  <a:avLst/>
                  <a:gdLst>
                    <a:gd name="T0" fmla="*/ 0 w 6"/>
                    <a:gd name="T1" fmla="*/ 30 h 30"/>
                    <a:gd name="T2" fmla="*/ 6 w 6"/>
                    <a:gd name="T3" fmla="*/ 30 h 30"/>
                    <a:gd name="T4" fmla="*/ 6 w 6"/>
                    <a:gd name="T5" fmla="*/ 30 h 30"/>
                    <a:gd name="T6" fmla="*/ 6 w 6"/>
                    <a:gd name="T7" fmla="*/ 6 h 30"/>
                    <a:gd name="T8" fmla="*/ 0 w 6"/>
                    <a:gd name="T9" fmla="*/ 0 h 30"/>
                    <a:gd name="T10" fmla="*/ 0 w 6"/>
                    <a:gd name="T11" fmla="*/ 6 h 30"/>
                    <a:gd name="T12" fmla="*/ 0 w 6"/>
                    <a:gd name="T13" fmla="*/ 30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3" name="Freeform 717"/>
                <p:cNvSpPr>
                  <a:spLocks/>
                </p:cNvSpPr>
                <p:nvPr/>
              </p:nvSpPr>
              <p:spPr bwMode="auto">
                <a:xfrm>
                  <a:off x="4636" y="2796"/>
                  <a:ext cx="18" cy="24"/>
                </a:xfrm>
                <a:custGeom>
                  <a:avLst/>
                  <a:gdLst>
                    <a:gd name="T0" fmla="*/ 12 w 18"/>
                    <a:gd name="T1" fmla="*/ 24 h 24"/>
                    <a:gd name="T2" fmla="*/ 12 w 18"/>
                    <a:gd name="T3" fmla="*/ 24 h 24"/>
                    <a:gd name="T4" fmla="*/ 18 w 18"/>
                    <a:gd name="T5" fmla="*/ 24 h 24"/>
                    <a:gd name="T6" fmla="*/ 12 w 18"/>
                    <a:gd name="T7" fmla="*/ 0 h 24"/>
                    <a:gd name="T8" fmla="*/ 6 w 18"/>
                    <a:gd name="T9" fmla="*/ 0 h 24"/>
                    <a:gd name="T10" fmla="*/ 6 w 18"/>
                    <a:gd name="T11" fmla="*/ 0 h 24"/>
                    <a:gd name="T12" fmla="*/ 0 w 18"/>
                    <a:gd name="T13" fmla="*/ 0 h 24"/>
                    <a:gd name="T14" fmla="*/ 6 w 18"/>
                    <a:gd name="T15" fmla="*/ 0 h 24"/>
                    <a:gd name="T16" fmla="*/ 12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2" y="24"/>
                      </a:move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4" name="Freeform 718"/>
                <p:cNvSpPr>
                  <a:spLocks/>
                </p:cNvSpPr>
                <p:nvPr/>
              </p:nvSpPr>
              <p:spPr bwMode="auto">
                <a:xfrm>
                  <a:off x="4612" y="276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12 w 24"/>
                    <a:gd name="T7" fmla="*/ 6 h 24"/>
                    <a:gd name="T8" fmla="*/ 6 w 24"/>
                    <a:gd name="T9" fmla="*/ 6 h 24"/>
                    <a:gd name="T10" fmla="*/ 6 w 24"/>
                    <a:gd name="T11" fmla="*/ 0 h 24"/>
                    <a:gd name="T12" fmla="*/ 0 w 24"/>
                    <a:gd name="T13" fmla="*/ 6 h 24"/>
                    <a:gd name="T14" fmla="*/ 6 w 24"/>
                    <a:gd name="T15" fmla="*/ 6 h 24"/>
                    <a:gd name="T16" fmla="*/ 6 w 24"/>
                    <a:gd name="T17" fmla="*/ 12 h 24"/>
                    <a:gd name="T18" fmla="*/ 6 w 24"/>
                    <a:gd name="T19" fmla="*/ 6 h 24"/>
                    <a:gd name="T20" fmla="*/ 6 w 24"/>
                    <a:gd name="T21" fmla="*/ 6 h 24"/>
                    <a:gd name="T22" fmla="*/ 18 w 24"/>
                    <a:gd name="T23" fmla="*/ 24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6" y="6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5" name="Freeform 719"/>
                <p:cNvSpPr>
                  <a:spLocks/>
                </p:cNvSpPr>
                <p:nvPr/>
              </p:nvSpPr>
              <p:spPr bwMode="auto">
                <a:xfrm>
                  <a:off x="4582" y="2730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24 w 24"/>
                    <a:gd name="T3" fmla="*/ 24 h 24"/>
                    <a:gd name="T4" fmla="*/ 18 w 24"/>
                    <a:gd name="T5" fmla="*/ 18 h 24"/>
                    <a:gd name="T6" fmla="*/ 6 w 24"/>
                    <a:gd name="T7" fmla="*/ 6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6 w 24"/>
                    <a:gd name="T15" fmla="*/ 12 h 24"/>
                    <a:gd name="T16" fmla="*/ 18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6" name="Freeform 720"/>
                <p:cNvSpPr>
                  <a:spLocks/>
                </p:cNvSpPr>
                <p:nvPr/>
              </p:nvSpPr>
              <p:spPr bwMode="auto">
                <a:xfrm>
                  <a:off x="4546" y="2706"/>
                  <a:ext cx="30" cy="24"/>
                </a:xfrm>
                <a:custGeom>
                  <a:avLst/>
                  <a:gdLst>
                    <a:gd name="T0" fmla="*/ 24 w 30"/>
                    <a:gd name="T1" fmla="*/ 24 h 24"/>
                    <a:gd name="T2" fmla="*/ 30 w 30"/>
                    <a:gd name="T3" fmla="*/ 18 h 24"/>
                    <a:gd name="T4" fmla="*/ 24 w 30"/>
                    <a:gd name="T5" fmla="*/ 18 h 24"/>
                    <a:gd name="T6" fmla="*/ 6 w 30"/>
                    <a:gd name="T7" fmla="*/ 6 h 24"/>
                    <a:gd name="T8" fmla="*/ 6 w 30"/>
                    <a:gd name="T9" fmla="*/ 0 h 24"/>
                    <a:gd name="T10" fmla="*/ 0 w 30"/>
                    <a:gd name="T11" fmla="*/ 6 h 24"/>
                    <a:gd name="T12" fmla="*/ 6 w 30"/>
                    <a:gd name="T13" fmla="*/ 6 h 24"/>
                    <a:gd name="T14" fmla="*/ 6 w 30"/>
                    <a:gd name="T15" fmla="*/ 12 h 24"/>
                    <a:gd name="T16" fmla="*/ 24 w 30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24">
                      <a:moveTo>
                        <a:pt x="24" y="24"/>
                      </a:move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7" name="Freeform 721"/>
                <p:cNvSpPr>
                  <a:spLocks/>
                </p:cNvSpPr>
                <p:nvPr/>
              </p:nvSpPr>
              <p:spPr bwMode="auto">
                <a:xfrm>
                  <a:off x="4510" y="2688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8" name="Freeform 722"/>
                <p:cNvSpPr>
                  <a:spLocks/>
                </p:cNvSpPr>
                <p:nvPr/>
              </p:nvSpPr>
              <p:spPr bwMode="auto">
                <a:xfrm>
                  <a:off x="4474" y="267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69" name="Freeform 723"/>
                <p:cNvSpPr>
                  <a:spLocks/>
                </p:cNvSpPr>
                <p:nvPr/>
              </p:nvSpPr>
              <p:spPr bwMode="auto">
                <a:xfrm>
                  <a:off x="4432" y="265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24 w 30"/>
                    <a:gd name="T7" fmla="*/ 6 h 12"/>
                    <a:gd name="T8" fmla="*/ 6 w 30"/>
                    <a:gd name="T9" fmla="*/ 0 h 12"/>
                    <a:gd name="T10" fmla="*/ 0 w 30"/>
                    <a:gd name="T11" fmla="*/ 0 h 12"/>
                    <a:gd name="T12" fmla="*/ 6 w 30"/>
                    <a:gd name="T13" fmla="*/ 6 h 12"/>
                    <a:gd name="T14" fmla="*/ 24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0" name="Freeform 724"/>
                <p:cNvSpPr>
                  <a:spLocks/>
                </p:cNvSpPr>
                <p:nvPr/>
              </p:nvSpPr>
              <p:spPr bwMode="auto">
                <a:xfrm>
                  <a:off x="4396" y="2640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1" name="Freeform 725"/>
                <p:cNvSpPr>
                  <a:spLocks/>
                </p:cNvSpPr>
                <p:nvPr/>
              </p:nvSpPr>
              <p:spPr bwMode="auto">
                <a:xfrm>
                  <a:off x="4354" y="262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2" name="Freeform 726"/>
                <p:cNvSpPr>
                  <a:spLocks/>
                </p:cNvSpPr>
                <p:nvPr/>
              </p:nvSpPr>
              <p:spPr bwMode="auto">
                <a:xfrm>
                  <a:off x="4318" y="2616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3" name="Freeform 727"/>
                <p:cNvSpPr>
                  <a:spLocks/>
                </p:cNvSpPr>
                <p:nvPr/>
              </p:nvSpPr>
              <p:spPr bwMode="auto">
                <a:xfrm>
                  <a:off x="4276" y="260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4" name="Freeform 728"/>
                <p:cNvSpPr>
                  <a:spLocks/>
                </p:cNvSpPr>
                <p:nvPr/>
              </p:nvSpPr>
              <p:spPr bwMode="auto">
                <a:xfrm>
                  <a:off x="4234" y="2592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5" name="Freeform 729"/>
                <p:cNvSpPr>
                  <a:spLocks/>
                </p:cNvSpPr>
                <p:nvPr/>
              </p:nvSpPr>
              <p:spPr bwMode="auto">
                <a:xfrm>
                  <a:off x="4192" y="258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6" name="Freeform 730"/>
                <p:cNvSpPr>
                  <a:spLocks/>
                </p:cNvSpPr>
                <p:nvPr/>
              </p:nvSpPr>
              <p:spPr bwMode="auto">
                <a:xfrm>
                  <a:off x="4150" y="258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7" name="Freeform 731"/>
                <p:cNvSpPr>
                  <a:spLocks/>
                </p:cNvSpPr>
                <p:nvPr/>
              </p:nvSpPr>
              <p:spPr bwMode="auto">
                <a:xfrm>
                  <a:off x="4108" y="256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12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8" name="Freeform 732"/>
                <p:cNvSpPr>
                  <a:spLocks/>
                </p:cNvSpPr>
                <p:nvPr/>
              </p:nvSpPr>
              <p:spPr bwMode="auto">
                <a:xfrm>
                  <a:off x="4066" y="2568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79" name="Freeform 733"/>
                <p:cNvSpPr>
                  <a:spLocks/>
                </p:cNvSpPr>
                <p:nvPr/>
              </p:nvSpPr>
              <p:spPr bwMode="auto">
                <a:xfrm>
                  <a:off x="4024" y="2562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0" name="Freeform 734"/>
                <p:cNvSpPr>
                  <a:spLocks/>
                </p:cNvSpPr>
                <p:nvPr/>
              </p:nvSpPr>
              <p:spPr bwMode="auto">
                <a:xfrm>
                  <a:off x="3981" y="2556"/>
                  <a:ext cx="31" cy="12"/>
                </a:xfrm>
                <a:custGeom>
                  <a:avLst/>
                  <a:gdLst>
                    <a:gd name="T0" fmla="*/ 31 w 31"/>
                    <a:gd name="T1" fmla="*/ 12 h 12"/>
                    <a:gd name="T2" fmla="*/ 31 w 31"/>
                    <a:gd name="T3" fmla="*/ 6 h 12"/>
                    <a:gd name="T4" fmla="*/ 31 w 31"/>
                    <a:gd name="T5" fmla="*/ 6 h 12"/>
                    <a:gd name="T6" fmla="*/ 6 w 31"/>
                    <a:gd name="T7" fmla="*/ 0 h 12"/>
                    <a:gd name="T8" fmla="*/ 0 w 31"/>
                    <a:gd name="T9" fmla="*/ 6 h 12"/>
                    <a:gd name="T10" fmla="*/ 6 w 31"/>
                    <a:gd name="T11" fmla="*/ 6 h 12"/>
                    <a:gd name="T12" fmla="*/ 31 w 31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12">
                      <a:moveTo>
                        <a:pt x="31" y="12"/>
                      </a:moveTo>
                      <a:lnTo>
                        <a:pt x="31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1" name="Freeform 735"/>
                <p:cNvSpPr>
                  <a:spLocks/>
                </p:cNvSpPr>
                <p:nvPr/>
              </p:nvSpPr>
              <p:spPr bwMode="auto">
                <a:xfrm>
                  <a:off x="3939" y="255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18 w 30"/>
                    <a:gd name="T7" fmla="*/ 0 h 6"/>
                    <a:gd name="T8" fmla="*/ 6 w 30"/>
                    <a:gd name="T9" fmla="*/ 0 h 6"/>
                    <a:gd name="T10" fmla="*/ 0 w 30"/>
                    <a:gd name="T11" fmla="*/ 0 h 6"/>
                    <a:gd name="T12" fmla="*/ 6 w 30"/>
                    <a:gd name="T13" fmla="*/ 6 h 6"/>
                    <a:gd name="T14" fmla="*/ 18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2" name="Freeform 736"/>
                <p:cNvSpPr>
                  <a:spLocks/>
                </p:cNvSpPr>
                <p:nvPr/>
              </p:nvSpPr>
              <p:spPr bwMode="auto">
                <a:xfrm>
                  <a:off x="3897" y="255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3" name="Freeform 737"/>
                <p:cNvSpPr>
                  <a:spLocks/>
                </p:cNvSpPr>
                <p:nvPr/>
              </p:nvSpPr>
              <p:spPr bwMode="auto">
                <a:xfrm>
                  <a:off x="3855" y="255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84" name="Freeform 738"/>
                <p:cNvSpPr>
                  <a:spLocks/>
                </p:cNvSpPr>
                <p:nvPr/>
              </p:nvSpPr>
              <p:spPr bwMode="auto">
                <a:xfrm>
                  <a:off x="3813" y="2550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918" name="Group 739"/>
              <p:cNvGrpSpPr>
                <a:grpSpLocks/>
              </p:cNvGrpSpPr>
              <p:nvPr/>
            </p:nvGrpSpPr>
            <p:grpSpPr bwMode="auto">
              <a:xfrm>
                <a:off x="3177" y="2646"/>
                <a:ext cx="1195" cy="426"/>
                <a:chOff x="3177" y="2646"/>
                <a:chExt cx="1195" cy="426"/>
              </a:xfrm>
            </p:grpSpPr>
            <p:sp>
              <p:nvSpPr>
                <p:cNvPr id="45927" name="Freeform 740"/>
                <p:cNvSpPr>
                  <a:spLocks/>
                </p:cNvSpPr>
                <p:nvPr/>
              </p:nvSpPr>
              <p:spPr bwMode="auto">
                <a:xfrm>
                  <a:off x="3747" y="2646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28" name="Freeform 741"/>
                <p:cNvSpPr>
                  <a:spLocks/>
                </p:cNvSpPr>
                <p:nvPr/>
              </p:nvSpPr>
              <p:spPr bwMode="auto">
                <a:xfrm>
                  <a:off x="3705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29" name="Freeform 742"/>
                <p:cNvSpPr>
                  <a:spLocks/>
                </p:cNvSpPr>
                <p:nvPr/>
              </p:nvSpPr>
              <p:spPr bwMode="auto">
                <a:xfrm>
                  <a:off x="3663" y="264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0" name="Freeform 743"/>
                <p:cNvSpPr>
                  <a:spLocks/>
                </p:cNvSpPr>
                <p:nvPr/>
              </p:nvSpPr>
              <p:spPr bwMode="auto">
                <a:xfrm>
                  <a:off x="3621" y="264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1" name="Freeform 744"/>
                <p:cNvSpPr>
                  <a:spLocks/>
                </p:cNvSpPr>
                <p:nvPr/>
              </p:nvSpPr>
              <p:spPr bwMode="auto">
                <a:xfrm>
                  <a:off x="3579" y="265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2" name="Freeform 745"/>
                <p:cNvSpPr>
                  <a:spLocks/>
                </p:cNvSpPr>
                <p:nvPr/>
              </p:nvSpPr>
              <p:spPr bwMode="auto">
                <a:xfrm>
                  <a:off x="3537" y="2658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0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3" name="Freeform 746"/>
                <p:cNvSpPr>
                  <a:spLocks/>
                </p:cNvSpPr>
                <p:nvPr/>
              </p:nvSpPr>
              <p:spPr bwMode="auto">
                <a:xfrm>
                  <a:off x="3495" y="2664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4" name="Freeform 747"/>
                <p:cNvSpPr>
                  <a:spLocks/>
                </p:cNvSpPr>
                <p:nvPr/>
              </p:nvSpPr>
              <p:spPr bwMode="auto">
                <a:xfrm>
                  <a:off x="3453" y="267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5" name="Freeform 748"/>
                <p:cNvSpPr>
                  <a:spLocks/>
                </p:cNvSpPr>
                <p:nvPr/>
              </p:nvSpPr>
              <p:spPr bwMode="auto">
                <a:xfrm>
                  <a:off x="3411" y="268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6" name="Freeform 749"/>
                <p:cNvSpPr>
                  <a:spLocks/>
                </p:cNvSpPr>
                <p:nvPr/>
              </p:nvSpPr>
              <p:spPr bwMode="auto">
                <a:xfrm>
                  <a:off x="3369" y="2694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7" name="Freeform 750"/>
                <p:cNvSpPr>
                  <a:spLocks/>
                </p:cNvSpPr>
                <p:nvPr/>
              </p:nvSpPr>
              <p:spPr bwMode="auto">
                <a:xfrm>
                  <a:off x="3333" y="270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8" name="Freeform 751"/>
                <p:cNvSpPr>
                  <a:spLocks/>
                </p:cNvSpPr>
                <p:nvPr/>
              </p:nvSpPr>
              <p:spPr bwMode="auto">
                <a:xfrm>
                  <a:off x="3291" y="2718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39" name="Freeform 752"/>
                <p:cNvSpPr>
                  <a:spLocks/>
                </p:cNvSpPr>
                <p:nvPr/>
              </p:nvSpPr>
              <p:spPr bwMode="auto">
                <a:xfrm>
                  <a:off x="3255" y="2736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24 w 30"/>
                    <a:gd name="T7" fmla="*/ 0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24 w 30"/>
                    <a:gd name="T15" fmla="*/ 6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0" name="Freeform 753"/>
                <p:cNvSpPr>
                  <a:spLocks/>
                </p:cNvSpPr>
                <p:nvPr/>
              </p:nvSpPr>
              <p:spPr bwMode="auto">
                <a:xfrm>
                  <a:off x="3225" y="2760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1" name="Freeform 754"/>
                <p:cNvSpPr>
                  <a:spLocks/>
                </p:cNvSpPr>
                <p:nvPr/>
              </p:nvSpPr>
              <p:spPr bwMode="auto">
                <a:xfrm>
                  <a:off x="3195" y="2784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0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2" name="Freeform 755"/>
                <p:cNvSpPr>
                  <a:spLocks/>
                </p:cNvSpPr>
                <p:nvPr/>
              </p:nvSpPr>
              <p:spPr bwMode="auto">
                <a:xfrm>
                  <a:off x="3177" y="2820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8 h 30"/>
                    <a:gd name="T8" fmla="*/ 0 w 12"/>
                    <a:gd name="T9" fmla="*/ 24 h 30"/>
                    <a:gd name="T10" fmla="*/ 0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8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3" name="Freeform 756"/>
                <p:cNvSpPr>
                  <a:spLocks/>
                </p:cNvSpPr>
                <p:nvPr/>
              </p:nvSpPr>
              <p:spPr bwMode="auto">
                <a:xfrm>
                  <a:off x="3177" y="2862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24 h 30"/>
                    <a:gd name="T10" fmla="*/ 6 w 6"/>
                    <a:gd name="T11" fmla="*/ 30 h 30"/>
                    <a:gd name="T12" fmla="*/ 6 w 6"/>
                    <a:gd name="T13" fmla="*/ 24 h 30"/>
                    <a:gd name="T14" fmla="*/ 6 w 6"/>
                    <a:gd name="T15" fmla="*/ 24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4" name="Freeform 757"/>
                <p:cNvSpPr>
                  <a:spLocks/>
                </p:cNvSpPr>
                <p:nvPr/>
              </p:nvSpPr>
              <p:spPr bwMode="auto">
                <a:xfrm>
                  <a:off x="3183" y="2898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6 w 24"/>
                    <a:gd name="T3" fmla="*/ 0 h 24"/>
                    <a:gd name="T4" fmla="*/ 0 w 24"/>
                    <a:gd name="T5" fmla="*/ 6 h 24"/>
                    <a:gd name="T6" fmla="*/ 6 w 24"/>
                    <a:gd name="T7" fmla="*/ 6 h 24"/>
                    <a:gd name="T8" fmla="*/ 18 w 24"/>
                    <a:gd name="T9" fmla="*/ 24 h 24"/>
                    <a:gd name="T10" fmla="*/ 24 w 24"/>
                    <a:gd name="T11" fmla="*/ 24 h 24"/>
                    <a:gd name="T12" fmla="*/ 24 w 24"/>
                    <a:gd name="T13" fmla="*/ 24 h 24"/>
                    <a:gd name="T14" fmla="*/ 12 w 24"/>
                    <a:gd name="T15" fmla="*/ 6 h 24"/>
                    <a:gd name="T16" fmla="*/ 6 w 24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5" name="Freeform 758"/>
                <p:cNvSpPr>
                  <a:spLocks/>
                </p:cNvSpPr>
                <p:nvPr/>
              </p:nvSpPr>
              <p:spPr bwMode="auto">
                <a:xfrm>
                  <a:off x="3213" y="2934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6 w 24"/>
                    <a:gd name="T3" fmla="*/ 0 h 18"/>
                    <a:gd name="T4" fmla="*/ 0 w 24"/>
                    <a:gd name="T5" fmla="*/ 0 h 18"/>
                    <a:gd name="T6" fmla="*/ 6 w 24"/>
                    <a:gd name="T7" fmla="*/ 12 h 18"/>
                    <a:gd name="T8" fmla="*/ 12 w 24"/>
                    <a:gd name="T9" fmla="*/ 12 h 18"/>
                    <a:gd name="T10" fmla="*/ 24 w 24"/>
                    <a:gd name="T11" fmla="*/ 18 h 18"/>
                    <a:gd name="T12" fmla="*/ 24 w 24"/>
                    <a:gd name="T13" fmla="*/ 18 h 18"/>
                    <a:gd name="T14" fmla="*/ 24 w 24"/>
                    <a:gd name="T15" fmla="*/ 12 h 18"/>
                    <a:gd name="T16" fmla="*/ 12 w 24"/>
                    <a:gd name="T17" fmla="*/ 6 h 18"/>
                    <a:gd name="T18" fmla="*/ 12 w 24"/>
                    <a:gd name="T19" fmla="*/ 12 h 18"/>
                    <a:gd name="T20" fmla="*/ 12 w 24"/>
                    <a:gd name="T21" fmla="*/ 12 h 18"/>
                    <a:gd name="T22" fmla="*/ 6 w 24"/>
                    <a:gd name="T23" fmla="*/ 0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6" name="Freeform 759"/>
                <p:cNvSpPr>
                  <a:spLocks/>
                </p:cNvSpPr>
                <p:nvPr/>
              </p:nvSpPr>
              <p:spPr bwMode="auto">
                <a:xfrm>
                  <a:off x="3249" y="2958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18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7" name="Freeform 760"/>
                <p:cNvSpPr>
                  <a:spLocks/>
                </p:cNvSpPr>
                <p:nvPr/>
              </p:nvSpPr>
              <p:spPr bwMode="auto">
                <a:xfrm>
                  <a:off x="3285" y="2976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8" name="Freeform 761"/>
                <p:cNvSpPr>
                  <a:spLocks/>
                </p:cNvSpPr>
                <p:nvPr/>
              </p:nvSpPr>
              <p:spPr bwMode="auto">
                <a:xfrm>
                  <a:off x="3321" y="2994"/>
                  <a:ext cx="30" cy="18"/>
                </a:xfrm>
                <a:custGeom>
                  <a:avLst/>
                  <a:gdLst>
                    <a:gd name="T0" fmla="*/ 0 w 30"/>
                    <a:gd name="T1" fmla="*/ 0 h 18"/>
                    <a:gd name="T2" fmla="*/ 0 w 30"/>
                    <a:gd name="T3" fmla="*/ 6 h 18"/>
                    <a:gd name="T4" fmla="*/ 0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0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49" name="Freeform 762"/>
                <p:cNvSpPr>
                  <a:spLocks/>
                </p:cNvSpPr>
                <p:nvPr/>
              </p:nvSpPr>
              <p:spPr bwMode="auto">
                <a:xfrm>
                  <a:off x="3357" y="301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0" name="Freeform 763"/>
                <p:cNvSpPr>
                  <a:spLocks/>
                </p:cNvSpPr>
                <p:nvPr/>
              </p:nvSpPr>
              <p:spPr bwMode="auto">
                <a:xfrm>
                  <a:off x="3399" y="302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1" name="Freeform 764"/>
                <p:cNvSpPr>
                  <a:spLocks/>
                </p:cNvSpPr>
                <p:nvPr/>
              </p:nvSpPr>
              <p:spPr bwMode="auto">
                <a:xfrm>
                  <a:off x="3441" y="303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2" name="Freeform 765"/>
                <p:cNvSpPr>
                  <a:spLocks/>
                </p:cNvSpPr>
                <p:nvPr/>
              </p:nvSpPr>
              <p:spPr bwMode="auto">
                <a:xfrm>
                  <a:off x="3483" y="304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3" name="Freeform 766"/>
                <p:cNvSpPr>
                  <a:spLocks/>
                </p:cNvSpPr>
                <p:nvPr/>
              </p:nvSpPr>
              <p:spPr bwMode="auto">
                <a:xfrm>
                  <a:off x="3525" y="304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2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12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1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4" name="Freeform 767"/>
                <p:cNvSpPr>
                  <a:spLocks/>
                </p:cNvSpPr>
                <p:nvPr/>
              </p:nvSpPr>
              <p:spPr bwMode="auto">
                <a:xfrm>
                  <a:off x="3567" y="305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5" name="Freeform 768"/>
                <p:cNvSpPr>
                  <a:spLocks/>
                </p:cNvSpPr>
                <p:nvPr/>
              </p:nvSpPr>
              <p:spPr bwMode="auto">
                <a:xfrm>
                  <a:off x="3609" y="306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6" name="Freeform 769"/>
                <p:cNvSpPr>
                  <a:spLocks/>
                </p:cNvSpPr>
                <p:nvPr/>
              </p:nvSpPr>
              <p:spPr bwMode="auto">
                <a:xfrm>
                  <a:off x="3651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7" name="Freeform 770"/>
                <p:cNvSpPr>
                  <a:spLocks/>
                </p:cNvSpPr>
                <p:nvPr/>
              </p:nvSpPr>
              <p:spPr bwMode="auto">
                <a:xfrm>
                  <a:off x="3687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8" name="Freeform 771"/>
                <p:cNvSpPr>
                  <a:spLocks/>
                </p:cNvSpPr>
                <p:nvPr/>
              </p:nvSpPr>
              <p:spPr bwMode="auto">
                <a:xfrm>
                  <a:off x="3729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59" name="Freeform 772"/>
                <p:cNvSpPr>
                  <a:spLocks/>
                </p:cNvSpPr>
                <p:nvPr/>
              </p:nvSpPr>
              <p:spPr bwMode="auto">
                <a:xfrm>
                  <a:off x="3771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0" name="Freeform 773"/>
                <p:cNvSpPr>
                  <a:spLocks/>
                </p:cNvSpPr>
                <p:nvPr/>
              </p:nvSpPr>
              <p:spPr bwMode="auto">
                <a:xfrm>
                  <a:off x="3813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1" name="Freeform 774"/>
                <p:cNvSpPr>
                  <a:spLocks/>
                </p:cNvSpPr>
                <p:nvPr/>
              </p:nvSpPr>
              <p:spPr bwMode="auto">
                <a:xfrm>
                  <a:off x="3855" y="306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2" name="Freeform 775"/>
                <p:cNvSpPr>
                  <a:spLocks/>
                </p:cNvSpPr>
                <p:nvPr/>
              </p:nvSpPr>
              <p:spPr bwMode="auto">
                <a:xfrm>
                  <a:off x="3897" y="306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3" name="Freeform 776"/>
                <p:cNvSpPr>
                  <a:spLocks/>
                </p:cNvSpPr>
                <p:nvPr/>
              </p:nvSpPr>
              <p:spPr bwMode="auto">
                <a:xfrm>
                  <a:off x="3939" y="305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4" name="Freeform 777"/>
                <p:cNvSpPr>
                  <a:spLocks/>
                </p:cNvSpPr>
                <p:nvPr/>
              </p:nvSpPr>
              <p:spPr bwMode="auto">
                <a:xfrm>
                  <a:off x="3981" y="3048"/>
                  <a:ext cx="31" cy="12"/>
                </a:xfrm>
                <a:custGeom>
                  <a:avLst/>
                  <a:gdLst>
                    <a:gd name="T0" fmla="*/ 6 w 31"/>
                    <a:gd name="T1" fmla="*/ 6 h 12"/>
                    <a:gd name="T2" fmla="*/ 0 w 31"/>
                    <a:gd name="T3" fmla="*/ 12 h 12"/>
                    <a:gd name="T4" fmla="*/ 6 w 31"/>
                    <a:gd name="T5" fmla="*/ 12 h 12"/>
                    <a:gd name="T6" fmla="*/ 25 w 31"/>
                    <a:gd name="T7" fmla="*/ 12 h 12"/>
                    <a:gd name="T8" fmla="*/ 31 w 31"/>
                    <a:gd name="T9" fmla="*/ 6 h 12"/>
                    <a:gd name="T10" fmla="*/ 31 w 31"/>
                    <a:gd name="T11" fmla="*/ 6 h 12"/>
                    <a:gd name="T12" fmla="*/ 31 w 31"/>
                    <a:gd name="T13" fmla="*/ 0 h 12"/>
                    <a:gd name="T14" fmla="*/ 25 w 31"/>
                    <a:gd name="T15" fmla="*/ 6 h 12"/>
                    <a:gd name="T16" fmla="*/ 6 w 31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5" y="12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25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5" name="Freeform 778"/>
                <p:cNvSpPr>
                  <a:spLocks/>
                </p:cNvSpPr>
                <p:nvPr/>
              </p:nvSpPr>
              <p:spPr bwMode="auto">
                <a:xfrm>
                  <a:off x="4024" y="304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6" name="Freeform 779"/>
                <p:cNvSpPr>
                  <a:spLocks/>
                </p:cNvSpPr>
                <p:nvPr/>
              </p:nvSpPr>
              <p:spPr bwMode="auto">
                <a:xfrm>
                  <a:off x="4066" y="303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7" name="Freeform 780"/>
                <p:cNvSpPr>
                  <a:spLocks/>
                </p:cNvSpPr>
                <p:nvPr/>
              </p:nvSpPr>
              <p:spPr bwMode="auto">
                <a:xfrm>
                  <a:off x="4108" y="302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8" name="Freeform 781"/>
                <p:cNvSpPr>
                  <a:spLocks/>
                </p:cNvSpPr>
                <p:nvPr/>
              </p:nvSpPr>
              <p:spPr bwMode="auto">
                <a:xfrm>
                  <a:off x="4150" y="301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69" name="Freeform 782"/>
                <p:cNvSpPr>
                  <a:spLocks/>
                </p:cNvSpPr>
                <p:nvPr/>
              </p:nvSpPr>
              <p:spPr bwMode="auto">
                <a:xfrm>
                  <a:off x="4186" y="300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12 w 30"/>
                    <a:gd name="T7" fmla="*/ 12 h 12"/>
                    <a:gd name="T8" fmla="*/ 30 w 30"/>
                    <a:gd name="T9" fmla="*/ 6 h 12"/>
                    <a:gd name="T10" fmla="*/ 30 w 30"/>
                    <a:gd name="T11" fmla="*/ 0 h 12"/>
                    <a:gd name="T12" fmla="*/ 30 w 30"/>
                    <a:gd name="T13" fmla="*/ 0 h 12"/>
                    <a:gd name="T14" fmla="*/ 12 w 30"/>
                    <a:gd name="T15" fmla="*/ 6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0" name="Freeform 783"/>
                <p:cNvSpPr>
                  <a:spLocks/>
                </p:cNvSpPr>
                <p:nvPr/>
              </p:nvSpPr>
              <p:spPr bwMode="auto">
                <a:xfrm>
                  <a:off x="4228" y="2982"/>
                  <a:ext cx="30" cy="18"/>
                </a:xfrm>
                <a:custGeom>
                  <a:avLst/>
                  <a:gdLst>
                    <a:gd name="T0" fmla="*/ 0 w 30"/>
                    <a:gd name="T1" fmla="*/ 12 h 18"/>
                    <a:gd name="T2" fmla="*/ 0 w 30"/>
                    <a:gd name="T3" fmla="*/ 12 h 18"/>
                    <a:gd name="T4" fmla="*/ 0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0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1" name="Freeform 784"/>
                <p:cNvSpPr>
                  <a:spLocks/>
                </p:cNvSpPr>
                <p:nvPr/>
              </p:nvSpPr>
              <p:spPr bwMode="auto">
                <a:xfrm>
                  <a:off x="4264" y="296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2" name="Freeform 785"/>
                <p:cNvSpPr>
                  <a:spLocks/>
                </p:cNvSpPr>
                <p:nvPr/>
              </p:nvSpPr>
              <p:spPr bwMode="auto">
                <a:xfrm>
                  <a:off x="4300" y="2940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24 w 30"/>
                    <a:gd name="T15" fmla="*/ 0 h 18"/>
                    <a:gd name="T16" fmla="*/ 24 w 30"/>
                    <a:gd name="T17" fmla="*/ 6 h 18"/>
                    <a:gd name="T18" fmla="*/ 24 w 30"/>
                    <a:gd name="T19" fmla="*/ 6 h 18"/>
                    <a:gd name="T20" fmla="*/ 24 w 30"/>
                    <a:gd name="T21" fmla="*/ 0 h 18"/>
                    <a:gd name="T22" fmla="*/ 6 w 30"/>
                    <a:gd name="T23" fmla="*/ 12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3" name="Freeform 786"/>
                <p:cNvSpPr>
                  <a:spLocks/>
                </p:cNvSpPr>
                <p:nvPr/>
              </p:nvSpPr>
              <p:spPr bwMode="auto">
                <a:xfrm>
                  <a:off x="4336" y="2910"/>
                  <a:ext cx="18" cy="24"/>
                </a:xfrm>
                <a:custGeom>
                  <a:avLst/>
                  <a:gdLst>
                    <a:gd name="T0" fmla="*/ 0 w 18"/>
                    <a:gd name="T1" fmla="*/ 18 h 24"/>
                    <a:gd name="T2" fmla="*/ 0 w 18"/>
                    <a:gd name="T3" fmla="*/ 24 h 24"/>
                    <a:gd name="T4" fmla="*/ 6 w 18"/>
                    <a:gd name="T5" fmla="*/ 18 h 24"/>
                    <a:gd name="T6" fmla="*/ 18 w 18"/>
                    <a:gd name="T7" fmla="*/ 0 h 24"/>
                    <a:gd name="T8" fmla="*/ 18 w 18"/>
                    <a:gd name="T9" fmla="*/ 0 h 24"/>
                    <a:gd name="T10" fmla="*/ 12 w 18"/>
                    <a:gd name="T11" fmla="*/ 0 h 24"/>
                    <a:gd name="T12" fmla="*/ 0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4" name="Freeform 787"/>
                <p:cNvSpPr>
                  <a:spLocks/>
                </p:cNvSpPr>
                <p:nvPr/>
              </p:nvSpPr>
              <p:spPr bwMode="auto">
                <a:xfrm>
                  <a:off x="4360" y="2874"/>
                  <a:ext cx="12" cy="24"/>
                </a:xfrm>
                <a:custGeom>
                  <a:avLst/>
                  <a:gdLst>
                    <a:gd name="T0" fmla="*/ 0 w 12"/>
                    <a:gd name="T1" fmla="*/ 24 h 24"/>
                    <a:gd name="T2" fmla="*/ 0 w 12"/>
                    <a:gd name="T3" fmla="*/ 24 h 24"/>
                    <a:gd name="T4" fmla="*/ 6 w 12"/>
                    <a:gd name="T5" fmla="*/ 24 h 24"/>
                    <a:gd name="T6" fmla="*/ 12 w 12"/>
                    <a:gd name="T7" fmla="*/ 12 h 24"/>
                    <a:gd name="T8" fmla="*/ 12 w 12"/>
                    <a:gd name="T9" fmla="*/ 0 h 24"/>
                    <a:gd name="T10" fmla="*/ 12 w 12"/>
                    <a:gd name="T11" fmla="*/ 0 h 24"/>
                    <a:gd name="T12" fmla="*/ 6 w 12"/>
                    <a:gd name="T13" fmla="*/ 0 h 24"/>
                    <a:gd name="T14" fmla="*/ 6 w 12"/>
                    <a:gd name="T15" fmla="*/ 12 h 24"/>
                    <a:gd name="T16" fmla="*/ 0 w 12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5" name="Freeform 788"/>
                <p:cNvSpPr>
                  <a:spLocks/>
                </p:cNvSpPr>
                <p:nvPr/>
              </p:nvSpPr>
              <p:spPr bwMode="auto">
                <a:xfrm>
                  <a:off x="4366" y="2832"/>
                  <a:ext cx="6" cy="30"/>
                </a:xfrm>
                <a:custGeom>
                  <a:avLst/>
                  <a:gdLst>
                    <a:gd name="T0" fmla="*/ 0 w 6"/>
                    <a:gd name="T1" fmla="*/ 24 h 30"/>
                    <a:gd name="T2" fmla="*/ 6 w 6"/>
                    <a:gd name="T3" fmla="*/ 30 h 30"/>
                    <a:gd name="T4" fmla="*/ 6 w 6"/>
                    <a:gd name="T5" fmla="*/ 24 h 30"/>
                    <a:gd name="T6" fmla="*/ 6 w 6"/>
                    <a:gd name="T7" fmla="*/ 6 h 30"/>
                    <a:gd name="T8" fmla="*/ 6 w 6"/>
                    <a:gd name="T9" fmla="*/ 0 h 30"/>
                    <a:gd name="T10" fmla="*/ 0 w 6"/>
                    <a:gd name="T11" fmla="*/ 0 h 30"/>
                    <a:gd name="T12" fmla="*/ 0 w 6"/>
                    <a:gd name="T13" fmla="*/ 0 h 30"/>
                    <a:gd name="T14" fmla="*/ 0 w 6"/>
                    <a:gd name="T15" fmla="*/ 6 h 30"/>
                    <a:gd name="T16" fmla="*/ 0 w 6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6" name="Freeform 789"/>
                <p:cNvSpPr>
                  <a:spLocks/>
                </p:cNvSpPr>
                <p:nvPr/>
              </p:nvSpPr>
              <p:spPr bwMode="auto">
                <a:xfrm>
                  <a:off x="4342" y="2796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6 w 18"/>
                    <a:gd name="T7" fmla="*/ 0 h 24"/>
                    <a:gd name="T8" fmla="*/ 0 w 18"/>
                    <a:gd name="T9" fmla="*/ 0 h 24"/>
                    <a:gd name="T10" fmla="*/ 0 w 18"/>
                    <a:gd name="T11" fmla="*/ 0 h 24"/>
                    <a:gd name="T12" fmla="*/ 12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7" name="Freeform 790"/>
                <p:cNvSpPr>
                  <a:spLocks/>
                </p:cNvSpPr>
                <p:nvPr/>
              </p:nvSpPr>
              <p:spPr bwMode="auto">
                <a:xfrm>
                  <a:off x="4312" y="2766"/>
                  <a:ext cx="24" cy="24"/>
                </a:xfrm>
                <a:custGeom>
                  <a:avLst/>
                  <a:gdLst>
                    <a:gd name="T0" fmla="*/ 18 w 24"/>
                    <a:gd name="T1" fmla="*/ 18 h 24"/>
                    <a:gd name="T2" fmla="*/ 18 w 24"/>
                    <a:gd name="T3" fmla="*/ 24 h 24"/>
                    <a:gd name="T4" fmla="*/ 24 w 24"/>
                    <a:gd name="T5" fmla="*/ 18 h 24"/>
                    <a:gd name="T6" fmla="*/ 18 w 24"/>
                    <a:gd name="T7" fmla="*/ 12 h 24"/>
                    <a:gd name="T8" fmla="*/ 12 w 24"/>
                    <a:gd name="T9" fmla="*/ 6 h 24"/>
                    <a:gd name="T10" fmla="*/ 0 w 24"/>
                    <a:gd name="T11" fmla="*/ 0 h 24"/>
                    <a:gd name="T12" fmla="*/ 0 w 24"/>
                    <a:gd name="T13" fmla="*/ 6 h 24"/>
                    <a:gd name="T14" fmla="*/ 0 w 24"/>
                    <a:gd name="T15" fmla="*/ 6 h 24"/>
                    <a:gd name="T16" fmla="*/ 12 w 24"/>
                    <a:gd name="T17" fmla="*/ 12 h 24"/>
                    <a:gd name="T18" fmla="*/ 12 w 24"/>
                    <a:gd name="T19" fmla="*/ 12 h 24"/>
                    <a:gd name="T20" fmla="*/ 12 w 24"/>
                    <a:gd name="T21" fmla="*/ 12 h 24"/>
                    <a:gd name="T22" fmla="*/ 18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18"/>
                      </a:move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8" name="Freeform 791"/>
                <p:cNvSpPr>
                  <a:spLocks/>
                </p:cNvSpPr>
                <p:nvPr/>
              </p:nvSpPr>
              <p:spPr bwMode="auto">
                <a:xfrm>
                  <a:off x="4276" y="2742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79" name="Freeform 792"/>
                <p:cNvSpPr>
                  <a:spLocks/>
                </p:cNvSpPr>
                <p:nvPr/>
              </p:nvSpPr>
              <p:spPr bwMode="auto">
                <a:xfrm>
                  <a:off x="4240" y="2724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6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0" name="Freeform 793"/>
                <p:cNvSpPr>
                  <a:spLocks/>
                </p:cNvSpPr>
                <p:nvPr/>
              </p:nvSpPr>
              <p:spPr bwMode="auto">
                <a:xfrm>
                  <a:off x="4198" y="2706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1" name="Freeform 794"/>
                <p:cNvSpPr>
                  <a:spLocks/>
                </p:cNvSpPr>
                <p:nvPr/>
              </p:nvSpPr>
              <p:spPr bwMode="auto">
                <a:xfrm>
                  <a:off x="4156" y="269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2" name="Freeform 795"/>
                <p:cNvSpPr>
                  <a:spLocks/>
                </p:cNvSpPr>
                <p:nvPr/>
              </p:nvSpPr>
              <p:spPr bwMode="auto">
                <a:xfrm>
                  <a:off x="4120" y="2682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3" name="Freeform 796"/>
                <p:cNvSpPr>
                  <a:spLocks/>
                </p:cNvSpPr>
                <p:nvPr/>
              </p:nvSpPr>
              <p:spPr bwMode="auto">
                <a:xfrm>
                  <a:off x="4078" y="267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4" name="Freeform 797"/>
                <p:cNvSpPr>
                  <a:spLocks/>
                </p:cNvSpPr>
                <p:nvPr/>
              </p:nvSpPr>
              <p:spPr bwMode="auto">
                <a:xfrm>
                  <a:off x="4036" y="266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5" name="Freeform 798"/>
                <p:cNvSpPr>
                  <a:spLocks/>
                </p:cNvSpPr>
                <p:nvPr/>
              </p:nvSpPr>
              <p:spPr bwMode="auto">
                <a:xfrm>
                  <a:off x="3994" y="2658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12 w 30"/>
                    <a:gd name="T7" fmla="*/ 0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6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6" name="Freeform 799"/>
                <p:cNvSpPr>
                  <a:spLocks/>
                </p:cNvSpPr>
                <p:nvPr/>
              </p:nvSpPr>
              <p:spPr bwMode="auto">
                <a:xfrm>
                  <a:off x="3951" y="2652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7" name="Freeform 800"/>
                <p:cNvSpPr>
                  <a:spLocks/>
                </p:cNvSpPr>
                <p:nvPr/>
              </p:nvSpPr>
              <p:spPr bwMode="auto">
                <a:xfrm>
                  <a:off x="3909" y="2652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8" name="Freeform 801"/>
                <p:cNvSpPr>
                  <a:spLocks/>
                </p:cNvSpPr>
                <p:nvPr/>
              </p:nvSpPr>
              <p:spPr bwMode="auto">
                <a:xfrm>
                  <a:off x="3867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24 w 30"/>
                    <a:gd name="T7" fmla="*/ 0 h 6"/>
                    <a:gd name="T8" fmla="*/ 6 w 30"/>
                    <a:gd name="T9" fmla="*/ 0 h 6"/>
                    <a:gd name="T10" fmla="*/ 0 w 30"/>
                    <a:gd name="T11" fmla="*/ 6 h 6"/>
                    <a:gd name="T12" fmla="*/ 6 w 30"/>
                    <a:gd name="T13" fmla="*/ 6 h 6"/>
                    <a:gd name="T14" fmla="*/ 24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89" name="Freeform 802"/>
                <p:cNvSpPr>
                  <a:spLocks/>
                </p:cNvSpPr>
                <p:nvPr/>
              </p:nvSpPr>
              <p:spPr bwMode="auto">
                <a:xfrm>
                  <a:off x="3825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90" name="Freeform 803"/>
                <p:cNvSpPr>
                  <a:spLocks/>
                </p:cNvSpPr>
                <p:nvPr/>
              </p:nvSpPr>
              <p:spPr bwMode="auto">
                <a:xfrm>
                  <a:off x="3783" y="2646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919" name="Oval 804"/>
              <p:cNvSpPr>
                <a:spLocks noChangeArrowheads="1"/>
              </p:cNvSpPr>
              <p:nvPr/>
            </p:nvSpPr>
            <p:spPr bwMode="auto">
              <a:xfrm>
                <a:off x="3465" y="2742"/>
                <a:ext cx="625" cy="2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5920" name="Group 805"/>
              <p:cNvGrpSpPr>
                <a:grpSpLocks/>
              </p:cNvGrpSpPr>
              <p:nvPr/>
            </p:nvGrpSpPr>
            <p:grpSpPr bwMode="auto">
              <a:xfrm>
                <a:off x="3651" y="2790"/>
                <a:ext cx="246" cy="150"/>
                <a:chOff x="3651" y="2790"/>
                <a:chExt cx="246" cy="150"/>
              </a:xfrm>
            </p:grpSpPr>
            <p:sp>
              <p:nvSpPr>
                <p:cNvPr id="45923" name="Oval 806"/>
                <p:cNvSpPr>
                  <a:spLocks noChangeArrowheads="1"/>
                </p:cNvSpPr>
                <p:nvPr/>
              </p:nvSpPr>
              <p:spPr bwMode="auto">
                <a:xfrm>
                  <a:off x="3651" y="2838"/>
                  <a:ext cx="246" cy="10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924" name="Oval 807"/>
                <p:cNvSpPr>
                  <a:spLocks noChangeArrowheads="1"/>
                </p:cNvSpPr>
                <p:nvPr/>
              </p:nvSpPr>
              <p:spPr bwMode="auto">
                <a:xfrm>
                  <a:off x="3651" y="2790"/>
                  <a:ext cx="246" cy="10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925" name="Line 808"/>
                <p:cNvSpPr>
                  <a:spLocks noChangeShapeType="1"/>
                </p:cNvSpPr>
                <p:nvPr/>
              </p:nvSpPr>
              <p:spPr bwMode="auto">
                <a:xfrm>
                  <a:off x="3651" y="2838"/>
                  <a:ext cx="1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26" name="Line 809"/>
                <p:cNvSpPr>
                  <a:spLocks noChangeShapeType="1"/>
                </p:cNvSpPr>
                <p:nvPr/>
              </p:nvSpPr>
              <p:spPr bwMode="auto">
                <a:xfrm>
                  <a:off x="3891" y="2838"/>
                  <a:ext cx="1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921" name="Freeform 810"/>
              <p:cNvSpPr>
                <a:spLocks/>
              </p:cNvSpPr>
              <p:nvPr/>
            </p:nvSpPr>
            <p:spPr bwMode="auto">
              <a:xfrm>
                <a:off x="4348" y="2610"/>
                <a:ext cx="906" cy="402"/>
              </a:xfrm>
              <a:custGeom>
                <a:avLst/>
                <a:gdLst>
                  <a:gd name="T0" fmla="*/ 18 w 906"/>
                  <a:gd name="T1" fmla="*/ 0 h 402"/>
                  <a:gd name="T2" fmla="*/ 0 w 906"/>
                  <a:gd name="T3" fmla="*/ 48 h 402"/>
                  <a:gd name="T4" fmla="*/ 888 w 906"/>
                  <a:gd name="T5" fmla="*/ 402 h 402"/>
                  <a:gd name="T6" fmla="*/ 906 w 906"/>
                  <a:gd name="T7" fmla="*/ 360 h 402"/>
                  <a:gd name="T8" fmla="*/ 18 w 906"/>
                  <a:gd name="T9" fmla="*/ 0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402">
                    <a:moveTo>
                      <a:pt x="18" y="0"/>
                    </a:moveTo>
                    <a:lnTo>
                      <a:pt x="0" y="48"/>
                    </a:lnTo>
                    <a:lnTo>
                      <a:pt x="888" y="402"/>
                    </a:lnTo>
                    <a:lnTo>
                      <a:pt x="906" y="36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22" name="Freeform 811"/>
              <p:cNvSpPr>
                <a:spLocks/>
              </p:cNvSpPr>
              <p:nvPr/>
            </p:nvSpPr>
            <p:spPr bwMode="auto">
              <a:xfrm>
                <a:off x="4324" y="2592"/>
                <a:ext cx="144" cy="102"/>
              </a:xfrm>
              <a:custGeom>
                <a:avLst/>
                <a:gdLst>
                  <a:gd name="T0" fmla="*/ 84 w 144"/>
                  <a:gd name="T1" fmla="*/ 6 h 102"/>
                  <a:gd name="T2" fmla="*/ 54 w 144"/>
                  <a:gd name="T3" fmla="*/ 0 h 102"/>
                  <a:gd name="T4" fmla="*/ 30 w 144"/>
                  <a:gd name="T5" fmla="*/ 6 h 102"/>
                  <a:gd name="T6" fmla="*/ 12 w 144"/>
                  <a:gd name="T7" fmla="*/ 18 h 102"/>
                  <a:gd name="T8" fmla="*/ 0 w 144"/>
                  <a:gd name="T9" fmla="*/ 36 h 102"/>
                  <a:gd name="T10" fmla="*/ 0 w 144"/>
                  <a:gd name="T11" fmla="*/ 54 h 102"/>
                  <a:gd name="T12" fmla="*/ 12 w 144"/>
                  <a:gd name="T13" fmla="*/ 72 h 102"/>
                  <a:gd name="T14" fmla="*/ 36 w 144"/>
                  <a:gd name="T15" fmla="*/ 90 h 102"/>
                  <a:gd name="T16" fmla="*/ 60 w 144"/>
                  <a:gd name="T17" fmla="*/ 96 h 102"/>
                  <a:gd name="T18" fmla="*/ 90 w 144"/>
                  <a:gd name="T19" fmla="*/ 102 h 102"/>
                  <a:gd name="T20" fmla="*/ 114 w 144"/>
                  <a:gd name="T21" fmla="*/ 96 h 102"/>
                  <a:gd name="T22" fmla="*/ 132 w 144"/>
                  <a:gd name="T23" fmla="*/ 90 h 102"/>
                  <a:gd name="T24" fmla="*/ 144 w 144"/>
                  <a:gd name="T25" fmla="*/ 72 h 102"/>
                  <a:gd name="T26" fmla="*/ 144 w 144"/>
                  <a:gd name="T27" fmla="*/ 48 h 102"/>
                  <a:gd name="T28" fmla="*/ 132 w 144"/>
                  <a:gd name="T29" fmla="*/ 30 h 102"/>
                  <a:gd name="T30" fmla="*/ 108 w 144"/>
                  <a:gd name="T31" fmla="*/ 18 h 102"/>
                  <a:gd name="T32" fmla="*/ 84 w 144"/>
                  <a:gd name="T33" fmla="*/ 6 h 1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" h="102">
                    <a:moveTo>
                      <a:pt x="84" y="6"/>
                    </a:moveTo>
                    <a:lnTo>
                      <a:pt x="54" y="0"/>
                    </a:lnTo>
                    <a:lnTo>
                      <a:pt x="30" y="6"/>
                    </a:lnTo>
                    <a:lnTo>
                      <a:pt x="12" y="18"/>
                    </a:lnTo>
                    <a:lnTo>
                      <a:pt x="0" y="36"/>
                    </a:lnTo>
                    <a:lnTo>
                      <a:pt x="0" y="54"/>
                    </a:lnTo>
                    <a:lnTo>
                      <a:pt x="12" y="72"/>
                    </a:lnTo>
                    <a:lnTo>
                      <a:pt x="36" y="90"/>
                    </a:lnTo>
                    <a:lnTo>
                      <a:pt x="60" y="96"/>
                    </a:lnTo>
                    <a:lnTo>
                      <a:pt x="90" y="102"/>
                    </a:lnTo>
                    <a:lnTo>
                      <a:pt x="114" y="96"/>
                    </a:lnTo>
                    <a:lnTo>
                      <a:pt x="132" y="90"/>
                    </a:lnTo>
                    <a:lnTo>
                      <a:pt x="144" y="72"/>
                    </a:lnTo>
                    <a:lnTo>
                      <a:pt x="144" y="48"/>
                    </a:lnTo>
                    <a:lnTo>
                      <a:pt x="132" y="30"/>
                    </a:lnTo>
                    <a:lnTo>
                      <a:pt x="108" y="18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68" name="Group 812"/>
            <p:cNvGrpSpPr>
              <a:grpSpLocks/>
            </p:cNvGrpSpPr>
            <p:nvPr/>
          </p:nvGrpSpPr>
          <p:grpSpPr bwMode="auto">
            <a:xfrm>
              <a:off x="2601" y="2261"/>
              <a:ext cx="2653" cy="961"/>
              <a:chOff x="2601" y="2261"/>
              <a:chExt cx="2653" cy="961"/>
            </a:xfrm>
          </p:grpSpPr>
          <p:sp>
            <p:nvSpPr>
              <p:cNvPr id="45518" name="Oval 813"/>
              <p:cNvSpPr>
                <a:spLocks noChangeArrowheads="1"/>
              </p:cNvSpPr>
              <p:nvPr/>
            </p:nvSpPr>
            <p:spPr bwMode="auto">
              <a:xfrm>
                <a:off x="2601" y="2309"/>
                <a:ext cx="2353" cy="913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519" name="Oval 814"/>
              <p:cNvSpPr>
                <a:spLocks noChangeArrowheads="1"/>
              </p:cNvSpPr>
              <p:nvPr/>
            </p:nvSpPr>
            <p:spPr bwMode="auto">
              <a:xfrm>
                <a:off x="2601" y="2261"/>
                <a:ext cx="2353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5520" name="Group 815"/>
              <p:cNvGrpSpPr>
                <a:grpSpLocks/>
              </p:cNvGrpSpPr>
              <p:nvPr/>
            </p:nvGrpSpPr>
            <p:grpSpPr bwMode="auto">
              <a:xfrm>
                <a:off x="2697" y="2309"/>
                <a:ext cx="2161" cy="817"/>
                <a:chOff x="2697" y="2309"/>
                <a:chExt cx="2161" cy="817"/>
              </a:xfrm>
            </p:grpSpPr>
            <p:sp>
              <p:nvSpPr>
                <p:cNvPr id="45796" name="Freeform 816"/>
                <p:cNvSpPr>
                  <a:spLocks/>
                </p:cNvSpPr>
                <p:nvPr/>
              </p:nvSpPr>
              <p:spPr bwMode="auto">
                <a:xfrm>
                  <a:off x="3753" y="2309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97" name="Freeform 817"/>
                <p:cNvSpPr>
                  <a:spLocks/>
                </p:cNvSpPr>
                <p:nvPr/>
              </p:nvSpPr>
              <p:spPr bwMode="auto">
                <a:xfrm>
                  <a:off x="3711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98" name="Freeform 818"/>
                <p:cNvSpPr>
                  <a:spLocks/>
                </p:cNvSpPr>
                <p:nvPr/>
              </p:nvSpPr>
              <p:spPr bwMode="auto">
                <a:xfrm>
                  <a:off x="3669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99" name="Freeform 819"/>
                <p:cNvSpPr>
                  <a:spLocks/>
                </p:cNvSpPr>
                <p:nvPr/>
              </p:nvSpPr>
              <p:spPr bwMode="auto">
                <a:xfrm>
                  <a:off x="3627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0" name="Freeform 820"/>
                <p:cNvSpPr>
                  <a:spLocks/>
                </p:cNvSpPr>
                <p:nvPr/>
              </p:nvSpPr>
              <p:spPr bwMode="auto">
                <a:xfrm>
                  <a:off x="3585" y="231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1" name="Freeform 821"/>
                <p:cNvSpPr>
                  <a:spLocks/>
                </p:cNvSpPr>
                <p:nvPr/>
              </p:nvSpPr>
              <p:spPr bwMode="auto">
                <a:xfrm>
                  <a:off x="3543" y="231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18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18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2" name="Freeform 822"/>
                <p:cNvSpPr>
                  <a:spLocks/>
                </p:cNvSpPr>
                <p:nvPr/>
              </p:nvSpPr>
              <p:spPr bwMode="auto">
                <a:xfrm>
                  <a:off x="3501" y="232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3" name="Freeform 823"/>
                <p:cNvSpPr>
                  <a:spLocks/>
                </p:cNvSpPr>
                <p:nvPr/>
              </p:nvSpPr>
              <p:spPr bwMode="auto">
                <a:xfrm>
                  <a:off x="3459" y="232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4" name="Freeform 824"/>
                <p:cNvSpPr>
                  <a:spLocks/>
                </p:cNvSpPr>
                <p:nvPr/>
              </p:nvSpPr>
              <p:spPr bwMode="auto">
                <a:xfrm>
                  <a:off x="3417" y="2327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5" name="Freeform 825"/>
                <p:cNvSpPr>
                  <a:spLocks/>
                </p:cNvSpPr>
                <p:nvPr/>
              </p:nvSpPr>
              <p:spPr bwMode="auto">
                <a:xfrm>
                  <a:off x="3375" y="233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6" name="Freeform 826"/>
                <p:cNvSpPr>
                  <a:spLocks/>
                </p:cNvSpPr>
                <p:nvPr/>
              </p:nvSpPr>
              <p:spPr bwMode="auto">
                <a:xfrm>
                  <a:off x="3333" y="2339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7" name="Freeform 827"/>
                <p:cNvSpPr>
                  <a:spLocks/>
                </p:cNvSpPr>
                <p:nvPr/>
              </p:nvSpPr>
              <p:spPr bwMode="auto">
                <a:xfrm>
                  <a:off x="3291" y="234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8" name="Freeform 828"/>
                <p:cNvSpPr>
                  <a:spLocks/>
                </p:cNvSpPr>
                <p:nvPr/>
              </p:nvSpPr>
              <p:spPr bwMode="auto">
                <a:xfrm>
                  <a:off x="3249" y="2357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09" name="Freeform 829"/>
                <p:cNvSpPr>
                  <a:spLocks/>
                </p:cNvSpPr>
                <p:nvPr/>
              </p:nvSpPr>
              <p:spPr bwMode="auto">
                <a:xfrm>
                  <a:off x="3207" y="2363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0" name="Freeform 830"/>
                <p:cNvSpPr>
                  <a:spLocks/>
                </p:cNvSpPr>
                <p:nvPr/>
              </p:nvSpPr>
              <p:spPr bwMode="auto">
                <a:xfrm>
                  <a:off x="3165" y="2369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2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2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1" name="Freeform 831"/>
                <p:cNvSpPr>
                  <a:spLocks/>
                </p:cNvSpPr>
                <p:nvPr/>
              </p:nvSpPr>
              <p:spPr bwMode="auto">
                <a:xfrm>
                  <a:off x="3129" y="238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2" name="Freeform 832"/>
                <p:cNvSpPr>
                  <a:spLocks/>
                </p:cNvSpPr>
                <p:nvPr/>
              </p:nvSpPr>
              <p:spPr bwMode="auto">
                <a:xfrm>
                  <a:off x="3087" y="2393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6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3" name="Freeform 833"/>
                <p:cNvSpPr>
                  <a:spLocks/>
                </p:cNvSpPr>
                <p:nvPr/>
              </p:nvSpPr>
              <p:spPr bwMode="auto">
                <a:xfrm>
                  <a:off x="3045" y="2405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4" name="Freeform 834"/>
                <p:cNvSpPr>
                  <a:spLocks/>
                </p:cNvSpPr>
                <p:nvPr/>
              </p:nvSpPr>
              <p:spPr bwMode="auto">
                <a:xfrm>
                  <a:off x="3009" y="2417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6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6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5" name="Freeform 835"/>
                <p:cNvSpPr>
                  <a:spLocks/>
                </p:cNvSpPr>
                <p:nvPr/>
              </p:nvSpPr>
              <p:spPr bwMode="auto">
                <a:xfrm>
                  <a:off x="2967" y="243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6" name="Freeform 836"/>
                <p:cNvSpPr>
                  <a:spLocks/>
                </p:cNvSpPr>
                <p:nvPr/>
              </p:nvSpPr>
              <p:spPr bwMode="auto">
                <a:xfrm>
                  <a:off x="2931" y="2447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7" name="Freeform 837"/>
                <p:cNvSpPr>
                  <a:spLocks/>
                </p:cNvSpPr>
                <p:nvPr/>
              </p:nvSpPr>
              <p:spPr bwMode="auto">
                <a:xfrm>
                  <a:off x="2895" y="2465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8" name="Freeform 838"/>
                <p:cNvSpPr>
                  <a:spLocks/>
                </p:cNvSpPr>
                <p:nvPr/>
              </p:nvSpPr>
              <p:spPr bwMode="auto">
                <a:xfrm>
                  <a:off x="2859" y="2489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19" name="Freeform 839"/>
                <p:cNvSpPr>
                  <a:spLocks/>
                </p:cNvSpPr>
                <p:nvPr/>
              </p:nvSpPr>
              <p:spPr bwMode="auto">
                <a:xfrm>
                  <a:off x="2823" y="2507"/>
                  <a:ext cx="24" cy="19"/>
                </a:xfrm>
                <a:custGeom>
                  <a:avLst/>
                  <a:gdLst>
                    <a:gd name="T0" fmla="*/ 18 w 24"/>
                    <a:gd name="T1" fmla="*/ 7 h 19"/>
                    <a:gd name="T2" fmla="*/ 24 w 24"/>
                    <a:gd name="T3" fmla="*/ 7 h 19"/>
                    <a:gd name="T4" fmla="*/ 18 w 24"/>
                    <a:gd name="T5" fmla="*/ 0 h 19"/>
                    <a:gd name="T6" fmla="*/ 6 w 24"/>
                    <a:gd name="T7" fmla="*/ 13 h 19"/>
                    <a:gd name="T8" fmla="*/ 0 w 24"/>
                    <a:gd name="T9" fmla="*/ 13 h 19"/>
                    <a:gd name="T10" fmla="*/ 0 w 24"/>
                    <a:gd name="T11" fmla="*/ 19 h 19"/>
                    <a:gd name="T12" fmla="*/ 0 w 24"/>
                    <a:gd name="T13" fmla="*/ 19 h 19"/>
                    <a:gd name="T14" fmla="*/ 6 w 24"/>
                    <a:gd name="T15" fmla="*/ 19 h 19"/>
                    <a:gd name="T16" fmla="*/ 18 w 24"/>
                    <a:gd name="T17" fmla="*/ 7 h 1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9">
                      <a:moveTo>
                        <a:pt x="18" y="7"/>
                      </a:moveTo>
                      <a:lnTo>
                        <a:pt x="24" y="7"/>
                      </a:lnTo>
                      <a:lnTo>
                        <a:pt x="18" y="0"/>
                      </a:lnTo>
                      <a:lnTo>
                        <a:pt x="6" y="13"/>
                      </a:lnTo>
                      <a:lnTo>
                        <a:pt x="0" y="13"/>
                      </a:lnTo>
                      <a:lnTo>
                        <a:pt x="0" y="19"/>
                      </a:lnTo>
                      <a:lnTo>
                        <a:pt x="6" y="19"/>
                      </a:lnTo>
                      <a:lnTo>
                        <a:pt x="18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0" name="Freeform 840"/>
                <p:cNvSpPr>
                  <a:spLocks/>
                </p:cNvSpPr>
                <p:nvPr/>
              </p:nvSpPr>
              <p:spPr bwMode="auto">
                <a:xfrm>
                  <a:off x="2787" y="2532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18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1" name="Freeform 841"/>
                <p:cNvSpPr>
                  <a:spLocks/>
                </p:cNvSpPr>
                <p:nvPr/>
              </p:nvSpPr>
              <p:spPr bwMode="auto">
                <a:xfrm>
                  <a:off x="2757" y="2562"/>
                  <a:ext cx="24" cy="24"/>
                </a:xfrm>
                <a:custGeom>
                  <a:avLst/>
                  <a:gdLst>
                    <a:gd name="T0" fmla="*/ 24 w 24"/>
                    <a:gd name="T1" fmla="*/ 0 h 24"/>
                    <a:gd name="T2" fmla="*/ 18 w 24"/>
                    <a:gd name="T3" fmla="*/ 0 h 24"/>
                    <a:gd name="T4" fmla="*/ 18 w 24"/>
                    <a:gd name="T5" fmla="*/ 0 h 24"/>
                    <a:gd name="T6" fmla="*/ 0 w 24"/>
                    <a:gd name="T7" fmla="*/ 18 h 24"/>
                    <a:gd name="T8" fmla="*/ 6 w 24"/>
                    <a:gd name="T9" fmla="*/ 24 h 24"/>
                    <a:gd name="T10" fmla="*/ 6 w 24"/>
                    <a:gd name="T11" fmla="*/ 18 h 24"/>
                    <a:gd name="T12" fmla="*/ 24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0"/>
                      </a:moveTo>
                      <a:lnTo>
                        <a:pt x="18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2" name="Freeform 842"/>
                <p:cNvSpPr>
                  <a:spLocks/>
                </p:cNvSpPr>
                <p:nvPr/>
              </p:nvSpPr>
              <p:spPr bwMode="auto">
                <a:xfrm>
                  <a:off x="2733" y="2592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2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0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3" name="Freeform 843"/>
                <p:cNvSpPr>
                  <a:spLocks/>
                </p:cNvSpPr>
                <p:nvPr/>
              </p:nvSpPr>
              <p:spPr bwMode="auto">
                <a:xfrm>
                  <a:off x="2709" y="2628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2 w 18"/>
                    <a:gd name="T3" fmla="*/ 0 h 24"/>
                    <a:gd name="T4" fmla="*/ 12 w 18"/>
                    <a:gd name="T5" fmla="*/ 0 h 24"/>
                    <a:gd name="T6" fmla="*/ 6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2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4" name="Freeform 844"/>
                <p:cNvSpPr>
                  <a:spLocks/>
                </p:cNvSpPr>
                <p:nvPr/>
              </p:nvSpPr>
              <p:spPr bwMode="auto">
                <a:xfrm>
                  <a:off x="2697" y="2664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2 h 30"/>
                    <a:gd name="T8" fmla="*/ 0 w 12"/>
                    <a:gd name="T9" fmla="*/ 24 h 30"/>
                    <a:gd name="T10" fmla="*/ 6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2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1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5" name="Freeform 845"/>
                <p:cNvSpPr>
                  <a:spLocks/>
                </p:cNvSpPr>
                <p:nvPr/>
              </p:nvSpPr>
              <p:spPr bwMode="auto">
                <a:xfrm>
                  <a:off x="2697" y="2706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12 h 30"/>
                    <a:gd name="T8" fmla="*/ 0 w 6"/>
                    <a:gd name="T9" fmla="*/ 24 h 30"/>
                    <a:gd name="T10" fmla="*/ 0 w 6"/>
                    <a:gd name="T11" fmla="*/ 30 h 30"/>
                    <a:gd name="T12" fmla="*/ 6 w 6"/>
                    <a:gd name="T13" fmla="*/ 24 h 30"/>
                    <a:gd name="T14" fmla="*/ 6 w 6"/>
                    <a:gd name="T15" fmla="*/ 12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6" name="Freeform 846"/>
                <p:cNvSpPr>
                  <a:spLocks/>
                </p:cNvSpPr>
                <p:nvPr/>
              </p:nvSpPr>
              <p:spPr bwMode="auto">
                <a:xfrm>
                  <a:off x="2697" y="2748"/>
                  <a:ext cx="12" cy="24"/>
                </a:xfrm>
                <a:custGeom>
                  <a:avLst/>
                  <a:gdLst>
                    <a:gd name="T0" fmla="*/ 6 w 12"/>
                    <a:gd name="T1" fmla="*/ 0 h 24"/>
                    <a:gd name="T2" fmla="*/ 6 w 12"/>
                    <a:gd name="T3" fmla="*/ 0 h 24"/>
                    <a:gd name="T4" fmla="*/ 0 w 12"/>
                    <a:gd name="T5" fmla="*/ 0 h 24"/>
                    <a:gd name="T6" fmla="*/ 0 w 12"/>
                    <a:gd name="T7" fmla="*/ 12 h 24"/>
                    <a:gd name="T8" fmla="*/ 6 w 12"/>
                    <a:gd name="T9" fmla="*/ 24 h 24"/>
                    <a:gd name="T10" fmla="*/ 12 w 12"/>
                    <a:gd name="T11" fmla="*/ 24 h 24"/>
                    <a:gd name="T12" fmla="*/ 12 w 12"/>
                    <a:gd name="T13" fmla="*/ 24 h 24"/>
                    <a:gd name="T14" fmla="*/ 6 w 12"/>
                    <a:gd name="T15" fmla="*/ 12 h 24"/>
                    <a:gd name="T16" fmla="*/ 6 w 12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6" y="24"/>
                      </a:lnTo>
                      <a:lnTo>
                        <a:pt x="12" y="24"/>
                      </a:lnTo>
                      <a:lnTo>
                        <a:pt x="6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7" name="Freeform 847"/>
                <p:cNvSpPr>
                  <a:spLocks/>
                </p:cNvSpPr>
                <p:nvPr/>
              </p:nvSpPr>
              <p:spPr bwMode="auto">
                <a:xfrm>
                  <a:off x="2709" y="2784"/>
                  <a:ext cx="18" cy="30"/>
                </a:xfrm>
                <a:custGeom>
                  <a:avLst/>
                  <a:gdLst>
                    <a:gd name="T0" fmla="*/ 6 w 18"/>
                    <a:gd name="T1" fmla="*/ 6 h 30"/>
                    <a:gd name="T2" fmla="*/ 6 w 18"/>
                    <a:gd name="T3" fmla="*/ 0 h 30"/>
                    <a:gd name="T4" fmla="*/ 0 w 18"/>
                    <a:gd name="T5" fmla="*/ 6 h 30"/>
                    <a:gd name="T6" fmla="*/ 6 w 18"/>
                    <a:gd name="T7" fmla="*/ 18 h 30"/>
                    <a:gd name="T8" fmla="*/ 12 w 18"/>
                    <a:gd name="T9" fmla="*/ 24 h 30"/>
                    <a:gd name="T10" fmla="*/ 18 w 18"/>
                    <a:gd name="T11" fmla="*/ 30 h 30"/>
                    <a:gd name="T12" fmla="*/ 18 w 18"/>
                    <a:gd name="T13" fmla="*/ 24 h 30"/>
                    <a:gd name="T14" fmla="*/ 12 w 18"/>
                    <a:gd name="T15" fmla="*/ 18 h 30"/>
                    <a:gd name="T16" fmla="*/ 6 w 18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12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8" name="Freeform 848"/>
                <p:cNvSpPr>
                  <a:spLocks/>
                </p:cNvSpPr>
                <p:nvPr/>
              </p:nvSpPr>
              <p:spPr bwMode="auto">
                <a:xfrm>
                  <a:off x="2733" y="2820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6 w 18"/>
                    <a:gd name="T3" fmla="*/ 0 h 24"/>
                    <a:gd name="T4" fmla="*/ 0 w 18"/>
                    <a:gd name="T5" fmla="*/ 6 h 24"/>
                    <a:gd name="T6" fmla="*/ 12 w 18"/>
                    <a:gd name="T7" fmla="*/ 18 h 24"/>
                    <a:gd name="T8" fmla="*/ 12 w 18"/>
                    <a:gd name="T9" fmla="*/ 24 h 24"/>
                    <a:gd name="T10" fmla="*/ 18 w 18"/>
                    <a:gd name="T11" fmla="*/ 24 h 24"/>
                    <a:gd name="T12" fmla="*/ 18 w 18"/>
                    <a:gd name="T13" fmla="*/ 24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18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29" name="Freeform 849"/>
                <p:cNvSpPr>
                  <a:spLocks/>
                </p:cNvSpPr>
                <p:nvPr/>
              </p:nvSpPr>
              <p:spPr bwMode="auto">
                <a:xfrm>
                  <a:off x="2763" y="2850"/>
                  <a:ext cx="18" cy="24"/>
                </a:xfrm>
                <a:custGeom>
                  <a:avLst/>
                  <a:gdLst>
                    <a:gd name="T0" fmla="*/ 6 w 18"/>
                    <a:gd name="T1" fmla="*/ 6 h 24"/>
                    <a:gd name="T2" fmla="*/ 0 w 18"/>
                    <a:gd name="T3" fmla="*/ 0 h 24"/>
                    <a:gd name="T4" fmla="*/ 0 w 18"/>
                    <a:gd name="T5" fmla="*/ 6 h 24"/>
                    <a:gd name="T6" fmla="*/ 12 w 18"/>
                    <a:gd name="T7" fmla="*/ 24 h 24"/>
                    <a:gd name="T8" fmla="*/ 18 w 18"/>
                    <a:gd name="T9" fmla="*/ 24 h 24"/>
                    <a:gd name="T10" fmla="*/ 18 w 18"/>
                    <a:gd name="T11" fmla="*/ 24 h 24"/>
                    <a:gd name="T12" fmla="*/ 6 w 18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0" name="Freeform 850"/>
                <p:cNvSpPr>
                  <a:spLocks/>
                </p:cNvSpPr>
                <p:nvPr/>
              </p:nvSpPr>
              <p:spPr bwMode="auto">
                <a:xfrm>
                  <a:off x="2793" y="2880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18 w 24"/>
                    <a:gd name="T7" fmla="*/ 24 h 24"/>
                    <a:gd name="T8" fmla="*/ 24 w 24"/>
                    <a:gd name="T9" fmla="*/ 18 h 24"/>
                    <a:gd name="T10" fmla="*/ 18 w 24"/>
                    <a:gd name="T11" fmla="*/ 18 h 24"/>
                    <a:gd name="T12" fmla="*/ 0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1" name="Freeform 851"/>
                <p:cNvSpPr>
                  <a:spLocks/>
                </p:cNvSpPr>
                <p:nvPr/>
              </p:nvSpPr>
              <p:spPr bwMode="auto">
                <a:xfrm>
                  <a:off x="2823" y="2904"/>
                  <a:ext cx="30" cy="24"/>
                </a:xfrm>
                <a:custGeom>
                  <a:avLst/>
                  <a:gdLst>
                    <a:gd name="T0" fmla="*/ 6 w 30"/>
                    <a:gd name="T1" fmla="*/ 0 h 24"/>
                    <a:gd name="T2" fmla="*/ 0 w 30"/>
                    <a:gd name="T3" fmla="*/ 6 h 24"/>
                    <a:gd name="T4" fmla="*/ 6 w 30"/>
                    <a:gd name="T5" fmla="*/ 6 h 24"/>
                    <a:gd name="T6" fmla="*/ 6 w 30"/>
                    <a:gd name="T7" fmla="*/ 6 h 24"/>
                    <a:gd name="T8" fmla="*/ 24 w 30"/>
                    <a:gd name="T9" fmla="*/ 24 h 24"/>
                    <a:gd name="T10" fmla="*/ 30 w 30"/>
                    <a:gd name="T11" fmla="*/ 18 h 24"/>
                    <a:gd name="T12" fmla="*/ 24 w 30"/>
                    <a:gd name="T13" fmla="*/ 18 h 24"/>
                    <a:gd name="T14" fmla="*/ 6 w 30"/>
                    <a:gd name="T15" fmla="*/ 0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24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24"/>
                      </a:ln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2" name="Freeform 852"/>
                <p:cNvSpPr>
                  <a:spLocks/>
                </p:cNvSpPr>
                <p:nvPr/>
              </p:nvSpPr>
              <p:spPr bwMode="auto">
                <a:xfrm>
                  <a:off x="2859" y="2928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24 w 30"/>
                    <a:gd name="T15" fmla="*/ 12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3" name="Freeform 853"/>
                <p:cNvSpPr>
                  <a:spLocks/>
                </p:cNvSpPr>
                <p:nvPr/>
              </p:nvSpPr>
              <p:spPr bwMode="auto">
                <a:xfrm>
                  <a:off x="2895" y="294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4" name="Freeform 854"/>
                <p:cNvSpPr>
                  <a:spLocks/>
                </p:cNvSpPr>
                <p:nvPr/>
              </p:nvSpPr>
              <p:spPr bwMode="auto">
                <a:xfrm>
                  <a:off x="2937" y="2970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6 w 24"/>
                    <a:gd name="T7" fmla="*/ 6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6 w 24"/>
                    <a:gd name="T15" fmla="*/ 0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5" name="Freeform 855"/>
                <p:cNvSpPr>
                  <a:spLocks/>
                </p:cNvSpPr>
                <p:nvPr/>
              </p:nvSpPr>
              <p:spPr bwMode="auto">
                <a:xfrm>
                  <a:off x="2973" y="298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2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6" name="Freeform 856"/>
                <p:cNvSpPr>
                  <a:spLocks/>
                </p:cNvSpPr>
                <p:nvPr/>
              </p:nvSpPr>
              <p:spPr bwMode="auto">
                <a:xfrm>
                  <a:off x="3015" y="3000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7" name="Freeform 857"/>
                <p:cNvSpPr>
                  <a:spLocks/>
                </p:cNvSpPr>
                <p:nvPr/>
              </p:nvSpPr>
              <p:spPr bwMode="auto">
                <a:xfrm>
                  <a:off x="3051" y="301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8" name="Freeform 858"/>
                <p:cNvSpPr>
                  <a:spLocks/>
                </p:cNvSpPr>
                <p:nvPr/>
              </p:nvSpPr>
              <p:spPr bwMode="auto">
                <a:xfrm>
                  <a:off x="3093" y="302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39" name="Freeform 859"/>
                <p:cNvSpPr>
                  <a:spLocks/>
                </p:cNvSpPr>
                <p:nvPr/>
              </p:nvSpPr>
              <p:spPr bwMode="auto">
                <a:xfrm>
                  <a:off x="3135" y="3036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0" name="Freeform 860"/>
                <p:cNvSpPr>
                  <a:spLocks/>
                </p:cNvSpPr>
                <p:nvPr/>
              </p:nvSpPr>
              <p:spPr bwMode="auto">
                <a:xfrm>
                  <a:off x="3171" y="304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1" name="Freeform 861"/>
                <p:cNvSpPr>
                  <a:spLocks/>
                </p:cNvSpPr>
                <p:nvPr/>
              </p:nvSpPr>
              <p:spPr bwMode="auto">
                <a:xfrm>
                  <a:off x="3213" y="306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2" name="Freeform 862"/>
                <p:cNvSpPr>
                  <a:spLocks/>
                </p:cNvSpPr>
                <p:nvPr/>
              </p:nvSpPr>
              <p:spPr bwMode="auto">
                <a:xfrm>
                  <a:off x="3255" y="306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3" name="Freeform 863"/>
                <p:cNvSpPr>
                  <a:spLocks/>
                </p:cNvSpPr>
                <p:nvPr/>
              </p:nvSpPr>
              <p:spPr bwMode="auto">
                <a:xfrm>
                  <a:off x="3297" y="307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4" name="Freeform 864"/>
                <p:cNvSpPr>
                  <a:spLocks/>
                </p:cNvSpPr>
                <p:nvPr/>
              </p:nvSpPr>
              <p:spPr bwMode="auto">
                <a:xfrm>
                  <a:off x="3339" y="308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8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8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5" name="Freeform 865"/>
                <p:cNvSpPr>
                  <a:spLocks/>
                </p:cNvSpPr>
                <p:nvPr/>
              </p:nvSpPr>
              <p:spPr bwMode="auto">
                <a:xfrm>
                  <a:off x="3381" y="309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6" name="Freeform 866"/>
                <p:cNvSpPr>
                  <a:spLocks/>
                </p:cNvSpPr>
                <p:nvPr/>
              </p:nvSpPr>
              <p:spPr bwMode="auto">
                <a:xfrm>
                  <a:off x="3423" y="309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7" name="Freeform 867"/>
                <p:cNvSpPr>
                  <a:spLocks/>
                </p:cNvSpPr>
                <p:nvPr/>
              </p:nvSpPr>
              <p:spPr bwMode="auto">
                <a:xfrm>
                  <a:off x="3465" y="3096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8" name="Freeform 868"/>
                <p:cNvSpPr>
                  <a:spLocks/>
                </p:cNvSpPr>
                <p:nvPr/>
              </p:nvSpPr>
              <p:spPr bwMode="auto">
                <a:xfrm>
                  <a:off x="3507" y="310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49" name="Freeform 869"/>
                <p:cNvSpPr>
                  <a:spLocks/>
                </p:cNvSpPr>
                <p:nvPr/>
              </p:nvSpPr>
              <p:spPr bwMode="auto">
                <a:xfrm>
                  <a:off x="3549" y="310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0" name="Freeform 870"/>
                <p:cNvSpPr>
                  <a:spLocks/>
                </p:cNvSpPr>
                <p:nvPr/>
              </p:nvSpPr>
              <p:spPr bwMode="auto">
                <a:xfrm>
                  <a:off x="3591" y="310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1" name="Freeform 871"/>
                <p:cNvSpPr>
                  <a:spLocks/>
                </p:cNvSpPr>
                <p:nvPr/>
              </p:nvSpPr>
              <p:spPr bwMode="auto">
                <a:xfrm>
                  <a:off x="3633" y="311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2" name="Freeform 872"/>
                <p:cNvSpPr>
                  <a:spLocks/>
                </p:cNvSpPr>
                <p:nvPr/>
              </p:nvSpPr>
              <p:spPr bwMode="auto">
                <a:xfrm>
                  <a:off x="3675" y="311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3" name="Freeform 873"/>
                <p:cNvSpPr>
                  <a:spLocks/>
                </p:cNvSpPr>
                <p:nvPr/>
              </p:nvSpPr>
              <p:spPr bwMode="auto">
                <a:xfrm>
                  <a:off x="3717" y="3114"/>
                  <a:ext cx="24" cy="6"/>
                </a:xfrm>
                <a:custGeom>
                  <a:avLst/>
                  <a:gdLst>
                    <a:gd name="T0" fmla="*/ 0 w 24"/>
                    <a:gd name="T1" fmla="*/ 0 h 6"/>
                    <a:gd name="T2" fmla="*/ 0 w 24"/>
                    <a:gd name="T3" fmla="*/ 6 h 6"/>
                    <a:gd name="T4" fmla="*/ 0 w 24"/>
                    <a:gd name="T5" fmla="*/ 6 h 6"/>
                    <a:gd name="T6" fmla="*/ 24 w 24"/>
                    <a:gd name="T7" fmla="*/ 6 h 6"/>
                    <a:gd name="T8" fmla="*/ 24 w 24"/>
                    <a:gd name="T9" fmla="*/ 6 h 6"/>
                    <a:gd name="T10" fmla="*/ 24 w 24"/>
                    <a:gd name="T11" fmla="*/ 0 h 6"/>
                    <a:gd name="T12" fmla="*/ 0 w 24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4" name="Freeform 874"/>
                <p:cNvSpPr>
                  <a:spLocks/>
                </p:cNvSpPr>
                <p:nvPr/>
              </p:nvSpPr>
              <p:spPr bwMode="auto">
                <a:xfrm>
                  <a:off x="3753" y="311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5" name="Freeform 875"/>
                <p:cNvSpPr>
                  <a:spLocks/>
                </p:cNvSpPr>
                <p:nvPr/>
              </p:nvSpPr>
              <p:spPr bwMode="auto">
                <a:xfrm>
                  <a:off x="3795" y="311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6" name="Freeform 876"/>
                <p:cNvSpPr>
                  <a:spLocks/>
                </p:cNvSpPr>
                <p:nvPr/>
              </p:nvSpPr>
              <p:spPr bwMode="auto">
                <a:xfrm>
                  <a:off x="3837" y="311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7" name="Freeform 877"/>
                <p:cNvSpPr>
                  <a:spLocks/>
                </p:cNvSpPr>
                <p:nvPr/>
              </p:nvSpPr>
              <p:spPr bwMode="auto">
                <a:xfrm>
                  <a:off x="3879" y="311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8" name="Freeform 878"/>
                <p:cNvSpPr>
                  <a:spLocks/>
                </p:cNvSpPr>
                <p:nvPr/>
              </p:nvSpPr>
              <p:spPr bwMode="auto">
                <a:xfrm>
                  <a:off x="3921" y="310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59" name="Freeform 879"/>
                <p:cNvSpPr>
                  <a:spLocks/>
                </p:cNvSpPr>
                <p:nvPr/>
              </p:nvSpPr>
              <p:spPr bwMode="auto">
                <a:xfrm>
                  <a:off x="3963" y="3108"/>
                  <a:ext cx="31" cy="6"/>
                </a:xfrm>
                <a:custGeom>
                  <a:avLst/>
                  <a:gdLst>
                    <a:gd name="T0" fmla="*/ 6 w 31"/>
                    <a:gd name="T1" fmla="*/ 0 h 6"/>
                    <a:gd name="T2" fmla="*/ 0 w 31"/>
                    <a:gd name="T3" fmla="*/ 6 h 6"/>
                    <a:gd name="T4" fmla="*/ 6 w 31"/>
                    <a:gd name="T5" fmla="*/ 6 h 6"/>
                    <a:gd name="T6" fmla="*/ 31 w 31"/>
                    <a:gd name="T7" fmla="*/ 6 h 6"/>
                    <a:gd name="T8" fmla="*/ 31 w 31"/>
                    <a:gd name="T9" fmla="*/ 6 h 6"/>
                    <a:gd name="T10" fmla="*/ 31 w 31"/>
                    <a:gd name="T11" fmla="*/ 0 h 6"/>
                    <a:gd name="T12" fmla="*/ 6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6"/>
                      </a:lnTo>
                      <a:lnTo>
                        <a:pt x="3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0" name="Freeform 880"/>
                <p:cNvSpPr>
                  <a:spLocks/>
                </p:cNvSpPr>
                <p:nvPr/>
              </p:nvSpPr>
              <p:spPr bwMode="auto">
                <a:xfrm>
                  <a:off x="4006" y="310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1" name="Freeform 881"/>
                <p:cNvSpPr>
                  <a:spLocks/>
                </p:cNvSpPr>
                <p:nvPr/>
              </p:nvSpPr>
              <p:spPr bwMode="auto">
                <a:xfrm>
                  <a:off x="4048" y="310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2" name="Freeform 882"/>
                <p:cNvSpPr>
                  <a:spLocks/>
                </p:cNvSpPr>
                <p:nvPr/>
              </p:nvSpPr>
              <p:spPr bwMode="auto">
                <a:xfrm>
                  <a:off x="4090" y="309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3" name="Freeform 883"/>
                <p:cNvSpPr>
                  <a:spLocks/>
                </p:cNvSpPr>
                <p:nvPr/>
              </p:nvSpPr>
              <p:spPr bwMode="auto">
                <a:xfrm>
                  <a:off x="4132" y="309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4" name="Freeform 884"/>
                <p:cNvSpPr>
                  <a:spLocks/>
                </p:cNvSpPr>
                <p:nvPr/>
              </p:nvSpPr>
              <p:spPr bwMode="auto">
                <a:xfrm>
                  <a:off x="4174" y="308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0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5" name="Freeform 885"/>
                <p:cNvSpPr>
                  <a:spLocks/>
                </p:cNvSpPr>
                <p:nvPr/>
              </p:nvSpPr>
              <p:spPr bwMode="auto">
                <a:xfrm>
                  <a:off x="4216" y="307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6" name="Freeform 886"/>
                <p:cNvSpPr>
                  <a:spLocks/>
                </p:cNvSpPr>
                <p:nvPr/>
              </p:nvSpPr>
              <p:spPr bwMode="auto">
                <a:xfrm>
                  <a:off x="4258" y="306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7" name="Freeform 887"/>
                <p:cNvSpPr>
                  <a:spLocks/>
                </p:cNvSpPr>
                <p:nvPr/>
              </p:nvSpPr>
              <p:spPr bwMode="auto">
                <a:xfrm>
                  <a:off x="4300" y="3060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8" name="Freeform 888"/>
                <p:cNvSpPr>
                  <a:spLocks/>
                </p:cNvSpPr>
                <p:nvPr/>
              </p:nvSpPr>
              <p:spPr bwMode="auto">
                <a:xfrm>
                  <a:off x="4342" y="304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69" name="Freeform 889"/>
                <p:cNvSpPr>
                  <a:spLocks/>
                </p:cNvSpPr>
                <p:nvPr/>
              </p:nvSpPr>
              <p:spPr bwMode="auto">
                <a:xfrm>
                  <a:off x="4384" y="3042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0" name="Freeform 890"/>
                <p:cNvSpPr>
                  <a:spLocks/>
                </p:cNvSpPr>
                <p:nvPr/>
              </p:nvSpPr>
              <p:spPr bwMode="auto">
                <a:xfrm>
                  <a:off x="4420" y="303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1" name="Freeform 891"/>
                <p:cNvSpPr>
                  <a:spLocks/>
                </p:cNvSpPr>
                <p:nvPr/>
              </p:nvSpPr>
              <p:spPr bwMode="auto">
                <a:xfrm>
                  <a:off x="4462" y="301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2" name="Freeform 892"/>
                <p:cNvSpPr>
                  <a:spLocks/>
                </p:cNvSpPr>
                <p:nvPr/>
              </p:nvSpPr>
              <p:spPr bwMode="auto">
                <a:xfrm>
                  <a:off x="4504" y="300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3" name="Freeform 893"/>
                <p:cNvSpPr>
                  <a:spLocks/>
                </p:cNvSpPr>
                <p:nvPr/>
              </p:nvSpPr>
              <p:spPr bwMode="auto">
                <a:xfrm>
                  <a:off x="4540" y="298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4" name="Freeform 894"/>
                <p:cNvSpPr>
                  <a:spLocks/>
                </p:cNvSpPr>
                <p:nvPr/>
              </p:nvSpPr>
              <p:spPr bwMode="auto">
                <a:xfrm>
                  <a:off x="4582" y="297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5" name="Freeform 895"/>
                <p:cNvSpPr>
                  <a:spLocks/>
                </p:cNvSpPr>
                <p:nvPr/>
              </p:nvSpPr>
              <p:spPr bwMode="auto">
                <a:xfrm>
                  <a:off x="4618" y="2952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6" name="Freeform 896"/>
                <p:cNvSpPr>
                  <a:spLocks/>
                </p:cNvSpPr>
                <p:nvPr/>
              </p:nvSpPr>
              <p:spPr bwMode="auto">
                <a:xfrm>
                  <a:off x="4654" y="293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2 w 30"/>
                    <a:gd name="T7" fmla="*/ 12 h 18"/>
                    <a:gd name="T8" fmla="*/ 24 w 30"/>
                    <a:gd name="T9" fmla="*/ 6 h 18"/>
                    <a:gd name="T10" fmla="*/ 30 w 30"/>
                    <a:gd name="T11" fmla="*/ 0 h 18"/>
                    <a:gd name="T12" fmla="*/ 24 w 30"/>
                    <a:gd name="T13" fmla="*/ 0 h 18"/>
                    <a:gd name="T14" fmla="*/ 12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7" name="Freeform 897"/>
                <p:cNvSpPr>
                  <a:spLocks/>
                </p:cNvSpPr>
                <p:nvPr/>
              </p:nvSpPr>
              <p:spPr bwMode="auto">
                <a:xfrm>
                  <a:off x="4690" y="2910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8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6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8" name="Freeform 898"/>
                <p:cNvSpPr>
                  <a:spLocks/>
                </p:cNvSpPr>
                <p:nvPr/>
              </p:nvSpPr>
              <p:spPr bwMode="auto">
                <a:xfrm>
                  <a:off x="4726" y="2886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79" name="Freeform 899"/>
                <p:cNvSpPr>
                  <a:spLocks/>
                </p:cNvSpPr>
                <p:nvPr/>
              </p:nvSpPr>
              <p:spPr bwMode="auto">
                <a:xfrm>
                  <a:off x="4762" y="2856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24 h 24"/>
                    <a:gd name="T4" fmla="*/ 0 w 24"/>
                    <a:gd name="T5" fmla="*/ 24 h 24"/>
                    <a:gd name="T6" fmla="*/ 6 w 24"/>
                    <a:gd name="T7" fmla="*/ 24 h 24"/>
                    <a:gd name="T8" fmla="*/ 6 w 24"/>
                    <a:gd name="T9" fmla="*/ 18 h 24"/>
                    <a:gd name="T10" fmla="*/ 24 w 24"/>
                    <a:gd name="T11" fmla="*/ 6 h 24"/>
                    <a:gd name="T12" fmla="*/ 18 w 24"/>
                    <a:gd name="T13" fmla="*/ 0 h 24"/>
                    <a:gd name="T14" fmla="*/ 18 w 24"/>
                    <a:gd name="T15" fmla="*/ 6 h 24"/>
                    <a:gd name="T16" fmla="*/ 0 w 24"/>
                    <a:gd name="T17" fmla="*/ 18 h 24"/>
                    <a:gd name="T18" fmla="*/ 6 w 24"/>
                    <a:gd name="T19" fmla="*/ 18 h 24"/>
                    <a:gd name="T20" fmla="*/ 6 w 24"/>
                    <a:gd name="T21" fmla="*/ 18 h 24"/>
                    <a:gd name="T22" fmla="*/ 0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0" name="Freeform 900"/>
                <p:cNvSpPr>
                  <a:spLocks/>
                </p:cNvSpPr>
                <p:nvPr/>
              </p:nvSpPr>
              <p:spPr bwMode="auto">
                <a:xfrm>
                  <a:off x="4792" y="2826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2 w 18"/>
                    <a:gd name="T7" fmla="*/ 12 h 24"/>
                    <a:gd name="T8" fmla="*/ 18 w 18"/>
                    <a:gd name="T9" fmla="*/ 6 h 24"/>
                    <a:gd name="T10" fmla="*/ 18 w 18"/>
                    <a:gd name="T11" fmla="*/ 0 h 24"/>
                    <a:gd name="T12" fmla="*/ 12 w 18"/>
                    <a:gd name="T13" fmla="*/ 6 h 24"/>
                    <a:gd name="T14" fmla="*/ 6 w 18"/>
                    <a:gd name="T15" fmla="*/ 12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1" name="Freeform 901"/>
                <p:cNvSpPr>
                  <a:spLocks/>
                </p:cNvSpPr>
                <p:nvPr/>
              </p:nvSpPr>
              <p:spPr bwMode="auto">
                <a:xfrm>
                  <a:off x="4816" y="2790"/>
                  <a:ext cx="18" cy="30"/>
                </a:xfrm>
                <a:custGeom>
                  <a:avLst/>
                  <a:gdLst>
                    <a:gd name="T0" fmla="*/ 0 w 18"/>
                    <a:gd name="T1" fmla="*/ 24 h 30"/>
                    <a:gd name="T2" fmla="*/ 6 w 18"/>
                    <a:gd name="T3" fmla="*/ 30 h 30"/>
                    <a:gd name="T4" fmla="*/ 6 w 18"/>
                    <a:gd name="T5" fmla="*/ 24 h 30"/>
                    <a:gd name="T6" fmla="*/ 18 w 18"/>
                    <a:gd name="T7" fmla="*/ 12 h 30"/>
                    <a:gd name="T8" fmla="*/ 18 w 18"/>
                    <a:gd name="T9" fmla="*/ 6 h 30"/>
                    <a:gd name="T10" fmla="*/ 18 w 18"/>
                    <a:gd name="T11" fmla="*/ 0 h 30"/>
                    <a:gd name="T12" fmla="*/ 12 w 18"/>
                    <a:gd name="T13" fmla="*/ 6 h 30"/>
                    <a:gd name="T14" fmla="*/ 12 w 18"/>
                    <a:gd name="T15" fmla="*/ 12 h 30"/>
                    <a:gd name="T16" fmla="*/ 0 w 18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2" name="Freeform 902"/>
                <p:cNvSpPr>
                  <a:spLocks/>
                </p:cNvSpPr>
                <p:nvPr/>
              </p:nvSpPr>
              <p:spPr bwMode="auto">
                <a:xfrm>
                  <a:off x="4834" y="2754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6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2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3" name="Freeform 903"/>
                <p:cNvSpPr>
                  <a:spLocks/>
                </p:cNvSpPr>
                <p:nvPr/>
              </p:nvSpPr>
              <p:spPr bwMode="auto">
                <a:xfrm>
                  <a:off x="4846" y="2712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6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6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4" name="Freeform 904"/>
                <p:cNvSpPr>
                  <a:spLocks/>
                </p:cNvSpPr>
                <p:nvPr/>
              </p:nvSpPr>
              <p:spPr bwMode="auto">
                <a:xfrm>
                  <a:off x="4840" y="2670"/>
                  <a:ext cx="12" cy="30"/>
                </a:xfrm>
                <a:custGeom>
                  <a:avLst/>
                  <a:gdLst>
                    <a:gd name="T0" fmla="*/ 6 w 12"/>
                    <a:gd name="T1" fmla="*/ 24 h 30"/>
                    <a:gd name="T2" fmla="*/ 12 w 12"/>
                    <a:gd name="T3" fmla="*/ 30 h 30"/>
                    <a:gd name="T4" fmla="*/ 12 w 12"/>
                    <a:gd name="T5" fmla="*/ 24 h 30"/>
                    <a:gd name="T6" fmla="*/ 12 w 12"/>
                    <a:gd name="T7" fmla="*/ 6 h 30"/>
                    <a:gd name="T8" fmla="*/ 6 w 12"/>
                    <a:gd name="T9" fmla="*/ 0 h 30"/>
                    <a:gd name="T10" fmla="*/ 6 w 12"/>
                    <a:gd name="T11" fmla="*/ 0 h 30"/>
                    <a:gd name="T12" fmla="*/ 0 w 12"/>
                    <a:gd name="T13" fmla="*/ 0 h 30"/>
                    <a:gd name="T14" fmla="*/ 6 w 12"/>
                    <a:gd name="T15" fmla="*/ 6 h 30"/>
                    <a:gd name="T16" fmla="*/ 6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24"/>
                      </a:moveTo>
                      <a:lnTo>
                        <a:pt x="12" y="30"/>
                      </a:lnTo>
                      <a:lnTo>
                        <a:pt x="12" y="24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5" name="Freeform 905"/>
                <p:cNvSpPr>
                  <a:spLocks/>
                </p:cNvSpPr>
                <p:nvPr/>
              </p:nvSpPr>
              <p:spPr bwMode="auto">
                <a:xfrm>
                  <a:off x="4828" y="2628"/>
                  <a:ext cx="12" cy="30"/>
                </a:xfrm>
                <a:custGeom>
                  <a:avLst/>
                  <a:gdLst>
                    <a:gd name="T0" fmla="*/ 6 w 12"/>
                    <a:gd name="T1" fmla="*/ 30 h 30"/>
                    <a:gd name="T2" fmla="*/ 12 w 12"/>
                    <a:gd name="T3" fmla="*/ 30 h 30"/>
                    <a:gd name="T4" fmla="*/ 12 w 12"/>
                    <a:gd name="T5" fmla="*/ 30 h 30"/>
                    <a:gd name="T6" fmla="*/ 6 w 12"/>
                    <a:gd name="T7" fmla="*/ 6 h 30"/>
                    <a:gd name="T8" fmla="*/ 6 w 12"/>
                    <a:gd name="T9" fmla="*/ 6 h 30"/>
                    <a:gd name="T10" fmla="*/ 0 w 12"/>
                    <a:gd name="T11" fmla="*/ 0 h 30"/>
                    <a:gd name="T12" fmla="*/ 0 w 12"/>
                    <a:gd name="T13" fmla="*/ 6 h 30"/>
                    <a:gd name="T14" fmla="*/ 0 w 12"/>
                    <a:gd name="T15" fmla="*/ 6 h 30"/>
                    <a:gd name="T16" fmla="*/ 6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30"/>
                      </a:moveTo>
                      <a:lnTo>
                        <a:pt x="12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6" name="Freeform 906"/>
                <p:cNvSpPr>
                  <a:spLocks/>
                </p:cNvSpPr>
                <p:nvPr/>
              </p:nvSpPr>
              <p:spPr bwMode="auto">
                <a:xfrm>
                  <a:off x="4804" y="2598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6 w 18"/>
                    <a:gd name="T7" fmla="*/ 0 h 24"/>
                    <a:gd name="T8" fmla="*/ 0 w 18"/>
                    <a:gd name="T9" fmla="*/ 0 h 24"/>
                    <a:gd name="T10" fmla="*/ 0 w 18"/>
                    <a:gd name="T11" fmla="*/ 0 h 24"/>
                    <a:gd name="T12" fmla="*/ 12 w 18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7" name="Freeform 907"/>
                <p:cNvSpPr>
                  <a:spLocks/>
                </p:cNvSpPr>
                <p:nvPr/>
              </p:nvSpPr>
              <p:spPr bwMode="auto">
                <a:xfrm>
                  <a:off x="4774" y="2568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18 w 24"/>
                    <a:gd name="T3" fmla="*/ 18 h 18"/>
                    <a:gd name="T4" fmla="*/ 24 w 24"/>
                    <a:gd name="T5" fmla="*/ 18 h 18"/>
                    <a:gd name="T6" fmla="*/ 6 w 24"/>
                    <a:gd name="T7" fmla="*/ 0 h 18"/>
                    <a:gd name="T8" fmla="*/ 6 w 24"/>
                    <a:gd name="T9" fmla="*/ 0 h 18"/>
                    <a:gd name="T10" fmla="*/ 0 w 24"/>
                    <a:gd name="T11" fmla="*/ 0 h 18"/>
                    <a:gd name="T12" fmla="*/ 18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8" name="Freeform 908"/>
                <p:cNvSpPr>
                  <a:spLocks/>
                </p:cNvSpPr>
                <p:nvPr/>
              </p:nvSpPr>
              <p:spPr bwMode="auto">
                <a:xfrm>
                  <a:off x="4744" y="2538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24 w 24"/>
                    <a:gd name="T3" fmla="*/ 18 h 18"/>
                    <a:gd name="T4" fmla="*/ 18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18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89" name="Freeform 909"/>
                <p:cNvSpPr>
                  <a:spLocks/>
                </p:cNvSpPr>
                <p:nvPr/>
              </p:nvSpPr>
              <p:spPr bwMode="auto">
                <a:xfrm>
                  <a:off x="4708" y="2514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8 h 18"/>
                    <a:gd name="T4" fmla="*/ 24 w 24"/>
                    <a:gd name="T5" fmla="*/ 12 h 18"/>
                    <a:gd name="T6" fmla="*/ 12 w 24"/>
                    <a:gd name="T7" fmla="*/ 6 h 18"/>
                    <a:gd name="T8" fmla="*/ 6 w 24"/>
                    <a:gd name="T9" fmla="*/ 0 h 18"/>
                    <a:gd name="T10" fmla="*/ 0 w 24"/>
                    <a:gd name="T11" fmla="*/ 0 h 18"/>
                    <a:gd name="T12" fmla="*/ 6 w 24"/>
                    <a:gd name="T13" fmla="*/ 6 h 18"/>
                    <a:gd name="T14" fmla="*/ 12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0" name="Freeform 910"/>
                <p:cNvSpPr>
                  <a:spLocks/>
                </p:cNvSpPr>
                <p:nvPr/>
              </p:nvSpPr>
              <p:spPr bwMode="auto">
                <a:xfrm>
                  <a:off x="4672" y="2489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8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1" name="Freeform 911"/>
                <p:cNvSpPr>
                  <a:spLocks/>
                </p:cNvSpPr>
                <p:nvPr/>
              </p:nvSpPr>
              <p:spPr bwMode="auto">
                <a:xfrm>
                  <a:off x="4636" y="2471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0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2" name="Freeform 912"/>
                <p:cNvSpPr>
                  <a:spLocks/>
                </p:cNvSpPr>
                <p:nvPr/>
              </p:nvSpPr>
              <p:spPr bwMode="auto">
                <a:xfrm>
                  <a:off x="4600" y="2453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6 w 24"/>
                    <a:gd name="T7" fmla="*/ 0 h 12"/>
                    <a:gd name="T8" fmla="*/ 0 w 24"/>
                    <a:gd name="T9" fmla="*/ 0 h 12"/>
                    <a:gd name="T10" fmla="*/ 0 w 24"/>
                    <a:gd name="T11" fmla="*/ 0 h 12"/>
                    <a:gd name="T12" fmla="*/ 0 w 24"/>
                    <a:gd name="T13" fmla="*/ 6 h 12"/>
                    <a:gd name="T14" fmla="*/ 6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3" name="Freeform 913"/>
                <p:cNvSpPr>
                  <a:spLocks/>
                </p:cNvSpPr>
                <p:nvPr/>
              </p:nvSpPr>
              <p:spPr bwMode="auto">
                <a:xfrm>
                  <a:off x="4558" y="2435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4" name="Freeform 914"/>
                <p:cNvSpPr>
                  <a:spLocks/>
                </p:cNvSpPr>
                <p:nvPr/>
              </p:nvSpPr>
              <p:spPr bwMode="auto">
                <a:xfrm>
                  <a:off x="4522" y="2417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18 w 24"/>
                    <a:gd name="T7" fmla="*/ 6 h 18"/>
                    <a:gd name="T8" fmla="*/ 0 w 24"/>
                    <a:gd name="T9" fmla="*/ 0 h 18"/>
                    <a:gd name="T10" fmla="*/ 0 w 24"/>
                    <a:gd name="T11" fmla="*/ 6 h 18"/>
                    <a:gd name="T12" fmla="*/ 0 w 24"/>
                    <a:gd name="T13" fmla="*/ 6 h 18"/>
                    <a:gd name="T14" fmla="*/ 18 w 24"/>
                    <a:gd name="T15" fmla="*/ 12 h 18"/>
                    <a:gd name="T16" fmla="*/ 24 w 24"/>
                    <a:gd name="T17" fmla="*/ 18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5" name="Freeform 915"/>
                <p:cNvSpPr>
                  <a:spLocks/>
                </p:cNvSpPr>
                <p:nvPr/>
              </p:nvSpPr>
              <p:spPr bwMode="auto">
                <a:xfrm>
                  <a:off x="4480" y="2405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6" name="Freeform 916"/>
                <p:cNvSpPr>
                  <a:spLocks/>
                </p:cNvSpPr>
                <p:nvPr/>
              </p:nvSpPr>
              <p:spPr bwMode="auto">
                <a:xfrm>
                  <a:off x="4438" y="2393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24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24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7" name="Freeform 917"/>
                <p:cNvSpPr>
                  <a:spLocks/>
                </p:cNvSpPr>
                <p:nvPr/>
              </p:nvSpPr>
              <p:spPr bwMode="auto">
                <a:xfrm>
                  <a:off x="4402" y="2381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8" name="Freeform 918"/>
                <p:cNvSpPr>
                  <a:spLocks/>
                </p:cNvSpPr>
                <p:nvPr/>
              </p:nvSpPr>
              <p:spPr bwMode="auto">
                <a:xfrm>
                  <a:off x="4360" y="2369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6 h 12"/>
                    <a:gd name="T8" fmla="*/ 0 w 30"/>
                    <a:gd name="T9" fmla="*/ 0 h 12"/>
                    <a:gd name="T10" fmla="*/ 0 w 30"/>
                    <a:gd name="T11" fmla="*/ 6 h 12"/>
                    <a:gd name="T12" fmla="*/ 0 w 30"/>
                    <a:gd name="T13" fmla="*/ 6 h 12"/>
                    <a:gd name="T14" fmla="*/ 18 w 30"/>
                    <a:gd name="T15" fmla="*/ 12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99" name="Freeform 919"/>
                <p:cNvSpPr>
                  <a:spLocks/>
                </p:cNvSpPr>
                <p:nvPr/>
              </p:nvSpPr>
              <p:spPr bwMode="auto">
                <a:xfrm>
                  <a:off x="4318" y="2363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0" name="Freeform 920"/>
                <p:cNvSpPr>
                  <a:spLocks/>
                </p:cNvSpPr>
                <p:nvPr/>
              </p:nvSpPr>
              <p:spPr bwMode="auto">
                <a:xfrm>
                  <a:off x="4276" y="2357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1" name="Freeform 921"/>
                <p:cNvSpPr>
                  <a:spLocks/>
                </p:cNvSpPr>
                <p:nvPr/>
              </p:nvSpPr>
              <p:spPr bwMode="auto">
                <a:xfrm>
                  <a:off x="4234" y="2345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2" name="Freeform 922"/>
                <p:cNvSpPr>
                  <a:spLocks/>
                </p:cNvSpPr>
                <p:nvPr/>
              </p:nvSpPr>
              <p:spPr bwMode="auto">
                <a:xfrm>
                  <a:off x="4192" y="2339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3" name="Freeform 923"/>
                <p:cNvSpPr>
                  <a:spLocks/>
                </p:cNvSpPr>
                <p:nvPr/>
              </p:nvSpPr>
              <p:spPr bwMode="auto">
                <a:xfrm>
                  <a:off x="4156" y="233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4" name="Freeform 924"/>
                <p:cNvSpPr>
                  <a:spLocks/>
                </p:cNvSpPr>
                <p:nvPr/>
              </p:nvSpPr>
              <p:spPr bwMode="auto">
                <a:xfrm>
                  <a:off x="4114" y="2327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5" name="Freeform 925"/>
                <p:cNvSpPr>
                  <a:spLocks/>
                </p:cNvSpPr>
                <p:nvPr/>
              </p:nvSpPr>
              <p:spPr bwMode="auto">
                <a:xfrm>
                  <a:off x="4072" y="2321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6" name="Freeform 926"/>
                <p:cNvSpPr>
                  <a:spLocks/>
                </p:cNvSpPr>
                <p:nvPr/>
              </p:nvSpPr>
              <p:spPr bwMode="auto">
                <a:xfrm>
                  <a:off x="4030" y="232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7" name="Freeform 927"/>
                <p:cNvSpPr>
                  <a:spLocks/>
                </p:cNvSpPr>
                <p:nvPr/>
              </p:nvSpPr>
              <p:spPr bwMode="auto">
                <a:xfrm>
                  <a:off x="3987" y="2315"/>
                  <a:ext cx="31" cy="6"/>
                </a:xfrm>
                <a:custGeom>
                  <a:avLst/>
                  <a:gdLst>
                    <a:gd name="T0" fmla="*/ 25 w 31"/>
                    <a:gd name="T1" fmla="*/ 6 h 6"/>
                    <a:gd name="T2" fmla="*/ 31 w 31"/>
                    <a:gd name="T3" fmla="*/ 6 h 6"/>
                    <a:gd name="T4" fmla="*/ 25 w 31"/>
                    <a:gd name="T5" fmla="*/ 0 h 6"/>
                    <a:gd name="T6" fmla="*/ 7 w 31"/>
                    <a:gd name="T7" fmla="*/ 0 h 6"/>
                    <a:gd name="T8" fmla="*/ 0 w 31"/>
                    <a:gd name="T9" fmla="*/ 0 h 6"/>
                    <a:gd name="T10" fmla="*/ 0 w 31"/>
                    <a:gd name="T11" fmla="*/ 0 h 6"/>
                    <a:gd name="T12" fmla="*/ 0 w 31"/>
                    <a:gd name="T13" fmla="*/ 6 h 6"/>
                    <a:gd name="T14" fmla="*/ 7 w 31"/>
                    <a:gd name="T15" fmla="*/ 6 h 6"/>
                    <a:gd name="T16" fmla="*/ 25 w 31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6">
                      <a:moveTo>
                        <a:pt x="25" y="6"/>
                      </a:move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7" y="6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8" name="Freeform 928"/>
                <p:cNvSpPr>
                  <a:spLocks/>
                </p:cNvSpPr>
                <p:nvPr/>
              </p:nvSpPr>
              <p:spPr bwMode="auto">
                <a:xfrm>
                  <a:off x="3945" y="231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09" name="Freeform 929"/>
                <p:cNvSpPr>
                  <a:spLocks/>
                </p:cNvSpPr>
                <p:nvPr/>
              </p:nvSpPr>
              <p:spPr bwMode="auto">
                <a:xfrm>
                  <a:off x="3903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10" name="Freeform 930"/>
                <p:cNvSpPr>
                  <a:spLocks/>
                </p:cNvSpPr>
                <p:nvPr/>
              </p:nvSpPr>
              <p:spPr bwMode="auto">
                <a:xfrm>
                  <a:off x="3861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11" name="Freeform 931"/>
                <p:cNvSpPr>
                  <a:spLocks/>
                </p:cNvSpPr>
                <p:nvPr/>
              </p:nvSpPr>
              <p:spPr bwMode="auto">
                <a:xfrm>
                  <a:off x="3819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12" name="Freeform 932"/>
                <p:cNvSpPr>
                  <a:spLocks/>
                </p:cNvSpPr>
                <p:nvPr/>
              </p:nvSpPr>
              <p:spPr bwMode="auto">
                <a:xfrm>
                  <a:off x="3777" y="230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521" name="Group 933"/>
              <p:cNvGrpSpPr>
                <a:grpSpLocks/>
              </p:cNvGrpSpPr>
              <p:nvPr/>
            </p:nvGrpSpPr>
            <p:grpSpPr bwMode="auto">
              <a:xfrm>
                <a:off x="2793" y="2357"/>
                <a:ext cx="1969" cy="715"/>
                <a:chOff x="2793" y="2357"/>
                <a:chExt cx="1969" cy="715"/>
              </a:xfrm>
            </p:grpSpPr>
            <p:sp>
              <p:nvSpPr>
                <p:cNvPr id="45690" name="Freeform 934"/>
                <p:cNvSpPr>
                  <a:spLocks/>
                </p:cNvSpPr>
                <p:nvPr/>
              </p:nvSpPr>
              <p:spPr bwMode="auto">
                <a:xfrm>
                  <a:off x="3753" y="2357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1" name="Freeform 935"/>
                <p:cNvSpPr>
                  <a:spLocks/>
                </p:cNvSpPr>
                <p:nvPr/>
              </p:nvSpPr>
              <p:spPr bwMode="auto">
                <a:xfrm>
                  <a:off x="3711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2" name="Freeform 936"/>
                <p:cNvSpPr>
                  <a:spLocks/>
                </p:cNvSpPr>
                <p:nvPr/>
              </p:nvSpPr>
              <p:spPr bwMode="auto">
                <a:xfrm>
                  <a:off x="3669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3" name="Freeform 937"/>
                <p:cNvSpPr>
                  <a:spLocks/>
                </p:cNvSpPr>
                <p:nvPr/>
              </p:nvSpPr>
              <p:spPr bwMode="auto">
                <a:xfrm>
                  <a:off x="3627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4" name="Freeform 938"/>
                <p:cNvSpPr>
                  <a:spLocks/>
                </p:cNvSpPr>
                <p:nvPr/>
              </p:nvSpPr>
              <p:spPr bwMode="auto">
                <a:xfrm>
                  <a:off x="3585" y="2363"/>
                  <a:ext cx="24" cy="6"/>
                </a:xfrm>
                <a:custGeom>
                  <a:avLst/>
                  <a:gdLst>
                    <a:gd name="T0" fmla="*/ 24 w 24"/>
                    <a:gd name="T1" fmla="*/ 6 h 6"/>
                    <a:gd name="T2" fmla="*/ 24 w 24"/>
                    <a:gd name="T3" fmla="*/ 0 h 6"/>
                    <a:gd name="T4" fmla="*/ 24 w 24"/>
                    <a:gd name="T5" fmla="*/ 0 h 6"/>
                    <a:gd name="T6" fmla="*/ 0 w 24"/>
                    <a:gd name="T7" fmla="*/ 0 h 6"/>
                    <a:gd name="T8" fmla="*/ 0 w 24"/>
                    <a:gd name="T9" fmla="*/ 0 h 6"/>
                    <a:gd name="T10" fmla="*/ 0 w 24"/>
                    <a:gd name="T11" fmla="*/ 6 h 6"/>
                    <a:gd name="T12" fmla="*/ 24 w 24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6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5" name="Freeform 939"/>
                <p:cNvSpPr>
                  <a:spLocks/>
                </p:cNvSpPr>
                <p:nvPr/>
              </p:nvSpPr>
              <p:spPr bwMode="auto">
                <a:xfrm>
                  <a:off x="3543" y="236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6" name="Freeform 940"/>
                <p:cNvSpPr>
                  <a:spLocks/>
                </p:cNvSpPr>
                <p:nvPr/>
              </p:nvSpPr>
              <p:spPr bwMode="auto">
                <a:xfrm>
                  <a:off x="3501" y="236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7" name="Freeform 941"/>
                <p:cNvSpPr>
                  <a:spLocks/>
                </p:cNvSpPr>
                <p:nvPr/>
              </p:nvSpPr>
              <p:spPr bwMode="auto">
                <a:xfrm>
                  <a:off x="3459" y="237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8" name="Freeform 942"/>
                <p:cNvSpPr>
                  <a:spLocks/>
                </p:cNvSpPr>
                <p:nvPr/>
              </p:nvSpPr>
              <p:spPr bwMode="auto">
                <a:xfrm>
                  <a:off x="3417" y="237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99" name="Freeform 943"/>
                <p:cNvSpPr>
                  <a:spLocks/>
                </p:cNvSpPr>
                <p:nvPr/>
              </p:nvSpPr>
              <p:spPr bwMode="auto">
                <a:xfrm>
                  <a:off x="3375" y="238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0" name="Freeform 944"/>
                <p:cNvSpPr>
                  <a:spLocks/>
                </p:cNvSpPr>
                <p:nvPr/>
              </p:nvSpPr>
              <p:spPr bwMode="auto">
                <a:xfrm>
                  <a:off x="3333" y="2387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1" name="Freeform 945"/>
                <p:cNvSpPr>
                  <a:spLocks/>
                </p:cNvSpPr>
                <p:nvPr/>
              </p:nvSpPr>
              <p:spPr bwMode="auto">
                <a:xfrm>
                  <a:off x="3291" y="2399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2" name="Freeform 946"/>
                <p:cNvSpPr>
                  <a:spLocks/>
                </p:cNvSpPr>
                <p:nvPr/>
              </p:nvSpPr>
              <p:spPr bwMode="auto">
                <a:xfrm>
                  <a:off x="3249" y="2405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3" name="Freeform 947"/>
                <p:cNvSpPr>
                  <a:spLocks/>
                </p:cNvSpPr>
                <p:nvPr/>
              </p:nvSpPr>
              <p:spPr bwMode="auto">
                <a:xfrm>
                  <a:off x="3207" y="2411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18 w 30"/>
                    <a:gd name="T7" fmla="*/ 6 h 12"/>
                    <a:gd name="T8" fmla="*/ 6 w 30"/>
                    <a:gd name="T9" fmla="*/ 6 h 12"/>
                    <a:gd name="T10" fmla="*/ 0 w 30"/>
                    <a:gd name="T11" fmla="*/ 12 h 12"/>
                    <a:gd name="T12" fmla="*/ 6 w 30"/>
                    <a:gd name="T13" fmla="*/ 12 h 12"/>
                    <a:gd name="T14" fmla="*/ 18 w 30"/>
                    <a:gd name="T15" fmla="*/ 12 h 12"/>
                    <a:gd name="T16" fmla="*/ 3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8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4" name="Freeform 948"/>
                <p:cNvSpPr>
                  <a:spLocks/>
                </p:cNvSpPr>
                <p:nvPr/>
              </p:nvSpPr>
              <p:spPr bwMode="auto">
                <a:xfrm>
                  <a:off x="3171" y="2423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6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12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5" name="Freeform 949"/>
                <p:cNvSpPr>
                  <a:spLocks/>
                </p:cNvSpPr>
                <p:nvPr/>
              </p:nvSpPr>
              <p:spPr bwMode="auto">
                <a:xfrm>
                  <a:off x="3129" y="243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24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24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6" name="Freeform 950"/>
                <p:cNvSpPr>
                  <a:spLocks/>
                </p:cNvSpPr>
                <p:nvPr/>
              </p:nvSpPr>
              <p:spPr bwMode="auto">
                <a:xfrm>
                  <a:off x="3087" y="2447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12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7" name="Freeform 951"/>
                <p:cNvSpPr>
                  <a:spLocks/>
                </p:cNvSpPr>
                <p:nvPr/>
              </p:nvSpPr>
              <p:spPr bwMode="auto">
                <a:xfrm>
                  <a:off x="3051" y="2465"/>
                  <a:ext cx="24" cy="12"/>
                </a:xfrm>
                <a:custGeom>
                  <a:avLst/>
                  <a:gdLst>
                    <a:gd name="T0" fmla="*/ 24 w 24"/>
                    <a:gd name="T1" fmla="*/ 6 h 12"/>
                    <a:gd name="T2" fmla="*/ 24 w 24"/>
                    <a:gd name="T3" fmla="*/ 0 h 12"/>
                    <a:gd name="T4" fmla="*/ 24 w 24"/>
                    <a:gd name="T5" fmla="*/ 0 h 12"/>
                    <a:gd name="T6" fmla="*/ 0 w 24"/>
                    <a:gd name="T7" fmla="*/ 6 h 12"/>
                    <a:gd name="T8" fmla="*/ 0 w 24"/>
                    <a:gd name="T9" fmla="*/ 6 h 12"/>
                    <a:gd name="T10" fmla="*/ 0 w 24"/>
                    <a:gd name="T11" fmla="*/ 12 h 12"/>
                    <a:gd name="T12" fmla="*/ 24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8" name="Freeform 952"/>
                <p:cNvSpPr>
                  <a:spLocks/>
                </p:cNvSpPr>
                <p:nvPr/>
              </p:nvSpPr>
              <p:spPr bwMode="auto">
                <a:xfrm>
                  <a:off x="3009" y="2477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6 h 18"/>
                    <a:gd name="T8" fmla="*/ 6 w 30"/>
                    <a:gd name="T9" fmla="*/ 12 h 18"/>
                    <a:gd name="T10" fmla="*/ 0 w 30"/>
                    <a:gd name="T11" fmla="*/ 12 h 18"/>
                    <a:gd name="T12" fmla="*/ 6 w 30"/>
                    <a:gd name="T13" fmla="*/ 18 h 18"/>
                    <a:gd name="T14" fmla="*/ 6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09" name="Freeform 953"/>
                <p:cNvSpPr>
                  <a:spLocks/>
                </p:cNvSpPr>
                <p:nvPr/>
              </p:nvSpPr>
              <p:spPr bwMode="auto">
                <a:xfrm>
                  <a:off x="2973" y="2495"/>
                  <a:ext cx="30" cy="19"/>
                </a:xfrm>
                <a:custGeom>
                  <a:avLst/>
                  <a:gdLst>
                    <a:gd name="T0" fmla="*/ 24 w 30"/>
                    <a:gd name="T1" fmla="*/ 6 h 19"/>
                    <a:gd name="T2" fmla="*/ 30 w 30"/>
                    <a:gd name="T3" fmla="*/ 0 h 19"/>
                    <a:gd name="T4" fmla="*/ 24 w 30"/>
                    <a:gd name="T5" fmla="*/ 0 h 19"/>
                    <a:gd name="T6" fmla="*/ 0 w 30"/>
                    <a:gd name="T7" fmla="*/ 12 h 19"/>
                    <a:gd name="T8" fmla="*/ 0 w 30"/>
                    <a:gd name="T9" fmla="*/ 12 h 19"/>
                    <a:gd name="T10" fmla="*/ 0 w 30"/>
                    <a:gd name="T11" fmla="*/ 19 h 19"/>
                    <a:gd name="T12" fmla="*/ 24 w 30"/>
                    <a:gd name="T13" fmla="*/ 6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9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9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0" name="Freeform 954"/>
                <p:cNvSpPr>
                  <a:spLocks/>
                </p:cNvSpPr>
                <p:nvPr/>
              </p:nvSpPr>
              <p:spPr bwMode="auto">
                <a:xfrm>
                  <a:off x="2937" y="2514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1" name="Freeform 955"/>
                <p:cNvSpPr>
                  <a:spLocks/>
                </p:cNvSpPr>
                <p:nvPr/>
              </p:nvSpPr>
              <p:spPr bwMode="auto">
                <a:xfrm>
                  <a:off x="2901" y="2538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0 h 18"/>
                    <a:gd name="T4" fmla="*/ 24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2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24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2" name="Freeform 956"/>
                <p:cNvSpPr>
                  <a:spLocks/>
                </p:cNvSpPr>
                <p:nvPr/>
              </p:nvSpPr>
              <p:spPr bwMode="auto">
                <a:xfrm>
                  <a:off x="2865" y="256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3" name="Freeform 957"/>
                <p:cNvSpPr>
                  <a:spLocks/>
                </p:cNvSpPr>
                <p:nvPr/>
              </p:nvSpPr>
              <p:spPr bwMode="auto">
                <a:xfrm>
                  <a:off x="2835" y="2586"/>
                  <a:ext cx="24" cy="24"/>
                </a:xfrm>
                <a:custGeom>
                  <a:avLst/>
                  <a:gdLst>
                    <a:gd name="T0" fmla="*/ 24 w 24"/>
                    <a:gd name="T1" fmla="*/ 6 h 24"/>
                    <a:gd name="T2" fmla="*/ 24 w 24"/>
                    <a:gd name="T3" fmla="*/ 6 h 24"/>
                    <a:gd name="T4" fmla="*/ 24 w 24"/>
                    <a:gd name="T5" fmla="*/ 0 h 24"/>
                    <a:gd name="T6" fmla="*/ 6 w 24"/>
                    <a:gd name="T7" fmla="*/ 18 h 24"/>
                    <a:gd name="T8" fmla="*/ 0 w 24"/>
                    <a:gd name="T9" fmla="*/ 24 h 24"/>
                    <a:gd name="T10" fmla="*/ 6 w 24"/>
                    <a:gd name="T11" fmla="*/ 24 h 24"/>
                    <a:gd name="T12" fmla="*/ 24 w 24"/>
                    <a:gd name="T13" fmla="*/ 6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8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4" name="Freeform 958"/>
                <p:cNvSpPr>
                  <a:spLocks/>
                </p:cNvSpPr>
                <p:nvPr/>
              </p:nvSpPr>
              <p:spPr bwMode="auto">
                <a:xfrm>
                  <a:off x="2811" y="2616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6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5" name="Freeform 959"/>
                <p:cNvSpPr>
                  <a:spLocks/>
                </p:cNvSpPr>
                <p:nvPr/>
              </p:nvSpPr>
              <p:spPr bwMode="auto">
                <a:xfrm>
                  <a:off x="2793" y="2652"/>
                  <a:ext cx="18" cy="30"/>
                </a:xfrm>
                <a:custGeom>
                  <a:avLst/>
                  <a:gdLst>
                    <a:gd name="T0" fmla="*/ 18 w 18"/>
                    <a:gd name="T1" fmla="*/ 6 h 30"/>
                    <a:gd name="T2" fmla="*/ 12 w 18"/>
                    <a:gd name="T3" fmla="*/ 0 h 30"/>
                    <a:gd name="T4" fmla="*/ 12 w 18"/>
                    <a:gd name="T5" fmla="*/ 6 h 30"/>
                    <a:gd name="T6" fmla="*/ 0 w 18"/>
                    <a:gd name="T7" fmla="*/ 30 h 30"/>
                    <a:gd name="T8" fmla="*/ 6 w 18"/>
                    <a:gd name="T9" fmla="*/ 30 h 30"/>
                    <a:gd name="T10" fmla="*/ 6 w 18"/>
                    <a:gd name="T11" fmla="*/ 30 h 30"/>
                    <a:gd name="T12" fmla="*/ 18 w 18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8" h="30">
                      <a:moveTo>
                        <a:pt x="18" y="6"/>
                      </a:move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6" name="Freeform 960"/>
                <p:cNvSpPr>
                  <a:spLocks/>
                </p:cNvSpPr>
                <p:nvPr/>
              </p:nvSpPr>
              <p:spPr bwMode="auto">
                <a:xfrm>
                  <a:off x="2793" y="2694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24 h 30"/>
                    <a:gd name="T8" fmla="*/ 0 w 6"/>
                    <a:gd name="T9" fmla="*/ 30 h 30"/>
                    <a:gd name="T10" fmla="*/ 0 w 6"/>
                    <a:gd name="T11" fmla="*/ 30 h 30"/>
                    <a:gd name="T12" fmla="*/ 6 w 6"/>
                    <a:gd name="T13" fmla="*/ 30 h 30"/>
                    <a:gd name="T14" fmla="*/ 6 w 6"/>
                    <a:gd name="T15" fmla="*/ 24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7" name="Freeform 961"/>
                <p:cNvSpPr>
                  <a:spLocks/>
                </p:cNvSpPr>
                <p:nvPr/>
              </p:nvSpPr>
              <p:spPr bwMode="auto">
                <a:xfrm>
                  <a:off x="2793" y="2736"/>
                  <a:ext cx="12" cy="30"/>
                </a:xfrm>
                <a:custGeom>
                  <a:avLst/>
                  <a:gdLst>
                    <a:gd name="T0" fmla="*/ 6 w 12"/>
                    <a:gd name="T1" fmla="*/ 0 h 30"/>
                    <a:gd name="T2" fmla="*/ 0 w 12"/>
                    <a:gd name="T3" fmla="*/ 0 h 30"/>
                    <a:gd name="T4" fmla="*/ 0 w 12"/>
                    <a:gd name="T5" fmla="*/ 0 h 30"/>
                    <a:gd name="T6" fmla="*/ 0 w 12"/>
                    <a:gd name="T7" fmla="*/ 18 h 30"/>
                    <a:gd name="T8" fmla="*/ 6 w 12"/>
                    <a:gd name="T9" fmla="*/ 24 h 30"/>
                    <a:gd name="T10" fmla="*/ 6 w 12"/>
                    <a:gd name="T11" fmla="*/ 30 h 30"/>
                    <a:gd name="T12" fmla="*/ 12 w 12"/>
                    <a:gd name="T13" fmla="*/ 24 h 30"/>
                    <a:gd name="T14" fmla="*/ 6 w 12"/>
                    <a:gd name="T15" fmla="*/ 18 h 30"/>
                    <a:gd name="T16" fmla="*/ 6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6" y="24"/>
                      </a:lnTo>
                      <a:lnTo>
                        <a:pt x="6" y="30"/>
                      </a:lnTo>
                      <a:lnTo>
                        <a:pt x="12" y="24"/>
                      </a:lnTo>
                      <a:lnTo>
                        <a:pt x="6" y="1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8" name="Freeform 962"/>
                <p:cNvSpPr>
                  <a:spLocks/>
                </p:cNvSpPr>
                <p:nvPr/>
              </p:nvSpPr>
              <p:spPr bwMode="auto">
                <a:xfrm>
                  <a:off x="2805" y="2778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6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12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19" name="Freeform 963"/>
                <p:cNvSpPr>
                  <a:spLocks/>
                </p:cNvSpPr>
                <p:nvPr/>
              </p:nvSpPr>
              <p:spPr bwMode="auto">
                <a:xfrm>
                  <a:off x="2829" y="2814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6 w 18"/>
                    <a:gd name="T9" fmla="*/ 12 h 24"/>
                    <a:gd name="T10" fmla="*/ 18 w 18"/>
                    <a:gd name="T11" fmla="*/ 24 h 24"/>
                    <a:gd name="T12" fmla="*/ 18 w 18"/>
                    <a:gd name="T13" fmla="*/ 18 h 24"/>
                    <a:gd name="T14" fmla="*/ 18 w 18"/>
                    <a:gd name="T15" fmla="*/ 18 h 24"/>
                    <a:gd name="T16" fmla="*/ 6 w 18"/>
                    <a:gd name="T17" fmla="*/ 6 h 24"/>
                    <a:gd name="T18" fmla="*/ 6 w 18"/>
                    <a:gd name="T19" fmla="*/ 12 h 24"/>
                    <a:gd name="T20" fmla="*/ 12 w 18"/>
                    <a:gd name="T21" fmla="*/ 12 h 24"/>
                    <a:gd name="T22" fmla="*/ 6 w 18"/>
                    <a:gd name="T23" fmla="*/ 0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0" name="Freeform 964"/>
                <p:cNvSpPr>
                  <a:spLocks/>
                </p:cNvSpPr>
                <p:nvPr/>
              </p:nvSpPr>
              <p:spPr bwMode="auto">
                <a:xfrm>
                  <a:off x="2853" y="2844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0 w 24"/>
                    <a:gd name="T3" fmla="*/ 0 h 18"/>
                    <a:gd name="T4" fmla="*/ 6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18 w 24"/>
                    <a:gd name="T15" fmla="*/ 12 h 18"/>
                    <a:gd name="T16" fmla="*/ 6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1" name="Freeform 965"/>
                <p:cNvSpPr>
                  <a:spLocks/>
                </p:cNvSpPr>
                <p:nvPr/>
              </p:nvSpPr>
              <p:spPr bwMode="auto">
                <a:xfrm>
                  <a:off x="2889" y="2868"/>
                  <a:ext cx="24" cy="24"/>
                </a:xfrm>
                <a:custGeom>
                  <a:avLst/>
                  <a:gdLst>
                    <a:gd name="T0" fmla="*/ 0 w 24"/>
                    <a:gd name="T1" fmla="*/ 0 h 24"/>
                    <a:gd name="T2" fmla="*/ 0 w 24"/>
                    <a:gd name="T3" fmla="*/ 6 h 24"/>
                    <a:gd name="T4" fmla="*/ 0 w 24"/>
                    <a:gd name="T5" fmla="*/ 6 h 24"/>
                    <a:gd name="T6" fmla="*/ 18 w 24"/>
                    <a:gd name="T7" fmla="*/ 24 h 24"/>
                    <a:gd name="T8" fmla="*/ 24 w 24"/>
                    <a:gd name="T9" fmla="*/ 18 h 24"/>
                    <a:gd name="T10" fmla="*/ 18 w 24"/>
                    <a:gd name="T11" fmla="*/ 18 h 24"/>
                    <a:gd name="T12" fmla="*/ 0 w 24"/>
                    <a:gd name="T13" fmla="*/ 0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2" name="Freeform 966"/>
                <p:cNvSpPr>
                  <a:spLocks/>
                </p:cNvSpPr>
                <p:nvPr/>
              </p:nvSpPr>
              <p:spPr bwMode="auto">
                <a:xfrm>
                  <a:off x="2919" y="289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3" name="Freeform 967"/>
                <p:cNvSpPr>
                  <a:spLocks/>
                </p:cNvSpPr>
                <p:nvPr/>
              </p:nvSpPr>
              <p:spPr bwMode="auto">
                <a:xfrm>
                  <a:off x="2955" y="291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4" name="Freeform 968"/>
                <p:cNvSpPr>
                  <a:spLocks/>
                </p:cNvSpPr>
                <p:nvPr/>
              </p:nvSpPr>
              <p:spPr bwMode="auto">
                <a:xfrm>
                  <a:off x="2997" y="2934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18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12 h 12"/>
                    <a:gd name="T12" fmla="*/ 24 w 24"/>
                    <a:gd name="T13" fmla="*/ 6 h 12"/>
                    <a:gd name="T14" fmla="*/ 18 w 24"/>
                    <a:gd name="T15" fmla="*/ 6 h 12"/>
                    <a:gd name="T16" fmla="*/ 0 w 24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5" name="Freeform 969"/>
                <p:cNvSpPr>
                  <a:spLocks/>
                </p:cNvSpPr>
                <p:nvPr/>
              </p:nvSpPr>
              <p:spPr bwMode="auto">
                <a:xfrm>
                  <a:off x="3033" y="295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6" name="Freeform 970"/>
                <p:cNvSpPr>
                  <a:spLocks/>
                </p:cNvSpPr>
                <p:nvPr/>
              </p:nvSpPr>
              <p:spPr bwMode="auto">
                <a:xfrm>
                  <a:off x="3075" y="296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7" name="Freeform 971"/>
                <p:cNvSpPr>
                  <a:spLocks/>
                </p:cNvSpPr>
                <p:nvPr/>
              </p:nvSpPr>
              <p:spPr bwMode="auto">
                <a:xfrm>
                  <a:off x="3111" y="2976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6 h 18"/>
                    <a:gd name="T4" fmla="*/ 6 w 30"/>
                    <a:gd name="T5" fmla="*/ 6 h 18"/>
                    <a:gd name="T6" fmla="*/ 30 w 30"/>
                    <a:gd name="T7" fmla="*/ 18 h 18"/>
                    <a:gd name="T8" fmla="*/ 30 w 30"/>
                    <a:gd name="T9" fmla="*/ 12 h 18"/>
                    <a:gd name="T10" fmla="*/ 30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lnTo>
                        <a:pt x="30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8" name="Freeform 972"/>
                <p:cNvSpPr>
                  <a:spLocks/>
                </p:cNvSpPr>
                <p:nvPr/>
              </p:nvSpPr>
              <p:spPr bwMode="auto">
                <a:xfrm>
                  <a:off x="3153" y="298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29" name="Freeform 973"/>
                <p:cNvSpPr>
                  <a:spLocks/>
                </p:cNvSpPr>
                <p:nvPr/>
              </p:nvSpPr>
              <p:spPr bwMode="auto">
                <a:xfrm>
                  <a:off x="3195" y="300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0" name="Freeform 974"/>
                <p:cNvSpPr>
                  <a:spLocks/>
                </p:cNvSpPr>
                <p:nvPr/>
              </p:nvSpPr>
              <p:spPr bwMode="auto">
                <a:xfrm>
                  <a:off x="3237" y="301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1" name="Freeform 975"/>
                <p:cNvSpPr>
                  <a:spLocks/>
                </p:cNvSpPr>
                <p:nvPr/>
              </p:nvSpPr>
              <p:spPr bwMode="auto">
                <a:xfrm>
                  <a:off x="3273" y="301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2" name="Freeform 976"/>
                <p:cNvSpPr>
                  <a:spLocks/>
                </p:cNvSpPr>
                <p:nvPr/>
              </p:nvSpPr>
              <p:spPr bwMode="auto">
                <a:xfrm>
                  <a:off x="3315" y="303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3" name="Freeform 977"/>
                <p:cNvSpPr>
                  <a:spLocks/>
                </p:cNvSpPr>
                <p:nvPr/>
              </p:nvSpPr>
              <p:spPr bwMode="auto">
                <a:xfrm>
                  <a:off x="3357" y="303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4" name="Freeform 978"/>
                <p:cNvSpPr>
                  <a:spLocks/>
                </p:cNvSpPr>
                <p:nvPr/>
              </p:nvSpPr>
              <p:spPr bwMode="auto">
                <a:xfrm>
                  <a:off x="3399" y="3042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5" name="Freeform 979"/>
                <p:cNvSpPr>
                  <a:spLocks/>
                </p:cNvSpPr>
                <p:nvPr/>
              </p:nvSpPr>
              <p:spPr bwMode="auto">
                <a:xfrm>
                  <a:off x="3441" y="304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6" name="Freeform 980"/>
                <p:cNvSpPr>
                  <a:spLocks/>
                </p:cNvSpPr>
                <p:nvPr/>
              </p:nvSpPr>
              <p:spPr bwMode="auto">
                <a:xfrm>
                  <a:off x="3483" y="305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7" name="Freeform 981"/>
                <p:cNvSpPr>
                  <a:spLocks/>
                </p:cNvSpPr>
                <p:nvPr/>
              </p:nvSpPr>
              <p:spPr bwMode="auto">
                <a:xfrm>
                  <a:off x="3525" y="305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8" name="Freeform 982"/>
                <p:cNvSpPr>
                  <a:spLocks/>
                </p:cNvSpPr>
                <p:nvPr/>
              </p:nvSpPr>
              <p:spPr bwMode="auto">
                <a:xfrm>
                  <a:off x="3567" y="306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12 w 30"/>
                    <a:gd name="T7" fmla="*/ 6 h 6"/>
                    <a:gd name="T8" fmla="*/ 24 w 30"/>
                    <a:gd name="T9" fmla="*/ 6 h 6"/>
                    <a:gd name="T10" fmla="*/ 30 w 30"/>
                    <a:gd name="T11" fmla="*/ 6 h 6"/>
                    <a:gd name="T12" fmla="*/ 24 w 30"/>
                    <a:gd name="T13" fmla="*/ 0 h 6"/>
                    <a:gd name="T14" fmla="*/ 12 w 30"/>
                    <a:gd name="T15" fmla="*/ 0 h 6"/>
                    <a:gd name="T16" fmla="*/ 0 w 30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39" name="Freeform 983"/>
                <p:cNvSpPr>
                  <a:spLocks/>
                </p:cNvSpPr>
                <p:nvPr/>
              </p:nvSpPr>
              <p:spPr bwMode="auto">
                <a:xfrm>
                  <a:off x="3609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0" name="Freeform 984"/>
                <p:cNvSpPr>
                  <a:spLocks/>
                </p:cNvSpPr>
                <p:nvPr/>
              </p:nvSpPr>
              <p:spPr bwMode="auto">
                <a:xfrm>
                  <a:off x="3651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1" name="Freeform 985"/>
                <p:cNvSpPr>
                  <a:spLocks/>
                </p:cNvSpPr>
                <p:nvPr/>
              </p:nvSpPr>
              <p:spPr bwMode="auto">
                <a:xfrm>
                  <a:off x="3693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2" name="Freeform 986"/>
                <p:cNvSpPr>
                  <a:spLocks/>
                </p:cNvSpPr>
                <p:nvPr/>
              </p:nvSpPr>
              <p:spPr bwMode="auto">
                <a:xfrm>
                  <a:off x="3735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3" name="Freeform 987"/>
                <p:cNvSpPr>
                  <a:spLocks/>
                </p:cNvSpPr>
                <p:nvPr/>
              </p:nvSpPr>
              <p:spPr bwMode="auto">
                <a:xfrm>
                  <a:off x="3777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4" name="Freeform 988"/>
                <p:cNvSpPr>
                  <a:spLocks/>
                </p:cNvSpPr>
                <p:nvPr/>
              </p:nvSpPr>
              <p:spPr bwMode="auto">
                <a:xfrm>
                  <a:off x="3819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5" name="Freeform 989"/>
                <p:cNvSpPr>
                  <a:spLocks/>
                </p:cNvSpPr>
                <p:nvPr/>
              </p:nvSpPr>
              <p:spPr bwMode="auto">
                <a:xfrm>
                  <a:off x="3861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6" name="Freeform 990"/>
                <p:cNvSpPr>
                  <a:spLocks/>
                </p:cNvSpPr>
                <p:nvPr/>
              </p:nvSpPr>
              <p:spPr bwMode="auto">
                <a:xfrm>
                  <a:off x="3903" y="306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7" name="Freeform 991"/>
                <p:cNvSpPr>
                  <a:spLocks/>
                </p:cNvSpPr>
                <p:nvPr/>
              </p:nvSpPr>
              <p:spPr bwMode="auto">
                <a:xfrm>
                  <a:off x="3945" y="3060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8" name="Freeform 992"/>
                <p:cNvSpPr>
                  <a:spLocks/>
                </p:cNvSpPr>
                <p:nvPr/>
              </p:nvSpPr>
              <p:spPr bwMode="auto">
                <a:xfrm>
                  <a:off x="3987" y="3060"/>
                  <a:ext cx="31" cy="6"/>
                </a:xfrm>
                <a:custGeom>
                  <a:avLst/>
                  <a:gdLst>
                    <a:gd name="T0" fmla="*/ 0 w 31"/>
                    <a:gd name="T1" fmla="*/ 0 h 6"/>
                    <a:gd name="T2" fmla="*/ 0 w 31"/>
                    <a:gd name="T3" fmla="*/ 6 h 6"/>
                    <a:gd name="T4" fmla="*/ 0 w 31"/>
                    <a:gd name="T5" fmla="*/ 6 h 6"/>
                    <a:gd name="T6" fmla="*/ 25 w 31"/>
                    <a:gd name="T7" fmla="*/ 6 h 6"/>
                    <a:gd name="T8" fmla="*/ 31 w 31"/>
                    <a:gd name="T9" fmla="*/ 0 h 6"/>
                    <a:gd name="T10" fmla="*/ 25 w 31"/>
                    <a:gd name="T11" fmla="*/ 0 h 6"/>
                    <a:gd name="T12" fmla="*/ 0 w 31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31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49" name="Freeform 993"/>
                <p:cNvSpPr>
                  <a:spLocks/>
                </p:cNvSpPr>
                <p:nvPr/>
              </p:nvSpPr>
              <p:spPr bwMode="auto">
                <a:xfrm>
                  <a:off x="4030" y="3054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0" name="Freeform 994"/>
                <p:cNvSpPr>
                  <a:spLocks/>
                </p:cNvSpPr>
                <p:nvPr/>
              </p:nvSpPr>
              <p:spPr bwMode="auto">
                <a:xfrm>
                  <a:off x="4072" y="3048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1" name="Freeform 995"/>
                <p:cNvSpPr>
                  <a:spLocks/>
                </p:cNvSpPr>
                <p:nvPr/>
              </p:nvSpPr>
              <p:spPr bwMode="auto">
                <a:xfrm>
                  <a:off x="4114" y="304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2" name="Freeform 996"/>
                <p:cNvSpPr>
                  <a:spLocks/>
                </p:cNvSpPr>
                <p:nvPr/>
              </p:nvSpPr>
              <p:spPr bwMode="auto">
                <a:xfrm>
                  <a:off x="4156" y="303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0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0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3" name="Freeform 997"/>
                <p:cNvSpPr>
                  <a:spLocks/>
                </p:cNvSpPr>
                <p:nvPr/>
              </p:nvSpPr>
              <p:spPr bwMode="auto">
                <a:xfrm>
                  <a:off x="4198" y="3030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6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4" name="Freeform 998"/>
                <p:cNvSpPr>
                  <a:spLocks/>
                </p:cNvSpPr>
                <p:nvPr/>
              </p:nvSpPr>
              <p:spPr bwMode="auto">
                <a:xfrm>
                  <a:off x="4234" y="302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5" name="Freeform 999"/>
                <p:cNvSpPr>
                  <a:spLocks/>
                </p:cNvSpPr>
                <p:nvPr/>
              </p:nvSpPr>
              <p:spPr bwMode="auto">
                <a:xfrm>
                  <a:off x="4276" y="301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6" name="Freeform 1000"/>
                <p:cNvSpPr>
                  <a:spLocks/>
                </p:cNvSpPr>
                <p:nvPr/>
              </p:nvSpPr>
              <p:spPr bwMode="auto">
                <a:xfrm>
                  <a:off x="4318" y="300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6 w 30"/>
                    <a:gd name="T7" fmla="*/ 12 h 12"/>
                    <a:gd name="T8" fmla="*/ 30 w 30"/>
                    <a:gd name="T9" fmla="*/ 6 h 12"/>
                    <a:gd name="T10" fmla="*/ 30 w 30"/>
                    <a:gd name="T11" fmla="*/ 0 h 12"/>
                    <a:gd name="T12" fmla="*/ 30 w 30"/>
                    <a:gd name="T13" fmla="*/ 0 h 12"/>
                    <a:gd name="T14" fmla="*/ 6 w 30"/>
                    <a:gd name="T15" fmla="*/ 6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7" name="Freeform 1001"/>
                <p:cNvSpPr>
                  <a:spLocks/>
                </p:cNvSpPr>
                <p:nvPr/>
              </p:nvSpPr>
              <p:spPr bwMode="auto">
                <a:xfrm>
                  <a:off x="4360" y="299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8" name="Freeform 1002"/>
                <p:cNvSpPr>
                  <a:spLocks/>
                </p:cNvSpPr>
                <p:nvPr/>
              </p:nvSpPr>
              <p:spPr bwMode="auto">
                <a:xfrm>
                  <a:off x="4402" y="298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59" name="Freeform 1003"/>
                <p:cNvSpPr>
                  <a:spLocks/>
                </p:cNvSpPr>
                <p:nvPr/>
              </p:nvSpPr>
              <p:spPr bwMode="auto">
                <a:xfrm>
                  <a:off x="4438" y="297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0" name="Freeform 1004"/>
                <p:cNvSpPr>
                  <a:spLocks/>
                </p:cNvSpPr>
                <p:nvPr/>
              </p:nvSpPr>
              <p:spPr bwMode="auto">
                <a:xfrm>
                  <a:off x="4480" y="295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1" name="Freeform 1005"/>
                <p:cNvSpPr>
                  <a:spLocks/>
                </p:cNvSpPr>
                <p:nvPr/>
              </p:nvSpPr>
              <p:spPr bwMode="auto">
                <a:xfrm>
                  <a:off x="4516" y="2934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18 w 30"/>
                    <a:gd name="T7" fmla="*/ 12 h 18"/>
                    <a:gd name="T8" fmla="*/ 30 w 30"/>
                    <a:gd name="T9" fmla="*/ 6 h 18"/>
                    <a:gd name="T10" fmla="*/ 30 w 30"/>
                    <a:gd name="T11" fmla="*/ 6 h 18"/>
                    <a:gd name="T12" fmla="*/ 30 w 30"/>
                    <a:gd name="T13" fmla="*/ 0 h 18"/>
                    <a:gd name="T14" fmla="*/ 18 w 30"/>
                    <a:gd name="T15" fmla="*/ 6 h 18"/>
                    <a:gd name="T16" fmla="*/ 6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2" name="Freeform 1006"/>
                <p:cNvSpPr>
                  <a:spLocks/>
                </p:cNvSpPr>
                <p:nvPr/>
              </p:nvSpPr>
              <p:spPr bwMode="auto">
                <a:xfrm>
                  <a:off x="4558" y="2916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24 w 24"/>
                    <a:gd name="T7" fmla="*/ 6 h 18"/>
                    <a:gd name="T8" fmla="*/ 24 w 24"/>
                    <a:gd name="T9" fmla="*/ 6 h 18"/>
                    <a:gd name="T10" fmla="*/ 24 w 24"/>
                    <a:gd name="T11" fmla="*/ 0 h 18"/>
                    <a:gd name="T12" fmla="*/ 0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3" name="Freeform 1007"/>
                <p:cNvSpPr>
                  <a:spLocks/>
                </p:cNvSpPr>
                <p:nvPr/>
              </p:nvSpPr>
              <p:spPr bwMode="auto">
                <a:xfrm>
                  <a:off x="4594" y="2898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2 h 18"/>
                    <a:gd name="T4" fmla="*/ 6 w 24"/>
                    <a:gd name="T5" fmla="*/ 18 h 18"/>
                    <a:gd name="T6" fmla="*/ 24 w 24"/>
                    <a:gd name="T7" fmla="*/ 6 h 18"/>
                    <a:gd name="T8" fmla="*/ 24 w 24"/>
                    <a:gd name="T9" fmla="*/ 0 h 18"/>
                    <a:gd name="T10" fmla="*/ 24 w 24"/>
                    <a:gd name="T11" fmla="*/ 0 h 18"/>
                    <a:gd name="T12" fmla="*/ 6 w 24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4" name="Freeform 1008"/>
                <p:cNvSpPr>
                  <a:spLocks/>
                </p:cNvSpPr>
                <p:nvPr/>
              </p:nvSpPr>
              <p:spPr bwMode="auto">
                <a:xfrm>
                  <a:off x="4630" y="2874"/>
                  <a:ext cx="24" cy="18"/>
                </a:xfrm>
                <a:custGeom>
                  <a:avLst/>
                  <a:gdLst>
                    <a:gd name="T0" fmla="*/ 6 w 24"/>
                    <a:gd name="T1" fmla="*/ 12 h 18"/>
                    <a:gd name="T2" fmla="*/ 0 w 24"/>
                    <a:gd name="T3" fmla="*/ 18 h 18"/>
                    <a:gd name="T4" fmla="*/ 6 w 24"/>
                    <a:gd name="T5" fmla="*/ 18 h 18"/>
                    <a:gd name="T6" fmla="*/ 6 w 24"/>
                    <a:gd name="T7" fmla="*/ 18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6 w 24"/>
                    <a:gd name="T15" fmla="*/ 12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4" h="18">
                      <a:moveTo>
                        <a:pt x="6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5" name="Freeform 1009"/>
                <p:cNvSpPr>
                  <a:spLocks/>
                </p:cNvSpPr>
                <p:nvPr/>
              </p:nvSpPr>
              <p:spPr bwMode="auto">
                <a:xfrm>
                  <a:off x="4666" y="285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2 w 24"/>
                    <a:gd name="T7" fmla="*/ 12 h 18"/>
                    <a:gd name="T8" fmla="*/ 18 w 24"/>
                    <a:gd name="T9" fmla="*/ 6 h 18"/>
                    <a:gd name="T10" fmla="*/ 24 w 24"/>
                    <a:gd name="T11" fmla="*/ 0 h 18"/>
                    <a:gd name="T12" fmla="*/ 18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6" name="Freeform 1010"/>
                <p:cNvSpPr>
                  <a:spLocks/>
                </p:cNvSpPr>
                <p:nvPr/>
              </p:nvSpPr>
              <p:spPr bwMode="auto">
                <a:xfrm>
                  <a:off x="4696" y="282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6 h 18"/>
                    <a:gd name="T8" fmla="*/ 18 w 24"/>
                    <a:gd name="T9" fmla="*/ 6 h 18"/>
                    <a:gd name="T10" fmla="*/ 24 w 24"/>
                    <a:gd name="T11" fmla="*/ 0 h 18"/>
                    <a:gd name="T12" fmla="*/ 18 w 24"/>
                    <a:gd name="T13" fmla="*/ 0 h 18"/>
                    <a:gd name="T14" fmla="*/ 18 w 24"/>
                    <a:gd name="T15" fmla="*/ 0 h 18"/>
                    <a:gd name="T16" fmla="*/ 12 w 24"/>
                    <a:gd name="T17" fmla="*/ 6 h 18"/>
                    <a:gd name="T18" fmla="*/ 18 w 24"/>
                    <a:gd name="T19" fmla="*/ 6 h 18"/>
                    <a:gd name="T20" fmla="*/ 18 w 24"/>
                    <a:gd name="T21" fmla="*/ 0 h 18"/>
                    <a:gd name="T22" fmla="*/ 0 w 24"/>
                    <a:gd name="T23" fmla="*/ 12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7" name="Freeform 1011"/>
                <p:cNvSpPr>
                  <a:spLocks/>
                </p:cNvSpPr>
                <p:nvPr/>
              </p:nvSpPr>
              <p:spPr bwMode="auto">
                <a:xfrm>
                  <a:off x="4720" y="2784"/>
                  <a:ext cx="24" cy="24"/>
                </a:xfrm>
                <a:custGeom>
                  <a:avLst/>
                  <a:gdLst>
                    <a:gd name="T0" fmla="*/ 0 w 24"/>
                    <a:gd name="T1" fmla="*/ 24 h 24"/>
                    <a:gd name="T2" fmla="*/ 6 w 24"/>
                    <a:gd name="T3" fmla="*/ 24 h 24"/>
                    <a:gd name="T4" fmla="*/ 6 w 24"/>
                    <a:gd name="T5" fmla="*/ 24 h 24"/>
                    <a:gd name="T6" fmla="*/ 18 w 24"/>
                    <a:gd name="T7" fmla="*/ 6 h 24"/>
                    <a:gd name="T8" fmla="*/ 24 w 24"/>
                    <a:gd name="T9" fmla="*/ 0 h 24"/>
                    <a:gd name="T10" fmla="*/ 18 w 24"/>
                    <a:gd name="T11" fmla="*/ 0 h 24"/>
                    <a:gd name="T12" fmla="*/ 18 w 24"/>
                    <a:gd name="T13" fmla="*/ 0 h 24"/>
                    <a:gd name="T14" fmla="*/ 12 w 24"/>
                    <a:gd name="T15" fmla="*/ 6 h 24"/>
                    <a:gd name="T16" fmla="*/ 0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8" name="Freeform 1012"/>
                <p:cNvSpPr>
                  <a:spLocks/>
                </p:cNvSpPr>
                <p:nvPr/>
              </p:nvSpPr>
              <p:spPr bwMode="auto">
                <a:xfrm>
                  <a:off x="4744" y="2742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0 w 12"/>
                    <a:gd name="T3" fmla="*/ 30 h 30"/>
                    <a:gd name="T4" fmla="*/ 6 w 12"/>
                    <a:gd name="T5" fmla="*/ 24 h 30"/>
                    <a:gd name="T6" fmla="*/ 12 w 12"/>
                    <a:gd name="T7" fmla="*/ 12 h 30"/>
                    <a:gd name="T8" fmla="*/ 12 w 12"/>
                    <a:gd name="T9" fmla="*/ 6 h 30"/>
                    <a:gd name="T10" fmla="*/ 6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2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12" y="12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69" name="Freeform 1013"/>
                <p:cNvSpPr>
                  <a:spLocks/>
                </p:cNvSpPr>
                <p:nvPr/>
              </p:nvSpPr>
              <p:spPr bwMode="auto">
                <a:xfrm>
                  <a:off x="4750" y="2700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6 w 12"/>
                    <a:gd name="T3" fmla="*/ 30 h 30"/>
                    <a:gd name="T4" fmla="*/ 6 w 12"/>
                    <a:gd name="T5" fmla="*/ 30 h 30"/>
                    <a:gd name="T6" fmla="*/ 12 w 12"/>
                    <a:gd name="T7" fmla="*/ 18 h 30"/>
                    <a:gd name="T8" fmla="*/ 6 w 12"/>
                    <a:gd name="T9" fmla="*/ 6 h 30"/>
                    <a:gd name="T10" fmla="*/ 6 w 12"/>
                    <a:gd name="T11" fmla="*/ 0 h 30"/>
                    <a:gd name="T12" fmla="*/ 0 w 12"/>
                    <a:gd name="T13" fmla="*/ 6 h 30"/>
                    <a:gd name="T14" fmla="*/ 6 w 12"/>
                    <a:gd name="T15" fmla="*/ 18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12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18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0" name="Freeform 1014"/>
                <p:cNvSpPr>
                  <a:spLocks/>
                </p:cNvSpPr>
                <p:nvPr/>
              </p:nvSpPr>
              <p:spPr bwMode="auto">
                <a:xfrm>
                  <a:off x="4738" y="2664"/>
                  <a:ext cx="18" cy="24"/>
                </a:xfrm>
                <a:custGeom>
                  <a:avLst/>
                  <a:gdLst>
                    <a:gd name="T0" fmla="*/ 12 w 18"/>
                    <a:gd name="T1" fmla="*/ 24 h 24"/>
                    <a:gd name="T2" fmla="*/ 12 w 18"/>
                    <a:gd name="T3" fmla="*/ 24 h 24"/>
                    <a:gd name="T4" fmla="*/ 18 w 18"/>
                    <a:gd name="T5" fmla="*/ 24 h 24"/>
                    <a:gd name="T6" fmla="*/ 18 w 18"/>
                    <a:gd name="T7" fmla="*/ 18 h 24"/>
                    <a:gd name="T8" fmla="*/ 6 w 18"/>
                    <a:gd name="T9" fmla="*/ 0 h 24"/>
                    <a:gd name="T10" fmla="*/ 6 w 18"/>
                    <a:gd name="T11" fmla="*/ 0 h 24"/>
                    <a:gd name="T12" fmla="*/ 0 w 18"/>
                    <a:gd name="T13" fmla="*/ 0 h 24"/>
                    <a:gd name="T14" fmla="*/ 12 w 18"/>
                    <a:gd name="T15" fmla="*/ 18 h 24"/>
                    <a:gd name="T16" fmla="*/ 12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2" y="24"/>
                      </a:move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1" name="Freeform 1015"/>
                <p:cNvSpPr>
                  <a:spLocks/>
                </p:cNvSpPr>
                <p:nvPr/>
              </p:nvSpPr>
              <p:spPr bwMode="auto">
                <a:xfrm>
                  <a:off x="4720" y="2622"/>
                  <a:ext cx="18" cy="30"/>
                </a:xfrm>
                <a:custGeom>
                  <a:avLst/>
                  <a:gdLst>
                    <a:gd name="T0" fmla="*/ 12 w 18"/>
                    <a:gd name="T1" fmla="*/ 24 h 30"/>
                    <a:gd name="T2" fmla="*/ 18 w 18"/>
                    <a:gd name="T3" fmla="*/ 30 h 30"/>
                    <a:gd name="T4" fmla="*/ 18 w 18"/>
                    <a:gd name="T5" fmla="*/ 24 h 30"/>
                    <a:gd name="T6" fmla="*/ 18 w 18"/>
                    <a:gd name="T7" fmla="*/ 24 h 30"/>
                    <a:gd name="T8" fmla="*/ 6 w 18"/>
                    <a:gd name="T9" fmla="*/ 6 h 30"/>
                    <a:gd name="T10" fmla="*/ 6 w 18"/>
                    <a:gd name="T11" fmla="*/ 0 h 30"/>
                    <a:gd name="T12" fmla="*/ 0 w 18"/>
                    <a:gd name="T13" fmla="*/ 6 h 30"/>
                    <a:gd name="T14" fmla="*/ 12 w 18"/>
                    <a:gd name="T15" fmla="*/ 24 h 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8" h="30">
                      <a:moveTo>
                        <a:pt x="12" y="24"/>
                      </a:moveTo>
                      <a:lnTo>
                        <a:pt x="18" y="30"/>
                      </a:lnTo>
                      <a:lnTo>
                        <a:pt x="18" y="24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2" name="Freeform 1016"/>
                <p:cNvSpPr>
                  <a:spLocks/>
                </p:cNvSpPr>
                <p:nvPr/>
              </p:nvSpPr>
              <p:spPr bwMode="auto">
                <a:xfrm>
                  <a:off x="4696" y="2592"/>
                  <a:ext cx="18" cy="24"/>
                </a:xfrm>
                <a:custGeom>
                  <a:avLst/>
                  <a:gdLst>
                    <a:gd name="T0" fmla="*/ 12 w 18"/>
                    <a:gd name="T1" fmla="*/ 18 h 24"/>
                    <a:gd name="T2" fmla="*/ 18 w 18"/>
                    <a:gd name="T3" fmla="*/ 24 h 24"/>
                    <a:gd name="T4" fmla="*/ 18 w 18"/>
                    <a:gd name="T5" fmla="*/ 18 h 24"/>
                    <a:gd name="T6" fmla="*/ 18 w 18"/>
                    <a:gd name="T7" fmla="*/ 18 h 24"/>
                    <a:gd name="T8" fmla="*/ 18 w 18"/>
                    <a:gd name="T9" fmla="*/ 18 h 24"/>
                    <a:gd name="T10" fmla="*/ 0 w 18"/>
                    <a:gd name="T11" fmla="*/ 0 h 24"/>
                    <a:gd name="T12" fmla="*/ 0 w 18"/>
                    <a:gd name="T13" fmla="*/ 6 h 24"/>
                    <a:gd name="T14" fmla="*/ 0 w 18"/>
                    <a:gd name="T15" fmla="*/ 6 h 24"/>
                    <a:gd name="T16" fmla="*/ 18 w 18"/>
                    <a:gd name="T17" fmla="*/ 24 h 24"/>
                    <a:gd name="T18" fmla="*/ 18 w 18"/>
                    <a:gd name="T19" fmla="*/ 18 h 24"/>
                    <a:gd name="T20" fmla="*/ 12 w 18"/>
                    <a:gd name="T21" fmla="*/ 18 h 2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" h="24">
                      <a:moveTo>
                        <a:pt x="12" y="18"/>
                      </a:move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8" y="24"/>
                      </a:lnTo>
                      <a:lnTo>
                        <a:pt x="18" y="18"/>
                      </a:lnTo>
                      <a:lnTo>
                        <a:pt x="12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3" name="Freeform 1017"/>
                <p:cNvSpPr>
                  <a:spLocks/>
                </p:cNvSpPr>
                <p:nvPr/>
              </p:nvSpPr>
              <p:spPr bwMode="auto">
                <a:xfrm>
                  <a:off x="4660" y="2562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18 w 24"/>
                    <a:gd name="T7" fmla="*/ 12 h 24"/>
                    <a:gd name="T8" fmla="*/ 6 w 24"/>
                    <a:gd name="T9" fmla="*/ 0 h 24"/>
                    <a:gd name="T10" fmla="*/ 0 w 24"/>
                    <a:gd name="T11" fmla="*/ 6 h 24"/>
                    <a:gd name="T12" fmla="*/ 6 w 24"/>
                    <a:gd name="T13" fmla="*/ 6 h 24"/>
                    <a:gd name="T14" fmla="*/ 18 w 24"/>
                    <a:gd name="T15" fmla="*/ 18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8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4" name="Freeform 1018"/>
                <p:cNvSpPr>
                  <a:spLocks/>
                </p:cNvSpPr>
                <p:nvPr/>
              </p:nvSpPr>
              <p:spPr bwMode="auto">
                <a:xfrm>
                  <a:off x="4630" y="2538"/>
                  <a:ext cx="24" cy="24"/>
                </a:xfrm>
                <a:custGeom>
                  <a:avLst/>
                  <a:gdLst>
                    <a:gd name="T0" fmla="*/ 24 w 24"/>
                    <a:gd name="T1" fmla="*/ 24 h 24"/>
                    <a:gd name="T2" fmla="*/ 24 w 24"/>
                    <a:gd name="T3" fmla="*/ 18 h 24"/>
                    <a:gd name="T4" fmla="*/ 24 w 24"/>
                    <a:gd name="T5" fmla="*/ 18 h 24"/>
                    <a:gd name="T6" fmla="*/ 6 w 24"/>
                    <a:gd name="T7" fmla="*/ 6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6 w 24"/>
                    <a:gd name="T15" fmla="*/ 12 h 24"/>
                    <a:gd name="T16" fmla="*/ 24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24" y="24"/>
                      </a:move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5" name="Freeform 1019"/>
                <p:cNvSpPr>
                  <a:spLocks/>
                </p:cNvSpPr>
                <p:nvPr/>
              </p:nvSpPr>
              <p:spPr bwMode="auto">
                <a:xfrm>
                  <a:off x="4594" y="2520"/>
                  <a:ext cx="24" cy="18"/>
                </a:xfrm>
                <a:custGeom>
                  <a:avLst/>
                  <a:gdLst>
                    <a:gd name="T0" fmla="*/ 24 w 24"/>
                    <a:gd name="T1" fmla="*/ 18 h 18"/>
                    <a:gd name="T2" fmla="*/ 24 w 24"/>
                    <a:gd name="T3" fmla="*/ 12 h 18"/>
                    <a:gd name="T4" fmla="*/ 24 w 24"/>
                    <a:gd name="T5" fmla="*/ 12 h 18"/>
                    <a:gd name="T6" fmla="*/ 0 w 24"/>
                    <a:gd name="T7" fmla="*/ 0 h 18"/>
                    <a:gd name="T8" fmla="*/ 0 w 24"/>
                    <a:gd name="T9" fmla="*/ 0 h 18"/>
                    <a:gd name="T10" fmla="*/ 0 w 24"/>
                    <a:gd name="T11" fmla="*/ 6 h 18"/>
                    <a:gd name="T12" fmla="*/ 24 w 24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18"/>
                      </a:move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6" name="Freeform 1020"/>
                <p:cNvSpPr>
                  <a:spLocks/>
                </p:cNvSpPr>
                <p:nvPr/>
              </p:nvSpPr>
              <p:spPr bwMode="auto">
                <a:xfrm>
                  <a:off x="4558" y="2495"/>
                  <a:ext cx="24" cy="19"/>
                </a:xfrm>
                <a:custGeom>
                  <a:avLst/>
                  <a:gdLst>
                    <a:gd name="T0" fmla="*/ 24 w 24"/>
                    <a:gd name="T1" fmla="*/ 19 h 19"/>
                    <a:gd name="T2" fmla="*/ 24 w 24"/>
                    <a:gd name="T3" fmla="*/ 19 h 19"/>
                    <a:gd name="T4" fmla="*/ 24 w 24"/>
                    <a:gd name="T5" fmla="*/ 12 h 19"/>
                    <a:gd name="T6" fmla="*/ 0 w 24"/>
                    <a:gd name="T7" fmla="*/ 0 h 19"/>
                    <a:gd name="T8" fmla="*/ 0 w 24"/>
                    <a:gd name="T9" fmla="*/ 6 h 19"/>
                    <a:gd name="T10" fmla="*/ 0 w 24"/>
                    <a:gd name="T11" fmla="*/ 6 h 19"/>
                    <a:gd name="T12" fmla="*/ 24 w 24"/>
                    <a:gd name="T13" fmla="*/ 19 h 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9">
                      <a:moveTo>
                        <a:pt x="24" y="19"/>
                      </a:moveTo>
                      <a:lnTo>
                        <a:pt x="24" y="19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9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7" name="Freeform 1021"/>
                <p:cNvSpPr>
                  <a:spLocks/>
                </p:cNvSpPr>
                <p:nvPr/>
              </p:nvSpPr>
              <p:spPr bwMode="auto">
                <a:xfrm>
                  <a:off x="4516" y="2483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18 w 30"/>
                    <a:gd name="T7" fmla="*/ 0 h 12"/>
                    <a:gd name="T8" fmla="*/ 6 w 30"/>
                    <a:gd name="T9" fmla="*/ 0 h 12"/>
                    <a:gd name="T10" fmla="*/ 0 w 30"/>
                    <a:gd name="T11" fmla="*/ 0 h 12"/>
                    <a:gd name="T12" fmla="*/ 6 w 30"/>
                    <a:gd name="T13" fmla="*/ 6 h 12"/>
                    <a:gd name="T14" fmla="*/ 18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8" name="Freeform 1022"/>
                <p:cNvSpPr>
                  <a:spLocks/>
                </p:cNvSpPr>
                <p:nvPr/>
              </p:nvSpPr>
              <p:spPr bwMode="auto">
                <a:xfrm>
                  <a:off x="4480" y="2465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12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79" name="Freeform 1023"/>
                <p:cNvSpPr>
                  <a:spLocks/>
                </p:cNvSpPr>
                <p:nvPr/>
              </p:nvSpPr>
              <p:spPr bwMode="auto">
                <a:xfrm>
                  <a:off x="4438" y="2453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0" name="Freeform 1024"/>
                <p:cNvSpPr>
                  <a:spLocks/>
                </p:cNvSpPr>
                <p:nvPr/>
              </p:nvSpPr>
              <p:spPr bwMode="auto">
                <a:xfrm>
                  <a:off x="4396" y="2435"/>
                  <a:ext cx="30" cy="18"/>
                </a:xfrm>
                <a:custGeom>
                  <a:avLst/>
                  <a:gdLst>
                    <a:gd name="T0" fmla="*/ 30 w 30"/>
                    <a:gd name="T1" fmla="*/ 18 h 18"/>
                    <a:gd name="T2" fmla="*/ 30 w 30"/>
                    <a:gd name="T3" fmla="*/ 12 h 18"/>
                    <a:gd name="T4" fmla="*/ 30 w 30"/>
                    <a:gd name="T5" fmla="*/ 12 h 18"/>
                    <a:gd name="T6" fmla="*/ 6 w 30"/>
                    <a:gd name="T7" fmla="*/ 0 h 18"/>
                    <a:gd name="T8" fmla="*/ 0 w 30"/>
                    <a:gd name="T9" fmla="*/ 6 h 18"/>
                    <a:gd name="T10" fmla="*/ 6 w 30"/>
                    <a:gd name="T11" fmla="*/ 6 h 18"/>
                    <a:gd name="T12" fmla="*/ 30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18"/>
                      </a:moveTo>
                      <a:lnTo>
                        <a:pt x="30" y="12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1" name="Freeform 1025"/>
                <p:cNvSpPr>
                  <a:spLocks/>
                </p:cNvSpPr>
                <p:nvPr/>
              </p:nvSpPr>
              <p:spPr bwMode="auto">
                <a:xfrm>
                  <a:off x="4360" y="2423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0 w 30"/>
                    <a:gd name="T7" fmla="*/ 0 h 18"/>
                    <a:gd name="T8" fmla="*/ 0 w 30"/>
                    <a:gd name="T9" fmla="*/ 6 h 18"/>
                    <a:gd name="T10" fmla="*/ 0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2" name="Freeform 1026"/>
                <p:cNvSpPr>
                  <a:spLocks/>
                </p:cNvSpPr>
                <p:nvPr/>
              </p:nvSpPr>
              <p:spPr bwMode="auto">
                <a:xfrm>
                  <a:off x="4318" y="2417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3" name="Freeform 1027"/>
                <p:cNvSpPr>
                  <a:spLocks/>
                </p:cNvSpPr>
                <p:nvPr/>
              </p:nvSpPr>
              <p:spPr bwMode="auto">
                <a:xfrm>
                  <a:off x="4276" y="2405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6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4" name="Freeform 1028"/>
                <p:cNvSpPr>
                  <a:spLocks/>
                </p:cNvSpPr>
                <p:nvPr/>
              </p:nvSpPr>
              <p:spPr bwMode="auto">
                <a:xfrm>
                  <a:off x="4234" y="2399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5" name="Freeform 1029"/>
                <p:cNvSpPr>
                  <a:spLocks/>
                </p:cNvSpPr>
                <p:nvPr/>
              </p:nvSpPr>
              <p:spPr bwMode="auto">
                <a:xfrm>
                  <a:off x="4192" y="2393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6" name="Freeform 1030"/>
                <p:cNvSpPr>
                  <a:spLocks/>
                </p:cNvSpPr>
                <p:nvPr/>
              </p:nvSpPr>
              <p:spPr bwMode="auto">
                <a:xfrm>
                  <a:off x="4156" y="2381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0 w 24"/>
                    <a:gd name="T13" fmla="*/ 6 h 12"/>
                    <a:gd name="T14" fmla="*/ 0 w 24"/>
                    <a:gd name="T15" fmla="*/ 6 h 12"/>
                    <a:gd name="T16" fmla="*/ 24 w 24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7" name="Freeform 1031"/>
                <p:cNvSpPr>
                  <a:spLocks/>
                </p:cNvSpPr>
                <p:nvPr/>
              </p:nvSpPr>
              <p:spPr bwMode="auto">
                <a:xfrm>
                  <a:off x="4114" y="2375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8" name="Freeform 1032"/>
                <p:cNvSpPr>
                  <a:spLocks/>
                </p:cNvSpPr>
                <p:nvPr/>
              </p:nvSpPr>
              <p:spPr bwMode="auto">
                <a:xfrm>
                  <a:off x="4072" y="237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89" name="Freeform 1033"/>
                <p:cNvSpPr>
                  <a:spLocks/>
                </p:cNvSpPr>
                <p:nvPr/>
              </p:nvSpPr>
              <p:spPr bwMode="auto">
                <a:xfrm>
                  <a:off x="4030" y="2369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90" name="Freeform 1034"/>
                <p:cNvSpPr>
                  <a:spLocks/>
                </p:cNvSpPr>
                <p:nvPr/>
              </p:nvSpPr>
              <p:spPr bwMode="auto">
                <a:xfrm>
                  <a:off x="3987" y="2363"/>
                  <a:ext cx="31" cy="6"/>
                </a:xfrm>
                <a:custGeom>
                  <a:avLst/>
                  <a:gdLst>
                    <a:gd name="T0" fmla="*/ 25 w 31"/>
                    <a:gd name="T1" fmla="*/ 6 h 6"/>
                    <a:gd name="T2" fmla="*/ 31 w 31"/>
                    <a:gd name="T3" fmla="*/ 6 h 6"/>
                    <a:gd name="T4" fmla="*/ 25 w 31"/>
                    <a:gd name="T5" fmla="*/ 0 h 6"/>
                    <a:gd name="T6" fmla="*/ 0 w 31"/>
                    <a:gd name="T7" fmla="*/ 0 h 6"/>
                    <a:gd name="T8" fmla="*/ 0 w 31"/>
                    <a:gd name="T9" fmla="*/ 6 h 6"/>
                    <a:gd name="T10" fmla="*/ 0 w 31"/>
                    <a:gd name="T11" fmla="*/ 6 h 6"/>
                    <a:gd name="T12" fmla="*/ 25 w 31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6">
                      <a:moveTo>
                        <a:pt x="25" y="6"/>
                      </a:move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5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91" name="Freeform 1035"/>
                <p:cNvSpPr>
                  <a:spLocks/>
                </p:cNvSpPr>
                <p:nvPr/>
              </p:nvSpPr>
              <p:spPr bwMode="auto">
                <a:xfrm>
                  <a:off x="3945" y="236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92" name="Freeform 1036"/>
                <p:cNvSpPr>
                  <a:spLocks/>
                </p:cNvSpPr>
                <p:nvPr/>
              </p:nvSpPr>
              <p:spPr bwMode="auto">
                <a:xfrm>
                  <a:off x="3903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93" name="Freeform 1037"/>
                <p:cNvSpPr>
                  <a:spLocks/>
                </p:cNvSpPr>
                <p:nvPr/>
              </p:nvSpPr>
              <p:spPr bwMode="auto">
                <a:xfrm>
                  <a:off x="3861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94" name="Freeform 1038"/>
                <p:cNvSpPr>
                  <a:spLocks/>
                </p:cNvSpPr>
                <p:nvPr/>
              </p:nvSpPr>
              <p:spPr bwMode="auto">
                <a:xfrm>
                  <a:off x="3819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795" name="Freeform 1039"/>
                <p:cNvSpPr>
                  <a:spLocks/>
                </p:cNvSpPr>
                <p:nvPr/>
              </p:nvSpPr>
              <p:spPr bwMode="auto">
                <a:xfrm>
                  <a:off x="3777" y="235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522" name="Group 1040"/>
              <p:cNvGrpSpPr>
                <a:grpSpLocks/>
              </p:cNvGrpSpPr>
              <p:nvPr/>
            </p:nvGrpSpPr>
            <p:grpSpPr bwMode="auto">
              <a:xfrm>
                <a:off x="2889" y="2405"/>
                <a:ext cx="1771" cy="625"/>
                <a:chOff x="2889" y="2405"/>
                <a:chExt cx="1771" cy="625"/>
              </a:xfrm>
            </p:grpSpPr>
            <p:sp>
              <p:nvSpPr>
                <p:cNvPr id="45596" name="Freeform 1041"/>
                <p:cNvSpPr>
                  <a:spLocks/>
                </p:cNvSpPr>
                <p:nvPr/>
              </p:nvSpPr>
              <p:spPr bwMode="auto">
                <a:xfrm>
                  <a:off x="3753" y="2405"/>
                  <a:ext cx="48" cy="6"/>
                </a:xfrm>
                <a:custGeom>
                  <a:avLst/>
                  <a:gdLst>
                    <a:gd name="T0" fmla="*/ 24 w 48"/>
                    <a:gd name="T1" fmla="*/ 6 h 6"/>
                    <a:gd name="T2" fmla="*/ 48 w 48"/>
                    <a:gd name="T3" fmla="*/ 6 h 6"/>
                    <a:gd name="T4" fmla="*/ 48 w 48"/>
                    <a:gd name="T5" fmla="*/ 0 h 6"/>
                    <a:gd name="T6" fmla="*/ 48 w 48"/>
                    <a:gd name="T7" fmla="*/ 0 h 6"/>
                    <a:gd name="T8" fmla="*/ 24 w 48"/>
                    <a:gd name="T9" fmla="*/ 0 h 6"/>
                    <a:gd name="T10" fmla="*/ 0 w 48"/>
                    <a:gd name="T11" fmla="*/ 0 h 6"/>
                    <a:gd name="T12" fmla="*/ 0 w 48"/>
                    <a:gd name="T13" fmla="*/ 0 h 6"/>
                    <a:gd name="T14" fmla="*/ 0 w 48"/>
                    <a:gd name="T15" fmla="*/ 6 h 6"/>
                    <a:gd name="T16" fmla="*/ 24 w 48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8" h="6">
                      <a:moveTo>
                        <a:pt x="24" y="6"/>
                      </a:moveTo>
                      <a:lnTo>
                        <a:pt x="48" y="6"/>
                      </a:lnTo>
                      <a:lnTo>
                        <a:pt x="48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7" name="Freeform 1042"/>
                <p:cNvSpPr>
                  <a:spLocks/>
                </p:cNvSpPr>
                <p:nvPr/>
              </p:nvSpPr>
              <p:spPr bwMode="auto">
                <a:xfrm>
                  <a:off x="3711" y="240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8" name="Freeform 1043"/>
                <p:cNvSpPr>
                  <a:spLocks/>
                </p:cNvSpPr>
                <p:nvPr/>
              </p:nvSpPr>
              <p:spPr bwMode="auto">
                <a:xfrm>
                  <a:off x="3669" y="240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9" name="Freeform 1044"/>
                <p:cNvSpPr>
                  <a:spLocks/>
                </p:cNvSpPr>
                <p:nvPr/>
              </p:nvSpPr>
              <p:spPr bwMode="auto">
                <a:xfrm>
                  <a:off x="3627" y="240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0" name="Freeform 1045"/>
                <p:cNvSpPr>
                  <a:spLocks/>
                </p:cNvSpPr>
                <p:nvPr/>
              </p:nvSpPr>
              <p:spPr bwMode="auto">
                <a:xfrm>
                  <a:off x="3585" y="2405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1" name="Freeform 1046"/>
                <p:cNvSpPr>
                  <a:spLocks/>
                </p:cNvSpPr>
                <p:nvPr/>
              </p:nvSpPr>
              <p:spPr bwMode="auto">
                <a:xfrm>
                  <a:off x="3543" y="241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2" name="Freeform 1047"/>
                <p:cNvSpPr>
                  <a:spLocks/>
                </p:cNvSpPr>
                <p:nvPr/>
              </p:nvSpPr>
              <p:spPr bwMode="auto">
                <a:xfrm>
                  <a:off x="3501" y="2417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3" name="Freeform 1048"/>
                <p:cNvSpPr>
                  <a:spLocks/>
                </p:cNvSpPr>
                <p:nvPr/>
              </p:nvSpPr>
              <p:spPr bwMode="auto">
                <a:xfrm>
                  <a:off x="3459" y="2423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4" name="Freeform 1049"/>
                <p:cNvSpPr>
                  <a:spLocks/>
                </p:cNvSpPr>
                <p:nvPr/>
              </p:nvSpPr>
              <p:spPr bwMode="auto">
                <a:xfrm>
                  <a:off x="3417" y="2423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12 w 30"/>
                    <a:gd name="T7" fmla="*/ 6 h 12"/>
                    <a:gd name="T8" fmla="*/ 0 w 30"/>
                    <a:gd name="T9" fmla="*/ 6 h 12"/>
                    <a:gd name="T10" fmla="*/ 0 w 30"/>
                    <a:gd name="T11" fmla="*/ 6 h 12"/>
                    <a:gd name="T12" fmla="*/ 0 w 30"/>
                    <a:gd name="T13" fmla="*/ 12 h 12"/>
                    <a:gd name="T14" fmla="*/ 12 w 30"/>
                    <a:gd name="T15" fmla="*/ 12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5" name="Freeform 1050"/>
                <p:cNvSpPr>
                  <a:spLocks/>
                </p:cNvSpPr>
                <p:nvPr/>
              </p:nvSpPr>
              <p:spPr bwMode="auto">
                <a:xfrm>
                  <a:off x="3375" y="2435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6" name="Freeform 1051"/>
                <p:cNvSpPr>
                  <a:spLocks/>
                </p:cNvSpPr>
                <p:nvPr/>
              </p:nvSpPr>
              <p:spPr bwMode="auto">
                <a:xfrm>
                  <a:off x="3333" y="2441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7" name="Freeform 1052"/>
                <p:cNvSpPr>
                  <a:spLocks/>
                </p:cNvSpPr>
                <p:nvPr/>
              </p:nvSpPr>
              <p:spPr bwMode="auto">
                <a:xfrm>
                  <a:off x="3291" y="2447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6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8" name="Freeform 1053"/>
                <p:cNvSpPr>
                  <a:spLocks/>
                </p:cNvSpPr>
                <p:nvPr/>
              </p:nvSpPr>
              <p:spPr bwMode="auto">
                <a:xfrm>
                  <a:off x="3249" y="2453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09" name="Freeform 1054"/>
                <p:cNvSpPr>
                  <a:spLocks/>
                </p:cNvSpPr>
                <p:nvPr/>
              </p:nvSpPr>
              <p:spPr bwMode="auto">
                <a:xfrm>
                  <a:off x="3213" y="2465"/>
                  <a:ext cx="24" cy="18"/>
                </a:xfrm>
                <a:custGeom>
                  <a:avLst/>
                  <a:gdLst>
                    <a:gd name="T0" fmla="*/ 24 w 24"/>
                    <a:gd name="T1" fmla="*/ 6 h 18"/>
                    <a:gd name="T2" fmla="*/ 24 w 24"/>
                    <a:gd name="T3" fmla="*/ 6 h 18"/>
                    <a:gd name="T4" fmla="*/ 24 w 24"/>
                    <a:gd name="T5" fmla="*/ 0 h 18"/>
                    <a:gd name="T6" fmla="*/ 0 w 24"/>
                    <a:gd name="T7" fmla="*/ 12 h 18"/>
                    <a:gd name="T8" fmla="*/ 0 w 24"/>
                    <a:gd name="T9" fmla="*/ 12 h 18"/>
                    <a:gd name="T10" fmla="*/ 0 w 24"/>
                    <a:gd name="T11" fmla="*/ 18 h 18"/>
                    <a:gd name="T12" fmla="*/ 24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0" name="Freeform 1055"/>
                <p:cNvSpPr>
                  <a:spLocks/>
                </p:cNvSpPr>
                <p:nvPr/>
              </p:nvSpPr>
              <p:spPr bwMode="auto">
                <a:xfrm>
                  <a:off x="3171" y="2477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1" name="Freeform 1056"/>
                <p:cNvSpPr>
                  <a:spLocks/>
                </p:cNvSpPr>
                <p:nvPr/>
              </p:nvSpPr>
              <p:spPr bwMode="auto">
                <a:xfrm>
                  <a:off x="3129" y="2489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18 w 30"/>
                    <a:gd name="T7" fmla="*/ 6 h 18"/>
                    <a:gd name="T8" fmla="*/ 6 w 30"/>
                    <a:gd name="T9" fmla="*/ 12 h 18"/>
                    <a:gd name="T10" fmla="*/ 0 w 30"/>
                    <a:gd name="T11" fmla="*/ 12 h 18"/>
                    <a:gd name="T12" fmla="*/ 6 w 30"/>
                    <a:gd name="T13" fmla="*/ 18 h 18"/>
                    <a:gd name="T14" fmla="*/ 18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2" name="Freeform 1057"/>
                <p:cNvSpPr>
                  <a:spLocks/>
                </p:cNvSpPr>
                <p:nvPr/>
              </p:nvSpPr>
              <p:spPr bwMode="auto">
                <a:xfrm>
                  <a:off x="3093" y="2507"/>
                  <a:ext cx="24" cy="13"/>
                </a:xfrm>
                <a:custGeom>
                  <a:avLst/>
                  <a:gdLst>
                    <a:gd name="T0" fmla="*/ 24 w 24"/>
                    <a:gd name="T1" fmla="*/ 7 h 13"/>
                    <a:gd name="T2" fmla="*/ 24 w 24"/>
                    <a:gd name="T3" fmla="*/ 0 h 13"/>
                    <a:gd name="T4" fmla="*/ 24 w 24"/>
                    <a:gd name="T5" fmla="*/ 0 h 13"/>
                    <a:gd name="T6" fmla="*/ 0 w 24"/>
                    <a:gd name="T7" fmla="*/ 7 h 13"/>
                    <a:gd name="T8" fmla="*/ 0 w 24"/>
                    <a:gd name="T9" fmla="*/ 13 h 13"/>
                    <a:gd name="T10" fmla="*/ 0 w 24"/>
                    <a:gd name="T11" fmla="*/ 13 h 13"/>
                    <a:gd name="T12" fmla="*/ 24 w 24"/>
                    <a:gd name="T13" fmla="*/ 7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3">
                      <a:moveTo>
                        <a:pt x="24" y="7"/>
                      </a:moveTo>
                      <a:lnTo>
                        <a:pt x="24" y="0"/>
                      </a:lnTo>
                      <a:lnTo>
                        <a:pt x="0" y="7"/>
                      </a:lnTo>
                      <a:lnTo>
                        <a:pt x="0" y="13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3" name="Freeform 1058"/>
                <p:cNvSpPr>
                  <a:spLocks/>
                </p:cNvSpPr>
                <p:nvPr/>
              </p:nvSpPr>
              <p:spPr bwMode="auto">
                <a:xfrm>
                  <a:off x="3051" y="2520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4" name="Freeform 1059"/>
                <p:cNvSpPr>
                  <a:spLocks/>
                </p:cNvSpPr>
                <p:nvPr/>
              </p:nvSpPr>
              <p:spPr bwMode="auto">
                <a:xfrm>
                  <a:off x="3015" y="2538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6 w 30"/>
                    <a:gd name="T7" fmla="*/ 12 h 18"/>
                    <a:gd name="T8" fmla="*/ 0 w 30"/>
                    <a:gd name="T9" fmla="*/ 18 h 18"/>
                    <a:gd name="T10" fmla="*/ 6 w 30"/>
                    <a:gd name="T11" fmla="*/ 18 h 18"/>
                    <a:gd name="T12" fmla="*/ 24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5" name="Freeform 1060"/>
                <p:cNvSpPr>
                  <a:spLocks/>
                </p:cNvSpPr>
                <p:nvPr/>
              </p:nvSpPr>
              <p:spPr bwMode="auto">
                <a:xfrm>
                  <a:off x="2979" y="256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0 h 18"/>
                    <a:gd name="T4" fmla="*/ 24 w 30"/>
                    <a:gd name="T5" fmla="*/ 0 h 18"/>
                    <a:gd name="T6" fmla="*/ 18 w 30"/>
                    <a:gd name="T7" fmla="*/ 6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18 w 30"/>
                    <a:gd name="T15" fmla="*/ 12 h 18"/>
                    <a:gd name="T16" fmla="*/ 24 w 30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6" name="Freeform 1061"/>
                <p:cNvSpPr>
                  <a:spLocks/>
                </p:cNvSpPr>
                <p:nvPr/>
              </p:nvSpPr>
              <p:spPr bwMode="auto">
                <a:xfrm>
                  <a:off x="2949" y="2586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0 h 18"/>
                    <a:gd name="T4" fmla="*/ 18 w 24"/>
                    <a:gd name="T5" fmla="*/ 0 h 18"/>
                    <a:gd name="T6" fmla="*/ 12 w 24"/>
                    <a:gd name="T7" fmla="*/ 6 h 18"/>
                    <a:gd name="T8" fmla="*/ 0 w 24"/>
                    <a:gd name="T9" fmla="*/ 12 h 18"/>
                    <a:gd name="T10" fmla="*/ 0 w 24"/>
                    <a:gd name="T11" fmla="*/ 18 h 18"/>
                    <a:gd name="T12" fmla="*/ 0 w 24"/>
                    <a:gd name="T13" fmla="*/ 18 h 18"/>
                    <a:gd name="T14" fmla="*/ 12 w 24"/>
                    <a:gd name="T15" fmla="*/ 12 h 18"/>
                    <a:gd name="T16" fmla="*/ 18 w 24"/>
                    <a:gd name="T17" fmla="*/ 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7" name="Freeform 1062"/>
                <p:cNvSpPr>
                  <a:spLocks/>
                </p:cNvSpPr>
                <p:nvPr/>
              </p:nvSpPr>
              <p:spPr bwMode="auto">
                <a:xfrm>
                  <a:off x="2919" y="2616"/>
                  <a:ext cx="24" cy="24"/>
                </a:xfrm>
                <a:custGeom>
                  <a:avLst/>
                  <a:gdLst>
                    <a:gd name="T0" fmla="*/ 18 w 24"/>
                    <a:gd name="T1" fmla="*/ 6 h 24"/>
                    <a:gd name="T2" fmla="*/ 24 w 24"/>
                    <a:gd name="T3" fmla="*/ 0 h 24"/>
                    <a:gd name="T4" fmla="*/ 18 w 24"/>
                    <a:gd name="T5" fmla="*/ 0 h 24"/>
                    <a:gd name="T6" fmla="*/ 12 w 24"/>
                    <a:gd name="T7" fmla="*/ 6 h 24"/>
                    <a:gd name="T8" fmla="*/ 6 w 24"/>
                    <a:gd name="T9" fmla="*/ 6 h 24"/>
                    <a:gd name="T10" fmla="*/ 0 w 24"/>
                    <a:gd name="T11" fmla="*/ 18 h 24"/>
                    <a:gd name="T12" fmla="*/ 0 w 24"/>
                    <a:gd name="T13" fmla="*/ 24 h 24"/>
                    <a:gd name="T14" fmla="*/ 6 w 24"/>
                    <a:gd name="T15" fmla="*/ 18 h 24"/>
                    <a:gd name="T16" fmla="*/ 12 w 24"/>
                    <a:gd name="T17" fmla="*/ 6 h 24"/>
                    <a:gd name="T18" fmla="*/ 12 w 24"/>
                    <a:gd name="T19" fmla="*/ 6 h 24"/>
                    <a:gd name="T20" fmla="*/ 12 w 24"/>
                    <a:gd name="T21" fmla="*/ 12 h 24"/>
                    <a:gd name="T22" fmla="*/ 18 w 24"/>
                    <a:gd name="T23" fmla="*/ 6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6"/>
                      </a:move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6" y="18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8" name="Freeform 1063"/>
                <p:cNvSpPr>
                  <a:spLocks/>
                </p:cNvSpPr>
                <p:nvPr/>
              </p:nvSpPr>
              <p:spPr bwMode="auto">
                <a:xfrm>
                  <a:off x="2895" y="2646"/>
                  <a:ext cx="18" cy="24"/>
                </a:xfrm>
                <a:custGeom>
                  <a:avLst/>
                  <a:gdLst>
                    <a:gd name="T0" fmla="*/ 18 w 18"/>
                    <a:gd name="T1" fmla="*/ 0 h 24"/>
                    <a:gd name="T2" fmla="*/ 18 w 18"/>
                    <a:gd name="T3" fmla="*/ 0 h 24"/>
                    <a:gd name="T4" fmla="*/ 12 w 18"/>
                    <a:gd name="T5" fmla="*/ 0 h 24"/>
                    <a:gd name="T6" fmla="*/ 12 w 18"/>
                    <a:gd name="T7" fmla="*/ 6 h 24"/>
                    <a:gd name="T8" fmla="*/ 0 w 18"/>
                    <a:gd name="T9" fmla="*/ 24 h 24"/>
                    <a:gd name="T10" fmla="*/ 6 w 18"/>
                    <a:gd name="T11" fmla="*/ 24 h 24"/>
                    <a:gd name="T12" fmla="*/ 6 w 18"/>
                    <a:gd name="T13" fmla="*/ 24 h 24"/>
                    <a:gd name="T14" fmla="*/ 18 w 18"/>
                    <a:gd name="T15" fmla="*/ 6 h 24"/>
                    <a:gd name="T16" fmla="*/ 18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19" name="Freeform 1064"/>
                <p:cNvSpPr>
                  <a:spLocks/>
                </p:cNvSpPr>
                <p:nvPr/>
              </p:nvSpPr>
              <p:spPr bwMode="auto">
                <a:xfrm>
                  <a:off x="2889" y="2682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6 w 6"/>
                    <a:gd name="T3" fmla="*/ 0 h 30"/>
                    <a:gd name="T4" fmla="*/ 0 w 6"/>
                    <a:gd name="T5" fmla="*/ 6 h 30"/>
                    <a:gd name="T6" fmla="*/ 0 w 6"/>
                    <a:gd name="T7" fmla="*/ 30 h 30"/>
                    <a:gd name="T8" fmla="*/ 0 w 6"/>
                    <a:gd name="T9" fmla="*/ 30 h 30"/>
                    <a:gd name="T10" fmla="*/ 6 w 6"/>
                    <a:gd name="T11" fmla="*/ 30 h 30"/>
                    <a:gd name="T12" fmla="*/ 6 w 6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0" name="Freeform 1065"/>
                <p:cNvSpPr>
                  <a:spLocks/>
                </p:cNvSpPr>
                <p:nvPr/>
              </p:nvSpPr>
              <p:spPr bwMode="auto">
                <a:xfrm>
                  <a:off x="2889" y="2724"/>
                  <a:ext cx="6" cy="30"/>
                </a:xfrm>
                <a:custGeom>
                  <a:avLst/>
                  <a:gdLst>
                    <a:gd name="T0" fmla="*/ 6 w 6"/>
                    <a:gd name="T1" fmla="*/ 6 h 30"/>
                    <a:gd name="T2" fmla="*/ 0 w 6"/>
                    <a:gd name="T3" fmla="*/ 0 h 30"/>
                    <a:gd name="T4" fmla="*/ 0 w 6"/>
                    <a:gd name="T5" fmla="*/ 6 h 30"/>
                    <a:gd name="T6" fmla="*/ 0 w 6"/>
                    <a:gd name="T7" fmla="*/ 24 h 30"/>
                    <a:gd name="T8" fmla="*/ 0 w 6"/>
                    <a:gd name="T9" fmla="*/ 30 h 30"/>
                    <a:gd name="T10" fmla="*/ 6 w 6"/>
                    <a:gd name="T11" fmla="*/ 30 h 30"/>
                    <a:gd name="T12" fmla="*/ 6 w 6"/>
                    <a:gd name="T13" fmla="*/ 30 h 30"/>
                    <a:gd name="T14" fmla="*/ 6 w 6"/>
                    <a:gd name="T15" fmla="*/ 24 h 30"/>
                    <a:gd name="T16" fmla="*/ 6 w 6"/>
                    <a:gd name="T17" fmla="*/ 6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1" name="Freeform 1066"/>
                <p:cNvSpPr>
                  <a:spLocks/>
                </p:cNvSpPr>
                <p:nvPr/>
              </p:nvSpPr>
              <p:spPr bwMode="auto">
                <a:xfrm>
                  <a:off x="2901" y="2766"/>
                  <a:ext cx="18" cy="24"/>
                </a:xfrm>
                <a:custGeom>
                  <a:avLst/>
                  <a:gdLst>
                    <a:gd name="T0" fmla="*/ 6 w 18"/>
                    <a:gd name="T1" fmla="*/ 0 h 24"/>
                    <a:gd name="T2" fmla="*/ 0 w 18"/>
                    <a:gd name="T3" fmla="*/ 0 h 24"/>
                    <a:gd name="T4" fmla="*/ 0 w 18"/>
                    <a:gd name="T5" fmla="*/ 0 h 24"/>
                    <a:gd name="T6" fmla="*/ 6 w 18"/>
                    <a:gd name="T7" fmla="*/ 12 h 24"/>
                    <a:gd name="T8" fmla="*/ 12 w 18"/>
                    <a:gd name="T9" fmla="*/ 24 h 24"/>
                    <a:gd name="T10" fmla="*/ 12 w 18"/>
                    <a:gd name="T11" fmla="*/ 24 h 24"/>
                    <a:gd name="T12" fmla="*/ 18 w 18"/>
                    <a:gd name="T13" fmla="*/ 24 h 24"/>
                    <a:gd name="T14" fmla="*/ 12 w 18"/>
                    <a:gd name="T15" fmla="*/ 12 h 24"/>
                    <a:gd name="T16" fmla="*/ 6 w 18"/>
                    <a:gd name="T17" fmla="*/ 0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2" name="Freeform 1067"/>
                <p:cNvSpPr>
                  <a:spLocks/>
                </p:cNvSpPr>
                <p:nvPr/>
              </p:nvSpPr>
              <p:spPr bwMode="auto">
                <a:xfrm>
                  <a:off x="2919" y="2802"/>
                  <a:ext cx="24" cy="24"/>
                </a:xfrm>
                <a:custGeom>
                  <a:avLst/>
                  <a:gdLst>
                    <a:gd name="T0" fmla="*/ 6 w 24"/>
                    <a:gd name="T1" fmla="*/ 0 h 24"/>
                    <a:gd name="T2" fmla="*/ 6 w 24"/>
                    <a:gd name="T3" fmla="*/ 0 h 24"/>
                    <a:gd name="T4" fmla="*/ 0 w 24"/>
                    <a:gd name="T5" fmla="*/ 0 h 24"/>
                    <a:gd name="T6" fmla="*/ 6 w 24"/>
                    <a:gd name="T7" fmla="*/ 6 h 24"/>
                    <a:gd name="T8" fmla="*/ 12 w 24"/>
                    <a:gd name="T9" fmla="*/ 12 h 24"/>
                    <a:gd name="T10" fmla="*/ 24 w 24"/>
                    <a:gd name="T11" fmla="*/ 24 h 24"/>
                    <a:gd name="T12" fmla="*/ 24 w 24"/>
                    <a:gd name="T13" fmla="*/ 18 h 24"/>
                    <a:gd name="T14" fmla="*/ 24 w 24"/>
                    <a:gd name="T15" fmla="*/ 18 h 24"/>
                    <a:gd name="T16" fmla="*/ 12 w 24"/>
                    <a:gd name="T17" fmla="*/ 6 h 24"/>
                    <a:gd name="T18" fmla="*/ 12 w 24"/>
                    <a:gd name="T19" fmla="*/ 6 h 24"/>
                    <a:gd name="T20" fmla="*/ 12 w 24"/>
                    <a:gd name="T21" fmla="*/ 6 h 24"/>
                    <a:gd name="T22" fmla="*/ 6 w 24"/>
                    <a:gd name="T23" fmla="*/ 0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24"/>
                      </a:lnTo>
                      <a:lnTo>
                        <a:pt x="24" y="18"/>
                      </a:lnTo>
                      <a:lnTo>
                        <a:pt x="12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3" name="Freeform 1068"/>
                <p:cNvSpPr>
                  <a:spLocks/>
                </p:cNvSpPr>
                <p:nvPr/>
              </p:nvSpPr>
              <p:spPr bwMode="auto">
                <a:xfrm>
                  <a:off x="2949" y="2832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0 h 18"/>
                    <a:gd name="T4" fmla="*/ 6 w 30"/>
                    <a:gd name="T5" fmla="*/ 6 h 18"/>
                    <a:gd name="T6" fmla="*/ 12 w 30"/>
                    <a:gd name="T7" fmla="*/ 6 h 18"/>
                    <a:gd name="T8" fmla="*/ 24 w 30"/>
                    <a:gd name="T9" fmla="*/ 18 h 18"/>
                    <a:gd name="T10" fmla="*/ 30 w 30"/>
                    <a:gd name="T11" fmla="*/ 18 h 18"/>
                    <a:gd name="T12" fmla="*/ 24 w 30"/>
                    <a:gd name="T13" fmla="*/ 12 h 18"/>
                    <a:gd name="T14" fmla="*/ 12 w 30"/>
                    <a:gd name="T15" fmla="*/ 0 h 18"/>
                    <a:gd name="T16" fmla="*/ 6 w 30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12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4" name="Freeform 1069"/>
                <p:cNvSpPr>
                  <a:spLocks/>
                </p:cNvSpPr>
                <p:nvPr/>
              </p:nvSpPr>
              <p:spPr bwMode="auto">
                <a:xfrm>
                  <a:off x="2985" y="2856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0 h 18"/>
                    <a:gd name="T4" fmla="*/ 0 w 24"/>
                    <a:gd name="T5" fmla="*/ 6 h 18"/>
                    <a:gd name="T6" fmla="*/ 12 w 24"/>
                    <a:gd name="T7" fmla="*/ 12 h 18"/>
                    <a:gd name="T8" fmla="*/ 24 w 24"/>
                    <a:gd name="T9" fmla="*/ 18 h 18"/>
                    <a:gd name="T10" fmla="*/ 24 w 24"/>
                    <a:gd name="T11" fmla="*/ 12 h 18"/>
                    <a:gd name="T12" fmla="*/ 24 w 24"/>
                    <a:gd name="T13" fmla="*/ 12 h 18"/>
                    <a:gd name="T14" fmla="*/ 12 w 24"/>
                    <a:gd name="T15" fmla="*/ 6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5" name="Freeform 1070"/>
                <p:cNvSpPr>
                  <a:spLocks/>
                </p:cNvSpPr>
                <p:nvPr/>
              </p:nvSpPr>
              <p:spPr bwMode="auto">
                <a:xfrm>
                  <a:off x="3021" y="2874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18 w 24"/>
                    <a:gd name="T7" fmla="*/ 18 h 18"/>
                    <a:gd name="T8" fmla="*/ 24 w 24"/>
                    <a:gd name="T9" fmla="*/ 18 h 18"/>
                    <a:gd name="T10" fmla="*/ 24 w 24"/>
                    <a:gd name="T11" fmla="*/ 18 h 18"/>
                    <a:gd name="T12" fmla="*/ 24 w 24"/>
                    <a:gd name="T13" fmla="*/ 12 h 18"/>
                    <a:gd name="T14" fmla="*/ 18 w 24"/>
                    <a:gd name="T15" fmla="*/ 12 h 18"/>
                    <a:gd name="T16" fmla="*/ 0 w 24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1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6" name="Freeform 1071"/>
                <p:cNvSpPr>
                  <a:spLocks/>
                </p:cNvSpPr>
                <p:nvPr/>
              </p:nvSpPr>
              <p:spPr bwMode="auto">
                <a:xfrm>
                  <a:off x="3057" y="289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7" name="Freeform 1072"/>
                <p:cNvSpPr>
                  <a:spLocks/>
                </p:cNvSpPr>
                <p:nvPr/>
              </p:nvSpPr>
              <p:spPr bwMode="auto">
                <a:xfrm>
                  <a:off x="3099" y="2910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0 w 24"/>
                    <a:gd name="T3" fmla="*/ 6 h 18"/>
                    <a:gd name="T4" fmla="*/ 0 w 24"/>
                    <a:gd name="T5" fmla="*/ 6 h 18"/>
                    <a:gd name="T6" fmla="*/ 24 w 24"/>
                    <a:gd name="T7" fmla="*/ 18 h 18"/>
                    <a:gd name="T8" fmla="*/ 24 w 24"/>
                    <a:gd name="T9" fmla="*/ 12 h 18"/>
                    <a:gd name="T10" fmla="*/ 24 w 24"/>
                    <a:gd name="T11" fmla="*/ 12 h 18"/>
                    <a:gd name="T12" fmla="*/ 0 w 2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8"/>
                      </a:lnTo>
                      <a:lnTo>
                        <a:pt x="2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8" name="Freeform 1073"/>
                <p:cNvSpPr>
                  <a:spLocks/>
                </p:cNvSpPr>
                <p:nvPr/>
              </p:nvSpPr>
              <p:spPr bwMode="auto">
                <a:xfrm>
                  <a:off x="3135" y="292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12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12 h 12"/>
                    <a:gd name="T12" fmla="*/ 24 w 30"/>
                    <a:gd name="T13" fmla="*/ 6 h 12"/>
                    <a:gd name="T14" fmla="*/ 12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29" name="Freeform 1074"/>
                <p:cNvSpPr>
                  <a:spLocks/>
                </p:cNvSpPr>
                <p:nvPr/>
              </p:nvSpPr>
              <p:spPr bwMode="auto">
                <a:xfrm>
                  <a:off x="3177" y="294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0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0" name="Freeform 1075"/>
                <p:cNvSpPr>
                  <a:spLocks/>
                </p:cNvSpPr>
                <p:nvPr/>
              </p:nvSpPr>
              <p:spPr bwMode="auto">
                <a:xfrm>
                  <a:off x="3219" y="2952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6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1" name="Freeform 1076"/>
                <p:cNvSpPr>
                  <a:spLocks/>
                </p:cNvSpPr>
                <p:nvPr/>
              </p:nvSpPr>
              <p:spPr bwMode="auto">
                <a:xfrm>
                  <a:off x="3255" y="2964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30 w 30"/>
                    <a:gd name="T13" fmla="*/ 6 h 12"/>
                    <a:gd name="T14" fmla="*/ 24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2" name="Freeform 1077"/>
                <p:cNvSpPr>
                  <a:spLocks/>
                </p:cNvSpPr>
                <p:nvPr/>
              </p:nvSpPr>
              <p:spPr bwMode="auto">
                <a:xfrm>
                  <a:off x="3297" y="297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3" name="Freeform 1078"/>
                <p:cNvSpPr>
                  <a:spLocks/>
                </p:cNvSpPr>
                <p:nvPr/>
              </p:nvSpPr>
              <p:spPr bwMode="auto">
                <a:xfrm>
                  <a:off x="3339" y="298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4" name="Freeform 1079"/>
                <p:cNvSpPr>
                  <a:spLocks/>
                </p:cNvSpPr>
                <p:nvPr/>
              </p:nvSpPr>
              <p:spPr bwMode="auto">
                <a:xfrm>
                  <a:off x="3381" y="298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5" name="Freeform 1080"/>
                <p:cNvSpPr>
                  <a:spLocks/>
                </p:cNvSpPr>
                <p:nvPr/>
              </p:nvSpPr>
              <p:spPr bwMode="auto">
                <a:xfrm>
                  <a:off x="3423" y="299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12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6" name="Freeform 1081"/>
                <p:cNvSpPr>
                  <a:spLocks/>
                </p:cNvSpPr>
                <p:nvPr/>
              </p:nvSpPr>
              <p:spPr bwMode="auto">
                <a:xfrm>
                  <a:off x="3465" y="300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6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7" name="Freeform 1082"/>
                <p:cNvSpPr>
                  <a:spLocks/>
                </p:cNvSpPr>
                <p:nvPr/>
              </p:nvSpPr>
              <p:spPr bwMode="auto">
                <a:xfrm>
                  <a:off x="3507" y="3006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8" name="Freeform 1083"/>
                <p:cNvSpPr>
                  <a:spLocks/>
                </p:cNvSpPr>
                <p:nvPr/>
              </p:nvSpPr>
              <p:spPr bwMode="auto">
                <a:xfrm>
                  <a:off x="3549" y="3012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39" name="Freeform 1084"/>
                <p:cNvSpPr>
                  <a:spLocks/>
                </p:cNvSpPr>
                <p:nvPr/>
              </p:nvSpPr>
              <p:spPr bwMode="auto">
                <a:xfrm>
                  <a:off x="3591" y="3012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6 w 30"/>
                    <a:gd name="T7" fmla="*/ 6 h 12"/>
                    <a:gd name="T8" fmla="*/ 24 w 30"/>
                    <a:gd name="T9" fmla="*/ 12 h 12"/>
                    <a:gd name="T10" fmla="*/ 30 w 30"/>
                    <a:gd name="T11" fmla="*/ 6 h 12"/>
                    <a:gd name="T12" fmla="*/ 24 w 30"/>
                    <a:gd name="T13" fmla="*/ 6 h 12"/>
                    <a:gd name="T14" fmla="*/ 6 w 30"/>
                    <a:gd name="T15" fmla="*/ 0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0" name="Freeform 1085"/>
                <p:cNvSpPr>
                  <a:spLocks/>
                </p:cNvSpPr>
                <p:nvPr/>
              </p:nvSpPr>
              <p:spPr bwMode="auto">
                <a:xfrm>
                  <a:off x="3633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1" name="Freeform 1086"/>
                <p:cNvSpPr>
                  <a:spLocks/>
                </p:cNvSpPr>
                <p:nvPr/>
              </p:nvSpPr>
              <p:spPr bwMode="auto">
                <a:xfrm>
                  <a:off x="3675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2" name="Freeform 1087"/>
                <p:cNvSpPr>
                  <a:spLocks/>
                </p:cNvSpPr>
                <p:nvPr/>
              </p:nvSpPr>
              <p:spPr bwMode="auto">
                <a:xfrm>
                  <a:off x="3717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3" name="Freeform 1088"/>
                <p:cNvSpPr>
                  <a:spLocks/>
                </p:cNvSpPr>
                <p:nvPr/>
              </p:nvSpPr>
              <p:spPr bwMode="auto">
                <a:xfrm>
                  <a:off x="3759" y="3018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18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8 w 30"/>
                    <a:gd name="T15" fmla="*/ 6 h 12"/>
                    <a:gd name="T16" fmla="*/ 0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4" name="Freeform 1089"/>
                <p:cNvSpPr>
                  <a:spLocks/>
                </p:cNvSpPr>
                <p:nvPr/>
              </p:nvSpPr>
              <p:spPr bwMode="auto">
                <a:xfrm>
                  <a:off x="3801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6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5" name="Freeform 1090"/>
                <p:cNvSpPr>
                  <a:spLocks/>
                </p:cNvSpPr>
                <p:nvPr/>
              </p:nvSpPr>
              <p:spPr bwMode="auto">
                <a:xfrm>
                  <a:off x="3843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6" name="Freeform 1091"/>
                <p:cNvSpPr>
                  <a:spLocks/>
                </p:cNvSpPr>
                <p:nvPr/>
              </p:nvSpPr>
              <p:spPr bwMode="auto">
                <a:xfrm>
                  <a:off x="3885" y="301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0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7" name="Freeform 1092"/>
                <p:cNvSpPr>
                  <a:spLocks/>
                </p:cNvSpPr>
                <p:nvPr/>
              </p:nvSpPr>
              <p:spPr bwMode="auto">
                <a:xfrm>
                  <a:off x="3927" y="301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8" name="Freeform 1093"/>
                <p:cNvSpPr>
                  <a:spLocks/>
                </p:cNvSpPr>
                <p:nvPr/>
              </p:nvSpPr>
              <p:spPr bwMode="auto">
                <a:xfrm>
                  <a:off x="3969" y="3012"/>
                  <a:ext cx="25" cy="6"/>
                </a:xfrm>
                <a:custGeom>
                  <a:avLst/>
                  <a:gdLst>
                    <a:gd name="T0" fmla="*/ 0 w 25"/>
                    <a:gd name="T1" fmla="*/ 0 h 6"/>
                    <a:gd name="T2" fmla="*/ 0 w 25"/>
                    <a:gd name="T3" fmla="*/ 6 h 6"/>
                    <a:gd name="T4" fmla="*/ 0 w 25"/>
                    <a:gd name="T5" fmla="*/ 6 h 6"/>
                    <a:gd name="T6" fmla="*/ 25 w 25"/>
                    <a:gd name="T7" fmla="*/ 6 h 6"/>
                    <a:gd name="T8" fmla="*/ 25 w 25"/>
                    <a:gd name="T9" fmla="*/ 0 h 6"/>
                    <a:gd name="T10" fmla="*/ 25 w 25"/>
                    <a:gd name="T11" fmla="*/ 0 h 6"/>
                    <a:gd name="T12" fmla="*/ 0 w 25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5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5" y="6"/>
                      </a:lnTo>
                      <a:lnTo>
                        <a:pt x="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49" name="Freeform 1094"/>
                <p:cNvSpPr>
                  <a:spLocks/>
                </p:cNvSpPr>
                <p:nvPr/>
              </p:nvSpPr>
              <p:spPr bwMode="auto">
                <a:xfrm>
                  <a:off x="4006" y="300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0" name="Freeform 1095"/>
                <p:cNvSpPr>
                  <a:spLocks/>
                </p:cNvSpPr>
                <p:nvPr/>
              </p:nvSpPr>
              <p:spPr bwMode="auto">
                <a:xfrm>
                  <a:off x="4048" y="300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1" name="Freeform 1096"/>
                <p:cNvSpPr>
                  <a:spLocks/>
                </p:cNvSpPr>
                <p:nvPr/>
              </p:nvSpPr>
              <p:spPr bwMode="auto">
                <a:xfrm>
                  <a:off x="4090" y="3000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2" name="Freeform 1097"/>
                <p:cNvSpPr>
                  <a:spLocks/>
                </p:cNvSpPr>
                <p:nvPr/>
              </p:nvSpPr>
              <p:spPr bwMode="auto">
                <a:xfrm>
                  <a:off x="4132" y="298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3" name="Freeform 1098"/>
                <p:cNvSpPr>
                  <a:spLocks/>
                </p:cNvSpPr>
                <p:nvPr/>
              </p:nvSpPr>
              <p:spPr bwMode="auto">
                <a:xfrm>
                  <a:off x="4174" y="298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4" name="Freeform 1099"/>
                <p:cNvSpPr>
                  <a:spLocks/>
                </p:cNvSpPr>
                <p:nvPr/>
              </p:nvSpPr>
              <p:spPr bwMode="auto">
                <a:xfrm>
                  <a:off x="4216" y="2976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5" name="Freeform 1100"/>
                <p:cNvSpPr>
                  <a:spLocks/>
                </p:cNvSpPr>
                <p:nvPr/>
              </p:nvSpPr>
              <p:spPr bwMode="auto">
                <a:xfrm>
                  <a:off x="4258" y="296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12 w 30"/>
                    <a:gd name="T7" fmla="*/ 12 h 12"/>
                    <a:gd name="T8" fmla="*/ 24 w 30"/>
                    <a:gd name="T9" fmla="*/ 6 h 12"/>
                    <a:gd name="T10" fmla="*/ 30 w 30"/>
                    <a:gd name="T11" fmla="*/ 6 h 12"/>
                    <a:gd name="T12" fmla="*/ 24 w 30"/>
                    <a:gd name="T13" fmla="*/ 0 h 12"/>
                    <a:gd name="T14" fmla="*/ 12 w 30"/>
                    <a:gd name="T15" fmla="*/ 6 h 12"/>
                    <a:gd name="T16" fmla="*/ 0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6" name="Freeform 1101"/>
                <p:cNvSpPr>
                  <a:spLocks/>
                </p:cNvSpPr>
                <p:nvPr/>
              </p:nvSpPr>
              <p:spPr bwMode="auto">
                <a:xfrm>
                  <a:off x="4300" y="2952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7" name="Freeform 1102"/>
                <p:cNvSpPr>
                  <a:spLocks/>
                </p:cNvSpPr>
                <p:nvPr/>
              </p:nvSpPr>
              <p:spPr bwMode="auto">
                <a:xfrm>
                  <a:off x="4336" y="2940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8" name="Freeform 1103"/>
                <p:cNvSpPr>
                  <a:spLocks/>
                </p:cNvSpPr>
                <p:nvPr/>
              </p:nvSpPr>
              <p:spPr bwMode="auto">
                <a:xfrm>
                  <a:off x="4378" y="2928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24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30 w 30"/>
                    <a:gd name="T13" fmla="*/ 0 h 12"/>
                    <a:gd name="T14" fmla="*/ 24 w 30"/>
                    <a:gd name="T15" fmla="*/ 6 h 12"/>
                    <a:gd name="T16" fmla="*/ 6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59" name="Freeform 1104"/>
                <p:cNvSpPr>
                  <a:spLocks/>
                </p:cNvSpPr>
                <p:nvPr/>
              </p:nvSpPr>
              <p:spPr bwMode="auto">
                <a:xfrm>
                  <a:off x="4420" y="2916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12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0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0" name="Freeform 1105"/>
                <p:cNvSpPr>
                  <a:spLocks/>
                </p:cNvSpPr>
                <p:nvPr/>
              </p:nvSpPr>
              <p:spPr bwMode="auto">
                <a:xfrm>
                  <a:off x="4456" y="2898"/>
                  <a:ext cx="30" cy="18"/>
                </a:xfrm>
                <a:custGeom>
                  <a:avLst/>
                  <a:gdLst>
                    <a:gd name="T0" fmla="*/ 6 w 30"/>
                    <a:gd name="T1" fmla="*/ 12 h 18"/>
                    <a:gd name="T2" fmla="*/ 0 w 30"/>
                    <a:gd name="T3" fmla="*/ 12 h 18"/>
                    <a:gd name="T4" fmla="*/ 6 w 30"/>
                    <a:gd name="T5" fmla="*/ 18 h 18"/>
                    <a:gd name="T6" fmla="*/ 24 w 30"/>
                    <a:gd name="T7" fmla="*/ 6 h 18"/>
                    <a:gd name="T8" fmla="*/ 30 w 30"/>
                    <a:gd name="T9" fmla="*/ 0 h 18"/>
                    <a:gd name="T10" fmla="*/ 24 w 30"/>
                    <a:gd name="T11" fmla="*/ 0 h 18"/>
                    <a:gd name="T12" fmla="*/ 6 w 30"/>
                    <a:gd name="T13" fmla="*/ 1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12"/>
                      </a:move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1" name="Freeform 1106"/>
                <p:cNvSpPr>
                  <a:spLocks/>
                </p:cNvSpPr>
                <p:nvPr/>
              </p:nvSpPr>
              <p:spPr bwMode="auto">
                <a:xfrm>
                  <a:off x="4498" y="288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2 h 18"/>
                    <a:gd name="T4" fmla="*/ 0 w 24"/>
                    <a:gd name="T5" fmla="*/ 18 h 18"/>
                    <a:gd name="T6" fmla="*/ 12 w 24"/>
                    <a:gd name="T7" fmla="*/ 12 h 18"/>
                    <a:gd name="T8" fmla="*/ 24 w 24"/>
                    <a:gd name="T9" fmla="*/ 6 h 18"/>
                    <a:gd name="T10" fmla="*/ 24 w 24"/>
                    <a:gd name="T11" fmla="*/ 0 h 18"/>
                    <a:gd name="T12" fmla="*/ 24 w 24"/>
                    <a:gd name="T13" fmla="*/ 0 h 18"/>
                    <a:gd name="T14" fmla="*/ 12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2" name="Freeform 1107"/>
                <p:cNvSpPr>
                  <a:spLocks/>
                </p:cNvSpPr>
                <p:nvPr/>
              </p:nvSpPr>
              <p:spPr bwMode="auto">
                <a:xfrm>
                  <a:off x="4534" y="2856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18 w 24"/>
                    <a:gd name="T7" fmla="*/ 12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18 w 24"/>
                    <a:gd name="T15" fmla="*/ 6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3" name="Freeform 1108"/>
                <p:cNvSpPr>
                  <a:spLocks/>
                </p:cNvSpPr>
                <p:nvPr/>
              </p:nvSpPr>
              <p:spPr bwMode="auto">
                <a:xfrm>
                  <a:off x="4570" y="2832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18 w 24"/>
                    <a:gd name="T7" fmla="*/ 6 h 24"/>
                    <a:gd name="T8" fmla="*/ 18 w 24"/>
                    <a:gd name="T9" fmla="*/ 6 h 24"/>
                    <a:gd name="T10" fmla="*/ 24 w 24"/>
                    <a:gd name="T11" fmla="*/ 6 h 24"/>
                    <a:gd name="T12" fmla="*/ 18 w 24"/>
                    <a:gd name="T13" fmla="*/ 0 h 24"/>
                    <a:gd name="T14" fmla="*/ 18 w 24"/>
                    <a:gd name="T15" fmla="*/ 0 h 24"/>
                    <a:gd name="T16" fmla="*/ 0 w 24"/>
                    <a:gd name="T17" fmla="*/ 1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18" y="6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4" name="Freeform 1109"/>
                <p:cNvSpPr>
                  <a:spLocks/>
                </p:cNvSpPr>
                <p:nvPr/>
              </p:nvSpPr>
              <p:spPr bwMode="auto">
                <a:xfrm>
                  <a:off x="4600" y="2802"/>
                  <a:ext cx="24" cy="24"/>
                </a:xfrm>
                <a:custGeom>
                  <a:avLst/>
                  <a:gdLst>
                    <a:gd name="T0" fmla="*/ 6 w 24"/>
                    <a:gd name="T1" fmla="*/ 18 h 24"/>
                    <a:gd name="T2" fmla="*/ 0 w 24"/>
                    <a:gd name="T3" fmla="*/ 24 h 24"/>
                    <a:gd name="T4" fmla="*/ 6 w 24"/>
                    <a:gd name="T5" fmla="*/ 24 h 24"/>
                    <a:gd name="T6" fmla="*/ 18 w 24"/>
                    <a:gd name="T7" fmla="*/ 12 h 24"/>
                    <a:gd name="T8" fmla="*/ 24 w 24"/>
                    <a:gd name="T9" fmla="*/ 6 h 24"/>
                    <a:gd name="T10" fmla="*/ 24 w 24"/>
                    <a:gd name="T11" fmla="*/ 6 h 24"/>
                    <a:gd name="T12" fmla="*/ 24 w 24"/>
                    <a:gd name="T13" fmla="*/ 0 h 24"/>
                    <a:gd name="T14" fmla="*/ 18 w 24"/>
                    <a:gd name="T15" fmla="*/ 6 h 24"/>
                    <a:gd name="T16" fmla="*/ 18 w 24"/>
                    <a:gd name="T17" fmla="*/ 6 h 24"/>
                    <a:gd name="T18" fmla="*/ 18 w 24"/>
                    <a:gd name="T19" fmla="*/ 6 h 24"/>
                    <a:gd name="T20" fmla="*/ 18 w 24"/>
                    <a:gd name="T21" fmla="*/ 6 h 24"/>
                    <a:gd name="T22" fmla="*/ 6 w 24"/>
                    <a:gd name="T23" fmla="*/ 18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6" y="18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5" name="Freeform 1110"/>
                <p:cNvSpPr>
                  <a:spLocks/>
                </p:cNvSpPr>
                <p:nvPr/>
              </p:nvSpPr>
              <p:spPr bwMode="auto">
                <a:xfrm>
                  <a:off x="4630" y="2772"/>
                  <a:ext cx="18" cy="24"/>
                </a:xfrm>
                <a:custGeom>
                  <a:avLst/>
                  <a:gdLst>
                    <a:gd name="T0" fmla="*/ 0 w 18"/>
                    <a:gd name="T1" fmla="*/ 24 h 24"/>
                    <a:gd name="T2" fmla="*/ 0 w 18"/>
                    <a:gd name="T3" fmla="*/ 24 h 24"/>
                    <a:gd name="T4" fmla="*/ 6 w 18"/>
                    <a:gd name="T5" fmla="*/ 24 h 24"/>
                    <a:gd name="T6" fmla="*/ 18 w 18"/>
                    <a:gd name="T7" fmla="*/ 6 h 24"/>
                    <a:gd name="T8" fmla="*/ 18 w 18"/>
                    <a:gd name="T9" fmla="*/ 0 h 24"/>
                    <a:gd name="T10" fmla="*/ 12 w 18"/>
                    <a:gd name="T11" fmla="*/ 0 h 24"/>
                    <a:gd name="T12" fmla="*/ 12 w 18"/>
                    <a:gd name="T13" fmla="*/ 0 h 24"/>
                    <a:gd name="T14" fmla="*/ 12 w 18"/>
                    <a:gd name="T15" fmla="*/ 6 h 24"/>
                    <a:gd name="T16" fmla="*/ 0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18" y="6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2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6" name="Freeform 1111"/>
                <p:cNvSpPr>
                  <a:spLocks/>
                </p:cNvSpPr>
                <p:nvPr/>
              </p:nvSpPr>
              <p:spPr bwMode="auto">
                <a:xfrm>
                  <a:off x="4648" y="2730"/>
                  <a:ext cx="12" cy="30"/>
                </a:xfrm>
                <a:custGeom>
                  <a:avLst/>
                  <a:gdLst>
                    <a:gd name="T0" fmla="*/ 0 w 12"/>
                    <a:gd name="T1" fmla="*/ 24 h 30"/>
                    <a:gd name="T2" fmla="*/ 6 w 12"/>
                    <a:gd name="T3" fmla="*/ 30 h 30"/>
                    <a:gd name="T4" fmla="*/ 6 w 12"/>
                    <a:gd name="T5" fmla="*/ 24 h 30"/>
                    <a:gd name="T6" fmla="*/ 12 w 12"/>
                    <a:gd name="T7" fmla="*/ 18 h 30"/>
                    <a:gd name="T8" fmla="*/ 12 w 12"/>
                    <a:gd name="T9" fmla="*/ 6 h 30"/>
                    <a:gd name="T10" fmla="*/ 12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8 h 30"/>
                    <a:gd name="T16" fmla="*/ 0 w 12"/>
                    <a:gd name="T17" fmla="*/ 24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24"/>
                      </a:move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12" y="18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6" y="18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7" name="Freeform 1112"/>
                <p:cNvSpPr>
                  <a:spLocks/>
                </p:cNvSpPr>
                <p:nvPr/>
              </p:nvSpPr>
              <p:spPr bwMode="auto">
                <a:xfrm>
                  <a:off x="4654" y="2688"/>
                  <a:ext cx="6" cy="30"/>
                </a:xfrm>
                <a:custGeom>
                  <a:avLst/>
                  <a:gdLst>
                    <a:gd name="T0" fmla="*/ 0 w 6"/>
                    <a:gd name="T1" fmla="*/ 30 h 30"/>
                    <a:gd name="T2" fmla="*/ 6 w 6"/>
                    <a:gd name="T3" fmla="*/ 30 h 30"/>
                    <a:gd name="T4" fmla="*/ 6 w 6"/>
                    <a:gd name="T5" fmla="*/ 30 h 30"/>
                    <a:gd name="T6" fmla="*/ 6 w 6"/>
                    <a:gd name="T7" fmla="*/ 6 h 30"/>
                    <a:gd name="T8" fmla="*/ 0 w 6"/>
                    <a:gd name="T9" fmla="*/ 0 h 30"/>
                    <a:gd name="T10" fmla="*/ 0 w 6"/>
                    <a:gd name="T11" fmla="*/ 6 h 30"/>
                    <a:gd name="T12" fmla="*/ 0 w 6"/>
                    <a:gd name="T13" fmla="*/ 30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8" name="Freeform 1113"/>
                <p:cNvSpPr>
                  <a:spLocks/>
                </p:cNvSpPr>
                <p:nvPr/>
              </p:nvSpPr>
              <p:spPr bwMode="auto">
                <a:xfrm>
                  <a:off x="4636" y="2652"/>
                  <a:ext cx="18" cy="24"/>
                </a:xfrm>
                <a:custGeom>
                  <a:avLst/>
                  <a:gdLst>
                    <a:gd name="T0" fmla="*/ 12 w 18"/>
                    <a:gd name="T1" fmla="*/ 24 h 24"/>
                    <a:gd name="T2" fmla="*/ 12 w 18"/>
                    <a:gd name="T3" fmla="*/ 24 h 24"/>
                    <a:gd name="T4" fmla="*/ 18 w 18"/>
                    <a:gd name="T5" fmla="*/ 24 h 24"/>
                    <a:gd name="T6" fmla="*/ 12 w 18"/>
                    <a:gd name="T7" fmla="*/ 0 h 24"/>
                    <a:gd name="T8" fmla="*/ 6 w 18"/>
                    <a:gd name="T9" fmla="*/ 0 h 24"/>
                    <a:gd name="T10" fmla="*/ 6 w 18"/>
                    <a:gd name="T11" fmla="*/ 0 h 24"/>
                    <a:gd name="T12" fmla="*/ 0 w 18"/>
                    <a:gd name="T13" fmla="*/ 0 h 24"/>
                    <a:gd name="T14" fmla="*/ 6 w 18"/>
                    <a:gd name="T15" fmla="*/ 0 h 24"/>
                    <a:gd name="T16" fmla="*/ 12 w 18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" h="24">
                      <a:moveTo>
                        <a:pt x="12" y="24"/>
                      </a:moveTo>
                      <a:lnTo>
                        <a:pt x="12" y="24"/>
                      </a:lnTo>
                      <a:lnTo>
                        <a:pt x="18" y="24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69" name="Freeform 1114"/>
                <p:cNvSpPr>
                  <a:spLocks/>
                </p:cNvSpPr>
                <p:nvPr/>
              </p:nvSpPr>
              <p:spPr bwMode="auto">
                <a:xfrm>
                  <a:off x="4612" y="2616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18 w 24"/>
                    <a:gd name="T3" fmla="*/ 24 h 24"/>
                    <a:gd name="T4" fmla="*/ 24 w 24"/>
                    <a:gd name="T5" fmla="*/ 24 h 24"/>
                    <a:gd name="T6" fmla="*/ 12 w 24"/>
                    <a:gd name="T7" fmla="*/ 6 h 24"/>
                    <a:gd name="T8" fmla="*/ 6 w 24"/>
                    <a:gd name="T9" fmla="*/ 6 h 24"/>
                    <a:gd name="T10" fmla="*/ 6 w 24"/>
                    <a:gd name="T11" fmla="*/ 0 h 24"/>
                    <a:gd name="T12" fmla="*/ 0 w 24"/>
                    <a:gd name="T13" fmla="*/ 6 h 24"/>
                    <a:gd name="T14" fmla="*/ 6 w 24"/>
                    <a:gd name="T15" fmla="*/ 6 h 24"/>
                    <a:gd name="T16" fmla="*/ 6 w 24"/>
                    <a:gd name="T17" fmla="*/ 12 h 24"/>
                    <a:gd name="T18" fmla="*/ 6 w 24"/>
                    <a:gd name="T19" fmla="*/ 6 h 24"/>
                    <a:gd name="T20" fmla="*/ 6 w 24"/>
                    <a:gd name="T21" fmla="*/ 6 h 24"/>
                    <a:gd name="T22" fmla="*/ 18 w 24"/>
                    <a:gd name="T23" fmla="*/ 24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6" y="6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0" name="Freeform 1115"/>
                <p:cNvSpPr>
                  <a:spLocks/>
                </p:cNvSpPr>
                <p:nvPr/>
              </p:nvSpPr>
              <p:spPr bwMode="auto">
                <a:xfrm>
                  <a:off x="4582" y="2586"/>
                  <a:ext cx="24" cy="24"/>
                </a:xfrm>
                <a:custGeom>
                  <a:avLst/>
                  <a:gdLst>
                    <a:gd name="T0" fmla="*/ 18 w 24"/>
                    <a:gd name="T1" fmla="*/ 24 h 24"/>
                    <a:gd name="T2" fmla="*/ 24 w 24"/>
                    <a:gd name="T3" fmla="*/ 24 h 24"/>
                    <a:gd name="T4" fmla="*/ 18 w 24"/>
                    <a:gd name="T5" fmla="*/ 18 h 24"/>
                    <a:gd name="T6" fmla="*/ 6 w 24"/>
                    <a:gd name="T7" fmla="*/ 6 h 24"/>
                    <a:gd name="T8" fmla="*/ 0 w 24"/>
                    <a:gd name="T9" fmla="*/ 0 h 24"/>
                    <a:gd name="T10" fmla="*/ 0 w 24"/>
                    <a:gd name="T11" fmla="*/ 6 h 24"/>
                    <a:gd name="T12" fmla="*/ 0 w 24"/>
                    <a:gd name="T13" fmla="*/ 6 h 24"/>
                    <a:gd name="T14" fmla="*/ 6 w 24"/>
                    <a:gd name="T15" fmla="*/ 12 h 24"/>
                    <a:gd name="T16" fmla="*/ 18 w 24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24"/>
                      </a:move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1" name="Freeform 1116"/>
                <p:cNvSpPr>
                  <a:spLocks/>
                </p:cNvSpPr>
                <p:nvPr/>
              </p:nvSpPr>
              <p:spPr bwMode="auto">
                <a:xfrm>
                  <a:off x="4546" y="2562"/>
                  <a:ext cx="30" cy="24"/>
                </a:xfrm>
                <a:custGeom>
                  <a:avLst/>
                  <a:gdLst>
                    <a:gd name="T0" fmla="*/ 24 w 30"/>
                    <a:gd name="T1" fmla="*/ 24 h 24"/>
                    <a:gd name="T2" fmla="*/ 30 w 30"/>
                    <a:gd name="T3" fmla="*/ 18 h 24"/>
                    <a:gd name="T4" fmla="*/ 24 w 30"/>
                    <a:gd name="T5" fmla="*/ 18 h 24"/>
                    <a:gd name="T6" fmla="*/ 6 w 30"/>
                    <a:gd name="T7" fmla="*/ 6 h 24"/>
                    <a:gd name="T8" fmla="*/ 6 w 30"/>
                    <a:gd name="T9" fmla="*/ 0 h 24"/>
                    <a:gd name="T10" fmla="*/ 0 w 30"/>
                    <a:gd name="T11" fmla="*/ 6 h 24"/>
                    <a:gd name="T12" fmla="*/ 6 w 30"/>
                    <a:gd name="T13" fmla="*/ 6 h 24"/>
                    <a:gd name="T14" fmla="*/ 6 w 30"/>
                    <a:gd name="T15" fmla="*/ 12 h 24"/>
                    <a:gd name="T16" fmla="*/ 24 w 30"/>
                    <a:gd name="T17" fmla="*/ 2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24">
                      <a:moveTo>
                        <a:pt x="24" y="24"/>
                      </a:moveTo>
                      <a:lnTo>
                        <a:pt x="30" y="18"/>
                      </a:lnTo>
                      <a:lnTo>
                        <a:pt x="24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2" name="Freeform 1117"/>
                <p:cNvSpPr>
                  <a:spLocks/>
                </p:cNvSpPr>
                <p:nvPr/>
              </p:nvSpPr>
              <p:spPr bwMode="auto">
                <a:xfrm>
                  <a:off x="4510" y="2544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3" name="Freeform 1118"/>
                <p:cNvSpPr>
                  <a:spLocks/>
                </p:cNvSpPr>
                <p:nvPr/>
              </p:nvSpPr>
              <p:spPr bwMode="auto">
                <a:xfrm>
                  <a:off x="4474" y="252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4" name="Freeform 1119"/>
                <p:cNvSpPr>
                  <a:spLocks/>
                </p:cNvSpPr>
                <p:nvPr/>
              </p:nvSpPr>
              <p:spPr bwMode="auto">
                <a:xfrm>
                  <a:off x="4432" y="2507"/>
                  <a:ext cx="30" cy="13"/>
                </a:xfrm>
                <a:custGeom>
                  <a:avLst/>
                  <a:gdLst>
                    <a:gd name="T0" fmla="*/ 30 w 30"/>
                    <a:gd name="T1" fmla="*/ 13 h 13"/>
                    <a:gd name="T2" fmla="*/ 30 w 30"/>
                    <a:gd name="T3" fmla="*/ 13 h 13"/>
                    <a:gd name="T4" fmla="*/ 30 w 30"/>
                    <a:gd name="T5" fmla="*/ 7 h 13"/>
                    <a:gd name="T6" fmla="*/ 24 w 30"/>
                    <a:gd name="T7" fmla="*/ 7 h 13"/>
                    <a:gd name="T8" fmla="*/ 6 w 30"/>
                    <a:gd name="T9" fmla="*/ 0 h 13"/>
                    <a:gd name="T10" fmla="*/ 0 w 30"/>
                    <a:gd name="T11" fmla="*/ 0 h 13"/>
                    <a:gd name="T12" fmla="*/ 6 w 30"/>
                    <a:gd name="T13" fmla="*/ 7 h 13"/>
                    <a:gd name="T14" fmla="*/ 24 w 30"/>
                    <a:gd name="T15" fmla="*/ 13 h 13"/>
                    <a:gd name="T16" fmla="*/ 30 w 30"/>
                    <a:gd name="T17" fmla="*/ 13 h 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3">
                      <a:moveTo>
                        <a:pt x="30" y="13"/>
                      </a:moveTo>
                      <a:lnTo>
                        <a:pt x="30" y="13"/>
                      </a:lnTo>
                      <a:lnTo>
                        <a:pt x="30" y="7"/>
                      </a:lnTo>
                      <a:lnTo>
                        <a:pt x="24" y="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24" y="13"/>
                      </a:lnTo>
                      <a:lnTo>
                        <a:pt x="30" y="1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5" name="Freeform 1120"/>
                <p:cNvSpPr>
                  <a:spLocks/>
                </p:cNvSpPr>
                <p:nvPr/>
              </p:nvSpPr>
              <p:spPr bwMode="auto">
                <a:xfrm>
                  <a:off x="4396" y="2495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6" name="Freeform 1121"/>
                <p:cNvSpPr>
                  <a:spLocks/>
                </p:cNvSpPr>
                <p:nvPr/>
              </p:nvSpPr>
              <p:spPr bwMode="auto">
                <a:xfrm>
                  <a:off x="4354" y="2483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7" name="Freeform 1122"/>
                <p:cNvSpPr>
                  <a:spLocks/>
                </p:cNvSpPr>
                <p:nvPr/>
              </p:nvSpPr>
              <p:spPr bwMode="auto">
                <a:xfrm>
                  <a:off x="4318" y="2471"/>
                  <a:ext cx="24" cy="12"/>
                </a:xfrm>
                <a:custGeom>
                  <a:avLst/>
                  <a:gdLst>
                    <a:gd name="T0" fmla="*/ 24 w 24"/>
                    <a:gd name="T1" fmla="*/ 12 h 12"/>
                    <a:gd name="T2" fmla="*/ 24 w 24"/>
                    <a:gd name="T3" fmla="*/ 6 h 12"/>
                    <a:gd name="T4" fmla="*/ 24 w 24"/>
                    <a:gd name="T5" fmla="*/ 6 h 12"/>
                    <a:gd name="T6" fmla="*/ 0 w 24"/>
                    <a:gd name="T7" fmla="*/ 0 h 12"/>
                    <a:gd name="T8" fmla="*/ 0 w 24"/>
                    <a:gd name="T9" fmla="*/ 0 h 12"/>
                    <a:gd name="T10" fmla="*/ 0 w 24"/>
                    <a:gd name="T11" fmla="*/ 6 h 12"/>
                    <a:gd name="T12" fmla="*/ 24 w 24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24" y="12"/>
                      </a:move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8" name="Freeform 1123"/>
                <p:cNvSpPr>
                  <a:spLocks/>
                </p:cNvSpPr>
                <p:nvPr/>
              </p:nvSpPr>
              <p:spPr bwMode="auto">
                <a:xfrm>
                  <a:off x="4276" y="2459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79" name="Freeform 1124"/>
                <p:cNvSpPr>
                  <a:spLocks/>
                </p:cNvSpPr>
                <p:nvPr/>
              </p:nvSpPr>
              <p:spPr bwMode="auto">
                <a:xfrm>
                  <a:off x="4234" y="2447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6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0" name="Freeform 1125"/>
                <p:cNvSpPr>
                  <a:spLocks/>
                </p:cNvSpPr>
                <p:nvPr/>
              </p:nvSpPr>
              <p:spPr bwMode="auto">
                <a:xfrm>
                  <a:off x="4192" y="2441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1" name="Freeform 1126"/>
                <p:cNvSpPr>
                  <a:spLocks/>
                </p:cNvSpPr>
                <p:nvPr/>
              </p:nvSpPr>
              <p:spPr bwMode="auto">
                <a:xfrm>
                  <a:off x="4150" y="2435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2" name="Freeform 1127"/>
                <p:cNvSpPr>
                  <a:spLocks/>
                </p:cNvSpPr>
                <p:nvPr/>
              </p:nvSpPr>
              <p:spPr bwMode="auto">
                <a:xfrm>
                  <a:off x="4108" y="2423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12 h 12"/>
                    <a:gd name="T4" fmla="*/ 30 w 30"/>
                    <a:gd name="T5" fmla="*/ 6 h 12"/>
                    <a:gd name="T6" fmla="*/ 12 w 30"/>
                    <a:gd name="T7" fmla="*/ 6 h 12"/>
                    <a:gd name="T8" fmla="*/ 6 w 30"/>
                    <a:gd name="T9" fmla="*/ 0 h 12"/>
                    <a:gd name="T10" fmla="*/ 0 w 30"/>
                    <a:gd name="T11" fmla="*/ 6 h 12"/>
                    <a:gd name="T12" fmla="*/ 6 w 30"/>
                    <a:gd name="T13" fmla="*/ 6 h 12"/>
                    <a:gd name="T14" fmla="*/ 12 w 30"/>
                    <a:gd name="T15" fmla="*/ 12 h 12"/>
                    <a:gd name="T16" fmla="*/ 30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2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3" name="Freeform 1128"/>
                <p:cNvSpPr>
                  <a:spLocks/>
                </p:cNvSpPr>
                <p:nvPr/>
              </p:nvSpPr>
              <p:spPr bwMode="auto">
                <a:xfrm>
                  <a:off x="4066" y="2423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4" name="Freeform 1129"/>
                <p:cNvSpPr>
                  <a:spLocks/>
                </p:cNvSpPr>
                <p:nvPr/>
              </p:nvSpPr>
              <p:spPr bwMode="auto">
                <a:xfrm>
                  <a:off x="4024" y="2417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5" name="Freeform 1130"/>
                <p:cNvSpPr>
                  <a:spLocks/>
                </p:cNvSpPr>
                <p:nvPr/>
              </p:nvSpPr>
              <p:spPr bwMode="auto">
                <a:xfrm>
                  <a:off x="3981" y="2411"/>
                  <a:ext cx="31" cy="12"/>
                </a:xfrm>
                <a:custGeom>
                  <a:avLst/>
                  <a:gdLst>
                    <a:gd name="T0" fmla="*/ 31 w 31"/>
                    <a:gd name="T1" fmla="*/ 12 h 12"/>
                    <a:gd name="T2" fmla="*/ 31 w 31"/>
                    <a:gd name="T3" fmla="*/ 6 h 12"/>
                    <a:gd name="T4" fmla="*/ 31 w 31"/>
                    <a:gd name="T5" fmla="*/ 6 h 12"/>
                    <a:gd name="T6" fmla="*/ 6 w 31"/>
                    <a:gd name="T7" fmla="*/ 0 h 12"/>
                    <a:gd name="T8" fmla="*/ 0 w 31"/>
                    <a:gd name="T9" fmla="*/ 6 h 12"/>
                    <a:gd name="T10" fmla="*/ 6 w 31"/>
                    <a:gd name="T11" fmla="*/ 6 h 12"/>
                    <a:gd name="T12" fmla="*/ 31 w 31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1" h="12">
                      <a:moveTo>
                        <a:pt x="31" y="12"/>
                      </a:moveTo>
                      <a:lnTo>
                        <a:pt x="31" y="6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1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6" name="Freeform 1131"/>
                <p:cNvSpPr>
                  <a:spLocks/>
                </p:cNvSpPr>
                <p:nvPr/>
              </p:nvSpPr>
              <p:spPr bwMode="auto">
                <a:xfrm>
                  <a:off x="3939" y="241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18 w 30"/>
                    <a:gd name="T7" fmla="*/ 0 h 6"/>
                    <a:gd name="T8" fmla="*/ 6 w 30"/>
                    <a:gd name="T9" fmla="*/ 0 h 6"/>
                    <a:gd name="T10" fmla="*/ 0 w 30"/>
                    <a:gd name="T11" fmla="*/ 0 h 6"/>
                    <a:gd name="T12" fmla="*/ 6 w 30"/>
                    <a:gd name="T13" fmla="*/ 6 h 6"/>
                    <a:gd name="T14" fmla="*/ 18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7" name="Freeform 1132"/>
                <p:cNvSpPr>
                  <a:spLocks/>
                </p:cNvSpPr>
                <p:nvPr/>
              </p:nvSpPr>
              <p:spPr bwMode="auto">
                <a:xfrm>
                  <a:off x="3897" y="2405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8" name="Freeform 1133"/>
                <p:cNvSpPr>
                  <a:spLocks/>
                </p:cNvSpPr>
                <p:nvPr/>
              </p:nvSpPr>
              <p:spPr bwMode="auto">
                <a:xfrm>
                  <a:off x="3855" y="2405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6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89" name="Freeform 1134"/>
                <p:cNvSpPr>
                  <a:spLocks/>
                </p:cNvSpPr>
                <p:nvPr/>
              </p:nvSpPr>
              <p:spPr bwMode="auto">
                <a:xfrm>
                  <a:off x="3813" y="2405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523" name="Group 1135"/>
              <p:cNvGrpSpPr>
                <a:grpSpLocks/>
              </p:cNvGrpSpPr>
              <p:nvPr/>
            </p:nvGrpSpPr>
            <p:grpSpPr bwMode="auto">
              <a:xfrm>
                <a:off x="3177" y="2501"/>
                <a:ext cx="1195" cy="433"/>
                <a:chOff x="3177" y="2501"/>
                <a:chExt cx="1195" cy="433"/>
              </a:xfrm>
            </p:grpSpPr>
            <p:sp>
              <p:nvSpPr>
                <p:cNvPr id="45532" name="Freeform 1136"/>
                <p:cNvSpPr>
                  <a:spLocks/>
                </p:cNvSpPr>
                <p:nvPr/>
              </p:nvSpPr>
              <p:spPr bwMode="auto">
                <a:xfrm>
                  <a:off x="3747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30 w 30"/>
                    <a:gd name="T7" fmla="*/ 0 h 6"/>
                    <a:gd name="T8" fmla="*/ 24 w 30"/>
                    <a:gd name="T9" fmla="*/ 0 h 6"/>
                    <a:gd name="T10" fmla="*/ 0 w 30"/>
                    <a:gd name="T11" fmla="*/ 0 h 6"/>
                    <a:gd name="T12" fmla="*/ 0 w 30"/>
                    <a:gd name="T13" fmla="*/ 0 h 6"/>
                    <a:gd name="T14" fmla="*/ 0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33" name="Freeform 1137"/>
                <p:cNvSpPr>
                  <a:spLocks/>
                </p:cNvSpPr>
                <p:nvPr/>
              </p:nvSpPr>
              <p:spPr bwMode="auto">
                <a:xfrm>
                  <a:off x="3705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34" name="Freeform 1138"/>
                <p:cNvSpPr>
                  <a:spLocks/>
                </p:cNvSpPr>
                <p:nvPr/>
              </p:nvSpPr>
              <p:spPr bwMode="auto">
                <a:xfrm>
                  <a:off x="3663" y="2501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6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35" name="Freeform 1139"/>
                <p:cNvSpPr>
                  <a:spLocks/>
                </p:cNvSpPr>
                <p:nvPr/>
              </p:nvSpPr>
              <p:spPr bwMode="auto">
                <a:xfrm>
                  <a:off x="3621" y="2501"/>
                  <a:ext cx="30" cy="13"/>
                </a:xfrm>
                <a:custGeom>
                  <a:avLst/>
                  <a:gdLst>
                    <a:gd name="T0" fmla="*/ 24 w 30"/>
                    <a:gd name="T1" fmla="*/ 6 h 13"/>
                    <a:gd name="T2" fmla="*/ 30 w 30"/>
                    <a:gd name="T3" fmla="*/ 6 h 13"/>
                    <a:gd name="T4" fmla="*/ 24 w 30"/>
                    <a:gd name="T5" fmla="*/ 0 h 13"/>
                    <a:gd name="T6" fmla="*/ 0 w 30"/>
                    <a:gd name="T7" fmla="*/ 6 h 13"/>
                    <a:gd name="T8" fmla="*/ 0 w 30"/>
                    <a:gd name="T9" fmla="*/ 6 h 13"/>
                    <a:gd name="T10" fmla="*/ 0 w 30"/>
                    <a:gd name="T11" fmla="*/ 13 h 13"/>
                    <a:gd name="T12" fmla="*/ 24 w 30"/>
                    <a:gd name="T13" fmla="*/ 6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3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36" name="Freeform 1140"/>
                <p:cNvSpPr>
                  <a:spLocks/>
                </p:cNvSpPr>
                <p:nvPr/>
              </p:nvSpPr>
              <p:spPr bwMode="auto">
                <a:xfrm>
                  <a:off x="3579" y="2507"/>
                  <a:ext cx="30" cy="13"/>
                </a:xfrm>
                <a:custGeom>
                  <a:avLst/>
                  <a:gdLst>
                    <a:gd name="T0" fmla="*/ 24 w 30"/>
                    <a:gd name="T1" fmla="*/ 7 h 13"/>
                    <a:gd name="T2" fmla="*/ 30 w 30"/>
                    <a:gd name="T3" fmla="*/ 7 h 13"/>
                    <a:gd name="T4" fmla="*/ 24 w 30"/>
                    <a:gd name="T5" fmla="*/ 0 h 13"/>
                    <a:gd name="T6" fmla="*/ 0 w 30"/>
                    <a:gd name="T7" fmla="*/ 7 h 13"/>
                    <a:gd name="T8" fmla="*/ 0 w 30"/>
                    <a:gd name="T9" fmla="*/ 7 h 13"/>
                    <a:gd name="T10" fmla="*/ 0 w 30"/>
                    <a:gd name="T11" fmla="*/ 13 h 13"/>
                    <a:gd name="T12" fmla="*/ 24 w 30"/>
                    <a:gd name="T13" fmla="*/ 7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3">
                      <a:moveTo>
                        <a:pt x="24" y="7"/>
                      </a:moveTo>
                      <a:lnTo>
                        <a:pt x="30" y="7"/>
                      </a:lnTo>
                      <a:lnTo>
                        <a:pt x="24" y="0"/>
                      </a:lnTo>
                      <a:lnTo>
                        <a:pt x="0" y="7"/>
                      </a:lnTo>
                      <a:lnTo>
                        <a:pt x="0" y="13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37" name="Freeform 1141"/>
                <p:cNvSpPr>
                  <a:spLocks/>
                </p:cNvSpPr>
                <p:nvPr/>
              </p:nvSpPr>
              <p:spPr bwMode="auto">
                <a:xfrm>
                  <a:off x="3537" y="251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0 w 30"/>
                    <a:gd name="T13" fmla="*/ 6 h 6"/>
                    <a:gd name="T14" fmla="*/ 0 w 30"/>
                    <a:gd name="T15" fmla="*/ 6 h 6"/>
                    <a:gd name="T16" fmla="*/ 24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38" name="Freeform 1142"/>
                <p:cNvSpPr>
                  <a:spLocks/>
                </p:cNvSpPr>
                <p:nvPr/>
              </p:nvSpPr>
              <p:spPr bwMode="auto">
                <a:xfrm>
                  <a:off x="3495" y="2520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6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39" name="Freeform 1143"/>
                <p:cNvSpPr>
                  <a:spLocks/>
                </p:cNvSpPr>
                <p:nvPr/>
              </p:nvSpPr>
              <p:spPr bwMode="auto">
                <a:xfrm>
                  <a:off x="3453" y="2526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6 h 12"/>
                    <a:gd name="T4" fmla="*/ 24 w 30"/>
                    <a:gd name="T5" fmla="*/ 0 h 12"/>
                    <a:gd name="T6" fmla="*/ 0 w 30"/>
                    <a:gd name="T7" fmla="*/ 6 h 12"/>
                    <a:gd name="T8" fmla="*/ 0 w 30"/>
                    <a:gd name="T9" fmla="*/ 12 h 12"/>
                    <a:gd name="T10" fmla="*/ 0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0" name="Freeform 1144"/>
                <p:cNvSpPr>
                  <a:spLocks/>
                </p:cNvSpPr>
                <p:nvPr/>
              </p:nvSpPr>
              <p:spPr bwMode="auto">
                <a:xfrm>
                  <a:off x="3411" y="2538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24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1" name="Freeform 1145"/>
                <p:cNvSpPr>
                  <a:spLocks/>
                </p:cNvSpPr>
                <p:nvPr/>
              </p:nvSpPr>
              <p:spPr bwMode="auto">
                <a:xfrm>
                  <a:off x="3369" y="2550"/>
                  <a:ext cx="30" cy="12"/>
                </a:xfrm>
                <a:custGeom>
                  <a:avLst/>
                  <a:gdLst>
                    <a:gd name="T0" fmla="*/ 30 w 30"/>
                    <a:gd name="T1" fmla="*/ 6 h 12"/>
                    <a:gd name="T2" fmla="*/ 30 w 30"/>
                    <a:gd name="T3" fmla="*/ 0 h 12"/>
                    <a:gd name="T4" fmla="*/ 30 w 30"/>
                    <a:gd name="T5" fmla="*/ 0 h 12"/>
                    <a:gd name="T6" fmla="*/ 6 w 30"/>
                    <a:gd name="T7" fmla="*/ 6 h 12"/>
                    <a:gd name="T8" fmla="*/ 0 w 30"/>
                    <a:gd name="T9" fmla="*/ 6 h 12"/>
                    <a:gd name="T10" fmla="*/ 6 w 30"/>
                    <a:gd name="T11" fmla="*/ 12 h 12"/>
                    <a:gd name="T12" fmla="*/ 3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2" name="Freeform 1146"/>
                <p:cNvSpPr>
                  <a:spLocks/>
                </p:cNvSpPr>
                <p:nvPr/>
              </p:nvSpPr>
              <p:spPr bwMode="auto">
                <a:xfrm>
                  <a:off x="3333" y="2562"/>
                  <a:ext cx="30" cy="12"/>
                </a:xfrm>
                <a:custGeom>
                  <a:avLst/>
                  <a:gdLst>
                    <a:gd name="T0" fmla="*/ 24 w 30"/>
                    <a:gd name="T1" fmla="*/ 6 h 12"/>
                    <a:gd name="T2" fmla="*/ 30 w 30"/>
                    <a:gd name="T3" fmla="*/ 0 h 12"/>
                    <a:gd name="T4" fmla="*/ 24 w 30"/>
                    <a:gd name="T5" fmla="*/ 0 h 12"/>
                    <a:gd name="T6" fmla="*/ 18 w 30"/>
                    <a:gd name="T7" fmla="*/ 0 h 12"/>
                    <a:gd name="T8" fmla="*/ 0 w 30"/>
                    <a:gd name="T9" fmla="*/ 6 h 12"/>
                    <a:gd name="T10" fmla="*/ 0 w 30"/>
                    <a:gd name="T11" fmla="*/ 12 h 12"/>
                    <a:gd name="T12" fmla="*/ 0 w 30"/>
                    <a:gd name="T13" fmla="*/ 12 h 12"/>
                    <a:gd name="T14" fmla="*/ 18 w 30"/>
                    <a:gd name="T15" fmla="*/ 6 h 12"/>
                    <a:gd name="T16" fmla="*/ 24 w 30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18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3" name="Freeform 1147"/>
                <p:cNvSpPr>
                  <a:spLocks/>
                </p:cNvSpPr>
                <p:nvPr/>
              </p:nvSpPr>
              <p:spPr bwMode="auto">
                <a:xfrm>
                  <a:off x="3291" y="2574"/>
                  <a:ext cx="30" cy="18"/>
                </a:xfrm>
                <a:custGeom>
                  <a:avLst/>
                  <a:gdLst>
                    <a:gd name="T0" fmla="*/ 30 w 30"/>
                    <a:gd name="T1" fmla="*/ 6 h 18"/>
                    <a:gd name="T2" fmla="*/ 30 w 30"/>
                    <a:gd name="T3" fmla="*/ 6 h 18"/>
                    <a:gd name="T4" fmla="*/ 30 w 30"/>
                    <a:gd name="T5" fmla="*/ 0 h 18"/>
                    <a:gd name="T6" fmla="*/ 6 w 30"/>
                    <a:gd name="T7" fmla="*/ 12 h 18"/>
                    <a:gd name="T8" fmla="*/ 0 w 30"/>
                    <a:gd name="T9" fmla="*/ 12 h 18"/>
                    <a:gd name="T10" fmla="*/ 6 w 30"/>
                    <a:gd name="T11" fmla="*/ 18 h 18"/>
                    <a:gd name="T12" fmla="*/ 30 w 30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4" name="Freeform 1148"/>
                <p:cNvSpPr>
                  <a:spLocks/>
                </p:cNvSpPr>
                <p:nvPr/>
              </p:nvSpPr>
              <p:spPr bwMode="auto">
                <a:xfrm>
                  <a:off x="3255" y="2592"/>
                  <a:ext cx="30" cy="18"/>
                </a:xfrm>
                <a:custGeom>
                  <a:avLst/>
                  <a:gdLst>
                    <a:gd name="T0" fmla="*/ 24 w 30"/>
                    <a:gd name="T1" fmla="*/ 6 h 18"/>
                    <a:gd name="T2" fmla="*/ 30 w 30"/>
                    <a:gd name="T3" fmla="*/ 6 h 18"/>
                    <a:gd name="T4" fmla="*/ 24 w 30"/>
                    <a:gd name="T5" fmla="*/ 0 h 18"/>
                    <a:gd name="T6" fmla="*/ 24 w 30"/>
                    <a:gd name="T7" fmla="*/ 0 h 18"/>
                    <a:gd name="T8" fmla="*/ 6 w 30"/>
                    <a:gd name="T9" fmla="*/ 12 h 18"/>
                    <a:gd name="T10" fmla="*/ 0 w 30"/>
                    <a:gd name="T11" fmla="*/ 18 h 18"/>
                    <a:gd name="T12" fmla="*/ 6 w 30"/>
                    <a:gd name="T13" fmla="*/ 18 h 18"/>
                    <a:gd name="T14" fmla="*/ 24 w 30"/>
                    <a:gd name="T15" fmla="*/ 6 h 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8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5" name="Freeform 1149"/>
                <p:cNvSpPr>
                  <a:spLocks/>
                </p:cNvSpPr>
                <p:nvPr/>
              </p:nvSpPr>
              <p:spPr bwMode="auto">
                <a:xfrm>
                  <a:off x="3225" y="2616"/>
                  <a:ext cx="24" cy="18"/>
                </a:xfrm>
                <a:custGeom>
                  <a:avLst/>
                  <a:gdLst>
                    <a:gd name="T0" fmla="*/ 18 w 24"/>
                    <a:gd name="T1" fmla="*/ 6 h 18"/>
                    <a:gd name="T2" fmla="*/ 24 w 24"/>
                    <a:gd name="T3" fmla="*/ 6 h 18"/>
                    <a:gd name="T4" fmla="*/ 18 w 24"/>
                    <a:gd name="T5" fmla="*/ 0 h 18"/>
                    <a:gd name="T6" fmla="*/ 0 w 24"/>
                    <a:gd name="T7" fmla="*/ 12 h 18"/>
                    <a:gd name="T8" fmla="*/ 0 w 24"/>
                    <a:gd name="T9" fmla="*/ 18 h 18"/>
                    <a:gd name="T10" fmla="*/ 0 w 24"/>
                    <a:gd name="T11" fmla="*/ 18 h 18"/>
                    <a:gd name="T12" fmla="*/ 18 w 24"/>
                    <a:gd name="T13" fmla="*/ 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8">
                      <a:moveTo>
                        <a:pt x="18" y="6"/>
                      </a:move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6" name="Freeform 1150"/>
                <p:cNvSpPr>
                  <a:spLocks/>
                </p:cNvSpPr>
                <p:nvPr/>
              </p:nvSpPr>
              <p:spPr bwMode="auto">
                <a:xfrm>
                  <a:off x="3195" y="2640"/>
                  <a:ext cx="24" cy="30"/>
                </a:xfrm>
                <a:custGeom>
                  <a:avLst/>
                  <a:gdLst>
                    <a:gd name="T0" fmla="*/ 24 w 24"/>
                    <a:gd name="T1" fmla="*/ 6 h 30"/>
                    <a:gd name="T2" fmla="*/ 18 w 24"/>
                    <a:gd name="T3" fmla="*/ 0 h 30"/>
                    <a:gd name="T4" fmla="*/ 18 w 24"/>
                    <a:gd name="T5" fmla="*/ 6 h 30"/>
                    <a:gd name="T6" fmla="*/ 0 w 24"/>
                    <a:gd name="T7" fmla="*/ 24 h 30"/>
                    <a:gd name="T8" fmla="*/ 0 w 24"/>
                    <a:gd name="T9" fmla="*/ 30 h 30"/>
                    <a:gd name="T10" fmla="*/ 6 w 24"/>
                    <a:gd name="T11" fmla="*/ 24 h 30"/>
                    <a:gd name="T12" fmla="*/ 24 w 24"/>
                    <a:gd name="T13" fmla="*/ 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30">
                      <a:moveTo>
                        <a:pt x="24" y="6"/>
                      </a:move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7" name="Freeform 1151"/>
                <p:cNvSpPr>
                  <a:spLocks/>
                </p:cNvSpPr>
                <p:nvPr/>
              </p:nvSpPr>
              <p:spPr bwMode="auto">
                <a:xfrm>
                  <a:off x="3177" y="2676"/>
                  <a:ext cx="12" cy="30"/>
                </a:xfrm>
                <a:custGeom>
                  <a:avLst/>
                  <a:gdLst>
                    <a:gd name="T0" fmla="*/ 12 w 12"/>
                    <a:gd name="T1" fmla="*/ 0 h 30"/>
                    <a:gd name="T2" fmla="*/ 12 w 12"/>
                    <a:gd name="T3" fmla="*/ 0 h 30"/>
                    <a:gd name="T4" fmla="*/ 6 w 12"/>
                    <a:gd name="T5" fmla="*/ 0 h 30"/>
                    <a:gd name="T6" fmla="*/ 0 w 12"/>
                    <a:gd name="T7" fmla="*/ 18 h 30"/>
                    <a:gd name="T8" fmla="*/ 0 w 12"/>
                    <a:gd name="T9" fmla="*/ 24 h 30"/>
                    <a:gd name="T10" fmla="*/ 0 w 12"/>
                    <a:gd name="T11" fmla="*/ 30 h 30"/>
                    <a:gd name="T12" fmla="*/ 6 w 12"/>
                    <a:gd name="T13" fmla="*/ 24 h 30"/>
                    <a:gd name="T14" fmla="*/ 6 w 12"/>
                    <a:gd name="T15" fmla="*/ 18 h 30"/>
                    <a:gd name="T16" fmla="*/ 12 w 12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6" y="24"/>
                      </a:lnTo>
                      <a:lnTo>
                        <a:pt x="6" y="1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8" name="Freeform 1152"/>
                <p:cNvSpPr>
                  <a:spLocks/>
                </p:cNvSpPr>
                <p:nvPr/>
              </p:nvSpPr>
              <p:spPr bwMode="auto">
                <a:xfrm>
                  <a:off x="3177" y="2718"/>
                  <a:ext cx="6" cy="30"/>
                </a:xfrm>
                <a:custGeom>
                  <a:avLst/>
                  <a:gdLst>
                    <a:gd name="T0" fmla="*/ 6 w 6"/>
                    <a:gd name="T1" fmla="*/ 0 h 30"/>
                    <a:gd name="T2" fmla="*/ 0 w 6"/>
                    <a:gd name="T3" fmla="*/ 0 h 30"/>
                    <a:gd name="T4" fmla="*/ 0 w 6"/>
                    <a:gd name="T5" fmla="*/ 0 h 30"/>
                    <a:gd name="T6" fmla="*/ 0 w 6"/>
                    <a:gd name="T7" fmla="*/ 24 h 30"/>
                    <a:gd name="T8" fmla="*/ 0 w 6"/>
                    <a:gd name="T9" fmla="*/ 24 h 30"/>
                    <a:gd name="T10" fmla="*/ 6 w 6"/>
                    <a:gd name="T11" fmla="*/ 30 h 30"/>
                    <a:gd name="T12" fmla="*/ 6 w 6"/>
                    <a:gd name="T13" fmla="*/ 24 h 30"/>
                    <a:gd name="T14" fmla="*/ 6 w 6"/>
                    <a:gd name="T15" fmla="*/ 24 h 30"/>
                    <a:gd name="T16" fmla="*/ 6 w 6"/>
                    <a:gd name="T17" fmla="*/ 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6" y="30"/>
                      </a:lnTo>
                      <a:lnTo>
                        <a:pt x="6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49" name="Freeform 1153"/>
                <p:cNvSpPr>
                  <a:spLocks/>
                </p:cNvSpPr>
                <p:nvPr/>
              </p:nvSpPr>
              <p:spPr bwMode="auto">
                <a:xfrm>
                  <a:off x="3183" y="2754"/>
                  <a:ext cx="24" cy="24"/>
                </a:xfrm>
                <a:custGeom>
                  <a:avLst/>
                  <a:gdLst>
                    <a:gd name="T0" fmla="*/ 6 w 24"/>
                    <a:gd name="T1" fmla="*/ 6 h 24"/>
                    <a:gd name="T2" fmla="*/ 6 w 24"/>
                    <a:gd name="T3" fmla="*/ 0 h 24"/>
                    <a:gd name="T4" fmla="*/ 0 w 24"/>
                    <a:gd name="T5" fmla="*/ 6 h 24"/>
                    <a:gd name="T6" fmla="*/ 6 w 24"/>
                    <a:gd name="T7" fmla="*/ 6 h 24"/>
                    <a:gd name="T8" fmla="*/ 18 w 24"/>
                    <a:gd name="T9" fmla="*/ 24 h 24"/>
                    <a:gd name="T10" fmla="*/ 18 w 24"/>
                    <a:gd name="T11" fmla="*/ 24 h 24"/>
                    <a:gd name="T12" fmla="*/ 24 w 24"/>
                    <a:gd name="T13" fmla="*/ 24 h 24"/>
                    <a:gd name="T14" fmla="*/ 12 w 24"/>
                    <a:gd name="T15" fmla="*/ 6 h 24"/>
                    <a:gd name="T16" fmla="*/ 6 w 24"/>
                    <a:gd name="T17" fmla="*/ 6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6" y="6"/>
                      </a:move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24"/>
                      </a:lnTo>
                      <a:lnTo>
                        <a:pt x="24" y="24"/>
                      </a:lnTo>
                      <a:lnTo>
                        <a:pt x="12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0" name="Freeform 1154"/>
                <p:cNvSpPr>
                  <a:spLocks/>
                </p:cNvSpPr>
                <p:nvPr/>
              </p:nvSpPr>
              <p:spPr bwMode="auto">
                <a:xfrm>
                  <a:off x="3213" y="2790"/>
                  <a:ext cx="24" cy="18"/>
                </a:xfrm>
                <a:custGeom>
                  <a:avLst/>
                  <a:gdLst>
                    <a:gd name="T0" fmla="*/ 6 w 24"/>
                    <a:gd name="T1" fmla="*/ 0 h 18"/>
                    <a:gd name="T2" fmla="*/ 0 w 24"/>
                    <a:gd name="T3" fmla="*/ 0 h 18"/>
                    <a:gd name="T4" fmla="*/ 0 w 24"/>
                    <a:gd name="T5" fmla="*/ 0 h 18"/>
                    <a:gd name="T6" fmla="*/ 6 w 24"/>
                    <a:gd name="T7" fmla="*/ 12 h 18"/>
                    <a:gd name="T8" fmla="*/ 12 w 24"/>
                    <a:gd name="T9" fmla="*/ 12 h 18"/>
                    <a:gd name="T10" fmla="*/ 18 w 24"/>
                    <a:gd name="T11" fmla="*/ 18 h 18"/>
                    <a:gd name="T12" fmla="*/ 24 w 24"/>
                    <a:gd name="T13" fmla="*/ 18 h 18"/>
                    <a:gd name="T14" fmla="*/ 18 w 24"/>
                    <a:gd name="T15" fmla="*/ 12 h 18"/>
                    <a:gd name="T16" fmla="*/ 12 w 24"/>
                    <a:gd name="T17" fmla="*/ 6 h 18"/>
                    <a:gd name="T18" fmla="*/ 12 w 24"/>
                    <a:gd name="T19" fmla="*/ 12 h 18"/>
                    <a:gd name="T20" fmla="*/ 12 w 24"/>
                    <a:gd name="T21" fmla="*/ 12 h 18"/>
                    <a:gd name="T22" fmla="*/ 6 w 24"/>
                    <a:gd name="T23" fmla="*/ 0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12"/>
                      </a:lnTo>
                      <a:lnTo>
                        <a:pt x="18" y="18"/>
                      </a:lnTo>
                      <a:lnTo>
                        <a:pt x="24" y="18"/>
                      </a:lnTo>
                      <a:lnTo>
                        <a:pt x="18" y="12"/>
                      </a:lnTo>
                      <a:lnTo>
                        <a:pt x="12" y="6"/>
                      </a:lnTo>
                      <a:lnTo>
                        <a:pt x="12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1" name="Freeform 1155"/>
                <p:cNvSpPr>
                  <a:spLocks/>
                </p:cNvSpPr>
                <p:nvPr/>
              </p:nvSpPr>
              <p:spPr bwMode="auto">
                <a:xfrm>
                  <a:off x="3243" y="2814"/>
                  <a:ext cx="30" cy="18"/>
                </a:xfrm>
                <a:custGeom>
                  <a:avLst/>
                  <a:gdLst>
                    <a:gd name="T0" fmla="*/ 6 w 30"/>
                    <a:gd name="T1" fmla="*/ 0 h 18"/>
                    <a:gd name="T2" fmla="*/ 0 w 30"/>
                    <a:gd name="T3" fmla="*/ 0 h 18"/>
                    <a:gd name="T4" fmla="*/ 6 w 30"/>
                    <a:gd name="T5" fmla="*/ 6 h 18"/>
                    <a:gd name="T6" fmla="*/ 24 w 30"/>
                    <a:gd name="T7" fmla="*/ 18 h 18"/>
                    <a:gd name="T8" fmla="*/ 30 w 30"/>
                    <a:gd name="T9" fmla="*/ 18 h 18"/>
                    <a:gd name="T10" fmla="*/ 24 w 30"/>
                    <a:gd name="T11" fmla="*/ 12 h 18"/>
                    <a:gd name="T12" fmla="*/ 6 w 30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lnTo>
                        <a:pt x="30" y="18"/>
                      </a:lnTo>
                      <a:lnTo>
                        <a:pt x="24" y="1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2" name="Freeform 1156"/>
                <p:cNvSpPr>
                  <a:spLocks/>
                </p:cNvSpPr>
                <p:nvPr/>
              </p:nvSpPr>
              <p:spPr bwMode="auto">
                <a:xfrm>
                  <a:off x="3279" y="283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0 h 12"/>
                    <a:gd name="T4" fmla="*/ 6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3" name="Freeform 1157"/>
                <p:cNvSpPr>
                  <a:spLocks/>
                </p:cNvSpPr>
                <p:nvPr/>
              </p:nvSpPr>
              <p:spPr bwMode="auto">
                <a:xfrm>
                  <a:off x="3321" y="2856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0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4" name="Freeform 1158"/>
                <p:cNvSpPr>
                  <a:spLocks/>
                </p:cNvSpPr>
                <p:nvPr/>
              </p:nvSpPr>
              <p:spPr bwMode="auto">
                <a:xfrm>
                  <a:off x="3357" y="2868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5" name="Freeform 1159"/>
                <p:cNvSpPr>
                  <a:spLocks/>
                </p:cNvSpPr>
                <p:nvPr/>
              </p:nvSpPr>
              <p:spPr bwMode="auto">
                <a:xfrm>
                  <a:off x="3399" y="2880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0 w 30"/>
                    <a:gd name="T3" fmla="*/ 6 h 12"/>
                    <a:gd name="T4" fmla="*/ 0 w 30"/>
                    <a:gd name="T5" fmla="*/ 6 h 12"/>
                    <a:gd name="T6" fmla="*/ 24 w 30"/>
                    <a:gd name="T7" fmla="*/ 12 h 12"/>
                    <a:gd name="T8" fmla="*/ 30 w 30"/>
                    <a:gd name="T9" fmla="*/ 12 h 12"/>
                    <a:gd name="T10" fmla="*/ 24 w 30"/>
                    <a:gd name="T11" fmla="*/ 6 h 12"/>
                    <a:gd name="T12" fmla="*/ 0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6" name="Freeform 1160"/>
                <p:cNvSpPr>
                  <a:spLocks/>
                </p:cNvSpPr>
                <p:nvPr/>
              </p:nvSpPr>
              <p:spPr bwMode="auto">
                <a:xfrm>
                  <a:off x="3441" y="2892"/>
                  <a:ext cx="24" cy="12"/>
                </a:xfrm>
                <a:custGeom>
                  <a:avLst/>
                  <a:gdLst>
                    <a:gd name="T0" fmla="*/ 0 w 24"/>
                    <a:gd name="T1" fmla="*/ 0 h 12"/>
                    <a:gd name="T2" fmla="*/ 0 w 24"/>
                    <a:gd name="T3" fmla="*/ 6 h 12"/>
                    <a:gd name="T4" fmla="*/ 0 w 24"/>
                    <a:gd name="T5" fmla="*/ 6 h 12"/>
                    <a:gd name="T6" fmla="*/ 24 w 24"/>
                    <a:gd name="T7" fmla="*/ 12 h 12"/>
                    <a:gd name="T8" fmla="*/ 24 w 24"/>
                    <a:gd name="T9" fmla="*/ 12 h 12"/>
                    <a:gd name="T10" fmla="*/ 24 w 24"/>
                    <a:gd name="T11" fmla="*/ 6 h 12"/>
                    <a:gd name="T12" fmla="*/ 0 w 2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7" name="Freeform 1161"/>
                <p:cNvSpPr>
                  <a:spLocks/>
                </p:cNvSpPr>
                <p:nvPr/>
              </p:nvSpPr>
              <p:spPr bwMode="auto">
                <a:xfrm>
                  <a:off x="3477" y="2904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8" name="Freeform 1162"/>
                <p:cNvSpPr>
                  <a:spLocks/>
                </p:cNvSpPr>
                <p:nvPr/>
              </p:nvSpPr>
              <p:spPr bwMode="auto">
                <a:xfrm>
                  <a:off x="3519" y="2910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18 w 30"/>
                    <a:gd name="T7" fmla="*/ 12 h 12"/>
                    <a:gd name="T8" fmla="*/ 30 w 30"/>
                    <a:gd name="T9" fmla="*/ 12 h 12"/>
                    <a:gd name="T10" fmla="*/ 30 w 30"/>
                    <a:gd name="T11" fmla="*/ 6 h 12"/>
                    <a:gd name="T12" fmla="*/ 30 w 30"/>
                    <a:gd name="T13" fmla="*/ 6 h 12"/>
                    <a:gd name="T14" fmla="*/ 18 w 30"/>
                    <a:gd name="T15" fmla="*/ 6 h 12"/>
                    <a:gd name="T16" fmla="*/ 6 w 3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8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59" name="Freeform 1163"/>
                <p:cNvSpPr>
                  <a:spLocks/>
                </p:cNvSpPr>
                <p:nvPr/>
              </p:nvSpPr>
              <p:spPr bwMode="auto">
                <a:xfrm>
                  <a:off x="3561" y="2916"/>
                  <a:ext cx="30" cy="12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6 h 12"/>
                    <a:gd name="T4" fmla="*/ 6 w 30"/>
                    <a:gd name="T5" fmla="*/ 6 h 12"/>
                    <a:gd name="T6" fmla="*/ 30 w 30"/>
                    <a:gd name="T7" fmla="*/ 12 h 12"/>
                    <a:gd name="T8" fmla="*/ 30 w 30"/>
                    <a:gd name="T9" fmla="*/ 6 h 12"/>
                    <a:gd name="T10" fmla="*/ 30 w 30"/>
                    <a:gd name="T11" fmla="*/ 6 h 12"/>
                    <a:gd name="T12" fmla="*/ 6 w 30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0" name="Freeform 1164"/>
                <p:cNvSpPr>
                  <a:spLocks/>
                </p:cNvSpPr>
                <p:nvPr/>
              </p:nvSpPr>
              <p:spPr bwMode="auto">
                <a:xfrm>
                  <a:off x="3603" y="2922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1" name="Freeform 1165"/>
                <p:cNvSpPr>
                  <a:spLocks/>
                </p:cNvSpPr>
                <p:nvPr/>
              </p:nvSpPr>
              <p:spPr bwMode="auto">
                <a:xfrm>
                  <a:off x="3645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6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30 w 30"/>
                    <a:gd name="T13" fmla="*/ 0 h 6"/>
                    <a:gd name="T14" fmla="*/ 6 w 30"/>
                    <a:gd name="T15" fmla="*/ 0 h 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2" name="Freeform 1166"/>
                <p:cNvSpPr>
                  <a:spLocks/>
                </p:cNvSpPr>
                <p:nvPr/>
              </p:nvSpPr>
              <p:spPr bwMode="auto">
                <a:xfrm>
                  <a:off x="3687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3" name="Freeform 1167"/>
                <p:cNvSpPr>
                  <a:spLocks/>
                </p:cNvSpPr>
                <p:nvPr/>
              </p:nvSpPr>
              <p:spPr bwMode="auto">
                <a:xfrm>
                  <a:off x="3729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4" name="Freeform 1168"/>
                <p:cNvSpPr>
                  <a:spLocks/>
                </p:cNvSpPr>
                <p:nvPr/>
              </p:nvSpPr>
              <p:spPr bwMode="auto">
                <a:xfrm>
                  <a:off x="3771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5" name="Freeform 1169"/>
                <p:cNvSpPr>
                  <a:spLocks/>
                </p:cNvSpPr>
                <p:nvPr/>
              </p:nvSpPr>
              <p:spPr bwMode="auto">
                <a:xfrm>
                  <a:off x="3813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6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6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6" name="Freeform 1170"/>
                <p:cNvSpPr>
                  <a:spLocks/>
                </p:cNvSpPr>
                <p:nvPr/>
              </p:nvSpPr>
              <p:spPr bwMode="auto">
                <a:xfrm>
                  <a:off x="3855" y="2928"/>
                  <a:ext cx="30" cy="6"/>
                </a:xfrm>
                <a:custGeom>
                  <a:avLst/>
                  <a:gdLst>
                    <a:gd name="T0" fmla="*/ 6 w 30"/>
                    <a:gd name="T1" fmla="*/ 0 h 6"/>
                    <a:gd name="T2" fmla="*/ 0 w 30"/>
                    <a:gd name="T3" fmla="*/ 0 h 6"/>
                    <a:gd name="T4" fmla="*/ 6 w 30"/>
                    <a:gd name="T5" fmla="*/ 6 h 6"/>
                    <a:gd name="T6" fmla="*/ 30 w 30"/>
                    <a:gd name="T7" fmla="*/ 6 h 6"/>
                    <a:gd name="T8" fmla="*/ 30 w 30"/>
                    <a:gd name="T9" fmla="*/ 0 h 6"/>
                    <a:gd name="T10" fmla="*/ 30 w 30"/>
                    <a:gd name="T11" fmla="*/ 0 h 6"/>
                    <a:gd name="T12" fmla="*/ 6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6" y="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7" name="Freeform 1171"/>
                <p:cNvSpPr>
                  <a:spLocks/>
                </p:cNvSpPr>
                <p:nvPr/>
              </p:nvSpPr>
              <p:spPr bwMode="auto">
                <a:xfrm>
                  <a:off x="3897" y="2922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6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8" name="Freeform 1172"/>
                <p:cNvSpPr>
                  <a:spLocks/>
                </p:cNvSpPr>
                <p:nvPr/>
              </p:nvSpPr>
              <p:spPr bwMode="auto">
                <a:xfrm>
                  <a:off x="3939" y="2916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6 h 12"/>
                    <a:gd name="T4" fmla="*/ 6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6"/>
                      </a:lnTo>
                      <a:lnTo>
                        <a:pt x="6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69" name="Freeform 1173"/>
                <p:cNvSpPr>
                  <a:spLocks/>
                </p:cNvSpPr>
                <p:nvPr/>
              </p:nvSpPr>
              <p:spPr bwMode="auto">
                <a:xfrm>
                  <a:off x="3981" y="2910"/>
                  <a:ext cx="31" cy="12"/>
                </a:xfrm>
                <a:custGeom>
                  <a:avLst/>
                  <a:gdLst>
                    <a:gd name="T0" fmla="*/ 0 w 31"/>
                    <a:gd name="T1" fmla="*/ 6 h 12"/>
                    <a:gd name="T2" fmla="*/ 0 w 31"/>
                    <a:gd name="T3" fmla="*/ 6 h 12"/>
                    <a:gd name="T4" fmla="*/ 0 w 31"/>
                    <a:gd name="T5" fmla="*/ 12 h 12"/>
                    <a:gd name="T6" fmla="*/ 25 w 31"/>
                    <a:gd name="T7" fmla="*/ 12 h 12"/>
                    <a:gd name="T8" fmla="*/ 25 w 31"/>
                    <a:gd name="T9" fmla="*/ 6 h 12"/>
                    <a:gd name="T10" fmla="*/ 31 w 31"/>
                    <a:gd name="T11" fmla="*/ 6 h 12"/>
                    <a:gd name="T12" fmla="*/ 25 w 31"/>
                    <a:gd name="T13" fmla="*/ 0 h 12"/>
                    <a:gd name="T14" fmla="*/ 25 w 31"/>
                    <a:gd name="T15" fmla="*/ 6 h 12"/>
                    <a:gd name="T16" fmla="*/ 0 w 31"/>
                    <a:gd name="T17" fmla="*/ 6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1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5" y="12"/>
                      </a:lnTo>
                      <a:lnTo>
                        <a:pt x="25" y="6"/>
                      </a:lnTo>
                      <a:lnTo>
                        <a:pt x="31" y="6"/>
                      </a:lnTo>
                      <a:lnTo>
                        <a:pt x="25" y="0"/>
                      </a:lnTo>
                      <a:lnTo>
                        <a:pt x="25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0" name="Freeform 1174"/>
                <p:cNvSpPr>
                  <a:spLocks/>
                </p:cNvSpPr>
                <p:nvPr/>
              </p:nvSpPr>
              <p:spPr bwMode="auto">
                <a:xfrm>
                  <a:off x="4024" y="2904"/>
                  <a:ext cx="30" cy="12"/>
                </a:xfrm>
                <a:custGeom>
                  <a:avLst/>
                  <a:gdLst>
                    <a:gd name="T0" fmla="*/ 0 w 30"/>
                    <a:gd name="T1" fmla="*/ 6 h 12"/>
                    <a:gd name="T2" fmla="*/ 0 w 30"/>
                    <a:gd name="T3" fmla="*/ 6 h 12"/>
                    <a:gd name="T4" fmla="*/ 0 w 30"/>
                    <a:gd name="T5" fmla="*/ 12 h 12"/>
                    <a:gd name="T6" fmla="*/ 24 w 30"/>
                    <a:gd name="T7" fmla="*/ 6 h 12"/>
                    <a:gd name="T8" fmla="*/ 30 w 30"/>
                    <a:gd name="T9" fmla="*/ 6 h 12"/>
                    <a:gd name="T10" fmla="*/ 24 w 30"/>
                    <a:gd name="T11" fmla="*/ 0 h 12"/>
                    <a:gd name="T12" fmla="*/ 0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1" name="Freeform 1175"/>
                <p:cNvSpPr>
                  <a:spLocks/>
                </p:cNvSpPr>
                <p:nvPr/>
              </p:nvSpPr>
              <p:spPr bwMode="auto">
                <a:xfrm>
                  <a:off x="4066" y="2898"/>
                  <a:ext cx="30" cy="6"/>
                </a:xfrm>
                <a:custGeom>
                  <a:avLst/>
                  <a:gdLst>
                    <a:gd name="T0" fmla="*/ 0 w 30"/>
                    <a:gd name="T1" fmla="*/ 0 h 6"/>
                    <a:gd name="T2" fmla="*/ 0 w 30"/>
                    <a:gd name="T3" fmla="*/ 6 h 6"/>
                    <a:gd name="T4" fmla="*/ 0 w 30"/>
                    <a:gd name="T5" fmla="*/ 6 h 6"/>
                    <a:gd name="T6" fmla="*/ 24 w 30"/>
                    <a:gd name="T7" fmla="*/ 6 h 6"/>
                    <a:gd name="T8" fmla="*/ 30 w 30"/>
                    <a:gd name="T9" fmla="*/ 0 h 6"/>
                    <a:gd name="T10" fmla="*/ 24 w 30"/>
                    <a:gd name="T11" fmla="*/ 0 h 6"/>
                    <a:gd name="T12" fmla="*/ 0 w 30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24" y="6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2" name="Freeform 1176"/>
                <p:cNvSpPr>
                  <a:spLocks/>
                </p:cNvSpPr>
                <p:nvPr/>
              </p:nvSpPr>
              <p:spPr bwMode="auto">
                <a:xfrm>
                  <a:off x="4108" y="2886"/>
                  <a:ext cx="24" cy="12"/>
                </a:xfrm>
                <a:custGeom>
                  <a:avLst/>
                  <a:gdLst>
                    <a:gd name="T0" fmla="*/ 0 w 24"/>
                    <a:gd name="T1" fmla="*/ 6 h 12"/>
                    <a:gd name="T2" fmla="*/ 0 w 24"/>
                    <a:gd name="T3" fmla="*/ 12 h 12"/>
                    <a:gd name="T4" fmla="*/ 0 w 24"/>
                    <a:gd name="T5" fmla="*/ 12 h 12"/>
                    <a:gd name="T6" fmla="*/ 24 w 24"/>
                    <a:gd name="T7" fmla="*/ 6 h 12"/>
                    <a:gd name="T8" fmla="*/ 24 w 24"/>
                    <a:gd name="T9" fmla="*/ 0 h 12"/>
                    <a:gd name="T10" fmla="*/ 24 w 24"/>
                    <a:gd name="T11" fmla="*/ 0 h 12"/>
                    <a:gd name="T12" fmla="*/ 0 w 24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12">
                      <a:moveTo>
                        <a:pt x="0" y="6"/>
                      </a:moveTo>
                      <a:lnTo>
                        <a:pt x="0" y="12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3" name="Freeform 1177"/>
                <p:cNvSpPr>
                  <a:spLocks/>
                </p:cNvSpPr>
                <p:nvPr/>
              </p:nvSpPr>
              <p:spPr bwMode="auto">
                <a:xfrm>
                  <a:off x="4144" y="287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4" name="Freeform 1178"/>
                <p:cNvSpPr>
                  <a:spLocks/>
                </p:cNvSpPr>
                <p:nvPr/>
              </p:nvSpPr>
              <p:spPr bwMode="auto">
                <a:xfrm>
                  <a:off x="4186" y="2856"/>
                  <a:ext cx="30" cy="18"/>
                </a:xfrm>
                <a:custGeom>
                  <a:avLst/>
                  <a:gdLst>
                    <a:gd name="T0" fmla="*/ 0 w 30"/>
                    <a:gd name="T1" fmla="*/ 12 h 18"/>
                    <a:gd name="T2" fmla="*/ 0 w 30"/>
                    <a:gd name="T3" fmla="*/ 12 h 18"/>
                    <a:gd name="T4" fmla="*/ 0 w 30"/>
                    <a:gd name="T5" fmla="*/ 18 h 18"/>
                    <a:gd name="T6" fmla="*/ 12 w 30"/>
                    <a:gd name="T7" fmla="*/ 18 h 18"/>
                    <a:gd name="T8" fmla="*/ 24 w 30"/>
                    <a:gd name="T9" fmla="*/ 6 h 18"/>
                    <a:gd name="T10" fmla="*/ 30 w 30"/>
                    <a:gd name="T11" fmla="*/ 6 h 18"/>
                    <a:gd name="T12" fmla="*/ 24 w 30"/>
                    <a:gd name="T13" fmla="*/ 0 h 18"/>
                    <a:gd name="T14" fmla="*/ 12 w 30"/>
                    <a:gd name="T15" fmla="*/ 12 h 18"/>
                    <a:gd name="T16" fmla="*/ 0 w 30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8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12" y="18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12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5" name="Freeform 1179"/>
                <p:cNvSpPr>
                  <a:spLocks/>
                </p:cNvSpPr>
                <p:nvPr/>
              </p:nvSpPr>
              <p:spPr bwMode="auto">
                <a:xfrm>
                  <a:off x="4222" y="2844"/>
                  <a:ext cx="30" cy="12"/>
                </a:xfrm>
                <a:custGeom>
                  <a:avLst/>
                  <a:gdLst>
                    <a:gd name="T0" fmla="*/ 6 w 30"/>
                    <a:gd name="T1" fmla="*/ 6 h 12"/>
                    <a:gd name="T2" fmla="*/ 0 w 30"/>
                    <a:gd name="T3" fmla="*/ 12 h 12"/>
                    <a:gd name="T4" fmla="*/ 6 w 30"/>
                    <a:gd name="T5" fmla="*/ 12 h 12"/>
                    <a:gd name="T6" fmla="*/ 30 w 30"/>
                    <a:gd name="T7" fmla="*/ 6 h 12"/>
                    <a:gd name="T8" fmla="*/ 30 w 30"/>
                    <a:gd name="T9" fmla="*/ 0 h 12"/>
                    <a:gd name="T10" fmla="*/ 30 w 30"/>
                    <a:gd name="T11" fmla="*/ 0 h 12"/>
                    <a:gd name="T12" fmla="*/ 6 w 30"/>
                    <a:gd name="T13" fmla="*/ 6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6" y="6"/>
                      </a:move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6" name="Freeform 1180"/>
                <p:cNvSpPr>
                  <a:spLocks/>
                </p:cNvSpPr>
                <p:nvPr/>
              </p:nvSpPr>
              <p:spPr bwMode="auto">
                <a:xfrm>
                  <a:off x="4264" y="2820"/>
                  <a:ext cx="24" cy="18"/>
                </a:xfrm>
                <a:custGeom>
                  <a:avLst/>
                  <a:gdLst>
                    <a:gd name="T0" fmla="*/ 0 w 24"/>
                    <a:gd name="T1" fmla="*/ 12 h 18"/>
                    <a:gd name="T2" fmla="*/ 0 w 24"/>
                    <a:gd name="T3" fmla="*/ 18 h 18"/>
                    <a:gd name="T4" fmla="*/ 0 w 24"/>
                    <a:gd name="T5" fmla="*/ 18 h 18"/>
                    <a:gd name="T6" fmla="*/ 6 w 24"/>
                    <a:gd name="T7" fmla="*/ 18 h 18"/>
                    <a:gd name="T8" fmla="*/ 24 w 24"/>
                    <a:gd name="T9" fmla="*/ 6 h 18"/>
                    <a:gd name="T10" fmla="*/ 24 w 24"/>
                    <a:gd name="T11" fmla="*/ 6 h 18"/>
                    <a:gd name="T12" fmla="*/ 24 w 24"/>
                    <a:gd name="T13" fmla="*/ 0 h 18"/>
                    <a:gd name="T14" fmla="*/ 6 w 24"/>
                    <a:gd name="T15" fmla="*/ 12 h 18"/>
                    <a:gd name="T16" fmla="*/ 0 w 24"/>
                    <a:gd name="T17" fmla="*/ 12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18">
                      <a:moveTo>
                        <a:pt x="0" y="12"/>
                      </a:move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6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7" name="Freeform 1181"/>
                <p:cNvSpPr>
                  <a:spLocks/>
                </p:cNvSpPr>
                <p:nvPr/>
              </p:nvSpPr>
              <p:spPr bwMode="auto">
                <a:xfrm>
                  <a:off x="4300" y="2796"/>
                  <a:ext cx="24" cy="24"/>
                </a:xfrm>
                <a:custGeom>
                  <a:avLst/>
                  <a:gdLst>
                    <a:gd name="T0" fmla="*/ 0 w 24"/>
                    <a:gd name="T1" fmla="*/ 18 h 24"/>
                    <a:gd name="T2" fmla="*/ 0 w 24"/>
                    <a:gd name="T3" fmla="*/ 18 h 24"/>
                    <a:gd name="T4" fmla="*/ 0 w 24"/>
                    <a:gd name="T5" fmla="*/ 24 h 24"/>
                    <a:gd name="T6" fmla="*/ 24 w 24"/>
                    <a:gd name="T7" fmla="*/ 6 h 24"/>
                    <a:gd name="T8" fmla="*/ 24 w 24"/>
                    <a:gd name="T9" fmla="*/ 6 h 24"/>
                    <a:gd name="T10" fmla="*/ 24 w 24"/>
                    <a:gd name="T11" fmla="*/ 0 h 24"/>
                    <a:gd name="T12" fmla="*/ 0 w 24"/>
                    <a:gd name="T13" fmla="*/ 18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24" y="6"/>
                      </a:lnTo>
                      <a:lnTo>
                        <a:pt x="24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8" name="Freeform 1182"/>
                <p:cNvSpPr>
                  <a:spLocks/>
                </p:cNvSpPr>
                <p:nvPr/>
              </p:nvSpPr>
              <p:spPr bwMode="auto">
                <a:xfrm>
                  <a:off x="4330" y="2766"/>
                  <a:ext cx="24" cy="24"/>
                </a:xfrm>
                <a:custGeom>
                  <a:avLst/>
                  <a:gdLst>
                    <a:gd name="T0" fmla="*/ 0 w 24"/>
                    <a:gd name="T1" fmla="*/ 24 h 24"/>
                    <a:gd name="T2" fmla="*/ 6 w 24"/>
                    <a:gd name="T3" fmla="*/ 24 h 24"/>
                    <a:gd name="T4" fmla="*/ 6 w 24"/>
                    <a:gd name="T5" fmla="*/ 24 h 24"/>
                    <a:gd name="T6" fmla="*/ 24 w 24"/>
                    <a:gd name="T7" fmla="*/ 6 h 24"/>
                    <a:gd name="T8" fmla="*/ 18 w 24"/>
                    <a:gd name="T9" fmla="*/ 0 h 24"/>
                    <a:gd name="T10" fmla="*/ 18 w 24"/>
                    <a:gd name="T11" fmla="*/ 6 h 24"/>
                    <a:gd name="T12" fmla="*/ 0 w 24"/>
                    <a:gd name="T13" fmla="*/ 24 h 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" h="24">
                      <a:moveTo>
                        <a:pt x="0" y="24"/>
                      </a:moveTo>
                      <a:lnTo>
                        <a:pt x="6" y="24"/>
                      </a:lnTo>
                      <a:lnTo>
                        <a:pt x="24" y="6"/>
                      </a:lnTo>
                      <a:lnTo>
                        <a:pt x="18" y="0"/>
                      </a:lnTo>
                      <a:lnTo>
                        <a:pt x="18" y="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79" name="Freeform 1183"/>
                <p:cNvSpPr>
                  <a:spLocks/>
                </p:cNvSpPr>
                <p:nvPr/>
              </p:nvSpPr>
              <p:spPr bwMode="auto">
                <a:xfrm>
                  <a:off x="4360" y="2730"/>
                  <a:ext cx="12" cy="30"/>
                </a:xfrm>
                <a:custGeom>
                  <a:avLst/>
                  <a:gdLst>
                    <a:gd name="T0" fmla="*/ 0 w 12"/>
                    <a:gd name="T1" fmla="*/ 30 h 30"/>
                    <a:gd name="T2" fmla="*/ 0 w 12"/>
                    <a:gd name="T3" fmla="*/ 30 h 30"/>
                    <a:gd name="T4" fmla="*/ 6 w 12"/>
                    <a:gd name="T5" fmla="*/ 30 h 30"/>
                    <a:gd name="T6" fmla="*/ 12 w 12"/>
                    <a:gd name="T7" fmla="*/ 12 h 30"/>
                    <a:gd name="T8" fmla="*/ 12 w 12"/>
                    <a:gd name="T9" fmla="*/ 6 h 30"/>
                    <a:gd name="T10" fmla="*/ 12 w 12"/>
                    <a:gd name="T11" fmla="*/ 0 h 30"/>
                    <a:gd name="T12" fmla="*/ 6 w 12"/>
                    <a:gd name="T13" fmla="*/ 6 h 30"/>
                    <a:gd name="T14" fmla="*/ 6 w 12"/>
                    <a:gd name="T15" fmla="*/ 12 h 30"/>
                    <a:gd name="T16" fmla="*/ 0 w 12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2" y="12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6" y="6"/>
                      </a:lnTo>
                      <a:lnTo>
                        <a:pt x="6" y="12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0" name="Freeform 1184"/>
                <p:cNvSpPr>
                  <a:spLocks/>
                </p:cNvSpPr>
                <p:nvPr/>
              </p:nvSpPr>
              <p:spPr bwMode="auto">
                <a:xfrm>
                  <a:off x="4366" y="2688"/>
                  <a:ext cx="6" cy="30"/>
                </a:xfrm>
                <a:custGeom>
                  <a:avLst/>
                  <a:gdLst>
                    <a:gd name="T0" fmla="*/ 0 w 6"/>
                    <a:gd name="T1" fmla="*/ 30 h 30"/>
                    <a:gd name="T2" fmla="*/ 6 w 6"/>
                    <a:gd name="T3" fmla="*/ 30 h 30"/>
                    <a:gd name="T4" fmla="*/ 6 w 6"/>
                    <a:gd name="T5" fmla="*/ 30 h 30"/>
                    <a:gd name="T6" fmla="*/ 6 w 6"/>
                    <a:gd name="T7" fmla="*/ 6 h 30"/>
                    <a:gd name="T8" fmla="*/ 6 w 6"/>
                    <a:gd name="T9" fmla="*/ 6 h 30"/>
                    <a:gd name="T10" fmla="*/ 0 w 6"/>
                    <a:gd name="T11" fmla="*/ 0 h 30"/>
                    <a:gd name="T12" fmla="*/ 0 w 6"/>
                    <a:gd name="T13" fmla="*/ 6 h 30"/>
                    <a:gd name="T14" fmla="*/ 0 w 6"/>
                    <a:gd name="T15" fmla="*/ 6 h 30"/>
                    <a:gd name="T16" fmla="*/ 0 w 6"/>
                    <a:gd name="T17" fmla="*/ 30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" h="30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1" name="Freeform 1185"/>
                <p:cNvSpPr>
                  <a:spLocks/>
                </p:cNvSpPr>
                <p:nvPr/>
              </p:nvSpPr>
              <p:spPr bwMode="auto">
                <a:xfrm>
                  <a:off x="4342" y="2658"/>
                  <a:ext cx="24" cy="24"/>
                </a:xfrm>
                <a:custGeom>
                  <a:avLst/>
                  <a:gdLst>
                    <a:gd name="T0" fmla="*/ 18 w 24"/>
                    <a:gd name="T1" fmla="*/ 18 h 24"/>
                    <a:gd name="T2" fmla="*/ 18 w 24"/>
                    <a:gd name="T3" fmla="*/ 24 h 24"/>
                    <a:gd name="T4" fmla="*/ 24 w 24"/>
                    <a:gd name="T5" fmla="*/ 18 h 24"/>
                    <a:gd name="T6" fmla="*/ 18 w 24"/>
                    <a:gd name="T7" fmla="*/ 18 h 24"/>
                    <a:gd name="T8" fmla="*/ 6 w 24"/>
                    <a:gd name="T9" fmla="*/ 0 h 24"/>
                    <a:gd name="T10" fmla="*/ 6 w 24"/>
                    <a:gd name="T11" fmla="*/ 0 h 24"/>
                    <a:gd name="T12" fmla="*/ 0 w 24"/>
                    <a:gd name="T13" fmla="*/ 0 h 24"/>
                    <a:gd name="T14" fmla="*/ 12 w 24"/>
                    <a:gd name="T15" fmla="*/ 18 h 24"/>
                    <a:gd name="T16" fmla="*/ 18 w 24"/>
                    <a:gd name="T17" fmla="*/ 1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24">
                      <a:moveTo>
                        <a:pt x="18" y="18"/>
                      </a:moveTo>
                      <a:lnTo>
                        <a:pt x="18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12" y="18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2" name="Freeform 1186"/>
                <p:cNvSpPr>
                  <a:spLocks/>
                </p:cNvSpPr>
                <p:nvPr/>
              </p:nvSpPr>
              <p:spPr bwMode="auto">
                <a:xfrm>
                  <a:off x="4312" y="2628"/>
                  <a:ext cx="24" cy="18"/>
                </a:xfrm>
                <a:custGeom>
                  <a:avLst/>
                  <a:gdLst>
                    <a:gd name="T0" fmla="*/ 18 w 24"/>
                    <a:gd name="T1" fmla="*/ 18 h 18"/>
                    <a:gd name="T2" fmla="*/ 24 w 24"/>
                    <a:gd name="T3" fmla="*/ 18 h 18"/>
                    <a:gd name="T4" fmla="*/ 24 w 24"/>
                    <a:gd name="T5" fmla="*/ 18 h 18"/>
                    <a:gd name="T6" fmla="*/ 18 w 24"/>
                    <a:gd name="T7" fmla="*/ 6 h 18"/>
                    <a:gd name="T8" fmla="*/ 12 w 24"/>
                    <a:gd name="T9" fmla="*/ 0 h 18"/>
                    <a:gd name="T10" fmla="*/ 6 w 24"/>
                    <a:gd name="T11" fmla="*/ 0 h 18"/>
                    <a:gd name="T12" fmla="*/ 0 w 24"/>
                    <a:gd name="T13" fmla="*/ 0 h 18"/>
                    <a:gd name="T14" fmla="*/ 6 w 24"/>
                    <a:gd name="T15" fmla="*/ 6 h 18"/>
                    <a:gd name="T16" fmla="*/ 12 w 24"/>
                    <a:gd name="T17" fmla="*/ 6 h 18"/>
                    <a:gd name="T18" fmla="*/ 12 w 24"/>
                    <a:gd name="T19" fmla="*/ 6 h 18"/>
                    <a:gd name="T20" fmla="*/ 12 w 24"/>
                    <a:gd name="T21" fmla="*/ 6 h 18"/>
                    <a:gd name="T22" fmla="*/ 18 w 24"/>
                    <a:gd name="T23" fmla="*/ 18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" h="18">
                      <a:moveTo>
                        <a:pt x="18" y="18"/>
                      </a:moveTo>
                      <a:lnTo>
                        <a:pt x="24" y="18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2" y="6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3" name="Freeform 1187"/>
                <p:cNvSpPr>
                  <a:spLocks/>
                </p:cNvSpPr>
                <p:nvPr/>
              </p:nvSpPr>
              <p:spPr bwMode="auto">
                <a:xfrm>
                  <a:off x="4276" y="2604"/>
                  <a:ext cx="30" cy="18"/>
                </a:xfrm>
                <a:custGeom>
                  <a:avLst/>
                  <a:gdLst>
                    <a:gd name="T0" fmla="*/ 24 w 30"/>
                    <a:gd name="T1" fmla="*/ 18 h 18"/>
                    <a:gd name="T2" fmla="*/ 30 w 30"/>
                    <a:gd name="T3" fmla="*/ 12 h 18"/>
                    <a:gd name="T4" fmla="*/ 24 w 30"/>
                    <a:gd name="T5" fmla="*/ 12 h 18"/>
                    <a:gd name="T6" fmla="*/ 6 w 30"/>
                    <a:gd name="T7" fmla="*/ 0 h 18"/>
                    <a:gd name="T8" fmla="*/ 0 w 30"/>
                    <a:gd name="T9" fmla="*/ 0 h 18"/>
                    <a:gd name="T10" fmla="*/ 6 w 30"/>
                    <a:gd name="T11" fmla="*/ 6 h 18"/>
                    <a:gd name="T12" fmla="*/ 24 w 30"/>
                    <a:gd name="T13" fmla="*/ 18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8">
                      <a:moveTo>
                        <a:pt x="24" y="18"/>
                      </a:moveTo>
                      <a:lnTo>
                        <a:pt x="30" y="12"/>
                      </a:lnTo>
                      <a:lnTo>
                        <a:pt x="24" y="1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4" name="Freeform 1188"/>
                <p:cNvSpPr>
                  <a:spLocks/>
                </p:cNvSpPr>
                <p:nvPr/>
              </p:nvSpPr>
              <p:spPr bwMode="auto">
                <a:xfrm>
                  <a:off x="4240" y="2586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5" name="Freeform 1189"/>
                <p:cNvSpPr>
                  <a:spLocks/>
                </p:cNvSpPr>
                <p:nvPr/>
              </p:nvSpPr>
              <p:spPr bwMode="auto">
                <a:xfrm>
                  <a:off x="4204" y="2568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0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24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6" name="Freeform 1190"/>
                <p:cNvSpPr>
                  <a:spLocks/>
                </p:cNvSpPr>
                <p:nvPr/>
              </p:nvSpPr>
              <p:spPr bwMode="auto">
                <a:xfrm>
                  <a:off x="4162" y="2556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7" name="Freeform 1191"/>
                <p:cNvSpPr>
                  <a:spLocks/>
                </p:cNvSpPr>
                <p:nvPr/>
              </p:nvSpPr>
              <p:spPr bwMode="auto">
                <a:xfrm>
                  <a:off x="4120" y="2544"/>
                  <a:ext cx="30" cy="12"/>
                </a:xfrm>
                <a:custGeom>
                  <a:avLst/>
                  <a:gdLst>
                    <a:gd name="T0" fmla="*/ 30 w 30"/>
                    <a:gd name="T1" fmla="*/ 12 h 12"/>
                    <a:gd name="T2" fmla="*/ 30 w 30"/>
                    <a:gd name="T3" fmla="*/ 6 h 12"/>
                    <a:gd name="T4" fmla="*/ 30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6 w 30"/>
                    <a:gd name="T11" fmla="*/ 6 h 12"/>
                    <a:gd name="T12" fmla="*/ 30 w 30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12">
                      <a:moveTo>
                        <a:pt x="30" y="12"/>
                      </a:moveTo>
                      <a:lnTo>
                        <a:pt x="3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8" name="Freeform 1192"/>
                <p:cNvSpPr>
                  <a:spLocks/>
                </p:cNvSpPr>
                <p:nvPr/>
              </p:nvSpPr>
              <p:spPr bwMode="auto">
                <a:xfrm>
                  <a:off x="4084" y="2532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6 h 12"/>
                    <a:gd name="T4" fmla="*/ 24 w 30"/>
                    <a:gd name="T5" fmla="*/ 6 h 12"/>
                    <a:gd name="T6" fmla="*/ 24 w 30"/>
                    <a:gd name="T7" fmla="*/ 6 h 12"/>
                    <a:gd name="T8" fmla="*/ 0 w 30"/>
                    <a:gd name="T9" fmla="*/ 0 h 12"/>
                    <a:gd name="T10" fmla="*/ 0 w 30"/>
                    <a:gd name="T11" fmla="*/ 0 h 12"/>
                    <a:gd name="T12" fmla="*/ 0 w 30"/>
                    <a:gd name="T13" fmla="*/ 6 h 12"/>
                    <a:gd name="T14" fmla="*/ 24 w 30"/>
                    <a:gd name="T15" fmla="*/ 12 h 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6"/>
                      </a:lnTo>
                      <a:lnTo>
                        <a:pt x="24" y="6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89" name="Freeform 1193"/>
                <p:cNvSpPr>
                  <a:spLocks/>
                </p:cNvSpPr>
                <p:nvPr/>
              </p:nvSpPr>
              <p:spPr bwMode="auto">
                <a:xfrm>
                  <a:off x="4042" y="2526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6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6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0" name="Freeform 1194"/>
                <p:cNvSpPr>
                  <a:spLocks/>
                </p:cNvSpPr>
                <p:nvPr/>
              </p:nvSpPr>
              <p:spPr bwMode="auto">
                <a:xfrm>
                  <a:off x="4000" y="2514"/>
                  <a:ext cx="30" cy="12"/>
                </a:xfrm>
                <a:custGeom>
                  <a:avLst/>
                  <a:gdLst>
                    <a:gd name="T0" fmla="*/ 24 w 30"/>
                    <a:gd name="T1" fmla="*/ 12 h 12"/>
                    <a:gd name="T2" fmla="*/ 30 w 30"/>
                    <a:gd name="T3" fmla="*/ 12 h 12"/>
                    <a:gd name="T4" fmla="*/ 24 w 30"/>
                    <a:gd name="T5" fmla="*/ 6 h 12"/>
                    <a:gd name="T6" fmla="*/ 6 w 30"/>
                    <a:gd name="T7" fmla="*/ 0 h 12"/>
                    <a:gd name="T8" fmla="*/ 0 w 30"/>
                    <a:gd name="T9" fmla="*/ 0 h 12"/>
                    <a:gd name="T10" fmla="*/ 0 w 30"/>
                    <a:gd name="T11" fmla="*/ 6 h 12"/>
                    <a:gd name="T12" fmla="*/ 0 w 30"/>
                    <a:gd name="T13" fmla="*/ 6 h 12"/>
                    <a:gd name="T14" fmla="*/ 6 w 30"/>
                    <a:gd name="T15" fmla="*/ 6 h 12"/>
                    <a:gd name="T16" fmla="*/ 24 w 30"/>
                    <a:gd name="T17" fmla="*/ 12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12">
                      <a:moveTo>
                        <a:pt x="24" y="12"/>
                      </a:moveTo>
                      <a:lnTo>
                        <a:pt x="30" y="12"/>
                      </a:lnTo>
                      <a:lnTo>
                        <a:pt x="24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24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1" name="Freeform 1195"/>
                <p:cNvSpPr>
                  <a:spLocks/>
                </p:cNvSpPr>
                <p:nvPr/>
              </p:nvSpPr>
              <p:spPr bwMode="auto">
                <a:xfrm>
                  <a:off x="3957" y="2514"/>
                  <a:ext cx="30" cy="6"/>
                </a:xfrm>
                <a:custGeom>
                  <a:avLst/>
                  <a:gdLst>
                    <a:gd name="T0" fmla="*/ 24 w 30"/>
                    <a:gd name="T1" fmla="*/ 6 h 6"/>
                    <a:gd name="T2" fmla="*/ 30 w 30"/>
                    <a:gd name="T3" fmla="*/ 0 h 6"/>
                    <a:gd name="T4" fmla="*/ 24 w 30"/>
                    <a:gd name="T5" fmla="*/ 0 h 6"/>
                    <a:gd name="T6" fmla="*/ 0 w 30"/>
                    <a:gd name="T7" fmla="*/ 0 h 6"/>
                    <a:gd name="T8" fmla="*/ 0 w 30"/>
                    <a:gd name="T9" fmla="*/ 0 h 6"/>
                    <a:gd name="T10" fmla="*/ 0 w 30"/>
                    <a:gd name="T11" fmla="*/ 6 h 6"/>
                    <a:gd name="T12" fmla="*/ 24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24" y="6"/>
                      </a:move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2" name="Freeform 1196"/>
                <p:cNvSpPr>
                  <a:spLocks/>
                </p:cNvSpPr>
                <p:nvPr/>
              </p:nvSpPr>
              <p:spPr bwMode="auto">
                <a:xfrm>
                  <a:off x="3915" y="2507"/>
                  <a:ext cx="30" cy="7"/>
                </a:xfrm>
                <a:custGeom>
                  <a:avLst/>
                  <a:gdLst>
                    <a:gd name="T0" fmla="*/ 30 w 30"/>
                    <a:gd name="T1" fmla="*/ 7 h 7"/>
                    <a:gd name="T2" fmla="*/ 30 w 30"/>
                    <a:gd name="T3" fmla="*/ 7 h 7"/>
                    <a:gd name="T4" fmla="*/ 30 w 30"/>
                    <a:gd name="T5" fmla="*/ 0 h 7"/>
                    <a:gd name="T6" fmla="*/ 6 w 30"/>
                    <a:gd name="T7" fmla="*/ 0 h 7"/>
                    <a:gd name="T8" fmla="*/ 0 w 30"/>
                    <a:gd name="T9" fmla="*/ 0 h 7"/>
                    <a:gd name="T10" fmla="*/ 6 w 30"/>
                    <a:gd name="T11" fmla="*/ 7 h 7"/>
                    <a:gd name="T12" fmla="*/ 30 w 30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7">
                      <a:moveTo>
                        <a:pt x="30" y="7"/>
                      </a:moveTo>
                      <a:lnTo>
                        <a:pt x="30" y="7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30" y="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3" name="Freeform 1197"/>
                <p:cNvSpPr>
                  <a:spLocks/>
                </p:cNvSpPr>
                <p:nvPr/>
              </p:nvSpPr>
              <p:spPr bwMode="auto">
                <a:xfrm>
                  <a:off x="3873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18 w 30"/>
                    <a:gd name="T7" fmla="*/ 0 h 6"/>
                    <a:gd name="T8" fmla="*/ 6 w 30"/>
                    <a:gd name="T9" fmla="*/ 0 h 6"/>
                    <a:gd name="T10" fmla="*/ 0 w 30"/>
                    <a:gd name="T11" fmla="*/ 6 h 6"/>
                    <a:gd name="T12" fmla="*/ 6 w 30"/>
                    <a:gd name="T13" fmla="*/ 6 h 6"/>
                    <a:gd name="T14" fmla="*/ 18 w 30"/>
                    <a:gd name="T15" fmla="*/ 6 h 6"/>
                    <a:gd name="T16" fmla="*/ 30 w 30"/>
                    <a:gd name="T17" fmla="*/ 6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8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4" name="Freeform 1198"/>
                <p:cNvSpPr>
                  <a:spLocks/>
                </p:cNvSpPr>
                <p:nvPr/>
              </p:nvSpPr>
              <p:spPr bwMode="auto">
                <a:xfrm>
                  <a:off x="3831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6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95" name="Freeform 1199"/>
                <p:cNvSpPr>
                  <a:spLocks/>
                </p:cNvSpPr>
                <p:nvPr/>
              </p:nvSpPr>
              <p:spPr bwMode="auto">
                <a:xfrm>
                  <a:off x="3789" y="2501"/>
                  <a:ext cx="30" cy="6"/>
                </a:xfrm>
                <a:custGeom>
                  <a:avLst/>
                  <a:gdLst>
                    <a:gd name="T0" fmla="*/ 30 w 30"/>
                    <a:gd name="T1" fmla="*/ 6 h 6"/>
                    <a:gd name="T2" fmla="*/ 30 w 30"/>
                    <a:gd name="T3" fmla="*/ 0 h 6"/>
                    <a:gd name="T4" fmla="*/ 30 w 30"/>
                    <a:gd name="T5" fmla="*/ 0 h 6"/>
                    <a:gd name="T6" fmla="*/ 6 w 30"/>
                    <a:gd name="T7" fmla="*/ 0 h 6"/>
                    <a:gd name="T8" fmla="*/ 0 w 30"/>
                    <a:gd name="T9" fmla="*/ 0 h 6"/>
                    <a:gd name="T10" fmla="*/ 6 w 30"/>
                    <a:gd name="T11" fmla="*/ 6 h 6"/>
                    <a:gd name="T12" fmla="*/ 30 w 30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6">
                      <a:moveTo>
                        <a:pt x="30" y="6"/>
                      </a:moveTo>
                      <a:lnTo>
                        <a:pt x="3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30" y="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524" name="Oval 1200"/>
              <p:cNvSpPr>
                <a:spLocks noChangeArrowheads="1"/>
              </p:cNvSpPr>
              <p:nvPr/>
            </p:nvSpPr>
            <p:spPr bwMode="auto">
              <a:xfrm>
                <a:off x="3465" y="2598"/>
                <a:ext cx="625" cy="2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5525" name="Group 1201"/>
              <p:cNvGrpSpPr>
                <a:grpSpLocks/>
              </p:cNvGrpSpPr>
              <p:nvPr/>
            </p:nvGrpSpPr>
            <p:grpSpPr bwMode="auto">
              <a:xfrm>
                <a:off x="3651" y="2646"/>
                <a:ext cx="246" cy="150"/>
                <a:chOff x="3651" y="2646"/>
                <a:chExt cx="246" cy="150"/>
              </a:xfrm>
            </p:grpSpPr>
            <p:sp>
              <p:nvSpPr>
                <p:cNvPr id="45528" name="Oval 1202"/>
                <p:cNvSpPr>
                  <a:spLocks noChangeArrowheads="1"/>
                </p:cNvSpPr>
                <p:nvPr/>
              </p:nvSpPr>
              <p:spPr bwMode="auto">
                <a:xfrm>
                  <a:off x="3651" y="2694"/>
                  <a:ext cx="246" cy="10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29" name="Oval 1203"/>
                <p:cNvSpPr>
                  <a:spLocks noChangeArrowheads="1"/>
                </p:cNvSpPr>
                <p:nvPr/>
              </p:nvSpPr>
              <p:spPr bwMode="auto">
                <a:xfrm>
                  <a:off x="3651" y="2646"/>
                  <a:ext cx="246" cy="10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30" name="Line 1204"/>
                <p:cNvSpPr>
                  <a:spLocks noChangeShapeType="1"/>
                </p:cNvSpPr>
                <p:nvPr/>
              </p:nvSpPr>
              <p:spPr bwMode="auto">
                <a:xfrm>
                  <a:off x="3651" y="2694"/>
                  <a:ext cx="1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31" name="Line 1205"/>
                <p:cNvSpPr>
                  <a:spLocks noChangeShapeType="1"/>
                </p:cNvSpPr>
                <p:nvPr/>
              </p:nvSpPr>
              <p:spPr bwMode="auto">
                <a:xfrm>
                  <a:off x="3891" y="2694"/>
                  <a:ext cx="1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526" name="Freeform 1206"/>
              <p:cNvSpPr>
                <a:spLocks/>
              </p:cNvSpPr>
              <p:nvPr/>
            </p:nvSpPr>
            <p:spPr bwMode="auto">
              <a:xfrm>
                <a:off x="4348" y="2465"/>
                <a:ext cx="906" cy="403"/>
              </a:xfrm>
              <a:custGeom>
                <a:avLst/>
                <a:gdLst>
                  <a:gd name="T0" fmla="*/ 18 w 906"/>
                  <a:gd name="T1" fmla="*/ 0 h 403"/>
                  <a:gd name="T2" fmla="*/ 0 w 906"/>
                  <a:gd name="T3" fmla="*/ 49 h 403"/>
                  <a:gd name="T4" fmla="*/ 888 w 906"/>
                  <a:gd name="T5" fmla="*/ 403 h 403"/>
                  <a:gd name="T6" fmla="*/ 906 w 906"/>
                  <a:gd name="T7" fmla="*/ 361 h 403"/>
                  <a:gd name="T8" fmla="*/ 18 w 906"/>
                  <a:gd name="T9" fmla="*/ 0 h 4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403">
                    <a:moveTo>
                      <a:pt x="18" y="0"/>
                    </a:moveTo>
                    <a:lnTo>
                      <a:pt x="0" y="49"/>
                    </a:lnTo>
                    <a:lnTo>
                      <a:pt x="888" y="403"/>
                    </a:lnTo>
                    <a:lnTo>
                      <a:pt x="906" y="36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27" name="Freeform 1207"/>
              <p:cNvSpPr>
                <a:spLocks/>
              </p:cNvSpPr>
              <p:nvPr/>
            </p:nvSpPr>
            <p:spPr bwMode="auto">
              <a:xfrm>
                <a:off x="4324" y="2447"/>
                <a:ext cx="144" cy="103"/>
              </a:xfrm>
              <a:custGeom>
                <a:avLst/>
                <a:gdLst>
                  <a:gd name="T0" fmla="*/ 84 w 144"/>
                  <a:gd name="T1" fmla="*/ 6 h 103"/>
                  <a:gd name="T2" fmla="*/ 54 w 144"/>
                  <a:gd name="T3" fmla="*/ 0 h 103"/>
                  <a:gd name="T4" fmla="*/ 30 w 144"/>
                  <a:gd name="T5" fmla="*/ 6 h 103"/>
                  <a:gd name="T6" fmla="*/ 12 w 144"/>
                  <a:gd name="T7" fmla="*/ 18 h 103"/>
                  <a:gd name="T8" fmla="*/ 0 w 144"/>
                  <a:gd name="T9" fmla="*/ 36 h 103"/>
                  <a:gd name="T10" fmla="*/ 0 w 144"/>
                  <a:gd name="T11" fmla="*/ 54 h 103"/>
                  <a:gd name="T12" fmla="*/ 12 w 144"/>
                  <a:gd name="T13" fmla="*/ 73 h 103"/>
                  <a:gd name="T14" fmla="*/ 36 w 144"/>
                  <a:gd name="T15" fmla="*/ 91 h 103"/>
                  <a:gd name="T16" fmla="*/ 60 w 144"/>
                  <a:gd name="T17" fmla="*/ 103 h 103"/>
                  <a:gd name="T18" fmla="*/ 90 w 144"/>
                  <a:gd name="T19" fmla="*/ 103 h 103"/>
                  <a:gd name="T20" fmla="*/ 114 w 144"/>
                  <a:gd name="T21" fmla="*/ 97 h 103"/>
                  <a:gd name="T22" fmla="*/ 132 w 144"/>
                  <a:gd name="T23" fmla="*/ 91 h 103"/>
                  <a:gd name="T24" fmla="*/ 144 w 144"/>
                  <a:gd name="T25" fmla="*/ 73 h 103"/>
                  <a:gd name="T26" fmla="*/ 144 w 144"/>
                  <a:gd name="T27" fmla="*/ 48 h 103"/>
                  <a:gd name="T28" fmla="*/ 132 w 144"/>
                  <a:gd name="T29" fmla="*/ 30 h 103"/>
                  <a:gd name="T30" fmla="*/ 108 w 144"/>
                  <a:gd name="T31" fmla="*/ 18 h 103"/>
                  <a:gd name="T32" fmla="*/ 84 w 144"/>
                  <a:gd name="T33" fmla="*/ 6 h 10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4" h="103">
                    <a:moveTo>
                      <a:pt x="84" y="6"/>
                    </a:moveTo>
                    <a:lnTo>
                      <a:pt x="54" y="0"/>
                    </a:lnTo>
                    <a:lnTo>
                      <a:pt x="30" y="6"/>
                    </a:lnTo>
                    <a:lnTo>
                      <a:pt x="12" y="18"/>
                    </a:lnTo>
                    <a:lnTo>
                      <a:pt x="0" y="36"/>
                    </a:lnTo>
                    <a:lnTo>
                      <a:pt x="0" y="54"/>
                    </a:lnTo>
                    <a:lnTo>
                      <a:pt x="12" y="73"/>
                    </a:lnTo>
                    <a:lnTo>
                      <a:pt x="36" y="91"/>
                    </a:lnTo>
                    <a:lnTo>
                      <a:pt x="60" y="103"/>
                    </a:lnTo>
                    <a:lnTo>
                      <a:pt x="90" y="103"/>
                    </a:lnTo>
                    <a:lnTo>
                      <a:pt x="114" y="97"/>
                    </a:lnTo>
                    <a:lnTo>
                      <a:pt x="132" y="91"/>
                    </a:lnTo>
                    <a:lnTo>
                      <a:pt x="144" y="73"/>
                    </a:lnTo>
                    <a:lnTo>
                      <a:pt x="144" y="48"/>
                    </a:lnTo>
                    <a:lnTo>
                      <a:pt x="132" y="30"/>
                    </a:lnTo>
                    <a:lnTo>
                      <a:pt x="108" y="18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69" name="Oval 1208"/>
            <p:cNvSpPr>
              <a:spLocks noChangeArrowheads="1"/>
            </p:cNvSpPr>
            <p:nvPr/>
          </p:nvSpPr>
          <p:spPr bwMode="auto">
            <a:xfrm>
              <a:off x="2601" y="2165"/>
              <a:ext cx="2353" cy="913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0" name="Oval 1209"/>
            <p:cNvSpPr>
              <a:spLocks noChangeArrowheads="1"/>
            </p:cNvSpPr>
            <p:nvPr/>
          </p:nvSpPr>
          <p:spPr bwMode="auto">
            <a:xfrm>
              <a:off x="2601" y="2117"/>
              <a:ext cx="2353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5071" name="Group 1210"/>
            <p:cNvGrpSpPr>
              <a:grpSpLocks/>
            </p:cNvGrpSpPr>
            <p:nvPr/>
          </p:nvGrpSpPr>
          <p:grpSpPr bwMode="auto">
            <a:xfrm>
              <a:off x="2697" y="2165"/>
              <a:ext cx="2161" cy="817"/>
              <a:chOff x="2697" y="2165"/>
              <a:chExt cx="2161" cy="817"/>
            </a:xfrm>
          </p:grpSpPr>
          <p:sp>
            <p:nvSpPr>
              <p:cNvPr id="45401" name="Freeform 1211"/>
              <p:cNvSpPr>
                <a:spLocks/>
              </p:cNvSpPr>
              <p:nvPr/>
            </p:nvSpPr>
            <p:spPr bwMode="auto">
              <a:xfrm>
                <a:off x="3753" y="2165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2" name="Freeform 1212"/>
              <p:cNvSpPr>
                <a:spLocks/>
              </p:cNvSpPr>
              <p:nvPr/>
            </p:nvSpPr>
            <p:spPr bwMode="auto">
              <a:xfrm>
                <a:off x="3711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3" name="Freeform 1213"/>
              <p:cNvSpPr>
                <a:spLocks/>
              </p:cNvSpPr>
              <p:nvPr/>
            </p:nvSpPr>
            <p:spPr bwMode="auto">
              <a:xfrm>
                <a:off x="3669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4" name="Freeform 1214"/>
              <p:cNvSpPr>
                <a:spLocks/>
              </p:cNvSpPr>
              <p:nvPr/>
            </p:nvSpPr>
            <p:spPr bwMode="auto">
              <a:xfrm>
                <a:off x="3627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5" name="Freeform 1215"/>
              <p:cNvSpPr>
                <a:spLocks/>
              </p:cNvSpPr>
              <p:nvPr/>
            </p:nvSpPr>
            <p:spPr bwMode="auto">
              <a:xfrm>
                <a:off x="3585" y="217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6" name="Freeform 1216"/>
              <p:cNvSpPr>
                <a:spLocks/>
              </p:cNvSpPr>
              <p:nvPr/>
            </p:nvSpPr>
            <p:spPr bwMode="auto">
              <a:xfrm>
                <a:off x="3543" y="217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18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0 w 30"/>
                  <a:gd name="T13" fmla="*/ 6 h 6"/>
                  <a:gd name="T14" fmla="*/ 18 w 30"/>
                  <a:gd name="T15" fmla="*/ 6 h 6"/>
                  <a:gd name="T16" fmla="*/ 24 w 30"/>
                  <a:gd name="T17" fmla="*/ 6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7" name="Freeform 1217"/>
              <p:cNvSpPr>
                <a:spLocks/>
              </p:cNvSpPr>
              <p:nvPr/>
            </p:nvSpPr>
            <p:spPr bwMode="auto">
              <a:xfrm>
                <a:off x="3501" y="217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8" name="Freeform 1218"/>
              <p:cNvSpPr>
                <a:spLocks/>
              </p:cNvSpPr>
              <p:nvPr/>
            </p:nvSpPr>
            <p:spPr bwMode="auto">
              <a:xfrm>
                <a:off x="3459" y="217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9" name="Freeform 1219"/>
              <p:cNvSpPr>
                <a:spLocks/>
              </p:cNvSpPr>
              <p:nvPr/>
            </p:nvSpPr>
            <p:spPr bwMode="auto">
              <a:xfrm>
                <a:off x="3417" y="2183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0" name="Freeform 1220"/>
              <p:cNvSpPr>
                <a:spLocks/>
              </p:cNvSpPr>
              <p:nvPr/>
            </p:nvSpPr>
            <p:spPr bwMode="auto">
              <a:xfrm>
                <a:off x="3375" y="218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1" name="Freeform 1221"/>
              <p:cNvSpPr>
                <a:spLocks/>
              </p:cNvSpPr>
              <p:nvPr/>
            </p:nvSpPr>
            <p:spPr bwMode="auto">
              <a:xfrm>
                <a:off x="3333" y="2195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24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24 w 30"/>
                  <a:gd name="T15" fmla="*/ 6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2" name="Freeform 1222"/>
              <p:cNvSpPr>
                <a:spLocks/>
              </p:cNvSpPr>
              <p:nvPr/>
            </p:nvSpPr>
            <p:spPr bwMode="auto">
              <a:xfrm>
                <a:off x="3291" y="220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3" name="Freeform 1223"/>
              <p:cNvSpPr>
                <a:spLocks/>
              </p:cNvSpPr>
              <p:nvPr/>
            </p:nvSpPr>
            <p:spPr bwMode="auto">
              <a:xfrm>
                <a:off x="3249" y="2213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0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6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4" name="Freeform 1224"/>
              <p:cNvSpPr>
                <a:spLocks/>
              </p:cNvSpPr>
              <p:nvPr/>
            </p:nvSpPr>
            <p:spPr bwMode="auto">
              <a:xfrm>
                <a:off x="3207" y="2219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0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5" name="Freeform 1225"/>
              <p:cNvSpPr>
                <a:spLocks/>
              </p:cNvSpPr>
              <p:nvPr/>
            </p:nvSpPr>
            <p:spPr bwMode="auto">
              <a:xfrm>
                <a:off x="3165" y="2225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12 w 30"/>
                  <a:gd name="T7" fmla="*/ 6 h 12"/>
                  <a:gd name="T8" fmla="*/ 6 w 30"/>
                  <a:gd name="T9" fmla="*/ 6 h 12"/>
                  <a:gd name="T10" fmla="*/ 0 w 30"/>
                  <a:gd name="T11" fmla="*/ 12 h 12"/>
                  <a:gd name="T12" fmla="*/ 6 w 30"/>
                  <a:gd name="T13" fmla="*/ 12 h 12"/>
                  <a:gd name="T14" fmla="*/ 12 w 30"/>
                  <a:gd name="T15" fmla="*/ 12 h 12"/>
                  <a:gd name="T16" fmla="*/ 30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6" name="Freeform 1226"/>
              <p:cNvSpPr>
                <a:spLocks/>
              </p:cNvSpPr>
              <p:nvPr/>
            </p:nvSpPr>
            <p:spPr bwMode="auto">
              <a:xfrm>
                <a:off x="3129" y="223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12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7" name="Freeform 1227"/>
              <p:cNvSpPr>
                <a:spLocks/>
              </p:cNvSpPr>
              <p:nvPr/>
            </p:nvSpPr>
            <p:spPr bwMode="auto">
              <a:xfrm>
                <a:off x="3087" y="2249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6 w 30"/>
                  <a:gd name="T15" fmla="*/ 12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8" name="Freeform 1228"/>
              <p:cNvSpPr>
                <a:spLocks/>
              </p:cNvSpPr>
              <p:nvPr/>
            </p:nvSpPr>
            <p:spPr bwMode="auto">
              <a:xfrm>
                <a:off x="3045" y="2261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0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12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9" name="Freeform 1229"/>
              <p:cNvSpPr>
                <a:spLocks/>
              </p:cNvSpPr>
              <p:nvPr/>
            </p:nvSpPr>
            <p:spPr bwMode="auto">
              <a:xfrm>
                <a:off x="3009" y="2273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6 w 24"/>
                  <a:gd name="T7" fmla="*/ 6 h 18"/>
                  <a:gd name="T8" fmla="*/ 0 w 24"/>
                  <a:gd name="T9" fmla="*/ 12 h 18"/>
                  <a:gd name="T10" fmla="*/ 0 w 24"/>
                  <a:gd name="T11" fmla="*/ 12 h 18"/>
                  <a:gd name="T12" fmla="*/ 0 w 24"/>
                  <a:gd name="T13" fmla="*/ 18 h 18"/>
                  <a:gd name="T14" fmla="*/ 6 w 24"/>
                  <a:gd name="T15" fmla="*/ 12 h 18"/>
                  <a:gd name="T16" fmla="*/ 24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0" name="Freeform 1230"/>
              <p:cNvSpPr>
                <a:spLocks/>
              </p:cNvSpPr>
              <p:nvPr/>
            </p:nvSpPr>
            <p:spPr bwMode="auto">
              <a:xfrm>
                <a:off x="2967" y="229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6 w 30"/>
                  <a:gd name="T7" fmla="*/ 6 h 12"/>
                  <a:gd name="T8" fmla="*/ 0 w 30"/>
                  <a:gd name="T9" fmla="*/ 12 h 12"/>
                  <a:gd name="T10" fmla="*/ 6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1" name="Freeform 1231"/>
              <p:cNvSpPr>
                <a:spLocks/>
              </p:cNvSpPr>
              <p:nvPr/>
            </p:nvSpPr>
            <p:spPr bwMode="auto">
              <a:xfrm>
                <a:off x="2931" y="2303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12 w 24"/>
                  <a:gd name="T7" fmla="*/ 6 h 18"/>
                  <a:gd name="T8" fmla="*/ 0 w 24"/>
                  <a:gd name="T9" fmla="*/ 12 h 18"/>
                  <a:gd name="T10" fmla="*/ 0 w 24"/>
                  <a:gd name="T11" fmla="*/ 18 h 18"/>
                  <a:gd name="T12" fmla="*/ 0 w 24"/>
                  <a:gd name="T13" fmla="*/ 18 h 18"/>
                  <a:gd name="T14" fmla="*/ 12 w 24"/>
                  <a:gd name="T15" fmla="*/ 12 h 18"/>
                  <a:gd name="T16" fmla="*/ 24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2" name="Freeform 1232"/>
              <p:cNvSpPr>
                <a:spLocks/>
              </p:cNvSpPr>
              <p:nvPr/>
            </p:nvSpPr>
            <p:spPr bwMode="auto">
              <a:xfrm>
                <a:off x="2895" y="2321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8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3" name="Freeform 1233"/>
              <p:cNvSpPr>
                <a:spLocks/>
              </p:cNvSpPr>
              <p:nvPr/>
            </p:nvSpPr>
            <p:spPr bwMode="auto">
              <a:xfrm>
                <a:off x="2859" y="2345"/>
                <a:ext cx="24" cy="18"/>
              </a:xfrm>
              <a:custGeom>
                <a:avLst/>
                <a:gdLst>
                  <a:gd name="T0" fmla="*/ 18 w 24"/>
                  <a:gd name="T1" fmla="*/ 6 h 18"/>
                  <a:gd name="T2" fmla="*/ 24 w 24"/>
                  <a:gd name="T3" fmla="*/ 0 h 18"/>
                  <a:gd name="T4" fmla="*/ 18 w 24"/>
                  <a:gd name="T5" fmla="*/ 0 h 18"/>
                  <a:gd name="T6" fmla="*/ 0 w 24"/>
                  <a:gd name="T7" fmla="*/ 12 h 18"/>
                  <a:gd name="T8" fmla="*/ 0 w 24"/>
                  <a:gd name="T9" fmla="*/ 12 h 18"/>
                  <a:gd name="T10" fmla="*/ 0 w 24"/>
                  <a:gd name="T11" fmla="*/ 18 h 18"/>
                  <a:gd name="T12" fmla="*/ 18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18" y="6"/>
                    </a:moveTo>
                    <a:lnTo>
                      <a:pt x="24" y="0"/>
                    </a:lnTo>
                    <a:lnTo>
                      <a:pt x="18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4" name="Freeform 1234"/>
              <p:cNvSpPr>
                <a:spLocks/>
              </p:cNvSpPr>
              <p:nvPr/>
            </p:nvSpPr>
            <p:spPr bwMode="auto">
              <a:xfrm>
                <a:off x="2823" y="2363"/>
                <a:ext cx="24" cy="18"/>
              </a:xfrm>
              <a:custGeom>
                <a:avLst/>
                <a:gdLst>
                  <a:gd name="T0" fmla="*/ 18 w 24"/>
                  <a:gd name="T1" fmla="*/ 6 h 18"/>
                  <a:gd name="T2" fmla="*/ 24 w 24"/>
                  <a:gd name="T3" fmla="*/ 6 h 18"/>
                  <a:gd name="T4" fmla="*/ 18 w 24"/>
                  <a:gd name="T5" fmla="*/ 0 h 18"/>
                  <a:gd name="T6" fmla="*/ 6 w 24"/>
                  <a:gd name="T7" fmla="*/ 12 h 18"/>
                  <a:gd name="T8" fmla="*/ 0 w 24"/>
                  <a:gd name="T9" fmla="*/ 12 h 18"/>
                  <a:gd name="T10" fmla="*/ 0 w 24"/>
                  <a:gd name="T11" fmla="*/ 18 h 18"/>
                  <a:gd name="T12" fmla="*/ 0 w 24"/>
                  <a:gd name="T13" fmla="*/ 18 h 18"/>
                  <a:gd name="T14" fmla="*/ 6 w 24"/>
                  <a:gd name="T15" fmla="*/ 18 h 18"/>
                  <a:gd name="T16" fmla="*/ 18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18" y="6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5" name="Freeform 1235"/>
              <p:cNvSpPr>
                <a:spLocks/>
              </p:cNvSpPr>
              <p:nvPr/>
            </p:nvSpPr>
            <p:spPr bwMode="auto">
              <a:xfrm>
                <a:off x="2787" y="2387"/>
                <a:ext cx="24" cy="24"/>
              </a:xfrm>
              <a:custGeom>
                <a:avLst/>
                <a:gdLst>
                  <a:gd name="T0" fmla="*/ 24 w 24"/>
                  <a:gd name="T1" fmla="*/ 6 h 24"/>
                  <a:gd name="T2" fmla="*/ 24 w 24"/>
                  <a:gd name="T3" fmla="*/ 6 h 24"/>
                  <a:gd name="T4" fmla="*/ 24 w 24"/>
                  <a:gd name="T5" fmla="*/ 0 h 24"/>
                  <a:gd name="T6" fmla="*/ 6 w 24"/>
                  <a:gd name="T7" fmla="*/ 18 h 24"/>
                  <a:gd name="T8" fmla="*/ 0 w 24"/>
                  <a:gd name="T9" fmla="*/ 18 h 24"/>
                  <a:gd name="T10" fmla="*/ 6 w 24"/>
                  <a:gd name="T11" fmla="*/ 24 h 24"/>
                  <a:gd name="T12" fmla="*/ 24 w 24"/>
                  <a:gd name="T13" fmla="*/ 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6" name="Freeform 1236"/>
              <p:cNvSpPr>
                <a:spLocks/>
              </p:cNvSpPr>
              <p:nvPr/>
            </p:nvSpPr>
            <p:spPr bwMode="auto">
              <a:xfrm>
                <a:off x="2757" y="2417"/>
                <a:ext cx="24" cy="24"/>
              </a:xfrm>
              <a:custGeom>
                <a:avLst/>
                <a:gdLst>
                  <a:gd name="T0" fmla="*/ 24 w 24"/>
                  <a:gd name="T1" fmla="*/ 0 h 24"/>
                  <a:gd name="T2" fmla="*/ 18 w 24"/>
                  <a:gd name="T3" fmla="*/ 0 h 24"/>
                  <a:gd name="T4" fmla="*/ 18 w 24"/>
                  <a:gd name="T5" fmla="*/ 0 h 24"/>
                  <a:gd name="T6" fmla="*/ 0 w 24"/>
                  <a:gd name="T7" fmla="*/ 18 h 24"/>
                  <a:gd name="T8" fmla="*/ 6 w 24"/>
                  <a:gd name="T9" fmla="*/ 24 h 24"/>
                  <a:gd name="T10" fmla="*/ 6 w 24"/>
                  <a:gd name="T11" fmla="*/ 18 h 24"/>
                  <a:gd name="T12" fmla="*/ 24 w 24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24" y="0"/>
                    </a:moveTo>
                    <a:lnTo>
                      <a:pt x="18" y="0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7" name="Freeform 1237"/>
              <p:cNvSpPr>
                <a:spLocks/>
              </p:cNvSpPr>
              <p:nvPr/>
            </p:nvSpPr>
            <p:spPr bwMode="auto">
              <a:xfrm>
                <a:off x="2733" y="2447"/>
                <a:ext cx="18" cy="24"/>
              </a:xfrm>
              <a:custGeom>
                <a:avLst/>
                <a:gdLst>
                  <a:gd name="T0" fmla="*/ 18 w 18"/>
                  <a:gd name="T1" fmla="*/ 0 h 24"/>
                  <a:gd name="T2" fmla="*/ 12 w 18"/>
                  <a:gd name="T3" fmla="*/ 0 h 24"/>
                  <a:gd name="T4" fmla="*/ 12 w 18"/>
                  <a:gd name="T5" fmla="*/ 0 h 24"/>
                  <a:gd name="T6" fmla="*/ 12 w 18"/>
                  <a:gd name="T7" fmla="*/ 6 h 24"/>
                  <a:gd name="T8" fmla="*/ 0 w 18"/>
                  <a:gd name="T9" fmla="*/ 24 h 24"/>
                  <a:gd name="T10" fmla="*/ 0 w 18"/>
                  <a:gd name="T11" fmla="*/ 24 h 24"/>
                  <a:gd name="T12" fmla="*/ 6 w 18"/>
                  <a:gd name="T13" fmla="*/ 24 h 24"/>
                  <a:gd name="T14" fmla="*/ 18 w 18"/>
                  <a:gd name="T15" fmla="*/ 6 h 24"/>
                  <a:gd name="T16" fmla="*/ 18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8" y="0"/>
                    </a:moveTo>
                    <a:lnTo>
                      <a:pt x="12" y="0"/>
                    </a:lnTo>
                    <a:lnTo>
                      <a:pt x="12" y="6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8" name="Freeform 1238"/>
              <p:cNvSpPr>
                <a:spLocks/>
              </p:cNvSpPr>
              <p:nvPr/>
            </p:nvSpPr>
            <p:spPr bwMode="auto">
              <a:xfrm>
                <a:off x="2709" y="2483"/>
                <a:ext cx="18" cy="24"/>
              </a:xfrm>
              <a:custGeom>
                <a:avLst/>
                <a:gdLst>
                  <a:gd name="T0" fmla="*/ 18 w 18"/>
                  <a:gd name="T1" fmla="*/ 0 h 24"/>
                  <a:gd name="T2" fmla="*/ 12 w 18"/>
                  <a:gd name="T3" fmla="*/ 0 h 24"/>
                  <a:gd name="T4" fmla="*/ 12 w 18"/>
                  <a:gd name="T5" fmla="*/ 0 h 24"/>
                  <a:gd name="T6" fmla="*/ 6 w 18"/>
                  <a:gd name="T7" fmla="*/ 6 h 24"/>
                  <a:gd name="T8" fmla="*/ 0 w 18"/>
                  <a:gd name="T9" fmla="*/ 24 h 24"/>
                  <a:gd name="T10" fmla="*/ 6 w 18"/>
                  <a:gd name="T11" fmla="*/ 24 h 24"/>
                  <a:gd name="T12" fmla="*/ 6 w 18"/>
                  <a:gd name="T13" fmla="*/ 24 h 24"/>
                  <a:gd name="T14" fmla="*/ 12 w 18"/>
                  <a:gd name="T15" fmla="*/ 6 h 24"/>
                  <a:gd name="T16" fmla="*/ 18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8" y="0"/>
                    </a:moveTo>
                    <a:lnTo>
                      <a:pt x="12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12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29" name="Freeform 1239"/>
              <p:cNvSpPr>
                <a:spLocks/>
              </p:cNvSpPr>
              <p:nvPr/>
            </p:nvSpPr>
            <p:spPr bwMode="auto">
              <a:xfrm>
                <a:off x="2697" y="2520"/>
                <a:ext cx="12" cy="30"/>
              </a:xfrm>
              <a:custGeom>
                <a:avLst/>
                <a:gdLst>
                  <a:gd name="T0" fmla="*/ 12 w 12"/>
                  <a:gd name="T1" fmla="*/ 0 h 30"/>
                  <a:gd name="T2" fmla="*/ 12 w 12"/>
                  <a:gd name="T3" fmla="*/ 0 h 30"/>
                  <a:gd name="T4" fmla="*/ 6 w 12"/>
                  <a:gd name="T5" fmla="*/ 0 h 30"/>
                  <a:gd name="T6" fmla="*/ 0 w 12"/>
                  <a:gd name="T7" fmla="*/ 12 h 30"/>
                  <a:gd name="T8" fmla="*/ 0 w 12"/>
                  <a:gd name="T9" fmla="*/ 24 h 30"/>
                  <a:gd name="T10" fmla="*/ 6 w 12"/>
                  <a:gd name="T11" fmla="*/ 30 h 30"/>
                  <a:gd name="T12" fmla="*/ 6 w 12"/>
                  <a:gd name="T13" fmla="*/ 24 h 30"/>
                  <a:gd name="T14" fmla="*/ 6 w 12"/>
                  <a:gd name="T15" fmla="*/ 12 h 30"/>
                  <a:gd name="T16" fmla="*/ 12 w 12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12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6" y="24"/>
                    </a:lnTo>
                    <a:lnTo>
                      <a:pt x="6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0" name="Freeform 1240"/>
              <p:cNvSpPr>
                <a:spLocks/>
              </p:cNvSpPr>
              <p:nvPr/>
            </p:nvSpPr>
            <p:spPr bwMode="auto">
              <a:xfrm>
                <a:off x="2697" y="2562"/>
                <a:ext cx="6" cy="30"/>
              </a:xfrm>
              <a:custGeom>
                <a:avLst/>
                <a:gdLst>
                  <a:gd name="T0" fmla="*/ 6 w 6"/>
                  <a:gd name="T1" fmla="*/ 0 h 30"/>
                  <a:gd name="T2" fmla="*/ 0 w 6"/>
                  <a:gd name="T3" fmla="*/ 0 h 30"/>
                  <a:gd name="T4" fmla="*/ 0 w 6"/>
                  <a:gd name="T5" fmla="*/ 0 h 30"/>
                  <a:gd name="T6" fmla="*/ 0 w 6"/>
                  <a:gd name="T7" fmla="*/ 12 h 30"/>
                  <a:gd name="T8" fmla="*/ 0 w 6"/>
                  <a:gd name="T9" fmla="*/ 24 h 30"/>
                  <a:gd name="T10" fmla="*/ 0 w 6"/>
                  <a:gd name="T11" fmla="*/ 30 h 30"/>
                  <a:gd name="T12" fmla="*/ 6 w 6"/>
                  <a:gd name="T13" fmla="*/ 24 h 30"/>
                  <a:gd name="T14" fmla="*/ 6 w 6"/>
                  <a:gd name="T15" fmla="*/ 12 h 30"/>
                  <a:gd name="T16" fmla="*/ 6 w 6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30">
                    <a:moveTo>
                      <a:pt x="6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24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1" name="Freeform 1241"/>
              <p:cNvSpPr>
                <a:spLocks/>
              </p:cNvSpPr>
              <p:nvPr/>
            </p:nvSpPr>
            <p:spPr bwMode="auto">
              <a:xfrm>
                <a:off x="2697" y="2604"/>
                <a:ext cx="12" cy="24"/>
              </a:xfrm>
              <a:custGeom>
                <a:avLst/>
                <a:gdLst>
                  <a:gd name="T0" fmla="*/ 6 w 12"/>
                  <a:gd name="T1" fmla="*/ 0 h 24"/>
                  <a:gd name="T2" fmla="*/ 6 w 12"/>
                  <a:gd name="T3" fmla="*/ 0 h 24"/>
                  <a:gd name="T4" fmla="*/ 0 w 12"/>
                  <a:gd name="T5" fmla="*/ 0 h 24"/>
                  <a:gd name="T6" fmla="*/ 0 w 12"/>
                  <a:gd name="T7" fmla="*/ 12 h 24"/>
                  <a:gd name="T8" fmla="*/ 6 w 12"/>
                  <a:gd name="T9" fmla="*/ 24 h 24"/>
                  <a:gd name="T10" fmla="*/ 12 w 12"/>
                  <a:gd name="T11" fmla="*/ 24 h 24"/>
                  <a:gd name="T12" fmla="*/ 12 w 12"/>
                  <a:gd name="T13" fmla="*/ 24 h 24"/>
                  <a:gd name="T14" fmla="*/ 6 w 12"/>
                  <a:gd name="T15" fmla="*/ 12 h 24"/>
                  <a:gd name="T16" fmla="*/ 6 w 12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24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2" name="Freeform 1242"/>
              <p:cNvSpPr>
                <a:spLocks/>
              </p:cNvSpPr>
              <p:nvPr/>
            </p:nvSpPr>
            <p:spPr bwMode="auto">
              <a:xfrm>
                <a:off x="2709" y="2640"/>
                <a:ext cx="18" cy="30"/>
              </a:xfrm>
              <a:custGeom>
                <a:avLst/>
                <a:gdLst>
                  <a:gd name="T0" fmla="*/ 6 w 18"/>
                  <a:gd name="T1" fmla="*/ 6 h 30"/>
                  <a:gd name="T2" fmla="*/ 6 w 18"/>
                  <a:gd name="T3" fmla="*/ 0 h 30"/>
                  <a:gd name="T4" fmla="*/ 0 w 18"/>
                  <a:gd name="T5" fmla="*/ 6 h 30"/>
                  <a:gd name="T6" fmla="*/ 6 w 18"/>
                  <a:gd name="T7" fmla="*/ 18 h 30"/>
                  <a:gd name="T8" fmla="*/ 12 w 18"/>
                  <a:gd name="T9" fmla="*/ 24 h 30"/>
                  <a:gd name="T10" fmla="*/ 18 w 18"/>
                  <a:gd name="T11" fmla="*/ 30 h 30"/>
                  <a:gd name="T12" fmla="*/ 18 w 18"/>
                  <a:gd name="T13" fmla="*/ 24 h 30"/>
                  <a:gd name="T14" fmla="*/ 12 w 18"/>
                  <a:gd name="T15" fmla="*/ 18 h 30"/>
                  <a:gd name="T16" fmla="*/ 6 w 18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30">
                    <a:moveTo>
                      <a:pt x="6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24"/>
                    </a:lnTo>
                    <a:lnTo>
                      <a:pt x="18" y="30"/>
                    </a:lnTo>
                    <a:lnTo>
                      <a:pt x="18" y="24"/>
                    </a:lnTo>
                    <a:lnTo>
                      <a:pt x="12" y="18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3" name="Freeform 1243"/>
              <p:cNvSpPr>
                <a:spLocks/>
              </p:cNvSpPr>
              <p:nvPr/>
            </p:nvSpPr>
            <p:spPr bwMode="auto">
              <a:xfrm>
                <a:off x="2733" y="2676"/>
                <a:ext cx="18" cy="24"/>
              </a:xfrm>
              <a:custGeom>
                <a:avLst/>
                <a:gdLst>
                  <a:gd name="T0" fmla="*/ 6 w 18"/>
                  <a:gd name="T1" fmla="*/ 6 h 24"/>
                  <a:gd name="T2" fmla="*/ 6 w 18"/>
                  <a:gd name="T3" fmla="*/ 0 h 24"/>
                  <a:gd name="T4" fmla="*/ 0 w 18"/>
                  <a:gd name="T5" fmla="*/ 6 h 24"/>
                  <a:gd name="T6" fmla="*/ 12 w 18"/>
                  <a:gd name="T7" fmla="*/ 18 h 24"/>
                  <a:gd name="T8" fmla="*/ 12 w 18"/>
                  <a:gd name="T9" fmla="*/ 24 h 24"/>
                  <a:gd name="T10" fmla="*/ 18 w 18"/>
                  <a:gd name="T11" fmla="*/ 24 h 24"/>
                  <a:gd name="T12" fmla="*/ 18 w 18"/>
                  <a:gd name="T13" fmla="*/ 24 h 24"/>
                  <a:gd name="T14" fmla="*/ 18 w 18"/>
                  <a:gd name="T15" fmla="*/ 18 h 24"/>
                  <a:gd name="T16" fmla="*/ 6 w 18"/>
                  <a:gd name="T17" fmla="*/ 6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6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18" y="18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4" name="Freeform 1244"/>
              <p:cNvSpPr>
                <a:spLocks/>
              </p:cNvSpPr>
              <p:nvPr/>
            </p:nvSpPr>
            <p:spPr bwMode="auto">
              <a:xfrm>
                <a:off x="2763" y="2706"/>
                <a:ext cx="18" cy="24"/>
              </a:xfrm>
              <a:custGeom>
                <a:avLst/>
                <a:gdLst>
                  <a:gd name="T0" fmla="*/ 6 w 18"/>
                  <a:gd name="T1" fmla="*/ 6 h 24"/>
                  <a:gd name="T2" fmla="*/ 0 w 18"/>
                  <a:gd name="T3" fmla="*/ 0 h 24"/>
                  <a:gd name="T4" fmla="*/ 0 w 18"/>
                  <a:gd name="T5" fmla="*/ 6 h 24"/>
                  <a:gd name="T6" fmla="*/ 12 w 18"/>
                  <a:gd name="T7" fmla="*/ 24 h 24"/>
                  <a:gd name="T8" fmla="*/ 18 w 18"/>
                  <a:gd name="T9" fmla="*/ 24 h 24"/>
                  <a:gd name="T10" fmla="*/ 18 w 18"/>
                  <a:gd name="T11" fmla="*/ 24 h 24"/>
                  <a:gd name="T12" fmla="*/ 6 w 18"/>
                  <a:gd name="T13" fmla="*/ 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24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5" name="Freeform 1245"/>
              <p:cNvSpPr>
                <a:spLocks/>
              </p:cNvSpPr>
              <p:nvPr/>
            </p:nvSpPr>
            <p:spPr bwMode="auto">
              <a:xfrm>
                <a:off x="2793" y="2736"/>
                <a:ext cx="24" cy="24"/>
              </a:xfrm>
              <a:custGeom>
                <a:avLst/>
                <a:gdLst>
                  <a:gd name="T0" fmla="*/ 0 w 24"/>
                  <a:gd name="T1" fmla="*/ 0 h 24"/>
                  <a:gd name="T2" fmla="*/ 0 w 24"/>
                  <a:gd name="T3" fmla="*/ 6 h 24"/>
                  <a:gd name="T4" fmla="*/ 0 w 24"/>
                  <a:gd name="T5" fmla="*/ 6 h 24"/>
                  <a:gd name="T6" fmla="*/ 18 w 24"/>
                  <a:gd name="T7" fmla="*/ 24 h 24"/>
                  <a:gd name="T8" fmla="*/ 24 w 24"/>
                  <a:gd name="T9" fmla="*/ 18 h 24"/>
                  <a:gd name="T10" fmla="*/ 18 w 24"/>
                  <a:gd name="T11" fmla="*/ 18 h 24"/>
                  <a:gd name="T12" fmla="*/ 0 w 24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0" y="0"/>
                    </a:moveTo>
                    <a:lnTo>
                      <a:pt x="0" y="6"/>
                    </a:lnTo>
                    <a:lnTo>
                      <a:pt x="18" y="24"/>
                    </a:lnTo>
                    <a:lnTo>
                      <a:pt x="24" y="18"/>
                    </a:lnTo>
                    <a:lnTo>
                      <a:pt x="18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6" name="Freeform 1246"/>
              <p:cNvSpPr>
                <a:spLocks/>
              </p:cNvSpPr>
              <p:nvPr/>
            </p:nvSpPr>
            <p:spPr bwMode="auto">
              <a:xfrm>
                <a:off x="2823" y="2760"/>
                <a:ext cx="30" cy="24"/>
              </a:xfrm>
              <a:custGeom>
                <a:avLst/>
                <a:gdLst>
                  <a:gd name="T0" fmla="*/ 6 w 30"/>
                  <a:gd name="T1" fmla="*/ 0 h 24"/>
                  <a:gd name="T2" fmla="*/ 0 w 30"/>
                  <a:gd name="T3" fmla="*/ 6 h 24"/>
                  <a:gd name="T4" fmla="*/ 6 w 30"/>
                  <a:gd name="T5" fmla="*/ 6 h 24"/>
                  <a:gd name="T6" fmla="*/ 6 w 30"/>
                  <a:gd name="T7" fmla="*/ 6 h 24"/>
                  <a:gd name="T8" fmla="*/ 24 w 30"/>
                  <a:gd name="T9" fmla="*/ 24 h 24"/>
                  <a:gd name="T10" fmla="*/ 30 w 30"/>
                  <a:gd name="T11" fmla="*/ 18 h 24"/>
                  <a:gd name="T12" fmla="*/ 24 w 30"/>
                  <a:gd name="T13" fmla="*/ 18 h 24"/>
                  <a:gd name="T14" fmla="*/ 6 w 30"/>
                  <a:gd name="T15" fmla="*/ 0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24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24"/>
                    </a:lnTo>
                    <a:lnTo>
                      <a:pt x="30" y="18"/>
                    </a:lnTo>
                    <a:lnTo>
                      <a:pt x="24" y="1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7" name="Freeform 1247"/>
              <p:cNvSpPr>
                <a:spLocks/>
              </p:cNvSpPr>
              <p:nvPr/>
            </p:nvSpPr>
            <p:spPr bwMode="auto">
              <a:xfrm>
                <a:off x="2859" y="2784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24 w 30"/>
                  <a:gd name="T7" fmla="*/ 18 h 18"/>
                  <a:gd name="T8" fmla="*/ 24 w 30"/>
                  <a:gd name="T9" fmla="*/ 18 h 18"/>
                  <a:gd name="T10" fmla="*/ 30 w 30"/>
                  <a:gd name="T11" fmla="*/ 18 h 18"/>
                  <a:gd name="T12" fmla="*/ 24 w 30"/>
                  <a:gd name="T13" fmla="*/ 12 h 18"/>
                  <a:gd name="T14" fmla="*/ 24 w 30"/>
                  <a:gd name="T15" fmla="*/ 12 h 18"/>
                  <a:gd name="T16" fmla="*/ 6 w 30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8" name="Freeform 1248"/>
              <p:cNvSpPr>
                <a:spLocks/>
              </p:cNvSpPr>
              <p:nvPr/>
            </p:nvSpPr>
            <p:spPr bwMode="auto">
              <a:xfrm>
                <a:off x="2895" y="2802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24 w 30"/>
                  <a:gd name="T7" fmla="*/ 18 h 18"/>
                  <a:gd name="T8" fmla="*/ 30 w 30"/>
                  <a:gd name="T9" fmla="*/ 18 h 18"/>
                  <a:gd name="T10" fmla="*/ 24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39" name="Freeform 1249"/>
              <p:cNvSpPr>
                <a:spLocks/>
              </p:cNvSpPr>
              <p:nvPr/>
            </p:nvSpPr>
            <p:spPr bwMode="auto">
              <a:xfrm>
                <a:off x="2937" y="2826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0 w 24"/>
                  <a:gd name="T3" fmla="*/ 0 h 12"/>
                  <a:gd name="T4" fmla="*/ 0 w 24"/>
                  <a:gd name="T5" fmla="*/ 6 h 12"/>
                  <a:gd name="T6" fmla="*/ 6 w 24"/>
                  <a:gd name="T7" fmla="*/ 6 h 12"/>
                  <a:gd name="T8" fmla="*/ 24 w 24"/>
                  <a:gd name="T9" fmla="*/ 12 h 12"/>
                  <a:gd name="T10" fmla="*/ 24 w 24"/>
                  <a:gd name="T11" fmla="*/ 12 h 12"/>
                  <a:gd name="T12" fmla="*/ 24 w 24"/>
                  <a:gd name="T13" fmla="*/ 6 h 12"/>
                  <a:gd name="T14" fmla="*/ 6 w 24"/>
                  <a:gd name="T15" fmla="*/ 0 h 12"/>
                  <a:gd name="T16" fmla="*/ 0 w 24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0" name="Freeform 1250"/>
              <p:cNvSpPr>
                <a:spLocks/>
              </p:cNvSpPr>
              <p:nvPr/>
            </p:nvSpPr>
            <p:spPr bwMode="auto">
              <a:xfrm>
                <a:off x="2973" y="2838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24 w 30"/>
                  <a:gd name="T7" fmla="*/ 18 h 18"/>
                  <a:gd name="T8" fmla="*/ 30 w 30"/>
                  <a:gd name="T9" fmla="*/ 12 h 18"/>
                  <a:gd name="T10" fmla="*/ 24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1" name="Freeform 1251"/>
              <p:cNvSpPr>
                <a:spLocks/>
              </p:cNvSpPr>
              <p:nvPr/>
            </p:nvSpPr>
            <p:spPr bwMode="auto">
              <a:xfrm>
                <a:off x="3015" y="2856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0 w 24"/>
                  <a:gd name="T3" fmla="*/ 0 h 12"/>
                  <a:gd name="T4" fmla="*/ 0 w 24"/>
                  <a:gd name="T5" fmla="*/ 6 h 12"/>
                  <a:gd name="T6" fmla="*/ 24 w 24"/>
                  <a:gd name="T7" fmla="*/ 12 h 12"/>
                  <a:gd name="T8" fmla="*/ 24 w 24"/>
                  <a:gd name="T9" fmla="*/ 12 h 12"/>
                  <a:gd name="T10" fmla="*/ 24 w 24"/>
                  <a:gd name="T11" fmla="*/ 6 h 12"/>
                  <a:gd name="T12" fmla="*/ 0 w 24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2" name="Freeform 1252"/>
              <p:cNvSpPr>
                <a:spLocks/>
              </p:cNvSpPr>
              <p:nvPr/>
            </p:nvSpPr>
            <p:spPr bwMode="auto">
              <a:xfrm>
                <a:off x="3051" y="2868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12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3" name="Freeform 1253"/>
              <p:cNvSpPr>
                <a:spLocks/>
              </p:cNvSpPr>
              <p:nvPr/>
            </p:nvSpPr>
            <p:spPr bwMode="auto">
              <a:xfrm>
                <a:off x="3093" y="2880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4" name="Freeform 1254"/>
              <p:cNvSpPr>
                <a:spLocks/>
              </p:cNvSpPr>
              <p:nvPr/>
            </p:nvSpPr>
            <p:spPr bwMode="auto">
              <a:xfrm>
                <a:off x="3135" y="2892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0 w 24"/>
                  <a:gd name="T3" fmla="*/ 6 h 12"/>
                  <a:gd name="T4" fmla="*/ 0 w 24"/>
                  <a:gd name="T5" fmla="*/ 6 h 12"/>
                  <a:gd name="T6" fmla="*/ 24 w 24"/>
                  <a:gd name="T7" fmla="*/ 12 h 12"/>
                  <a:gd name="T8" fmla="*/ 24 w 24"/>
                  <a:gd name="T9" fmla="*/ 12 h 12"/>
                  <a:gd name="T10" fmla="*/ 24 w 24"/>
                  <a:gd name="T11" fmla="*/ 6 h 12"/>
                  <a:gd name="T12" fmla="*/ 0 w 24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5" name="Freeform 1255"/>
              <p:cNvSpPr>
                <a:spLocks/>
              </p:cNvSpPr>
              <p:nvPr/>
            </p:nvSpPr>
            <p:spPr bwMode="auto">
              <a:xfrm>
                <a:off x="3171" y="2904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6" name="Freeform 1256"/>
              <p:cNvSpPr>
                <a:spLocks/>
              </p:cNvSpPr>
              <p:nvPr/>
            </p:nvSpPr>
            <p:spPr bwMode="auto">
              <a:xfrm>
                <a:off x="3213" y="2916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7" name="Freeform 1257"/>
              <p:cNvSpPr>
                <a:spLocks/>
              </p:cNvSpPr>
              <p:nvPr/>
            </p:nvSpPr>
            <p:spPr bwMode="auto">
              <a:xfrm>
                <a:off x="3255" y="2922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8" name="Freeform 1258"/>
              <p:cNvSpPr>
                <a:spLocks/>
              </p:cNvSpPr>
              <p:nvPr/>
            </p:nvSpPr>
            <p:spPr bwMode="auto">
              <a:xfrm>
                <a:off x="3297" y="2928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49" name="Freeform 1259"/>
              <p:cNvSpPr>
                <a:spLocks/>
              </p:cNvSpPr>
              <p:nvPr/>
            </p:nvSpPr>
            <p:spPr bwMode="auto">
              <a:xfrm>
                <a:off x="3339" y="2940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18 w 30"/>
                  <a:gd name="T7" fmla="*/ 6 h 6"/>
                  <a:gd name="T8" fmla="*/ 24 w 30"/>
                  <a:gd name="T9" fmla="*/ 6 h 6"/>
                  <a:gd name="T10" fmla="*/ 30 w 30"/>
                  <a:gd name="T11" fmla="*/ 6 h 6"/>
                  <a:gd name="T12" fmla="*/ 24 w 30"/>
                  <a:gd name="T13" fmla="*/ 0 h 6"/>
                  <a:gd name="T14" fmla="*/ 18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0" name="Freeform 1260"/>
              <p:cNvSpPr>
                <a:spLocks/>
              </p:cNvSpPr>
              <p:nvPr/>
            </p:nvSpPr>
            <p:spPr bwMode="auto">
              <a:xfrm>
                <a:off x="3381" y="2946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1" name="Freeform 1261"/>
              <p:cNvSpPr>
                <a:spLocks/>
              </p:cNvSpPr>
              <p:nvPr/>
            </p:nvSpPr>
            <p:spPr bwMode="auto">
              <a:xfrm>
                <a:off x="3423" y="2952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0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2" name="Freeform 1262"/>
              <p:cNvSpPr>
                <a:spLocks/>
              </p:cNvSpPr>
              <p:nvPr/>
            </p:nvSpPr>
            <p:spPr bwMode="auto">
              <a:xfrm>
                <a:off x="3465" y="2952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3" name="Freeform 1263"/>
              <p:cNvSpPr>
                <a:spLocks/>
              </p:cNvSpPr>
              <p:nvPr/>
            </p:nvSpPr>
            <p:spPr bwMode="auto">
              <a:xfrm>
                <a:off x="3507" y="2958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4" name="Freeform 1264"/>
              <p:cNvSpPr>
                <a:spLocks/>
              </p:cNvSpPr>
              <p:nvPr/>
            </p:nvSpPr>
            <p:spPr bwMode="auto">
              <a:xfrm>
                <a:off x="3549" y="296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12 w 30"/>
                  <a:gd name="T7" fmla="*/ 6 h 6"/>
                  <a:gd name="T8" fmla="*/ 24 w 30"/>
                  <a:gd name="T9" fmla="*/ 6 h 6"/>
                  <a:gd name="T10" fmla="*/ 30 w 30"/>
                  <a:gd name="T11" fmla="*/ 6 h 6"/>
                  <a:gd name="T12" fmla="*/ 24 w 30"/>
                  <a:gd name="T13" fmla="*/ 0 h 6"/>
                  <a:gd name="T14" fmla="*/ 12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5" name="Freeform 1265"/>
              <p:cNvSpPr>
                <a:spLocks/>
              </p:cNvSpPr>
              <p:nvPr/>
            </p:nvSpPr>
            <p:spPr bwMode="auto">
              <a:xfrm>
                <a:off x="3591" y="296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6" name="Freeform 1266"/>
              <p:cNvSpPr>
                <a:spLocks/>
              </p:cNvSpPr>
              <p:nvPr/>
            </p:nvSpPr>
            <p:spPr bwMode="auto">
              <a:xfrm>
                <a:off x="3633" y="2970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0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7" name="Freeform 1267"/>
              <p:cNvSpPr>
                <a:spLocks/>
              </p:cNvSpPr>
              <p:nvPr/>
            </p:nvSpPr>
            <p:spPr bwMode="auto">
              <a:xfrm>
                <a:off x="3675" y="2970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8" name="Freeform 1268"/>
              <p:cNvSpPr>
                <a:spLocks/>
              </p:cNvSpPr>
              <p:nvPr/>
            </p:nvSpPr>
            <p:spPr bwMode="auto">
              <a:xfrm>
                <a:off x="3717" y="2970"/>
                <a:ext cx="24" cy="6"/>
              </a:xfrm>
              <a:custGeom>
                <a:avLst/>
                <a:gdLst>
                  <a:gd name="T0" fmla="*/ 0 w 24"/>
                  <a:gd name="T1" fmla="*/ 0 h 6"/>
                  <a:gd name="T2" fmla="*/ 0 w 24"/>
                  <a:gd name="T3" fmla="*/ 6 h 6"/>
                  <a:gd name="T4" fmla="*/ 0 w 24"/>
                  <a:gd name="T5" fmla="*/ 6 h 6"/>
                  <a:gd name="T6" fmla="*/ 24 w 24"/>
                  <a:gd name="T7" fmla="*/ 6 h 6"/>
                  <a:gd name="T8" fmla="*/ 24 w 24"/>
                  <a:gd name="T9" fmla="*/ 6 h 6"/>
                  <a:gd name="T10" fmla="*/ 24 w 24"/>
                  <a:gd name="T11" fmla="*/ 0 h 6"/>
                  <a:gd name="T12" fmla="*/ 0 w 24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59" name="Freeform 1269"/>
              <p:cNvSpPr>
                <a:spLocks/>
              </p:cNvSpPr>
              <p:nvPr/>
            </p:nvSpPr>
            <p:spPr bwMode="auto">
              <a:xfrm>
                <a:off x="3753" y="297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30 w 30"/>
                  <a:gd name="T13" fmla="*/ 0 h 12"/>
                  <a:gd name="T14" fmla="*/ 24 w 30"/>
                  <a:gd name="T15" fmla="*/ 6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0" name="Freeform 1270"/>
              <p:cNvSpPr>
                <a:spLocks/>
              </p:cNvSpPr>
              <p:nvPr/>
            </p:nvSpPr>
            <p:spPr bwMode="auto">
              <a:xfrm>
                <a:off x="3795" y="297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1" name="Freeform 1271"/>
              <p:cNvSpPr>
                <a:spLocks/>
              </p:cNvSpPr>
              <p:nvPr/>
            </p:nvSpPr>
            <p:spPr bwMode="auto">
              <a:xfrm>
                <a:off x="3837" y="297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2" name="Freeform 1272"/>
              <p:cNvSpPr>
                <a:spLocks/>
              </p:cNvSpPr>
              <p:nvPr/>
            </p:nvSpPr>
            <p:spPr bwMode="auto">
              <a:xfrm>
                <a:off x="3879" y="297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3" name="Freeform 1273"/>
              <p:cNvSpPr>
                <a:spLocks/>
              </p:cNvSpPr>
              <p:nvPr/>
            </p:nvSpPr>
            <p:spPr bwMode="auto">
              <a:xfrm>
                <a:off x="3921" y="296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4" name="Freeform 1274"/>
              <p:cNvSpPr>
                <a:spLocks/>
              </p:cNvSpPr>
              <p:nvPr/>
            </p:nvSpPr>
            <p:spPr bwMode="auto">
              <a:xfrm>
                <a:off x="3963" y="2964"/>
                <a:ext cx="31" cy="6"/>
              </a:xfrm>
              <a:custGeom>
                <a:avLst/>
                <a:gdLst>
                  <a:gd name="T0" fmla="*/ 6 w 31"/>
                  <a:gd name="T1" fmla="*/ 0 h 6"/>
                  <a:gd name="T2" fmla="*/ 0 w 31"/>
                  <a:gd name="T3" fmla="*/ 6 h 6"/>
                  <a:gd name="T4" fmla="*/ 6 w 31"/>
                  <a:gd name="T5" fmla="*/ 6 h 6"/>
                  <a:gd name="T6" fmla="*/ 31 w 31"/>
                  <a:gd name="T7" fmla="*/ 6 h 6"/>
                  <a:gd name="T8" fmla="*/ 31 w 31"/>
                  <a:gd name="T9" fmla="*/ 6 h 6"/>
                  <a:gd name="T10" fmla="*/ 31 w 31"/>
                  <a:gd name="T11" fmla="*/ 0 h 6"/>
                  <a:gd name="T12" fmla="*/ 6 w 31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1" y="6"/>
                    </a:lnTo>
                    <a:lnTo>
                      <a:pt x="31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5" name="Freeform 1275"/>
              <p:cNvSpPr>
                <a:spLocks/>
              </p:cNvSpPr>
              <p:nvPr/>
            </p:nvSpPr>
            <p:spPr bwMode="auto">
              <a:xfrm>
                <a:off x="4006" y="2958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6" name="Freeform 1276"/>
              <p:cNvSpPr>
                <a:spLocks/>
              </p:cNvSpPr>
              <p:nvPr/>
            </p:nvSpPr>
            <p:spPr bwMode="auto">
              <a:xfrm>
                <a:off x="4048" y="295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7" name="Freeform 1277"/>
              <p:cNvSpPr>
                <a:spLocks/>
              </p:cNvSpPr>
              <p:nvPr/>
            </p:nvSpPr>
            <p:spPr bwMode="auto">
              <a:xfrm>
                <a:off x="4090" y="2952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8" name="Freeform 1278"/>
              <p:cNvSpPr>
                <a:spLocks/>
              </p:cNvSpPr>
              <p:nvPr/>
            </p:nvSpPr>
            <p:spPr bwMode="auto">
              <a:xfrm>
                <a:off x="4132" y="2946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9" name="Freeform 1279"/>
              <p:cNvSpPr>
                <a:spLocks/>
              </p:cNvSpPr>
              <p:nvPr/>
            </p:nvSpPr>
            <p:spPr bwMode="auto">
              <a:xfrm>
                <a:off x="4174" y="2940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30 w 30"/>
                  <a:gd name="T11" fmla="*/ 6 h 12"/>
                  <a:gd name="T12" fmla="*/ 30 w 30"/>
                  <a:gd name="T13" fmla="*/ 0 h 12"/>
                  <a:gd name="T14" fmla="*/ 24 w 30"/>
                  <a:gd name="T15" fmla="*/ 0 h 12"/>
                  <a:gd name="T16" fmla="*/ 6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0" name="Freeform 1280"/>
              <p:cNvSpPr>
                <a:spLocks/>
              </p:cNvSpPr>
              <p:nvPr/>
            </p:nvSpPr>
            <p:spPr bwMode="auto">
              <a:xfrm>
                <a:off x="4216" y="2934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1" name="Freeform 1281"/>
              <p:cNvSpPr>
                <a:spLocks/>
              </p:cNvSpPr>
              <p:nvPr/>
            </p:nvSpPr>
            <p:spPr bwMode="auto">
              <a:xfrm>
                <a:off x="4258" y="2922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2" name="Freeform 1282"/>
              <p:cNvSpPr>
                <a:spLocks/>
              </p:cNvSpPr>
              <p:nvPr/>
            </p:nvSpPr>
            <p:spPr bwMode="auto">
              <a:xfrm>
                <a:off x="4300" y="2916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6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3" name="Freeform 1283"/>
              <p:cNvSpPr>
                <a:spLocks/>
              </p:cNvSpPr>
              <p:nvPr/>
            </p:nvSpPr>
            <p:spPr bwMode="auto">
              <a:xfrm>
                <a:off x="4342" y="2904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4" name="Freeform 1284"/>
              <p:cNvSpPr>
                <a:spLocks/>
              </p:cNvSpPr>
              <p:nvPr/>
            </p:nvSpPr>
            <p:spPr bwMode="auto">
              <a:xfrm>
                <a:off x="4384" y="2898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6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0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5" name="Freeform 1285"/>
              <p:cNvSpPr>
                <a:spLocks/>
              </p:cNvSpPr>
              <p:nvPr/>
            </p:nvSpPr>
            <p:spPr bwMode="auto">
              <a:xfrm>
                <a:off x="4420" y="2886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0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6" name="Freeform 1286"/>
              <p:cNvSpPr>
                <a:spLocks/>
              </p:cNvSpPr>
              <p:nvPr/>
            </p:nvSpPr>
            <p:spPr bwMode="auto">
              <a:xfrm>
                <a:off x="4462" y="287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7" name="Freeform 1287"/>
              <p:cNvSpPr>
                <a:spLocks/>
              </p:cNvSpPr>
              <p:nvPr/>
            </p:nvSpPr>
            <p:spPr bwMode="auto">
              <a:xfrm>
                <a:off x="4504" y="2856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24 w 24"/>
                  <a:gd name="T7" fmla="*/ 6 h 18"/>
                  <a:gd name="T8" fmla="*/ 24 w 24"/>
                  <a:gd name="T9" fmla="*/ 6 h 18"/>
                  <a:gd name="T10" fmla="*/ 24 w 24"/>
                  <a:gd name="T11" fmla="*/ 0 h 18"/>
                  <a:gd name="T12" fmla="*/ 0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8" name="Freeform 1288"/>
              <p:cNvSpPr>
                <a:spLocks/>
              </p:cNvSpPr>
              <p:nvPr/>
            </p:nvSpPr>
            <p:spPr bwMode="auto">
              <a:xfrm>
                <a:off x="4540" y="284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9" name="Freeform 1289"/>
              <p:cNvSpPr>
                <a:spLocks/>
              </p:cNvSpPr>
              <p:nvPr/>
            </p:nvSpPr>
            <p:spPr bwMode="auto">
              <a:xfrm>
                <a:off x="4582" y="2826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24 w 24"/>
                  <a:gd name="T7" fmla="*/ 6 h 18"/>
                  <a:gd name="T8" fmla="*/ 24 w 24"/>
                  <a:gd name="T9" fmla="*/ 6 h 18"/>
                  <a:gd name="T10" fmla="*/ 24 w 24"/>
                  <a:gd name="T11" fmla="*/ 0 h 18"/>
                  <a:gd name="T12" fmla="*/ 0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0" name="Freeform 1290"/>
              <p:cNvSpPr>
                <a:spLocks/>
              </p:cNvSpPr>
              <p:nvPr/>
            </p:nvSpPr>
            <p:spPr bwMode="auto">
              <a:xfrm>
                <a:off x="4618" y="2808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24 w 30"/>
                  <a:gd name="T7" fmla="*/ 6 h 18"/>
                  <a:gd name="T8" fmla="*/ 30 w 30"/>
                  <a:gd name="T9" fmla="*/ 6 h 18"/>
                  <a:gd name="T10" fmla="*/ 24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1" name="Freeform 1291"/>
              <p:cNvSpPr>
                <a:spLocks/>
              </p:cNvSpPr>
              <p:nvPr/>
            </p:nvSpPr>
            <p:spPr bwMode="auto">
              <a:xfrm>
                <a:off x="4654" y="2790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12 w 30"/>
                  <a:gd name="T7" fmla="*/ 12 h 18"/>
                  <a:gd name="T8" fmla="*/ 24 w 30"/>
                  <a:gd name="T9" fmla="*/ 6 h 18"/>
                  <a:gd name="T10" fmla="*/ 30 w 30"/>
                  <a:gd name="T11" fmla="*/ 0 h 18"/>
                  <a:gd name="T12" fmla="*/ 24 w 30"/>
                  <a:gd name="T13" fmla="*/ 0 h 18"/>
                  <a:gd name="T14" fmla="*/ 12 w 30"/>
                  <a:gd name="T15" fmla="*/ 6 h 18"/>
                  <a:gd name="T16" fmla="*/ 6 w 30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2" name="Freeform 1292"/>
              <p:cNvSpPr>
                <a:spLocks/>
              </p:cNvSpPr>
              <p:nvPr/>
            </p:nvSpPr>
            <p:spPr bwMode="auto">
              <a:xfrm>
                <a:off x="4690" y="2766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8 h 18"/>
                  <a:gd name="T4" fmla="*/ 6 w 30"/>
                  <a:gd name="T5" fmla="*/ 18 h 18"/>
                  <a:gd name="T6" fmla="*/ 24 w 30"/>
                  <a:gd name="T7" fmla="*/ 6 h 18"/>
                  <a:gd name="T8" fmla="*/ 30 w 30"/>
                  <a:gd name="T9" fmla="*/ 6 h 18"/>
                  <a:gd name="T10" fmla="*/ 24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3" name="Freeform 1293"/>
              <p:cNvSpPr>
                <a:spLocks/>
              </p:cNvSpPr>
              <p:nvPr/>
            </p:nvSpPr>
            <p:spPr bwMode="auto">
              <a:xfrm>
                <a:off x="4726" y="2742"/>
                <a:ext cx="24" cy="18"/>
              </a:xfrm>
              <a:custGeom>
                <a:avLst/>
                <a:gdLst>
                  <a:gd name="T0" fmla="*/ 6 w 24"/>
                  <a:gd name="T1" fmla="*/ 12 h 18"/>
                  <a:gd name="T2" fmla="*/ 0 w 24"/>
                  <a:gd name="T3" fmla="*/ 18 h 18"/>
                  <a:gd name="T4" fmla="*/ 6 w 24"/>
                  <a:gd name="T5" fmla="*/ 18 h 18"/>
                  <a:gd name="T6" fmla="*/ 24 w 24"/>
                  <a:gd name="T7" fmla="*/ 6 h 18"/>
                  <a:gd name="T8" fmla="*/ 24 w 24"/>
                  <a:gd name="T9" fmla="*/ 0 h 18"/>
                  <a:gd name="T10" fmla="*/ 24 w 24"/>
                  <a:gd name="T11" fmla="*/ 0 h 18"/>
                  <a:gd name="T12" fmla="*/ 6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6" y="12"/>
                    </a:move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4" name="Freeform 1294"/>
              <p:cNvSpPr>
                <a:spLocks/>
              </p:cNvSpPr>
              <p:nvPr/>
            </p:nvSpPr>
            <p:spPr bwMode="auto">
              <a:xfrm>
                <a:off x="4762" y="2712"/>
                <a:ext cx="24" cy="24"/>
              </a:xfrm>
              <a:custGeom>
                <a:avLst/>
                <a:gdLst>
                  <a:gd name="T0" fmla="*/ 0 w 24"/>
                  <a:gd name="T1" fmla="*/ 18 h 24"/>
                  <a:gd name="T2" fmla="*/ 0 w 24"/>
                  <a:gd name="T3" fmla="*/ 24 h 24"/>
                  <a:gd name="T4" fmla="*/ 0 w 24"/>
                  <a:gd name="T5" fmla="*/ 24 h 24"/>
                  <a:gd name="T6" fmla="*/ 6 w 24"/>
                  <a:gd name="T7" fmla="*/ 24 h 24"/>
                  <a:gd name="T8" fmla="*/ 6 w 24"/>
                  <a:gd name="T9" fmla="*/ 18 h 24"/>
                  <a:gd name="T10" fmla="*/ 24 w 24"/>
                  <a:gd name="T11" fmla="*/ 6 h 24"/>
                  <a:gd name="T12" fmla="*/ 18 w 24"/>
                  <a:gd name="T13" fmla="*/ 0 h 24"/>
                  <a:gd name="T14" fmla="*/ 18 w 24"/>
                  <a:gd name="T15" fmla="*/ 6 h 24"/>
                  <a:gd name="T16" fmla="*/ 0 w 24"/>
                  <a:gd name="T17" fmla="*/ 18 h 24"/>
                  <a:gd name="T18" fmla="*/ 6 w 24"/>
                  <a:gd name="T19" fmla="*/ 18 h 24"/>
                  <a:gd name="T20" fmla="*/ 6 w 24"/>
                  <a:gd name="T21" fmla="*/ 18 h 24"/>
                  <a:gd name="T22" fmla="*/ 0 w 24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0" y="18"/>
                    </a:moveTo>
                    <a:lnTo>
                      <a:pt x="0" y="24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5" name="Freeform 1295"/>
              <p:cNvSpPr>
                <a:spLocks/>
              </p:cNvSpPr>
              <p:nvPr/>
            </p:nvSpPr>
            <p:spPr bwMode="auto">
              <a:xfrm>
                <a:off x="4792" y="2682"/>
                <a:ext cx="18" cy="24"/>
              </a:xfrm>
              <a:custGeom>
                <a:avLst/>
                <a:gdLst>
                  <a:gd name="T0" fmla="*/ 0 w 18"/>
                  <a:gd name="T1" fmla="*/ 24 h 24"/>
                  <a:gd name="T2" fmla="*/ 0 w 18"/>
                  <a:gd name="T3" fmla="*/ 24 h 24"/>
                  <a:gd name="T4" fmla="*/ 6 w 18"/>
                  <a:gd name="T5" fmla="*/ 24 h 24"/>
                  <a:gd name="T6" fmla="*/ 12 w 18"/>
                  <a:gd name="T7" fmla="*/ 12 h 24"/>
                  <a:gd name="T8" fmla="*/ 18 w 18"/>
                  <a:gd name="T9" fmla="*/ 6 h 24"/>
                  <a:gd name="T10" fmla="*/ 18 w 18"/>
                  <a:gd name="T11" fmla="*/ 0 h 24"/>
                  <a:gd name="T12" fmla="*/ 12 w 18"/>
                  <a:gd name="T13" fmla="*/ 6 h 24"/>
                  <a:gd name="T14" fmla="*/ 6 w 18"/>
                  <a:gd name="T15" fmla="*/ 12 h 24"/>
                  <a:gd name="T16" fmla="*/ 0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0" y="24"/>
                    </a:moveTo>
                    <a:lnTo>
                      <a:pt x="0" y="24"/>
                    </a:lnTo>
                    <a:lnTo>
                      <a:pt x="6" y="24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6" name="Freeform 1296"/>
              <p:cNvSpPr>
                <a:spLocks/>
              </p:cNvSpPr>
              <p:nvPr/>
            </p:nvSpPr>
            <p:spPr bwMode="auto">
              <a:xfrm>
                <a:off x="4816" y="2646"/>
                <a:ext cx="18" cy="30"/>
              </a:xfrm>
              <a:custGeom>
                <a:avLst/>
                <a:gdLst>
                  <a:gd name="T0" fmla="*/ 0 w 18"/>
                  <a:gd name="T1" fmla="*/ 24 h 30"/>
                  <a:gd name="T2" fmla="*/ 6 w 18"/>
                  <a:gd name="T3" fmla="*/ 30 h 30"/>
                  <a:gd name="T4" fmla="*/ 6 w 18"/>
                  <a:gd name="T5" fmla="*/ 24 h 30"/>
                  <a:gd name="T6" fmla="*/ 18 w 18"/>
                  <a:gd name="T7" fmla="*/ 12 h 30"/>
                  <a:gd name="T8" fmla="*/ 18 w 18"/>
                  <a:gd name="T9" fmla="*/ 6 h 30"/>
                  <a:gd name="T10" fmla="*/ 18 w 18"/>
                  <a:gd name="T11" fmla="*/ 0 h 30"/>
                  <a:gd name="T12" fmla="*/ 12 w 18"/>
                  <a:gd name="T13" fmla="*/ 6 h 30"/>
                  <a:gd name="T14" fmla="*/ 12 w 18"/>
                  <a:gd name="T15" fmla="*/ 12 h 30"/>
                  <a:gd name="T16" fmla="*/ 0 w 18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12" y="1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7" name="Freeform 1297"/>
              <p:cNvSpPr>
                <a:spLocks/>
              </p:cNvSpPr>
              <p:nvPr/>
            </p:nvSpPr>
            <p:spPr bwMode="auto">
              <a:xfrm>
                <a:off x="4834" y="2610"/>
                <a:ext cx="18" cy="24"/>
              </a:xfrm>
              <a:custGeom>
                <a:avLst/>
                <a:gdLst>
                  <a:gd name="T0" fmla="*/ 0 w 18"/>
                  <a:gd name="T1" fmla="*/ 24 h 24"/>
                  <a:gd name="T2" fmla="*/ 6 w 18"/>
                  <a:gd name="T3" fmla="*/ 24 h 24"/>
                  <a:gd name="T4" fmla="*/ 6 w 18"/>
                  <a:gd name="T5" fmla="*/ 24 h 24"/>
                  <a:gd name="T6" fmla="*/ 18 w 18"/>
                  <a:gd name="T7" fmla="*/ 6 h 24"/>
                  <a:gd name="T8" fmla="*/ 18 w 18"/>
                  <a:gd name="T9" fmla="*/ 0 h 24"/>
                  <a:gd name="T10" fmla="*/ 12 w 18"/>
                  <a:gd name="T11" fmla="*/ 0 h 24"/>
                  <a:gd name="T12" fmla="*/ 12 w 18"/>
                  <a:gd name="T13" fmla="*/ 0 h 24"/>
                  <a:gd name="T14" fmla="*/ 12 w 18"/>
                  <a:gd name="T15" fmla="*/ 6 h 24"/>
                  <a:gd name="T16" fmla="*/ 0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0" y="24"/>
                    </a:moveTo>
                    <a:lnTo>
                      <a:pt x="6" y="24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8" name="Freeform 1298"/>
              <p:cNvSpPr>
                <a:spLocks/>
              </p:cNvSpPr>
              <p:nvPr/>
            </p:nvSpPr>
            <p:spPr bwMode="auto">
              <a:xfrm>
                <a:off x="4846" y="2568"/>
                <a:ext cx="12" cy="30"/>
              </a:xfrm>
              <a:custGeom>
                <a:avLst/>
                <a:gdLst>
                  <a:gd name="T0" fmla="*/ 0 w 12"/>
                  <a:gd name="T1" fmla="*/ 24 h 30"/>
                  <a:gd name="T2" fmla="*/ 6 w 12"/>
                  <a:gd name="T3" fmla="*/ 30 h 30"/>
                  <a:gd name="T4" fmla="*/ 6 w 12"/>
                  <a:gd name="T5" fmla="*/ 24 h 30"/>
                  <a:gd name="T6" fmla="*/ 12 w 12"/>
                  <a:gd name="T7" fmla="*/ 6 h 30"/>
                  <a:gd name="T8" fmla="*/ 6 w 12"/>
                  <a:gd name="T9" fmla="*/ 0 h 30"/>
                  <a:gd name="T10" fmla="*/ 6 w 12"/>
                  <a:gd name="T11" fmla="*/ 0 h 30"/>
                  <a:gd name="T12" fmla="*/ 0 w 12"/>
                  <a:gd name="T13" fmla="*/ 0 h 30"/>
                  <a:gd name="T14" fmla="*/ 6 w 12"/>
                  <a:gd name="T15" fmla="*/ 6 h 30"/>
                  <a:gd name="T16" fmla="*/ 0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89" name="Freeform 1299"/>
              <p:cNvSpPr>
                <a:spLocks/>
              </p:cNvSpPr>
              <p:nvPr/>
            </p:nvSpPr>
            <p:spPr bwMode="auto">
              <a:xfrm>
                <a:off x="4840" y="2526"/>
                <a:ext cx="12" cy="30"/>
              </a:xfrm>
              <a:custGeom>
                <a:avLst/>
                <a:gdLst>
                  <a:gd name="T0" fmla="*/ 6 w 12"/>
                  <a:gd name="T1" fmla="*/ 24 h 30"/>
                  <a:gd name="T2" fmla="*/ 12 w 12"/>
                  <a:gd name="T3" fmla="*/ 30 h 30"/>
                  <a:gd name="T4" fmla="*/ 12 w 12"/>
                  <a:gd name="T5" fmla="*/ 24 h 30"/>
                  <a:gd name="T6" fmla="*/ 12 w 12"/>
                  <a:gd name="T7" fmla="*/ 6 h 30"/>
                  <a:gd name="T8" fmla="*/ 6 w 12"/>
                  <a:gd name="T9" fmla="*/ 0 h 30"/>
                  <a:gd name="T10" fmla="*/ 6 w 12"/>
                  <a:gd name="T11" fmla="*/ 0 h 30"/>
                  <a:gd name="T12" fmla="*/ 0 w 12"/>
                  <a:gd name="T13" fmla="*/ 0 h 30"/>
                  <a:gd name="T14" fmla="*/ 6 w 12"/>
                  <a:gd name="T15" fmla="*/ 6 h 30"/>
                  <a:gd name="T16" fmla="*/ 6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6" y="24"/>
                    </a:moveTo>
                    <a:lnTo>
                      <a:pt x="12" y="30"/>
                    </a:lnTo>
                    <a:lnTo>
                      <a:pt x="12" y="24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0" name="Freeform 1300"/>
              <p:cNvSpPr>
                <a:spLocks/>
              </p:cNvSpPr>
              <p:nvPr/>
            </p:nvSpPr>
            <p:spPr bwMode="auto">
              <a:xfrm>
                <a:off x="4828" y="2483"/>
                <a:ext cx="12" cy="31"/>
              </a:xfrm>
              <a:custGeom>
                <a:avLst/>
                <a:gdLst>
                  <a:gd name="T0" fmla="*/ 6 w 12"/>
                  <a:gd name="T1" fmla="*/ 31 h 31"/>
                  <a:gd name="T2" fmla="*/ 12 w 12"/>
                  <a:gd name="T3" fmla="*/ 31 h 31"/>
                  <a:gd name="T4" fmla="*/ 12 w 12"/>
                  <a:gd name="T5" fmla="*/ 31 h 31"/>
                  <a:gd name="T6" fmla="*/ 6 w 12"/>
                  <a:gd name="T7" fmla="*/ 6 h 31"/>
                  <a:gd name="T8" fmla="*/ 6 w 12"/>
                  <a:gd name="T9" fmla="*/ 6 h 31"/>
                  <a:gd name="T10" fmla="*/ 0 w 12"/>
                  <a:gd name="T11" fmla="*/ 0 h 31"/>
                  <a:gd name="T12" fmla="*/ 0 w 12"/>
                  <a:gd name="T13" fmla="*/ 6 h 31"/>
                  <a:gd name="T14" fmla="*/ 0 w 12"/>
                  <a:gd name="T15" fmla="*/ 6 h 31"/>
                  <a:gd name="T16" fmla="*/ 6 w 12"/>
                  <a:gd name="T17" fmla="*/ 31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1">
                    <a:moveTo>
                      <a:pt x="6" y="31"/>
                    </a:moveTo>
                    <a:lnTo>
                      <a:pt x="12" y="31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1" name="Freeform 1301"/>
              <p:cNvSpPr>
                <a:spLocks/>
              </p:cNvSpPr>
              <p:nvPr/>
            </p:nvSpPr>
            <p:spPr bwMode="auto">
              <a:xfrm>
                <a:off x="4804" y="2453"/>
                <a:ext cx="18" cy="24"/>
              </a:xfrm>
              <a:custGeom>
                <a:avLst/>
                <a:gdLst>
                  <a:gd name="T0" fmla="*/ 12 w 18"/>
                  <a:gd name="T1" fmla="*/ 18 h 24"/>
                  <a:gd name="T2" fmla="*/ 18 w 18"/>
                  <a:gd name="T3" fmla="*/ 24 h 24"/>
                  <a:gd name="T4" fmla="*/ 18 w 18"/>
                  <a:gd name="T5" fmla="*/ 18 h 24"/>
                  <a:gd name="T6" fmla="*/ 6 w 18"/>
                  <a:gd name="T7" fmla="*/ 0 h 24"/>
                  <a:gd name="T8" fmla="*/ 0 w 18"/>
                  <a:gd name="T9" fmla="*/ 0 h 24"/>
                  <a:gd name="T10" fmla="*/ 0 w 18"/>
                  <a:gd name="T11" fmla="*/ 0 h 24"/>
                  <a:gd name="T12" fmla="*/ 12 w 18"/>
                  <a:gd name="T13" fmla="*/ 18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24">
                    <a:moveTo>
                      <a:pt x="12" y="18"/>
                    </a:moveTo>
                    <a:lnTo>
                      <a:pt x="18" y="24"/>
                    </a:lnTo>
                    <a:lnTo>
                      <a:pt x="18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2" name="Freeform 1302"/>
              <p:cNvSpPr>
                <a:spLocks/>
              </p:cNvSpPr>
              <p:nvPr/>
            </p:nvSpPr>
            <p:spPr bwMode="auto">
              <a:xfrm>
                <a:off x="4774" y="2423"/>
                <a:ext cx="24" cy="18"/>
              </a:xfrm>
              <a:custGeom>
                <a:avLst/>
                <a:gdLst>
                  <a:gd name="T0" fmla="*/ 18 w 24"/>
                  <a:gd name="T1" fmla="*/ 18 h 18"/>
                  <a:gd name="T2" fmla="*/ 18 w 24"/>
                  <a:gd name="T3" fmla="*/ 18 h 18"/>
                  <a:gd name="T4" fmla="*/ 24 w 24"/>
                  <a:gd name="T5" fmla="*/ 18 h 18"/>
                  <a:gd name="T6" fmla="*/ 6 w 24"/>
                  <a:gd name="T7" fmla="*/ 0 h 18"/>
                  <a:gd name="T8" fmla="*/ 6 w 24"/>
                  <a:gd name="T9" fmla="*/ 0 h 18"/>
                  <a:gd name="T10" fmla="*/ 0 w 24"/>
                  <a:gd name="T11" fmla="*/ 0 h 18"/>
                  <a:gd name="T12" fmla="*/ 18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18" y="18"/>
                    </a:moveTo>
                    <a:lnTo>
                      <a:pt x="18" y="18"/>
                    </a:lnTo>
                    <a:lnTo>
                      <a:pt x="24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3" name="Freeform 1303"/>
              <p:cNvSpPr>
                <a:spLocks/>
              </p:cNvSpPr>
              <p:nvPr/>
            </p:nvSpPr>
            <p:spPr bwMode="auto">
              <a:xfrm>
                <a:off x="4744" y="2393"/>
                <a:ext cx="24" cy="18"/>
              </a:xfrm>
              <a:custGeom>
                <a:avLst/>
                <a:gdLst>
                  <a:gd name="T0" fmla="*/ 18 w 24"/>
                  <a:gd name="T1" fmla="*/ 18 h 18"/>
                  <a:gd name="T2" fmla="*/ 24 w 24"/>
                  <a:gd name="T3" fmla="*/ 18 h 18"/>
                  <a:gd name="T4" fmla="*/ 18 w 24"/>
                  <a:gd name="T5" fmla="*/ 12 h 18"/>
                  <a:gd name="T6" fmla="*/ 0 w 24"/>
                  <a:gd name="T7" fmla="*/ 0 h 18"/>
                  <a:gd name="T8" fmla="*/ 0 w 24"/>
                  <a:gd name="T9" fmla="*/ 0 h 18"/>
                  <a:gd name="T10" fmla="*/ 0 w 24"/>
                  <a:gd name="T11" fmla="*/ 6 h 18"/>
                  <a:gd name="T12" fmla="*/ 18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18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4" name="Freeform 1304"/>
              <p:cNvSpPr>
                <a:spLocks/>
              </p:cNvSpPr>
              <p:nvPr/>
            </p:nvSpPr>
            <p:spPr bwMode="auto">
              <a:xfrm>
                <a:off x="4708" y="2369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8 h 18"/>
                  <a:gd name="T4" fmla="*/ 24 w 24"/>
                  <a:gd name="T5" fmla="*/ 12 h 18"/>
                  <a:gd name="T6" fmla="*/ 12 w 24"/>
                  <a:gd name="T7" fmla="*/ 6 h 18"/>
                  <a:gd name="T8" fmla="*/ 6 w 24"/>
                  <a:gd name="T9" fmla="*/ 0 h 18"/>
                  <a:gd name="T10" fmla="*/ 0 w 24"/>
                  <a:gd name="T11" fmla="*/ 0 h 18"/>
                  <a:gd name="T12" fmla="*/ 6 w 24"/>
                  <a:gd name="T13" fmla="*/ 6 h 18"/>
                  <a:gd name="T14" fmla="*/ 12 w 24"/>
                  <a:gd name="T15" fmla="*/ 12 h 18"/>
                  <a:gd name="T16" fmla="*/ 24 w 24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8"/>
                    </a:lnTo>
                    <a:lnTo>
                      <a:pt x="24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5" name="Freeform 1305"/>
              <p:cNvSpPr>
                <a:spLocks/>
              </p:cNvSpPr>
              <p:nvPr/>
            </p:nvSpPr>
            <p:spPr bwMode="auto">
              <a:xfrm>
                <a:off x="4672" y="2345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8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6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6" name="Freeform 1306"/>
              <p:cNvSpPr>
                <a:spLocks/>
              </p:cNvSpPr>
              <p:nvPr/>
            </p:nvSpPr>
            <p:spPr bwMode="auto">
              <a:xfrm>
                <a:off x="4636" y="2327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0 w 30"/>
                  <a:gd name="T7" fmla="*/ 0 h 18"/>
                  <a:gd name="T8" fmla="*/ 0 w 30"/>
                  <a:gd name="T9" fmla="*/ 0 h 18"/>
                  <a:gd name="T10" fmla="*/ 0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7" name="Freeform 1307"/>
              <p:cNvSpPr>
                <a:spLocks/>
              </p:cNvSpPr>
              <p:nvPr/>
            </p:nvSpPr>
            <p:spPr bwMode="auto">
              <a:xfrm>
                <a:off x="4600" y="2309"/>
                <a:ext cx="24" cy="12"/>
              </a:xfrm>
              <a:custGeom>
                <a:avLst/>
                <a:gdLst>
                  <a:gd name="T0" fmla="*/ 24 w 24"/>
                  <a:gd name="T1" fmla="*/ 12 h 12"/>
                  <a:gd name="T2" fmla="*/ 24 w 24"/>
                  <a:gd name="T3" fmla="*/ 12 h 12"/>
                  <a:gd name="T4" fmla="*/ 24 w 24"/>
                  <a:gd name="T5" fmla="*/ 6 h 12"/>
                  <a:gd name="T6" fmla="*/ 6 w 24"/>
                  <a:gd name="T7" fmla="*/ 0 h 12"/>
                  <a:gd name="T8" fmla="*/ 0 w 24"/>
                  <a:gd name="T9" fmla="*/ 0 h 12"/>
                  <a:gd name="T10" fmla="*/ 0 w 24"/>
                  <a:gd name="T11" fmla="*/ 0 h 12"/>
                  <a:gd name="T12" fmla="*/ 0 w 24"/>
                  <a:gd name="T13" fmla="*/ 6 h 12"/>
                  <a:gd name="T14" fmla="*/ 6 w 24"/>
                  <a:gd name="T15" fmla="*/ 6 h 12"/>
                  <a:gd name="T16" fmla="*/ 24 w 24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8" name="Freeform 1308"/>
              <p:cNvSpPr>
                <a:spLocks/>
              </p:cNvSpPr>
              <p:nvPr/>
            </p:nvSpPr>
            <p:spPr bwMode="auto">
              <a:xfrm>
                <a:off x="4558" y="2291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0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99" name="Freeform 1309"/>
              <p:cNvSpPr>
                <a:spLocks/>
              </p:cNvSpPr>
              <p:nvPr/>
            </p:nvSpPr>
            <p:spPr bwMode="auto">
              <a:xfrm>
                <a:off x="4522" y="2273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2 h 18"/>
                  <a:gd name="T4" fmla="*/ 24 w 24"/>
                  <a:gd name="T5" fmla="*/ 12 h 18"/>
                  <a:gd name="T6" fmla="*/ 18 w 24"/>
                  <a:gd name="T7" fmla="*/ 6 h 18"/>
                  <a:gd name="T8" fmla="*/ 0 w 24"/>
                  <a:gd name="T9" fmla="*/ 0 h 18"/>
                  <a:gd name="T10" fmla="*/ 0 w 24"/>
                  <a:gd name="T11" fmla="*/ 6 h 18"/>
                  <a:gd name="T12" fmla="*/ 0 w 24"/>
                  <a:gd name="T13" fmla="*/ 6 h 18"/>
                  <a:gd name="T14" fmla="*/ 18 w 24"/>
                  <a:gd name="T15" fmla="*/ 12 h 18"/>
                  <a:gd name="T16" fmla="*/ 24 w 24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2"/>
                    </a:lnTo>
                    <a:lnTo>
                      <a:pt x="18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12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0" name="Freeform 1310"/>
              <p:cNvSpPr>
                <a:spLocks/>
              </p:cNvSpPr>
              <p:nvPr/>
            </p:nvSpPr>
            <p:spPr bwMode="auto">
              <a:xfrm>
                <a:off x="4480" y="2261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1" name="Freeform 1311"/>
              <p:cNvSpPr>
                <a:spLocks/>
              </p:cNvSpPr>
              <p:nvPr/>
            </p:nvSpPr>
            <p:spPr bwMode="auto">
              <a:xfrm>
                <a:off x="4438" y="2249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12 h 12"/>
                  <a:gd name="T4" fmla="*/ 30 w 30"/>
                  <a:gd name="T5" fmla="*/ 6 h 12"/>
                  <a:gd name="T6" fmla="*/ 24 w 30"/>
                  <a:gd name="T7" fmla="*/ 6 h 12"/>
                  <a:gd name="T8" fmla="*/ 6 w 30"/>
                  <a:gd name="T9" fmla="*/ 0 h 12"/>
                  <a:gd name="T10" fmla="*/ 0 w 30"/>
                  <a:gd name="T11" fmla="*/ 6 h 12"/>
                  <a:gd name="T12" fmla="*/ 6 w 30"/>
                  <a:gd name="T13" fmla="*/ 6 h 12"/>
                  <a:gd name="T14" fmla="*/ 24 w 30"/>
                  <a:gd name="T15" fmla="*/ 12 h 12"/>
                  <a:gd name="T16" fmla="*/ 30 w 30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2" name="Freeform 1312"/>
              <p:cNvSpPr>
                <a:spLocks/>
              </p:cNvSpPr>
              <p:nvPr/>
            </p:nvSpPr>
            <p:spPr bwMode="auto">
              <a:xfrm>
                <a:off x="4402" y="2237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3" name="Freeform 1313"/>
              <p:cNvSpPr>
                <a:spLocks/>
              </p:cNvSpPr>
              <p:nvPr/>
            </p:nvSpPr>
            <p:spPr bwMode="auto">
              <a:xfrm>
                <a:off x="4360" y="2225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18 w 30"/>
                  <a:gd name="T7" fmla="*/ 6 h 12"/>
                  <a:gd name="T8" fmla="*/ 0 w 30"/>
                  <a:gd name="T9" fmla="*/ 0 h 12"/>
                  <a:gd name="T10" fmla="*/ 0 w 30"/>
                  <a:gd name="T11" fmla="*/ 6 h 12"/>
                  <a:gd name="T12" fmla="*/ 0 w 30"/>
                  <a:gd name="T13" fmla="*/ 6 h 12"/>
                  <a:gd name="T14" fmla="*/ 18 w 30"/>
                  <a:gd name="T15" fmla="*/ 12 h 12"/>
                  <a:gd name="T16" fmla="*/ 24 w 30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4" name="Freeform 1314"/>
              <p:cNvSpPr>
                <a:spLocks/>
              </p:cNvSpPr>
              <p:nvPr/>
            </p:nvSpPr>
            <p:spPr bwMode="auto">
              <a:xfrm>
                <a:off x="4318" y="2219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5" name="Freeform 1315"/>
              <p:cNvSpPr>
                <a:spLocks/>
              </p:cNvSpPr>
              <p:nvPr/>
            </p:nvSpPr>
            <p:spPr bwMode="auto">
              <a:xfrm>
                <a:off x="4276" y="2213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6" name="Freeform 1316"/>
              <p:cNvSpPr>
                <a:spLocks/>
              </p:cNvSpPr>
              <p:nvPr/>
            </p:nvSpPr>
            <p:spPr bwMode="auto">
              <a:xfrm>
                <a:off x="4234" y="2201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12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7" name="Freeform 1317"/>
              <p:cNvSpPr>
                <a:spLocks/>
              </p:cNvSpPr>
              <p:nvPr/>
            </p:nvSpPr>
            <p:spPr bwMode="auto">
              <a:xfrm>
                <a:off x="4192" y="2195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8" name="Freeform 1318"/>
              <p:cNvSpPr>
                <a:spLocks/>
              </p:cNvSpPr>
              <p:nvPr/>
            </p:nvSpPr>
            <p:spPr bwMode="auto">
              <a:xfrm>
                <a:off x="4156" y="218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09" name="Freeform 1319"/>
              <p:cNvSpPr>
                <a:spLocks/>
              </p:cNvSpPr>
              <p:nvPr/>
            </p:nvSpPr>
            <p:spPr bwMode="auto">
              <a:xfrm>
                <a:off x="4114" y="2183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0" name="Freeform 1320"/>
              <p:cNvSpPr>
                <a:spLocks/>
              </p:cNvSpPr>
              <p:nvPr/>
            </p:nvSpPr>
            <p:spPr bwMode="auto">
              <a:xfrm>
                <a:off x="4072" y="2177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1" name="Freeform 1321"/>
              <p:cNvSpPr>
                <a:spLocks/>
              </p:cNvSpPr>
              <p:nvPr/>
            </p:nvSpPr>
            <p:spPr bwMode="auto">
              <a:xfrm>
                <a:off x="4030" y="217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2" name="Freeform 1322"/>
              <p:cNvSpPr>
                <a:spLocks/>
              </p:cNvSpPr>
              <p:nvPr/>
            </p:nvSpPr>
            <p:spPr bwMode="auto">
              <a:xfrm>
                <a:off x="3987" y="2171"/>
                <a:ext cx="31" cy="6"/>
              </a:xfrm>
              <a:custGeom>
                <a:avLst/>
                <a:gdLst>
                  <a:gd name="T0" fmla="*/ 25 w 31"/>
                  <a:gd name="T1" fmla="*/ 6 h 6"/>
                  <a:gd name="T2" fmla="*/ 31 w 31"/>
                  <a:gd name="T3" fmla="*/ 6 h 6"/>
                  <a:gd name="T4" fmla="*/ 25 w 31"/>
                  <a:gd name="T5" fmla="*/ 0 h 6"/>
                  <a:gd name="T6" fmla="*/ 7 w 31"/>
                  <a:gd name="T7" fmla="*/ 0 h 6"/>
                  <a:gd name="T8" fmla="*/ 0 w 31"/>
                  <a:gd name="T9" fmla="*/ 0 h 6"/>
                  <a:gd name="T10" fmla="*/ 0 w 31"/>
                  <a:gd name="T11" fmla="*/ 0 h 6"/>
                  <a:gd name="T12" fmla="*/ 0 w 31"/>
                  <a:gd name="T13" fmla="*/ 6 h 6"/>
                  <a:gd name="T14" fmla="*/ 7 w 31"/>
                  <a:gd name="T15" fmla="*/ 6 h 6"/>
                  <a:gd name="T16" fmla="*/ 25 w 31"/>
                  <a:gd name="T17" fmla="*/ 6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" h="6">
                    <a:moveTo>
                      <a:pt x="25" y="6"/>
                    </a:moveTo>
                    <a:lnTo>
                      <a:pt x="31" y="6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25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3" name="Freeform 1323"/>
              <p:cNvSpPr>
                <a:spLocks/>
              </p:cNvSpPr>
              <p:nvPr/>
            </p:nvSpPr>
            <p:spPr bwMode="auto">
              <a:xfrm>
                <a:off x="3945" y="217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4" name="Freeform 1324"/>
              <p:cNvSpPr>
                <a:spLocks/>
              </p:cNvSpPr>
              <p:nvPr/>
            </p:nvSpPr>
            <p:spPr bwMode="auto">
              <a:xfrm>
                <a:off x="3903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5" name="Freeform 1325"/>
              <p:cNvSpPr>
                <a:spLocks/>
              </p:cNvSpPr>
              <p:nvPr/>
            </p:nvSpPr>
            <p:spPr bwMode="auto">
              <a:xfrm>
                <a:off x="3861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6" name="Freeform 1326"/>
              <p:cNvSpPr>
                <a:spLocks/>
              </p:cNvSpPr>
              <p:nvPr/>
            </p:nvSpPr>
            <p:spPr bwMode="auto">
              <a:xfrm>
                <a:off x="3819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17" name="Freeform 1327"/>
              <p:cNvSpPr>
                <a:spLocks/>
              </p:cNvSpPr>
              <p:nvPr/>
            </p:nvSpPr>
            <p:spPr bwMode="auto">
              <a:xfrm>
                <a:off x="3777" y="216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72" name="Group 1328"/>
            <p:cNvGrpSpPr>
              <a:grpSpLocks/>
            </p:cNvGrpSpPr>
            <p:nvPr/>
          </p:nvGrpSpPr>
          <p:grpSpPr bwMode="auto">
            <a:xfrm>
              <a:off x="2793" y="2213"/>
              <a:ext cx="1969" cy="721"/>
              <a:chOff x="2793" y="2213"/>
              <a:chExt cx="1969" cy="721"/>
            </a:xfrm>
          </p:grpSpPr>
          <p:sp>
            <p:nvSpPr>
              <p:cNvPr id="45295" name="Freeform 1329"/>
              <p:cNvSpPr>
                <a:spLocks/>
              </p:cNvSpPr>
              <p:nvPr/>
            </p:nvSpPr>
            <p:spPr bwMode="auto">
              <a:xfrm>
                <a:off x="3753" y="2213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6" name="Freeform 1330"/>
              <p:cNvSpPr>
                <a:spLocks/>
              </p:cNvSpPr>
              <p:nvPr/>
            </p:nvSpPr>
            <p:spPr bwMode="auto">
              <a:xfrm>
                <a:off x="3711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7" name="Freeform 1331"/>
              <p:cNvSpPr>
                <a:spLocks/>
              </p:cNvSpPr>
              <p:nvPr/>
            </p:nvSpPr>
            <p:spPr bwMode="auto">
              <a:xfrm>
                <a:off x="3669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8" name="Freeform 1332"/>
              <p:cNvSpPr>
                <a:spLocks/>
              </p:cNvSpPr>
              <p:nvPr/>
            </p:nvSpPr>
            <p:spPr bwMode="auto">
              <a:xfrm>
                <a:off x="3627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9" name="Freeform 1333"/>
              <p:cNvSpPr>
                <a:spLocks/>
              </p:cNvSpPr>
              <p:nvPr/>
            </p:nvSpPr>
            <p:spPr bwMode="auto">
              <a:xfrm>
                <a:off x="3585" y="2219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0" name="Freeform 1334"/>
              <p:cNvSpPr>
                <a:spLocks/>
              </p:cNvSpPr>
              <p:nvPr/>
            </p:nvSpPr>
            <p:spPr bwMode="auto">
              <a:xfrm>
                <a:off x="3543" y="221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1" name="Freeform 1335"/>
              <p:cNvSpPr>
                <a:spLocks/>
              </p:cNvSpPr>
              <p:nvPr/>
            </p:nvSpPr>
            <p:spPr bwMode="auto">
              <a:xfrm>
                <a:off x="3501" y="2225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2" name="Freeform 1336"/>
              <p:cNvSpPr>
                <a:spLocks/>
              </p:cNvSpPr>
              <p:nvPr/>
            </p:nvSpPr>
            <p:spPr bwMode="auto">
              <a:xfrm>
                <a:off x="3459" y="223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3" name="Freeform 1337"/>
              <p:cNvSpPr>
                <a:spLocks/>
              </p:cNvSpPr>
              <p:nvPr/>
            </p:nvSpPr>
            <p:spPr bwMode="auto">
              <a:xfrm>
                <a:off x="3417" y="223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4" name="Freeform 1338"/>
              <p:cNvSpPr>
                <a:spLocks/>
              </p:cNvSpPr>
              <p:nvPr/>
            </p:nvSpPr>
            <p:spPr bwMode="auto">
              <a:xfrm>
                <a:off x="3375" y="223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18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18 w 30"/>
                  <a:gd name="T15" fmla="*/ 6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8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5" name="Freeform 1339"/>
              <p:cNvSpPr>
                <a:spLocks/>
              </p:cNvSpPr>
              <p:nvPr/>
            </p:nvSpPr>
            <p:spPr bwMode="auto">
              <a:xfrm>
                <a:off x="3333" y="2243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12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6" name="Freeform 1340"/>
              <p:cNvSpPr>
                <a:spLocks/>
              </p:cNvSpPr>
              <p:nvPr/>
            </p:nvSpPr>
            <p:spPr bwMode="auto">
              <a:xfrm>
                <a:off x="3291" y="2255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6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7" name="Freeform 1341"/>
              <p:cNvSpPr>
                <a:spLocks/>
              </p:cNvSpPr>
              <p:nvPr/>
            </p:nvSpPr>
            <p:spPr bwMode="auto">
              <a:xfrm>
                <a:off x="3249" y="2261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8" name="Freeform 1342"/>
              <p:cNvSpPr>
                <a:spLocks/>
              </p:cNvSpPr>
              <p:nvPr/>
            </p:nvSpPr>
            <p:spPr bwMode="auto">
              <a:xfrm>
                <a:off x="3207" y="2267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18 w 30"/>
                  <a:gd name="T7" fmla="*/ 6 h 12"/>
                  <a:gd name="T8" fmla="*/ 6 w 30"/>
                  <a:gd name="T9" fmla="*/ 6 h 12"/>
                  <a:gd name="T10" fmla="*/ 0 w 30"/>
                  <a:gd name="T11" fmla="*/ 12 h 12"/>
                  <a:gd name="T12" fmla="*/ 6 w 30"/>
                  <a:gd name="T13" fmla="*/ 12 h 12"/>
                  <a:gd name="T14" fmla="*/ 18 w 30"/>
                  <a:gd name="T15" fmla="*/ 12 h 12"/>
                  <a:gd name="T16" fmla="*/ 30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8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09" name="Freeform 1343"/>
              <p:cNvSpPr>
                <a:spLocks/>
              </p:cNvSpPr>
              <p:nvPr/>
            </p:nvSpPr>
            <p:spPr bwMode="auto">
              <a:xfrm>
                <a:off x="3171" y="2279"/>
                <a:ext cx="24" cy="12"/>
              </a:xfrm>
              <a:custGeom>
                <a:avLst/>
                <a:gdLst>
                  <a:gd name="T0" fmla="*/ 24 w 24"/>
                  <a:gd name="T1" fmla="*/ 6 h 12"/>
                  <a:gd name="T2" fmla="*/ 24 w 24"/>
                  <a:gd name="T3" fmla="*/ 6 h 12"/>
                  <a:gd name="T4" fmla="*/ 24 w 24"/>
                  <a:gd name="T5" fmla="*/ 0 h 12"/>
                  <a:gd name="T6" fmla="*/ 0 w 24"/>
                  <a:gd name="T7" fmla="*/ 6 h 12"/>
                  <a:gd name="T8" fmla="*/ 0 w 24"/>
                  <a:gd name="T9" fmla="*/ 12 h 12"/>
                  <a:gd name="T10" fmla="*/ 0 w 24"/>
                  <a:gd name="T11" fmla="*/ 12 h 12"/>
                  <a:gd name="T12" fmla="*/ 24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0" name="Freeform 1344"/>
              <p:cNvSpPr>
                <a:spLocks/>
              </p:cNvSpPr>
              <p:nvPr/>
            </p:nvSpPr>
            <p:spPr bwMode="auto">
              <a:xfrm>
                <a:off x="3129" y="229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24 w 30"/>
                  <a:gd name="T7" fmla="*/ 0 h 12"/>
                  <a:gd name="T8" fmla="*/ 0 w 30"/>
                  <a:gd name="T9" fmla="*/ 6 h 12"/>
                  <a:gd name="T10" fmla="*/ 0 w 30"/>
                  <a:gd name="T11" fmla="*/ 12 h 12"/>
                  <a:gd name="T12" fmla="*/ 0 w 30"/>
                  <a:gd name="T13" fmla="*/ 12 h 12"/>
                  <a:gd name="T14" fmla="*/ 24 w 30"/>
                  <a:gd name="T15" fmla="*/ 6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1" name="Freeform 1345"/>
              <p:cNvSpPr>
                <a:spLocks/>
              </p:cNvSpPr>
              <p:nvPr/>
            </p:nvSpPr>
            <p:spPr bwMode="auto">
              <a:xfrm>
                <a:off x="3087" y="2303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12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2" name="Freeform 1346"/>
              <p:cNvSpPr>
                <a:spLocks/>
              </p:cNvSpPr>
              <p:nvPr/>
            </p:nvSpPr>
            <p:spPr bwMode="auto">
              <a:xfrm>
                <a:off x="3051" y="2321"/>
                <a:ext cx="24" cy="12"/>
              </a:xfrm>
              <a:custGeom>
                <a:avLst/>
                <a:gdLst>
                  <a:gd name="T0" fmla="*/ 24 w 24"/>
                  <a:gd name="T1" fmla="*/ 6 h 12"/>
                  <a:gd name="T2" fmla="*/ 24 w 24"/>
                  <a:gd name="T3" fmla="*/ 0 h 12"/>
                  <a:gd name="T4" fmla="*/ 24 w 24"/>
                  <a:gd name="T5" fmla="*/ 0 h 12"/>
                  <a:gd name="T6" fmla="*/ 0 w 24"/>
                  <a:gd name="T7" fmla="*/ 6 h 12"/>
                  <a:gd name="T8" fmla="*/ 0 w 24"/>
                  <a:gd name="T9" fmla="*/ 6 h 12"/>
                  <a:gd name="T10" fmla="*/ 0 w 24"/>
                  <a:gd name="T11" fmla="*/ 12 h 12"/>
                  <a:gd name="T12" fmla="*/ 24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24" y="6"/>
                    </a:move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3" name="Freeform 1347"/>
              <p:cNvSpPr>
                <a:spLocks/>
              </p:cNvSpPr>
              <p:nvPr/>
            </p:nvSpPr>
            <p:spPr bwMode="auto">
              <a:xfrm>
                <a:off x="3009" y="2333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6 w 30"/>
                  <a:gd name="T7" fmla="*/ 6 h 18"/>
                  <a:gd name="T8" fmla="*/ 6 w 30"/>
                  <a:gd name="T9" fmla="*/ 12 h 18"/>
                  <a:gd name="T10" fmla="*/ 0 w 30"/>
                  <a:gd name="T11" fmla="*/ 12 h 18"/>
                  <a:gd name="T12" fmla="*/ 6 w 30"/>
                  <a:gd name="T13" fmla="*/ 18 h 18"/>
                  <a:gd name="T14" fmla="*/ 6 w 30"/>
                  <a:gd name="T15" fmla="*/ 12 h 18"/>
                  <a:gd name="T16" fmla="*/ 24 w 30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6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4" name="Freeform 1348"/>
              <p:cNvSpPr>
                <a:spLocks/>
              </p:cNvSpPr>
              <p:nvPr/>
            </p:nvSpPr>
            <p:spPr bwMode="auto">
              <a:xfrm>
                <a:off x="2973" y="2351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0 h 18"/>
                  <a:gd name="T4" fmla="*/ 24 w 30"/>
                  <a:gd name="T5" fmla="*/ 0 h 18"/>
                  <a:gd name="T6" fmla="*/ 0 w 30"/>
                  <a:gd name="T7" fmla="*/ 12 h 18"/>
                  <a:gd name="T8" fmla="*/ 0 w 30"/>
                  <a:gd name="T9" fmla="*/ 12 h 18"/>
                  <a:gd name="T10" fmla="*/ 0 w 30"/>
                  <a:gd name="T11" fmla="*/ 18 h 18"/>
                  <a:gd name="T12" fmla="*/ 24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5" name="Freeform 1349"/>
              <p:cNvSpPr>
                <a:spLocks/>
              </p:cNvSpPr>
              <p:nvPr/>
            </p:nvSpPr>
            <p:spPr bwMode="auto">
              <a:xfrm>
                <a:off x="2937" y="2369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8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6" name="Freeform 1350"/>
              <p:cNvSpPr>
                <a:spLocks/>
              </p:cNvSpPr>
              <p:nvPr/>
            </p:nvSpPr>
            <p:spPr bwMode="auto">
              <a:xfrm>
                <a:off x="2901" y="2393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0 h 18"/>
                  <a:gd name="T4" fmla="*/ 24 w 24"/>
                  <a:gd name="T5" fmla="*/ 0 h 18"/>
                  <a:gd name="T6" fmla="*/ 12 w 24"/>
                  <a:gd name="T7" fmla="*/ 6 h 18"/>
                  <a:gd name="T8" fmla="*/ 0 w 24"/>
                  <a:gd name="T9" fmla="*/ 12 h 18"/>
                  <a:gd name="T10" fmla="*/ 0 w 24"/>
                  <a:gd name="T11" fmla="*/ 12 h 18"/>
                  <a:gd name="T12" fmla="*/ 0 w 24"/>
                  <a:gd name="T13" fmla="*/ 18 h 18"/>
                  <a:gd name="T14" fmla="*/ 12 w 24"/>
                  <a:gd name="T15" fmla="*/ 12 h 18"/>
                  <a:gd name="T16" fmla="*/ 24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7" name="Freeform 1351"/>
              <p:cNvSpPr>
                <a:spLocks/>
              </p:cNvSpPr>
              <p:nvPr/>
            </p:nvSpPr>
            <p:spPr bwMode="auto">
              <a:xfrm>
                <a:off x="2865" y="2417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0 h 18"/>
                  <a:gd name="T4" fmla="*/ 24 w 30"/>
                  <a:gd name="T5" fmla="*/ 0 h 18"/>
                  <a:gd name="T6" fmla="*/ 6 w 30"/>
                  <a:gd name="T7" fmla="*/ 12 h 18"/>
                  <a:gd name="T8" fmla="*/ 0 w 30"/>
                  <a:gd name="T9" fmla="*/ 18 h 18"/>
                  <a:gd name="T10" fmla="*/ 6 w 30"/>
                  <a:gd name="T11" fmla="*/ 18 h 18"/>
                  <a:gd name="T12" fmla="*/ 24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8" name="Freeform 1352"/>
              <p:cNvSpPr>
                <a:spLocks/>
              </p:cNvSpPr>
              <p:nvPr/>
            </p:nvSpPr>
            <p:spPr bwMode="auto">
              <a:xfrm>
                <a:off x="2835" y="2441"/>
                <a:ext cx="24" cy="24"/>
              </a:xfrm>
              <a:custGeom>
                <a:avLst/>
                <a:gdLst>
                  <a:gd name="T0" fmla="*/ 24 w 24"/>
                  <a:gd name="T1" fmla="*/ 6 h 24"/>
                  <a:gd name="T2" fmla="*/ 24 w 24"/>
                  <a:gd name="T3" fmla="*/ 6 h 24"/>
                  <a:gd name="T4" fmla="*/ 24 w 24"/>
                  <a:gd name="T5" fmla="*/ 0 h 24"/>
                  <a:gd name="T6" fmla="*/ 6 w 24"/>
                  <a:gd name="T7" fmla="*/ 18 h 24"/>
                  <a:gd name="T8" fmla="*/ 0 w 24"/>
                  <a:gd name="T9" fmla="*/ 24 h 24"/>
                  <a:gd name="T10" fmla="*/ 6 w 24"/>
                  <a:gd name="T11" fmla="*/ 24 h 24"/>
                  <a:gd name="T12" fmla="*/ 24 w 24"/>
                  <a:gd name="T13" fmla="*/ 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19" name="Freeform 1353"/>
              <p:cNvSpPr>
                <a:spLocks/>
              </p:cNvSpPr>
              <p:nvPr/>
            </p:nvSpPr>
            <p:spPr bwMode="auto">
              <a:xfrm>
                <a:off x="2811" y="2471"/>
                <a:ext cx="24" cy="30"/>
              </a:xfrm>
              <a:custGeom>
                <a:avLst/>
                <a:gdLst>
                  <a:gd name="T0" fmla="*/ 24 w 24"/>
                  <a:gd name="T1" fmla="*/ 6 h 30"/>
                  <a:gd name="T2" fmla="*/ 18 w 24"/>
                  <a:gd name="T3" fmla="*/ 0 h 30"/>
                  <a:gd name="T4" fmla="*/ 18 w 24"/>
                  <a:gd name="T5" fmla="*/ 6 h 30"/>
                  <a:gd name="T6" fmla="*/ 0 w 24"/>
                  <a:gd name="T7" fmla="*/ 24 h 30"/>
                  <a:gd name="T8" fmla="*/ 6 w 24"/>
                  <a:gd name="T9" fmla="*/ 30 h 30"/>
                  <a:gd name="T10" fmla="*/ 6 w 24"/>
                  <a:gd name="T11" fmla="*/ 24 h 30"/>
                  <a:gd name="T12" fmla="*/ 24 w 24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30">
                    <a:moveTo>
                      <a:pt x="24" y="6"/>
                    </a:moveTo>
                    <a:lnTo>
                      <a:pt x="18" y="0"/>
                    </a:lnTo>
                    <a:lnTo>
                      <a:pt x="18" y="6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6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0" name="Freeform 1354"/>
              <p:cNvSpPr>
                <a:spLocks/>
              </p:cNvSpPr>
              <p:nvPr/>
            </p:nvSpPr>
            <p:spPr bwMode="auto">
              <a:xfrm>
                <a:off x="2793" y="2507"/>
                <a:ext cx="18" cy="31"/>
              </a:xfrm>
              <a:custGeom>
                <a:avLst/>
                <a:gdLst>
                  <a:gd name="T0" fmla="*/ 18 w 18"/>
                  <a:gd name="T1" fmla="*/ 7 h 31"/>
                  <a:gd name="T2" fmla="*/ 12 w 18"/>
                  <a:gd name="T3" fmla="*/ 0 h 31"/>
                  <a:gd name="T4" fmla="*/ 12 w 18"/>
                  <a:gd name="T5" fmla="*/ 7 h 31"/>
                  <a:gd name="T6" fmla="*/ 0 w 18"/>
                  <a:gd name="T7" fmla="*/ 31 h 31"/>
                  <a:gd name="T8" fmla="*/ 6 w 18"/>
                  <a:gd name="T9" fmla="*/ 31 h 31"/>
                  <a:gd name="T10" fmla="*/ 6 w 18"/>
                  <a:gd name="T11" fmla="*/ 31 h 31"/>
                  <a:gd name="T12" fmla="*/ 18 w 18"/>
                  <a:gd name="T13" fmla="*/ 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1">
                    <a:moveTo>
                      <a:pt x="18" y="7"/>
                    </a:moveTo>
                    <a:lnTo>
                      <a:pt x="12" y="0"/>
                    </a:lnTo>
                    <a:lnTo>
                      <a:pt x="12" y="7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1" name="Freeform 1355"/>
              <p:cNvSpPr>
                <a:spLocks/>
              </p:cNvSpPr>
              <p:nvPr/>
            </p:nvSpPr>
            <p:spPr bwMode="auto">
              <a:xfrm>
                <a:off x="2793" y="2550"/>
                <a:ext cx="6" cy="30"/>
              </a:xfrm>
              <a:custGeom>
                <a:avLst/>
                <a:gdLst>
                  <a:gd name="T0" fmla="*/ 6 w 6"/>
                  <a:gd name="T1" fmla="*/ 6 h 30"/>
                  <a:gd name="T2" fmla="*/ 0 w 6"/>
                  <a:gd name="T3" fmla="*/ 0 h 30"/>
                  <a:gd name="T4" fmla="*/ 0 w 6"/>
                  <a:gd name="T5" fmla="*/ 6 h 30"/>
                  <a:gd name="T6" fmla="*/ 0 w 6"/>
                  <a:gd name="T7" fmla="*/ 24 h 30"/>
                  <a:gd name="T8" fmla="*/ 0 w 6"/>
                  <a:gd name="T9" fmla="*/ 30 h 30"/>
                  <a:gd name="T10" fmla="*/ 0 w 6"/>
                  <a:gd name="T11" fmla="*/ 30 h 30"/>
                  <a:gd name="T12" fmla="*/ 6 w 6"/>
                  <a:gd name="T13" fmla="*/ 30 h 30"/>
                  <a:gd name="T14" fmla="*/ 6 w 6"/>
                  <a:gd name="T15" fmla="*/ 24 h 30"/>
                  <a:gd name="T16" fmla="*/ 6 w 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30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6" y="24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2" name="Freeform 1356"/>
              <p:cNvSpPr>
                <a:spLocks/>
              </p:cNvSpPr>
              <p:nvPr/>
            </p:nvSpPr>
            <p:spPr bwMode="auto">
              <a:xfrm>
                <a:off x="2793" y="2592"/>
                <a:ext cx="12" cy="30"/>
              </a:xfrm>
              <a:custGeom>
                <a:avLst/>
                <a:gdLst>
                  <a:gd name="T0" fmla="*/ 6 w 12"/>
                  <a:gd name="T1" fmla="*/ 0 h 30"/>
                  <a:gd name="T2" fmla="*/ 0 w 12"/>
                  <a:gd name="T3" fmla="*/ 0 h 30"/>
                  <a:gd name="T4" fmla="*/ 0 w 12"/>
                  <a:gd name="T5" fmla="*/ 0 h 30"/>
                  <a:gd name="T6" fmla="*/ 0 w 12"/>
                  <a:gd name="T7" fmla="*/ 18 h 30"/>
                  <a:gd name="T8" fmla="*/ 6 w 12"/>
                  <a:gd name="T9" fmla="*/ 24 h 30"/>
                  <a:gd name="T10" fmla="*/ 6 w 12"/>
                  <a:gd name="T11" fmla="*/ 30 h 30"/>
                  <a:gd name="T12" fmla="*/ 12 w 12"/>
                  <a:gd name="T13" fmla="*/ 24 h 30"/>
                  <a:gd name="T14" fmla="*/ 6 w 12"/>
                  <a:gd name="T15" fmla="*/ 18 h 30"/>
                  <a:gd name="T16" fmla="*/ 6 w 12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6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6" y="30"/>
                    </a:lnTo>
                    <a:lnTo>
                      <a:pt x="12" y="24"/>
                    </a:lnTo>
                    <a:lnTo>
                      <a:pt x="6" y="1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3" name="Freeform 1357"/>
              <p:cNvSpPr>
                <a:spLocks/>
              </p:cNvSpPr>
              <p:nvPr/>
            </p:nvSpPr>
            <p:spPr bwMode="auto">
              <a:xfrm>
                <a:off x="2805" y="2634"/>
                <a:ext cx="18" cy="24"/>
              </a:xfrm>
              <a:custGeom>
                <a:avLst/>
                <a:gdLst>
                  <a:gd name="T0" fmla="*/ 6 w 18"/>
                  <a:gd name="T1" fmla="*/ 0 h 24"/>
                  <a:gd name="T2" fmla="*/ 0 w 18"/>
                  <a:gd name="T3" fmla="*/ 0 h 24"/>
                  <a:gd name="T4" fmla="*/ 0 w 18"/>
                  <a:gd name="T5" fmla="*/ 0 h 24"/>
                  <a:gd name="T6" fmla="*/ 6 w 18"/>
                  <a:gd name="T7" fmla="*/ 12 h 24"/>
                  <a:gd name="T8" fmla="*/ 12 w 18"/>
                  <a:gd name="T9" fmla="*/ 24 h 24"/>
                  <a:gd name="T10" fmla="*/ 12 w 18"/>
                  <a:gd name="T11" fmla="*/ 24 h 24"/>
                  <a:gd name="T12" fmla="*/ 18 w 18"/>
                  <a:gd name="T13" fmla="*/ 24 h 24"/>
                  <a:gd name="T14" fmla="*/ 12 w 18"/>
                  <a:gd name="T15" fmla="*/ 12 h 24"/>
                  <a:gd name="T16" fmla="*/ 6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12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4" name="Freeform 1358"/>
              <p:cNvSpPr>
                <a:spLocks/>
              </p:cNvSpPr>
              <p:nvPr/>
            </p:nvSpPr>
            <p:spPr bwMode="auto">
              <a:xfrm>
                <a:off x="2829" y="2670"/>
                <a:ext cx="18" cy="24"/>
              </a:xfrm>
              <a:custGeom>
                <a:avLst/>
                <a:gdLst>
                  <a:gd name="T0" fmla="*/ 6 w 18"/>
                  <a:gd name="T1" fmla="*/ 0 h 24"/>
                  <a:gd name="T2" fmla="*/ 0 w 18"/>
                  <a:gd name="T3" fmla="*/ 0 h 24"/>
                  <a:gd name="T4" fmla="*/ 0 w 18"/>
                  <a:gd name="T5" fmla="*/ 0 h 24"/>
                  <a:gd name="T6" fmla="*/ 6 w 18"/>
                  <a:gd name="T7" fmla="*/ 12 h 24"/>
                  <a:gd name="T8" fmla="*/ 12 w 18"/>
                  <a:gd name="T9" fmla="*/ 18 h 24"/>
                  <a:gd name="T10" fmla="*/ 18 w 18"/>
                  <a:gd name="T11" fmla="*/ 24 h 24"/>
                  <a:gd name="T12" fmla="*/ 18 w 18"/>
                  <a:gd name="T13" fmla="*/ 18 h 24"/>
                  <a:gd name="T14" fmla="*/ 12 w 18"/>
                  <a:gd name="T15" fmla="*/ 12 h 24"/>
                  <a:gd name="T16" fmla="*/ 6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12" y="18"/>
                    </a:lnTo>
                    <a:lnTo>
                      <a:pt x="18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5" name="Freeform 1359"/>
              <p:cNvSpPr>
                <a:spLocks/>
              </p:cNvSpPr>
              <p:nvPr/>
            </p:nvSpPr>
            <p:spPr bwMode="auto">
              <a:xfrm>
                <a:off x="2853" y="2700"/>
                <a:ext cx="24" cy="18"/>
              </a:xfrm>
              <a:custGeom>
                <a:avLst/>
                <a:gdLst>
                  <a:gd name="T0" fmla="*/ 6 w 24"/>
                  <a:gd name="T1" fmla="*/ 0 h 18"/>
                  <a:gd name="T2" fmla="*/ 6 w 24"/>
                  <a:gd name="T3" fmla="*/ 0 h 18"/>
                  <a:gd name="T4" fmla="*/ 0 w 24"/>
                  <a:gd name="T5" fmla="*/ 0 h 18"/>
                  <a:gd name="T6" fmla="*/ 12 w 24"/>
                  <a:gd name="T7" fmla="*/ 12 h 18"/>
                  <a:gd name="T8" fmla="*/ 18 w 24"/>
                  <a:gd name="T9" fmla="*/ 18 h 18"/>
                  <a:gd name="T10" fmla="*/ 24 w 24"/>
                  <a:gd name="T11" fmla="*/ 18 h 18"/>
                  <a:gd name="T12" fmla="*/ 24 w 24"/>
                  <a:gd name="T13" fmla="*/ 18 h 18"/>
                  <a:gd name="T14" fmla="*/ 24 w 24"/>
                  <a:gd name="T15" fmla="*/ 12 h 18"/>
                  <a:gd name="T16" fmla="*/ 18 w 24"/>
                  <a:gd name="T17" fmla="*/ 12 h 18"/>
                  <a:gd name="T18" fmla="*/ 18 w 24"/>
                  <a:gd name="T19" fmla="*/ 12 h 18"/>
                  <a:gd name="T20" fmla="*/ 18 w 24"/>
                  <a:gd name="T21" fmla="*/ 12 h 18"/>
                  <a:gd name="T22" fmla="*/ 6 w 24"/>
                  <a:gd name="T23" fmla="*/ 0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18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18" y="18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6" name="Freeform 1360"/>
              <p:cNvSpPr>
                <a:spLocks/>
              </p:cNvSpPr>
              <p:nvPr/>
            </p:nvSpPr>
            <p:spPr bwMode="auto">
              <a:xfrm>
                <a:off x="2889" y="2724"/>
                <a:ext cx="24" cy="24"/>
              </a:xfrm>
              <a:custGeom>
                <a:avLst/>
                <a:gdLst>
                  <a:gd name="T0" fmla="*/ 0 w 24"/>
                  <a:gd name="T1" fmla="*/ 0 h 24"/>
                  <a:gd name="T2" fmla="*/ 0 w 24"/>
                  <a:gd name="T3" fmla="*/ 6 h 24"/>
                  <a:gd name="T4" fmla="*/ 0 w 24"/>
                  <a:gd name="T5" fmla="*/ 6 h 24"/>
                  <a:gd name="T6" fmla="*/ 18 w 24"/>
                  <a:gd name="T7" fmla="*/ 24 h 24"/>
                  <a:gd name="T8" fmla="*/ 24 w 24"/>
                  <a:gd name="T9" fmla="*/ 18 h 24"/>
                  <a:gd name="T10" fmla="*/ 18 w 24"/>
                  <a:gd name="T11" fmla="*/ 18 h 24"/>
                  <a:gd name="T12" fmla="*/ 0 w 24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0" y="0"/>
                    </a:moveTo>
                    <a:lnTo>
                      <a:pt x="0" y="6"/>
                    </a:lnTo>
                    <a:lnTo>
                      <a:pt x="18" y="24"/>
                    </a:lnTo>
                    <a:lnTo>
                      <a:pt x="24" y="18"/>
                    </a:lnTo>
                    <a:lnTo>
                      <a:pt x="18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7" name="Freeform 1361"/>
              <p:cNvSpPr>
                <a:spLocks/>
              </p:cNvSpPr>
              <p:nvPr/>
            </p:nvSpPr>
            <p:spPr bwMode="auto">
              <a:xfrm>
                <a:off x="2919" y="2748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24 w 30"/>
                  <a:gd name="T7" fmla="*/ 18 h 18"/>
                  <a:gd name="T8" fmla="*/ 30 w 30"/>
                  <a:gd name="T9" fmla="*/ 18 h 18"/>
                  <a:gd name="T10" fmla="*/ 24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8" name="Freeform 1362"/>
              <p:cNvSpPr>
                <a:spLocks/>
              </p:cNvSpPr>
              <p:nvPr/>
            </p:nvSpPr>
            <p:spPr bwMode="auto">
              <a:xfrm>
                <a:off x="2955" y="2772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0 h 18"/>
                  <a:gd name="T4" fmla="*/ 6 w 30"/>
                  <a:gd name="T5" fmla="*/ 6 h 18"/>
                  <a:gd name="T6" fmla="*/ 6 w 30"/>
                  <a:gd name="T7" fmla="*/ 6 h 18"/>
                  <a:gd name="T8" fmla="*/ 24 w 30"/>
                  <a:gd name="T9" fmla="*/ 18 h 18"/>
                  <a:gd name="T10" fmla="*/ 30 w 30"/>
                  <a:gd name="T11" fmla="*/ 12 h 18"/>
                  <a:gd name="T12" fmla="*/ 24 w 30"/>
                  <a:gd name="T13" fmla="*/ 12 h 18"/>
                  <a:gd name="T14" fmla="*/ 6 w 30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29" name="Freeform 1363"/>
              <p:cNvSpPr>
                <a:spLocks/>
              </p:cNvSpPr>
              <p:nvPr/>
            </p:nvSpPr>
            <p:spPr bwMode="auto">
              <a:xfrm>
                <a:off x="2997" y="2790"/>
                <a:ext cx="24" cy="18"/>
              </a:xfrm>
              <a:custGeom>
                <a:avLst/>
                <a:gdLst>
                  <a:gd name="T0" fmla="*/ 0 w 24"/>
                  <a:gd name="T1" fmla="*/ 0 h 18"/>
                  <a:gd name="T2" fmla="*/ 0 w 24"/>
                  <a:gd name="T3" fmla="*/ 6 h 18"/>
                  <a:gd name="T4" fmla="*/ 0 w 24"/>
                  <a:gd name="T5" fmla="*/ 6 h 18"/>
                  <a:gd name="T6" fmla="*/ 18 w 24"/>
                  <a:gd name="T7" fmla="*/ 18 h 18"/>
                  <a:gd name="T8" fmla="*/ 24 w 24"/>
                  <a:gd name="T9" fmla="*/ 18 h 18"/>
                  <a:gd name="T10" fmla="*/ 24 w 24"/>
                  <a:gd name="T11" fmla="*/ 12 h 18"/>
                  <a:gd name="T12" fmla="*/ 24 w 24"/>
                  <a:gd name="T13" fmla="*/ 12 h 18"/>
                  <a:gd name="T14" fmla="*/ 18 w 24"/>
                  <a:gd name="T15" fmla="*/ 12 h 18"/>
                  <a:gd name="T16" fmla="*/ 0 w 24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0"/>
                    </a:moveTo>
                    <a:lnTo>
                      <a:pt x="0" y="6"/>
                    </a:lnTo>
                    <a:lnTo>
                      <a:pt x="18" y="18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0" name="Freeform 1364"/>
              <p:cNvSpPr>
                <a:spLocks/>
              </p:cNvSpPr>
              <p:nvPr/>
            </p:nvSpPr>
            <p:spPr bwMode="auto">
              <a:xfrm>
                <a:off x="3033" y="2808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0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1" name="Freeform 1365"/>
              <p:cNvSpPr>
                <a:spLocks/>
              </p:cNvSpPr>
              <p:nvPr/>
            </p:nvSpPr>
            <p:spPr bwMode="auto">
              <a:xfrm>
                <a:off x="3069" y="2820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12 w 30"/>
                  <a:gd name="T7" fmla="*/ 12 h 18"/>
                  <a:gd name="T8" fmla="*/ 30 w 30"/>
                  <a:gd name="T9" fmla="*/ 18 h 18"/>
                  <a:gd name="T10" fmla="*/ 30 w 30"/>
                  <a:gd name="T11" fmla="*/ 12 h 18"/>
                  <a:gd name="T12" fmla="*/ 30 w 30"/>
                  <a:gd name="T13" fmla="*/ 12 h 18"/>
                  <a:gd name="T14" fmla="*/ 12 w 30"/>
                  <a:gd name="T15" fmla="*/ 6 h 18"/>
                  <a:gd name="T16" fmla="*/ 6 w 30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30" y="18"/>
                    </a:lnTo>
                    <a:lnTo>
                      <a:pt x="30" y="12"/>
                    </a:lnTo>
                    <a:lnTo>
                      <a:pt x="12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2" name="Freeform 1366"/>
              <p:cNvSpPr>
                <a:spLocks/>
              </p:cNvSpPr>
              <p:nvPr/>
            </p:nvSpPr>
            <p:spPr bwMode="auto">
              <a:xfrm>
                <a:off x="3111" y="2838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3" name="Freeform 1367"/>
              <p:cNvSpPr>
                <a:spLocks/>
              </p:cNvSpPr>
              <p:nvPr/>
            </p:nvSpPr>
            <p:spPr bwMode="auto">
              <a:xfrm>
                <a:off x="3153" y="2850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0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4" name="Freeform 1368"/>
              <p:cNvSpPr>
                <a:spLocks/>
              </p:cNvSpPr>
              <p:nvPr/>
            </p:nvSpPr>
            <p:spPr bwMode="auto">
              <a:xfrm>
                <a:off x="3189" y="2862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5" name="Freeform 1369"/>
              <p:cNvSpPr>
                <a:spLocks/>
              </p:cNvSpPr>
              <p:nvPr/>
            </p:nvSpPr>
            <p:spPr bwMode="auto">
              <a:xfrm>
                <a:off x="3231" y="2874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6" name="Freeform 1370"/>
              <p:cNvSpPr>
                <a:spLocks/>
              </p:cNvSpPr>
              <p:nvPr/>
            </p:nvSpPr>
            <p:spPr bwMode="auto">
              <a:xfrm>
                <a:off x="3273" y="288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7" name="Freeform 1371"/>
              <p:cNvSpPr>
                <a:spLocks/>
              </p:cNvSpPr>
              <p:nvPr/>
            </p:nvSpPr>
            <p:spPr bwMode="auto">
              <a:xfrm>
                <a:off x="3315" y="2886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8" name="Freeform 1372"/>
              <p:cNvSpPr>
                <a:spLocks/>
              </p:cNvSpPr>
              <p:nvPr/>
            </p:nvSpPr>
            <p:spPr bwMode="auto">
              <a:xfrm>
                <a:off x="3357" y="289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39" name="Freeform 1373"/>
              <p:cNvSpPr>
                <a:spLocks/>
              </p:cNvSpPr>
              <p:nvPr/>
            </p:nvSpPr>
            <p:spPr bwMode="auto">
              <a:xfrm>
                <a:off x="3399" y="290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0" name="Freeform 1374"/>
              <p:cNvSpPr>
                <a:spLocks/>
              </p:cNvSpPr>
              <p:nvPr/>
            </p:nvSpPr>
            <p:spPr bwMode="auto">
              <a:xfrm>
                <a:off x="3441" y="2910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1" name="Freeform 1375"/>
              <p:cNvSpPr>
                <a:spLocks/>
              </p:cNvSpPr>
              <p:nvPr/>
            </p:nvSpPr>
            <p:spPr bwMode="auto">
              <a:xfrm>
                <a:off x="3483" y="2910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2" name="Freeform 1376"/>
              <p:cNvSpPr>
                <a:spLocks/>
              </p:cNvSpPr>
              <p:nvPr/>
            </p:nvSpPr>
            <p:spPr bwMode="auto">
              <a:xfrm>
                <a:off x="3525" y="2916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3" name="Freeform 1377"/>
              <p:cNvSpPr>
                <a:spLocks/>
              </p:cNvSpPr>
              <p:nvPr/>
            </p:nvSpPr>
            <p:spPr bwMode="auto">
              <a:xfrm>
                <a:off x="3567" y="2922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12 w 30"/>
                  <a:gd name="T7" fmla="*/ 6 h 6"/>
                  <a:gd name="T8" fmla="*/ 24 w 30"/>
                  <a:gd name="T9" fmla="*/ 6 h 6"/>
                  <a:gd name="T10" fmla="*/ 30 w 30"/>
                  <a:gd name="T11" fmla="*/ 6 h 6"/>
                  <a:gd name="T12" fmla="*/ 24 w 30"/>
                  <a:gd name="T13" fmla="*/ 0 h 6"/>
                  <a:gd name="T14" fmla="*/ 12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4" name="Freeform 1378"/>
              <p:cNvSpPr>
                <a:spLocks/>
              </p:cNvSpPr>
              <p:nvPr/>
            </p:nvSpPr>
            <p:spPr bwMode="auto">
              <a:xfrm>
                <a:off x="3609" y="2922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5" name="Freeform 1379"/>
              <p:cNvSpPr>
                <a:spLocks/>
              </p:cNvSpPr>
              <p:nvPr/>
            </p:nvSpPr>
            <p:spPr bwMode="auto">
              <a:xfrm>
                <a:off x="3651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0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6" name="Freeform 1380"/>
              <p:cNvSpPr>
                <a:spLocks/>
              </p:cNvSpPr>
              <p:nvPr/>
            </p:nvSpPr>
            <p:spPr bwMode="auto">
              <a:xfrm>
                <a:off x="3693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7" name="Freeform 1381"/>
              <p:cNvSpPr>
                <a:spLocks/>
              </p:cNvSpPr>
              <p:nvPr/>
            </p:nvSpPr>
            <p:spPr bwMode="auto">
              <a:xfrm>
                <a:off x="3735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8" name="Freeform 1382"/>
              <p:cNvSpPr>
                <a:spLocks/>
              </p:cNvSpPr>
              <p:nvPr/>
            </p:nvSpPr>
            <p:spPr bwMode="auto">
              <a:xfrm>
                <a:off x="3777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49" name="Freeform 1383"/>
              <p:cNvSpPr>
                <a:spLocks/>
              </p:cNvSpPr>
              <p:nvPr/>
            </p:nvSpPr>
            <p:spPr bwMode="auto">
              <a:xfrm>
                <a:off x="3819" y="292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0" name="Freeform 1384"/>
              <p:cNvSpPr>
                <a:spLocks/>
              </p:cNvSpPr>
              <p:nvPr/>
            </p:nvSpPr>
            <p:spPr bwMode="auto">
              <a:xfrm>
                <a:off x="3855" y="292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1" name="Freeform 1385"/>
              <p:cNvSpPr>
                <a:spLocks/>
              </p:cNvSpPr>
              <p:nvPr/>
            </p:nvSpPr>
            <p:spPr bwMode="auto">
              <a:xfrm>
                <a:off x="3897" y="292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2" name="Freeform 1386"/>
              <p:cNvSpPr>
                <a:spLocks/>
              </p:cNvSpPr>
              <p:nvPr/>
            </p:nvSpPr>
            <p:spPr bwMode="auto">
              <a:xfrm>
                <a:off x="3939" y="2922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3" name="Freeform 1387"/>
              <p:cNvSpPr>
                <a:spLocks/>
              </p:cNvSpPr>
              <p:nvPr/>
            </p:nvSpPr>
            <p:spPr bwMode="auto">
              <a:xfrm>
                <a:off x="3981" y="2922"/>
                <a:ext cx="31" cy="6"/>
              </a:xfrm>
              <a:custGeom>
                <a:avLst/>
                <a:gdLst>
                  <a:gd name="T0" fmla="*/ 6 w 31"/>
                  <a:gd name="T1" fmla="*/ 0 h 6"/>
                  <a:gd name="T2" fmla="*/ 0 w 31"/>
                  <a:gd name="T3" fmla="*/ 6 h 6"/>
                  <a:gd name="T4" fmla="*/ 6 w 31"/>
                  <a:gd name="T5" fmla="*/ 6 h 6"/>
                  <a:gd name="T6" fmla="*/ 31 w 31"/>
                  <a:gd name="T7" fmla="*/ 6 h 6"/>
                  <a:gd name="T8" fmla="*/ 31 w 31"/>
                  <a:gd name="T9" fmla="*/ 0 h 6"/>
                  <a:gd name="T10" fmla="*/ 31 w 31"/>
                  <a:gd name="T11" fmla="*/ 0 h 6"/>
                  <a:gd name="T12" fmla="*/ 6 w 31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1" y="6"/>
                    </a:lnTo>
                    <a:lnTo>
                      <a:pt x="31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4" name="Freeform 1388"/>
              <p:cNvSpPr>
                <a:spLocks/>
              </p:cNvSpPr>
              <p:nvPr/>
            </p:nvSpPr>
            <p:spPr bwMode="auto">
              <a:xfrm>
                <a:off x="4024" y="2916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5" name="Freeform 1389"/>
              <p:cNvSpPr>
                <a:spLocks/>
              </p:cNvSpPr>
              <p:nvPr/>
            </p:nvSpPr>
            <p:spPr bwMode="auto">
              <a:xfrm>
                <a:off x="4066" y="291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6" name="Freeform 1390"/>
              <p:cNvSpPr>
                <a:spLocks/>
              </p:cNvSpPr>
              <p:nvPr/>
            </p:nvSpPr>
            <p:spPr bwMode="auto">
              <a:xfrm>
                <a:off x="4108" y="290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7" name="Freeform 1391"/>
              <p:cNvSpPr>
                <a:spLocks/>
              </p:cNvSpPr>
              <p:nvPr/>
            </p:nvSpPr>
            <p:spPr bwMode="auto">
              <a:xfrm>
                <a:off x="4150" y="2898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6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30 w 30"/>
                  <a:gd name="T13" fmla="*/ 0 h 12"/>
                  <a:gd name="T14" fmla="*/ 6 w 30"/>
                  <a:gd name="T15" fmla="*/ 6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8" name="Freeform 1392"/>
              <p:cNvSpPr>
                <a:spLocks/>
              </p:cNvSpPr>
              <p:nvPr/>
            </p:nvSpPr>
            <p:spPr bwMode="auto">
              <a:xfrm>
                <a:off x="4192" y="2892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9" name="Freeform 1393"/>
              <p:cNvSpPr>
                <a:spLocks/>
              </p:cNvSpPr>
              <p:nvPr/>
            </p:nvSpPr>
            <p:spPr bwMode="auto">
              <a:xfrm>
                <a:off x="4234" y="2880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0" name="Freeform 1394"/>
              <p:cNvSpPr>
                <a:spLocks/>
              </p:cNvSpPr>
              <p:nvPr/>
            </p:nvSpPr>
            <p:spPr bwMode="auto">
              <a:xfrm>
                <a:off x="4276" y="2874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6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1" name="Freeform 1395"/>
              <p:cNvSpPr>
                <a:spLocks/>
              </p:cNvSpPr>
              <p:nvPr/>
            </p:nvSpPr>
            <p:spPr bwMode="auto">
              <a:xfrm>
                <a:off x="4318" y="2862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6 w 30"/>
                  <a:gd name="T7" fmla="*/ 12 h 12"/>
                  <a:gd name="T8" fmla="*/ 24 w 30"/>
                  <a:gd name="T9" fmla="*/ 6 h 12"/>
                  <a:gd name="T10" fmla="*/ 30 w 30"/>
                  <a:gd name="T11" fmla="*/ 6 h 12"/>
                  <a:gd name="T12" fmla="*/ 24 w 30"/>
                  <a:gd name="T13" fmla="*/ 0 h 12"/>
                  <a:gd name="T14" fmla="*/ 6 w 30"/>
                  <a:gd name="T15" fmla="*/ 6 h 12"/>
                  <a:gd name="T16" fmla="*/ 0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2" name="Freeform 1396"/>
              <p:cNvSpPr>
                <a:spLocks/>
              </p:cNvSpPr>
              <p:nvPr/>
            </p:nvSpPr>
            <p:spPr bwMode="auto">
              <a:xfrm>
                <a:off x="4360" y="2856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6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0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3" name="Freeform 1397"/>
              <p:cNvSpPr>
                <a:spLocks/>
              </p:cNvSpPr>
              <p:nvPr/>
            </p:nvSpPr>
            <p:spPr bwMode="auto">
              <a:xfrm>
                <a:off x="4396" y="2838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30 w 30"/>
                  <a:gd name="T7" fmla="*/ 6 h 18"/>
                  <a:gd name="T8" fmla="*/ 30 w 30"/>
                  <a:gd name="T9" fmla="*/ 6 h 18"/>
                  <a:gd name="T10" fmla="*/ 30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4" name="Freeform 1398"/>
              <p:cNvSpPr>
                <a:spLocks/>
              </p:cNvSpPr>
              <p:nvPr/>
            </p:nvSpPr>
            <p:spPr bwMode="auto">
              <a:xfrm>
                <a:off x="4438" y="2826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5" name="Freeform 1399"/>
              <p:cNvSpPr>
                <a:spLocks/>
              </p:cNvSpPr>
              <p:nvPr/>
            </p:nvSpPr>
            <p:spPr bwMode="auto">
              <a:xfrm>
                <a:off x="4480" y="2814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12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0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6" name="Freeform 1400"/>
              <p:cNvSpPr>
                <a:spLocks/>
              </p:cNvSpPr>
              <p:nvPr/>
            </p:nvSpPr>
            <p:spPr bwMode="auto">
              <a:xfrm>
                <a:off x="4516" y="2796"/>
                <a:ext cx="30" cy="18"/>
              </a:xfrm>
              <a:custGeom>
                <a:avLst/>
                <a:gdLst>
                  <a:gd name="T0" fmla="*/ 0 w 30"/>
                  <a:gd name="T1" fmla="*/ 12 h 18"/>
                  <a:gd name="T2" fmla="*/ 0 w 30"/>
                  <a:gd name="T3" fmla="*/ 12 h 18"/>
                  <a:gd name="T4" fmla="*/ 0 w 30"/>
                  <a:gd name="T5" fmla="*/ 18 h 18"/>
                  <a:gd name="T6" fmla="*/ 18 w 30"/>
                  <a:gd name="T7" fmla="*/ 12 h 18"/>
                  <a:gd name="T8" fmla="*/ 24 w 30"/>
                  <a:gd name="T9" fmla="*/ 6 h 18"/>
                  <a:gd name="T10" fmla="*/ 30 w 30"/>
                  <a:gd name="T11" fmla="*/ 0 h 18"/>
                  <a:gd name="T12" fmla="*/ 24 w 30"/>
                  <a:gd name="T13" fmla="*/ 0 h 18"/>
                  <a:gd name="T14" fmla="*/ 18 w 30"/>
                  <a:gd name="T15" fmla="*/ 6 h 18"/>
                  <a:gd name="T16" fmla="*/ 0 w 30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18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7" name="Freeform 1401"/>
              <p:cNvSpPr>
                <a:spLocks/>
              </p:cNvSpPr>
              <p:nvPr/>
            </p:nvSpPr>
            <p:spPr bwMode="auto">
              <a:xfrm>
                <a:off x="4552" y="2778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24 w 30"/>
                  <a:gd name="T7" fmla="*/ 6 h 18"/>
                  <a:gd name="T8" fmla="*/ 30 w 30"/>
                  <a:gd name="T9" fmla="*/ 0 h 18"/>
                  <a:gd name="T10" fmla="*/ 24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8" name="Freeform 1402"/>
              <p:cNvSpPr>
                <a:spLocks/>
              </p:cNvSpPr>
              <p:nvPr/>
            </p:nvSpPr>
            <p:spPr bwMode="auto">
              <a:xfrm>
                <a:off x="4594" y="2754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8 h 18"/>
                  <a:gd name="T4" fmla="*/ 0 w 24"/>
                  <a:gd name="T5" fmla="*/ 18 h 18"/>
                  <a:gd name="T6" fmla="*/ 24 w 24"/>
                  <a:gd name="T7" fmla="*/ 6 h 18"/>
                  <a:gd name="T8" fmla="*/ 24 w 24"/>
                  <a:gd name="T9" fmla="*/ 6 h 18"/>
                  <a:gd name="T10" fmla="*/ 24 w 24"/>
                  <a:gd name="T11" fmla="*/ 0 h 18"/>
                  <a:gd name="T12" fmla="*/ 0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69" name="Freeform 1403"/>
              <p:cNvSpPr>
                <a:spLocks/>
              </p:cNvSpPr>
              <p:nvPr/>
            </p:nvSpPr>
            <p:spPr bwMode="auto">
              <a:xfrm>
                <a:off x="4630" y="2736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6 w 24"/>
                  <a:gd name="T7" fmla="*/ 12 h 18"/>
                  <a:gd name="T8" fmla="*/ 18 w 24"/>
                  <a:gd name="T9" fmla="*/ 6 h 18"/>
                  <a:gd name="T10" fmla="*/ 24 w 24"/>
                  <a:gd name="T11" fmla="*/ 0 h 18"/>
                  <a:gd name="T12" fmla="*/ 18 w 24"/>
                  <a:gd name="T13" fmla="*/ 0 h 18"/>
                  <a:gd name="T14" fmla="*/ 6 w 24"/>
                  <a:gd name="T15" fmla="*/ 6 h 18"/>
                  <a:gd name="T16" fmla="*/ 0 w 24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12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0" name="Freeform 1404"/>
              <p:cNvSpPr>
                <a:spLocks/>
              </p:cNvSpPr>
              <p:nvPr/>
            </p:nvSpPr>
            <p:spPr bwMode="auto">
              <a:xfrm>
                <a:off x="4660" y="2706"/>
                <a:ext cx="24" cy="24"/>
              </a:xfrm>
              <a:custGeom>
                <a:avLst/>
                <a:gdLst>
                  <a:gd name="T0" fmla="*/ 6 w 24"/>
                  <a:gd name="T1" fmla="*/ 18 h 24"/>
                  <a:gd name="T2" fmla="*/ 0 w 24"/>
                  <a:gd name="T3" fmla="*/ 18 h 24"/>
                  <a:gd name="T4" fmla="*/ 6 w 24"/>
                  <a:gd name="T5" fmla="*/ 24 h 24"/>
                  <a:gd name="T6" fmla="*/ 18 w 24"/>
                  <a:gd name="T7" fmla="*/ 12 h 24"/>
                  <a:gd name="T8" fmla="*/ 24 w 24"/>
                  <a:gd name="T9" fmla="*/ 6 h 24"/>
                  <a:gd name="T10" fmla="*/ 24 w 24"/>
                  <a:gd name="T11" fmla="*/ 6 h 24"/>
                  <a:gd name="T12" fmla="*/ 24 w 24"/>
                  <a:gd name="T13" fmla="*/ 0 h 24"/>
                  <a:gd name="T14" fmla="*/ 18 w 24"/>
                  <a:gd name="T15" fmla="*/ 6 h 24"/>
                  <a:gd name="T16" fmla="*/ 18 w 24"/>
                  <a:gd name="T17" fmla="*/ 6 h 24"/>
                  <a:gd name="T18" fmla="*/ 18 w 24"/>
                  <a:gd name="T19" fmla="*/ 6 h 24"/>
                  <a:gd name="T20" fmla="*/ 18 w 24"/>
                  <a:gd name="T21" fmla="*/ 6 h 24"/>
                  <a:gd name="T22" fmla="*/ 6 w 24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6" y="18"/>
                    </a:moveTo>
                    <a:lnTo>
                      <a:pt x="0" y="18"/>
                    </a:lnTo>
                    <a:lnTo>
                      <a:pt x="6" y="24"/>
                    </a:lnTo>
                    <a:lnTo>
                      <a:pt x="18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1" name="Freeform 1405"/>
              <p:cNvSpPr>
                <a:spLocks/>
              </p:cNvSpPr>
              <p:nvPr/>
            </p:nvSpPr>
            <p:spPr bwMode="auto">
              <a:xfrm>
                <a:off x="4690" y="2676"/>
                <a:ext cx="24" cy="24"/>
              </a:xfrm>
              <a:custGeom>
                <a:avLst/>
                <a:gdLst>
                  <a:gd name="T0" fmla="*/ 0 w 24"/>
                  <a:gd name="T1" fmla="*/ 24 h 24"/>
                  <a:gd name="T2" fmla="*/ 6 w 24"/>
                  <a:gd name="T3" fmla="*/ 24 h 24"/>
                  <a:gd name="T4" fmla="*/ 6 w 24"/>
                  <a:gd name="T5" fmla="*/ 24 h 24"/>
                  <a:gd name="T6" fmla="*/ 24 w 24"/>
                  <a:gd name="T7" fmla="*/ 6 h 24"/>
                  <a:gd name="T8" fmla="*/ 24 w 24"/>
                  <a:gd name="T9" fmla="*/ 6 h 24"/>
                  <a:gd name="T10" fmla="*/ 24 w 24"/>
                  <a:gd name="T11" fmla="*/ 0 h 24"/>
                  <a:gd name="T12" fmla="*/ 18 w 24"/>
                  <a:gd name="T13" fmla="*/ 6 h 24"/>
                  <a:gd name="T14" fmla="*/ 18 w 24"/>
                  <a:gd name="T15" fmla="*/ 6 h 24"/>
                  <a:gd name="T16" fmla="*/ 0 w 24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0" y="24"/>
                    </a:moveTo>
                    <a:lnTo>
                      <a:pt x="6" y="24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2" name="Freeform 1406"/>
              <p:cNvSpPr>
                <a:spLocks/>
              </p:cNvSpPr>
              <p:nvPr/>
            </p:nvSpPr>
            <p:spPr bwMode="auto">
              <a:xfrm>
                <a:off x="4720" y="2640"/>
                <a:ext cx="18" cy="30"/>
              </a:xfrm>
              <a:custGeom>
                <a:avLst/>
                <a:gdLst>
                  <a:gd name="T0" fmla="*/ 0 w 18"/>
                  <a:gd name="T1" fmla="*/ 24 h 30"/>
                  <a:gd name="T2" fmla="*/ 0 w 18"/>
                  <a:gd name="T3" fmla="*/ 30 h 30"/>
                  <a:gd name="T4" fmla="*/ 6 w 18"/>
                  <a:gd name="T5" fmla="*/ 24 h 30"/>
                  <a:gd name="T6" fmla="*/ 18 w 18"/>
                  <a:gd name="T7" fmla="*/ 6 h 30"/>
                  <a:gd name="T8" fmla="*/ 18 w 18"/>
                  <a:gd name="T9" fmla="*/ 6 h 30"/>
                  <a:gd name="T10" fmla="*/ 18 w 18"/>
                  <a:gd name="T11" fmla="*/ 0 h 30"/>
                  <a:gd name="T12" fmla="*/ 12 w 18"/>
                  <a:gd name="T13" fmla="*/ 6 h 30"/>
                  <a:gd name="T14" fmla="*/ 12 w 18"/>
                  <a:gd name="T15" fmla="*/ 6 h 30"/>
                  <a:gd name="T16" fmla="*/ 0 w 18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30">
                    <a:moveTo>
                      <a:pt x="0" y="24"/>
                    </a:moveTo>
                    <a:lnTo>
                      <a:pt x="0" y="30"/>
                    </a:lnTo>
                    <a:lnTo>
                      <a:pt x="6" y="24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3" name="Freeform 1407"/>
              <p:cNvSpPr>
                <a:spLocks/>
              </p:cNvSpPr>
              <p:nvPr/>
            </p:nvSpPr>
            <p:spPr bwMode="auto">
              <a:xfrm>
                <a:off x="4738" y="2604"/>
                <a:ext cx="18" cy="30"/>
              </a:xfrm>
              <a:custGeom>
                <a:avLst/>
                <a:gdLst>
                  <a:gd name="T0" fmla="*/ 0 w 18"/>
                  <a:gd name="T1" fmla="*/ 24 h 30"/>
                  <a:gd name="T2" fmla="*/ 6 w 18"/>
                  <a:gd name="T3" fmla="*/ 30 h 30"/>
                  <a:gd name="T4" fmla="*/ 6 w 18"/>
                  <a:gd name="T5" fmla="*/ 24 h 30"/>
                  <a:gd name="T6" fmla="*/ 18 w 18"/>
                  <a:gd name="T7" fmla="*/ 6 h 30"/>
                  <a:gd name="T8" fmla="*/ 18 w 18"/>
                  <a:gd name="T9" fmla="*/ 0 h 30"/>
                  <a:gd name="T10" fmla="*/ 12 w 18"/>
                  <a:gd name="T11" fmla="*/ 0 h 30"/>
                  <a:gd name="T12" fmla="*/ 12 w 18"/>
                  <a:gd name="T13" fmla="*/ 0 h 30"/>
                  <a:gd name="T14" fmla="*/ 12 w 18"/>
                  <a:gd name="T15" fmla="*/ 6 h 30"/>
                  <a:gd name="T16" fmla="*/ 0 w 18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4" name="Freeform 1408"/>
              <p:cNvSpPr>
                <a:spLocks/>
              </p:cNvSpPr>
              <p:nvPr/>
            </p:nvSpPr>
            <p:spPr bwMode="auto">
              <a:xfrm>
                <a:off x="4750" y="2562"/>
                <a:ext cx="12" cy="30"/>
              </a:xfrm>
              <a:custGeom>
                <a:avLst/>
                <a:gdLst>
                  <a:gd name="T0" fmla="*/ 0 w 12"/>
                  <a:gd name="T1" fmla="*/ 24 h 30"/>
                  <a:gd name="T2" fmla="*/ 6 w 12"/>
                  <a:gd name="T3" fmla="*/ 30 h 30"/>
                  <a:gd name="T4" fmla="*/ 6 w 12"/>
                  <a:gd name="T5" fmla="*/ 24 h 30"/>
                  <a:gd name="T6" fmla="*/ 12 w 12"/>
                  <a:gd name="T7" fmla="*/ 12 h 30"/>
                  <a:gd name="T8" fmla="*/ 6 w 12"/>
                  <a:gd name="T9" fmla="*/ 6 h 30"/>
                  <a:gd name="T10" fmla="*/ 6 w 12"/>
                  <a:gd name="T11" fmla="*/ 0 h 30"/>
                  <a:gd name="T12" fmla="*/ 0 w 12"/>
                  <a:gd name="T13" fmla="*/ 6 h 30"/>
                  <a:gd name="T14" fmla="*/ 6 w 12"/>
                  <a:gd name="T15" fmla="*/ 12 h 30"/>
                  <a:gd name="T16" fmla="*/ 0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5" name="Freeform 1409"/>
              <p:cNvSpPr>
                <a:spLocks/>
              </p:cNvSpPr>
              <p:nvPr/>
            </p:nvSpPr>
            <p:spPr bwMode="auto">
              <a:xfrm>
                <a:off x="4744" y="2520"/>
                <a:ext cx="12" cy="30"/>
              </a:xfrm>
              <a:custGeom>
                <a:avLst/>
                <a:gdLst>
                  <a:gd name="T0" fmla="*/ 6 w 12"/>
                  <a:gd name="T1" fmla="*/ 30 h 30"/>
                  <a:gd name="T2" fmla="*/ 6 w 12"/>
                  <a:gd name="T3" fmla="*/ 30 h 30"/>
                  <a:gd name="T4" fmla="*/ 12 w 12"/>
                  <a:gd name="T5" fmla="*/ 30 h 30"/>
                  <a:gd name="T6" fmla="*/ 12 w 12"/>
                  <a:gd name="T7" fmla="*/ 18 h 30"/>
                  <a:gd name="T8" fmla="*/ 6 w 12"/>
                  <a:gd name="T9" fmla="*/ 6 h 30"/>
                  <a:gd name="T10" fmla="*/ 0 w 12"/>
                  <a:gd name="T11" fmla="*/ 0 h 30"/>
                  <a:gd name="T12" fmla="*/ 0 w 12"/>
                  <a:gd name="T13" fmla="*/ 6 h 30"/>
                  <a:gd name="T14" fmla="*/ 6 w 12"/>
                  <a:gd name="T15" fmla="*/ 18 h 30"/>
                  <a:gd name="T16" fmla="*/ 6 w 12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6" y="30"/>
                    </a:moveTo>
                    <a:lnTo>
                      <a:pt x="6" y="30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6" name="Freeform 1410"/>
              <p:cNvSpPr>
                <a:spLocks/>
              </p:cNvSpPr>
              <p:nvPr/>
            </p:nvSpPr>
            <p:spPr bwMode="auto">
              <a:xfrm>
                <a:off x="4726" y="2483"/>
                <a:ext cx="18" cy="24"/>
              </a:xfrm>
              <a:custGeom>
                <a:avLst/>
                <a:gdLst>
                  <a:gd name="T0" fmla="*/ 12 w 18"/>
                  <a:gd name="T1" fmla="*/ 24 h 24"/>
                  <a:gd name="T2" fmla="*/ 12 w 18"/>
                  <a:gd name="T3" fmla="*/ 24 h 24"/>
                  <a:gd name="T4" fmla="*/ 18 w 18"/>
                  <a:gd name="T5" fmla="*/ 24 h 24"/>
                  <a:gd name="T6" fmla="*/ 12 w 18"/>
                  <a:gd name="T7" fmla="*/ 18 h 24"/>
                  <a:gd name="T8" fmla="*/ 6 w 18"/>
                  <a:gd name="T9" fmla="*/ 6 h 24"/>
                  <a:gd name="T10" fmla="*/ 0 w 18"/>
                  <a:gd name="T11" fmla="*/ 0 h 24"/>
                  <a:gd name="T12" fmla="*/ 0 w 18"/>
                  <a:gd name="T13" fmla="*/ 6 h 24"/>
                  <a:gd name="T14" fmla="*/ 6 w 18"/>
                  <a:gd name="T15" fmla="*/ 18 h 24"/>
                  <a:gd name="T16" fmla="*/ 12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2" y="24"/>
                    </a:moveTo>
                    <a:lnTo>
                      <a:pt x="12" y="24"/>
                    </a:lnTo>
                    <a:lnTo>
                      <a:pt x="18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7" name="Freeform 1411"/>
              <p:cNvSpPr>
                <a:spLocks/>
              </p:cNvSpPr>
              <p:nvPr/>
            </p:nvSpPr>
            <p:spPr bwMode="auto">
              <a:xfrm>
                <a:off x="4696" y="2453"/>
                <a:ext cx="24" cy="24"/>
              </a:xfrm>
              <a:custGeom>
                <a:avLst/>
                <a:gdLst>
                  <a:gd name="T0" fmla="*/ 18 w 24"/>
                  <a:gd name="T1" fmla="*/ 18 h 24"/>
                  <a:gd name="T2" fmla="*/ 18 w 24"/>
                  <a:gd name="T3" fmla="*/ 24 h 24"/>
                  <a:gd name="T4" fmla="*/ 24 w 24"/>
                  <a:gd name="T5" fmla="*/ 18 h 24"/>
                  <a:gd name="T6" fmla="*/ 18 w 24"/>
                  <a:gd name="T7" fmla="*/ 12 h 24"/>
                  <a:gd name="T8" fmla="*/ 18 w 24"/>
                  <a:gd name="T9" fmla="*/ 12 h 24"/>
                  <a:gd name="T10" fmla="*/ 6 w 24"/>
                  <a:gd name="T11" fmla="*/ 0 h 24"/>
                  <a:gd name="T12" fmla="*/ 0 w 24"/>
                  <a:gd name="T13" fmla="*/ 0 h 24"/>
                  <a:gd name="T14" fmla="*/ 6 w 24"/>
                  <a:gd name="T15" fmla="*/ 6 h 24"/>
                  <a:gd name="T16" fmla="*/ 18 w 24"/>
                  <a:gd name="T17" fmla="*/ 18 h 24"/>
                  <a:gd name="T18" fmla="*/ 18 w 24"/>
                  <a:gd name="T19" fmla="*/ 12 h 24"/>
                  <a:gd name="T20" fmla="*/ 12 w 24"/>
                  <a:gd name="T21" fmla="*/ 12 h 24"/>
                  <a:gd name="T22" fmla="*/ 18 w 24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18" y="18"/>
                    </a:moveTo>
                    <a:lnTo>
                      <a:pt x="18" y="24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8" y="18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8" name="Freeform 1412"/>
              <p:cNvSpPr>
                <a:spLocks/>
              </p:cNvSpPr>
              <p:nvPr/>
            </p:nvSpPr>
            <p:spPr bwMode="auto">
              <a:xfrm>
                <a:off x="4666" y="2423"/>
                <a:ext cx="24" cy="24"/>
              </a:xfrm>
              <a:custGeom>
                <a:avLst/>
                <a:gdLst>
                  <a:gd name="T0" fmla="*/ 24 w 24"/>
                  <a:gd name="T1" fmla="*/ 24 h 24"/>
                  <a:gd name="T2" fmla="*/ 24 w 24"/>
                  <a:gd name="T3" fmla="*/ 18 h 24"/>
                  <a:gd name="T4" fmla="*/ 24 w 24"/>
                  <a:gd name="T5" fmla="*/ 18 h 24"/>
                  <a:gd name="T6" fmla="*/ 12 w 24"/>
                  <a:gd name="T7" fmla="*/ 6 h 24"/>
                  <a:gd name="T8" fmla="*/ 6 w 24"/>
                  <a:gd name="T9" fmla="*/ 0 h 24"/>
                  <a:gd name="T10" fmla="*/ 0 w 24"/>
                  <a:gd name="T11" fmla="*/ 0 h 24"/>
                  <a:gd name="T12" fmla="*/ 6 w 24"/>
                  <a:gd name="T13" fmla="*/ 6 h 24"/>
                  <a:gd name="T14" fmla="*/ 12 w 24"/>
                  <a:gd name="T15" fmla="*/ 12 h 24"/>
                  <a:gd name="T16" fmla="*/ 24 w 24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24" y="24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79" name="Freeform 1413"/>
              <p:cNvSpPr>
                <a:spLocks/>
              </p:cNvSpPr>
              <p:nvPr/>
            </p:nvSpPr>
            <p:spPr bwMode="auto">
              <a:xfrm>
                <a:off x="4630" y="2399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8 h 18"/>
                  <a:gd name="T4" fmla="*/ 24 w 30"/>
                  <a:gd name="T5" fmla="*/ 12 h 18"/>
                  <a:gd name="T6" fmla="*/ 6 w 30"/>
                  <a:gd name="T7" fmla="*/ 0 h 18"/>
                  <a:gd name="T8" fmla="*/ 6 w 30"/>
                  <a:gd name="T9" fmla="*/ 0 h 18"/>
                  <a:gd name="T10" fmla="*/ 0 w 30"/>
                  <a:gd name="T11" fmla="*/ 0 h 18"/>
                  <a:gd name="T12" fmla="*/ 6 w 30"/>
                  <a:gd name="T13" fmla="*/ 6 h 18"/>
                  <a:gd name="T14" fmla="*/ 6 w 30"/>
                  <a:gd name="T15" fmla="*/ 6 h 18"/>
                  <a:gd name="T16" fmla="*/ 24 w 30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0" name="Freeform 1414"/>
              <p:cNvSpPr>
                <a:spLocks/>
              </p:cNvSpPr>
              <p:nvPr/>
            </p:nvSpPr>
            <p:spPr bwMode="auto">
              <a:xfrm>
                <a:off x="4594" y="2375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8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6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8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1" name="Freeform 1415"/>
              <p:cNvSpPr>
                <a:spLocks/>
              </p:cNvSpPr>
              <p:nvPr/>
            </p:nvSpPr>
            <p:spPr bwMode="auto">
              <a:xfrm>
                <a:off x="4558" y="2357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0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2" name="Freeform 1416"/>
              <p:cNvSpPr>
                <a:spLocks/>
              </p:cNvSpPr>
              <p:nvPr/>
            </p:nvSpPr>
            <p:spPr bwMode="auto">
              <a:xfrm>
                <a:off x="4522" y="2339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12 w 30"/>
                  <a:gd name="T7" fmla="*/ 0 h 18"/>
                  <a:gd name="T8" fmla="*/ 0 w 30"/>
                  <a:gd name="T9" fmla="*/ 0 h 18"/>
                  <a:gd name="T10" fmla="*/ 0 w 30"/>
                  <a:gd name="T11" fmla="*/ 0 h 18"/>
                  <a:gd name="T12" fmla="*/ 0 w 30"/>
                  <a:gd name="T13" fmla="*/ 6 h 18"/>
                  <a:gd name="T14" fmla="*/ 12 w 30"/>
                  <a:gd name="T15" fmla="*/ 6 h 18"/>
                  <a:gd name="T16" fmla="*/ 24 w 30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3" name="Freeform 1417"/>
              <p:cNvSpPr>
                <a:spLocks/>
              </p:cNvSpPr>
              <p:nvPr/>
            </p:nvSpPr>
            <p:spPr bwMode="auto">
              <a:xfrm>
                <a:off x="4480" y="2321"/>
                <a:ext cx="30" cy="18"/>
              </a:xfrm>
              <a:custGeom>
                <a:avLst/>
                <a:gdLst>
                  <a:gd name="T0" fmla="*/ 30 w 30"/>
                  <a:gd name="T1" fmla="*/ 18 h 18"/>
                  <a:gd name="T2" fmla="*/ 30 w 30"/>
                  <a:gd name="T3" fmla="*/ 12 h 18"/>
                  <a:gd name="T4" fmla="*/ 30 w 30"/>
                  <a:gd name="T5" fmla="*/ 12 h 18"/>
                  <a:gd name="T6" fmla="*/ 6 w 30"/>
                  <a:gd name="T7" fmla="*/ 0 h 18"/>
                  <a:gd name="T8" fmla="*/ 0 w 30"/>
                  <a:gd name="T9" fmla="*/ 6 h 18"/>
                  <a:gd name="T10" fmla="*/ 6 w 30"/>
                  <a:gd name="T11" fmla="*/ 6 h 18"/>
                  <a:gd name="T12" fmla="*/ 30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30" y="18"/>
                    </a:moveTo>
                    <a:lnTo>
                      <a:pt x="30" y="12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4" name="Freeform 1418"/>
              <p:cNvSpPr>
                <a:spLocks/>
              </p:cNvSpPr>
              <p:nvPr/>
            </p:nvSpPr>
            <p:spPr bwMode="auto">
              <a:xfrm>
                <a:off x="4444" y="2309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5" name="Freeform 1419"/>
              <p:cNvSpPr>
                <a:spLocks/>
              </p:cNvSpPr>
              <p:nvPr/>
            </p:nvSpPr>
            <p:spPr bwMode="auto">
              <a:xfrm>
                <a:off x="4402" y="2297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6" name="Freeform 1420"/>
              <p:cNvSpPr>
                <a:spLocks/>
              </p:cNvSpPr>
              <p:nvPr/>
            </p:nvSpPr>
            <p:spPr bwMode="auto">
              <a:xfrm>
                <a:off x="4360" y="2285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7" name="Freeform 1421"/>
              <p:cNvSpPr>
                <a:spLocks/>
              </p:cNvSpPr>
              <p:nvPr/>
            </p:nvSpPr>
            <p:spPr bwMode="auto">
              <a:xfrm>
                <a:off x="4324" y="2273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8" name="Freeform 1422"/>
              <p:cNvSpPr>
                <a:spLocks/>
              </p:cNvSpPr>
              <p:nvPr/>
            </p:nvSpPr>
            <p:spPr bwMode="auto">
              <a:xfrm>
                <a:off x="4282" y="2261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89" name="Freeform 1423"/>
              <p:cNvSpPr>
                <a:spLocks/>
              </p:cNvSpPr>
              <p:nvPr/>
            </p:nvSpPr>
            <p:spPr bwMode="auto">
              <a:xfrm>
                <a:off x="4240" y="2255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0" name="Freeform 1424"/>
              <p:cNvSpPr>
                <a:spLocks/>
              </p:cNvSpPr>
              <p:nvPr/>
            </p:nvSpPr>
            <p:spPr bwMode="auto">
              <a:xfrm>
                <a:off x="4198" y="2249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1" name="Freeform 1425"/>
              <p:cNvSpPr>
                <a:spLocks/>
              </p:cNvSpPr>
              <p:nvPr/>
            </p:nvSpPr>
            <p:spPr bwMode="auto">
              <a:xfrm>
                <a:off x="4156" y="2237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12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2" name="Freeform 1426"/>
              <p:cNvSpPr>
                <a:spLocks/>
              </p:cNvSpPr>
              <p:nvPr/>
            </p:nvSpPr>
            <p:spPr bwMode="auto">
              <a:xfrm>
                <a:off x="4114" y="2231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3" name="Freeform 1427"/>
              <p:cNvSpPr>
                <a:spLocks/>
              </p:cNvSpPr>
              <p:nvPr/>
            </p:nvSpPr>
            <p:spPr bwMode="auto">
              <a:xfrm>
                <a:off x="4072" y="223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4" name="Freeform 1428"/>
              <p:cNvSpPr>
                <a:spLocks/>
              </p:cNvSpPr>
              <p:nvPr/>
            </p:nvSpPr>
            <p:spPr bwMode="auto">
              <a:xfrm>
                <a:off x="4030" y="2225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5" name="Freeform 1429"/>
              <p:cNvSpPr>
                <a:spLocks/>
              </p:cNvSpPr>
              <p:nvPr/>
            </p:nvSpPr>
            <p:spPr bwMode="auto">
              <a:xfrm>
                <a:off x="3987" y="2219"/>
                <a:ext cx="31" cy="12"/>
              </a:xfrm>
              <a:custGeom>
                <a:avLst/>
                <a:gdLst>
                  <a:gd name="T0" fmla="*/ 31 w 31"/>
                  <a:gd name="T1" fmla="*/ 12 h 12"/>
                  <a:gd name="T2" fmla="*/ 31 w 31"/>
                  <a:gd name="T3" fmla="*/ 6 h 12"/>
                  <a:gd name="T4" fmla="*/ 31 w 31"/>
                  <a:gd name="T5" fmla="*/ 6 h 12"/>
                  <a:gd name="T6" fmla="*/ 7 w 31"/>
                  <a:gd name="T7" fmla="*/ 0 h 12"/>
                  <a:gd name="T8" fmla="*/ 0 w 31"/>
                  <a:gd name="T9" fmla="*/ 6 h 12"/>
                  <a:gd name="T10" fmla="*/ 7 w 31"/>
                  <a:gd name="T11" fmla="*/ 6 h 12"/>
                  <a:gd name="T12" fmla="*/ 31 w 31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12">
                    <a:moveTo>
                      <a:pt x="31" y="12"/>
                    </a:moveTo>
                    <a:lnTo>
                      <a:pt x="31" y="6"/>
                    </a:lnTo>
                    <a:lnTo>
                      <a:pt x="7" y="0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6" name="Freeform 1430"/>
              <p:cNvSpPr>
                <a:spLocks/>
              </p:cNvSpPr>
              <p:nvPr/>
            </p:nvSpPr>
            <p:spPr bwMode="auto">
              <a:xfrm>
                <a:off x="3951" y="221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24 w 30"/>
                  <a:gd name="T7" fmla="*/ 0 h 6"/>
                  <a:gd name="T8" fmla="*/ 0 w 30"/>
                  <a:gd name="T9" fmla="*/ 0 h 6"/>
                  <a:gd name="T10" fmla="*/ 0 w 30"/>
                  <a:gd name="T11" fmla="*/ 0 h 6"/>
                  <a:gd name="T12" fmla="*/ 0 w 30"/>
                  <a:gd name="T13" fmla="*/ 6 h 6"/>
                  <a:gd name="T14" fmla="*/ 24 w 30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7" name="Freeform 1431"/>
              <p:cNvSpPr>
                <a:spLocks/>
              </p:cNvSpPr>
              <p:nvPr/>
            </p:nvSpPr>
            <p:spPr bwMode="auto">
              <a:xfrm>
                <a:off x="3909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8" name="Freeform 1432"/>
              <p:cNvSpPr>
                <a:spLocks/>
              </p:cNvSpPr>
              <p:nvPr/>
            </p:nvSpPr>
            <p:spPr bwMode="auto">
              <a:xfrm>
                <a:off x="3867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99" name="Freeform 1433"/>
              <p:cNvSpPr>
                <a:spLocks/>
              </p:cNvSpPr>
              <p:nvPr/>
            </p:nvSpPr>
            <p:spPr bwMode="auto">
              <a:xfrm>
                <a:off x="3825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00" name="Freeform 1434"/>
              <p:cNvSpPr>
                <a:spLocks/>
              </p:cNvSpPr>
              <p:nvPr/>
            </p:nvSpPr>
            <p:spPr bwMode="auto">
              <a:xfrm>
                <a:off x="3783" y="221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73" name="Group 1435"/>
            <p:cNvGrpSpPr>
              <a:grpSpLocks/>
            </p:cNvGrpSpPr>
            <p:nvPr/>
          </p:nvGrpSpPr>
          <p:grpSpPr bwMode="auto">
            <a:xfrm>
              <a:off x="2889" y="2261"/>
              <a:ext cx="1777" cy="631"/>
              <a:chOff x="2889" y="2261"/>
              <a:chExt cx="1777" cy="631"/>
            </a:xfrm>
          </p:grpSpPr>
          <p:sp>
            <p:nvSpPr>
              <p:cNvPr id="45200" name="Freeform 1436"/>
              <p:cNvSpPr>
                <a:spLocks/>
              </p:cNvSpPr>
              <p:nvPr/>
            </p:nvSpPr>
            <p:spPr bwMode="auto">
              <a:xfrm>
                <a:off x="3753" y="2261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1" name="Freeform 1437"/>
              <p:cNvSpPr>
                <a:spLocks/>
              </p:cNvSpPr>
              <p:nvPr/>
            </p:nvSpPr>
            <p:spPr bwMode="auto">
              <a:xfrm>
                <a:off x="3711" y="226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2" name="Freeform 1438"/>
              <p:cNvSpPr>
                <a:spLocks/>
              </p:cNvSpPr>
              <p:nvPr/>
            </p:nvSpPr>
            <p:spPr bwMode="auto">
              <a:xfrm>
                <a:off x="3669" y="226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3" name="Freeform 1439"/>
              <p:cNvSpPr>
                <a:spLocks/>
              </p:cNvSpPr>
              <p:nvPr/>
            </p:nvSpPr>
            <p:spPr bwMode="auto">
              <a:xfrm>
                <a:off x="3627" y="226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4" name="Freeform 1440"/>
              <p:cNvSpPr>
                <a:spLocks/>
              </p:cNvSpPr>
              <p:nvPr/>
            </p:nvSpPr>
            <p:spPr bwMode="auto">
              <a:xfrm>
                <a:off x="3585" y="226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12 w 30"/>
                  <a:gd name="T7" fmla="*/ 6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12 w 30"/>
                  <a:gd name="T15" fmla="*/ 12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5" name="Freeform 1441"/>
              <p:cNvSpPr>
                <a:spLocks/>
              </p:cNvSpPr>
              <p:nvPr/>
            </p:nvSpPr>
            <p:spPr bwMode="auto">
              <a:xfrm>
                <a:off x="3543" y="226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6" name="Freeform 1442"/>
              <p:cNvSpPr>
                <a:spLocks/>
              </p:cNvSpPr>
              <p:nvPr/>
            </p:nvSpPr>
            <p:spPr bwMode="auto">
              <a:xfrm>
                <a:off x="3501" y="227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7" name="Freeform 1443"/>
              <p:cNvSpPr>
                <a:spLocks/>
              </p:cNvSpPr>
              <p:nvPr/>
            </p:nvSpPr>
            <p:spPr bwMode="auto">
              <a:xfrm>
                <a:off x="3459" y="227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8" name="Freeform 1444"/>
              <p:cNvSpPr>
                <a:spLocks/>
              </p:cNvSpPr>
              <p:nvPr/>
            </p:nvSpPr>
            <p:spPr bwMode="auto">
              <a:xfrm>
                <a:off x="3417" y="2279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12 w 30"/>
                  <a:gd name="T7" fmla="*/ 6 h 12"/>
                  <a:gd name="T8" fmla="*/ 0 w 30"/>
                  <a:gd name="T9" fmla="*/ 6 h 12"/>
                  <a:gd name="T10" fmla="*/ 0 w 30"/>
                  <a:gd name="T11" fmla="*/ 6 h 12"/>
                  <a:gd name="T12" fmla="*/ 0 w 30"/>
                  <a:gd name="T13" fmla="*/ 12 h 12"/>
                  <a:gd name="T14" fmla="*/ 12 w 30"/>
                  <a:gd name="T15" fmla="*/ 12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09" name="Freeform 1445"/>
              <p:cNvSpPr>
                <a:spLocks/>
              </p:cNvSpPr>
              <p:nvPr/>
            </p:nvSpPr>
            <p:spPr bwMode="auto">
              <a:xfrm>
                <a:off x="3375" y="229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0" name="Freeform 1446"/>
              <p:cNvSpPr>
                <a:spLocks/>
              </p:cNvSpPr>
              <p:nvPr/>
            </p:nvSpPr>
            <p:spPr bwMode="auto">
              <a:xfrm>
                <a:off x="3333" y="229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1" name="Freeform 1447"/>
              <p:cNvSpPr>
                <a:spLocks/>
              </p:cNvSpPr>
              <p:nvPr/>
            </p:nvSpPr>
            <p:spPr bwMode="auto">
              <a:xfrm>
                <a:off x="3291" y="2303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6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2" name="Freeform 1448"/>
              <p:cNvSpPr>
                <a:spLocks/>
              </p:cNvSpPr>
              <p:nvPr/>
            </p:nvSpPr>
            <p:spPr bwMode="auto">
              <a:xfrm>
                <a:off x="3249" y="2309"/>
                <a:ext cx="30" cy="18"/>
              </a:xfrm>
              <a:custGeom>
                <a:avLst/>
                <a:gdLst>
                  <a:gd name="T0" fmla="*/ 30 w 30"/>
                  <a:gd name="T1" fmla="*/ 6 h 18"/>
                  <a:gd name="T2" fmla="*/ 30 w 30"/>
                  <a:gd name="T3" fmla="*/ 6 h 18"/>
                  <a:gd name="T4" fmla="*/ 30 w 30"/>
                  <a:gd name="T5" fmla="*/ 0 h 18"/>
                  <a:gd name="T6" fmla="*/ 6 w 30"/>
                  <a:gd name="T7" fmla="*/ 12 h 18"/>
                  <a:gd name="T8" fmla="*/ 0 w 30"/>
                  <a:gd name="T9" fmla="*/ 12 h 18"/>
                  <a:gd name="T10" fmla="*/ 6 w 30"/>
                  <a:gd name="T11" fmla="*/ 18 h 18"/>
                  <a:gd name="T12" fmla="*/ 30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3" name="Freeform 1449"/>
              <p:cNvSpPr>
                <a:spLocks/>
              </p:cNvSpPr>
              <p:nvPr/>
            </p:nvSpPr>
            <p:spPr bwMode="auto">
              <a:xfrm>
                <a:off x="3213" y="2321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6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2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4" name="Freeform 1450"/>
              <p:cNvSpPr>
                <a:spLocks/>
              </p:cNvSpPr>
              <p:nvPr/>
            </p:nvSpPr>
            <p:spPr bwMode="auto">
              <a:xfrm>
                <a:off x="3171" y="2333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12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5" name="Freeform 1451"/>
              <p:cNvSpPr>
                <a:spLocks/>
              </p:cNvSpPr>
              <p:nvPr/>
            </p:nvSpPr>
            <p:spPr bwMode="auto">
              <a:xfrm>
                <a:off x="3129" y="2345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18 w 30"/>
                  <a:gd name="T7" fmla="*/ 6 h 18"/>
                  <a:gd name="T8" fmla="*/ 6 w 30"/>
                  <a:gd name="T9" fmla="*/ 12 h 18"/>
                  <a:gd name="T10" fmla="*/ 0 w 30"/>
                  <a:gd name="T11" fmla="*/ 12 h 18"/>
                  <a:gd name="T12" fmla="*/ 6 w 30"/>
                  <a:gd name="T13" fmla="*/ 18 h 18"/>
                  <a:gd name="T14" fmla="*/ 18 w 30"/>
                  <a:gd name="T15" fmla="*/ 12 h 18"/>
                  <a:gd name="T16" fmla="*/ 24 w 30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8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6" name="Freeform 1452"/>
              <p:cNvSpPr>
                <a:spLocks/>
              </p:cNvSpPr>
              <p:nvPr/>
            </p:nvSpPr>
            <p:spPr bwMode="auto">
              <a:xfrm>
                <a:off x="3093" y="2363"/>
                <a:ext cx="24" cy="12"/>
              </a:xfrm>
              <a:custGeom>
                <a:avLst/>
                <a:gdLst>
                  <a:gd name="T0" fmla="*/ 24 w 24"/>
                  <a:gd name="T1" fmla="*/ 6 h 12"/>
                  <a:gd name="T2" fmla="*/ 24 w 24"/>
                  <a:gd name="T3" fmla="*/ 0 h 12"/>
                  <a:gd name="T4" fmla="*/ 24 w 24"/>
                  <a:gd name="T5" fmla="*/ 0 h 12"/>
                  <a:gd name="T6" fmla="*/ 0 w 24"/>
                  <a:gd name="T7" fmla="*/ 6 h 12"/>
                  <a:gd name="T8" fmla="*/ 0 w 24"/>
                  <a:gd name="T9" fmla="*/ 12 h 12"/>
                  <a:gd name="T10" fmla="*/ 0 w 24"/>
                  <a:gd name="T11" fmla="*/ 12 h 12"/>
                  <a:gd name="T12" fmla="*/ 24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24" y="6"/>
                    </a:move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7" name="Freeform 1453"/>
              <p:cNvSpPr>
                <a:spLocks/>
              </p:cNvSpPr>
              <p:nvPr/>
            </p:nvSpPr>
            <p:spPr bwMode="auto">
              <a:xfrm>
                <a:off x="3051" y="2375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6 w 30"/>
                  <a:gd name="T7" fmla="*/ 12 h 18"/>
                  <a:gd name="T8" fmla="*/ 0 w 30"/>
                  <a:gd name="T9" fmla="*/ 18 h 18"/>
                  <a:gd name="T10" fmla="*/ 6 w 30"/>
                  <a:gd name="T11" fmla="*/ 18 h 18"/>
                  <a:gd name="T12" fmla="*/ 24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8" name="Freeform 1454"/>
              <p:cNvSpPr>
                <a:spLocks/>
              </p:cNvSpPr>
              <p:nvPr/>
            </p:nvSpPr>
            <p:spPr bwMode="auto">
              <a:xfrm>
                <a:off x="3015" y="2393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6 w 30"/>
                  <a:gd name="T7" fmla="*/ 12 h 18"/>
                  <a:gd name="T8" fmla="*/ 0 w 30"/>
                  <a:gd name="T9" fmla="*/ 18 h 18"/>
                  <a:gd name="T10" fmla="*/ 6 w 30"/>
                  <a:gd name="T11" fmla="*/ 18 h 18"/>
                  <a:gd name="T12" fmla="*/ 24 w 30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9" name="Freeform 1455"/>
              <p:cNvSpPr>
                <a:spLocks/>
              </p:cNvSpPr>
              <p:nvPr/>
            </p:nvSpPr>
            <p:spPr bwMode="auto">
              <a:xfrm>
                <a:off x="2979" y="2417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0 h 18"/>
                  <a:gd name="T4" fmla="*/ 24 w 30"/>
                  <a:gd name="T5" fmla="*/ 0 h 18"/>
                  <a:gd name="T6" fmla="*/ 18 w 30"/>
                  <a:gd name="T7" fmla="*/ 6 h 18"/>
                  <a:gd name="T8" fmla="*/ 6 w 30"/>
                  <a:gd name="T9" fmla="*/ 12 h 18"/>
                  <a:gd name="T10" fmla="*/ 0 w 30"/>
                  <a:gd name="T11" fmla="*/ 18 h 18"/>
                  <a:gd name="T12" fmla="*/ 6 w 30"/>
                  <a:gd name="T13" fmla="*/ 18 h 18"/>
                  <a:gd name="T14" fmla="*/ 18 w 30"/>
                  <a:gd name="T15" fmla="*/ 12 h 18"/>
                  <a:gd name="T16" fmla="*/ 24 w 30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8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0" name="Freeform 1456"/>
              <p:cNvSpPr>
                <a:spLocks/>
              </p:cNvSpPr>
              <p:nvPr/>
            </p:nvSpPr>
            <p:spPr bwMode="auto">
              <a:xfrm>
                <a:off x="2949" y="2441"/>
                <a:ext cx="24" cy="18"/>
              </a:xfrm>
              <a:custGeom>
                <a:avLst/>
                <a:gdLst>
                  <a:gd name="T0" fmla="*/ 18 w 24"/>
                  <a:gd name="T1" fmla="*/ 6 h 18"/>
                  <a:gd name="T2" fmla="*/ 24 w 24"/>
                  <a:gd name="T3" fmla="*/ 0 h 18"/>
                  <a:gd name="T4" fmla="*/ 18 w 24"/>
                  <a:gd name="T5" fmla="*/ 0 h 18"/>
                  <a:gd name="T6" fmla="*/ 12 w 24"/>
                  <a:gd name="T7" fmla="*/ 6 h 18"/>
                  <a:gd name="T8" fmla="*/ 0 w 24"/>
                  <a:gd name="T9" fmla="*/ 12 h 18"/>
                  <a:gd name="T10" fmla="*/ 0 w 24"/>
                  <a:gd name="T11" fmla="*/ 18 h 18"/>
                  <a:gd name="T12" fmla="*/ 0 w 24"/>
                  <a:gd name="T13" fmla="*/ 18 h 18"/>
                  <a:gd name="T14" fmla="*/ 12 w 24"/>
                  <a:gd name="T15" fmla="*/ 12 h 18"/>
                  <a:gd name="T16" fmla="*/ 18 w 24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18" y="6"/>
                    </a:moveTo>
                    <a:lnTo>
                      <a:pt x="24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1" name="Freeform 1457"/>
              <p:cNvSpPr>
                <a:spLocks/>
              </p:cNvSpPr>
              <p:nvPr/>
            </p:nvSpPr>
            <p:spPr bwMode="auto">
              <a:xfrm>
                <a:off x="2919" y="2471"/>
                <a:ext cx="24" cy="24"/>
              </a:xfrm>
              <a:custGeom>
                <a:avLst/>
                <a:gdLst>
                  <a:gd name="T0" fmla="*/ 18 w 24"/>
                  <a:gd name="T1" fmla="*/ 6 h 24"/>
                  <a:gd name="T2" fmla="*/ 24 w 24"/>
                  <a:gd name="T3" fmla="*/ 0 h 24"/>
                  <a:gd name="T4" fmla="*/ 18 w 24"/>
                  <a:gd name="T5" fmla="*/ 0 h 24"/>
                  <a:gd name="T6" fmla="*/ 12 w 24"/>
                  <a:gd name="T7" fmla="*/ 6 h 24"/>
                  <a:gd name="T8" fmla="*/ 6 w 24"/>
                  <a:gd name="T9" fmla="*/ 6 h 24"/>
                  <a:gd name="T10" fmla="*/ 0 w 24"/>
                  <a:gd name="T11" fmla="*/ 18 h 24"/>
                  <a:gd name="T12" fmla="*/ 0 w 24"/>
                  <a:gd name="T13" fmla="*/ 24 h 24"/>
                  <a:gd name="T14" fmla="*/ 6 w 24"/>
                  <a:gd name="T15" fmla="*/ 18 h 24"/>
                  <a:gd name="T16" fmla="*/ 12 w 24"/>
                  <a:gd name="T17" fmla="*/ 6 h 24"/>
                  <a:gd name="T18" fmla="*/ 12 w 24"/>
                  <a:gd name="T19" fmla="*/ 6 h 24"/>
                  <a:gd name="T20" fmla="*/ 12 w 24"/>
                  <a:gd name="T21" fmla="*/ 12 h 24"/>
                  <a:gd name="T22" fmla="*/ 18 w 24"/>
                  <a:gd name="T23" fmla="*/ 6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18" y="6"/>
                    </a:moveTo>
                    <a:lnTo>
                      <a:pt x="24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18"/>
                    </a:lnTo>
                    <a:lnTo>
                      <a:pt x="12" y="6"/>
                    </a:lnTo>
                    <a:lnTo>
                      <a:pt x="12" y="12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2" name="Freeform 1458"/>
              <p:cNvSpPr>
                <a:spLocks/>
              </p:cNvSpPr>
              <p:nvPr/>
            </p:nvSpPr>
            <p:spPr bwMode="auto">
              <a:xfrm>
                <a:off x="2895" y="2501"/>
                <a:ext cx="18" cy="25"/>
              </a:xfrm>
              <a:custGeom>
                <a:avLst/>
                <a:gdLst>
                  <a:gd name="T0" fmla="*/ 18 w 18"/>
                  <a:gd name="T1" fmla="*/ 0 h 25"/>
                  <a:gd name="T2" fmla="*/ 18 w 18"/>
                  <a:gd name="T3" fmla="*/ 0 h 25"/>
                  <a:gd name="T4" fmla="*/ 12 w 18"/>
                  <a:gd name="T5" fmla="*/ 0 h 25"/>
                  <a:gd name="T6" fmla="*/ 12 w 18"/>
                  <a:gd name="T7" fmla="*/ 6 h 25"/>
                  <a:gd name="T8" fmla="*/ 0 w 18"/>
                  <a:gd name="T9" fmla="*/ 25 h 25"/>
                  <a:gd name="T10" fmla="*/ 6 w 18"/>
                  <a:gd name="T11" fmla="*/ 25 h 25"/>
                  <a:gd name="T12" fmla="*/ 6 w 18"/>
                  <a:gd name="T13" fmla="*/ 25 h 25"/>
                  <a:gd name="T14" fmla="*/ 18 w 18"/>
                  <a:gd name="T15" fmla="*/ 6 h 25"/>
                  <a:gd name="T16" fmla="*/ 18 w 18"/>
                  <a:gd name="T17" fmla="*/ 0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5">
                    <a:moveTo>
                      <a:pt x="18" y="0"/>
                    </a:moveTo>
                    <a:lnTo>
                      <a:pt x="18" y="0"/>
                    </a:lnTo>
                    <a:lnTo>
                      <a:pt x="12" y="0"/>
                    </a:lnTo>
                    <a:lnTo>
                      <a:pt x="12" y="6"/>
                    </a:lnTo>
                    <a:lnTo>
                      <a:pt x="0" y="25"/>
                    </a:lnTo>
                    <a:lnTo>
                      <a:pt x="6" y="25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3" name="Freeform 1459"/>
              <p:cNvSpPr>
                <a:spLocks/>
              </p:cNvSpPr>
              <p:nvPr/>
            </p:nvSpPr>
            <p:spPr bwMode="auto">
              <a:xfrm>
                <a:off x="2889" y="2538"/>
                <a:ext cx="6" cy="30"/>
              </a:xfrm>
              <a:custGeom>
                <a:avLst/>
                <a:gdLst>
                  <a:gd name="T0" fmla="*/ 6 w 6"/>
                  <a:gd name="T1" fmla="*/ 6 h 30"/>
                  <a:gd name="T2" fmla="*/ 6 w 6"/>
                  <a:gd name="T3" fmla="*/ 0 h 30"/>
                  <a:gd name="T4" fmla="*/ 0 w 6"/>
                  <a:gd name="T5" fmla="*/ 6 h 30"/>
                  <a:gd name="T6" fmla="*/ 0 w 6"/>
                  <a:gd name="T7" fmla="*/ 30 h 30"/>
                  <a:gd name="T8" fmla="*/ 0 w 6"/>
                  <a:gd name="T9" fmla="*/ 30 h 30"/>
                  <a:gd name="T10" fmla="*/ 6 w 6"/>
                  <a:gd name="T11" fmla="*/ 30 h 30"/>
                  <a:gd name="T12" fmla="*/ 6 w 6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0">
                    <a:moveTo>
                      <a:pt x="6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4" name="Freeform 1460"/>
              <p:cNvSpPr>
                <a:spLocks/>
              </p:cNvSpPr>
              <p:nvPr/>
            </p:nvSpPr>
            <p:spPr bwMode="auto">
              <a:xfrm>
                <a:off x="2889" y="2580"/>
                <a:ext cx="6" cy="30"/>
              </a:xfrm>
              <a:custGeom>
                <a:avLst/>
                <a:gdLst>
                  <a:gd name="T0" fmla="*/ 6 w 6"/>
                  <a:gd name="T1" fmla="*/ 6 h 30"/>
                  <a:gd name="T2" fmla="*/ 0 w 6"/>
                  <a:gd name="T3" fmla="*/ 0 h 30"/>
                  <a:gd name="T4" fmla="*/ 0 w 6"/>
                  <a:gd name="T5" fmla="*/ 6 h 30"/>
                  <a:gd name="T6" fmla="*/ 0 w 6"/>
                  <a:gd name="T7" fmla="*/ 24 h 30"/>
                  <a:gd name="T8" fmla="*/ 0 w 6"/>
                  <a:gd name="T9" fmla="*/ 30 h 30"/>
                  <a:gd name="T10" fmla="*/ 6 w 6"/>
                  <a:gd name="T11" fmla="*/ 30 h 30"/>
                  <a:gd name="T12" fmla="*/ 6 w 6"/>
                  <a:gd name="T13" fmla="*/ 30 h 30"/>
                  <a:gd name="T14" fmla="*/ 6 w 6"/>
                  <a:gd name="T15" fmla="*/ 24 h 30"/>
                  <a:gd name="T16" fmla="*/ 6 w 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30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6" y="24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5" name="Freeform 1461"/>
              <p:cNvSpPr>
                <a:spLocks/>
              </p:cNvSpPr>
              <p:nvPr/>
            </p:nvSpPr>
            <p:spPr bwMode="auto">
              <a:xfrm>
                <a:off x="2901" y="2622"/>
                <a:ext cx="18" cy="24"/>
              </a:xfrm>
              <a:custGeom>
                <a:avLst/>
                <a:gdLst>
                  <a:gd name="T0" fmla="*/ 6 w 18"/>
                  <a:gd name="T1" fmla="*/ 0 h 24"/>
                  <a:gd name="T2" fmla="*/ 0 w 18"/>
                  <a:gd name="T3" fmla="*/ 0 h 24"/>
                  <a:gd name="T4" fmla="*/ 0 w 18"/>
                  <a:gd name="T5" fmla="*/ 0 h 24"/>
                  <a:gd name="T6" fmla="*/ 6 w 18"/>
                  <a:gd name="T7" fmla="*/ 12 h 24"/>
                  <a:gd name="T8" fmla="*/ 12 w 18"/>
                  <a:gd name="T9" fmla="*/ 24 h 24"/>
                  <a:gd name="T10" fmla="*/ 12 w 18"/>
                  <a:gd name="T11" fmla="*/ 24 h 24"/>
                  <a:gd name="T12" fmla="*/ 18 w 18"/>
                  <a:gd name="T13" fmla="*/ 24 h 24"/>
                  <a:gd name="T14" fmla="*/ 12 w 18"/>
                  <a:gd name="T15" fmla="*/ 12 h 24"/>
                  <a:gd name="T16" fmla="*/ 6 w 18"/>
                  <a:gd name="T17" fmla="*/ 0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12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6" name="Freeform 1462"/>
              <p:cNvSpPr>
                <a:spLocks/>
              </p:cNvSpPr>
              <p:nvPr/>
            </p:nvSpPr>
            <p:spPr bwMode="auto">
              <a:xfrm>
                <a:off x="2919" y="2658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6 w 24"/>
                  <a:gd name="T3" fmla="*/ 0 h 24"/>
                  <a:gd name="T4" fmla="*/ 0 w 24"/>
                  <a:gd name="T5" fmla="*/ 0 h 24"/>
                  <a:gd name="T6" fmla="*/ 6 w 24"/>
                  <a:gd name="T7" fmla="*/ 6 h 24"/>
                  <a:gd name="T8" fmla="*/ 12 w 24"/>
                  <a:gd name="T9" fmla="*/ 12 h 24"/>
                  <a:gd name="T10" fmla="*/ 24 w 24"/>
                  <a:gd name="T11" fmla="*/ 24 h 24"/>
                  <a:gd name="T12" fmla="*/ 24 w 24"/>
                  <a:gd name="T13" fmla="*/ 18 h 24"/>
                  <a:gd name="T14" fmla="*/ 24 w 24"/>
                  <a:gd name="T15" fmla="*/ 18 h 24"/>
                  <a:gd name="T16" fmla="*/ 12 w 24"/>
                  <a:gd name="T17" fmla="*/ 6 h 24"/>
                  <a:gd name="T18" fmla="*/ 12 w 24"/>
                  <a:gd name="T19" fmla="*/ 6 h 24"/>
                  <a:gd name="T20" fmla="*/ 12 w 24"/>
                  <a:gd name="T21" fmla="*/ 6 h 24"/>
                  <a:gd name="T22" fmla="*/ 6 w 24"/>
                  <a:gd name="T23" fmla="*/ 0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7" name="Freeform 1463"/>
              <p:cNvSpPr>
                <a:spLocks/>
              </p:cNvSpPr>
              <p:nvPr/>
            </p:nvSpPr>
            <p:spPr bwMode="auto">
              <a:xfrm>
                <a:off x="2949" y="2688"/>
                <a:ext cx="24" cy="18"/>
              </a:xfrm>
              <a:custGeom>
                <a:avLst/>
                <a:gdLst>
                  <a:gd name="T0" fmla="*/ 6 w 24"/>
                  <a:gd name="T1" fmla="*/ 0 h 18"/>
                  <a:gd name="T2" fmla="*/ 0 w 24"/>
                  <a:gd name="T3" fmla="*/ 0 h 18"/>
                  <a:gd name="T4" fmla="*/ 6 w 24"/>
                  <a:gd name="T5" fmla="*/ 6 h 18"/>
                  <a:gd name="T6" fmla="*/ 12 w 24"/>
                  <a:gd name="T7" fmla="*/ 6 h 18"/>
                  <a:gd name="T8" fmla="*/ 24 w 24"/>
                  <a:gd name="T9" fmla="*/ 18 h 18"/>
                  <a:gd name="T10" fmla="*/ 24 w 24"/>
                  <a:gd name="T11" fmla="*/ 18 h 18"/>
                  <a:gd name="T12" fmla="*/ 24 w 24"/>
                  <a:gd name="T13" fmla="*/ 12 h 18"/>
                  <a:gd name="T14" fmla="*/ 12 w 24"/>
                  <a:gd name="T15" fmla="*/ 0 h 18"/>
                  <a:gd name="T16" fmla="*/ 6 w 24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8" name="Freeform 1464"/>
              <p:cNvSpPr>
                <a:spLocks/>
              </p:cNvSpPr>
              <p:nvPr/>
            </p:nvSpPr>
            <p:spPr bwMode="auto">
              <a:xfrm>
                <a:off x="2985" y="2712"/>
                <a:ext cx="24" cy="18"/>
              </a:xfrm>
              <a:custGeom>
                <a:avLst/>
                <a:gdLst>
                  <a:gd name="T0" fmla="*/ 0 w 24"/>
                  <a:gd name="T1" fmla="*/ 0 h 18"/>
                  <a:gd name="T2" fmla="*/ 0 w 24"/>
                  <a:gd name="T3" fmla="*/ 0 h 18"/>
                  <a:gd name="T4" fmla="*/ 0 w 24"/>
                  <a:gd name="T5" fmla="*/ 6 h 18"/>
                  <a:gd name="T6" fmla="*/ 12 w 24"/>
                  <a:gd name="T7" fmla="*/ 12 h 18"/>
                  <a:gd name="T8" fmla="*/ 24 w 24"/>
                  <a:gd name="T9" fmla="*/ 18 h 18"/>
                  <a:gd name="T10" fmla="*/ 24 w 24"/>
                  <a:gd name="T11" fmla="*/ 18 h 18"/>
                  <a:gd name="T12" fmla="*/ 24 w 24"/>
                  <a:gd name="T13" fmla="*/ 12 h 18"/>
                  <a:gd name="T14" fmla="*/ 12 w 24"/>
                  <a:gd name="T15" fmla="*/ 6 h 18"/>
                  <a:gd name="T16" fmla="*/ 0 w 24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12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2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29" name="Freeform 1465"/>
              <p:cNvSpPr>
                <a:spLocks/>
              </p:cNvSpPr>
              <p:nvPr/>
            </p:nvSpPr>
            <p:spPr bwMode="auto">
              <a:xfrm>
                <a:off x="3021" y="2736"/>
                <a:ext cx="24" cy="18"/>
              </a:xfrm>
              <a:custGeom>
                <a:avLst/>
                <a:gdLst>
                  <a:gd name="T0" fmla="*/ 0 w 24"/>
                  <a:gd name="T1" fmla="*/ 0 h 18"/>
                  <a:gd name="T2" fmla="*/ 0 w 24"/>
                  <a:gd name="T3" fmla="*/ 0 h 18"/>
                  <a:gd name="T4" fmla="*/ 0 w 24"/>
                  <a:gd name="T5" fmla="*/ 6 h 18"/>
                  <a:gd name="T6" fmla="*/ 18 w 24"/>
                  <a:gd name="T7" fmla="*/ 12 h 18"/>
                  <a:gd name="T8" fmla="*/ 24 w 24"/>
                  <a:gd name="T9" fmla="*/ 18 h 18"/>
                  <a:gd name="T10" fmla="*/ 24 w 24"/>
                  <a:gd name="T11" fmla="*/ 12 h 18"/>
                  <a:gd name="T12" fmla="*/ 24 w 24"/>
                  <a:gd name="T13" fmla="*/ 12 h 18"/>
                  <a:gd name="T14" fmla="*/ 18 w 24"/>
                  <a:gd name="T15" fmla="*/ 6 h 18"/>
                  <a:gd name="T16" fmla="*/ 0 w 24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8" y="12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0" name="Freeform 1466"/>
              <p:cNvSpPr>
                <a:spLocks/>
              </p:cNvSpPr>
              <p:nvPr/>
            </p:nvSpPr>
            <p:spPr bwMode="auto">
              <a:xfrm>
                <a:off x="3057" y="2754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0 h 18"/>
                  <a:gd name="T4" fmla="*/ 6 w 30"/>
                  <a:gd name="T5" fmla="*/ 6 h 18"/>
                  <a:gd name="T6" fmla="*/ 24 w 30"/>
                  <a:gd name="T7" fmla="*/ 18 h 18"/>
                  <a:gd name="T8" fmla="*/ 30 w 30"/>
                  <a:gd name="T9" fmla="*/ 12 h 18"/>
                  <a:gd name="T10" fmla="*/ 24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1" name="Freeform 1467"/>
              <p:cNvSpPr>
                <a:spLocks/>
              </p:cNvSpPr>
              <p:nvPr/>
            </p:nvSpPr>
            <p:spPr bwMode="auto">
              <a:xfrm>
                <a:off x="3093" y="2772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12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2" name="Freeform 1468"/>
              <p:cNvSpPr>
                <a:spLocks/>
              </p:cNvSpPr>
              <p:nvPr/>
            </p:nvSpPr>
            <p:spPr bwMode="auto">
              <a:xfrm>
                <a:off x="3135" y="2784"/>
                <a:ext cx="30" cy="18"/>
              </a:xfrm>
              <a:custGeom>
                <a:avLst/>
                <a:gdLst>
                  <a:gd name="T0" fmla="*/ 0 w 30"/>
                  <a:gd name="T1" fmla="*/ 0 h 18"/>
                  <a:gd name="T2" fmla="*/ 0 w 30"/>
                  <a:gd name="T3" fmla="*/ 6 h 18"/>
                  <a:gd name="T4" fmla="*/ 0 w 30"/>
                  <a:gd name="T5" fmla="*/ 6 h 18"/>
                  <a:gd name="T6" fmla="*/ 12 w 30"/>
                  <a:gd name="T7" fmla="*/ 12 h 18"/>
                  <a:gd name="T8" fmla="*/ 24 w 30"/>
                  <a:gd name="T9" fmla="*/ 18 h 18"/>
                  <a:gd name="T10" fmla="*/ 30 w 30"/>
                  <a:gd name="T11" fmla="*/ 12 h 18"/>
                  <a:gd name="T12" fmla="*/ 24 w 30"/>
                  <a:gd name="T13" fmla="*/ 12 h 18"/>
                  <a:gd name="T14" fmla="*/ 12 w 30"/>
                  <a:gd name="T15" fmla="*/ 6 h 18"/>
                  <a:gd name="T16" fmla="*/ 0 w 30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0" y="0"/>
                    </a:moveTo>
                    <a:lnTo>
                      <a:pt x="0" y="6"/>
                    </a:lnTo>
                    <a:lnTo>
                      <a:pt x="12" y="12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12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3" name="Freeform 1469"/>
              <p:cNvSpPr>
                <a:spLocks/>
              </p:cNvSpPr>
              <p:nvPr/>
            </p:nvSpPr>
            <p:spPr bwMode="auto">
              <a:xfrm>
                <a:off x="3177" y="2796"/>
                <a:ext cx="24" cy="18"/>
              </a:xfrm>
              <a:custGeom>
                <a:avLst/>
                <a:gdLst>
                  <a:gd name="T0" fmla="*/ 0 w 24"/>
                  <a:gd name="T1" fmla="*/ 0 h 18"/>
                  <a:gd name="T2" fmla="*/ 0 w 24"/>
                  <a:gd name="T3" fmla="*/ 6 h 18"/>
                  <a:gd name="T4" fmla="*/ 0 w 24"/>
                  <a:gd name="T5" fmla="*/ 6 h 18"/>
                  <a:gd name="T6" fmla="*/ 24 w 24"/>
                  <a:gd name="T7" fmla="*/ 18 h 18"/>
                  <a:gd name="T8" fmla="*/ 24 w 24"/>
                  <a:gd name="T9" fmla="*/ 12 h 18"/>
                  <a:gd name="T10" fmla="*/ 24 w 24"/>
                  <a:gd name="T11" fmla="*/ 12 h 18"/>
                  <a:gd name="T12" fmla="*/ 0 w 24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0" y="0"/>
                    </a:moveTo>
                    <a:lnTo>
                      <a:pt x="0" y="6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4" name="Freeform 1470"/>
              <p:cNvSpPr>
                <a:spLocks/>
              </p:cNvSpPr>
              <p:nvPr/>
            </p:nvSpPr>
            <p:spPr bwMode="auto">
              <a:xfrm>
                <a:off x="3213" y="2808"/>
                <a:ext cx="30" cy="18"/>
              </a:xfrm>
              <a:custGeom>
                <a:avLst/>
                <a:gdLst>
                  <a:gd name="T0" fmla="*/ 6 w 30"/>
                  <a:gd name="T1" fmla="*/ 0 h 18"/>
                  <a:gd name="T2" fmla="*/ 0 w 30"/>
                  <a:gd name="T3" fmla="*/ 6 h 18"/>
                  <a:gd name="T4" fmla="*/ 6 w 30"/>
                  <a:gd name="T5" fmla="*/ 6 h 18"/>
                  <a:gd name="T6" fmla="*/ 30 w 30"/>
                  <a:gd name="T7" fmla="*/ 18 h 18"/>
                  <a:gd name="T8" fmla="*/ 30 w 30"/>
                  <a:gd name="T9" fmla="*/ 12 h 18"/>
                  <a:gd name="T10" fmla="*/ 30 w 30"/>
                  <a:gd name="T11" fmla="*/ 12 h 18"/>
                  <a:gd name="T12" fmla="*/ 6 w 3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8"/>
                    </a:lnTo>
                    <a:lnTo>
                      <a:pt x="3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5" name="Freeform 1471"/>
              <p:cNvSpPr>
                <a:spLocks/>
              </p:cNvSpPr>
              <p:nvPr/>
            </p:nvSpPr>
            <p:spPr bwMode="auto">
              <a:xfrm>
                <a:off x="3255" y="282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24 w 30"/>
                  <a:gd name="T7" fmla="*/ 12 h 12"/>
                  <a:gd name="T8" fmla="*/ 24 w 30"/>
                  <a:gd name="T9" fmla="*/ 12 h 12"/>
                  <a:gd name="T10" fmla="*/ 30 w 30"/>
                  <a:gd name="T11" fmla="*/ 12 h 12"/>
                  <a:gd name="T12" fmla="*/ 24 w 30"/>
                  <a:gd name="T13" fmla="*/ 6 h 12"/>
                  <a:gd name="T14" fmla="*/ 24 w 30"/>
                  <a:gd name="T15" fmla="*/ 6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6" name="Freeform 1472"/>
              <p:cNvSpPr>
                <a:spLocks/>
              </p:cNvSpPr>
              <p:nvPr/>
            </p:nvSpPr>
            <p:spPr bwMode="auto">
              <a:xfrm>
                <a:off x="3297" y="2832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7" name="Freeform 1473"/>
              <p:cNvSpPr>
                <a:spLocks/>
              </p:cNvSpPr>
              <p:nvPr/>
            </p:nvSpPr>
            <p:spPr bwMode="auto">
              <a:xfrm>
                <a:off x="3339" y="2838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8" name="Freeform 1474"/>
              <p:cNvSpPr>
                <a:spLocks/>
              </p:cNvSpPr>
              <p:nvPr/>
            </p:nvSpPr>
            <p:spPr bwMode="auto">
              <a:xfrm>
                <a:off x="3381" y="2850"/>
                <a:ext cx="24" cy="6"/>
              </a:xfrm>
              <a:custGeom>
                <a:avLst/>
                <a:gdLst>
                  <a:gd name="T0" fmla="*/ 0 w 24"/>
                  <a:gd name="T1" fmla="*/ 0 h 6"/>
                  <a:gd name="T2" fmla="*/ 0 w 24"/>
                  <a:gd name="T3" fmla="*/ 0 h 6"/>
                  <a:gd name="T4" fmla="*/ 0 w 24"/>
                  <a:gd name="T5" fmla="*/ 6 h 6"/>
                  <a:gd name="T6" fmla="*/ 24 w 24"/>
                  <a:gd name="T7" fmla="*/ 6 h 6"/>
                  <a:gd name="T8" fmla="*/ 24 w 24"/>
                  <a:gd name="T9" fmla="*/ 6 h 6"/>
                  <a:gd name="T10" fmla="*/ 24 w 24"/>
                  <a:gd name="T11" fmla="*/ 0 h 6"/>
                  <a:gd name="T12" fmla="*/ 0 w 24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9" name="Freeform 1475"/>
              <p:cNvSpPr>
                <a:spLocks/>
              </p:cNvSpPr>
              <p:nvPr/>
            </p:nvSpPr>
            <p:spPr bwMode="auto">
              <a:xfrm>
                <a:off x="3417" y="2856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12 w 30"/>
                  <a:gd name="T7" fmla="*/ 6 h 12"/>
                  <a:gd name="T8" fmla="*/ 30 w 30"/>
                  <a:gd name="T9" fmla="*/ 12 h 12"/>
                  <a:gd name="T10" fmla="*/ 30 w 30"/>
                  <a:gd name="T11" fmla="*/ 6 h 12"/>
                  <a:gd name="T12" fmla="*/ 30 w 30"/>
                  <a:gd name="T13" fmla="*/ 6 h 12"/>
                  <a:gd name="T14" fmla="*/ 12 w 30"/>
                  <a:gd name="T15" fmla="*/ 0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0" name="Freeform 1476"/>
              <p:cNvSpPr>
                <a:spLocks/>
              </p:cNvSpPr>
              <p:nvPr/>
            </p:nvSpPr>
            <p:spPr bwMode="auto">
              <a:xfrm>
                <a:off x="3459" y="2862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1" name="Freeform 1477"/>
              <p:cNvSpPr>
                <a:spLocks/>
              </p:cNvSpPr>
              <p:nvPr/>
            </p:nvSpPr>
            <p:spPr bwMode="auto">
              <a:xfrm>
                <a:off x="3501" y="286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2" name="Freeform 1478"/>
              <p:cNvSpPr>
                <a:spLocks/>
              </p:cNvSpPr>
              <p:nvPr/>
            </p:nvSpPr>
            <p:spPr bwMode="auto">
              <a:xfrm>
                <a:off x="3543" y="2868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3" name="Freeform 1479"/>
              <p:cNvSpPr>
                <a:spLocks/>
              </p:cNvSpPr>
              <p:nvPr/>
            </p:nvSpPr>
            <p:spPr bwMode="auto">
              <a:xfrm>
                <a:off x="3585" y="2874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12 w 30"/>
                  <a:gd name="T7" fmla="*/ 6 h 12"/>
                  <a:gd name="T8" fmla="*/ 30 w 30"/>
                  <a:gd name="T9" fmla="*/ 12 h 12"/>
                  <a:gd name="T10" fmla="*/ 30 w 30"/>
                  <a:gd name="T11" fmla="*/ 6 h 12"/>
                  <a:gd name="T12" fmla="*/ 30 w 30"/>
                  <a:gd name="T13" fmla="*/ 6 h 12"/>
                  <a:gd name="T14" fmla="*/ 12 w 30"/>
                  <a:gd name="T15" fmla="*/ 0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4" name="Freeform 1480"/>
              <p:cNvSpPr>
                <a:spLocks/>
              </p:cNvSpPr>
              <p:nvPr/>
            </p:nvSpPr>
            <p:spPr bwMode="auto">
              <a:xfrm>
                <a:off x="3627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5" name="Freeform 1481"/>
              <p:cNvSpPr>
                <a:spLocks/>
              </p:cNvSpPr>
              <p:nvPr/>
            </p:nvSpPr>
            <p:spPr bwMode="auto">
              <a:xfrm>
                <a:off x="3669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6" name="Freeform 1482"/>
              <p:cNvSpPr>
                <a:spLocks/>
              </p:cNvSpPr>
              <p:nvPr/>
            </p:nvSpPr>
            <p:spPr bwMode="auto">
              <a:xfrm>
                <a:off x="3711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7" name="Freeform 1483"/>
              <p:cNvSpPr>
                <a:spLocks/>
              </p:cNvSpPr>
              <p:nvPr/>
            </p:nvSpPr>
            <p:spPr bwMode="auto">
              <a:xfrm>
                <a:off x="3753" y="288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30 w 30"/>
                  <a:gd name="T13" fmla="*/ 0 h 12"/>
                  <a:gd name="T14" fmla="*/ 24 w 30"/>
                  <a:gd name="T15" fmla="*/ 6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8" name="Freeform 1484"/>
              <p:cNvSpPr>
                <a:spLocks/>
              </p:cNvSpPr>
              <p:nvPr/>
            </p:nvSpPr>
            <p:spPr bwMode="auto">
              <a:xfrm>
                <a:off x="3795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49" name="Freeform 1485"/>
              <p:cNvSpPr>
                <a:spLocks/>
              </p:cNvSpPr>
              <p:nvPr/>
            </p:nvSpPr>
            <p:spPr bwMode="auto">
              <a:xfrm>
                <a:off x="3837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0" name="Freeform 1486"/>
              <p:cNvSpPr>
                <a:spLocks/>
              </p:cNvSpPr>
              <p:nvPr/>
            </p:nvSpPr>
            <p:spPr bwMode="auto">
              <a:xfrm>
                <a:off x="3879" y="2880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1" name="Freeform 1487"/>
              <p:cNvSpPr>
                <a:spLocks/>
              </p:cNvSpPr>
              <p:nvPr/>
            </p:nvSpPr>
            <p:spPr bwMode="auto">
              <a:xfrm>
                <a:off x="3921" y="287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2" name="Freeform 1488"/>
              <p:cNvSpPr>
                <a:spLocks/>
              </p:cNvSpPr>
              <p:nvPr/>
            </p:nvSpPr>
            <p:spPr bwMode="auto">
              <a:xfrm>
                <a:off x="3963" y="2874"/>
                <a:ext cx="31" cy="6"/>
              </a:xfrm>
              <a:custGeom>
                <a:avLst/>
                <a:gdLst>
                  <a:gd name="T0" fmla="*/ 6 w 31"/>
                  <a:gd name="T1" fmla="*/ 0 h 6"/>
                  <a:gd name="T2" fmla="*/ 0 w 31"/>
                  <a:gd name="T3" fmla="*/ 6 h 6"/>
                  <a:gd name="T4" fmla="*/ 6 w 31"/>
                  <a:gd name="T5" fmla="*/ 6 h 6"/>
                  <a:gd name="T6" fmla="*/ 31 w 31"/>
                  <a:gd name="T7" fmla="*/ 6 h 6"/>
                  <a:gd name="T8" fmla="*/ 31 w 31"/>
                  <a:gd name="T9" fmla="*/ 0 h 6"/>
                  <a:gd name="T10" fmla="*/ 31 w 31"/>
                  <a:gd name="T11" fmla="*/ 0 h 6"/>
                  <a:gd name="T12" fmla="*/ 6 w 31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1" y="6"/>
                    </a:lnTo>
                    <a:lnTo>
                      <a:pt x="31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3" name="Freeform 1489"/>
              <p:cNvSpPr>
                <a:spLocks/>
              </p:cNvSpPr>
              <p:nvPr/>
            </p:nvSpPr>
            <p:spPr bwMode="auto">
              <a:xfrm>
                <a:off x="4006" y="2868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6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4" name="Freeform 1490"/>
              <p:cNvSpPr>
                <a:spLocks/>
              </p:cNvSpPr>
              <p:nvPr/>
            </p:nvSpPr>
            <p:spPr bwMode="auto">
              <a:xfrm>
                <a:off x="4048" y="2862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5" name="Freeform 1491"/>
              <p:cNvSpPr>
                <a:spLocks/>
              </p:cNvSpPr>
              <p:nvPr/>
            </p:nvSpPr>
            <p:spPr bwMode="auto">
              <a:xfrm>
                <a:off x="4090" y="2856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6" name="Freeform 1492"/>
              <p:cNvSpPr>
                <a:spLocks/>
              </p:cNvSpPr>
              <p:nvPr/>
            </p:nvSpPr>
            <p:spPr bwMode="auto">
              <a:xfrm>
                <a:off x="4132" y="2850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6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7" name="Freeform 1493"/>
              <p:cNvSpPr>
                <a:spLocks/>
              </p:cNvSpPr>
              <p:nvPr/>
            </p:nvSpPr>
            <p:spPr bwMode="auto">
              <a:xfrm>
                <a:off x="4174" y="2844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6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8" name="Freeform 1494"/>
              <p:cNvSpPr>
                <a:spLocks/>
              </p:cNvSpPr>
              <p:nvPr/>
            </p:nvSpPr>
            <p:spPr bwMode="auto">
              <a:xfrm>
                <a:off x="4216" y="2832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24 w 30"/>
                  <a:gd name="T7" fmla="*/ 6 h 12"/>
                  <a:gd name="T8" fmla="*/ 30 w 30"/>
                  <a:gd name="T9" fmla="*/ 6 h 12"/>
                  <a:gd name="T10" fmla="*/ 24 w 30"/>
                  <a:gd name="T11" fmla="*/ 0 h 12"/>
                  <a:gd name="T12" fmla="*/ 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59" name="Freeform 1495"/>
              <p:cNvSpPr>
                <a:spLocks/>
              </p:cNvSpPr>
              <p:nvPr/>
            </p:nvSpPr>
            <p:spPr bwMode="auto">
              <a:xfrm>
                <a:off x="4258" y="2826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6 h 12"/>
                  <a:gd name="T4" fmla="*/ 0 w 24"/>
                  <a:gd name="T5" fmla="*/ 12 h 12"/>
                  <a:gd name="T6" fmla="*/ 12 w 24"/>
                  <a:gd name="T7" fmla="*/ 6 h 12"/>
                  <a:gd name="T8" fmla="*/ 24 w 24"/>
                  <a:gd name="T9" fmla="*/ 6 h 12"/>
                  <a:gd name="T10" fmla="*/ 24 w 24"/>
                  <a:gd name="T11" fmla="*/ 0 h 12"/>
                  <a:gd name="T12" fmla="*/ 24 w 24"/>
                  <a:gd name="T13" fmla="*/ 0 h 12"/>
                  <a:gd name="T14" fmla="*/ 12 w 24"/>
                  <a:gd name="T15" fmla="*/ 0 h 12"/>
                  <a:gd name="T16" fmla="*/ 0 w 24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0" name="Freeform 1496"/>
              <p:cNvSpPr>
                <a:spLocks/>
              </p:cNvSpPr>
              <p:nvPr/>
            </p:nvSpPr>
            <p:spPr bwMode="auto">
              <a:xfrm>
                <a:off x="4294" y="2814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30 w 30"/>
                  <a:gd name="T7" fmla="*/ 6 h 12"/>
                  <a:gd name="T8" fmla="*/ 30 w 30"/>
                  <a:gd name="T9" fmla="*/ 0 h 12"/>
                  <a:gd name="T10" fmla="*/ 30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1" name="Freeform 1497"/>
              <p:cNvSpPr>
                <a:spLocks/>
              </p:cNvSpPr>
              <p:nvPr/>
            </p:nvSpPr>
            <p:spPr bwMode="auto">
              <a:xfrm>
                <a:off x="4336" y="2802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12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2" name="Freeform 1498"/>
              <p:cNvSpPr>
                <a:spLocks/>
              </p:cNvSpPr>
              <p:nvPr/>
            </p:nvSpPr>
            <p:spPr bwMode="auto">
              <a:xfrm>
                <a:off x="4378" y="2790"/>
                <a:ext cx="30" cy="12"/>
              </a:xfrm>
              <a:custGeom>
                <a:avLst/>
                <a:gdLst>
                  <a:gd name="T0" fmla="*/ 0 w 30"/>
                  <a:gd name="T1" fmla="*/ 6 h 12"/>
                  <a:gd name="T2" fmla="*/ 0 w 30"/>
                  <a:gd name="T3" fmla="*/ 12 h 12"/>
                  <a:gd name="T4" fmla="*/ 0 w 30"/>
                  <a:gd name="T5" fmla="*/ 12 h 12"/>
                  <a:gd name="T6" fmla="*/ 24 w 30"/>
                  <a:gd name="T7" fmla="*/ 6 h 12"/>
                  <a:gd name="T8" fmla="*/ 24 w 30"/>
                  <a:gd name="T9" fmla="*/ 6 h 12"/>
                  <a:gd name="T10" fmla="*/ 30 w 30"/>
                  <a:gd name="T11" fmla="*/ 0 h 12"/>
                  <a:gd name="T12" fmla="*/ 24 w 30"/>
                  <a:gd name="T13" fmla="*/ 0 h 12"/>
                  <a:gd name="T14" fmla="*/ 24 w 30"/>
                  <a:gd name="T15" fmla="*/ 0 h 12"/>
                  <a:gd name="T16" fmla="*/ 0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3" name="Freeform 1499"/>
              <p:cNvSpPr>
                <a:spLocks/>
              </p:cNvSpPr>
              <p:nvPr/>
            </p:nvSpPr>
            <p:spPr bwMode="auto">
              <a:xfrm>
                <a:off x="4414" y="2772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30 w 30"/>
                  <a:gd name="T7" fmla="*/ 6 h 18"/>
                  <a:gd name="T8" fmla="*/ 30 w 30"/>
                  <a:gd name="T9" fmla="*/ 6 h 18"/>
                  <a:gd name="T10" fmla="*/ 30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4" name="Freeform 1500"/>
              <p:cNvSpPr>
                <a:spLocks/>
              </p:cNvSpPr>
              <p:nvPr/>
            </p:nvSpPr>
            <p:spPr bwMode="auto">
              <a:xfrm>
                <a:off x="4456" y="2760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12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0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5" name="Freeform 1501"/>
              <p:cNvSpPr>
                <a:spLocks/>
              </p:cNvSpPr>
              <p:nvPr/>
            </p:nvSpPr>
            <p:spPr bwMode="auto">
              <a:xfrm>
                <a:off x="4492" y="2736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8 h 18"/>
                  <a:gd name="T4" fmla="*/ 6 w 30"/>
                  <a:gd name="T5" fmla="*/ 18 h 18"/>
                  <a:gd name="T6" fmla="*/ 18 w 30"/>
                  <a:gd name="T7" fmla="*/ 12 h 18"/>
                  <a:gd name="T8" fmla="*/ 24 w 30"/>
                  <a:gd name="T9" fmla="*/ 6 h 18"/>
                  <a:gd name="T10" fmla="*/ 30 w 30"/>
                  <a:gd name="T11" fmla="*/ 6 h 18"/>
                  <a:gd name="T12" fmla="*/ 24 w 30"/>
                  <a:gd name="T13" fmla="*/ 0 h 18"/>
                  <a:gd name="T14" fmla="*/ 18 w 30"/>
                  <a:gd name="T15" fmla="*/ 6 h 18"/>
                  <a:gd name="T16" fmla="*/ 6 w 30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8"/>
                    </a:lnTo>
                    <a:lnTo>
                      <a:pt x="6" y="18"/>
                    </a:lnTo>
                    <a:lnTo>
                      <a:pt x="18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6" name="Freeform 1502"/>
              <p:cNvSpPr>
                <a:spLocks/>
              </p:cNvSpPr>
              <p:nvPr/>
            </p:nvSpPr>
            <p:spPr bwMode="auto">
              <a:xfrm>
                <a:off x="4528" y="2718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24 w 30"/>
                  <a:gd name="T7" fmla="*/ 6 h 18"/>
                  <a:gd name="T8" fmla="*/ 24 w 30"/>
                  <a:gd name="T9" fmla="*/ 6 h 18"/>
                  <a:gd name="T10" fmla="*/ 30 w 30"/>
                  <a:gd name="T11" fmla="*/ 0 h 18"/>
                  <a:gd name="T12" fmla="*/ 24 w 30"/>
                  <a:gd name="T13" fmla="*/ 0 h 18"/>
                  <a:gd name="T14" fmla="*/ 24 w 30"/>
                  <a:gd name="T15" fmla="*/ 0 h 18"/>
                  <a:gd name="T16" fmla="*/ 6 w 30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7" name="Freeform 1503"/>
              <p:cNvSpPr>
                <a:spLocks/>
              </p:cNvSpPr>
              <p:nvPr/>
            </p:nvSpPr>
            <p:spPr bwMode="auto">
              <a:xfrm>
                <a:off x="4564" y="2694"/>
                <a:ext cx="24" cy="18"/>
              </a:xfrm>
              <a:custGeom>
                <a:avLst/>
                <a:gdLst>
                  <a:gd name="T0" fmla="*/ 6 w 24"/>
                  <a:gd name="T1" fmla="*/ 12 h 18"/>
                  <a:gd name="T2" fmla="*/ 0 w 24"/>
                  <a:gd name="T3" fmla="*/ 18 h 18"/>
                  <a:gd name="T4" fmla="*/ 6 w 24"/>
                  <a:gd name="T5" fmla="*/ 18 h 18"/>
                  <a:gd name="T6" fmla="*/ 24 w 24"/>
                  <a:gd name="T7" fmla="*/ 6 h 18"/>
                  <a:gd name="T8" fmla="*/ 24 w 24"/>
                  <a:gd name="T9" fmla="*/ 0 h 18"/>
                  <a:gd name="T10" fmla="*/ 24 w 24"/>
                  <a:gd name="T11" fmla="*/ 0 h 18"/>
                  <a:gd name="T12" fmla="*/ 6 w 24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6" y="12"/>
                    </a:moveTo>
                    <a:lnTo>
                      <a:pt x="0" y="18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8" name="Freeform 1504"/>
              <p:cNvSpPr>
                <a:spLocks/>
              </p:cNvSpPr>
              <p:nvPr/>
            </p:nvSpPr>
            <p:spPr bwMode="auto">
              <a:xfrm>
                <a:off x="4600" y="2664"/>
                <a:ext cx="24" cy="24"/>
              </a:xfrm>
              <a:custGeom>
                <a:avLst/>
                <a:gdLst>
                  <a:gd name="T0" fmla="*/ 0 w 24"/>
                  <a:gd name="T1" fmla="*/ 18 h 24"/>
                  <a:gd name="T2" fmla="*/ 0 w 24"/>
                  <a:gd name="T3" fmla="*/ 18 h 24"/>
                  <a:gd name="T4" fmla="*/ 0 w 24"/>
                  <a:gd name="T5" fmla="*/ 24 h 24"/>
                  <a:gd name="T6" fmla="*/ 18 w 24"/>
                  <a:gd name="T7" fmla="*/ 6 h 24"/>
                  <a:gd name="T8" fmla="*/ 24 w 24"/>
                  <a:gd name="T9" fmla="*/ 0 h 24"/>
                  <a:gd name="T10" fmla="*/ 18 w 24"/>
                  <a:gd name="T11" fmla="*/ 0 h 24"/>
                  <a:gd name="T12" fmla="*/ 0 w 24"/>
                  <a:gd name="T13" fmla="*/ 18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0" y="18"/>
                    </a:moveTo>
                    <a:lnTo>
                      <a:pt x="0" y="18"/>
                    </a:lnTo>
                    <a:lnTo>
                      <a:pt x="0" y="24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69" name="Freeform 1505"/>
              <p:cNvSpPr>
                <a:spLocks/>
              </p:cNvSpPr>
              <p:nvPr/>
            </p:nvSpPr>
            <p:spPr bwMode="auto">
              <a:xfrm>
                <a:off x="4624" y="2628"/>
                <a:ext cx="24" cy="30"/>
              </a:xfrm>
              <a:custGeom>
                <a:avLst/>
                <a:gdLst>
                  <a:gd name="T0" fmla="*/ 0 w 24"/>
                  <a:gd name="T1" fmla="*/ 24 h 30"/>
                  <a:gd name="T2" fmla="*/ 6 w 24"/>
                  <a:gd name="T3" fmla="*/ 30 h 30"/>
                  <a:gd name="T4" fmla="*/ 6 w 24"/>
                  <a:gd name="T5" fmla="*/ 24 h 30"/>
                  <a:gd name="T6" fmla="*/ 24 w 24"/>
                  <a:gd name="T7" fmla="*/ 6 h 30"/>
                  <a:gd name="T8" fmla="*/ 24 w 24"/>
                  <a:gd name="T9" fmla="*/ 6 h 30"/>
                  <a:gd name="T10" fmla="*/ 18 w 24"/>
                  <a:gd name="T11" fmla="*/ 0 h 30"/>
                  <a:gd name="T12" fmla="*/ 18 w 24"/>
                  <a:gd name="T13" fmla="*/ 6 h 30"/>
                  <a:gd name="T14" fmla="*/ 18 w 24"/>
                  <a:gd name="T15" fmla="*/ 6 h 30"/>
                  <a:gd name="T16" fmla="*/ 0 w 24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0" name="Freeform 1506"/>
              <p:cNvSpPr>
                <a:spLocks/>
              </p:cNvSpPr>
              <p:nvPr/>
            </p:nvSpPr>
            <p:spPr bwMode="auto">
              <a:xfrm>
                <a:off x="4648" y="2592"/>
                <a:ext cx="12" cy="30"/>
              </a:xfrm>
              <a:custGeom>
                <a:avLst/>
                <a:gdLst>
                  <a:gd name="T0" fmla="*/ 0 w 12"/>
                  <a:gd name="T1" fmla="*/ 24 h 30"/>
                  <a:gd name="T2" fmla="*/ 0 w 12"/>
                  <a:gd name="T3" fmla="*/ 30 h 30"/>
                  <a:gd name="T4" fmla="*/ 6 w 12"/>
                  <a:gd name="T5" fmla="*/ 24 h 30"/>
                  <a:gd name="T6" fmla="*/ 12 w 12"/>
                  <a:gd name="T7" fmla="*/ 12 h 30"/>
                  <a:gd name="T8" fmla="*/ 12 w 12"/>
                  <a:gd name="T9" fmla="*/ 0 h 30"/>
                  <a:gd name="T10" fmla="*/ 12 w 12"/>
                  <a:gd name="T11" fmla="*/ 0 h 30"/>
                  <a:gd name="T12" fmla="*/ 6 w 12"/>
                  <a:gd name="T13" fmla="*/ 0 h 30"/>
                  <a:gd name="T14" fmla="*/ 6 w 12"/>
                  <a:gd name="T15" fmla="*/ 12 h 30"/>
                  <a:gd name="T16" fmla="*/ 0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0" y="24"/>
                    </a:moveTo>
                    <a:lnTo>
                      <a:pt x="0" y="30"/>
                    </a:lnTo>
                    <a:lnTo>
                      <a:pt x="6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1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1" name="Freeform 1507"/>
              <p:cNvSpPr>
                <a:spLocks/>
              </p:cNvSpPr>
              <p:nvPr/>
            </p:nvSpPr>
            <p:spPr bwMode="auto">
              <a:xfrm>
                <a:off x="4654" y="2550"/>
                <a:ext cx="12" cy="30"/>
              </a:xfrm>
              <a:custGeom>
                <a:avLst/>
                <a:gdLst>
                  <a:gd name="T0" fmla="*/ 0 w 12"/>
                  <a:gd name="T1" fmla="*/ 24 h 30"/>
                  <a:gd name="T2" fmla="*/ 6 w 12"/>
                  <a:gd name="T3" fmla="*/ 30 h 30"/>
                  <a:gd name="T4" fmla="*/ 6 w 12"/>
                  <a:gd name="T5" fmla="*/ 24 h 30"/>
                  <a:gd name="T6" fmla="*/ 12 w 12"/>
                  <a:gd name="T7" fmla="*/ 24 h 30"/>
                  <a:gd name="T8" fmla="*/ 6 w 12"/>
                  <a:gd name="T9" fmla="*/ 0 h 30"/>
                  <a:gd name="T10" fmla="*/ 0 w 12"/>
                  <a:gd name="T11" fmla="*/ 0 h 30"/>
                  <a:gd name="T12" fmla="*/ 0 w 12"/>
                  <a:gd name="T13" fmla="*/ 0 h 30"/>
                  <a:gd name="T14" fmla="*/ 6 w 12"/>
                  <a:gd name="T15" fmla="*/ 24 h 30"/>
                  <a:gd name="T16" fmla="*/ 0 w 12"/>
                  <a:gd name="T17" fmla="*/ 2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30">
                    <a:moveTo>
                      <a:pt x="0" y="24"/>
                    </a:moveTo>
                    <a:lnTo>
                      <a:pt x="6" y="30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2" name="Freeform 1508"/>
              <p:cNvSpPr>
                <a:spLocks/>
              </p:cNvSpPr>
              <p:nvPr/>
            </p:nvSpPr>
            <p:spPr bwMode="auto">
              <a:xfrm>
                <a:off x="4642" y="2507"/>
                <a:ext cx="12" cy="31"/>
              </a:xfrm>
              <a:custGeom>
                <a:avLst/>
                <a:gdLst>
                  <a:gd name="T0" fmla="*/ 6 w 12"/>
                  <a:gd name="T1" fmla="*/ 25 h 31"/>
                  <a:gd name="T2" fmla="*/ 12 w 12"/>
                  <a:gd name="T3" fmla="*/ 31 h 31"/>
                  <a:gd name="T4" fmla="*/ 12 w 12"/>
                  <a:gd name="T5" fmla="*/ 25 h 31"/>
                  <a:gd name="T6" fmla="*/ 6 w 12"/>
                  <a:gd name="T7" fmla="*/ 7 h 31"/>
                  <a:gd name="T8" fmla="*/ 0 w 12"/>
                  <a:gd name="T9" fmla="*/ 0 h 31"/>
                  <a:gd name="T10" fmla="*/ 0 w 12"/>
                  <a:gd name="T11" fmla="*/ 7 h 31"/>
                  <a:gd name="T12" fmla="*/ 6 w 12"/>
                  <a:gd name="T13" fmla="*/ 25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1">
                    <a:moveTo>
                      <a:pt x="6" y="25"/>
                    </a:moveTo>
                    <a:lnTo>
                      <a:pt x="12" y="31"/>
                    </a:lnTo>
                    <a:lnTo>
                      <a:pt x="12" y="25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3" name="Freeform 1509"/>
              <p:cNvSpPr>
                <a:spLocks/>
              </p:cNvSpPr>
              <p:nvPr/>
            </p:nvSpPr>
            <p:spPr bwMode="auto">
              <a:xfrm>
                <a:off x="4618" y="2477"/>
                <a:ext cx="18" cy="24"/>
              </a:xfrm>
              <a:custGeom>
                <a:avLst/>
                <a:gdLst>
                  <a:gd name="T0" fmla="*/ 12 w 18"/>
                  <a:gd name="T1" fmla="*/ 18 h 24"/>
                  <a:gd name="T2" fmla="*/ 12 w 18"/>
                  <a:gd name="T3" fmla="*/ 24 h 24"/>
                  <a:gd name="T4" fmla="*/ 18 w 18"/>
                  <a:gd name="T5" fmla="*/ 18 h 24"/>
                  <a:gd name="T6" fmla="*/ 6 w 18"/>
                  <a:gd name="T7" fmla="*/ 0 h 24"/>
                  <a:gd name="T8" fmla="*/ 0 w 18"/>
                  <a:gd name="T9" fmla="*/ 0 h 24"/>
                  <a:gd name="T10" fmla="*/ 0 w 18"/>
                  <a:gd name="T11" fmla="*/ 0 h 24"/>
                  <a:gd name="T12" fmla="*/ 0 w 18"/>
                  <a:gd name="T13" fmla="*/ 0 h 24"/>
                  <a:gd name="T14" fmla="*/ 0 w 18"/>
                  <a:gd name="T15" fmla="*/ 6 h 24"/>
                  <a:gd name="T16" fmla="*/ 0 w 18"/>
                  <a:gd name="T17" fmla="*/ 6 h 24"/>
                  <a:gd name="T18" fmla="*/ 0 w 18"/>
                  <a:gd name="T19" fmla="*/ 0 h 24"/>
                  <a:gd name="T20" fmla="*/ 0 w 18"/>
                  <a:gd name="T21" fmla="*/ 0 h 24"/>
                  <a:gd name="T22" fmla="*/ 12 w 18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8" h="24">
                    <a:moveTo>
                      <a:pt x="12" y="18"/>
                    </a:moveTo>
                    <a:lnTo>
                      <a:pt x="12" y="24"/>
                    </a:lnTo>
                    <a:lnTo>
                      <a:pt x="18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4" name="Freeform 1510"/>
              <p:cNvSpPr>
                <a:spLocks/>
              </p:cNvSpPr>
              <p:nvPr/>
            </p:nvSpPr>
            <p:spPr bwMode="auto">
              <a:xfrm>
                <a:off x="4588" y="2447"/>
                <a:ext cx="18" cy="24"/>
              </a:xfrm>
              <a:custGeom>
                <a:avLst/>
                <a:gdLst>
                  <a:gd name="T0" fmla="*/ 18 w 18"/>
                  <a:gd name="T1" fmla="*/ 24 h 24"/>
                  <a:gd name="T2" fmla="*/ 18 w 18"/>
                  <a:gd name="T3" fmla="*/ 18 h 24"/>
                  <a:gd name="T4" fmla="*/ 18 w 18"/>
                  <a:gd name="T5" fmla="*/ 18 h 24"/>
                  <a:gd name="T6" fmla="*/ 0 w 18"/>
                  <a:gd name="T7" fmla="*/ 0 h 24"/>
                  <a:gd name="T8" fmla="*/ 0 w 18"/>
                  <a:gd name="T9" fmla="*/ 0 h 24"/>
                  <a:gd name="T10" fmla="*/ 0 w 18"/>
                  <a:gd name="T11" fmla="*/ 0 h 24"/>
                  <a:gd name="T12" fmla="*/ 0 w 18"/>
                  <a:gd name="T13" fmla="*/ 6 h 24"/>
                  <a:gd name="T14" fmla="*/ 0 w 18"/>
                  <a:gd name="T15" fmla="*/ 6 h 24"/>
                  <a:gd name="T16" fmla="*/ 18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8" y="24"/>
                    </a:moveTo>
                    <a:lnTo>
                      <a:pt x="18" y="18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5" name="Freeform 1511"/>
              <p:cNvSpPr>
                <a:spLocks/>
              </p:cNvSpPr>
              <p:nvPr/>
            </p:nvSpPr>
            <p:spPr bwMode="auto">
              <a:xfrm>
                <a:off x="4552" y="2423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8 h 18"/>
                  <a:gd name="T4" fmla="*/ 24 w 24"/>
                  <a:gd name="T5" fmla="*/ 12 h 18"/>
                  <a:gd name="T6" fmla="*/ 0 w 24"/>
                  <a:gd name="T7" fmla="*/ 0 h 18"/>
                  <a:gd name="T8" fmla="*/ 0 w 24"/>
                  <a:gd name="T9" fmla="*/ 0 h 18"/>
                  <a:gd name="T10" fmla="*/ 0 w 24"/>
                  <a:gd name="T11" fmla="*/ 6 h 18"/>
                  <a:gd name="T12" fmla="*/ 24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8"/>
                    </a:lnTo>
                    <a:lnTo>
                      <a:pt x="24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6" name="Freeform 1512"/>
              <p:cNvSpPr>
                <a:spLocks/>
              </p:cNvSpPr>
              <p:nvPr/>
            </p:nvSpPr>
            <p:spPr bwMode="auto">
              <a:xfrm>
                <a:off x="4516" y="2399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8 h 18"/>
                  <a:gd name="T4" fmla="*/ 24 w 24"/>
                  <a:gd name="T5" fmla="*/ 12 h 18"/>
                  <a:gd name="T6" fmla="*/ 0 w 24"/>
                  <a:gd name="T7" fmla="*/ 0 h 18"/>
                  <a:gd name="T8" fmla="*/ 0 w 24"/>
                  <a:gd name="T9" fmla="*/ 6 h 18"/>
                  <a:gd name="T10" fmla="*/ 0 w 24"/>
                  <a:gd name="T11" fmla="*/ 6 h 18"/>
                  <a:gd name="T12" fmla="*/ 24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8"/>
                    </a:lnTo>
                    <a:lnTo>
                      <a:pt x="24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7" name="Freeform 1513"/>
              <p:cNvSpPr>
                <a:spLocks/>
              </p:cNvSpPr>
              <p:nvPr/>
            </p:nvSpPr>
            <p:spPr bwMode="auto">
              <a:xfrm>
                <a:off x="4480" y="2381"/>
                <a:ext cx="24" cy="18"/>
              </a:xfrm>
              <a:custGeom>
                <a:avLst/>
                <a:gdLst>
                  <a:gd name="T0" fmla="*/ 24 w 24"/>
                  <a:gd name="T1" fmla="*/ 18 h 18"/>
                  <a:gd name="T2" fmla="*/ 24 w 24"/>
                  <a:gd name="T3" fmla="*/ 12 h 18"/>
                  <a:gd name="T4" fmla="*/ 24 w 24"/>
                  <a:gd name="T5" fmla="*/ 12 h 18"/>
                  <a:gd name="T6" fmla="*/ 0 w 24"/>
                  <a:gd name="T7" fmla="*/ 0 h 18"/>
                  <a:gd name="T8" fmla="*/ 0 w 24"/>
                  <a:gd name="T9" fmla="*/ 6 h 18"/>
                  <a:gd name="T10" fmla="*/ 0 w 24"/>
                  <a:gd name="T11" fmla="*/ 6 h 18"/>
                  <a:gd name="T12" fmla="*/ 24 w 24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lnTo>
                      <a:pt x="24" y="1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8" name="Freeform 1514"/>
              <p:cNvSpPr>
                <a:spLocks/>
              </p:cNvSpPr>
              <p:nvPr/>
            </p:nvSpPr>
            <p:spPr bwMode="auto">
              <a:xfrm>
                <a:off x="4438" y="2363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18 w 30"/>
                  <a:gd name="T7" fmla="*/ 6 h 18"/>
                  <a:gd name="T8" fmla="*/ 6 w 30"/>
                  <a:gd name="T9" fmla="*/ 0 h 18"/>
                  <a:gd name="T10" fmla="*/ 0 w 30"/>
                  <a:gd name="T11" fmla="*/ 6 h 18"/>
                  <a:gd name="T12" fmla="*/ 6 w 30"/>
                  <a:gd name="T13" fmla="*/ 6 h 18"/>
                  <a:gd name="T14" fmla="*/ 18 w 30"/>
                  <a:gd name="T15" fmla="*/ 12 h 18"/>
                  <a:gd name="T16" fmla="*/ 24 w 30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8" y="12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79" name="Freeform 1515"/>
              <p:cNvSpPr>
                <a:spLocks/>
              </p:cNvSpPr>
              <p:nvPr/>
            </p:nvSpPr>
            <p:spPr bwMode="auto">
              <a:xfrm>
                <a:off x="4402" y="2351"/>
                <a:ext cx="24" cy="12"/>
              </a:xfrm>
              <a:custGeom>
                <a:avLst/>
                <a:gdLst>
                  <a:gd name="T0" fmla="*/ 24 w 24"/>
                  <a:gd name="T1" fmla="*/ 12 h 12"/>
                  <a:gd name="T2" fmla="*/ 24 w 24"/>
                  <a:gd name="T3" fmla="*/ 12 h 12"/>
                  <a:gd name="T4" fmla="*/ 24 w 24"/>
                  <a:gd name="T5" fmla="*/ 6 h 12"/>
                  <a:gd name="T6" fmla="*/ 0 w 24"/>
                  <a:gd name="T7" fmla="*/ 0 h 12"/>
                  <a:gd name="T8" fmla="*/ 0 w 24"/>
                  <a:gd name="T9" fmla="*/ 0 h 12"/>
                  <a:gd name="T10" fmla="*/ 0 w 24"/>
                  <a:gd name="T11" fmla="*/ 6 h 12"/>
                  <a:gd name="T12" fmla="*/ 24 w 24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0" name="Freeform 1516"/>
              <p:cNvSpPr>
                <a:spLocks/>
              </p:cNvSpPr>
              <p:nvPr/>
            </p:nvSpPr>
            <p:spPr bwMode="auto">
              <a:xfrm>
                <a:off x="4360" y="2339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1" name="Freeform 1517"/>
              <p:cNvSpPr>
                <a:spLocks/>
              </p:cNvSpPr>
              <p:nvPr/>
            </p:nvSpPr>
            <p:spPr bwMode="auto">
              <a:xfrm>
                <a:off x="4318" y="2327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2" name="Freeform 1518"/>
              <p:cNvSpPr>
                <a:spLocks/>
              </p:cNvSpPr>
              <p:nvPr/>
            </p:nvSpPr>
            <p:spPr bwMode="auto">
              <a:xfrm>
                <a:off x="4276" y="2315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0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3" name="Freeform 1519"/>
              <p:cNvSpPr>
                <a:spLocks/>
              </p:cNvSpPr>
              <p:nvPr/>
            </p:nvSpPr>
            <p:spPr bwMode="auto">
              <a:xfrm>
                <a:off x="4240" y="2303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4" name="Freeform 1520"/>
              <p:cNvSpPr>
                <a:spLocks/>
              </p:cNvSpPr>
              <p:nvPr/>
            </p:nvSpPr>
            <p:spPr bwMode="auto">
              <a:xfrm>
                <a:off x="4198" y="2297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6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5" name="Freeform 1521"/>
              <p:cNvSpPr>
                <a:spLocks/>
              </p:cNvSpPr>
              <p:nvPr/>
            </p:nvSpPr>
            <p:spPr bwMode="auto">
              <a:xfrm>
                <a:off x="4156" y="2291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6" name="Freeform 1522"/>
              <p:cNvSpPr>
                <a:spLocks/>
              </p:cNvSpPr>
              <p:nvPr/>
            </p:nvSpPr>
            <p:spPr bwMode="auto">
              <a:xfrm>
                <a:off x="4114" y="2279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6 w 30"/>
                  <a:gd name="T7" fmla="*/ 6 h 12"/>
                  <a:gd name="T8" fmla="*/ 6 w 30"/>
                  <a:gd name="T9" fmla="*/ 0 h 12"/>
                  <a:gd name="T10" fmla="*/ 0 w 30"/>
                  <a:gd name="T11" fmla="*/ 6 h 12"/>
                  <a:gd name="T12" fmla="*/ 6 w 30"/>
                  <a:gd name="T13" fmla="*/ 6 h 12"/>
                  <a:gd name="T14" fmla="*/ 6 w 30"/>
                  <a:gd name="T15" fmla="*/ 12 h 12"/>
                  <a:gd name="T16" fmla="*/ 24 w 30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7" name="Freeform 1523"/>
              <p:cNvSpPr>
                <a:spLocks/>
              </p:cNvSpPr>
              <p:nvPr/>
            </p:nvSpPr>
            <p:spPr bwMode="auto">
              <a:xfrm>
                <a:off x="4072" y="2279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8" name="Freeform 1524"/>
              <p:cNvSpPr>
                <a:spLocks/>
              </p:cNvSpPr>
              <p:nvPr/>
            </p:nvSpPr>
            <p:spPr bwMode="auto">
              <a:xfrm>
                <a:off x="4030" y="2273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89" name="Freeform 1525"/>
              <p:cNvSpPr>
                <a:spLocks/>
              </p:cNvSpPr>
              <p:nvPr/>
            </p:nvSpPr>
            <p:spPr bwMode="auto">
              <a:xfrm>
                <a:off x="3987" y="2267"/>
                <a:ext cx="31" cy="12"/>
              </a:xfrm>
              <a:custGeom>
                <a:avLst/>
                <a:gdLst>
                  <a:gd name="T0" fmla="*/ 31 w 31"/>
                  <a:gd name="T1" fmla="*/ 12 h 12"/>
                  <a:gd name="T2" fmla="*/ 31 w 31"/>
                  <a:gd name="T3" fmla="*/ 6 h 12"/>
                  <a:gd name="T4" fmla="*/ 31 w 31"/>
                  <a:gd name="T5" fmla="*/ 6 h 12"/>
                  <a:gd name="T6" fmla="*/ 7 w 31"/>
                  <a:gd name="T7" fmla="*/ 0 h 12"/>
                  <a:gd name="T8" fmla="*/ 0 w 31"/>
                  <a:gd name="T9" fmla="*/ 6 h 12"/>
                  <a:gd name="T10" fmla="*/ 7 w 31"/>
                  <a:gd name="T11" fmla="*/ 6 h 12"/>
                  <a:gd name="T12" fmla="*/ 31 w 31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12">
                    <a:moveTo>
                      <a:pt x="31" y="12"/>
                    </a:moveTo>
                    <a:lnTo>
                      <a:pt x="31" y="6"/>
                    </a:lnTo>
                    <a:lnTo>
                      <a:pt x="7" y="0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0" name="Freeform 1526"/>
              <p:cNvSpPr>
                <a:spLocks/>
              </p:cNvSpPr>
              <p:nvPr/>
            </p:nvSpPr>
            <p:spPr bwMode="auto">
              <a:xfrm>
                <a:off x="3945" y="2267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0 h 6"/>
                  <a:gd name="T4" fmla="*/ 30 w 30"/>
                  <a:gd name="T5" fmla="*/ 0 h 6"/>
                  <a:gd name="T6" fmla="*/ 12 w 30"/>
                  <a:gd name="T7" fmla="*/ 0 h 6"/>
                  <a:gd name="T8" fmla="*/ 6 w 30"/>
                  <a:gd name="T9" fmla="*/ 0 h 6"/>
                  <a:gd name="T10" fmla="*/ 0 w 30"/>
                  <a:gd name="T11" fmla="*/ 0 h 6"/>
                  <a:gd name="T12" fmla="*/ 6 w 30"/>
                  <a:gd name="T13" fmla="*/ 6 h 6"/>
                  <a:gd name="T14" fmla="*/ 12 w 30"/>
                  <a:gd name="T15" fmla="*/ 6 h 6"/>
                  <a:gd name="T16" fmla="*/ 30 w 30"/>
                  <a:gd name="T17" fmla="*/ 6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1" name="Freeform 1527"/>
              <p:cNvSpPr>
                <a:spLocks/>
              </p:cNvSpPr>
              <p:nvPr/>
            </p:nvSpPr>
            <p:spPr bwMode="auto">
              <a:xfrm>
                <a:off x="3903" y="226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6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2" name="Freeform 1528"/>
              <p:cNvSpPr>
                <a:spLocks/>
              </p:cNvSpPr>
              <p:nvPr/>
            </p:nvSpPr>
            <p:spPr bwMode="auto">
              <a:xfrm>
                <a:off x="3861" y="226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6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3" name="Freeform 1529"/>
              <p:cNvSpPr>
                <a:spLocks/>
              </p:cNvSpPr>
              <p:nvPr/>
            </p:nvSpPr>
            <p:spPr bwMode="auto">
              <a:xfrm>
                <a:off x="3819" y="226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0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4" name="Freeform 1530"/>
              <p:cNvSpPr>
                <a:spLocks/>
              </p:cNvSpPr>
              <p:nvPr/>
            </p:nvSpPr>
            <p:spPr bwMode="auto">
              <a:xfrm>
                <a:off x="3777" y="2261"/>
                <a:ext cx="30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0 h 6"/>
                  <a:gd name="T4" fmla="*/ 30 w 30"/>
                  <a:gd name="T5" fmla="*/ 0 h 6"/>
                  <a:gd name="T6" fmla="*/ 6 w 30"/>
                  <a:gd name="T7" fmla="*/ 0 h 6"/>
                  <a:gd name="T8" fmla="*/ 0 w 30"/>
                  <a:gd name="T9" fmla="*/ 0 h 6"/>
                  <a:gd name="T10" fmla="*/ 6 w 30"/>
                  <a:gd name="T11" fmla="*/ 6 h 6"/>
                  <a:gd name="T12" fmla="*/ 30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6"/>
                    </a:moveTo>
                    <a:lnTo>
                      <a:pt x="3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74" name="Group 1531"/>
            <p:cNvGrpSpPr>
              <a:grpSpLocks/>
            </p:cNvGrpSpPr>
            <p:nvPr/>
          </p:nvGrpSpPr>
          <p:grpSpPr bwMode="auto">
            <a:xfrm>
              <a:off x="3225" y="2357"/>
              <a:ext cx="1099" cy="433"/>
              <a:chOff x="3225" y="2357"/>
              <a:chExt cx="1099" cy="433"/>
            </a:xfrm>
          </p:grpSpPr>
          <p:sp>
            <p:nvSpPr>
              <p:cNvPr id="45140" name="Freeform 1532"/>
              <p:cNvSpPr>
                <a:spLocks/>
              </p:cNvSpPr>
              <p:nvPr/>
            </p:nvSpPr>
            <p:spPr bwMode="auto">
              <a:xfrm>
                <a:off x="3747" y="2357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0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1" name="Freeform 1533"/>
              <p:cNvSpPr>
                <a:spLocks/>
              </p:cNvSpPr>
              <p:nvPr/>
            </p:nvSpPr>
            <p:spPr bwMode="auto">
              <a:xfrm>
                <a:off x="3705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2" name="Freeform 1534"/>
              <p:cNvSpPr>
                <a:spLocks/>
              </p:cNvSpPr>
              <p:nvPr/>
            </p:nvSpPr>
            <p:spPr bwMode="auto">
              <a:xfrm>
                <a:off x="3663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3" name="Freeform 1535"/>
              <p:cNvSpPr>
                <a:spLocks/>
              </p:cNvSpPr>
              <p:nvPr/>
            </p:nvSpPr>
            <p:spPr bwMode="auto">
              <a:xfrm>
                <a:off x="3621" y="236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4" name="Freeform 1536"/>
              <p:cNvSpPr>
                <a:spLocks/>
              </p:cNvSpPr>
              <p:nvPr/>
            </p:nvSpPr>
            <p:spPr bwMode="auto">
              <a:xfrm>
                <a:off x="3579" y="2363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5" name="Freeform 1537"/>
              <p:cNvSpPr>
                <a:spLocks/>
              </p:cNvSpPr>
              <p:nvPr/>
            </p:nvSpPr>
            <p:spPr bwMode="auto">
              <a:xfrm>
                <a:off x="3537" y="2369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24 w 30"/>
                  <a:gd name="T7" fmla="*/ 0 h 12"/>
                  <a:gd name="T8" fmla="*/ 0 w 30"/>
                  <a:gd name="T9" fmla="*/ 6 h 12"/>
                  <a:gd name="T10" fmla="*/ 0 w 30"/>
                  <a:gd name="T11" fmla="*/ 12 h 12"/>
                  <a:gd name="T12" fmla="*/ 0 w 30"/>
                  <a:gd name="T13" fmla="*/ 12 h 12"/>
                  <a:gd name="T14" fmla="*/ 24 w 30"/>
                  <a:gd name="T15" fmla="*/ 6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6" name="Freeform 1538"/>
              <p:cNvSpPr>
                <a:spLocks/>
              </p:cNvSpPr>
              <p:nvPr/>
            </p:nvSpPr>
            <p:spPr bwMode="auto">
              <a:xfrm>
                <a:off x="3495" y="2381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0 h 12"/>
                  <a:gd name="T4" fmla="*/ 24 w 30"/>
                  <a:gd name="T5" fmla="*/ 0 h 12"/>
                  <a:gd name="T6" fmla="*/ 0 w 30"/>
                  <a:gd name="T7" fmla="*/ 6 h 12"/>
                  <a:gd name="T8" fmla="*/ 0 w 30"/>
                  <a:gd name="T9" fmla="*/ 6 h 12"/>
                  <a:gd name="T10" fmla="*/ 0 w 30"/>
                  <a:gd name="T11" fmla="*/ 12 h 12"/>
                  <a:gd name="T12" fmla="*/ 24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7" name="Freeform 1539"/>
              <p:cNvSpPr>
                <a:spLocks/>
              </p:cNvSpPr>
              <p:nvPr/>
            </p:nvSpPr>
            <p:spPr bwMode="auto">
              <a:xfrm>
                <a:off x="3453" y="2387"/>
                <a:ext cx="30" cy="12"/>
              </a:xfrm>
              <a:custGeom>
                <a:avLst/>
                <a:gdLst>
                  <a:gd name="T0" fmla="*/ 24 w 30"/>
                  <a:gd name="T1" fmla="*/ 6 h 12"/>
                  <a:gd name="T2" fmla="*/ 30 w 30"/>
                  <a:gd name="T3" fmla="*/ 6 h 12"/>
                  <a:gd name="T4" fmla="*/ 24 w 30"/>
                  <a:gd name="T5" fmla="*/ 0 h 12"/>
                  <a:gd name="T6" fmla="*/ 12 w 30"/>
                  <a:gd name="T7" fmla="*/ 6 h 12"/>
                  <a:gd name="T8" fmla="*/ 6 w 30"/>
                  <a:gd name="T9" fmla="*/ 6 h 12"/>
                  <a:gd name="T10" fmla="*/ 0 w 30"/>
                  <a:gd name="T11" fmla="*/ 12 h 12"/>
                  <a:gd name="T12" fmla="*/ 6 w 30"/>
                  <a:gd name="T13" fmla="*/ 12 h 12"/>
                  <a:gd name="T14" fmla="*/ 12 w 30"/>
                  <a:gd name="T15" fmla="*/ 12 h 12"/>
                  <a:gd name="T16" fmla="*/ 24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8" name="Freeform 1540"/>
              <p:cNvSpPr>
                <a:spLocks/>
              </p:cNvSpPr>
              <p:nvPr/>
            </p:nvSpPr>
            <p:spPr bwMode="auto">
              <a:xfrm>
                <a:off x="3411" y="2399"/>
                <a:ext cx="30" cy="12"/>
              </a:xfrm>
              <a:custGeom>
                <a:avLst/>
                <a:gdLst>
                  <a:gd name="T0" fmla="*/ 30 w 30"/>
                  <a:gd name="T1" fmla="*/ 6 h 12"/>
                  <a:gd name="T2" fmla="*/ 30 w 30"/>
                  <a:gd name="T3" fmla="*/ 6 h 12"/>
                  <a:gd name="T4" fmla="*/ 30 w 30"/>
                  <a:gd name="T5" fmla="*/ 0 h 12"/>
                  <a:gd name="T6" fmla="*/ 6 w 30"/>
                  <a:gd name="T7" fmla="*/ 6 h 12"/>
                  <a:gd name="T8" fmla="*/ 0 w 30"/>
                  <a:gd name="T9" fmla="*/ 12 h 12"/>
                  <a:gd name="T10" fmla="*/ 6 w 30"/>
                  <a:gd name="T11" fmla="*/ 12 h 12"/>
                  <a:gd name="T12" fmla="*/ 30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9" name="Freeform 1541"/>
              <p:cNvSpPr>
                <a:spLocks/>
              </p:cNvSpPr>
              <p:nvPr/>
            </p:nvSpPr>
            <p:spPr bwMode="auto">
              <a:xfrm>
                <a:off x="3375" y="2411"/>
                <a:ext cx="30" cy="18"/>
              </a:xfrm>
              <a:custGeom>
                <a:avLst/>
                <a:gdLst>
                  <a:gd name="T0" fmla="*/ 24 w 30"/>
                  <a:gd name="T1" fmla="*/ 6 h 18"/>
                  <a:gd name="T2" fmla="*/ 30 w 30"/>
                  <a:gd name="T3" fmla="*/ 6 h 18"/>
                  <a:gd name="T4" fmla="*/ 24 w 30"/>
                  <a:gd name="T5" fmla="*/ 0 h 18"/>
                  <a:gd name="T6" fmla="*/ 12 w 30"/>
                  <a:gd name="T7" fmla="*/ 6 h 18"/>
                  <a:gd name="T8" fmla="*/ 0 w 30"/>
                  <a:gd name="T9" fmla="*/ 12 h 18"/>
                  <a:gd name="T10" fmla="*/ 0 w 30"/>
                  <a:gd name="T11" fmla="*/ 12 h 18"/>
                  <a:gd name="T12" fmla="*/ 0 w 30"/>
                  <a:gd name="T13" fmla="*/ 18 h 18"/>
                  <a:gd name="T14" fmla="*/ 12 w 30"/>
                  <a:gd name="T15" fmla="*/ 12 h 18"/>
                  <a:gd name="T16" fmla="*/ 24 w 30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0" name="Freeform 1542"/>
              <p:cNvSpPr>
                <a:spLocks/>
              </p:cNvSpPr>
              <p:nvPr/>
            </p:nvSpPr>
            <p:spPr bwMode="auto">
              <a:xfrm>
                <a:off x="3339" y="2429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0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2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1" name="Freeform 1543"/>
              <p:cNvSpPr>
                <a:spLocks/>
              </p:cNvSpPr>
              <p:nvPr/>
            </p:nvSpPr>
            <p:spPr bwMode="auto">
              <a:xfrm>
                <a:off x="3303" y="2447"/>
                <a:ext cx="24" cy="18"/>
              </a:xfrm>
              <a:custGeom>
                <a:avLst/>
                <a:gdLst>
                  <a:gd name="T0" fmla="*/ 18 w 24"/>
                  <a:gd name="T1" fmla="*/ 6 h 18"/>
                  <a:gd name="T2" fmla="*/ 24 w 24"/>
                  <a:gd name="T3" fmla="*/ 0 h 18"/>
                  <a:gd name="T4" fmla="*/ 18 w 24"/>
                  <a:gd name="T5" fmla="*/ 0 h 18"/>
                  <a:gd name="T6" fmla="*/ 18 w 24"/>
                  <a:gd name="T7" fmla="*/ 0 h 18"/>
                  <a:gd name="T8" fmla="*/ 0 w 24"/>
                  <a:gd name="T9" fmla="*/ 12 h 18"/>
                  <a:gd name="T10" fmla="*/ 0 w 24"/>
                  <a:gd name="T11" fmla="*/ 18 h 18"/>
                  <a:gd name="T12" fmla="*/ 0 w 24"/>
                  <a:gd name="T13" fmla="*/ 18 h 18"/>
                  <a:gd name="T14" fmla="*/ 18 w 24"/>
                  <a:gd name="T15" fmla="*/ 6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18">
                    <a:moveTo>
                      <a:pt x="18" y="6"/>
                    </a:moveTo>
                    <a:lnTo>
                      <a:pt x="24" y="0"/>
                    </a:lnTo>
                    <a:lnTo>
                      <a:pt x="18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2" name="Freeform 1544"/>
              <p:cNvSpPr>
                <a:spLocks/>
              </p:cNvSpPr>
              <p:nvPr/>
            </p:nvSpPr>
            <p:spPr bwMode="auto">
              <a:xfrm>
                <a:off x="3267" y="2471"/>
                <a:ext cx="24" cy="18"/>
              </a:xfrm>
              <a:custGeom>
                <a:avLst/>
                <a:gdLst>
                  <a:gd name="T0" fmla="*/ 24 w 24"/>
                  <a:gd name="T1" fmla="*/ 6 h 18"/>
                  <a:gd name="T2" fmla="*/ 24 w 24"/>
                  <a:gd name="T3" fmla="*/ 0 h 18"/>
                  <a:gd name="T4" fmla="*/ 24 w 24"/>
                  <a:gd name="T5" fmla="*/ 0 h 18"/>
                  <a:gd name="T6" fmla="*/ 0 w 24"/>
                  <a:gd name="T7" fmla="*/ 12 h 18"/>
                  <a:gd name="T8" fmla="*/ 0 w 24"/>
                  <a:gd name="T9" fmla="*/ 18 h 18"/>
                  <a:gd name="T10" fmla="*/ 0 w 24"/>
                  <a:gd name="T11" fmla="*/ 18 h 18"/>
                  <a:gd name="T12" fmla="*/ 24 w 24"/>
                  <a:gd name="T13" fmla="*/ 6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24" y="6"/>
                    </a:moveTo>
                    <a:lnTo>
                      <a:pt x="2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3" name="Freeform 1545"/>
              <p:cNvSpPr>
                <a:spLocks/>
              </p:cNvSpPr>
              <p:nvPr/>
            </p:nvSpPr>
            <p:spPr bwMode="auto">
              <a:xfrm>
                <a:off x="3237" y="2501"/>
                <a:ext cx="24" cy="25"/>
              </a:xfrm>
              <a:custGeom>
                <a:avLst/>
                <a:gdLst>
                  <a:gd name="T0" fmla="*/ 24 w 24"/>
                  <a:gd name="T1" fmla="*/ 0 h 25"/>
                  <a:gd name="T2" fmla="*/ 18 w 24"/>
                  <a:gd name="T3" fmla="*/ 0 h 25"/>
                  <a:gd name="T4" fmla="*/ 18 w 24"/>
                  <a:gd name="T5" fmla="*/ 0 h 25"/>
                  <a:gd name="T6" fmla="*/ 0 w 24"/>
                  <a:gd name="T7" fmla="*/ 19 h 25"/>
                  <a:gd name="T8" fmla="*/ 6 w 24"/>
                  <a:gd name="T9" fmla="*/ 25 h 25"/>
                  <a:gd name="T10" fmla="*/ 6 w 24"/>
                  <a:gd name="T11" fmla="*/ 19 h 25"/>
                  <a:gd name="T12" fmla="*/ 24 w 24"/>
                  <a:gd name="T13" fmla="*/ 0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5">
                    <a:moveTo>
                      <a:pt x="24" y="0"/>
                    </a:moveTo>
                    <a:lnTo>
                      <a:pt x="18" y="0"/>
                    </a:lnTo>
                    <a:lnTo>
                      <a:pt x="0" y="19"/>
                    </a:lnTo>
                    <a:lnTo>
                      <a:pt x="6" y="25"/>
                    </a:lnTo>
                    <a:lnTo>
                      <a:pt x="6" y="1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4" name="Freeform 1546"/>
              <p:cNvSpPr>
                <a:spLocks/>
              </p:cNvSpPr>
              <p:nvPr/>
            </p:nvSpPr>
            <p:spPr bwMode="auto">
              <a:xfrm>
                <a:off x="3225" y="2532"/>
                <a:ext cx="12" cy="30"/>
              </a:xfrm>
              <a:custGeom>
                <a:avLst/>
                <a:gdLst>
                  <a:gd name="T0" fmla="*/ 12 w 12"/>
                  <a:gd name="T1" fmla="*/ 6 h 30"/>
                  <a:gd name="T2" fmla="*/ 12 w 12"/>
                  <a:gd name="T3" fmla="*/ 0 h 30"/>
                  <a:gd name="T4" fmla="*/ 6 w 12"/>
                  <a:gd name="T5" fmla="*/ 6 h 30"/>
                  <a:gd name="T6" fmla="*/ 0 w 12"/>
                  <a:gd name="T7" fmla="*/ 30 h 30"/>
                  <a:gd name="T8" fmla="*/ 6 w 12"/>
                  <a:gd name="T9" fmla="*/ 30 h 30"/>
                  <a:gd name="T10" fmla="*/ 6 w 12"/>
                  <a:gd name="T11" fmla="*/ 30 h 30"/>
                  <a:gd name="T12" fmla="*/ 12 w 12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0">
                    <a:moveTo>
                      <a:pt x="12" y="6"/>
                    </a:moveTo>
                    <a:lnTo>
                      <a:pt x="12" y="0"/>
                    </a:lnTo>
                    <a:lnTo>
                      <a:pt x="6" y="6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5" name="Freeform 1547"/>
              <p:cNvSpPr>
                <a:spLocks/>
              </p:cNvSpPr>
              <p:nvPr/>
            </p:nvSpPr>
            <p:spPr bwMode="auto">
              <a:xfrm>
                <a:off x="3225" y="2574"/>
                <a:ext cx="12" cy="30"/>
              </a:xfrm>
              <a:custGeom>
                <a:avLst/>
                <a:gdLst>
                  <a:gd name="T0" fmla="*/ 6 w 12"/>
                  <a:gd name="T1" fmla="*/ 6 h 30"/>
                  <a:gd name="T2" fmla="*/ 0 w 12"/>
                  <a:gd name="T3" fmla="*/ 0 h 30"/>
                  <a:gd name="T4" fmla="*/ 0 w 12"/>
                  <a:gd name="T5" fmla="*/ 6 h 30"/>
                  <a:gd name="T6" fmla="*/ 6 w 12"/>
                  <a:gd name="T7" fmla="*/ 30 h 30"/>
                  <a:gd name="T8" fmla="*/ 6 w 12"/>
                  <a:gd name="T9" fmla="*/ 30 h 30"/>
                  <a:gd name="T10" fmla="*/ 12 w 12"/>
                  <a:gd name="T11" fmla="*/ 30 h 30"/>
                  <a:gd name="T12" fmla="*/ 6 w 12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0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6" name="Freeform 1548"/>
              <p:cNvSpPr>
                <a:spLocks/>
              </p:cNvSpPr>
              <p:nvPr/>
            </p:nvSpPr>
            <p:spPr bwMode="auto">
              <a:xfrm>
                <a:off x="3231" y="2616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6 w 24"/>
                  <a:gd name="T3" fmla="*/ 0 h 24"/>
                  <a:gd name="T4" fmla="*/ 0 w 24"/>
                  <a:gd name="T5" fmla="*/ 0 h 24"/>
                  <a:gd name="T6" fmla="*/ 18 w 24"/>
                  <a:gd name="T7" fmla="*/ 24 h 24"/>
                  <a:gd name="T8" fmla="*/ 18 w 24"/>
                  <a:gd name="T9" fmla="*/ 24 h 24"/>
                  <a:gd name="T10" fmla="*/ 24 w 24"/>
                  <a:gd name="T11" fmla="*/ 24 h 24"/>
                  <a:gd name="T12" fmla="*/ 6 w 24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18" y="24"/>
                    </a:lnTo>
                    <a:lnTo>
                      <a:pt x="24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7" name="Freeform 1549"/>
              <p:cNvSpPr>
                <a:spLocks/>
              </p:cNvSpPr>
              <p:nvPr/>
            </p:nvSpPr>
            <p:spPr bwMode="auto">
              <a:xfrm>
                <a:off x="3261" y="2646"/>
                <a:ext cx="24" cy="24"/>
              </a:xfrm>
              <a:custGeom>
                <a:avLst/>
                <a:gdLst>
                  <a:gd name="T0" fmla="*/ 6 w 24"/>
                  <a:gd name="T1" fmla="*/ 6 h 24"/>
                  <a:gd name="T2" fmla="*/ 0 w 24"/>
                  <a:gd name="T3" fmla="*/ 0 h 24"/>
                  <a:gd name="T4" fmla="*/ 0 w 24"/>
                  <a:gd name="T5" fmla="*/ 6 h 24"/>
                  <a:gd name="T6" fmla="*/ 6 w 24"/>
                  <a:gd name="T7" fmla="*/ 12 h 24"/>
                  <a:gd name="T8" fmla="*/ 6 w 24"/>
                  <a:gd name="T9" fmla="*/ 18 h 24"/>
                  <a:gd name="T10" fmla="*/ 18 w 24"/>
                  <a:gd name="T11" fmla="*/ 24 h 24"/>
                  <a:gd name="T12" fmla="*/ 24 w 24"/>
                  <a:gd name="T13" fmla="*/ 24 h 24"/>
                  <a:gd name="T14" fmla="*/ 18 w 24"/>
                  <a:gd name="T15" fmla="*/ 18 h 24"/>
                  <a:gd name="T16" fmla="*/ 6 w 24"/>
                  <a:gd name="T17" fmla="*/ 12 h 24"/>
                  <a:gd name="T18" fmla="*/ 6 w 24"/>
                  <a:gd name="T19" fmla="*/ 12 h 24"/>
                  <a:gd name="T20" fmla="*/ 12 w 24"/>
                  <a:gd name="T21" fmla="*/ 12 h 24"/>
                  <a:gd name="T22" fmla="*/ 6 w 24"/>
                  <a:gd name="T23" fmla="*/ 6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6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18"/>
                    </a:lnTo>
                    <a:lnTo>
                      <a:pt x="18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8" name="Freeform 1550"/>
              <p:cNvSpPr>
                <a:spLocks/>
              </p:cNvSpPr>
              <p:nvPr/>
            </p:nvSpPr>
            <p:spPr bwMode="auto">
              <a:xfrm>
                <a:off x="3291" y="2676"/>
                <a:ext cx="24" cy="18"/>
              </a:xfrm>
              <a:custGeom>
                <a:avLst/>
                <a:gdLst>
                  <a:gd name="T0" fmla="*/ 6 w 24"/>
                  <a:gd name="T1" fmla="*/ 0 h 18"/>
                  <a:gd name="T2" fmla="*/ 0 w 24"/>
                  <a:gd name="T3" fmla="*/ 0 h 18"/>
                  <a:gd name="T4" fmla="*/ 6 w 24"/>
                  <a:gd name="T5" fmla="*/ 6 h 18"/>
                  <a:gd name="T6" fmla="*/ 24 w 24"/>
                  <a:gd name="T7" fmla="*/ 18 h 18"/>
                  <a:gd name="T8" fmla="*/ 24 w 24"/>
                  <a:gd name="T9" fmla="*/ 18 h 18"/>
                  <a:gd name="T10" fmla="*/ 24 w 24"/>
                  <a:gd name="T11" fmla="*/ 12 h 18"/>
                  <a:gd name="T12" fmla="*/ 6 w 24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8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9" name="Freeform 1551"/>
              <p:cNvSpPr>
                <a:spLocks/>
              </p:cNvSpPr>
              <p:nvPr/>
            </p:nvSpPr>
            <p:spPr bwMode="auto">
              <a:xfrm>
                <a:off x="3327" y="2700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0" name="Freeform 1552"/>
              <p:cNvSpPr>
                <a:spLocks/>
              </p:cNvSpPr>
              <p:nvPr/>
            </p:nvSpPr>
            <p:spPr bwMode="auto">
              <a:xfrm>
                <a:off x="3363" y="2718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0 h 12"/>
                  <a:gd name="T4" fmla="*/ 6 w 30"/>
                  <a:gd name="T5" fmla="*/ 6 h 12"/>
                  <a:gd name="T6" fmla="*/ 24 w 30"/>
                  <a:gd name="T7" fmla="*/ 12 h 12"/>
                  <a:gd name="T8" fmla="*/ 24 w 30"/>
                  <a:gd name="T9" fmla="*/ 12 h 12"/>
                  <a:gd name="T10" fmla="*/ 30 w 30"/>
                  <a:gd name="T11" fmla="*/ 12 h 12"/>
                  <a:gd name="T12" fmla="*/ 24 w 30"/>
                  <a:gd name="T13" fmla="*/ 6 h 12"/>
                  <a:gd name="T14" fmla="*/ 24 w 30"/>
                  <a:gd name="T15" fmla="*/ 6 h 12"/>
                  <a:gd name="T16" fmla="*/ 6 w 30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1" name="Freeform 1553"/>
              <p:cNvSpPr>
                <a:spLocks/>
              </p:cNvSpPr>
              <p:nvPr/>
            </p:nvSpPr>
            <p:spPr bwMode="auto">
              <a:xfrm>
                <a:off x="3405" y="2730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0 w 30"/>
                  <a:gd name="T3" fmla="*/ 6 h 12"/>
                  <a:gd name="T4" fmla="*/ 0 w 30"/>
                  <a:gd name="T5" fmla="*/ 6 h 12"/>
                  <a:gd name="T6" fmla="*/ 24 w 30"/>
                  <a:gd name="T7" fmla="*/ 12 h 12"/>
                  <a:gd name="T8" fmla="*/ 30 w 30"/>
                  <a:gd name="T9" fmla="*/ 12 h 12"/>
                  <a:gd name="T10" fmla="*/ 24 w 30"/>
                  <a:gd name="T11" fmla="*/ 6 h 12"/>
                  <a:gd name="T12" fmla="*/ 0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0" y="0"/>
                    </a:moveTo>
                    <a:lnTo>
                      <a:pt x="0" y="6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2" name="Freeform 1554"/>
              <p:cNvSpPr>
                <a:spLocks/>
              </p:cNvSpPr>
              <p:nvPr/>
            </p:nvSpPr>
            <p:spPr bwMode="auto">
              <a:xfrm>
                <a:off x="3447" y="2742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0 w 24"/>
                  <a:gd name="T3" fmla="*/ 6 h 12"/>
                  <a:gd name="T4" fmla="*/ 0 w 24"/>
                  <a:gd name="T5" fmla="*/ 6 h 12"/>
                  <a:gd name="T6" fmla="*/ 18 w 24"/>
                  <a:gd name="T7" fmla="*/ 12 h 12"/>
                  <a:gd name="T8" fmla="*/ 24 w 24"/>
                  <a:gd name="T9" fmla="*/ 12 h 12"/>
                  <a:gd name="T10" fmla="*/ 24 w 24"/>
                  <a:gd name="T11" fmla="*/ 12 h 12"/>
                  <a:gd name="T12" fmla="*/ 24 w 24"/>
                  <a:gd name="T13" fmla="*/ 6 h 12"/>
                  <a:gd name="T14" fmla="*/ 18 w 24"/>
                  <a:gd name="T15" fmla="*/ 6 h 12"/>
                  <a:gd name="T16" fmla="*/ 0 w 24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0" y="6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3" name="Freeform 1555"/>
              <p:cNvSpPr>
                <a:spLocks/>
              </p:cNvSpPr>
              <p:nvPr/>
            </p:nvSpPr>
            <p:spPr bwMode="auto">
              <a:xfrm>
                <a:off x="3483" y="2754"/>
                <a:ext cx="30" cy="12"/>
              </a:xfrm>
              <a:custGeom>
                <a:avLst/>
                <a:gdLst>
                  <a:gd name="T0" fmla="*/ 6 w 30"/>
                  <a:gd name="T1" fmla="*/ 0 h 12"/>
                  <a:gd name="T2" fmla="*/ 0 w 30"/>
                  <a:gd name="T3" fmla="*/ 6 h 12"/>
                  <a:gd name="T4" fmla="*/ 6 w 30"/>
                  <a:gd name="T5" fmla="*/ 6 h 12"/>
                  <a:gd name="T6" fmla="*/ 30 w 30"/>
                  <a:gd name="T7" fmla="*/ 12 h 12"/>
                  <a:gd name="T8" fmla="*/ 30 w 30"/>
                  <a:gd name="T9" fmla="*/ 6 h 12"/>
                  <a:gd name="T10" fmla="*/ 30 w 30"/>
                  <a:gd name="T11" fmla="*/ 6 h 12"/>
                  <a:gd name="T12" fmla="*/ 6 w 30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4" name="Freeform 1556"/>
              <p:cNvSpPr>
                <a:spLocks/>
              </p:cNvSpPr>
              <p:nvPr/>
            </p:nvSpPr>
            <p:spPr bwMode="auto">
              <a:xfrm>
                <a:off x="3525" y="2766"/>
                <a:ext cx="30" cy="6"/>
              </a:xfrm>
              <a:custGeom>
                <a:avLst/>
                <a:gdLst>
                  <a:gd name="T0" fmla="*/ 6 w 30"/>
                  <a:gd name="T1" fmla="*/ 0 h 6"/>
                  <a:gd name="T2" fmla="*/ 0 w 30"/>
                  <a:gd name="T3" fmla="*/ 0 h 6"/>
                  <a:gd name="T4" fmla="*/ 6 w 30"/>
                  <a:gd name="T5" fmla="*/ 6 h 6"/>
                  <a:gd name="T6" fmla="*/ 30 w 30"/>
                  <a:gd name="T7" fmla="*/ 6 h 6"/>
                  <a:gd name="T8" fmla="*/ 30 w 30"/>
                  <a:gd name="T9" fmla="*/ 6 h 6"/>
                  <a:gd name="T10" fmla="*/ 30 w 30"/>
                  <a:gd name="T11" fmla="*/ 0 h 6"/>
                  <a:gd name="T12" fmla="*/ 6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6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5" name="Freeform 1557"/>
              <p:cNvSpPr>
                <a:spLocks/>
              </p:cNvSpPr>
              <p:nvPr/>
            </p:nvSpPr>
            <p:spPr bwMode="auto">
              <a:xfrm>
                <a:off x="3567" y="2772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6" name="Freeform 1558"/>
              <p:cNvSpPr>
                <a:spLocks/>
              </p:cNvSpPr>
              <p:nvPr/>
            </p:nvSpPr>
            <p:spPr bwMode="auto">
              <a:xfrm>
                <a:off x="3609" y="277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7" name="Freeform 1559"/>
              <p:cNvSpPr>
                <a:spLocks/>
              </p:cNvSpPr>
              <p:nvPr/>
            </p:nvSpPr>
            <p:spPr bwMode="auto">
              <a:xfrm>
                <a:off x="3651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12 w 30"/>
                  <a:gd name="T7" fmla="*/ 6 h 6"/>
                  <a:gd name="T8" fmla="*/ 24 w 30"/>
                  <a:gd name="T9" fmla="*/ 6 h 6"/>
                  <a:gd name="T10" fmla="*/ 30 w 30"/>
                  <a:gd name="T11" fmla="*/ 0 h 6"/>
                  <a:gd name="T12" fmla="*/ 24 w 30"/>
                  <a:gd name="T13" fmla="*/ 0 h 6"/>
                  <a:gd name="T14" fmla="*/ 12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8" name="Freeform 1560"/>
              <p:cNvSpPr>
                <a:spLocks/>
              </p:cNvSpPr>
              <p:nvPr/>
            </p:nvSpPr>
            <p:spPr bwMode="auto">
              <a:xfrm>
                <a:off x="3693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9" name="Freeform 1561"/>
              <p:cNvSpPr>
                <a:spLocks/>
              </p:cNvSpPr>
              <p:nvPr/>
            </p:nvSpPr>
            <p:spPr bwMode="auto">
              <a:xfrm>
                <a:off x="3735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0" name="Freeform 1562"/>
              <p:cNvSpPr>
                <a:spLocks/>
              </p:cNvSpPr>
              <p:nvPr/>
            </p:nvSpPr>
            <p:spPr bwMode="auto">
              <a:xfrm>
                <a:off x="3777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1" name="Freeform 1563"/>
              <p:cNvSpPr>
                <a:spLocks/>
              </p:cNvSpPr>
              <p:nvPr/>
            </p:nvSpPr>
            <p:spPr bwMode="auto">
              <a:xfrm>
                <a:off x="3819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2" name="Freeform 1564"/>
              <p:cNvSpPr>
                <a:spLocks/>
              </p:cNvSpPr>
              <p:nvPr/>
            </p:nvSpPr>
            <p:spPr bwMode="auto">
              <a:xfrm>
                <a:off x="3861" y="2784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0 h 6"/>
                  <a:gd name="T4" fmla="*/ 0 w 30"/>
                  <a:gd name="T5" fmla="*/ 6 h 6"/>
                  <a:gd name="T6" fmla="*/ 24 w 30"/>
                  <a:gd name="T7" fmla="*/ 6 h 6"/>
                  <a:gd name="T8" fmla="*/ 24 w 30"/>
                  <a:gd name="T9" fmla="*/ 6 h 6"/>
                  <a:gd name="T10" fmla="*/ 30 w 30"/>
                  <a:gd name="T11" fmla="*/ 0 h 6"/>
                  <a:gd name="T12" fmla="*/ 24 w 30"/>
                  <a:gd name="T13" fmla="*/ 0 h 6"/>
                  <a:gd name="T14" fmla="*/ 24 w 30"/>
                  <a:gd name="T15" fmla="*/ 0 h 6"/>
                  <a:gd name="T16" fmla="*/ 0 w 30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3" name="Freeform 1565"/>
              <p:cNvSpPr>
                <a:spLocks/>
              </p:cNvSpPr>
              <p:nvPr/>
            </p:nvSpPr>
            <p:spPr bwMode="auto">
              <a:xfrm>
                <a:off x="3903" y="2778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0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4" name="Freeform 1566"/>
              <p:cNvSpPr>
                <a:spLocks/>
              </p:cNvSpPr>
              <p:nvPr/>
            </p:nvSpPr>
            <p:spPr bwMode="auto">
              <a:xfrm>
                <a:off x="3945" y="2772"/>
                <a:ext cx="30" cy="6"/>
              </a:xfrm>
              <a:custGeom>
                <a:avLst/>
                <a:gdLst>
                  <a:gd name="T0" fmla="*/ 0 w 30"/>
                  <a:gd name="T1" fmla="*/ 0 h 6"/>
                  <a:gd name="T2" fmla="*/ 0 w 30"/>
                  <a:gd name="T3" fmla="*/ 6 h 6"/>
                  <a:gd name="T4" fmla="*/ 0 w 30"/>
                  <a:gd name="T5" fmla="*/ 6 h 6"/>
                  <a:gd name="T6" fmla="*/ 24 w 30"/>
                  <a:gd name="T7" fmla="*/ 6 h 6"/>
                  <a:gd name="T8" fmla="*/ 30 w 30"/>
                  <a:gd name="T9" fmla="*/ 6 h 6"/>
                  <a:gd name="T10" fmla="*/ 24 w 30"/>
                  <a:gd name="T11" fmla="*/ 0 h 6"/>
                  <a:gd name="T12" fmla="*/ 0 w 30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0" y="0"/>
                    </a:moveTo>
                    <a:lnTo>
                      <a:pt x="0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5" name="Freeform 1567"/>
              <p:cNvSpPr>
                <a:spLocks/>
              </p:cNvSpPr>
              <p:nvPr/>
            </p:nvSpPr>
            <p:spPr bwMode="auto">
              <a:xfrm>
                <a:off x="3987" y="2766"/>
                <a:ext cx="31" cy="12"/>
              </a:xfrm>
              <a:custGeom>
                <a:avLst/>
                <a:gdLst>
                  <a:gd name="T0" fmla="*/ 0 w 31"/>
                  <a:gd name="T1" fmla="*/ 6 h 12"/>
                  <a:gd name="T2" fmla="*/ 0 w 31"/>
                  <a:gd name="T3" fmla="*/ 6 h 12"/>
                  <a:gd name="T4" fmla="*/ 0 w 31"/>
                  <a:gd name="T5" fmla="*/ 12 h 12"/>
                  <a:gd name="T6" fmla="*/ 25 w 31"/>
                  <a:gd name="T7" fmla="*/ 6 h 12"/>
                  <a:gd name="T8" fmla="*/ 31 w 31"/>
                  <a:gd name="T9" fmla="*/ 0 h 12"/>
                  <a:gd name="T10" fmla="*/ 25 w 31"/>
                  <a:gd name="T11" fmla="*/ 0 h 12"/>
                  <a:gd name="T12" fmla="*/ 0 w 31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25" y="6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6" name="Freeform 1568"/>
              <p:cNvSpPr>
                <a:spLocks/>
              </p:cNvSpPr>
              <p:nvPr/>
            </p:nvSpPr>
            <p:spPr bwMode="auto">
              <a:xfrm>
                <a:off x="4030" y="2754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0 w 24"/>
                  <a:gd name="T3" fmla="*/ 12 h 12"/>
                  <a:gd name="T4" fmla="*/ 0 w 24"/>
                  <a:gd name="T5" fmla="*/ 12 h 12"/>
                  <a:gd name="T6" fmla="*/ 24 w 24"/>
                  <a:gd name="T7" fmla="*/ 6 h 12"/>
                  <a:gd name="T8" fmla="*/ 24 w 24"/>
                  <a:gd name="T9" fmla="*/ 6 h 12"/>
                  <a:gd name="T10" fmla="*/ 24 w 24"/>
                  <a:gd name="T11" fmla="*/ 0 h 12"/>
                  <a:gd name="T12" fmla="*/ 0 w 24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2">
                    <a:moveTo>
                      <a:pt x="0" y="6"/>
                    </a:moveTo>
                    <a:lnTo>
                      <a:pt x="0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7" name="Freeform 1569"/>
              <p:cNvSpPr>
                <a:spLocks/>
              </p:cNvSpPr>
              <p:nvPr/>
            </p:nvSpPr>
            <p:spPr bwMode="auto">
              <a:xfrm>
                <a:off x="4066" y="2748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18 w 30"/>
                  <a:gd name="T7" fmla="*/ 6 h 12"/>
                  <a:gd name="T8" fmla="*/ 30 w 30"/>
                  <a:gd name="T9" fmla="*/ 6 h 12"/>
                  <a:gd name="T10" fmla="*/ 30 w 30"/>
                  <a:gd name="T11" fmla="*/ 0 h 12"/>
                  <a:gd name="T12" fmla="*/ 30 w 30"/>
                  <a:gd name="T13" fmla="*/ 0 h 12"/>
                  <a:gd name="T14" fmla="*/ 18 w 30"/>
                  <a:gd name="T15" fmla="*/ 0 h 12"/>
                  <a:gd name="T16" fmla="*/ 6 w 30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18" y="6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8" name="Freeform 1570"/>
              <p:cNvSpPr>
                <a:spLocks/>
              </p:cNvSpPr>
              <p:nvPr/>
            </p:nvSpPr>
            <p:spPr bwMode="auto">
              <a:xfrm>
                <a:off x="4108" y="2736"/>
                <a:ext cx="30" cy="12"/>
              </a:xfrm>
              <a:custGeom>
                <a:avLst/>
                <a:gdLst>
                  <a:gd name="T0" fmla="*/ 6 w 30"/>
                  <a:gd name="T1" fmla="*/ 6 h 12"/>
                  <a:gd name="T2" fmla="*/ 0 w 30"/>
                  <a:gd name="T3" fmla="*/ 6 h 12"/>
                  <a:gd name="T4" fmla="*/ 6 w 30"/>
                  <a:gd name="T5" fmla="*/ 12 h 12"/>
                  <a:gd name="T6" fmla="*/ 24 w 30"/>
                  <a:gd name="T7" fmla="*/ 6 h 12"/>
                  <a:gd name="T8" fmla="*/ 30 w 30"/>
                  <a:gd name="T9" fmla="*/ 0 h 12"/>
                  <a:gd name="T10" fmla="*/ 24 w 30"/>
                  <a:gd name="T11" fmla="*/ 0 h 12"/>
                  <a:gd name="T12" fmla="*/ 6 w 30"/>
                  <a:gd name="T13" fmla="*/ 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6" y="6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79" name="Freeform 1571"/>
              <p:cNvSpPr>
                <a:spLocks/>
              </p:cNvSpPr>
              <p:nvPr/>
            </p:nvSpPr>
            <p:spPr bwMode="auto">
              <a:xfrm>
                <a:off x="4150" y="2718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12 w 24"/>
                  <a:gd name="T7" fmla="*/ 12 h 18"/>
                  <a:gd name="T8" fmla="*/ 24 w 24"/>
                  <a:gd name="T9" fmla="*/ 6 h 18"/>
                  <a:gd name="T10" fmla="*/ 24 w 24"/>
                  <a:gd name="T11" fmla="*/ 6 h 18"/>
                  <a:gd name="T12" fmla="*/ 24 w 24"/>
                  <a:gd name="T13" fmla="*/ 0 h 18"/>
                  <a:gd name="T14" fmla="*/ 12 w 24"/>
                  <a:gd name="T15" fmla="*/ 6 h 18"/>
                  <a:gd name="T16" fmla="*/ 0 w 24"/>
                  <a:gd name="T17" fmla="*/ 12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0" name="Freeform 1572"/>
              <p:cNvSpPr>
                <a:spLocks/>
              </p:cNvSpPr>
              <p:nvPr/>
            </p:nvSpPr>
            <p:spPr bwMode="auto">
              <a:xfrm>
                <a:off x="4186" y="2700"/>
                <a:ext cx="30" cy="18"/>
              </a:xfrm>
              <a:custGeom>
                <a:avLst/>
                <a:gdLst>
                  <a:gd name="T0" fmla="*/ 6 w 30"/>
                  <a:gd name="T1" fmla="*/ 12 h 18"/>
                  <a:gd name="T2" fmla="*/ 0 w 30"/>
                  <a:gd name="T3" fmla="*/ 12 h 18"/>
                  <a:gd name="T4" fmla="*/ 6 w 30"/>
                  <a:gd name="T5" fmla="*/ 18 h 18"/>
                  <a:gd name="T6" fmla="*/ 24 w 30"/>
                  <a:gd name="T7" fmla="*/ 6 h 18"/>
                  <a:gd name="T8" fmla="*/ 30 w 30"/>
                  <a:gd name="T9" fmla="*/ 6 h 18"/>
                  <a:gd name="T10" fmla="*/ 24 w 30"/>
                  <a:gd name="T11" fmla="*/ 0 h 18"/>
                  <a:gd name="T12" fmla="*/ 6 w 30"/>
                  <a:gd name="T13" fmla="*/ 1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6" y="12"/>
                    </a:moveTo>
                    <a:lnTo>
                      <a:pt x="0" y="12"/>
                    </a:lnTo>
                    <a:lnTo>
                      <a:pt x="6" y="18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24" y="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1" name="Freeform 1573"/>
              <p:cNvSpPr>
                <a:spLocks/>
              </p:cNvSpPr>
              <p:nvPr/>
            </p:nvSpPr>
            <p:spPr bwMode="auto">
              <a:xfrm>
                <a:off x="4228" y="2682"/>
                <a:ext cx="24" cy="18"/>
              </a:xfrm>
              <a:custGeom>
                <a:avLst/>
                <a:gdLst>
                  <a:gd name="T0" fmla="*/ 0 w 24"/>
                  <a:gd name="T1" fmla="*/ 12 h 18"/>
                  <a:gd name="T2" fmla="*/ 0 w 24"/>
                  <a:gd name="T3" fmla="*/ 12 h 18"/>
                  <a:gd name="T4" fmla="*/ 0 w 24"/>
                  <a:gd name="T5" fmla="*/ 18 h 18"/>
                  <a:gd name="T6" fmla="*/ 0 w 24"/>
                  <a:gd name="T7" fmla="*/ 18 h 18"/>
                  <a:gd name="T8" fmla="*/ 18 w 24"/>
                  <a:gd name="T9" fmla="*/ 6 h 18"/>
                  <a:gd name="T10" fmla="*/ 24 w 24"/>
                  <a:gd name="T11" fmla="*/ 0 h 18"/>
                  <a:gd name="T12" fmla="*/ 18 w 24"/>
                  <a:gd name="T13" fmla="*/ 0 h 18"/>
                  <a:gd name="T14" fmla="*/ 0 w 24"/>
                  <a:gd name="T15" fmla="*/ 12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18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2" name="Freeform 1574"/>
              <p:cNvSpPr>
                <a:spLocks/>
              </p:cNvSpPr>
              <p:nvPr/>
            </p:nvSpPr>
            <p:spPr bwMode="auto">
              <a:xfrm>
                <a:off x="4258" y="2652"/>
                <a:ext cx="24" cy="24"/>
              </a:xfrm>
              <a:custGeom>
                <a:avLst/>
                <a:gdLst>
                  <a:gd name="T0" fmla="*/ 6 w 24"/>
                  <a:gd name="T1" fmla="*/ 18 h 24"/>
                  <a:gd name="T2" fmla="*/ 0 w 24"/>
                  <a:gd name="T3" fmla="*/ 18 h 24"/>
                  <a:gd name="T4" fmla="*/ 6 w 24"/>
                  <a:gd name="T5" fmla="*/ 24 h 24"/>
                  <a:gd name="T6" fmla="*/ 24 w 24"/>
                  <a:gd name="T7" fmla="*/ 12 h 24"/>
                  <a:gd name="T8" fmla="*/ 24 w 24"/>
                  <a:gd name="T9" fmla="*/ 6 h 24"/>
                  <a:gd name="T10" fmla="*/ 24 w 24"/>
                  <a:gd name="T11" fmla="*/ 6 h 24"/>
                  <a:gd name="T12" fmla="*/ 24 w 24"/>
                  <a:gd name="T13" fmla="*/ 0 h 24"/>
                  <a:gd name="T14" fmla="*/ 18 w 24"/>
                  <a:gd name="T15" fmla="*/ 6 h 24"/>
                  <a:gd name="T16" fmla="*/ 18 w 24"/>
                  <a:gd name="T17" fmla="*/ 6 h 24"/>
                  <a:gd name="T18" fmla="*/ 24 w 24"/>
                  <a:gd name="T19" fmla="*/ 6 h 24"/>
                  <a:gd name="T20" fmla="*/ 24 w 24"/>
                  <a:gd name="T21" fmla="*/ 6 h 24"/>
                  <a:gd name="T22" fmla="*/ 6 w 24"/>
                  <a:gd name="T23" fmla="*/ 18 h 2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24">
                    <a:moveTo>
                      <a:pt x="6" y="18"/>
                    </a:moveTo>
                    <a:lnTo>
                      <a:pt x="0" y="18"/>
                    </a:lnTo>
                    <a:lnTo>
                      <a:pt x="6" y="24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3" name="Freeform 1575"/>
              <p:cNvSpPr>
                <a:spLocks/>
              </p:cNvSpPr>
              <p:nvPr/>
            </p:nvSpPr>
            <p:spPr bwMode="auto">
              <a:xfrm>
                <a:off x="4288" y="2622"/>
                <a:ext cx="24" cy="24"/>
              </a:xfrm>
              <a:custGeom>
                <a:avLst/>
                <a:gdLst>
                  <a:gd name="T0" fmla="*/ 0 w 24"/>
                  <a:gd name="T1" fmla="*/ 24 h 24"/>
                  <a:gd name="T2" fmla="*/ 6 w 24"/>
                  <a:gd name="T3" fmla="*/ 24 h 24"/>
                  <a:gd name="T4" fmla="*/ 6 w 24"/>
                  <a:gd name="T5" fmla="*/ 24 h 24"/>
                  <a:gd name="T6" fmla="*/ 24 w 24"/>
                  <a:gd name="T7" fmla="*/ 0 h 24"/>
                  <a:gd name="T8" fmla="*/ 18 w 24"/>
                  <a:gd name="T9" fmla="*/ 0 h 24"/>
                  <a:gd name="T10" fmla="*/ 18 w 24"/>
                  <a:gd name="T11" fmla="*/ 0 h 24"/>
                  <a:gd name="T12" fmla="*/ 0 w 24"/>
                  <a:gd name="T13" fmla="*/ 2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0" y="24"/>
                    </a:moveTo>
                    <a:lnTo>
                      <a:pt x="6" y="24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4" name="Freeform 1576"/>
              <p:cNvSpPr>
                <a:spLocks/>
              </p:cNvSpPr>
              <p:nvPr/>
            </p:nvSpPr>
            <p:spPr bwMode="auto">
              <a:xfrm>
                <a:off x="4312" y="2580"/>
                <a:ext cx="12" cy="30"/>
              </a:xfrm>
              <a:custGeom>
                <a:avLst/>
                <a:gdLst>
                  <a:gd name="T0" fmla="*/ 0 w 12"/>
                  <a:gd name="T1" fmla="*/ 30 h 30"/>
                  <a:gd name="T2" fmla="*/ 6 w 12"/>
                  <a:gd name="T3" fmla="*/ 30 h 30"/>
                  <a:gd name="T4" fmla="*/ 6 w 12"/>
                  <a:gd name="T5" fmla="*/ 30 h 30"/>
                  <a:gd name="T6" fmla="*/ 12 w 12"/>
                  <a:gd name="T7" fmla="*/ 6 h 30"/>
                  <a:gd name="T8" fmla="*/ 12 w 12"/>
                  <a:gd name="T9" fmla="*/ 0 h 30"/>
                  <a:gd name="T10" fmla="*/ 6 w 12"/>
                  <a:gd name="T11" fmla="*/ 6 h 30"/>
                  <a:gd name="T12" fmla="*/ 0 w 12"/>
                  <a:gd name="T13" fmla="*/ 3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0">
                    <a:moveTo>
                      <a:pt x="0" y="30"/>
                    </a:moveTo>
                    <a:lnTo>
                      <a:pt x="6" y="30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5" name="Freeform 1577"/>
              <p:cNvSpPr>
                <a:spLocks/>
              </p:cNvSpPr>
              <p:nvPr/>
            </p:nvSpPr>
            <p:spPr bwMode="auto">
              <a:xfrm>
                <a:off x="4312" y="2544"/>
                <a:ext cx="12" cy="24"/>
              </a:xfrm>
              <a:custGeom>
                <a:avLst/>
                <a:gdLst>
                  <a:gd name="T0" fmla="*/ 6 w 12"/>
                  <a:gd name="T1" fmla="*/ 24 h 24"/>
                  <a:gd name="T2" fmla="*/ 12 w 12"/>
                  <a:gd name="T3" fmla="*/ 24 h 24"/>
                  <a:gd name="T4" fmla="*/ 12 w 12"/>
                  <a:gd name="T5" fmla="*/ 24 h 24"/>
                  <a:gd name="T6" fmla="*/ 6 w 12"/>
                  <a:gd name="T7" fmla="*/ 0 h 24"/>
                  <a:gd name="T8" fmla="*/ 6 w 12"/>
                  <a:gd name="T9" fmla="*/ 0 h 24"/>
                  <a:gd name="T10" fmla="*/ 0 w 12"/>
                  <a:gd name="T11" fmla="*/ 0 h 24"/>
                  <a:gd name="T12" fmla="*/ 6 w 12"/>
                  <a:gd name="T13" fmla="*/ 2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24">
                    <a:moveTo>
                      <a:pt x="6" y="24"/>
                    </a:moveTo>
                    <a:lnTo>
                      <a:pt x="12" y="2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6" name="Freeform 1578"/>
              <p:cNvSpPr>
                <a:spLocks/>
              </p:cNvSpPr>
              <p:nvPr/>
            </p:nvSpPr>
            <p:spPr bwMode="auto">
              <a:xfrm>
                <a:off x="4294" y="2507"/>
                <a:ext cx="18" cy="25"/>
              </a:xfrm>
              <a:custGeom>
                <a:avLst/>
                <a:gdLst>
                  <a:gd name="T0" fmla="*/ 12 w 18"/>
                  <a:gd name="T1" fmla="*/ 19 h 25"/>
                  <a:gd name="T2" fmla="*/ 18 w 18"/>
                  <a:gd name="T3" fmla="*/ 25 h 25"/>
                  <a:gd name="T4" fmla="*/ 18 w 18"/>
                  <a:gd name="T5" fmla="*/ 19 h 25"/>
                  <a:gd name="T6" fmla="*/ 6 w 18"/>
                  <a:gd name="T7" fmla="*/ 0 h 25"/>
                  <a:gd name="T8" fmla="*/ 0 w 18"/>
                  <a:gd name="T9" fmla="*/ 0 h 25"/>
                  <a:gd name="T10" fmla="*/ 0 w 18"/>
                  <a:gd name="T11" fmla="*/ 0 h 25"/>
                  <a:gd name="T12" fmla="*/ 12 w 18"/>
                  <a:gd name="T13" fmla="*/ 19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25">
                    <a:moveTo>
                      <a:pt x="12" y="19"/>
                    </a:moveTo>
                    <a:lnTo>
                      <a:pt x="18" y="25"/>
                    </a:lnTo>
                    <a:lnTo>
                      <a:pt x="18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9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7" name="Freeform 1579"/>
              <p:cNvSpPr>
                <a:spLocks/>
              </p:cNvSpPr>
              <p:nvPr/>
            </p:nvSpPr>
            <p:spPr bwMode="auto">
              <a:xfrm>
                <a:off x="4264" y="2477"/>
                <a:ext cx="24" cy="18"/>
              </a:xfrm>
              <a:custGeom>
                <a:avLst/>
                <a:gdLst>
                  <a:gd name="T0" fmla="*/ 18 w 24"/>
                  <a:gd name="T1" fmla="*/ 18 h 18"/>
                  <a:gd name="T2" fmla="*/ 18 w 24"/>
                  <a:gd name="T3" fmla="*/ 18 h 18"/>
                  <a:gd name="T4" fmla="*/ 24 w 24"/>
                  <a:gd name="T5" fmla="*/ 18 h 18"/>
                  <a:gd name="T6" fmla="*/ 18 w 24"/>
                  <a:gd name="T7" fmla="*/ 12 h 18"/>
                  <a:gd name="T8" fmla="*/ 18 w 24"/>
                  <a:gd name="T9" fmla="*/ 6 h 18"/>
                  <a:gd name="T10" fmla="*/ 0 w 24"/>
                  <a:gd name="T11" fmla="*/ 0 h 18"/>
                  <a:gd name="T12" fmla="*/ 0 w 24"/>
                  <a:gd name="T13" fmla="*/ 0 h 18"/>
                  <a:gd name="T14" fmla="*/ 0 w 24"/>
                  <a:gd name="T15" fmla="*/ 6 h 18"/>
                  <a:gd name="T16" fmla="*/ 18 w 24"/>
                  <a:gd name="T17" fmla="*/ 12 h 18"/>
                  <a:gd name="T18" fmla="*/ 18 w 24"/>
                  <a:gd name="T19" fmla="*/ 12 h 18"/>
                  <a:gd name="T20" fmla="*/ 12 w 24"/>
                  <a:gd name="T21" fmla="*/ 12 h 18"/>
                  <a:gd name="T22" fmla="*/ 18 w 24"/>
                  <a:gd name="T23" fmla="*/ 18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4" h="18">
                    <a:moveTo>
                      <a:pt x="18" y="18"/>
                    </a:moveTo>
                    <a:lnTo>
                      <a:pt x="18" y="18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8" name="Freeform 1580"/>
              <p:cNvSpPr>
                <a:spLocks/>
              </p:cNvSpPr>
              <p:nvPr/>
            </p:nvSpPr>
            <p:spPr bwMode="auto">
              <a:xfrm>
                <a:off x="4228" y="2453"/>
                <a:ext cx="30" cy="18"/>
              </a:xfrm>
              <a:custGeom>
                <a:avLst/>
                <a:gdLst>
                  <a:gd name="T0" fmla="*/ 24 w 30"/>
                  <a:gd name="T1" fmla="*/ 18 h 18"/>
                  <a:gd name="T2" fmla="*/ 30 w 30"/>
                  <a:gd name="T3" fmla="*/ 12 h 18"/>
                  <a:gd name="T4" fmla="*/ 24 w 30"/>
                  <a:gd name="T5" fmla="*/ 12 h 18"/>
                  <a:gd name="T6" fmla="*/ 6 w 30"/>
                  <a:gd name="T7" fmla="*/ 0 h 18"/>
                  <a:gd name="T8" fmla="*/ 0 w 30"/>
                  <a:gd name="T9" fmla="*/ 0 h 18"/>
                  <a:gd name="T10" fmla="*/ 6 w 30"/>
                  <a:gd name="T11" fmla="*/ 6 h 18"/>
                  <a:gd name="T12" fmla="*/ 24 w 30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8">
                    <a:moveTo>
                      <a:pt x="24" y="18"/>
                    </a:moveTo>
                    <a:lnTo>
                      <a:pt x="30" y="12"/>
                    </a:lnTo>
                    <a:lnTo>
                      <a:pt x="24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9" name="Freeform 1581"/>
              <p:cNvSpPr>
                <a:spLocks/>
              </p:cNvSpPr>
              <p:nvPr/>
            </p:nvSpPr>
            <p:spPr bwMode="auto">
              <a:xfrm>
                <a:off x="4192" y="2435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12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12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0" name="Freeform 1582"/>
              <p:cNvSpPr>
                <a:spLocks/>
              </p:cNvSpPr>
              <p:nvPr/>
            </p:nvSpPr>
            <p:spPr bwMode="auto">
              <a:xfrm>
                <a:off x="4156" y="2417"/>
                <a:ext cx="24" cy="12"/>
              </a:xfrm>
              <a:custGeom>
                <a:avLst/>
                <a:gdLst>
                  <a:gd name="T0" fmla="*/ 24 w 24"/>
                  <a:gd name="T1" fmla="*/ 12 h 12"/>
                  <a:gd name="T2" fmla="*/ 24 w 24"/>
                  <a:gd name="T3" fmla="*/ 12 h 12"/>
                  <a:gd name="T4" fmla="*/ 24 w 24"/>
                  <a:gd name="T5" fmla="*/ 6 h 12"/>
                  <a:gd name="T6" fmla="*/ 6 w 24"/>
                  <a:gd name="T7" fmla="*/ 0 h 12"/>
                  <a:gd name="T8" fmla="*/ 0 w 24"/>
                  <a:gd name="T9" fmla="*/ 0 h 12"/>
                  <a:gd name="T10" fmla="*/ 0 w 24"/>
                  <a:gd name="T11" fmla="*/ 0 h 12"/>
                  <a:gd name="T12" fmla="*/ 0 w 24"/>
                  <a:gd name="T13" fmla="*/ 6 h 12"/>
                  <a:gd name="T14" fmla="*/ 6 w 24"/>
                  <a:gd name="T15" fmla="*/ 6 h 12"/>
                  <a:gd name="T16" fmla="*/ 24 w 24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2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1" name="Freeform 1583"/>
              <p:cNvSpPr>
                <a:spLocks/>
              </p:cNvSpPr>
              <p:nvPr/>
            </p:nvSpPr>
            <p:spPr bwMode="auto">
              <a:xfrm>
                <a:off x="4114" y="2405"/>
                <a:ext cx="30" cy="12"/>
              </a:xfrm>
              <a:custGeom>
                <a:avLst/>
                <a:gdLst>
                  <a:gd name="T0" fmla="*/ 24 w 30"/>
                  <a:gd name="T1" fmla="*/ 12 h 12"/>
                  <a:gd name="T2" fmla="*/ 30 w 30"/>
                  <a:gd name="T3" fmla="*/ 6 h 12"/>
                  <a:gd name="T4" fmla="*/ 24 w 30"/>
                  <a:gd name="T5" fmla="*/ 6 h 12"/>
                  <a:gd name="T6" fmla="*/ 0 w 30"/>
                  <a:gd name="T7" fmla="*/ 0 h 12"/>
                  <a:gd name="T8" fmla="*/ 0 w 30"/>
                  <a:gd name="T9" fmla="*/ 0 h 12"/>
                  <a:gd name="T10" fmla="*/ 0 w 30"/>
                  <a:gd name="T11" fmla="*/ 6 h 12"/>
                  <a:gd name="T12" fmla="*/ 24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4" y="12"/>
                    </a:moveTo>
                    <a:lnTo>
                      <a:pt x="30" y="6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2" name="Freeform 1584"/>
              <p:cNvSpPr>
                <a:spLocks/>
              </p:cNvSpPr>
              <p:nvPr/>
            </p:nvSpPr>
            <p:spPr bwMode="auto">
              <a:xfrm>
                <a:off x="4072" y="2387"/>
                <a:ext cx="30" cy="18"/>
              </a:xfrm>
              <a:custGeom>
                <a:avLst/>
                <a:gdLst>
                  <a:gd name="T0" fmla="*/ 30 w 30"/>
                  <a:gd name="T1" fmla="*/ 18 h 18"/>
                  <a:gd name="T2" fmla="*/ 30 w 30"/>
                  <a:gd name="T3" fmla="*/ 12 h 18"/>
                  <a:gd name="T4" fmla="*/ 30 w 30"/>
                  <a:gd name="T5" fmla="*/ 12 h 18"/>
                  <a:gd name="T6" fmla="*/ 12 w 30"/>
                  <a:gd name="T7" fmla="*/ 6 h 18"/>
                  <a:gd name="T8" fmla="*/ 6 w 30"/>
                  <a:gd name="T9" fmla="*/ 0 h 18"/>
                  <a:gd name="T10" fmla="*/ 0 w 30"/>
                  <a:gd name="T11" fmla="*/ 6 h 18"/>
                  <a:gd name="T12" fmla="*/ 6 w 30"/>
                  <a:gd name="T13" fmla="*/ 6 h 18"/>
                  <a:gd name="T14" fmla="*/ 12 w 30"/>
                  <a:gd name="T15" fmla="*/ 12 h 18"/>
                  <a:gd name="T16" fmla="*/ 30 w 30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8">
                    <a:moveTo>
                      <a:pt x="30" y="18"/>
                    </a:moveTo>
                    <a:lnTo>
                      <a:pt x="30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30" y="1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3" name="Freeform 1585"/>
              <p:cNvSpPr>
                <a:spLocks/>
              </p:cNvSpPr>
              <p:nvPr/>
            </p:nvSpPr>
            <p:spPr bwMode="auto">
              <a:xfrm>
                <a:off x="4030" y="2381"/>
                <a:ext cx="30" cy="12"/>
              </a:xfrm>
              <a:custGeom>
                <a:avLst/>
                <a:gdLst>
                  <a:gd name="T0" fmla="*/ 30 w 30"/>
                  <a:gd name="T1" fmla="*/ 12 h 12"/>
                  <a:gd name="T2" fmla="*/ 30 w 30"/>
                  <a:gd name="T3" fmla="*/ 6 h 12"/>
                  <a:gd name="T4" fmla="*/ 30 w 30"/>
                  <a:gd name="T5" fmla="*/ 6 h 12"/>
                  <a:gd name="T6" fmla="*/ 6 w 30"/>
                  <a:gd name="T7" fmla="*/ 0 h 12"/>
                  <a:gd name="T8" fmla="*/ 0 w 30"/>
                  <a:gd name="T9" fmla="*/ 6 h 12"/>
                  <a:gd name="T10" fmla="*/ 6 w 30"/>
                  <a:gd name="T11" fmla="*/ 6 h 12"/>
                  <a:gd name="T12" fmla="*/ 30 w 30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12"/>
                    </a:moveTo>
                    <a:lnTo>
                      <a:pt x="30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4" name="Freeform 1586"/>
              <p:cNvSpPr>
                <a:spLocks/>
              </p:cNvSpPr>
              <p:nvPr/>
            </p:nvSpPr>
            <p:spPr bwMode="auto">
              <a:xfrm>
                <a:off x="3994" y="2375"/>
                <a:ext cx="24" cy="6"/>
              </a:xfrm>
              <a:custGeom>
                <a:avLst/>
                <a:gdLst>
                  <a:gd name="T0" fmla="*/ 24 w 24"/>
                  <a:gd name="T1" fmla="*/ 6 h 6"/>
                  <a:gd name="T2" fmla="*/ 24 w 24"/>
                  <a:gd name="T3" fmla="*/ 6 h 6"/>
                  <a:gd name="T4" fmla="*/ 24 w 24"/>
                  <a:gd name="T5" fmla="*/ 0 h 6"/>
                  <a:gd name="T6" fmla="*/ 0 w 24"/>
                  <a:gd name="T7" fmla="*/ 0 h 6"/>
                  <a:gd name="T8" fmla="*/ 0 w 24"/>
                  <a:gd name="T9" fmla="*/ 0 h 6"/>
                  <a:gd name="T10" fmla="*/ 0 w 24"/>
                  <a:gd name="T11" fmla="*/ 6 h 6"/>
                  <a:gd name="T12" fmla="*/ 24 w 24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5" name="Freeform 1587"/>
              <p:cNvSpPr>
                <a:spLocks/>
              </p:cNvSpPr>
              <p:nvPr/>
            </p:nvSpPr>
            <p:spPr bwMode="auto">
              <a:xfrm>
                <a:off x="3951" y="2369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6" name="Freeform 1588"/>
              <p:cNvSpPr>
                <a:spLocks/>
              </p:cNvSpPr>
              <p:nvPr/>
            </p:nvSpPr>
            <p:spPr bwMode="auto">
              <a:xfrm>
                <a:off x="3909" y="2363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7" name="Freeform 1589"/>
              <p:cNvSpPr>
                <a:spLocks/>
              </p:cNvSpPr>
              <p:nvPr/>
            </p:nvSpPr>
            <p:spPr bwMode="auto">
              <a:xfrm>
                <a:off x="3867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18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0 w 30"/>
                  <a:gd name="T13" fmla="*/ 6 h 6"/>
                  <a:gd name="T14" fmla="*/ 18 w 30"/>
                  <a:gd name="T15" fmla="*/ 6 h 6"/>
                  <a:gd name="T16" fmla="*/ 24 w 30"/>
                  <a:gd name="T17" fmla="*/ 6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8" name="Freeform 1590"/>
              <p:cNvSpPr>
                <a:spLocks/>
              </p:cNvSpPr>
              <p:nvPr/>
            </p:nvSpPr>
            <p:spPr bwMode="auto">
              <a:xfrm>
                <a:off x="3825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6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9" name="Freeform 1591"/>
              <p:cNvSpPr>
                <a:spLocks/>
              </p:cNvSpPr>
              <p:nvPr/>
            </p:nvSpPr>
            <p:spPr bwMode="auto">
              <a:xfrm>
                <a:off x="3783" y="2357"/>
                <a:ext cx="30" cy="6"/>
              </a:xfrm>
              <a:custGeom>
                <a:avLst/>
                <a:gdLst>
                  <a:gd name="T0" fmla="*/ 24 w 30"/>
                  <a:gd name="T1" fmla="*/ 6 h 6"/>
                  <a:gd name="T2" fmla="*/ 30 w 30"/>
                  <a:gd name="T3" fmla="*/ 0 h 6"/>
                  <a:gd name="T4" fmla="*/ 24 w 30"/>
                  <a:gd name="T5" fmla="*/ 0 h 6"/>
                  <a:gd name="T6" fmla="*/ 0 w 30"/>
                  <a:gd name="T7" fmla="*/ 0 h 6"/>
                  <a:gd name="T8" fmla="*/ 0 w 30"/>
                  <a:gd name="T9" fmla="*/ 0 h 6"/>
                  <a:gd name="T10" fmla="*/ 0 w 30"/>
                  <a:gd name="T11" fmla="*/ 6 h 6"/>
                  <a:gd name="T12" fmla="*/ 24 w 30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24" y="6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75" name="Oval 1592"/>
            <p:cNvSpPr>
              <a:spLocks noChangeArrowheads="1"/>
            </p:cNvSpPr>
            <p:nvPr/>
          </p:nvSpPr>
          <p:spPr bwMode="auto">
            <a:xfrm>
              <a:off x="3321" y="2405"/>
              <a:ext cx="913" cy="3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5076" name="Group 1593"/>
            <p:cNvGrpSpPr>
              <a:grpSpLocks/>
            </p:cNvGrpSpPr>
            <p:nvPr/>
          </p:nvGrpSpPr>
          <p:grpSpPr bwMode="auto">
            <a:xfrm>
              <a:off x="3651" y="2501"/>
              <a:ext cx="246" cy="151"/>
              <a:chOff x="3651" y="2501"/>
              <a:chExt cx="246" cy="151"/>
            </a:xfrm>
          </p:grpSpPr>
          <p:sp>
            <p:nvSpPr>
              <p:cNvPr id="45136" name="Oval 1594"/>
              <p:cNvSpPr>
                <a:spLocks noChangeArrowheads="1"/>
              </p:cNvSpPr>
              <p:nvPr/>
            </p:nvSpPr>
            <p:spPr bwMode="auto">
              <a:xfrm>
                <a:off x="3651" y="2550"/>
                <a:ext cx="246" cy="10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137" name="Oval 1595"/>
              <p:cNvSpPr>
                <a:spLocks noChangeArrowheads="1"/>
              </p:cNvSpPr>
              <p:nvPr/>
            </p:nvSpPr>
            <p:spPr bwMode="auto">
              <a:xfrm>
                <a:off x="3651" y="2501"/>
                <a:ext cx="246" cy="10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138" name="Line 1596"/>
              <p:cNvSpPr>
                <a:spLocks noChangeShapeType="1"/>
              </p:cNvSpPr>
              <p:nvPr/>
            </p:nvSpPr>
            <p:spPr bwMode="auto">
              <a:xfrm>
                <a:off x="3651" y="2550"/>
                <a:ext cx="1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9" name="Line 1597"/>
              <p:cNvSpPr>
                <a:spLocks noChangeShapeType="1"/>
              </p:cNvSpPr>
              <p:nvPr/>
            </p:nvSpPr>
            <p:spPr bwMode="auto">
              <a:xfrm>
                <a:off x="3891" y="2550"/>
                <a:ext cx="1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77" name="Freeform 1598"/>
            <p:cNvSpPr>
              <a:spLocks/>
            </p:cNvSpPr>
            <p:nvPr/>
          </p:nvSpPr>
          <p:spPr bwMode="auto">
            <a:xfrm>
              <a:off x="4348" y="2321"/>
              <a:ext cx="906" cy="403"/>
            </a:xfrm>
            <a:custGeom>
              <a:avLst/>
              <a:gdLst>
                <a:gd name="T0" fmla="*/ 18 w 906"/>
                <a:gd name="T1" fmla="*/ 0 h 403"/>
                <a:gd name="T2" fmla="*/ 0 w 906"/>
                <a:gd name="T3" fmla="*/ 48 h 403"/>
                <a:gd name="T4" fmla="*/ 888 w 906"/>
                <a:gd name="T5" fmla="*/ 403 h 403"/>
                <a:gd name="T6" fmla="*/ 906 w 906"/>
                <a:gd name="T7" fmla="*/ 361 h 403"/>
                <a:gd name="T8" fmla="*/ 18 w 906"/>
                <a:gd name="T9" fmla="*/ 0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6" h="403">
                  <a:moveTo>
                    <a:pt x="18" y="0"/>
                  </a:moveTo>
                  <a:lnTo>
                    <a:pt x="0" y="48"/>
                  </a:lnTo>
                  <a:lnTo>
                    <a:pt x="888" y="403"/>
                  </a:lnTo>
                  <a:lnTo>
                    <a:pt x="906" y="36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Freeform 1599"/>
            <p:cNvSpPr>
              <a:spLocks/>
            </p:cNvSpPr>
            <p:nvPr/>
          </p:nvSpPr>
          <p:spPr bwMode="auto">
            <a:xfrm>
              <a:off x="4324" y="2309"/>
              <a:ext cx="144" cy="96"/>
            </a:xfrm>
            <a:custGeom>
              <a:avLst/>
              <a:gdLst>
                <a:gd name="T0" fmla="*/ 84 w 144"/>
                <a:gd name="T1" fmla="*/ 0 h 96"/>
                <a:gd name="T2" fmla="*/ 54 w 144"/>
                <a:gd name="T3" fmla="*/ 0 h 96"/>
                <a:gd name="T4" fmla="*/ 30 w 144"/>
                <a:gd name="T5" fmla="*/ 6 h 96"/>
                <a:gd name="T6" fmla="*/ 12 w 144"/>
                <a:gd name="T7" fmla="*/ 12 h 96"/>
                <a:gd name="T8" fmla="*/ 0 w 144"/>
                <a:gd name="T9" fmla="*/ 30 h 96"/>
                <a:gd name="T10" fmla="*/ 0 w 144"/>
                <a:gd name="T11" fmla="*/ 48 h 96"/>
                <a:gd name="T12" fmla="*/ 12 w 144"/>
                <a:gd name="T13" fmla="*/ 66 h 96"/>
                <a:gd name="T14" fmla="*/ 36 w 144"/>
                <a:gd name="T15" fmla="*/ 84 h 96"/>
                <a:gd name="T16" fmla="*/ 60 w 144"/>
                <a:gd name="T17" fmla="*/ 96 h 96"/>
                <a:gd name="T18" fmla="*/ 90 w 144"/>
                <a:gd name="T19" fmla="*/ 96 h 96"/>
                <a:gd name="T20" fmla="*/ 114 w 144"/>
                <a:gd name="T21" fmla="*/ 90 h 96"/>
                <a:gd name="T22" fmla="*/ 132 w 144"/>
                <a:gd name="T23" fmla="*/ 84 h 96"/>
                <a:gd name="T24" fmla="*/ 144 w 144"/>
                <a:gd name="T25" fmla="*/ 66 h 96"/>
                <a:gd name="T26" fmla="*/ 144 w 144"/>
                <a:gd name="T27" fmla="*/ 42 h 96"/>
                <a:gd name="T28" fmla="*/ 132 w 144"/>
                <a:gd name="T29" fmla="*/ 24 h 96"/>
                <a:gd name="T30" fmla="*/ 108 w 144"/>
                <a:gd name="T31" fmla="*/ 12 h 96"/>
                <a:gd name="T32" fmla="*/ 84 w 144"/>
                <a:gd name="T33" fmla="*/ 0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96">
                  <a:moveTo>
                    <a:pt x="84" y="0"/>
                  </a:moveTo>
                  <a:lnTo>
                    <a:pt x="54" y="0"/>
                  </a:lnTo>
                  <a:lnTo>
                    <a:pt x="30" y="6"/>
                  </a:lnTo>
                  <a:lnTo>
                    <a:pt x="12" y="12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12" y="66"/>
                  </a:lnTo>
                  <a:lnTo>
                    <a:pt x="36" y="84"/>
                  </a:lnTo>
                  <a:lnTo>
                    <a:pt x="60" y="96"/>
                  </a:lnTo>
                  <a:lnTo>
                    <a:pt x="90" y="96"/>
                  </a:lnTo>
                  <a:lnTo>
                    <a:pt x="114" y="90"/>
                  </a:lnTo>
                  <a:lnTo>
                    <a:pt x="132" y="84"/>
                  </a:lnTo>
                  <a:lnTo>
                    <a:pt x="144" y="66"/>
                  </a:lnTo>
                  <a:lnTo>
                    <a:pt x="144" y="42"/>
                  </a:lnTo>
                  <a:lnTo>
                    <a:pt x="132" y="24"/>
                  </a:lnTo>
                  <a:lnTo>
                    <a:pt x="108" y="12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Freeform 1600"/>
            <p:cNvSpPr>
              <a:spLocks/>
            </p:cNvSpPr>
            <p:nvPr/>
          </p:nvSpPr>
          <p:spPr bwMode="auto">
            <a:xfrm>
              <a:off x="5188" y="2598"/>
              <a:ext cx="96" cy="859"/>
            </a:xfrm>
            <a:custGeom>
              <a:avLst/>
              <a:gdLst>
                <a:gd name="T0" fmla="*/ 0 w 96"/>
                <a:gd name="T1" fmla="*/ 823 h 859"/>
                <a:gd name="T2" fmla="*/ 96 w 96"/>
                <a:gd name="T3" fmla="*/ 859 h 859"/>
                <a:gd name="T4" fmla="*/ 96 w 96"/>
                <a:gd name="T5" fmla="*/ 36 h 859"/>
                <a:gd name="T6" fmla="*/ 0 w 96"/>
                <a:gd name="T7" fmla="*/ 0 h 859"/>
                <a:gd name="T8" fmla="*/ 0 w 96"/>
                <a:gd name="T9" fmla="*/ 823 h 8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859">
                  <a:moveTo>
                    <a:pt x="0" y="823"/>
                  </a:moveTo>
                  <a:lnTo>
                    <a:pt x="96" y="859"/>
                  </a:lnTo>
                  <a:lnTo>
                    <a:pt x="96" y="36"/>
                  </a:lnTo>
                  <a:lnTo>
                    <a:pt x="0" y="0"/>
                  </a:lnTo>
                  <a:lnTo>
                    <a:pt x="0" y="8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Rectangle 1601"/>
            <p:cNvSpPr>
              <a:spLocks noChangeArrowheads="1"/>
            </p:cNvSpPr>
            <p:nvPr/>
          </p:nvSpPr>
          <p:spPr bwMode="auto">
            <a:xfrm>
              <a:off x="3417" y="2934"/>
              <a:ext cx="58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1" name="Rectangle 1602"/>
            <p:cNvSpPr>
              <a:spLocks noChangeArrowheads="1"/>
            </p:cNvSpPr>
            <p:nvPr/>
          </p:nvSpPr>
          <p:spPr bwMode="auto">
            <a:xfrm>
              <a:off x="3620" y="2940"/>
              <a:ext cx="2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Track 0</a:t>
              </a:r>
              <a:endParaRPr lang="en-US" altLang="en-US" sz="900"/>
            </a:p>
          </p:txBody>
        </p:sp>
        <p:sp>
          <p:nvSpPr>
            <p:cNvPr id="45082" name="Rectangle 1603"/>
            <p:cNvSpPr>
              <a:spLocks noChangeArrowheads="1"/>
            </p:cNvSpPr>
            <p:nvPr/>
          </p:nvSpPr>
          <p:spPr bwMode="auto">
            <a:xfrm>
              <a:off x="3465" y="2886"/>
              <a:ext cx="58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3" name="Rectangle 1604"/>
            <p:cNvSpPr>
              <a:spLocks noChangeArrowheads="1"/>
            </p:cNvSpPr>
            <p:nvPr/>
          </p:nvSpPr>
          <p:spPr bwMode="auto">
            <a:xfrm>
              <a:off x="3381" y="2883"/>
              <a:ext cx="2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Track 1</a:t>
              </a:r>
              <a:endParaRPr lang="en-US" altLang="en-US" sz="900"/>
            </a:p>
          </p:txBody>
        </p:sp>
        <p:sp>
          <p:nvSpPr>
            <p:cNvPr id="45084" name="Rectangle 1605"/>
            <p:cNvSpPr>
              <a:spLocks noChangeArrowheads="1"/>
            </p:cNvSpPr>
            <p:nvPr/>
          </p:nvSpPr>
          <p:spPr bwMode="auto">
            <a:xfrm>
              <a:off x="3741" y="2910"/>
              <a:ext cx="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5085" name="Rectangle 1606"/>
            <p:cNvSpPr>
              <a:spLocks noChangeArrowheads="1"/>
            </p:cNvSpPr>
            <p:nvPr/>
          </p:nvSpPr>
          <p:spPr bwMode="auto">
            <a:xfrm>
              <a:off x="3555" y="2742"/>
              <a:ext cx="58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6" name="Rectangle 1607"/>
            <p:cNvSpPr>
              <a:spLocks noChangeArrowheads="1"/>
            </p:cNvSpPr>
            <p:nvPr/>
          </p:nvSpPr>
          <p:spPr bwMode="auto">
            <a:xfrm>
              <a:off x="3831" y="2766"/>
              <a:ext cx="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5087" name="Line 1608"/>
            <p:cNvSpPr>
              <a:spLocks noChangeShapeType="1"/>
            </p:cNvSpPr>
            <p:nvPr/>
          </p:nvSpPr>
          <p:spPr bwMode="auto">
            <a:xfrm flipH="1" flipV="1">
              <a:off x="2841" y="2213"/>
              <a:ext cx="666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Line 1609"/>
            <p:cNvSpPr>
              <a:spLocks noChangeShapeType="1"/>
            </p:cNvSpPr>
            <p:nvPr/>
          </p:nvSpPr>
          <p:spPr bwMode="auto">
            <a:xfrm flipH="1" flipV="1">
              <a:off x="3081" y="2117"/>
              <a:ext cx="522" cy="33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Rectangle 1610"/>
            <p:cNvSpPr>
              <a:spLocks noChangeArrowheads="1"/>
            </p:cNvSpPr>
            <p:nvPr/>
          </p:nvSpPr>
          <p:spPr bwMode="auto">
            <a:xfrm>
              <a:off x="2793" y="2069"/>
              <a:ext cx="582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0" name="Rectangle 1611"/>
            <p:cNvSpPr>
              <a:spLocks noChangeArrowheads="1"/>
            </p:cNvSpPr>
            <p:nvPr/>
          </p:nvSpPr>
          <p:spPr bwMode="auto">
            <a:xfrm>
              <a:off x="2807" y="2087"/>
              <a:ext cx="2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Sector</a:t>
              </a:r>
              <a:endParaRPr lang="en-US" altLang="en-US" sz="1200"/>
            </a:p>
          </p:txBody>
        </p:sp>
        <p:grpSp>
          <p:nvGrpSpPr>
            <p:cNvPr id="45091" name="Group 1612"/>
            <p:cNvGrpSpPr>
              <a:grpSpLocks/>
            </p:cNvGrpSpPr>
            <p:nvPr/>
          </p:nvGrpSpPr>
          <p:grpSpPr bwMode="auto">
            <a:xfrm>
              <a:off x="2649" y="2580"/>
              <a:ext cx="624" cy="42"/>
              <a:chOff x="2649" y="2580"/>
              <a:chExt cx="624" cy="42"/>
            </a:xfrm>
          </p:grpSpPr>
          <p:sp>
            <p:nvSpPr>
              <p:cNvPr id="45133" name="Line 1613"/>
              <p:cNvSpPr>
                <a:spLocks noChangeShapeType="1"/>
              </p:cNvSpPr>
              <p:nvPr/>
            </p:nvSpPr>
            <p:spPr bwMode="auto">
              <a:xfrm>
                <a:off x="2673" y="2598"/>
                <a:ext cx="57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4" name="Freeform 1614"/>
              <p:cNvSpPr>
                <a:spLocks/>
              </p:cNvSpPr>
              <p:nvPr/>
            </p:nvSpPr>
            <p:spPr bwMode="auto">
              <a:xfrm>
                <a:off x="2649" y="2580"/>
                <a:ext cx="42" cy="42"/>
              </a:xfrm>
              <a:custGeom>
                <a:avLst/>
                <a:gdLst>
                  <a:gd name="T0" fmla="*/ 42 w 42"/>
                  <a:gd name="T1" fmla="*/ 0 h 42"/>
                  <a:gd name="T2" fmla="*/ 0 w 42"/>
                  <a:gd name="T3" fmla="*/ 18 h 42"/>
                  <a:gd name="T4" fmla="*/ 42 w 42"/>
                  <a:gd name="T5" fmla="*/ 42 h 42"/>
                  <a:gd name="T6" fmla="*/ 42 w 42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" h="42">
                    <a:moveTo>
                      <a:pt x="42" y="0"/>
                    </a:moveTo>
                    <a:lnTo>
                      <a:pt x="0" y="18"/>
                    </a:lnTo>
                    <a:lnTo>
                      <a:pt x="42" y="42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5" name="Freeform 1615"/>
              <p:cNvSpPr>
                <a:spLocks/>
              </p:cNvSpPr>
              <p:nvPr/>
            </p:nvSpPr>
            <p:spPr bwMode="auto">
              <a:xfrm>
                <a:off x="3237" y="2580"/>
                <a:ext cx="36" cy="42"/>
              </a:xfrm>
              <a:custGeom>
                <a:avLst/>
                <a:gdLst>
                  <a:gd name="T0" fmla="*/ 0 w 36"/>
                  <a:gd name="T1" fmla="*/ 42 h 42"/>
                  <a:gd name="T2" fmla="*/ 36 w 36"/>
                  <a:gd name="T3" fmla="*/ 18 h 42"/>
                  <a:gd name="T4" fmla="*/ 0 w 36"/>
                  <a:gd name="T5" fmla="*/ 0 h 42"/>
                  <a:gd name="T6" fmla="*/ 0 w 36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2">
                    <a:moveTo>
                      <a:pt x="0" y="42"/>
                    </a:moveTo>
                    <a:lnTo>
                      <a:pt x="36" y="18"/>
                    </a:lnTo>
                    <a:lnTo>
                      <a:pt x="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92" name="Rectangle 1616"/>
            <p:cNvSpPr>
              <a:spLocks noChangeArrowheads="1"/>
            </p:cNvSpPr>
            <p:nvPr/>
          </p:nvSpPr>
          <p:spPr bwMode="auto">
            <a:xfrm>
              <a:off x="2553" y="2453"/>
              <a:ext cx="774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3" name="Rectangle 1617"/>
            <p:cNvSpPr>
              <a:spLocks noChangeArrowheads="1"/>
            </p:cNvSpPr>
            <p:nvPr/>
          </p:nvSpPr>
          <p:spPr bwMode="auto">
            <a:xfrm>
              <a:off x="2626" y="2450"/>
              <a:ext cx="6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Recording area</a:t>
              </a:r>
              <a:endParaRPr lang="en-US" altLang="en-US" sz="1200"/>
            </a:p>
          </p:txBody>
        </p:sp>
        <p:sp>
          <p:nvSpPr>
            <p:cNvPr id="45094" name="Rectangle 1618"/>
            <p:cNvSpPr>
              <a:spLocks noChangeArrowheads="1"/>
            </p:cNvSpPr>
            <p:nvPr/>
          </p:nvSpPr>
          <p:spPr bwMode="auto">
            <a:xfrm>
              <a:off x="3219" y="247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5095" name="Oval 1619"/>
            <p:cNvSpPr>
              <a:spLocks noChangeArrowheads="1"/>
            </p:cNvSpPr>
            <p:nvPr/>
          </p:nvSpPr>
          <p:spPr bwMode="auto">
            <a:xfrm>
              <a:off x="3651" y="3601"/>
              <a:ext cx="246" cy="10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6" name="Rectangle 1620"/>
            <p:cNvSpPr>
              <a:spLocks noChangeArrowheads="1"/>
            </p:cNvSpPr>
            <p:nvPr/>
          </p:nvSpPr>
          <p:spPr bwMode="auto">
            <a:xfrm>
              <a:off x="3603" y="3553"/>
              <a:ext cx="336" cy="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7" name="Line 1621"/>
            <p:cNvSpPr>
              <a:spLocks noChangeShapeType="1"/>
            </p:cNvSpPr>
            <p:nvPr/>
          </p:nvSpPr>
          <p:spPr bwMode="auto">
            <a:xfrm flipV="1">
              <a:off x="3891" y="3505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8" name="Rectangle 1622"/>
            <p:cNvSpPr>
              <a:spLocks noChangeArrowheads="1"/>
            </p:cNvSpPr>
            <p:nvPr/>
          </p:nvSpPr>
          <p:spPr bwMode="auto">
            <a:xfrm>
              <a:off x="3465" y="3697"/>
              <a:ext cx="583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9" name="Rectangle 1623"/>
            <p:cNvSpPr>
              <a:spLocks noChangeArrowheads="1"/>
            </p:cNvSpPr>
            <p:nvPr/>
          </p:nvSpPr>
          <p:spPr bwMode="auto">
            <a:xfrm>
              <a:off x="3627" y="3727"/>
              <a:ext cx="3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Spindle</a:t>
              </a:r>
              <a:endParaRPr lang="en-US" altLang="en-US" sz="1400"/>
            </a:p>
          </p:txBody>
        </p:sp>
        <p:sp>
          <p:nvSpPr>
            <p:cNvPr id="45100" name="Rectangle 1624"/>
            <p:cNvSpPr>
              <a:spLocks noChangeArrowheads="1"/>
            </p:cNvSpPr>
            <p:nvPr/>
          </p:nvSpPr>
          <p:spPr bwMode="auto">
            <a:xfrm>
              <a:off x="3891" y="3727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5101" name="Rectangle 1625"/>
            <p:cNvSpPr>
              <a:spLocks noChangeArrowheads="1"/>
            </p:cNvSpPr>
            <p:nvPr/>
          </p:nvSpPr>
          <p:spPr bwMode="auto">
            <a:xfrm>
              <a:off x="2553" y="3457"/>
              <a:ext cx="7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02" name="Rectangle 1626"/>
            <p:cNvSpPr>
              <a:spLocks noChangeArrowheads="1"/>
            </p:cNvSpPr>
            <p:nvPr/>
          </p:nvSpPr>
          <p:spPr bwMode="auto">
            <a:xfrm>
              <a:off x="2745" y="3497"/>
              <a:ext cx="57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Direction of rotation</a:t>
              </a:r>
              <a:endParaRPr lang="en-US" altLang="en-US" sz="1400"/>
            </a:p>
          </p:txBody>
        </p:sp>
        <p:sp>
          <p:nvSpPr>
            <p:cNvPr id="45103" name="Rectangle 1627"/>
            <p:cNvSpPr>
              <a:spLocks noChangeArrowheads="1"/>
            </p:cNvSpPr>
            <p:nvPr/>
          </p:nvSpPr>
          <p:spPr bwMode="auto">
            <a:xfrm>
              <a:off x="3075" y="3577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5104" name="Rectangle 1628"/>
            <p:cNvSpPr>
              <a:spLocks noChangeArrowheads="1"/>
            </p:cNvSpPr>
            <p:nvPr/>
          </p:nvSpPr>
          <p:spPr bwMode="auto">
            <a:xfrm>
              <a:off x="4276" y="3457"/>
              <a:ext cx="43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05" name="Rectangle 1629"/>
            <p:cNvSpPr>
              <a:spLocks noChangeArrowheads="1"/>
            </p:cNvSpPr>
            <p:nvPr/>
          </p:nvSpPr>
          <p:spPr bwMode="auto">
            <a:xfrm>
              <a:off x="4336" y="3487"/>
              <a:ext cx="3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Platter</a:t>
              </a:r>
              <a:endParaRPr lang="en-US" altLang="en-US" sz="1400"/>
            </a:p>
          </p:txBody>
        </p:sp>
        <p:sp>
          <p:nvSpPr>
            <p:cNvPr id="45106" name="Rectangle 1630"/>
            <p:cNvSpPr>
              <a:spLocks noChangeArrowheads="1"/>
            </p:cNvSpPr>
            <p:nvPr/>
          </p:nvSpPr>
          <p:spPr bwMode="auto">
            <a:xfrm>
              <a:off x="4564" y="3487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5107" name="Line 1631"/>
            <p:cNvSpPr>
              <a:spLocks noChangeShapeType="1"/>
            </p:cNvSpPr>
            <p:nvPr/>
          </p:nvSpPr>
          <p:spPr bwMode="auto">
            <a:xfrm flipV="1">
              <a:off x="4372" y="2165"/>
              <a:ext cx="384" cy="192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8" name="Rectangle 1632"/>
            <p:cNvSpPr>
              <a:spLocks noChangeArrowheads="1"/>
            </p:cNvSpPr>
            <p:nvPr/>
          </p:nvSpPr>
          <p:spPr bwMode="auto">
            <a:xfrm>
              <a:off x="4708" y="2069"/>
              <a:ext cx="72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09" name="Rectangle 1633"/>
            <p:cNvSpPr>
              <a:spLocks noChangeArrowheads="1"/>
            </p:cNvSpPr>
            <p:nvPr/>
          </p:nvSpPr>
          <p:spPr bwMode="auto">
            <a:xfrm>
              <a:off x="4404" y="2015"/>
              <a:ext cx="81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Read/write head</a:t>
              </a:r>
              <a:endParaRPr lang="en-US" altLang="en-US" sz="1400"/>
            </a:p>
          </p:txBody>
        </p:sp>
        <p:sp>
          <p:nvSpPr>
            <p:cNvPr id="45110" name="Rectangle 1634"/>
            <p:cNvSpPr>
              <a:spLocks noChangeArrowheads="1"/>
            </p:cNvSpPr>
            <p:nvPr/>
          </p:nvSpPr>
          <p:spPr bwMode="auto">
            <a:xfrm>
              <a:off x="5362" y="2099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5111" name="Rectangle 1635"/>
            <p:cNvSpPr>
              <a:spLocks noChangeArrowheads="1"/>
            </p:cNvSpPr>
            <p:nvPr/>
          </p:nvSpPr>
          <p:spPr bwMode="auto">
            <a:xfrm>
              <a:off x="5044" y="2261"/>
              <a:ext cx="480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12" name="Rectangle 1636"/>
            <p:cNvSpPr>
              <a:spLocks noChangeArrowheads="1"/>
            </p:cNvSpPr>
            <p:nvPr/>
          </p:nvSpPr>
          <p:spPr bwMode="auto">
            <a:xfrm>
              <a:off x="5104" y="2291"/>
              <a:ext cx="41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Actuator</a:t>
              </a:r>
              <a:endParaRPr lang="en-US" altLang="en-US" sz="1400"/>
            </a:p>
          </p:txBody>
        </p:sp>
        <p:sp>
          <p:nvSpPr>
            <p:cNvPr id="45113" name="Rectangle 1637"/>
            <p:cNvSpPr>
              <a:spLocks noChangeArrowheads="1"/>
            </p:cNvSpPr>
            <p:nvPr/>
          </p:nvSpPr>
          <p:spPr bwMode="auto">
            <a:xfrm>
              <a:off x="5398" y="229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5114" name="Rectangle 1638"/>
            <p:cNvSpPr>
              <a:spLocks noChangeArrowheads="1"/>
            </p:cNvSpPr>
            <p:nvPr/>
          </p:nvSpPr>
          <p:spPr bwMode="auto">
            <a:xfrm>
              <a:off x="4852" y="3216"/>
              <a:ext cx="34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15" name="Rectangle 1639"/>
            <p:cNvSpPr>
              <a:spLocks noChangeArrowheads="1"/>
            </p:cNvSpPr>
            <p:nvPr/>
          </p:nvSpPr>
          <p:spPr bwMode="auto">
            <a:xfrm>
              <a:off x="4912" y="3246"/>
              <a:ext cx="20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Arm</a:t>
              </a:r>
              <a:endParaRPr lang="en-US" altLang="en-US" sz="1400"/>
            </a:p>
          </p:txBody>
        </p:sp>
        <p:sp>
          <p:nvSpPr>
            <p:cNvPr id="45116" name="Rectangle 1640"/>
            <p:cNvSpPr>
              <a:spLocks noChangeArrowheads="1"/>
            </p:cNvSpPr>
            <p:nvPr/>
          </p:nvSpPr>
          <p:spPr bwMode="auto">
            <a:xfrm>
              <a:off x="5062" y="3246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5117" name="Line 1641"/>
            <p:cNvSpPr>
              <a:spLocks noChangeShapeType="1"/>
            </p:cNvSpPr>
            <p:nvPr/>
          </p:nvSpPr>
          <p:spPr bwMode="auto">
            <a:xfrm flipV="1">
              <a:off x="5188" y="2550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8" name="Line 1642"/>
            <p:cNvSpPr>
              <a:spLocks noChangeShapeType="1"/>
            </p:cNvSpPr>
            <p:nvPr/>
          </p:nvSpPr>
          <p:spPr bwMode="auto">
            <a:xfrm flipV="1">
              <a:off x="5284" y="2598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9" name="Line 1643"/>
            <p:cNvSpPr>
              <a:spLocks noChangeShapeType="1"/>
            </p:cNvSpPr>
            <p:nvPr/>
          </p:nvSpPr>
          <p:spPr bwMode="auto">
            <a:xfrm flipV="1">
              <a:off x="5284" y="3409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0" name="Line 1644"/>
            <p:cNvSpPr>
              <a:spLocks noChangeShapeType="1"/>
            </p:cNvSpPr>
            <p:nvPr/>
          </p:nvSpPr>
          <p:spPr bwMode="auto">
            <a:xfrm flipV="1">
              <a:off x="5332" y="2598"/>
              <a:ext cx="1" cy="8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1" name="Line 1645"/>
            <p:cNvSpPr>
              <a:spLocks noChangeShapeType="1"/>
            </p:cNvSpPr>
            <p:nvPr/>
          </p:nvSpPr>
          <p:spPr bwMode="auto">
            <a:xfrm>
              <a:off x="5236" y="2550"/>
              <a:ext cx="96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2" name="Line 1646"/>
            <p:cNvSpPr>
              <a:spLocks noChangeShapeType="1"/>
            </p:cNvSpPr>
            <p:nvPr/>
          </p:nvSpPr>
          <p:spPr bwMode="auto">
            <a:xfrm flipV="1">
              <a:off x="3651" y="3505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3" name="Rectangle 1647"/>
            <p:cNvSpPr>
              <a:spLocks noChangeArrowheads="1"/>
            </p:cNvSpPr>
            <p:nvPr/>
          </p:nvSpPr>
          <p:spPr bwMode="auto">
            <a:xfrm>
              <a:off x="3195" y="2808"/>
              <a:ext cx="2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Track 2</a:t>
              </a:r>
              <a:endParaRPr lang="en-US" altLang="en-US" sz="900"/>
            </a:p>
          </p:txBody>
        </p:sp>
        <p:sp>
          <p:nvSpPr>
            <p:cNvPr id="45124" name="Rectangle 1648"/>
            <p:cNvSpPr>
              <a:spLocks noChangeArrowheads="1"/>
            </p:cNvSpPr>
            <p:nvPr/>
          </p:nvSpPr>
          <p:spPr bwMode="auto">
            <a:xfrm>
              <a:off x="3783" y="2868"/>
              <a:ext cx="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45125" name="Group 1649"/>
            <p:cNvGrpSpPr>
              <a:grpSpLocks/>
            </p:cNvGrpSpPr>
            <p:nvPr/>
          </p:nvGrpSpPr>
          <p:grpSpPr bwMode="auto">
            <a:xfrm>
              <a:off x="5194" y="2411"/>
              <a:ext cx="132" cy="90"/>
              <a:chOff x="5194" y="2411"/>
              <a:chExt cx="132" cy="90"/>
            </a:xfrm>
          </p:grpSpPr>
          <p:sp>
            <p:nvSpPr>
              <p:cNvPr id="45131" name="Freeform 1650"/>
              <p:cNvSpPr>
                <a:spLocks/>
              </p:cNvSpPr>
              <p:nvPr/>
            </p:nvSpPr>
            <p:spPr bwMode="auto">
              <a:xfrm>
                <a:off x="5206" y="2411"/>
                <a:ext cx="120" cy="84"/>
              </a:xfrm>
              <a:custGeom>
                <a:avLst/>
                <a:gdLst>
                  <a:gd name="T0" fmla="*/ 30 w 120"/>
                  <a:gd name="T1" fmla="*/ 0 h 84"/>
                  <a:gd name="T2" fmla="*/ 42 w 120"/>
                  <a:gd name="T3" fmla="*/ 0 h 84"/>
                  <a:gd name="T4" fmla="*/ 60 w 120"/>
                  <a:gd name="T5" fmla="*/ 0 h 84"/>
                  <a:gd name="T6" fmla="*/ 78 w 120"/>
                  <a:gd name="T7" fmla="*/ 0 h 84"/>
                  <a:gd name="T8" fmla="*/ 90 w 120"/>
                  <a:gd name="T9" fmla="*/ 0 h 84"/>
                  <a:gd name="T10" fmla="*/ 102 w 120"/>
                  <a:gd name="T11" fmla="*/ 6 h 84"/>
                  <a:gd name="T12" fmla="*/ 114 w 120"/>
                  <a:gd name="T13" fmla="*/ 18 h 84"/>
                  <a:gd name="T14" fmla="*/ 120 w 120"/>
                  <a:gd name="T15" fmla="*/ 30 h 84"/>
                  <a:gd name="T16" fmla="*/ 120 w 120"/>
                  <a:gd name="T17" fmla="*/ 42 h 84"/>
                  <a:gd name="T18" fmla="*/ 120 w 120"/>
                  <a:gd name="T19" fmla="*/ 54 h 84"/>
                  <a:gd name="T20" fmla="*/ 108 w 120"/>
                  <a:gd name="T21" fmla="*/ 60 h 84"/>
                  <a:gd name="T22" fmla="*/ 84 w 120"/>
                  <a:gd name="T23" fmla="*/ 78 h 84"/>
                  <a:gd name="T24" fmla="*/ 60 w 120"/>
                  <a:gd name="T25" fmla="*/ 84 h 84"/>
                  <a:gd name="T26" fmla="*/ 30 w 120"/>
                  <a:gd name="T27" fmla="*/ 84 h 84"/>
                  <a:gd name="T28" fmla="*/ 12 w 120"/>
                  <a:gd name="T29" fmla="*/ 72 h 84"/>
                  <a:gd name="T30" fmla="*/ 0 w 120"/>
                  <a:gd name="T31" fmla="*/ 60 h 8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20" h="84">
                    <a:moveTo>
                      <a:pt x="30" y="0"/>
                    </a:moveTo>
                    <a:lnTo>
                      <a:pt x="42" y="0"/>
                    </a:lnTo>
                    <a:lnTo>
                      <a:pt x="60" y="0"/>
                    </a:lnTo>
                    <a:lnTo>
                      <a:pt x="78" y="0"/>
                    </a:lnTo>
                    <a:lnTo>
                      <a:pt x="90" y="0"/>
                    </a:lnTo>
                    <a:lnTo>
                      <a:pt x="102" y="6"/>
                    </a:lnTo>
                    <a:lnTo>
                      <a:pt x="114" y="18"/>
                    </a:lnTo>
                    <a:lnTo>
                      <a:pt x="120" y="30"/>
                    </a:lnTo>
                    <a:lnTo>
                      <a:pt x="120" y="42"/>
                    </a:lnTo>
                    <a:lnTo>
                      <a:pt x="120" y="54"/>
                    </a:lnTo>
                    <a:lnTo>
                      <a:pt x="108" y="60"/>
                    </a:lnTo>
                    <a:lnTo>
                      <a:pt x="84" y="78"/>
                    </a:lnTo>
                    <a:lnTo>
                      <a:pt x="60" y="84"/>
                    </a:lnTo>
                    <a:lnTo>
                      <a:pt x="30" y="84"/>
                    </a:lnTo>
                    <a:lnTo>
                      <a:pt x="12" y="72"/>
                    </a:lnTo>
                    <a:lnTo>
                      <a:pt x="0" y="6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2" name="Freeform 1651"/>
              <p:cNvSpPr>
                <a:spLocks/>
              </p:cNvSpPr>
              <p:nvPr/>
            </p:nvSpPr>
            <p:spPr bwMode="auto">
              <a:xfrm>
                <a:off x="5194" y="2453"/>
                <a:ext cx="36" cy="48"/>
              </a:xfrm>
              <a:custGeom>
                <a:avLst/>
                <a:gdLst>
                  <a:gd name="T0" fmla="*/ 36 w 36"/>
                  <a:gd name="T1" fmla="*/ 24 h 48"/>
                  <a:gd name="T2" fmla="*/ 0 w 36"/>
                  <a:gd name="T3" fmla="*/ 0 h 48"/>
                  <a:gd name="T4" fmla="*/ 6 w 36"/>
                  <a:gd name="T5" fmla="*/ 48 h 48"/>
                  <a:gd name="T6" fmla="*/ 36 w 36"/>
                  <a:gd name="T7" fmla="*/ 24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8">
                    <a:moveTo>
                      <a:pt x="36" y="24"/>
                    </a:moveTo>
                    <a:lnTo>
                      <a:pt x="0" y="0"/>
                    </a:lnTo>
                    <a:lnTo>
                      <a:pt x="6" y="48"/>
                    </a:lnTo>
                    <a:lnTo>
                      <a:pt x="3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126" name="Group 1652"/>
            <p:cNvGrpSpPr>
              <a:grpSpLocks/>
            </p:cNvGrpSpPr>
            <p:nvPr/>
          </p:nvGrpSpPr>
          <p:grpSpPr bwMode="auto">
            <a:xfrm>
              <a:off x="2781" y="3366"/>
              <a:ext cx="276" cy="115"/>
              <a:chOff x="2781" y="3366"/>
              <a:chExt cx="276" cy="115"/>
            </a:xfrm>
          </p:grpSpPr>
          <p:sp>
            <p:nvSpPr>
              <p:cNvPr id="45129" name="Freeform 1653"/>
              <p:cNvSpPr>
                <a:spLocks/>
              </p:cNvSpPr>
              <p:nvPr/>
            </p:nvSpPr>
            <p:spPr bwMode="auto">
              <a:xfrm>
                <a:off x="2805" y="3378"/>
                <a:ext cx="252" cy="103"/>
              </a:xfrm>
              <a:custGeom>
                <a:avLst/>
                <a:gdLst>
                  <a:gd name="T0" fmla="*/ 252 w 252"/>
                  <a:gd name="T1" fmla="*/ 103 h 103"/>
                  <a:gd name="T2" fmla="*/ 240 w 252"/>
                  <a:gd name="T3" fmla="*/ 97 h 103"/>
                  <a:gd name="T4" fmla="*/ 222 w 252"/>
                  <a:gd name="T5" fmla="*/ 91 h 103"/>
                  <a:gd name="T6" fmla="*/ 174 w 252"/>
                  <a:gd name="T7" fmla="*/ 79 h 103"/>
                  <a:gd name="T8" fmla="*/ 126 w 252"/>
                  <a:gd name="T9" fmla="*/ 61 h 103"/>
                  <a:gd name="T10" fmla="*/ 72 w 252"/>
                  <a:gd name="T11" fmla="*/ 43 h 103"/>
                  <a:gd name="T12" fmla="*/ 36 w 252"/>
                  <a:gd name="T13" fmla="*/ 25 h 103"/>
                  <a:gd name="T14" fmla="*/ 0 w 252"/>
                  <a:gd name="T15" fmla="*/ 0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2" h="103">
                    <a:moveTo>
                      <a:pt x="252" y="103"/>
                    </a:moveTo>
                    <a:lnTo>
                      <a:pt x="240" y="97"/>
                    </a:lnTo>
                    <a:lnTo>
                      <a:pt x="222" y="91"/>
                    </a:lnTo>
                    <a:lnTo>
                      <a:pt x="174" y="79"/>
                    </a:lnTo>
                    <a:lnTo>
                      <a:pt x="126" y="61"/>
                    </a:lnTo>
                    <a:lnTo>
                      <a:pt x="72" y="43"/>
                    </a:lnTo>
                    <a:lnTo>
                      <a:pt x="36" y="25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0" name="Freeform 1654"/>
              <p:cNvSpPr>
                <a:spLocks/>
              </p:cNvSpPr>
              <p:nvPr/>
            </p:nvSpPr>
            <p:spPr bwMode="auto">
              <a:xfrm>
                <a:off x="2781" y="3366"/>
                <a:ext cx="48" cy="37"/>
              </a:xfrm>
              <a:custGeom>
                <a:avLst/>
                <a:gdLst>
                  <a:gd name="T0" fmla="*/ 48 w 48"/>
                  <a:gd name="T1" fmla="*/ 0 h 37"/>
                  <a:gd name="T2" fmla="*/ 0 w 48"/>
                  <a:gd name="T3" fmla="*/ 0 h 37"/>
                  <a:gd name="T4" fmla="*/ 30 w 48"/>
                  <a:gd name="T5" fmla="*/ 37 h 37"/>
                  <a:gd name="T6" fmla="*/ 48 w 48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37">
                    <a:moveTo>
                      <a:pt x="48" y="0"/>
                    </a:moveTo>
                    <a:lnTo>
                      <a:pt x="0" y="0"/>
                    </a:lnTo>
                    <a:lnTo>
                      <a:pt x="30" y="37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127" name="Freeform 1655"/>
            <p:cNvSpPr>
              <a:spLocks/>
            </p:cNvSpPr>
            <p:nvPr/>
          </p:nvSpPr>
          <p:spPr bwMode="auto">
            <a:xfrm>
              <a:off x="3657" y="2574"/>
              <a:ext cx="48" cy="54"/>
            </a:xfrm>
            <a:custGeom>
              <a:avLst/>
              <a:gdLst>
                <a:gd name="T0" fmla="*/ 0 w 48"/>
                <a:gd name="T1" fmla="*/ 30 h 54"/>
                <a:gd name="T2" fmla="*/ 0 w 48"/>
                <a:gd name="T3" fmla="*/ 12 h 54"/>
                <a:gd name="T4" fmla="*/ 0 w 48"/>
                <a:gd name="T5" fmla="*/ 0 h 54"/>
                <a:gd name="T6" fmla="*/ 12 w 48"/>
                <a:gd name="T7" fmla="*/ 6 h 54"/>
                <a:gd name="T8" fmla="*/ 24 w 48"/>
                <a:gd name="T9" fmla="*/ 12 h 54"/>
                <a:gd name="T10" fmla="*/ 24 w 48"/>
                <a:gd name="T11" fmla="*/ 12 h 54"/>
                <a:gd name="T12" fmla="*/ 24 w 48"/>
                <a:gd name="T13" fmla="*/ 12 h 54"/>
                <a:gd name="T14" fmla="*/ 24 w 48"/>
                <a:gd name="T15" fmla="*/ 12 h 54"/>
                <a:gd name="T16" fmla="*/ 24 w 48"/>
                <a:gd name="T17" fmla="*/ 12 h 54"/>
                <a:gd name="T18" fmla="*/ 24 w 48"/>
                <a:gd name="T19" fmla="*/ 12 h 54"/>
                <a:gd name="T20" fmla="*/ 36 w 48"/>
                <a:gd name="T21" fmla="*/ 18 h 54"/>
                <a:gd name="T22" fmla="*/ 48 w 48"/>
                <a:gd name="T23" fmla="*/ 18 h 54"/>
                <a:gd name="T24" fmla="*/ 48 w 48"/>
                <a:gd name="T25" fmla="*/ 24 h 54"/>
                <a:gd name="T26" fmla="*/ 48 w 48"/>
                <a:gd name="T27" fmla="*/ 24 h 54"/>
                <a:gd name="T28" fmla="*/ 48 w 48"/>
                <a:gd name="T29" fmla="*/ 24 h 54"/>
                <a:gd name="T30" fmla="*/ 48 w 48"/>
                <a:gd name="T31" fmla="*/ 30 h 54"/>
                <a:gd name="T32" fmla="*/ 48 w 48"/>
                <a:gd name="T33" fmla="*/ 30 h 54"/>
                <a:gd name="T34" fmla="*/ 42 w 48"/>
                <a:gd name="T35" fmla="*/ 36 h 54"/>
                <a:gd name="T36" fmla="*/ 42 w 48"/>
                <a:gd name="T37" fmla="*/ 48 h 54"/>
                <a:gd name="T38" fmla="*/ 30 w 48"/>
                <a:gd name="T39" fmla="*/ 42 h 54"/>
                <a:gd name="T40" fmla="*/ 24 w 48"/>
                <a:gd name="T41" fmla="*/ 48 h 54"/>
                <a:gd name="T42" fmla="*/ 24 w 48"/>
                <a:gd name="T43" fmla="*/ 54 h 54"/>
                <a:gd name="T44" fmla="*/ 18 w 48"/>
                <a:gd name="T45" fmla="*/ 48 h 54"/>
                <a:gd name="T46" fmla="*/ 18 w 48"/>
                <a:gd name="T47" fmla="*/ 42 h 54"/>
                <a:gd name="T48" fmla="*/ 12 w 48"/>
                <a:gd name="T49" fmla="*/ 36 h 54"/>
                <a:gd name="T50" fmla="*/ 6 w 48"/>
                <a:gd name="T51" fmla="*/ 24 h 54"/>
                <a:gd name="T52" fmla="*/ 0 w 48"/>
                <a:gd name="T53" fmla="*/ 24 h 54"/>
                <a:gd name="T54" fmla="*/ 0 w 48"/>
                <a:gd name="T55" fmla="*/ 30 h 5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8" h="54">
                  <a:moveTo>
                    <a:pt x="0" y="30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8" y="18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2" y="36"/>
                  </a:lnTo>
                  <a:lnTo>
                    <a:pt x="42" y="48"/>
                  </a:lnTo>
                  <a:lnTo>
                    <a:pt x="30" y="42"/>
                  </a:lnTo>
                  <a:lnTo>
                    <a:pt x="24" y="48"/>
                  </a:lnTo>
                  <a:lnTo>
                    <a:pt x="24" y="54"/>
                  </a:lnTo>
                  <a:lnTo>
                    <a:pt x="18" y="48"/>
                  </a:lnTo>
                  <a:lnTo>
                    <a:pt x="18" y="42"/>
                  </a:lnTo>
                  <a:lnTo>
                    <a:pt x="12" y="36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8" name="Freeform 1656"/>
            <p:cNvSpPr>
              <a:spLocks/>
            </p:cNvSpPr>
            <p:nvPr/>
          </p:nvSpPr>
          <p:spPr bwMode="auto">
            <a:xfrm>
              <a:off x="3849" y="2580"/>
              <a:ext cx="48" cy="54"/>
            </a:xfrm>
            <a:custGeom>
              <a:avLst/>
              <a:gdLst>
                <a:gd name="T0" fmla="*/ 0 w 48"/>
                <a:gd name="T1" fmla="*/ 24 h 54"/>
                <a:gd name="T2" fmla="*/ 0 w 48"/>
                <a:gd name="T3" fmla="*/ 36 h 54"/>
                <a:gd name="T4" fmla="*/ 0 w 48"/>
                <a:gd name="T5" fmla="*/ 54 h 54"/>
                <a:gd name="T6" fmla="*/ 6 w 48"/>
                <a:gd name="T7" fmla="*/ 54 h 54"/>
                <a:gd name="T8" fmla="*/ 12 w 48"/>
                <a:gd name="T9" fmla="*/ 48 h 54"/>
                <a:gd name="T10" fmla="*/ 18 w 48"/>
                <a:gd name="T11" fmla="*/ 42 h 54"/>
                <a:gd name="T12" fmla="*/ 18 w 48"/>
                <a:gd name="T13" fmla="*/ 36 h 54"/>
                <a:gd name="T14" fmla="*/ 24 w 48"/>
                <a:gd name="T15" fmla="*/ 42 h 54"/>
                <a:gd name="T16" fmla="*/ 24 w 48"/>
                <a:gd name="T17" fmla="*/ 42 h 54"/>
                <a:gd name="T18" fmla="*/ 30 w 48"/>
                <a:gd name="T19" fmla="*/ 42 h 54"/>
                <a:gd name="T20" fmla="*/ 36 w 48"/>
                <a:gd name="T21" fmla="*/ 36 h 54"/>
                <a:gd name="T22" fmla="*/ 48 w 48"/>
                <a:gd name="T23" fmla="*/ 30 h 54"/>
                <a:gd name="T24" fmla="*/ 48 w 48"/>
                <a:gd name="T25" fmla="*/ 30 h 54"/>
                <a:gd name="T26" fmla="*/ 42 w 48"/>
                <a:gd name="T27" fmla="*/ 30 h 54"/>
                <a:gd name="T28" fmla="*/ 42 w 48"/>
                <a:gd name="T29" fmla="*/ 18 h 54"/>
                <a:gd name="T30" fmla="*/ 42 w 48"/>
                <a:gd name="T31" fmla="*/ 18 h 54"/>
                <a:gd name="T32" fmla="*/ 36 w 48"/>
                <a:gd name="T33" fmla="*/ 18 h 54"/>
                <a:gd name="T34" fmla="*/ 36 w 48"/>
                <a:gd name="T35" fmla="*/ 12 h 54"/>
                <a:gd name="T36" fmla="*/ 36 w 48"/>
                <a:gd name="T37" fmla="*/ 0 h 54"/>
                <a:gd name="T38" fmla="*/ 30 w 48"/>
                <a:gd name="T39" fmla="*/ 6 h 54"/>
                <a:gd name="T40" fmla="*/ 30 w 48"/>
                <a:gd name="T41" fmla="*/ 6 h 54"/>
                <a:gd name="T42" fmla="*/ 36 w 48"/>
                <a:gd name="T43" fmla="*/ 0 h 54"/>
                <a:gd name="T44" fmla="*/ 30 w 48"/>
                <a:gd name="T45" fmla="*/ 0 h 54"/>
                <a:gd name="T46" fmla="*/ 30 w 48"/>
                <a:gd name="T47" fmla="*/ 6 h 54"/>
                <a:gd name="T48" fmla="*/ 24 w 48"/>
                <a:gd name="T49" fmla="*/ 12 h 54"/>
                <a:gd name="T50" fmla="*/ 18 w 48"/>
                <a:gd name="T51" fmla="*/ 12 h 54"/>
                <a:gd name="T52" fmla="*/ 12 w 48"/>
                <a:gd name="T53" fmla="*/ 18 h 54"/>
                <a:gd name="T54" fmla="*/ 0 w 48"/>
                <a:gd name="T55" fmla="*/ 30 h 54"/>
                <a:gd name="T56" fmla="*/ 0 w 48"/>
                <a:gd name="T57" fmla="*/ 30 h 54"/>
                <a:gd name="T58" fmla="*/ 0 w 48"/>
                <a:gd name="T59" fmla="*/ 24 h 5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8" h="54">
                  <a:moveTo>
                    <a:pt x="0" y="24"/>
                  </a:moveTo>
                  <a:lnTo>
                    <a:pt x="0" y="36"/>
                  </a:lnTo>
                  <a:lnTo>
                    <a:pt x="0" y="54"/>
                  </a:lnTo>
                  <a:lnTo>
                    <a:pt x="6" y="54"/>
                  </a:lnTo>
                  <a:lnTo>
                    <a:pt x="12" y="48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24" y="42"/>
                  </a:lnTo>
                  <a:lnTo>
                    <a:pt x="30" y="42"/>
                  </a:lnTo>
                  <a:lnTo>
                    <a:pt x="36" y="36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6" y="12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30"/>
                  </a:lnTo>
                  <a:lnTo>
                    <a:pt x="0" y="24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1" name="Text Box 1657"/>
          <p:cNvSpPr txBox="1">
            <a:spLocks noChangeArrowheads="1"/>
          </p:cNvSpPr>
          <p:nvPr/>
        </p:nvSpPr>
        <p:spPr bwMode="auto">
          <a:xfrm>
            <a:off x="4918075" y="1196975"/>
            <a:ext cx="351472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/>
              <a:t>Disk Access Time =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rgbClr val="FF0000"/>
                </a:solidFill>
              </a:rPr>
              <a:t>Seek Time</a:t>
            </a:r>
            <a:r>
              <a:rPr lang="en-US" altLang="en-US" sz="2400"/>
              <a:t> +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rgbClr val="FF0000"/>
                </a:solidFill>
              </a:rPr>
              <a:t>Rotation Latency</a:t>
            </a:r>
            <a:r>
              <a:rPr lang="en-US" altLang="en-US" sz="2400"/>
              <a:t> +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rgbClr val="FF0000"/>
                </a:solidFill>
              </a:rPr>
              <a:t>Transfer Time</a:t>
            </a:r>
          </a:p>
        </p:txBody>
      </p:sp>
      <p:sp>
        <p:nvSpPr>
          <p:cNvPr id="45062" name="Text Box 1658"/>
          <p:cNvSpPr txBox="1">
            <a:spLocks noChangeArrowheads="1"/>
          </p:cNvSpPr>
          <p:nvPr/>
        </p:nvSpPr>
        <p:spPr bwMode="auto">
          <a:xfrm>
            <a:off x="425450" y="4452938"/>
            <a:ext cx="4089400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Seek Time</a:t>
            </a:r>
            <a:r>
              <a:rPr lang="en-US" altLang="en-US"/>
              <a:t>: head movement to the desired track (milliseconds)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Rotation Latency</a:t>
            </a:r>
            <a:r>
              <a:rPr lang="en-US" altLang="en-US"/>
              <a:t>: disk rotation until desired sector arrives under the head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Transfer Time</a:t>
            </a:r>
            <a:r>
              <a:rPr lang="en-US" altLang="en-US"/>
              <a:t>: to transfer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482600" y="21748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0099"/>
                </a:solidFill>
                <a:latin typeface="Comic Sans MS" panose="030F0702030302020204" pitchFamily="66" charset="0"/>
              </a:rPr>
              <a:t>Example on Disk Access Time</a:t>
            </a:r>
          </a:p>
        </p:txBody>
      </p:sp>
      <p:sp>
        <p:nvSpPr>
          <p:cNvPr id="405509" name="Rectangle 5"/>
          <p:cNvSpPr>
            <a:spLocks noChangeArrowheads="1"/>
          </p:cNvSpPr>
          <p:nvPr/>
        </p:nvSpPr>
        <p:spPr bwMode="auto">
          <a:xfrm>
            <a:off x="482600" y="1108075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en-US"/>
              <a:t>Given a magnetic disk with the following properties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Rotation speed = 7200 RPM (rotations per minute)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Average seek = 8 ms, Sector = 512 bytes, Track = 200 sectors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/>
              <a:t>Calculate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Time of one rotation (in milliseconds)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Average time to access a block of 32 consecutive sectors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>
                <a:solidFill>
                  <a:srgbClr val="FF0000"/>
                </a:solidFill>
              </a:rPr>
              <a:t>Answer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Rotations per second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Rotation time in milliseconds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Average rotational latency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Time to transfer 32 sectors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/>
              <a:t>Average access time</a:t>
            </a:r>
          </a:p>
        </p:txBody>
      </p:sp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2843213" y="4119563"/>
            <a:ext cx="342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2000"/>
              <a:t>	= 7200/60 = 120 RPS</a:t>
            </a:r>
          </a:p>
        </p:txBody>
      </p:sp>
      <p:sp>
        <p:nvSpPr>
          <p:cNvPr id="405511" name="Rectangle 7"/>
          <p:cNvSpPr>
            <a:spLocks noChangeArrowheads="1"/>
          </p:cNvSpPr>
          <p:nvPr/>
        </p:nvSpPr>
        <p:spPr bwMode="auto">
          <a:xfrm>
            <a:off x="4456113" y="4529138"/>
            <a:ext cx="2649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= 1000/120 = 8.33 ms</a:t>
            </a:r>
          </a:p>
        </p:txBody>
      </p:sp>
      <p:sp>
        <p:nvSpPr>
          <p:cNvPr id="405512" name="Rectangle 8"/>
          <p:cNvSpPr>
            <a:spLocks noChangeArrowheads="1"/>
          </p:cNvSpPr>
          <p:nvPr/>
        </p:nvSpPr>
        <p:spPr bwMode="auto">
          <a:xfrm>
            <a:off x="4168775" y="4926013"/>
            <a:ext cx="374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= time of half rotation = 4.17 ms</a:t>
            </a:r>
          </a:p>
        </p:txBody>
      </p:sp>
      <p:sp>
        <p:nvSpPr>
          <p:cNvPr id="405513" name="Rectangle 9"/>
          <p:cNvSpPr>
            <a:spLocks noChangeArrowheads="1"/>
          </p:cNvSpPr>
          <p:nvPr/>
        </p:nvSpPr>
        <p:spPr bwMode="auto">
          <a:xfrm>
            <a:off x="4243388" y="5308600"/>
            <a:ext cx="326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= (32/200) * 8.33 = 1.33 ms</a:t>
            </a:r>
          </a:p>
        </p:txBody>
      </p:sp>
      <p:sp>
        <p:nvSpPr>
          <p:cNvPr id="405514" name="Rectangle 10"/>
          <p:cNvSpPr>
            <a:spLocks noChangeArrowheads="1"/>
          </p:cNvSpPr>
          <p:nvPr/>
        </p:nvSpPr>
        <p:spPr bwMode="auto">
          <a:xfrm>
            <a:off x="3590925" y="5707063"/>
            <a:ext cx="3294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= 8 + 4.17 + 1.33 = 13.5 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5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5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5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5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5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5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5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0" grpId="0"/>
      <p:bldP spid="405511" grpId="0"/>
      <p:bldP spid="4055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482600" y="317500"/>
            <a:ext cx="8229600" cy="79216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0099"/>
                </a:solidFill>
                <a:latin typeface="Comic Sans MS" panose="030F0702030302020204" pitchFamily="66" charset="0"/>
              </a:rPr>
              <a:t>Processor-Memory Performance Gap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457200" y="5143500"/>
            <a:ext cx="8078788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1980 – No cache in microprocessor</a:t>
            </a:r>
          </a:p>
          <a:p>
            <a:pPr eaLnBrk="1" hangingPunct="1"/>
            <a:r>
              <a:rPr lang="en-US" altLang="en-US"/>
              <a:t>1995 – Two-level cache on microprocessor</a:t>
            </a:r>
          </a:p>
        </p:txBody>
      </p:sp>
      <p:grpSp>
        <p:nvGrpSpPr>
          <p:cNvPr id="48132" name="Group 6"/>
          <p:cNvGrpSpPr>
            <a:grpSpLocks/>
          </p:cNvGrpSpPr>
          <p:nvPr/>
        </p:nvGrpSpPr>
        <p:grpSpPr bwMode="auto">
          <a:xfrm>
            <a:off x="495300" y="1179513"/>
            <a:ext cx="7747000" cy="3906837"/>
            <a:chOff x="312" y="743"/>
            <a:chExt cx="4880" cy="2461"/>
          </a:xfrm>
        </p:grpSpPr>
        <p:sp>
          <p:nvSpPr>
            <p:cNvPr id="48133" name="Rectangle 7"/>
            <p:cNvSpPr>
              <a:spLocks noChangeArrowheads="1"/>
            </p:cNvSpPr>
            <p:nvPr/>
          </p:nvSpPr>
          <p:spPr bwMode="auto">
            <a:xfrm>
              <a:off x="3390" y="743"/>
              <a:ext cx="150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CPU: 55% per year</a:t>
              </a:r>
            </a:p>
          </p:txBody>
        </p:sp>
        <p:sp>
          <p:nvSpPr>
            <p:cNvPr id="48134" name="Rectangle 8"/>
            <p:cNvSpPr>
              <a:spLocks noChangeArrowheads="1"/>
            </p:cNvSpPr>
            <p:nvPr/>
          </p:nvSpPr>
          <p:spPr bwMode="auto">
            <a:xfrm>
              <a:off x="3759" y="2498"/>
              <a:ext cx="141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/>
                <a:t>DRAM: 7% per year</a:t>
              </a:r>
            </a:p>
          </p:txBody>
        </p:sp>
        <p:sp>
          <p:nvSpPr>
            <p:cNvPr id="48135" name="Line 9"/>
            <p:cNvSpPr>
              <a:spLocks noChangeShapeType="1"/>
            </p:cNvSpPr>
            <p:nvPr/>
          </p:nvSpPr>
          <p:spPr bwMode="auto">
            <a:xfrm>
              <a:off x="4055" y="978"/>
              <a:ext cx="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6" name="Line 10"/>
            <p:cNvSpPr>
              <a:spLocks noChangeShapeType="1"/>
            </p:cNvSpPr>
            <p:nvPr/>
          </p:nvSpPr>
          <p:spPr bwMode="auto">
            <a:xfrm flipV="1">
              <a:off x="954" y="970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Line 11"/>
            <p:cNvSpPr>
              <a:spLocks noChangeShapeType="1"/>
            </p:cNvSpPr>
            <p:nvPr/>
          </p:nvSpPr>
          <p:spPr bwMode="auto">
            <a:xfrm>
              <a:off x="931" y="2810"/>
              <a:ext cx="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Line 12"/>
            <p:cNvSpPr>
              <a:spLocks noChangeShapeType="1"/>
            </p:cNvSpPr>
            <p:nvPr/>
          </p:nvSpPr>
          <p:spPr bwMode="auto">
            <a:xfrm>
              <a:off x="954" y="2810"/>
              <a:ext cx="31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Line 13"/>
            <p:cNvSpPr>
              <a:spLocks noChangeShapeType="1"/>
            </p:cNvSpPr>
            <p:nvPr/>
          </p:nvSpPr>
          <p:spPr bwMode="auto">
            <a:xfrm flipV="1">
              <a:off x="954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Line 14"/>
            <p:cNvSpPr>
              <a:spLocks noChangeShapeType="1"/>
            </p:cNvSpPr>
            <p:nvPr/>
          </p:nvSpPr>
          <p:spPr bwMode="auto">
            <a:xfrm flipV="1">
              <a:off x="1109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Line 15"/>
            <p:cNvSpPr>
              <a:spLocks noChangeShapeType="1"/>
            </p:cNvSpPr>
            <p:nvPr/>
          </p:nvSpPr>
          <p:spPr bwMode="auto">
            <a:xfrm flipV="1">
              <a:off x="1271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16"/>
            <p:cNvSpPr>
              <a:spLocks noChangeShapeType="1"/>
            </p:cNvSpPr>
            <p:nvPr/>
          </p:nvSpPr>
          <p:spPr bwMode="auto">
            <a:xfrm flipV="1">
              <a:off x="1426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17"/>
            <p:cNvSpPr>
              <a:spLocks noChangeShapeType="1"/>
            </p:cNvSpPr>
            <p:nvPr/>
          </p:nvSpPr>
          <p:spPr bwMode="auto">
            <a:xfrm flipV="1">
              <a:off x="1581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Line 18"/>
            <p:cNvSpPr>
              <a:spLocks noChangeShapeType="1"/>
            </p:cNvSpPr>
            <p:nvPr/>
          </p:nvSpPr>
          <p:spPr bwMode="auto">
            <a:xfrm flipV="1">
              <a:off x="1736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Line 19"/>
            <p:cNvSpPr>
              <a:spLocks noChangeShapeType="1"/>
            </p:cNvSpPr>
            <p:nvPr/>
          </p:nvSpPr>
          <p:spPr bwMode="auto">
            <a:xfrm flipV="1">
              <a:off x="1891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6" name="Line 20"/>
            <p:cNvSpPr>
              <a:spLocks noChangeShapeType="1"/>
            </p:cNvSpPr>
            <p:nvPr/>
          </p:nvSpPr>
          <p:spPr bwMode="auto">
            <a:xfrm flipV="1">
              <a:off x="2046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Line 21"/>
            <p:cNvSpPr>
              <a:spLocks noChangeShapeType="1"/>
            </p:cNvSpPr>
            <p:nvPr/>
          </p:nvSpPr>
          <p:spPr bwMode="auto">
            <a:xfrm flipV="1">
              <a:off x="2202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Line 22"/>
            <p:cNvSpPr>
              <a:spLocks noChangeShapeType="1"/>
            </p:cNvSpPr>
            <p:nvPr/>
          </p:nvSpPr>
          <p:spPr bwMode="auto">
            <a:xfrm flipV="1">
              <a:off x="2364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9" name="Line 23"/>
            <p:cNvSpPr>
              <a:spLocks noChangeShapeType="1"/>
            </p:cNvSpPr>
            <p:nvPr/>
          </p:nvSpPr>
          <p:spPr bwMode="auto">
            <a:xfrm flipV="1">
              <a:off x="2519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Line 24"/>
            <p:cNvSpPr>
              <a:spLocks noChangeShapeType="1"/>
            </p:cNvSpPr>
            <p:nvPr/>
          </p:nvSpPr>
          <p:spPr bwMode="auto">
            <a:xfrm flipV="1">
              <a:off x="2674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Line 25"/>
            <p:cNvSpPr>
              <a:spLocks noChangeShapeType="1"/>
            </p:cNvSpPr>
            <p:nvPr/>
          </p:nvSpPr>
          <p:spPr bwMode="auto">
            <a:xfrm flipV="1">
              <a:off x="2829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Line 26"/>
            <p:cNvSpPr>
              <a:spLocks noChangeShapeType="1"/>
            </p:cNvSpPr>
            <p:nvPr/>
          </p:nvSpPr>
          <p:spPr bwMode="auto">
            <a:xfrm flipV="1">
              <a:off x="2984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Line 27"/>
            <p:cNvSpPr>
              <a:spLocks noChangeShapeType="1"/>
            </p:cNvSpPr>
            <p:nvPr/>
          </p:nvSpPr>
          <p:spPr bwMode="auto">
            <a:xfrm flipV="1">
              <a:off x="3139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Line 28"/>
            <p:cNvSpPr>
              <a:spLocks noChangeShapeType="1"/>
            </p:cNvSpPr>
            <p:nvPr/>
          </p:nvSpPr>
          <p:spPr bwMode="auto">
            <a:xfrm flipV="1">
              <a:off x="3295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5" name="Line 29"/>
            <p:cNvSpPr>
              <a:spLocks noChangeShapeType="1"/>
            </p:cNvSpPr>
            <p:nvPr/>
          </p:nvSpPr>
          <p:spPr bwMode="auto">
            <a:xfrm flipV="1">
              <a:off x="3457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Line 30"/>
            <p:cNvSpPr>
              <a:spLocks noChangeShapeType="1"/>
            </p:cNvSpPr>
            <p:nvPr/>
          </p:nvSpPr>
          <p:spPr bwMode="auto">
            <a:xfrm flipV="1">
              <a:off x="3612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Line 31"/>
            <p:cNvSpPr>
              <a:spLocks noChangeShapeType="1"/>
            </p:cNvSpPr>
            <p:nvPr/>
          </p:nvSpPr>
          <p:spPr bwMode="auto">
            <a:xfrm flipV="1">
              <a:off x="3767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Line 32"/>
            <p:cNvSpPr>
              <a:spLocks noChangeShapeType="1"/>
            </p:cNvSpPr>
            <p:nvPr/>
          </p:nvSpPr>
          <p:spPr bwMode="auto">
            <a:xfrm flipV="1">
              <a:off x="3922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33"/>
            <p:cNvSpPr>
              <a:spLocks noChangeShapeType="1"/>
            </p:cNvSpPr>
            <p:nvPr/>
          </p:nvSpPr>
          <p:spPr bwMode="auto">
            <a:xfrm flipV="1">
              <a:off x="4077" y="2772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Freeform 34"/>
            <p:cNvSpPr>
              <a:spLocks/>
            </p:cNvSpPr>
            <p:nvPr/>
          </p:nvSpPr>
          <p:spPr bwMode="auto">
            <a:xfrm>
              <a:off x="950" y="990"/>
              <a:ext cx="3125" cy="1817"/>
            </a:xfrm>
            <a:custGeom>
              <a:avLst/>
              <a:gdLst>
                <a:gd name="T0" fmla="*/ 0 w 3385"/>
                <a:gd name="T1" fmla="*/ 1816 h 1817"/>
                <a:gd name="T2" fmla="*/ 132 w 3385"/>
                <a:gd name="T3" fmla="*/ 1752 h 1817"/>
                <a:gd name="T4" fmla="*/ 271 w 3385"/>
                <a:gd name="T5" fmla="*/ 1696 h 1817"/>
                <a:gd name="T6" fmla="*/ 403 w 3385"/>
                <a:gd name="T7" fmla="*/ 1640 h 1817"/>
                <a:gd name="T8" fmla="*/ 535 w 3385"/>
                <a:gd name="T9" fmla="*/ 1576 h 1817"/>
                <a:gd name="T10" fmla="*/ 667 w 3385"/>
                <a:gd name="T11" fmla="*/ 1520 h 1817"/>
                <a:gd name="T12" fmla="*/ 799 w 3385"/>
                <a:gd name="T13" fmla="*/ 1456 h 1817"/>
                <a:gd name="T14" fmla="*/ 931 w 3385"/>
                <a:gd name="T15" fmla="*/ 1400 h 1817"/>
                <a:gd name="T16" fmla="*/ 1064 w 3385"/>
                <a:gd name="T17" fmla="*/ 1296 h 1817"/>
                <a:gd name="T18" fmla="*/ 1203 w 3385"/>
                <a:gd name="T19" fmla="*/ 1184 h 1817"/>
                <a:gd name="T20" fmla="*/ 1335 w 3385"/>
                <a:gd name="T21" fmla="*/ 1080 h 1817"/>
                <a:gd name="T22" fmla="*/ 1467 w 3385"/>
                <a:gd name="T23" fmla="*/ 968 h 1817"/>
                <a:gd name="T24" fmla="*/ 1599 w 3385"/>
                <a:gd name="T25" fmla="*/ 864 h 1817"/>
                <a:gd name="T26" fmla="*/ 1731 w 3385"/>
                <a:gd name="T27" fmla="*/ 752 h 1817"/>
                <a:gd name="T28" fmla="*/ 1863 w 3385"/>
                <a:gd name="T29" fmla="*/ 648 h 1817"/>
                <a:gd name="T30" fmla="*/ 1995 w 3385"/>
                <a:gd name="T31" fmla="*/ 536 h 1817"/>
                <a:gd name="T32" fmla="*/ 2134 w 3385"/>
                <a:gd name="T33" fmla="*/ 432 h 1817"/>
                <a:gd name="T34" fmla="*/ 2266 w 3385"/>
                <a:gd name="T35" fmla="*/ 328 h 1817"/>
                <a:gd name="T36" fmla="*/ 2398 w 3385"/>
                <a:gd name="T37" fmla="*/ 216 h 1817"/>
                <a:gd name="T38" fmla="*/ 2530 w 3385"/>
                <a:gd name="T39" fmla="*/ 112 h 1817"/>
                <a:gd name="T40" fmla="*/ 2662 w 3385"/>
                <a:gd name="T41" fmla="*/ 0 h 18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385" h="1817">
                  <a:moveTo>
                    <a:pt x="0" y="1816"/>
                  </a:moveTo>
                  <a:lnTo>
                    <a:pt x="168" y="1752"/>
                  </a:lnTo>
                  <a:lnTo>
                    <a:pt x="344" y="1696"/>
                  </a:lnTo>
                  <a:lnTo>
                    <a:pt x="512" y="1640"/>
                  </a:lnTo>
                  <a:lnTo>
                    <a:pt x="680" y="1576"/>
                  </a:lnTo>
                  <a:lnTo>
                    <a:pt x="848" y="1520"/>
                  </a:lnTo>
                  <a:lnTo>
                    <a:pt x="1016" y="1456"/>
                  </a:lnTo>
                  <a:lnTo>
                    <a:pt x="1184" y="1400"/>
                  </a:lnTo>
                  <a:lnTo>
                    <a:pt x="1352" y="1296"/>
                  </a:lnTo>
                  <a:lnTo>
                    <a:pt x="1528" y="1184"/>
                  </a:lnTo>
                  <a:lnTo>
                    <a:pt x="1696" y="1080"/>
                  </a:lnTo>
                  <a:lnTo>
                    <a:pt x="1864" y="968"/>
                  </a:lnTo>
                  <a:lnTo>
                    <a:pt x="2032" y="864"/>
                  </a:lnTo>
                  <a:lnTo>
                    <a:pt x="2200" y="752"/>
                  </a:lnTo>
                  <a:lnTo>
                    <a:pt x="2368" y="648"/>
                  </a:lnTo>
                  <a:lnTo>
                    <a:pt x="2536" y="536"/>
                  </a:lnTo>
                  <a:lnTo>
                    <a:pt x="2712" y="432"/>
                  </a:lnTo>
                  <a:lnTo>
                    <a:pt x="2880" y="328"/>
                  </a:lnTo>
                  <a:lnTo>
                    <a:pt x="3048" y="216"/>
                  </a:lnTo>
                  <a:lnTo>
                    <a:pt x="3216" y="112"/>
                  </a:lnTo>
                  <a:lnTo>
                    <a:pt x="338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1" name="Freeform 35"/>
            <p:cNvSpPr>
              <a:spLocks/>
            </p:cNvSpPr>
            <p:nvPr/>
          </p:nvSpPr>
          <p:spPr bwMode="auto">
            <a:xfrm>
              <a:off x="950" y="2446"/>
              <a:ext cx="3125" cy="361"/>
            </a:xfrm>
            <a:custGeom>
              <a:avLst/>
              <a:gdLst>
                <a:gd name="T0" fmla="*/ 0 w 3385"/>
                <a:gd name="T1" fmla="*/ 360 h 361"/>
                <a:gd name="T2" fmla="*/ 132 w 3385"/>
                <a:gd name="T3" fmla="*/ 344 h 361"/>
                <a:gd name="T4" fmla="*/ 271 w 3385"/>
                <a:gd name="T5" fmla="*/ 320 h 361"/>
                <a:gd name="T6" fmla="*/ 403 w 3385"/>
                <a:gd name="T7" fmla="*/ 304 h 361"/>
                <a:gd name="T8" fmla="*/ 535 w 3385"/>
                <a:gd name="T9" fmla="*/ 288 h 361"/>
                <a:gd name="T10" fmla="*/ 667 w 3385"/>
                <a:gd name="T11" fmla="*/ 272 h 361"/>
                <a:gd name="T12" fmla="*/ 799 w 3385"/>
                <a:gd name="T13" fmla="*/ 248 h 361"/>
                <a:gd name="T14" fmla="*/ 931 w 3385"/>
                <a:gd name="T15" fmla="*/ 232 h 361"/>
                <a:gd name="T16" fmla="*/ 1064 w 3385"/>
                <a:gd name="T17" fmla="*/ 216 h 361"/>
                <a:gd name="T18" fmla="*/ 1203 w 3385"/>
                <a:gd name="T19" fmla="*/ 200 h 361"/>
                <a:gd name="T20" fmla="*/ 1335 w 3385"/>
                <a:gd name="T21" fmla="*/ 176 h 361"/>
                <a:gd name="T22" fmla="*/ 1467 w 3385"/>
                <a:gd name="T23" fmla="*/ 160 h 361"/>
                <a:gd name="T24" fmla="*/ 1599 w 3385"/>
                <a:gd name="T25" fmla="*/ 144 h 361"/>
                <a:gd name="T26" fmla="*/ 1731 w 3385"/>
                <a:gd name="T27" fmla="*/ 128 h 361"/>
                <a:gd name="T28" fmla="*/ 1863 w 3385"/>
                <a:gd name="T29" fmla="*/ 104 h 361"/>
                <a:gd name="T30" fmla="*/ 1995 w 3385"/>
                <a:gd name="T31" fmla="*/ 88 h 361"/>
                <a:gd name="T32" fmla="*/ 2134 w 3385"/>
                <a:gd name="T33" fmla="*/ 72 h 361"/>
                <a:gd name="T34" fmla="*/ 2266 w 3385"/>
                <a:gd name="T35" fmla="*/ 56 h 361"/>
                <a:gd name="T36" fmla="*/ 2398 w 3385"/>
                <a:gd name="T37" fmla="*/ 32 h 361"/>
                <a:gd name="T38" fmla="*/ 2530 w 3385"/>
                <a:gd name="T39" fmla="*/ 16 h 361"/>
                <a:gd name="T40" fmla="*/ 2662 w 3385"/>
                <a:gd name="T41" fmla="*/ 0 h 3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385" h="361">
                  <a:moveTo>
                    <a:pt x="0" y="360"/>
                  </a:moveTo>
                  <a:lnTo>
                    <a:pt x="168" y="344"/>
                  </a:lnTo>
                  <a:lnTo>
                    <a:pt x="344" y="320"/>
                  </a:lnTo>
                  <a:lnTo>
                    <a:pt x="512" y="304"/>
                  </a:lnTo>
                  <a:lnTo>
                    <a:pt x="680" y="288"/>
                  </a:lnTo>
                  <a:lnTo>
                    <a:pt x="848" y="272"/>
                  </a:lnTo>
                  <a:lnTo>
                    <a:pt x="1016" y="248"/>
                  </a:lnTo>
                  <a:lnTo>
                    <a:pt x="1184" y="232"/>
                  </a:lnTo>
                  <a:lnTo>
                    <a:pt x="1352" y="216"/>
                  </a:lnTo>
                  <a:lnTo>
                    <a:pt x="1528" y="200"/>
                  </a:lnTo>
                  <a:lnTo>
                    <a:pt x="1696" y="176"/>
                  </a:lnTo>
                  <a:lnTo>
                    <a:pt x="1864" y="160"/>
                  </a:lnTo>
                  <a:lnTo>
                    <a:pt x="2032" y="144"/>
                  </a:lnTo>
                  <a:lnTo>
                    <a:pt x="2200" y="128"/>
                  </a:lnTo>
                  <a:lnTo>
                    <a:pt x="2368" y="104"/>
                  </a:lnTo>
                  <a:lnTo>
                    <a:pt x="2536" y="88"/>
                  </a:lnTo>
                  <a:lnTo>
                    <a:pt x="2712" y="72"/>
                  </a:lnTo>
                  <a:lnTo>
                    <a:pt x="2880" y="56"/>
                  </a:lnTo>
                  <a:lnTo>
                    <a:pt x="3048" y="32"/>
                  </a:lnTo>
                  <a:lnTo>
                    <a:pt x="3216" y="16"/>
                  </a:lnTo>
                  <a:lnTo>
                    <a:pt x="338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2" name="Rectangle 36"/>
            <p:cNvSpPr>
              <a:spLocks noChangeArrowheads="1"/>
            </p:cNvSpPr>
            <p:nvPr/>
          </p:nvSpPr>
          <p:spPr bwMode="auto">
            <a:xfrm>
              <a:off x="931" y="2781"/>
              <a:ext cx="30" cy="4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3" name="Rectangle 37"/>
            <p:cNvSpPr>
              <a:spLocks noChangeArrowheads="1"/>
            </p:cNvSpPr>
            <p:nvPr/>
          </p:nvSpPr>
          <p:spPr bwMode="auto">
            <a:xfrm>
              <a:off x="1086" y="2717"/>
              <a:ext cx="30" cy="4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4" name="Rectangle 38"/>
            <p:cNvSpPr>
              <a:spLocks noChangeArrowheads="1"/>
            </p:cNvSpPr>
            <p:nvPr/>
          </p:nvSpPr>
          <p:spPr bwMode="auto">
            <a:xfrm>
              <a:off x="1249" y="2666"/>
              <a:ext cx="29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5" name="Rectangle 39"/>
            <p:cNvSpPr>
              <a:spLocks noChangeArrowheads="1"/>
            </p:cNvSpPr>
            <p:nvPr/>
          </p:nvSpPr>
          <p:spPr bwMode="auto">
            <a:xfrm>
              <a:off x="1404" y="2610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6" name="Rectangle 40"/>
            <p:cNvSpPr>
              <a:spLocks noChangeArrowheads="1"/>
            </p:cNvSpPr>
            <p:nvPr/>
          </p:nvSpPr>
          <p:spPr bwMode="auto">
            <a:xfrm>
              <a:off x="1559" y="2546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7" name="Rectangle 41"/>
            <p:cNvSpPr>
              <a:spLocks noChangeArrowheads="1"/>
            </p:cNvSpPr>
            <p:nvPr/>
          </p:nvSpPr>
          <p:spPr bwMode="auto">
            <a:xfrm>
              <a:off x="1714" y="2490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8" name="Rectangle 42"/>
            <p:cNvSpPr>
              <a:spLocks noChangeArrowheads="1"/>
            </p:cNvSpPr>
            <p:nvPr/>
          </p:nvSpPr>
          <p:spPr bwMode="auto">
            <a:xfrm>
              <a:off x="1869" y="2426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9" name="Rectangle 43"/>
            <p:cNvSpPr>
              <a:spLocks noChangeArrowheads="1"/>
            </p:cNvSpPr>
            <p:nvPr/>
          </p:nvSpPr>
          <p:spPr bwMode="auto">
            <a:xfrm>
              <a:off x="2024" y="2370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0" name="Rectangle 44"/>
            <p:cNvSpPr>
              <a:spLocks noChangeArrowheads="1"/>
            </p:cNvSpPr>
            <p:nvPr/>
          </p:nvSpPr>
          <p:spPr bwMode="auto">
            <a:xfrm>
              <a:off x="2179" y="2266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1" name="Rectangle 45"/>
            <p:cNvSpPr>
              <a:spLocks noChangeArrowheads="1"/>
            </p:cNvSpPr>
            <p:nvPr/>
          </p:nvSpPr>
          <p:spPr bwMode="auto">
            <a:xfrm>
              <a:off x="2342" y="2154"/>
              <a:ext cx="29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2" name="Rectangle 46"/>
            <p:cNvSpPr>
              <a:spLocks noChangeArrowheads="1"/>
            </p:cNvSpPr>
            <p:nvPr/>
          </p:nvSpPr>
          <p:spPr bwMode="auto">
            <a:xfrm>
              <a:off x="2497" y="2050"/>
              <a:ext cx="29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3" name="Rectangle 47"/>
            <p:cNvSpPr>
              <a:spLocks noChangeArrowheads="1"/>
            </p:cNvSpPr>
            <p:nvPr/>
          </p:nvSpPr>
          <p:spPr bwMode="auto">
            <a:xfrm>
              <a:off x="2652" y="1938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4" name="Rectangle 48"/>
            <p:cNvSpPr>
              <a:spLocks noChangeArrowheads="1"/>
            </p:cNvSpPr>
            <p:nvPr/>
          </p:nvSpPr>
          <p:spPr bwMode="auto">
            <a:xfrm>
              <a:off x="2807" y="1834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5" name="Rectangle 49"/>
            <p:cNvSpPr>
              <a:spLocks noChangeArrowheads="1"/>
            </p:cNvSpPr>
            <p:nvPr/>
          </p:nvSpPr>
          <p:spPr bwMode="auto">
            <a:xfrm>
              <a:off x="2962" y="1722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6" name="Rectangle 50"/>
            <p:cNvSpPr>
              <a:spLocks noChangeArrowheads="1"/>
            </p:cNvSpPr>
            <p:nvPr/>
          </p:nvSpPr>
          <p:spPr bwMode="auto">
            <a:xfrm>
              <a:off x="3117" y="1618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7" name="Rectangle 51"/>
            <p:cNvSpPr>
              <a:spLocks noChangeArrowheads="1"/>
            </p:cNvSpPr>
            <p:nvPr/>
          </p:nvSpPr>
          <p:spPr bwMode="auto">
            <a:xfrm>
              <a:off x="3272" y="1506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8" name="Rectangle 52"/>
            <p:cNvSpPr>
              <a:spLocks noChangeArrowheads="1"/>
            </p:cNvSpPr>
            <p:nvPr/>
          </p:nvSpPr>
          <p:spPr bwMode="auto">
            <a:xfrm>
              <a:off x="3435" y="1402"/>
              <a:ext cx="29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9" name="Rectangle 53"/>
            <p:cNvSpPr>
              <a:spLocks noChangeArrowheads="1"/>
            </p:cNvSpPr>
            <p:nvPr/>
          </p:nvSpPr>
          <p:spPr bwMode="auto">
            <a:xfrm>
              <a:off x="3590" y="1298"/>
              <a:ext cx="29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0" name="Rectangle 54"/>
            <p:cNvSpPr>
              <a:spLocks noChangeArrowheads="1"/>
            </p:cNvSpPr>
            <p:nvPr/>
          </p:nvSpPr>
          <p:spPr bwMode="auto">
            <a:xfrm>
              <a:off x="3745" y="1186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1" name="Rectangle 55"/>
            <p:cNvSpPr>
              <a:spLocks noChangeArrowheads="1"/>
            </p:cNvSpPr>
            <p:nvPr/>
          </p:nvSpPr>
          <p:spPr bwMode="auto">
            <a:xfrm>
              <a:off x="3900" y="1082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2" name="Rectangle 56"/>
            <p:cNvSpPr>
              <a:spLocks noChangeArrowheads="1"/>
            </p:cNvSpPr>
            <p:nvPr/>
          </p:nvSpPr>
          <p:spPr bwMode="auto">
            <a:xfrm>
              <a:off x="4055" y="970"/>
              <a:ext cx="30" cy="3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3" name="Rectangle 57"/>
            <p:cNvSpPr>
              <a:spLocks noChangeArrowheads="1"/>
            </p:cNvSpPr>
            <p:nvPr/>
          </p:nvSpPr>
          <p:spPr bwMode="auto">
            <a:xfrm>
              <a:off x="931" y="2781"/>
              <a:ext cx="30" cy="4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4" name="Rectangle 58"/>
            <p:cNvSpPr>
              <a:spLocks noChangeArrowheads="1"/>
            </p:cNvSpPr>
            <p:nvPr/>
          </p:nvSpPr>
          <p:spPr bwMode="auto">
            <a:xfrm>
              <a:off x="1086" y="2765"/>
              <a:ext cx="30" cy="4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5" name="Rectangle 59"/>
            <p:cNvSpPr>
              <a:spLocks noChangeArrowheads="1"/>
            </p:cNvSpPr>
            <p:nvPr/>
          </p:nvSpPr>
          <p:spPr bwMode="auto">
            <a:xfrm>
              <a:off x="1249" y="2741"/>
              <a:ext cx="29" cy="4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6" name="Rectangle 60"/>
            <p:cNvSpPr>
              <a:spLocks noChangeArrowheads="1"/>
            </p:cNvSpPr>
            <p:nvPr/>
          </p:nvSpPr>
          <p:spPr bwMode="auto">
            <a:xfrm>
              <a:off x="1404" y="2725"/>
              <a:ext cx="30" cy="4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7" name="Rectangle 61"/>
            <p:cNvSpPr>
              <a:spLocks noChangeArrowheads="1"/>
            </p:cNvSpPr>
            <p:nvPr/>
          </p:nvSpPr>
          <p:spPr bwMode="auto">
            <a:xfrm>
              <a:off x="1559" y="2709"/>
              <a:ext cx="30" cy="4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8" name="Rectangle 62"/>
            <p:cNvSpPr>
              <a:spLocks noChangeArrowheads="1"/>
            </p:cNvSpPr>
            <p:nvPr/>
          </p:nvSpPr>
          <p:spPr bwMode="auto">
            <a:xfrm>
              <a:off x="1714" y="2693"/>
              <a:ext cx="30" cy="4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9" name="Rectangle 63"/>
            <p:cNvSpPr>
              <a:spLocks noChangeArrowheads="1"/>
            </p:cNvSpPr>
            <p:nvPr/>
          </p:nvSpPr>
          <p:spPr bwMode="auto">
            <a:xfrm>
              <a:off x="1869" y="2669"/>
              <a:ext cx="30" cy="4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0" name="Rectangle 64"/>
            <p:cNvSpPr>
              <a:spLocks noChangeArrowheads="1"/>
            </p:cNvSpPr>
            <p:nvPr/>
          </p:nvSpPr>
          <p:spPr bwMode="auto">
            <a:xfrm>
              <a:off x="2024" y="2658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1" name="Rectangle 65"/>
            <p:cNvSpPr>
              <a:spLocks noChangeArrowheads="1"/>
            </p:cNvSpPr>
            <p:nvPr/>
          </p:nvSpPr>
          <p:spPr bwMode="auto">
            <a:xfrm>
              <a:off x="2179" y="2642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2" name="Rectangle 66"/>
            <p:cNvSpPr>
              <a:spLocks noChangeArrowheads="1"/>
            </p:cNvSpPr>
            <p:nvPr/>
          </p:nvSpPr>
          <p:spPr bwMode="auto">
            <a:xfrm>
              <a:off x="2342" y="2626"/>
              <a:ext cx="29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3" name="Rectangle 67"/>
            <p:cNvSpPr>
              <a:spLocks noChangeArrowheads="1"/>
            </p:cNvSpPr>
            <p:nvPr/>
          </p:nvSpPr>
          <p:spPr bwMode="auto">
            <a:xfrm>
              <a:off x="2497" y="2602"/>
              <a:ext cx="29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4" name="Rectangle 68"/>
            <p:cNvSpPr>
              <a:spLocks noChangeArrowheads="1"/>
            </p:cNvSpPr>
            <p:nvPr/>
          </p:nvSpPr>
          <p:spPr bwMode="auto">
            <a:xfrm>
              <a:off x="2652" y="2586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5" name="Rectangle 69"/>
            <p:cNvSpPr>
              <a:spLocks noChangeArrowheads="1"/>
            </p:cNvSpPr>
            <p:nvPr/>
          </p:nvSpPr>
          <p:spPr bwMode="auto">
            <a:xfrm>
              <a:off x="2807" y="2570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6" name="Rectangle 70"/>
            <p:cNvSpPr>
              <a:spLocks noChangeArrowheads="1"/>
            </p:cNvSpPr>
            <p:nvPr/>
          </p:nvSpPr>
          <p:spPr bwMode="auto">
            <a:xfrm>
              <a:off x="2962" y="2554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7" name="Rectangle 71"/>
            <p:cNvSpPr>
              <a:spLocks noChangeArrowheads="1"/>
            </p:cNvSpPr>
            <p:nvPr/>
          </p:nvSpPr>
          <p:spPr bwMode="auto">
            <a:xfrm>
              <a:off x="3117" y="2530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8" name="Rectangle 72"/>
            <p:cNvSpPr>
              <a:spLocks noChangeArrowheads="1"/>
            </p:cNvSpPr>
            <p:nvPr/>
          </p:nvSpPr>
          <p:spPr bwMode="auto">
            <a:xfrm>
              <a:off x="3272" y="2514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99" name="Rectangle 73"/>
            <p:cNvSpPr>
              <a:spLocks noChangeArrowheads="1"/>
            </p:cNvSpPr>
            <p:nvPr/>
          </p:nvSpPr>
          <p:spPr bwMode="auto">
            <a:xfrm>
              <a:off x="3435" y="2498"/>
              <a:ext cx="29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00" name="Rectangle 74"/>
            <p:cNvSpPr>
              <a:spLocks noChangeArrowheads="1"/>
            </p:cNvSpPr>
            <p:nvPr/>
          </p:nvSpPr>
          <p:spPr bwMode="auto">
            <a:xfrm>
              <a:off x="3590" y="2482"/>
              <a:ext cx="29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01" name="Rectangle 75"/>
            <p:cNvSpPr>
              <a:spLocks noChangeArrowheads="1"/>
            </p:cNvSpPr>
            <p:nvPr/>
          </p:nvSpPr>
          <p:spPr bwMode="auto">
            <a:xfrm>
              <a:off x="3745" y="2458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02" name="Rectangle 76"/>
            <p:cNvSpPr>
              <a:spLocks noChangeArrowheads="1"/>
            </p:cNvSpPr>
            <p:nvPr/>
          </p:nvSpPr>
          <p:spPr bwMode="auto">
            <a:xfrm>
              <a:off x="3900" y="2442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03" name="Rectangle 77"/>
            <p:cNvSpPr>
              <a:spLocks noChangeArrowheads="1"/>
            </p:cNvSpPr>
            <p:nvPr/>
          </p:nvSpPr>
          <p:spPr bwMode="auto">
            <a:xfrm>
              <a:off x="4055" y="2426"/>
              <a:ext cx="30" cy="32"/>
            </a:xfrm>
            <a:prstGeom prst="rect">
              <a:avLst/>
            </a:prstGeom>
            <a:solidFill>
              <a:srgbClr val="00801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204" name="Rectangle 78"/>
            <p:cNvSpPr>
              <a:spLocks noChangeArrowheads="1"/>
            </p:cNvSpPr>
            <p:nvPr/>
          </p:nvSpPr>
          <p:spPr bwMode="auto">
            <a:xfrm>
              <a:off x="736" y="2644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latin typeface="Geneva" charset="0"/>
                </a:rPr>
                <a:t>1</a:t>
              </a:r>
            </a:p>
          </p:txBody>
        </p:sp>
        <p:sp>
          <p:nvSpPr>
            <p:cNvPr id="48205" name="Rectangle 79"/>
            <p:cNvSpPr>
              <a:spLocks noChangeArrowheads="1"/>
            </p:cNvSpPr>
            <p:nvPr/>
          </p:nvSpPr>
          <p:spPr bwMode="auto">
            <a:xfrm>
              <a:off x="642" y="2056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2000">
                  <a:latin typeface="Geneva" charset="0"/>
                </a:rPr>
                <a:t>10</a:t>
              </a:r>
            </a:p>
          </p:txBody>
        </p:sp>
        <p:sp>
          <p:nvSpPr>
            <p:cNvPr id="48206" name="Rectangle 80"/>
            <p:cNvSpPr>
              <a:spLocks noChangeArrowheads="1"/>
            </p:cNvSpPr>
            <p:nvPr/>
          </p:nvSpPr>
          <p:spPr bwMode="auto">
            <a:xfrm>
              <a:off x="555" y="1480"/>
              <a:ext cx="38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2000">
                  <a:latin typeface="Geneva" charset="0"/>
                </a:rPr>
                <a:t>100</a:t>
              </a:r>
            </a:p>
          </p:txBody>
        </p:sp>
        <p:sp>
          <p:nvSpPr>
            <p:cNvPr id="48207" name="Rectangle 81"/>
            <p:cNvSpPr>
              <a:spLocks noChangeArrowheads="1"/>
            </p:cNvSpPr>
            <p:nvPr/>
          </p:nvSpPr>
          <p:spPr bwMode="auto">
            <a:xfrm>
              <a:off x="451" y="904"/>
              <a:ext cx="47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2000">
                  <a:latin typeface="Geneva" charset="0"/>
                </a:rPr>
                <a:t>1000</a:t>
              </a:r>
            </a:p>
          </p:txBody>
        </p:sp>
        <p:sp>
          <p:nvSpPr>
            <p:cNvPr id="48208" name="Rectangle 82"/>
            <p:cNvSpPr>
              <a:spLocks noChangeArrowheads="1"/>
            </p:cNvSpPr>
            <p:nvPr/>
          </p:nvSpPr>
          <p:spPr bwMode="auto">
            <a:xfrm rot="-5400000">
              <a:off x="777" y="2848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1980</a:t>
              </a:r>
            </a:p>
          </p:txBody>
        </p:sp>
        <p:sp>
          <p:nvSpPr>
            <p:cNvPr id="48209" name="Rectangle 83"/>
            <p:cNvSpPr>
              <a:spLocks noChangeArrowheads="1"/>
            </p:cNvSpPr>
            <p:nvPr/>
          </p:nvSpPr>
          <p:spPr bwMode="auto">
            <a:xfrm rot="-5400000">
              <a:off x="933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1981</a:t>
              </a:r>
            </a:p>
          </p:txBody>
        </p:sp>
        <p:sp>
          <p:nvSpPr>
            <p:cNvPr id="48210" name="Rectangle 84"/>
            <p:cNvSpPr>
              <a:spLocks noChangeArrowheads="1"/>
            </p:cNvSpPr>
            <p:nvPr/>
          </p:nvSpPr>
          <p:spPr bwMode="auto">
            <a:xfrm rot="-5400000">
              <a:off x="1244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1983</a:t>
              </a:r>
            </a:p>
          </p:txBody>
        </p:sp>
        <p:sp>
          <p:nvSpPr>
            <p:cNvPr id="48211" name="Rectangle 85"/>
            <p:cNvSpPr>
              <a:spLocks noChangeArrowheads="1"/>
            </p:cNvSpPr>
            <p:nvPr/>
          </p:nvSpPr>
          <p:spPr bwMode="auto">
            <a:xfrm rot="-5400000">
              <a:off x="1399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1984</a:t>
              </a:r>
            </a:p>
          </p:txBody>
        </p:sp>
        <p:sp>
          <p:nvSpPr>
            <p:cNvPr id="48212" name="Rectangle 86"/>
            <p:cNvSpPr>
              <a:spLocks noChangeArrowheads="1"/>
            </p:cNvSpPr>
            <p:nvPr/>
          </p:nvSpPr>
          <p:spPr bwMode="auto">
            <a:xfrm rot="-5400000">
              <a:off x="1554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1985</a:t>
              </a:r>
            </a:p>
          </p:txBody>
        </p:sp>
        <p:sp>
          <p:nvSpPr>
            <p:cNvPr id="48213" name="Rectangle 87"/>
            <p:cNvSpPr>
              <a:spLocks noChangeArrowheads="1"/>
            </p:cNvSpPr>
            <p:nvPr/>
          </p:nvSpPr>
          <p:spPr bwMode="auto">
            <a:xfrm rot="-5400000">
              <a:off x="1717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1986</a:t>
              </a:r>
            </a:p>
          </p:txBody>
        </p:sp>
        <p:sp>
          <p:nvSpPr>
            <p:cNvPr id="48214" name="Rectangle 88"/>
            <p:cNvSpPr>
              <a:spLocks noChangeArrowheads="1"/>
            </p:cNvSpPr>
            <p:nvPr/>
          </p:nvSpPr>
          <p:spPr bwMode="auto">
            <a:xfrm rot="-5400000">
              <a:off x="1872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1987</a:t>
              </a:r>
            </a:p>
          </p:txBody>
        </p:sp>
        <p:sp>
          <p:nvSpPr>
            <p:cNvPr id="48215" name="Rectangle 89"/>
            <p:cNvSpPr>
              <a:spLocks noChangeArrowheads="1"/>
            </p:cNvSpPr>
            <p:nvPr/>
          </p:nvSpPr>
          <p:spPr bwMode="auto">
            <a:xfrm rot="-5400000">
              <a:off x="2027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1988</a:t>
              </a:r>
            </a:p>
          </p:txBody>
        </p:sp>
        <p:sp>
          <p:nvSpPr>
            <p:cNvPr id="48216" name="Rectangle 90"/>
            <p:cNvSpPr>
              <a:spLocks noChangeArrowheads="1"/>
            </p:cNvSpPr>
            <p:nvPr/>
          </p:nvSpPr>
          <p:spPr bwMode="auto">
            <a:xfrm rot="-5400000">
              <a:off x="2182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1989</a:t>
              </a:r>
            </a:p>
          </p:txBody>
        </p:sp>
        <p:sp>
          <p:nvSpPr>
            <p:cNvPr id="48217" name="Rectangle 91"/>
            <p:cNvSpPr>
              <a:spLocks noChangeArrowheads="1"/>
            </p:cNvSpPr>
            <p:nvPr/>
          </p:nvSpPr>
          <p:spPr bwMode="auto">
            <a:xfrm rot="-5400000">
              <a:off x="2337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1990</a:t>
              </a:r>
            </a:p>
          </p:txBody>
        </p:sp>
        <p:sp>
          <p:nvSpPr>
            <p:cNvPr id="48218" name="Rectangle 92"/>
            <p:cNvSpPr>
              <a:spLocks noChangeArrowheads="1"/>
            </p:cNvSpPr>
            <p:nvPr/>
          </p:nvSpPr>
          <p:spPr bwMode="auto">
            <a:xfrm rot="-5400000">
              <a:off x="2492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1991</a:t>
              </a:r>
            </a:p>
          </p:txBody>
        </p:sp>
        <p:sp>
          <p:nvSpPr>
            <p:cNvPr id="48219" name="Rectangle 93"/>
            <p:cNvSpPr>
              <a:spLocks noChangeArrowheads="1"/>
            </p:cNvSpPr>
            <p:nvPr/>
          </p:nvSpPr>
          <p:spPr bwMode="auto">
            <a:xfrm rot="-5400000">
              <a:off x="2655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1992</a:t>
              </a:r>
            </a:p>
          </p:txBody>
        </p:sp>
        <p:sp>
          <p:nvSpPr>
            <p:cNvPr id="48220" name="Rectangle 94"/>
            <p:cNvSpPr>
              <a:spLocks noChangeArrowheads="1"/>
            </p:cNvSpPr>
            <p:nvPr/>
          </p:nvSpPr>
          <p:spPr bwMode="auto">
            <a:xfrm rot="-5400000">
              <a:off x="2810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1993</a:t>
              </a:r>
            </a:p>
          </p:txBody>
        </p:sp>
        <p:sp>
          <p:nvSpPr>
            <p:cNvPr id="48221" name="Rectangle 95"/>
            <p:cNvSpPr>
              <a:spLocks noChangeArrowheads="1"/>
            </p:cNvSpPr>
            <p:nvPr/>
          </p:nvSpPr>
          <p:spPr bwMode="auto">
            <a:xfrm rot="-5400000">
              <a:off x="2965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1994</a:t>
              </a:r>
            </a:p>
          </p:txBody>
        </p:sp>
        <p:sp>
          <p:nvSpPr>
            <p:cNvPr id="48222" name="Rectangle 96"/>
            <p:cNvSpPr>
              <a:spLocks noChangeArrowheads="1"/>
            </p:cNvSpPr>
            <p:nvPr/>
          </p:nvSpPr>
          <p:spPr bwMode="auto">
            <a:xfrm rot="-5400000">
              <a:off x="3120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1995</a:t>
              </a:r>
            </a:p>
          </p:txBody>
        </p:sp>
        <p:sp>
          <p:nvSpPr>
            <p:cNvPr id="48223" name="Rectangle 97"/>
            <p:cNvSpPr>
              <a:spLocks noChangeArrowheads="1"/>
            </p:cNvSpPr>
            <p:nvPr/>
          </p:nvSpPr>
          <p:spPr bwMode="auto">
            <a:xfrm rot="-5400000">
              <a:off x="3275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1996</a:t>
              </a:r>
            </a:p>
          </p:txBody>
        </p:sp>
        <p:sp>
          <p:nvSpPr>
            <p:cNvPr id="48224" name="Rectangle 98"/>
            <p:cNvSpPr>
              <a:spLocks noChangeArrowheads="1"/>
            </p:cNvSpPr>
            <p:nvPr/>
          </p:nvSpPr>
          <p:spPr bwMode="auto">
            <a:xfrm rot="-5400000">
              <a:off x="3430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1997</a:t>
              </a:r>
            </a:p>
          </p:txBody>
        </p:sp>
        <p:sp>
          <p:nvSpPr>
            <p:cNvPr id="48225" name="Rectangle 99"/>
            <p:cNvSpPr>
              <a:spLocks noChangeArrowheads="1"/>
            </p:cNvSpPr>
            <p:nvPr/>
          </p:nvSpPr>
          <p:spPr bwMode="auto">
            <a:xfrm rot="-5400000">
              <a:off x="3585" y="2847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1998</a:t>
              </a:r>
            </a:p>
          </p:txBody>
        </p:sp>
        <p:sp>
          <p:nvSpPr>
            <p:cNvPr id="48226" name="Rectangle 100"/>
            <p:cNvSpPr>
              <a:spLocks noChangeArrowheads="1"/>
            </p:cNvSpPr>
            <p:nvPr/>
          </p:nvSpPr>
          <p:spPr bwMode="auto">
            <a:xfrm rot="-5400000">
              <a:off x="3749" y="2847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1999</a:t>
              </a:r>
            </a:p>
          </p:txBody>
        </p:sp>
        <p:sp>
          <p:nvSpPr>
            <p:cNvPr id="48227" name="Rectangle 101"/>
            <p:cNvSpPr>
              <a:spLocks noChangeArrowheads="1"/>
            </p:cNvSpPr>
            <p:nvPr/>
          </p:nvSpPr>
          <p:spPr bwMode="auto">
            <a:xfrm rot="-5400000">
              <a:off x="3903" y="2848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2000</a:t>
              </a:r>
            </a:p>
          </p:txBody>
        </p:sp>
        <p:sp>
          <p:nvSpPr>
            <p:cNvPr id="48228" name="Rectangle 102"/>
            <p:cNvSpPr>
              <a:spLocks noChangeArrowheads="1"/>
            </p:cNvSpPr>
            <p:nvPr/>
          </p:nvSpPr>
          <p:spPr bwMode="auto">
            <a:xfrm rot="-5400000">
              <a:off x="1111" y="2846"/>
              <a:ext cx="50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latin typeface="Geneva" charset="0"/>
                </a:rPr>
                <a:t>1982</a:t>
              </a:r>
            </a:p>
          </p:txBody>
        </p:sp>
        <p:sp>
          <p:nvSpPr>
            <p:cNvPr id="48229" name="Line 103"/>
            <p:cNvSpPr>
              <a:spLocks noChangeShapeType="1"/>
            </p:cNvSpPr>
            <p:nvPr/>
          </p:nvSpPr>
          <p:spPr bwMode="auto">
            <a:xfrm>
              <a:off x="3633" y="1344"/>
              <a:ext cx="0" cy="1136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0" name="Rectangle 104"/>
            <p:cNvSpPr>
              <a:spLocks noChangeArrowheads="1"/>
            </p:cNvSpPr>
            <p:nvPr/>
          </p:nvSpPr>
          <p:spPr bwMode="auto">
            <a:xfrm>
              <a:off x="3702" y="1593"/>
              <a:ext cx="149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/>
                <a:t>Processor-Memory</a:t>
              </a:r>
            </a:p>
            <a:p>
              <a:r>
                <a:rPr lang="en-US" altLang="en-US"/>
                <a:t>Performance Gap:</a:t>
              </a:r>
              <a:br>
                <a:rPr lang="en-US" altLang="en-US"/>
              </a:br>
              <a:r>
                <a:rPr lang="en-US" altLang="en-US"/>
                <a:t>(grows 50% per year)</a:t>
              </a:r>
            </a:p>
          </p:txBody>
        </p:sp>
        <p:sp>
          <p:nvSpPr>
            <p:cNvPr id="48231" name="Rectangle 105"/>
            <p:cNvSpPr>
              <a:spLocks noChangeArrowheads="1"/>
            </p:cNvSpPr>
            <p:nvPr/>
          </p:nvSpPr>
          <p:spPr bwMode="auto">
            <a:xfrm rot="-5400000">
              <a:off x="-152" y="1760"/>
              <a:ext cx="121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/>
                <a:t>Performance</a:t>
              </a:r>
            </a:p>
          </p:txBody>
        </p:sp>
        <p:sp>
          <p:nvSpPr>
            <p:cNvPr id="48232" name="Rectangle 106"/>
            <p:cNvSpPr>
              <a:spLocks noChangeArrowheads="1"/>
            </p:cNvSpPr>
            <p:nvPr/>
          </p:nvSpPr>
          <p:spPr bwMode="auto">
            <a:xfrm>
              <a:off x="2575" y="1026"/>
              <a:ext cx="112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rgbClr val="CC0000"/>
                  </a:solidFill>
                </a:rPr>
                <a:t>“Moore’s Law”</a:t>
              </a:r>
            </a:p>
          </p:txBody>
        </p:sp>
        <p:sp>
          <p:nvSpPr>
            <p:cNvPr id="48233" name="Line 107"/>
            <p:cNvSpPr>
              <a:spLocks noChangeShapeType="1"/>
            </p:cNvSpPr>
            <p:nvPr/>
          </p:nvSpPr>
          <p:spPr bwMode="auto">
            <a:xfrm>
              <a:off x="952" y="998"/>
              <a:ext cx="3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4" name="Line 108"/>
            <p:cNvSpPr>
              <a:spLocks noChangeShapeType="1"/>
            </p:cNvSpPr>
            <p:nvPr/>
          </p:nvSpPr>
          <p:spPr bwMode="auto">
            <a:xfrm>
              <a:off x="952" y="1593"/>
              <a:ext cx="3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35" name="Line 109"/>
            <p:cNvSpPr>
              <a:spLocks noChangeShapeType="1"/>
            </p:cNvSpPr>
            <p:nvPr/>
          </p:nvSpPr>
          <p:spPr bwMode="auto">
            <a:xfrm>
              <a:off x="952" y="2188"/>
              <a:ext cx="3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482600" y="260350"/>
            <a:ext cx="8229600" cy="79216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0099"/>
                </a:solidFill>
                <a:latin typeface="Comic Sans MS" panose="030F0702030302020204" pitchFamily="66" charset="0"/>
              </a:rPr>
              <a:t>The Need for a Memory Hierarchy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482600" y="1123950"/>
            <a:ext cx="8229600" cy="516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en-US" altLang="en-US"/>
              <a:t>Widening speed gap between CPU and main memory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/>
              <a:t>Processor operation takes less than 1 ns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/>
              <a:t>Main memory requires more than 50 ns to access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Each instruction involves at least one memory access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/>
              <a:t>One memory access to fetch the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/>
              <a:t>A second memory access for load and store instructions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Memory bandwidth limits the instruction execution rate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Cache memory can help bridge the CPU-memory gap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Cache memory is small in size but fast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Memory Hierarchy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Registers are at the top of the hierarchy</a:t>
            </a:r>
          </a:p>
          <a:p>
            <a:pPr lvl="1" eaLnBrk="1" hangingPunct="1"/>
            <a:r>
              <a:rPr lang="en-US" altLang="en-US" smtClean="0"/>
              <a:t>Typical size &lt; 1 KB</a:t>
            </a:r>
          </a:p>
          <a:p>
            <a:pPr lvl="1" eaLnBrk="1" hangingPunct="1"/>
            <a:r>
              <a:rPr lang="en-US" altLang="en-US" smtClean="0"/>
              <a:t>Access time &lt; 0.5 ns</a:t>
            </a:r>
          </a:p>
          <a:p>
            <a:pPr eaLnBrk="1" hangingPunct="1"/>
            <a:r>
              <a:rPr lang="en-US" altLang="en-US" smtClean="0"/>
              <a:t>Level 1 Cache (8 – 64 KB)</a:t>
            </a:r>
          </a:p>
          <a:p>
            <a:pPr lvl="1" eaLnBrk="1" hangingPunct="1"/>
            <a:r>
              <a:rPr lang="en-US" altLang="en-US" smtClean="0"/>
              <a:t>Access time: 0.5 – 1 ns</a:t>
            </a:r>
          </a:p>
          <a:p>
            <a:pPr eaLnBrk="1" hangingPunct="1"/>
            <a:r>
              <a:rPr lang="en-US" altLang="en-US" smtClean="0"/>
              <a:t>L2 Cache (64 KB – 8 MB)</a:t>
            </a:r>
          </a:p>
          <a:p>
            <a:pPr lvl="1" eaLnBrk="1" hangingPunct="1"/>
            <a:r>
              <a:rPr lang="en-US" altLang="en-US" smtClean="0"/>
              <a:t>Access time: 2 – 10 ns</a:t>
            </a:r>
          </a:p>
          <a:p>
            <a:pPr eaLnBrk="1" hangingPunct="1"/>
            <a:r>
              <a:rPr lang="en-US" altLang="en-US" smtClean="0"/>
              <a:t>Main Memory (1 – 64 GB)</a:t>
            </a:r>
          </a:p>
          <a:p>
            <a:pPr lvl="1" eaLnBrk="1" hangingPunct="1"/>
            <a:r>
              <a:rPr lang="en-US" altLang="en-US" smtClean="0"/>
              <a:t>Access time: 50 – 70 ns</a:t>
            </a:r>
          </a:p>
          <a:p>
            <a:pPr eaLnBrk="1" hangingPunct="1"/>
            <a:r>
              <a:rPr lang="en-US" altLang="en-US" smtClean="0"/>
              <a:t>Disk Storage (&gt; 200 GB)</a:t>
            </a:r>
          </a:p>
          <a:p>
            <a:pPr lvl="1" eaLnBrk="1" hangingPunct="1"/>
            <a:r>
              <a:rPr lang="en-US" altLang="en-US" smtClean="0"/>
              <a:t>Access time: milliseconds</a:t>
            </a: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4465638" y="2590800"/>
            <a:ext cx="4246562" cy="3505200"/>
            <a:chOff x="2658" y="1632"/>
            <a:chExt cx="2675" cy="2208"/>
          </a:xfrm>
        </p:grpSpPr>
        <p:sp>
          <p:nvSpPr>
            <p:cNvPr id="50181" name="Text Box 5"/>
            <p:cNvSpPr txBox="1">
              <a:spLocks noChangeArrowheads="1"/>
            </p:cNvSpPr>
            <p:nvPr/>
          </p:nvSpPr>
          <p:spPr bwMode="auto">
            <a:xfrm>
              <a:off x="3234" y="1632"/>
              <a:ext cx="15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/>
                <a:t>Microprocessor</a:t>
              </a:r>
            </a:p>
          </p:txBody>
        </p:sp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3190" y="1872"/>
              <a:ext cx="1595" cy="912"/>
            </a:xfrm>
            <a:prstGeom prst="roundRect">
              <a:avLst>
                <a:gd name="adj" fmla="val 714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3677" y="1920"/>
              <a:ext cx="621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/>
                <a:t>Registers</a:t>
              </a: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3544" y="2208"/>
              <a:ext cx="887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/>
                <a:t>L1 Cache</a:t>
              </a:r>
            </a:p>
          </p:txBody>
        </p:sp>
        <p:sp>
          <p:nvSpPr>
            <p:cNvPr id="50185" name="Text Box 9"/>
            <p:cNvSpPr txBox="1">
              <a:spLocks noChangeArrowheads="1"/>
            </p:cNvSpPr>
            <p:nvPr/>
          </p:nvSpPr>
          <p:spPr bwMode="auto">
            <a:xfrm>
              <a:off x="3234" y="2496"/>
              <a:ext cx="1507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/>
                <a:t>L2 Cache</a:t>
              </a:r>
            </a:p>
          </p:txBody>
        </p:sp>
        <p:sp>
          <p:nvSpPr>
            <p:cNvPr id="50186" name="Text Box 10"/>
            <p:cNvSpPr txBox="1">
              <a:spLocks noChangeArrowheads="1"/>
            </p:cNvSpPr>
            <p:nvPr/>
          </p:nvSpPr>
          <p:spPr bwMode="auto">
            <a:xfrm>
              <a:off x="3013" y="3072"/>
              <a:ext cx="1949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/>
                <a:t>Memory</a:t>
              </a:r>
            </a:p>
          </p:txBody>
        </p:sp>
        <p:sp>
          <p:nvSpPr>
            <p:cNvPr id="50187" name="Text Box 11"/>
            <p:cNvSpPr txBox="1">
              <a:spLocks noChangeArrowheads="1"/>
            </p:cNvSpPr>
            <p:nvPr/>
          </p:nvSpPr>
          <p:spPr bwMode="auto">
            <a:xfrm>
              <a:off x="2747" y="3600"/>
              <a:ext cx="2481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/>
                <a:t>Disk, Tape, etc</a:t>
              </a:r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>
              <a:off x="3988" y="278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4076" y="2832"/>
              <a:ext cx="84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/>
                <a:t>Memory Bus</a:t>
              </a:r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3988" y="331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4076" y="3360"/>
              <a:ext cx="75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/>
                <a:t>I/O Bus</a:t>
              </a:r>
            </a:p>
          </p:txBody>
        </p:sp>
        <p:sp>
          <p:nvSpPr>
            <p:cNvPr id="50192" name="AutoShape 16"/>
            <p:cNvSpPr>
              <a:spLocks noChangeArrowheads="1"/>
            </p:cNvSpPr>
            <p:nvPr/>
          </p:nvSpPr>
          <p:spPr bwMode="auto">
            <a:xfrm>
              <a:off x="2836" y="2304"/>
              <a:ext cx="133" cy="1200"/>
            </a:xfrm>
            <a:prstGeom prst="upArrow">
              <a:avLst>
                <a:gd name="adj1" fmla="val 50000"/>
                <a:gd name="adj2" fmla="val 95238"/>
              </a:avLst>
            </a:prstGeom>
            <a:solidFill>
              <a:srgbClr val="CC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93" name="Text Box 17"/>
            <p:cNvSpPr txBox="1">
              <a:spLocks noChangeArrowheads="1"/>
            </p:cNvSpPr>
            <p:nvPr/>
          </p:nvSpPr>
          <p:spPr bwMode="auto">
            <a:xfrm rot="-5400000">
              <a:off x="2188" y="2773"/>
              <a:ext cx="11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>
                  <a:solidFill>
                    <a:srgbClr val="CC0000"/>
                  </a:solidFill>
                </a:rPr>
                <a:t>Faster</a:t>
              </a:r>
            </a:p>
          </p:txBody>
        </p:sp>
        <p:sp>
          <p:nvSpPr>
            <p:cNvPr id="50194" name="AutoShape 18"/>
            <p:cNvSpPr>
              <a:spLocks noChangeArrowheads="1"/>
            </p:cNvSpPr>
            <p:nvPr/>
          </p:nvSpPr>
          <p:spPr bwMode="auto">
            <a:xfrm flipV="1">
              <a:off x="5007" y="2304"/>
              <a:ext cx="133" cy="1200"/>
            </a:xfrm>
            <a:prstGeom prst="upArrow">
              <a:avLst>
                <a:gd name="adj1" fmla="val 50000"/>
                <a:gd name="adj2" fmla="val 95238"/>
              </a:avLst>
            </a:prstGeom>
            <a:solidFill>
              <a:srgbClr val="CC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95" name="Text Box 19"/>
            <p:cNvSpPr txBox="1">
              <a:spLocks noChangeArrowheads="1"/>
            </p:cNvSpPr>
            <p:nvPr/>
          </p:nvSpPr>
          <p:spPr bwMode="auto">
            <a:xfrm rot="-5400000">
              <a:off x="4651" y="2774"/>
              <a:ext cx="11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>
                  <a:solidFill>
                    <a:srgbClr val="CC0000"/>
                  </a:solidFill>
                </a:rPr>
                <a:t>Bigger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Processor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1249363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Datapath</a:t>
            </a:r>
            <a:r>
              <a:rPr lang="en-US" altLang="en-US" smtClean="0"/>
              <a:t>: part of a processor that executes instructions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Control</a:t>
            </a:r>
            <a:r>
              <a:rPr lang="en-US" altLang="en-US" smtClean="0"/>
              <a:t>: generates control signals for each instruction</a:t>
            </a:r>
          </a:p>
        </p:txBody>
      </p:sp>
      <p:grpSp>
        <p:nvGrpSpPr>
          <p:cNvPr id="51204" name="Group 18"/>
          <p:cNvGrpSpPr>
            <a:grpSpLocks/>
          </p:cNvGrpSpPr>
          <p:nvPr/>
        </p:nvGrpSpPr>
        <p:grpSpPr bwMode="auto">
          <a:xfrm>
            <a:off x="5724525" y="3486150"/>
            <a:ext cx="633413" cy="1498600"/>
            <a:chOff x="4386" y="1701"/>
            <a:chExt cx="288" cy="749"/>
          </a:xfrm>
        </p:grpSpPr>
        <p:sp>
          <p:nvSpPr>
            <p:cNvPr id="51242" name="Freeform 19"/>
            <p:cNvSpPr>
              <a:spLocks/>
            </p:cNvSpPr>
            <p:nvPr/>
          </p:nvSpPr>
          <p:spPr bwMode="auto">
            <a:xfrm rot="-5400000">
              <a:off x="4155" y="1932"/>
              <a:ext cx="749" cy="288"/>
            </a:xfrm>
            <a:custGeom>
              <a:avLst/>
              <a:gdLst>
                <a:gd name="T0" fmla="*/ 0 w 768"/>
                <a:gd name="T1" fmla="*/ 0 h 288"/>
                <a:gd name="T2" fmla="*/ 134 w 768"/>
                <a:gd name="T3" fmla="*/ 288 h 288"/>
                <a:gd name="T4" fmla="*/ 579 w 768"/>
                <a:gd name="T5" fmla="*/ 288 h 288"/>
                <a:gd name="T6" fmla="*/ 712 w 768"/>
                <a:gd name="T7" fmla="*/ 0 h 288"/>
                <a:gd name="T8" fmla="*/ 445 w 768"/>
                <a:gd name="T9" fmla="*/ 0 h 288"/>
                <a:gd name="T10" fmla="*/ 357 w 768"/>
                <a:gd name="T11" fmla="*/ 96 h 288"/>
                <a:gd name="T12" fmla="*/ 26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3" name="Rectangle 20"/>
            <p:cNvSpPr>
              <a:spLocks noChangeArrowheads="1"/>
            </p:cNvSpPr>
            <p:nvPr/>
          </p:nvSpPr>
          <p:spPr bwMode="auto">
            <a:xfrm>
              <a:off x="4434" y="1841"/>
              <a:ext cx="240" cy="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000"/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en-US" sz="2000"/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en-US" sz="2000"/>
                <a:t>U</a:t>
              </a:r>
            </a:p>
          </p:txBody>
        </p:sp>
      </p:grpSp>
      <p:grpSp>
        <p:nvGrpSpPr>
          <p:cNvPr id="51205" name="Group 159"/>
          <p:cNvGrpSpPr>
            <a:grpSpLocks/>
          </p:cNvGrpSpPr>
          <p:nvPr/>
        </p:nvGrpSpPr>
        <p:grpSpPr bwMode="auto">
          <a:xfrm>
            <a:off x="4111625" y="3487738"/>
            <a:ext cx="1152525" cy="1497012"/>
            <a:chOff x="3860" y="454"/>
            <a:chExt cx="726" cy="980"/>
          </a:xfrm>
        </p:grpSpPr>
        <p:sp>
          <p:nvSpPr>
            <p:cNvPr id="51235" name="Rectangle 92"/>
            <p:cNvSpPr>
              <a:spLocks noChangeArrowheads="1"/>
            </p:cNvSpPr>
            <p:nvPr/>
          </p:nvSpPr>
          <p:spPr bwMode="auto">
            <a:xfrm>
              <a:off x="3860" y="454"/>
              <a:ext cx="726" cy="98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Registers</a:t>
              </a:r>
            </a:p>
          </p:txBody>
        </p:sp>
        <p:sp>
          <p:nvSpPr>
            <p:cNvPr id="51236" name="Line 153"/>
            <p:cNvSpPr>
              <a:spLocks noChangeShapeType="1"/>
            </p:cNvSpPr>
            <p:nvPr/>
          </p:nvSpPr>
          <p:spPr bwMode="auto">
            <a:xfrm>
              <a:off x="3860" y="526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7" name="Line 154"/>
            <p:cNvSpPr>
              <a:spLocks noChangeShapeType="1"/>
            </p:cNvSpPr>
            <p:nvPr/>
          </p:nvSpPr>
          <p:spPr bwMode="auto">
            <a:xfrm>
              <a:off x="3860" y="599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8" name="Line 155"/>
            <p:cNvSpPr>
              <a:spLocks noChangeShapeType="1"/>
            </p:cNvSpPr>
            <p:nvPr/>
          </p:nvSpPr>
          <p:spPr bwMode="auto">
            <a:xfrm>
              <a:off x="3860" y="672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9" name="Line 156"/>
            <p:cNvSpPr>
              <a:spLocks noChangeShapeType="1"/>
            </p:cNvSpPr>
            <p:nvPr/>
          </p:nvSpPr>
          <p:spPr bwMode="auto">
            <a:xfrm>
              <a:off x="3860" y="1361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0" name="Line 157"/>
            <p:cNvSpPr>
              <a:spLocks noChangeShapeType="1"/>
            </p:cNvSpPr>
            <p:nvPr/>
          </p:nvSpPr>
          <p:spPr bwMode="auto">
            <a:xfrm>
              <a:off x="3860" y="1289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1" name="Line 158"/>
            <p:cNvSpPr>
              <a:spLocks noChangeShapeType="1"/>
            </p:cNvSpPr>
            <p:nvPr/>
          </p:nvSpPr>
          <p:spPr bwMode="auto">
            <a:xfrm>
              <a:off x="3860" y="1217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6" name="Line 14"/>
          <p:cNvSpPr>
            <a:spLocks noChangeShapeType="1"/>
          </p:cNvSpPr>
          <p:nvPr/>
        </p:nvSpPr>
        <p:spPr bwMode="auto">
          <a:xfrm>
            <a:off x="5262563" y="3775075"/>
            <a:ext cx="461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7" name="Line 160"/>
          <p:cNvSpPr>
            <a:spLocks noChangeShapeType="1"/>
          </p:cNvSpPr>
          <p:nvPr/>
        </p:nvSpPr>
        <p:spPr bwMode="auto">
          <a:xfrm>
            <a:off x="5262563" y="4695825"/>
            <a:ext cx="461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8" name="Rectangle 162"/>
          <p:cNvSpPr>
            <a:spLocks noChangeArrowheads="1"/>
          </p:cNvSpPr>
          <p:nvPr/>
        </p:nvSpPr>
        <p:spPr bwMode="auto">
          <a:xfrm rot="-5400000">
            <a:off x="2844007" y="4063206"/>
            <a:ext cx="1497012" cy="3460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Instruction</a:t>
            </a:r>
          </a:p>
        </p:txBody>
      </p:sp>
      <p:sp>
        <p:nvSpPr>
          <p:cNvPr id="51209" name="Line 169"/>
          <p:cNvSpPr>
            <a:spLocks noChangeShapeType="1"/>
          </p:cNvSpPr>
          <p:nvPr/>
        </p:nvSpPr>
        <p:spPr bwMode="auto">
          <a:xfrm>
            <a:off x="3074988" y="4235450"/>
            <a:ext cx="346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0" name="Rectangle 170"/>
          <p:cNvSpPr>
            <a:spLocks noChangeArrowheads="1"/>
          </p:cNvSpPr>
          <p:nvPr/>
        </p:nvSpPr>
        <p:spPr bwMode="auto">
          <a:xfrm rot="-5400000">
            <a:off x="366713" y="4062412"/>
            <a:ext cx="1498600" cy="3460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Program Counter</a:t>
            </a:r>
          </a:p>
        </p:txBody>
      </p:sp>
      <p:sp>
        <p:nvSpPr>
          <p:cNvPr id="51211" name="Rectangle 172"/>
          <p:cNvSpPr>
            <a:spLocks noChangeArrowheads="1"/>
          </p:cNvSpPr>
          <p:nvPr/>
        </p:nvSpPr>
        <p:spPr bwMode="auto">
          <a:xfrm>
            <a:off x="1749425" y="3486150"/>
            <a:ext cx="1325563" cy="1498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Instruction</a:t>
            </a:r>
          </a:p>
          <a:p>
            <a:pPr algn="ctr" eaLnBrk="1" hangingPunct="1"/>
            <a:r>
              <a:rPr lang="en-US" altLang="en-US"/>
              <a:t>Cache</a:t>
            </a:r>
          </a:p>
        </p:txBody>
      </p:sp>
      <p:sp>
        <p:nvSpPr>
          <p:cNvPr id="51212" name="Line 179"/>
          <p:cNvSpPr>
            <a:spLocks noChangeShapeType="1"/>
          </p:cNvSpPr>
          <p:nvPr/>
        </p:nvSpPr>
        <p:spPr bwMode="auto">
          <a:xfrm>
            <a:off x="1289050" y="4235450"/>
            <a:ext cx="460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3" name="Rectangle 180"/>
          <p:cNvSpPr>
            <a:spLocks noChangeArrowheads="1"/>
          </p:cNvSpPr>
          <p:nvPr/>
        </p:nvSpPr>
        <p:spPr bwMode="auto">
          <a:xfrm>
            <a:off x="942975" y="2622550"/>
            <a:ext cx="1670050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/>
              <a:t>Next Program</a:t>
            </a:r>
          </a:p>
          <a:p>
            <a:pPr algn="ctr" eaLnBrk="1" hangingPunct="1"/>
            <a:r>
              <a:rPr lang="en-US" altLang="en-US" sz="1400"/>
              <a:t>Counter</a:t>
            </a:r>
          </a:p>
        </p:txBody>
      </p:sp>
      <p:sp>
        <p:nvSpPr>
          <p:cNvPr id="51214" name="Line 181"/>
          <p:cNvSpPr>
            <a:spLocks noChangeShapeType="1"/>
          </p:cNvSpPr>
          <p:nvPr/>
        </p:nvSpPr>
        <p:spPr bwMode="auto">
          <a:xfrm flipV="1">
            <a:off x="1403350" y="3198813"/>
            <a:ext cx="0" cy="1036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5" name="Freeform 182"/>
          <p:cNvSpPr>
            <a:spLocks/>
          </p:cNvSpPr>
          <p:nvPr/>
        </p:nvSpPr>
        <p:spPr bwMode="auto">
          <a:xfrm>
            <a:off x="539750" y="2909888"/>
            <a:ext cx="403225" cy="1325562"/>
          </a:xfrm>
          <a:custGeom>
            <a:avLst/>
            <a:gdLst>
              <a:gd name="T0" fmla="*/ 2147483646 w 254"/>
              <a:gd name="T1" fmla="*/ 0 h 943"/>
              <a:gd name="T2" fmla="*/ 0 w 254"/>
              <a:gd name="T3" fmla="*/ 0 h 943"/>
              <a:gd name="T4" fmla="*/ 0 w 254"/>
              <a:gd name="T5" fmla="*/ 2147483646 h 943"/>
              <a:gd name="T6" fmla="*/ 2147483646 w 254"/>
              <a:gd name="T7" fmla="*/ 2147483646 h 9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4" h="943">
                <a:moveTo>
                  <a:pt x="254" y="0"/>
                </a:moveTo>
                <a:lnTo>
                  <a:pt x="0" y="0"/>
                </a:lnTo>
                <a:lnTo>
                  <a:pt x="0" y="943"/>
                </a:lnTo>
                <a:lnTo>
                  <a:pt x="254" y="943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Rectangle 183"/>
          <p:cNvSpPr>
            <a:spLocks noChangeArrowheads="1"/>
          </p:cNvSpPr>
          <p:nvPr/>
        </p:nvSpPr>
        <p:spPr bwMode="auto">
          <a:xfrm>
            <a:off x="6819900" y="3486150"/>
            <a:ext cx="1325563" cy="1498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Data</a:t>
            </a:r>
          </a:p>
          <a:p>
            <a:pPr algn="ctr" eaLnBrk="1" hangingPunct="1"/>
            <a:r>
              <a:rPr lang="en-US" altLang="en-US"/>
              <a:t>Cache</a:t>
            </a:r>
          </a:p>
        </p:txBody>
      </p:sp>
      <p:sp>
        <p:nvSpPr>
          <p:cNvPr id="51217" name="Line 184"/>
          <p:cNvSpPr>
            <a:spLocks noChangeShapeType="1"/>
          </p:cNvSpPr>
          <p:nvPr/>
        </p:nvSpPr>
        <p:spPr bwMode="auto">
          <a:xfrm>
            <a:off x="3765550" y="4005263"/>
            <a:ext cx="346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5"/>
          <p:cNvSpPr>
            <a:spLocks noChangeShapeType="1"/>
          </p:cNvSpPr>
          <p:nvPr/>
        </p:nvSpPr>
        <p:spPr bwMode="auto">
          <a:xfrm>
            <a:off x="3765550" y="4235450"/>
            <a:ext cx="346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86"/>
          <p:cNvSpPr>
            <a:spLocks noChangeShapeType="1"/>
          </p:cNvSpPr>
          <p:nvPr/>
        </p:nvSpPr>
        <p:spPr bwMode="auto">
          <a:xfrm>
            <a:off x="3765550" y="4465638"/>
            <a:ext cx="346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188"/>
          <p:cNvSpPr>
            <a:spLocks noChangeShapeType="1"/>
          </p:cNvSpPr>
          <p:nvPr/>
        </p:nvSpPr>
        <p:spPr bwMode="auto">
          <a:xfrm>
            <a:off x="6357938" y="4235450"/>
            <a:ext cx="461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21" name="Freeform 190"/>
          <p:cNvSpPr>
            <a:spLocks/>
          </p:cNvSpPr>
          <p:nvPr/>
        </p:nvSpPr>
        <p:spPr bwMode="auto">
          <a:xfrm>
            <a:off x="2613025" y="2909888"/>
            <a:ext cx="981075" cy="576262"/>
          </a:xfrm>
          <a:custGeom>
            <a:avLst/>
            <a:gdLst>
              <a:gd name="T0" fmla="*/ 2147483646 w 1017"/>
              <a:gd name="T1" fmla="*/ 2147483646 h 508"/>
              <a:gd name="T2" fmla="*/ 2147483646 w 1017"/>
              <a:gd name="T3" fmla="*/ 0 h 508"/>
              <a:gd name="T4" fmla="*/ 0 w 1017"/>
              <a:gd name="T5" fmla="*/ 0 h 5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17" h="508">
                <a:moveTo>
                  <a:pt x="1017" y="508"/>
                </a:moveTo>
                <a:lnTo>
                  <a:pt x="1017" y="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429" name="Group 205"/>
          <p:cNvGrpSpPr>
            <a:grpSpLocks/>
          </p:cNvGrpSpPr>
          <p:nvPr/>
        </p:nvGrpSpPr>
        <p:grpSpPr bwMode="auto">
          <a:xfrm>
            <a:off x="1519238" y="3198813"/>
            <a:ext cx="6278562" cy="2995612"/>
            <a:chOff x="957" y="2015"/>
            <a:chExt cx="3955" cy="1887"/>
          </a:xfrm>
        </p:grpSpPr>
        <p:sp>
          <p:nvSpPr>
            <p:cNvPr id="51226" name="Line 193"/>
            <p:cNvSpPr>
              <a:spLocks noChangeShapeType="1"/>
            </p:cNvSpPr>
            <p:nvPr/>
          </p:nvSpPr>
          <p:spPr bwMode="auto">
            <a:xfrm>
              <a:off x="2264" y="3140"/>
              <a:ext cx="0" cy="2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7" name="Freeform 196"/>
            <p:cNvSpPr>
              <a:spLocks/>
            </p:cNvSpPr>
            <p:nvPr/>
          </p:nvSpPr>
          <p:spPr bwMode="auto">
            <a:xfrm>
              <a:off x="2517" y="3140"/>
              <a:ext cx="2395" cy="689"/>
            </a:xfrm>
            <a:custGeom>
              <a:avLst/>
              <a:gdLst>
                <a:gd name="T0" fmla="*/ 0 w 2178"/>
                <a:gd name="T1" fmla="*/ 1106 h 544"/>
                <a:gd name="T2" fmla="*/ 2896 w 2178"/>
                <a:gd name="T3" fmla="*/ 1106 h 544"/>
                <a:gd name="T4" fmla="*/ 2896 w 2178"/>
                <a:gd name="T5" fmla="*/ 0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78" h="544">
                  <a:moveTo>
                    <a:pt x="0" y="544"/>
                  </a:moveTo>
                  <a:lnTo>
                    <a:pt x="2178" y="544"/>
                  </a:lnTo>
                  <a:lnTo>
                    <a:pt x="2178" y="0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8" name="Freeform 197"/>
            <p:cNvSpPr>
              <a:spLocks/>
            </p:cNvSpPr>
            <p:nvPr/>
          </p:nvSpPr>
          <p:spPr bwMode="auto">
            <a:xfrm>
              <a:off x="2590" y="3140"/>
              <a:ext cx="2104" cy="580"/>
            </a:xfrm>
            <a:custGeom>
              <a:avLst/>
              <a:gdLst>
                <a:gd name="T0" fmla="*/ 0 w 2178"/>
                <a:gd name="T1" fmla="*/ 659 h 544"/>
                <a:gd name="T2" fmla="*/ 1964 w 2178"/>
                <a:gd name="T3" fmla="*/ 659 h 544"/>
                <a:gd name="T4" fmla="*/ 1964 w 2178"/>
                <a:gd name="T5" fmla="*/ 0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78" h="544">
                  <a:moveTo>
                    <a:pt x="0" y="544"/>
                  </a:moveTo>
                  <a:lnTo>
                    <a:pt x="2178" y="544"/>
                  </a:lnTo>
                  <a:lnTo>
                    <a:pt x="2178" y="0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9" name="Freeform 198"/>
            <p:cNvSpPr>
              <a:spLocks/>
            </p:cNvSpPr>
            <p:nvPr/>
          </p:nvSpPr>
          <p:spPr bwMode="auto">
            <a:xfrm>
              <a:off x="2626" y="3032"/>
              <a:ext cx="1197" cy="580"/>
            </a:xfrm>
            <a:custGeom>
              <a:avLst/>
              <a:gdLst>
                <a:gd name="T0" fmla="*/ 0 w 2178"/>
                <a:gd name="T1" fmla="*/ 659 h 544"/>
                <a:gd name="T2" fmla="*/ 362 w 2178"/>
                <a:gd name="T3" fmla="*/ 659 h 544"/>
                <a:gd name="T4" fmla="*/ 362 w 2178"/>
                <a:gd name="T5" fmla="*/ 0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78" h="544">
                  <a:moveTo>
                    <a:pt x="0" y="544"/>
                  </a:moveTo>
                  <a:lnTo>
                    <a:pt x="2178" y="544"/>
                  </a:lnTo>
                  <a:lnTo>
                    <a:pt x="2178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Freeform 199"/>
            <p:cNvSpPr>
              <a:spLocks/>
            </p:cNvSpPr>
            <p:nvPr/>
          </p:nvSpPr>
          <p:spPr bwMode="auto">
            <a:xfrm>
              <a:off x="2481" y="3140"/>
              <a:ext cx="363" cy="363"/>
            </a:xfrm>
            <a:custGeom>
              <a:avLst/>
              <a:gdLst>
                <a:gd name="T0" fmla="*/ 0 w 2178"/>
                <a:gd name="T1" fmla="*/ 161 h 544"/>
                <a:gd name="T2" fmla="*/ 10 w 2178"/>
                <a:gd name="T3" fmla="*/ 161 h 544"/>
                <a:gd name="T4" fmla="*/ 10 w 2178"/>
                <a:gd name="T5" fmla="*/ 0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78" h="544">
                  <a:moveTo>
                    <a:pt x="0" y="544"/>
                  </a:moveTo>
                  <a:lnTo>
                    <a:pt x="2178" y="544"/>
                  </a:lnTo>
                  <a:lnTo>
                    <a:pt x="2178" y="0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31" name="Group 194"/>
            <p:cNvGrpSpPr>
              <a:grpSpLocks/>
            </p:cNvGrpSpPr>
            <p:nvPr/>
          </p:nvGrpSpPr>
          <p:grpSpPr bwMode="auto">
            <a:xfrm>
              <a:off x="1864" y="3430"/>
              <a:ext cx="799" cy="472"/>
              <a:chOff x="1755" y="3067"/>
              <a:chExt cx="835" cy="472"/>
            </a:xfrm>
          </p:grpSpPr>
          <p:sp>
            <p:nvSpPr>
              <p:cNvPr id="51233" name="Oval 192"/>
              <p:cNvSpPr>
                <a:spLocks noChangeArrowheads="1"/>
              </p:cNvSpPr>
              <p:nvPr/>
            </p:nvSpPr>
            <p:spPr bwMode="auto">
              <a:xfrm>
                <a:off x="1755" y="3067"/>
                <a:ext cx="835" cy="472"/>
              </a:xfrm>
              <a:prstGeom prst="ellipse">
                <a:avLst/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34" name="Rectangle 191"/>
              <p:cNvSpPr>
                <a:spLocks noChangeArrowheads="1"/>
              </p:cNvSpPr>
              <p:nvPr/>
            </p:nvSpPr>
            <p:spPr bwMode="auto">
              <a:xfrm>
                <a:off x="1755" y="3067"/>
                <a:ext cx="835" cy="4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51232" name="Freeform 200"/>
            <p:cNvSpPr>
              <a:spLocks/>
            </p:cNvSpPr>
            <p:nvPr/>
          </p:nvSpPr>
          <p:spPr bwMode="auto">
            <a:xfrm flipH="1">
              <a:off x="957" y="2015"/>
              <a:ext cx="907" cy="1633"/>
            </a:xfrm>
            <a:custGeom>
              <a:avLst/>
              <a:gdLst>
                <a:gd name="T0" fmla="*/ 0 w 2178"/>
                <a:gd name="T1" fmla="*/ 14715 h 544"/>
                <a:gd name="T2" fmla="*/ 157 w 2178"/>
                <a:gd name="T3" fmla="*/ 14715 h 544"/>
                <a:gd name="T4" fmla="*/ 157 w 2178"/>
                <a:gd name="T5" fmla="*/ 0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78" h="544">
                  <a:moveTo>
                    <a:pt x="0" y="544"/>
                  </a:moveTo>
                  <a:lnTo>
                    <a:pt x="2178" y="544"/>
                  </a:lnTo>
                  <a:lnTo>
                    <a:pt x="2178" y="0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3" name="Line 202"/>
          <p:cNvSpPr>
            <a:spLocks noChangeShapeType="1"/>
          </p:cNvSpPr>
          <p:nvPr/>
        </p:nvSpPr>
        <p:spPr bwMode="auto">
          <a:xfrm>
            <a:off x="6473825" y="4235450"/>
            <a:ext cx="0" cy="1325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03"/>
          <p:cNvSpPr>
            <a:spLocks/>
          </p:cNvSpPr>
          <p:nvPr/>
        </p:nvSpPr>
        <p:spPr bwMode="auto">
          <a:xfrm>
            <a:off x="4802188" y="4235450"/>
            <a:ext cx="3687762" cy="1325563"/>
          </a:xfrm>
          <a:custGeom>
            <a:avLst/>
            <a:gdLst>
              <a:gd name="T0" fmla="*/ 2147483646 w 2323"/>
              <a:gd name="T1" fmla="*/ 0 h 835"/>
              <a:gd name="T2" fmla="*/ 2147483646 w 2323"/>
              <a:gd name="T3" fmla="*/ 0 h 835"/>
              <a:gd name="T4" fmla="*/ 2147483646 w 2323"/>
              <a:gd name="T5" fmla="*/ 2147483646 h 835"/>
              <a:gd name="T6" fmla="*/ 0 w 2323"/>
              <a:gd name="T7" fmla="*/ 2147483646 h 835"/>
              <a:gd name="T8" fmla="*/ 0 w 2323"/>
              <a:gd name="T9" fmla="*/ 2147483646 h 8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3" h="835">
                <a:moveTo>
                  <a:pt x="2105" y="0"/>
                </a:moveTo>
                <a:lnTo>
                  <a:pt x="2323" y="0"/>
                </a:lnTo>
                <a:lnTo>
                  <a:pt x="2323" y="835"/>
                </a:lnTo>
                <a:lnTo>
                  <a:pt x="0" y="835"/>
                </a:lnTo>
                <a:lnTo>
                  <a:pt x="0" y="47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Freeform 204"/>
          <p:cNvSpPr>
            <a:spLocks/>
          </p:cNvSpPr>
          <p:nvPr/>
        </p:nvSpPr>
        <p:spPr bwMode="auto">
          <a:xfrm>
            <a:off x="5435600" y="4695825"/>
            <a:ext cx="1671638" cy="576263"/>
          </a:xfrm>
          <a:custGeom>
            <a:avLst/>
            <a:gdLst>
              <a:gd name="T0" fmla="*/ 0 w 1053"/>
              <a:gd name="T1" fmla="*/ 0 h 363"/>
              <a:gd name="T2" fmla="*/ 0 w 1053"/>
              <a:gd name="T3" fmla="*/ 2147483646 h 363"/>
              <a:gd name="T4" fmla="*/ 2147483646 w 1053"/>
              <a:gd name="T5" fmla="*/ 2147483646 h 363"/>
              <a:gd name="T6" fmla="*/ 2147483646 w 1053"/>
              <a:gd name="T7" fmla="*/ 2147483646 h 3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3" h="363">
                <a:moveTo>
                  <a:pt x="0" y="0"/>
                </a:moveTo>
                <a:lnTo>
                  <a:pt x="0" y="363"/>
                </a:lnTo>
                <a:lnTo>
                  <a:pt x="1053" y="363"/>
                </a:lnTo>
                <a:lnTo>
                  <a:pt x="1053" y="18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Datapath Components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Program Counter (PC)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Contains address of instruction to be fetched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Next Program Counter: computes address of next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Instruction Register (IR)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Stores the fetched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Instruction and Data Caches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Small and fast memory containing most recent instructions/data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Register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General-purpose registers used for intermediate computations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ALU = Arithmetic and Logic Unit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Executes arithmetic and logic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Buses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Used to wire and interconnect the various components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Important Questions to Ask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96988"/>
            <a:ext cx="7950200" cy="3225800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What is Assembly Language?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What is Machine Language?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How is Assembly related to a high-level language?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Why Learn Assembly Language?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What is an Assembler, Linker, and Debugger?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225925" y="1412875"/>
            <a:ext cx="4435475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b="1"/>
              <a:t>Fetch instruction</a:t>
            </a:r>
          </a:p>
          <a:p>
            <a:pPr algn="just">
              <a:spcBef>
                <a:spcPct val="20000"/>
              </a:spcBef>
            </a:pPr>
            <a:r>
              <a:rPr lang="en-US" altLang="en-US" b="1"/>
              <a:t>Compute address of next instruction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225925" y="2428875"/>
            <a:ext cx="4494213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127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335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558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3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0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274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4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Generate control signals for instruction</a:t>
            </a:r>
          </a:p>
          <a:p>
            <a:pPr>
              <a:spcBef>
                <a:spcPct val="20000"/>
              </a:spcBef>
            </a:pPr>
            <a:r>
              <a:rPr lang="en-US" altLang="en-US" b="1"/>
              <a:t>Read operands from registers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221163" y="3544888"/>
            <a:ext cx="36337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7000"/>
              </a:lnSpc>
              <a:spcBef>
                <a:spcPct val="49000"/>
              </a:spcBef>
            </a:pPr>
            <a:r>
              <a:rPr lang="en-US" altLang="en-US" b="1"/>
              <a:t>Compute result value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4225925" y="5532438"/>
            <a:ext cx="40592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7000"/>
              </a:lnSpc>
              <a:spcBef>
                <a:spcPct val="49000"/>
              </a:spcBef>
            </a:pPr>
            <a:r>
              <a:rPr lang="en-US" altLang="en-US" b="1"/>
              <a:t>Writeback result in a register</a:t>
            </a:r>
          </a:p>
        </p:txBody>
      </p:sp>
      <p:sp>
        <p:nvSpPr>
          <p:cNvPr id="5325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Fetch - Execute Cycle</a:t>
            </a:r>
          </a:p>
        </p:txBody>
      </p:sp>
      <p:sp>
        <p:nvSpPr>
          <p:cNvPr id="53255" name="Rectangle 10"/>
          <p:cNvSpPr>
            <a:spLocks noChangeArrowheads="1"/>
          </p:cNvSpPr>
          <p:nvPr/>
        </p:nvSpPr>
        <p:spPr bwMode="auto">
          <a:xfrm>
            <a:off x="1519238" y="2451100"/>
            <a:ext cx="2419350" cy="574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i="1"/>
              <a:t>Instruction Decode</a:t>
            </a:r>
          </a:p>
        </p:txBody>
      </p:sp>
      <p:sp>
        <p:nvSpPr>
          <p:cNvPr id="53256" name="Rectangle 16"/>
          <p:cNvSpPr>
            <a:spLocks noChangeArrowheads="1"/>
          </p:cNvSpPr>
          <p:nvPr/>
        </p:nvSpPr>
        <p:spPr bwMode="auto">
          <a:xfrm>
            <a:off x="1519238" y="1471613"/>
            <a:ext cx="2419350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i="1"/>
              <a:t>Instruction Fetch</a:t>
            </a:r>
          </a:p>
        </p:txBody>
      </p:sp>
      <p:sp>
        <p:nvSpPr>
          <p:cNvPr id="53257" name="Rectangle 20"/>
          <p:cNvSpPr>
            <a:spLocks noChangeArrowheads="1"/>
          </p:cNvSpPr>
          <p:nvPr/>
        </p:nvSpPr>
        <p:spPr bwMode="auto">
          <a:xfrm>
            <a:off x="1519238" y="3429000"/>
            <a:ext cx="2419350" cy="576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i="1"/>
              <a:t>Execute</a:t>
            </a:r>
          </a:p>
        </p:txBody>
      </p:sp>
      <p:sp>
        <p:nvSpPr>
          <p:cNvPr id="53258" name="Rectangle 22"/>
          <p:cNvSpPr>
            <a:spLocks noChangeArrowheads="1"/>
          </p:cNvSpPr>
          <p:nvPr/>
        </p:nvSpPr>
        <p:spPr bwMode="auto">
          <a:xfrm>
            <a:off x="1519238" y="5387975"/>
            <a:ext cx="2419350" cy="576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i="1"/>
              <a:t>Writeback Result</a:t>
            </a:r>
          </a:p>
        </p:txBody>
      </p:sp>
      <p:sp>
        <p:nvSpPr>
          <p:cNvPr id="53259" name="Rectangle 26"/>
          <p:cNvSpPr>
            <a:spLocks noChangeArrowheads="1"/>
          </p:cNvSpPr>
          <p:nvPr/>
        </p:nvSpPr>
        <p:spPr bwMode="auto">
          <a:xfrm rot="-5400000">
            <a:off x="-1416843" y="3585369"/>
            <a:ext cx="478631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7000"/>
              </a:lnSpc>
              <a:spcBef>
                <a:spcPct val="49000"/>
              </a:spcBef>
            </a:pPr>
            <a:r>
              <a:rPr lang="en-US" altLang="en-US" b="1">
                <a:solidFill>
                  <a:srgbClr val="FF0000"/>
                </a:solidFill>
              </a:rPr>
              <a:t>Infinite Cycle implemented in Hardware</a:t>
            </a:r>
          </a:p>
        </p:txBody>
      </p:sp>
      <p:sp>
        <p:nvSpPr>
          <p:cNvPr id="53260" name="Rectangle 29"/>
          <p:cNvSpPr>
            <a:spLocks noChangeArrowheads="1"/>
          </p:cNvSpPr>
          <p:nvPr/>
        </p:nvSpPr>
        <p:spPr bwMode="auto">
          <a:xfrm>
            <a:off x="1519238" y="4408488"/>
            <a:ext cx="2419350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i="1"/>
              <a:t>Memory Access</a:t>
            </a:r>
          </a:p>
        </p:txBody>
      </p:sp>
      <p:sp>
        <p:nvSpPr>
          <p:cNvPr id="53261" name="Rectangle 30"/>
          <p:cNvSpPr>
            <a:spLocks noChangeArrowheads="1"/>
          </p:cNvSpPr>
          <p:nvPr/>
        </p:nvSpPr>
        <p:spPr bwMode="auto">
          <a:xfrm>
            <a:off x="4225925" y="4524375"/>
            <a:ext cx="3975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7000"/>
              </a:lnSpc>
              <a:spcBef>
                <a:spcPct val="49000"/>
              </a:spcBef>
            </a:pPr>
            <a:r>
              <a:rPr lang="en-US" altLang="en-US" b="1"/>
              <a:t>Read or write memory (load/store)</a:t>
            </a:r>
          </a:p>
        </p:txBody>
      </p:sp>
      <p:sp>
        <p:nvSpPr>
          <p:cNvPr id="53262" name="Line 31"/>
          <p:cNvSpPr>
            <a:spLocks noChangeShapeType="1"/>
          </p:cNvSpPr>
          <p:nvPr/>
        </p:nvSpPr>
        <p:spPr bwMode="auto">
          <a:xfrm flipH="1">
            <a:off x="2728913" y="4984750"/>
            <a:ext cx="0" cy="40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40"/>
          <p:cNvSpPr>
            <a:spLocks noChangeShapeType="1"/>
          </p:cNvSpPr>
          <p:nvPr/>
        </p:nvSpPr>
        <p:spPr bwMode="auto">
          <a:xfrm flipH="1">
            <a:off x="2728913" y="4005263"/>
            <a:ext cx="0" cy="40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41"/>
          <p:cNvSpPr>
            <a:spLocks noChangeShapeType="1"/>
          </p:cNvSpPr>
          <p:nvPr/>
        </p:nvSpPr>
        <p:spPr bwMode="auto">
          <a:xfrm flipH="1">
            <a:off x="2728913" y="3025775"/>
            <a:ext cx="0" cy="40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42"/>
          <p:cNvSpPr>
            <a:spLocks noChangeShapeType="1"/>
          </p:cNvSpPr>
          <p:nvPr/>
        </p:nvSpPr>
        <p:spPr bwMode="auto">
          <a:xfrm flipH="1">
            <a:off x="2728913" y="2046288"/>
            <a:ext cx="0" cy="40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Freeform 44"/>
          <p:cNvSpPr>
            <a:spLocks/>
          </p:cNvSpPr>
          <p:nvPr/>
        </p:nvSpPr>
        <p:spPr bwMode="auto">
          <a:xfrm>
            <a:off x="1230313" y="1239838"/>
            <a:ext cx="1498600" cy="4954587"/>
          </a:xfrm>
          <a:custGeom>
            <a:avLst/>
            <a:gdLst>
              <a:gd name="T0" fmla="*/ 2147483646 w 944"/>
              <a:gd name="T1" fmla="*/ 2147483646 h 3121"/>
              <a:gd name="T2" fmla="*/ 2147483646 w 944"/>
              <a:gd name="T3" fmla="*/ 2147483646 h 3121"/>
              <a:gd name="T4" fmla="*/ 0 w 944"/>
              <a:gd name="T5" fmla="*/ 2147483646 h 3121"/>
              <a:gd name="T6" fmla="*/ 0 w 944"/>
              <a:gd name="T7" fmla="*/ 0 h 3121"/>
              <a:gd name="T8" fmla="*/ 2147483646 w 944"/>
              <a:gd name="T9" fmla="*/ 0 h 3121"/>
              <a:gd name="T10" fmla="*/ 2147483646 w 944"/>
              <a:gd name="T11" fmla="*/ 2147483646 h 31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4" h="3121">
                <a:moveTo>
                  <a:pt x="944" y="2976"/>
                </a:moveTo>
                <a:lnTo>
                  <a:pt x="944" y="3121"/>
                </a:lnTo>
                <a:lnTo>
                  <a:pt x="0" y="3121"/>
                </a:lnTo>
                <a:lnTo>
                  <a:pt x="0" y="0"/>
                </a:lnTo>
                <a:lnTo>
                  <a:pt x="944" y="0"/>
                </a:lnTo>
                <a:lnTo>
                  <a:pt x="944" y="14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49421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Assembly-, Machine-, and High-Level Languages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Components of a Computer System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Technology Improvements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Programmer’s View of a Computer System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Technology </a:t>
            </a:r>
            <a:r>
              <a:rPr lang="en-US" altLang="en-US" smtClean="0">
                <a:sym typeface="Symbol" panose="05050102010706020507" pitchFamily="18" charset="2"/>
              </a:rPr>
              <a:t>Improvements</a:t>
            </a:r>
            <a:endParaRPr lang="en-US" alt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Vacuum tube → transistor → IC → VLSI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Processor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Transistor count:	about 30% to 40% per year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Memory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DRAM capacity:	about 60% per year (4x every 3 yrs)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Cost per bit:	decreases about 25% per year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Disk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Capacity:	about 60% per year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Opportunities for new applications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smtClean="0"/>
              <a:t>Better organizations and designs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Growth of Capacity per DRAM Chip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7450"/>
            <a:ext cx="8229600" cy="927100"/>
          </a:xfrm>
        </p:spPr>
        <p:txBody>
          <a:bodyPr/>
          <a:lstStyle/>
          <a:p>
            <a:pPr eaLnBrk="1" hangingPunct="1"/>
            <a:r>
              <a:rPr lang="en-US" altLang="en-US" smtClean="0"/>
              <a:t>DRAM capacity quadrupled almost every 3 years</a:t>
            </a:r>
          </a:p>
          <a:p>
            <a:pPr lvl="1" eaLnBrk="1" hangingPunct="1"/>
            <a:r>
              <a:rPr lang="en-US" altLang="en-US" smtClean="0"/>
              <a:t>60% increase per year, for 20 years</a:t>
            </a:r>
          </a:p>
        </p:txBody>
      </p:sp>
      <p:pic>
        <p:nvPicPr>
          <p:cNvPr id="5" name="Picture 4" descr="f01-11-9780124077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9453"/>
            <a:ext cx="7950800" cy="368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6" descr="f01-17-9780124077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263650"/>
            <a:ext cx="851058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Processor Performance</a:t>
            </a:r>
          </a:p>
        </p:txBody>
      </p:sp>
      <p:sp>
        <p:nvSpPr>
          <p:cNvPr id="65540" name="Content Placeholder 4"/>
          <p:cNvSpPr>
            <a:spLocks noGrp="1"/>
          </p:cNvSpPr>
          <p:nvPr>
            <p:ph idx="1"/>
          </p:nvPr>
        </p:nvSpPr>
        <p:spPr>
          <a:xfrm>
            <a:off x="4057650" y="4972050"/>
            <a:ext cx="3543300" cy="685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000" smtClean="0"/>
              <a:t>Almost </a:t>
            </a:r>
            <a:r>
              <a:rPr lang="en-US" altLang="en-US" sz="2000" smtClean="0">
                <a:solidFill>
                  <a:srgbClr val="FF0000"/>
                </a:solidFill>
              </a:rPr>
              <a:t>10000x</a:t>
            </a:r>
            <a:r>
              <a:rPr lang="en-US" altLang="en-US" sz="2000" smtClean="0"/>
              <a:t> improvement between 1978 and 2005 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6588125" y="3832225"/>
            <a:ext cx="1828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  <a:cs typeface="+mn-cs"/>
              </a:rPr>
              <a:t>Slowed down by </a:t>
            </a:r>
            <a:r>
              <a:rPr lang="en-US" kern="0" dirty="0">
                <a:solidFill>
                  <a:srgbClr val="FF0000"/>
                </a:solidFill>
                <a:latin typeface="+mn-lt"/>
                <a:cs typeface="+mn-cs"/>
              </a:rPr>
              <a:t>power</a:t>
            </a:r>
            <a:r>
              <a:rPr lang="en-US" kern="0" dirty="0">
                <a:latin typeface="+mn-lt"/>
                <a:cs typeface="+mn-cs"/>
              </a:rPr>
              <a:t> and memory </a:t>
            </a:r>
            <a:r>
              <a:rPr lang="en-US" kern="0" dirty="0">
                <a:solidFill>
                  <a:srgbClr val="FF0000"/>
                </a:solidFill>
                <a:latin typeface="+mn-lt"/>
                <a:cs typeface="+mn-cs"/>
              </a:rPr>
              <a:t>latency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49421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Assembly-, Machine-, and High-Level Languages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Components of a Computer System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Technology Improvements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Programmer’s View of a Computer System</a:t>
            </a:r>
          </a:p>
        </p:txBody>
      </p:sp>
    </p:spTree>
    <p:extLst>
      <p:ext uri="{BB962C8B-B14F-4D97-AF65-F5344CB8AC3E}">
        <p14:creationId xmlns:p14="http://schemas.microsoft.com/office/powerpoint/2010/main" val="4213608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Programmer’s View of </a:t>
            </a:r>
            <a:r>
              <a:rPr lang="en-US" altLang="en-US" sz="3200" dirty="0" smtClean="0"/>
              <a:t>a Computer </a:t>
            </a:r>
            <a:r>
              <a:rPr lang="en-US" altLang="en-US" sz="3200" dirty="0"/>
              <a:t>System</a:t>
            </a:r>
            <a:endParaRPr lang="en-US" sz="3200" dirty="0"/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457201" y="1354138"/>
            <a:ext cx="8229600" cy="4724400"/>
            <a:chOff x="376" y="853"/>
            <a:chExt cx="5117" cy="2976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600" y="2976"/>
              <a:ext cx="1872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137160" bIns="13716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100"/>
            </a:p>
          </p:txBody>
        </p:sp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37" y="853"/>
              <a:ext cx="2544" cy="29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50" y="1411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182" y="965"/>
              <a:ext cx="88" cy="520"/>
            </a:xfrm>
            <a:custGeom>
              <a:avLst/>
              <a:gdLst>
                <a:gd name="T0" fmla="*/ 88 w 88"/>
                <a:gd name="T1" fmla="*/ 520 h 520"/>
                <a:gd name="T2" fmla="*/ 0 w 88"/>
                <a:gd name="T3" fmla="*/ 446 h 520"/>
                <a:gd name="T4" fmla="*/ 0 w 88"/>
                <a:gd name="T5" fmla="*/ 0 h 520"/>
                <a:gd name="T6" fmla="*/ 88 w 88"/>
                <a:gd name="T7" fmla="*/ 75 h 520"/>
                <a:gd name="T8" fmla="*/ 88 w 88"/>
                <a:gd name="T9" fmla="*/ 52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20"/>
                <a:gd name="T17" fmla="*/ 88 w 88"/>
                <a:gd name="T18" fmla="*/ 520 h 5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20">
                  <a:moveTo>
                    <a:pt x="88" y="520"/>
                  </a:moveTo>
                  <a:lnTo>
                    <a:pt x="0" y="446"/>
                  </a:lnTo>
                  <a:lnTo>
                    <a:pt x="0" y="0"/>
                  </a:lnTo>
                  <a:lnTo>
                    <a:pt x="88" y="75"/>
                  </a:lnTo>
                  <a:lnTo>
                    <a:pt x="88" y="52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650" y="965"/>
              <a:ext cx="1532" cy="446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798" y="1035"/>
              <a:ext cx="10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Application Programs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High-Level Language</a:t>
              </a:r>
              <a:endParaRPr lang="en-US" alt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50" y="1856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182" y="1411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650" y="1411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26" y="1560"/>
              <a:ext cx="101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Assembly Language</a:t>
              </a:r>
              <a:endParaRPr lang="en-US" altLang="en-US" sz="180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50" y="2301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182" y="1856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650" y="1856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895" y="2005"/>
              <a:ext cx="89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Operating System</a:t>
              </a:r>
              <a:endParaRPr lang="en-US" altLang="en-US" sz="180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650" y="2746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182" y="2301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650" y="2301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000" y="2376"/>
              <a:ext cx="7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Instruction Set</a:t>
              </a:r>
              <a:endParaRPr lang="en-US" altLang="en-US" sz="18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068" y="2525"/>
              <a:ext cx="5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Architecture</a:t>
              </a:r>
              <a:endParaRPr lang="en-US" altLang="en-US" sz="180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650" y="3191"/>
              <a:ext cx="1620" cy="75"/>
            </a:xfrm>
            <a:custGeom>
              <a:avLst/>
              <a:gdLst>
                <a:gd name="T0" fmla="*/ 1532 w 1620"/>
                <a:gd name="T1" fmla="*/ 0 h 75"/>
                <a:gd name="T2" fmla="*/ 0 w 1620"/>
                <a:gd name="T3" fmla="*/ 0 h 75"/>
                <a:gd name="T4" fmla="*/ 88 w 1620"/>
                <a:gd name="T5" fmla="*/ 75 h 75"/>
                <a:gd name="T6" fmla="*/ 1620 w 1620"/>
                <a:gd name="T7" fmla="*/ 75 h 75"/>
                <a:gd name="T8" fmla="*/ 1532 w 1620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5"/>
                <a:gd name="T17" fmla="*/ 1620 w 1620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5">
                  <a:moveTo>
                    <a:pt x="1532" y="0"/>
                  </a:moveTo>
                  <a:lnTo>
                    <a:pt x="0" y="0"/>
                  </a:lnTo>
                  <a:lnTo>
                    <a:pt x="88" y="75"/>
                  </a:lnTo>
                  <a:lnTo>
                    <a:pt x="1620" y="75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182" y="2746"/>
              <a:ext cx="88" cy="520"/>
            </a:xfrm>
            <a:custGeom>
              <a:avLst/>
              <a:gdLst>
                <a:gd name="T0" fmla="*/ 88 w 88"/>
                <a:gd name="T1" fmla="*/ 520 h 520"/>
                <a:gd name="T2" fmla="*/ 0 w 88"/>
                <a:gd name="T3" fmla="*/ 445 h 520"/>
                <a:gd name="T4" fmla="*/ 0 w 88"/>
                <a:gd name="T5" fmla="*/ 0 h 520"/>
                <a:gd name="T6" fmla="*/ 88 w 88"/>
                <a:gd name="T7" fmla="*/ 74 h 520"/>
                <a:gd name="T8" fmla="*/ 88 w 88"/>
                <a:gd name="T9" fmla="*/ 52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20"/>
                <a:gd name="T17" fmla="*/ 88 w 88"/>
                <a:gd name="T18" fmla="*/ 520 h 5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20">
                  <a:moveTo>
                    <a:pt x="88" y="520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2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650" y="2746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916" y="2896"/>
              <a:ext cx="85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Microarchitecture</a:t>
              </a:r>
              <a:endParaRPr lang="en-US" altLang="en-US" sz="1800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1650" y="3619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182" y="3174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650" y="3174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983" y="3322"/>
              <a:ext cx="79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Physical Design</a:t>
              </a:r>
              <a:endParaRPr lang="en-US" altLang="en-US" sz="1800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560" y="3384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0</a:t>
              </a:r>
              <a:endParaRPr lang="en-US" altLang="en-US" sz="180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560" y="2939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1</a:t>
              </a:r>
              <a:endParaRPr lang="en-US" altLang="en-US" sz="180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560" y="2520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2</a:t>
              </a:r>
              <a:endParaRPr lang="en-US" altLang="en-US" sz="180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560" y="2075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3</a:t>
              </a:r>
              <a:endParaRPr lang="en-US" altLang="en-US" sz="180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560" y="1602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4</a:t>
              </a:r>
              <a:endParaRPr lang="en-US" altLang="en-US" sz="180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560" y="1157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5</a:t>
              </a:r>
              <a:endParaRPr lang="en-US" altLang="en-US" sz="1800"/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4223" y="1029"/>
              <a:ext cx="123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Increased level of abstraction</a:t>
              </a:r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 flipH="1" flipV="1">
              <a:off x="4840" y="1579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4186" y="2922"/>
              <a:ext cx="130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Each level hides the details of the level below it</a:t>
              </a:r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376" y="1507"/>
              <a:ext cx="8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Software</a:t>
              </a:r>
            </a:p>
          </p:txBody>
        </p:sp>
        <p:sp>
          <p:nvSpPr>
            <p:cNvPr id="42" name="AutoShape 45"/>
            <p:cNvSpPr>
              <a:spLocks/>
            </p:cNvSpPr>
            <p:nvPr/>
          </p:nvSpPr>
          <p:spPr bwMode="auto">
            <a:xfrm>
              <a:off x="1247" y="962"/>
              <a:ext cx="109" cy="1343"/>
            </a:xfrm>
            <a:prstGeom prst="leftBrace">
              <a:avLst>
                <a:gd name="adj1" fmla="val 50425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" name="Text Box 47"/>
            <p:cNvSpPr txBox="1">
              <a:spLocks noChangeArrowheads="1"/>
            </p:cNvSpPr>
            <p:nvPr/>
          </p:nvSpPr>
          <p:spPr bwMode="auto">
            <a:xfrm>
              <a:off x="376" y="3071"/>
              <a:ext cx="8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Hardware</a:t>
              </a:r>
            </a:p>
          </p:txBody>
        </p:sp>
        <p:sp>
          <p:nvSpPr>
            <p:cNvPr id="44" name="AutoShape 48"/>
            <p:cNvSpPr>
              <a:spLocks/>
            </p:cNvSpPr>
            <p:nvPr/>
          </p:nvSpPr>
          <p:spPr bwMode="auto">
            <a:xfrm>
              <a:off x="1247" y="2777"/>
              <a:ext cx="109" cy="835"/>
            </a:xfrm>
            <a:prstGeom prst="leftBrace">
              <a:avLst>
                <a:gd name="adj1" fmla="val 42204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" name="Text Box 52"/>
            <p:cNvSpPr txBox="1">
              <a:spLocks noChangeArrowheads="1"/>
            </p:cNvSpPr>
            <p:nvPr/>
          </p:nvSpPr>
          <p:spPr bwMode="auto">
            <a:xfrm>
              <a:off x="376" y="2335"/>
              <a:ext cx="850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Interface SW &amp; HW</a:t>
              </a:r>
            </a:p>
          </p:txBody>
        </p:sp>
        <p:sp>
          <p:nvSpPr>
            <p:cNvPr id="46" name="AutoShape 53"/>
            <p:cNvSpPr>
              <a:spLocks/>
            </p:cNvSpPr>
            <p:nvPr/>
          </p:nvSpPr>
          <p:spPr bwMode="auto">
            <a:xfrm>
              <a:off x="1247" y="2341"/>
              <a:ext cx="109" cy="400"/>
            </a:xfrm>
            <a:prstGeom prst="leftBrace">
              <a:avLst>
                <a:gd name="adj1" fmla="val 4220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548543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Programmer’s View of a Computer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Application Programs (Level 5)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Written in high-level programming languages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Such as Java, C++, Pascal, Visual Basic . . .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Programs compile into assembly language level (Level 4)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 Assembly Language (Level 4)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Instruction mnemonics (symbols) are used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Have one-to-one correspondence to machine language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Calls functions written at the operating system level (Level 3)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Programs are translated into machine language (Level 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834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Programmer’s View of a Computer System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Operating System (Level 3)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Provides services to level 4 and 5 programs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Translated to run at the machine instruction level (Level 2)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Instruction Set Architecture (Level 2)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Interface between software and hardware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Specifies how a processor functions</a:t>
            </a:r>
            <a:endParaRPr lang="en-US" altLang="en-US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Machine instructions, registers, and memory are exposed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Machine language is executed by Level 1 (microarchitecture)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78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Programmer’s View of a Computer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Microarchitecture (Level 1)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Controls the execution of machine instructions (Level 2)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Implemented by digital logic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Physical Design (Level 0)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Implements the microarchitecture at the transistor-level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Physical layout of circuits on a chip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3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Hierarchy of Languages</a:t>
            </a:r>
          </a:p>
        </p:txBody>
      </p:sp>
      <p:grpSp>
        <p:nvGrpSpPr>
          <p:cNvPr id="20483" name="Group 19"/>
          <p:cNvGrpSpPr>
            <a:grpSpLocks/>
          </p:cNvGrpSpPr>
          <p:nvPr/>
        </p:nvGrpSpPr>
        <p:grpSpPr bwMode="auto">
          <a:xfrm>
            <a:off x="654050" y="1239838"/>
            <a:ext cx="7893050" cy="4953000"/>
            <a:chOff x="412" y="781"/>
            <a:chExt cx="4972" cy="3120"/>
          </a:xfrm>
        </p:grpSpPr>
        <p:sp>
          <p:nvSpPr>
            <p:cNvPr id="20484" name="Line 9"/>
            <p:cNvSpPr>
              <a:spLocks noChangeShapeType="1"/>
            </p:cNvSpPr>
            <p:nvPr/>
          </p:nvSpPr>
          <p:spPr bwMode="auto">
            <a:xfrm>
              <a:off x="2953" y="817"/>
              <a:ext cx="0" cy="24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Text Box 4"/>
            <p:cNvSpPr txBox="1">
              <a:spLocks noChangeArrowheads="1"/>
            </p:cNvSpPr>
            <p:nvPr/>
          </p:nvSpPr>
          <p:spPr bwMode="auto">
            <a:xfrm>
              <a:off x="2045" y="781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/>
                <a:t>Application Programs</a:t>
              </a:r>
            </a:p>
          </p:txBody>
        </p:sp>
        <p:sp>
          <p:nvSpPr>
            <p:cNvPr id="20486" name="Text Box 5"/>
            <p:cNvSpPr txBox="1">
              <a:spLocks noChangeArrowheads="1"/>
            </p:cNvSpPr>
            <p:nvPr/>
          </p:nvSpPr>
          <p:spPr bwMode="auto">
            <a:xfrm>
              <a:off x="2045" y="1361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/>
                <a:t>High-Level Languages</a:t>
              </a:r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45" y="2124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/>
                <a:t>Assembly Language</a:t>
              </a: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2045" y="2704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/>
                <a:t>Machine Language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2045" y="3285"/>
              <a:ext cx="1815" cy="61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/>
                <a:t>Hardware</a:t>
              </a:r>
            </a:p>
          </p:txBody>
        </p:sp>
        <p:sp>
          <p:nvSpPr>
            <p:cNvPr id="20490" name="Line 13"/>
            <p:cNvSpPr>
              <a:spLocks noChangeShapeType="1"/>
            </p:cNvSpPr>
            <p:nvPr/>
          </p:nvSpPr>
          <p:spPr bwMode="auto">
            <a:xfrm>
              <a:off x="449" y="1906"/>
              <a:ext cx="49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Text Box 14"/>
            <p:cNvSpPr txBox="1">
              <a:spLocks noChangeArrowheads="1"/>
            </p:cNvSpPr>
            <p:nvPr/>
          </p:nvSpPr>
          <p:spPr bwMode="auto">
            <a:xfrm>
              <a:off x="3823" y="1725"/>
              <a:ext cx="1525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High-Level Language</a:t>
              </a:r>
            </a:p>
          </p:txBody>
        </p:sp>
        <p:sp>
          <p:nvSpPr>
            <p:cNvPr id="20492" name="Text Box 15"/>
            <p:cNvSpPr txBox="1">
              <a:spLocks noChangeArrowheads="1"/>
            </p:cNvSpPr>
            <p:nvPr/>
          </p:nvSpPr>
          <p:spPr bwMode="auto">
            <a:xfrm>
              <a:off x="3823" y="1942"/>
              <a:ext cx="1525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Low-Level Language</a:t>
              </a:r>
            </a:p>
          </p:txBody>
        </p:sp>
        <p:sp>
          <p:nvSpPr>
            <p:cNvPr id="20493" name="Text Box 16"/>
            <p:cNvSpPr txBox="1">
              <a:spLocks noChangeArrowheads="1"/>
            </p:cNvSpPr>
            <p:nvPr/>
          </p:nvSpPr>
          <p:spPr bwMode="auto">
            <a:xfrm>
              <a:off x="412" y="1725"/>
              <a:ext cx="1525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Machine independent</a:t>
              </a:r>
            </a:p>
          </p:txBody>
        </p:sp>
        <p:sp>
          <p:nvSpPr>
            <p:cNvPr id="20494" name="Text Box 17"/>
            <p:cNvSpPr txBox="1">
              <a:spLocks noChangeArrowheads="1"/>
            </p:cNvSpPr>
            <p:nvPr/>
          </p:nvSpPr>
          <p:spPr bwMode="auto">
            <a:xfrm>
              <a:off x="412" y="1942"/>
              <a:ext cx="1525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Machine specific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Assembly and Machine Language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rIns="0"/>
          <a:lstStyle/>
          <a:p>
            <a:pPr eaLnBrk="1" hangingPunct="1"/>
            <a:r>
              <a:rPr lang="en-US" altLang="en-US" smtClean="0"/>
              <a:t>Machine language</a:t>
            </a:r>
          </a:p>
          <a:p>
            <a:pPr lvl="1" eaLnBrk="1" hangingPunct="1"/>
            <a:r>
              <a:rPr lang="en-US" altLang="en-US" smtClean="0"/>
              <a:t>Native to a processor: executed directly by hardware</a:t>
            </a:r>
          </a:p>
          <a:p>
            <a:pPr lvl="1" eaLnBrk="1" hangingPunct="1"/>
            <a:r>
              <a:rPr lang="en-US" altLang="en-US" smtClean="0"/>
              <a:t>Instructions consist of binary code: 1s and 0s</a:t>
            </a:r>
            <a:endParaRPr lang="en-US" altLang="en-US" sz="1800" b="1" smtClean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Assembly language</a:t>
            </a:r>
          </a:p>
          <a:p>
            <a:pPr lvl="1" eaLnBrk="1" hangingPunct="1"/>
            <a:r>
              <a:rPr lang="en-US" altLang="en-US" smtClean="0"/>
              <a:t>Slightly higher-level language</a:t>
            </a:r>
          </a:p>
          <a:p>
            <a:pPr lvl="1" eaLnBrk="1" hangingPunct="1"/>
            <a:r>
              <a:rPr lang="en-US" altLang="en-US" smtClean="0"/>
              <a:t>Readability of instructions is better than machine language</a:t>
            </a:r>
          </a:p>
          <a:p>
            <a:pPr lvl="1" eaLnBrk="1" hangingPunct="1"/>
            <a:r>
              <a:rPr lang="en-US" altLang="en-US" smtClean="0"/>
              <a:t>One-to-one correspondence with machine language instructions</a:t>
            </a:r>
          </a:p>
          <a:p>
            <a:pPr eaLnBrk="1" hangingPunct="1"/>
            <a:r>
              <a:rPr lang="en-US" altLang="en-US" smtClean="0"/>
              <a:t>Assemblers translate assembly to machine code</a:t>
            </a:r>
          </a:p>
          <a:p>
            <a:pPr eaLnBrk="1" hangingPunct="1"/>
            <a:r>
              <a:rPr lang="en-US" altLang="en-US" smtClean="0"/>
              <a:t>Compilers translate high-level programs to machine code</a:t>
            </a:r>
          </a:p>
          <a:p>
            <a:pPr lvl="1" eaLnBrk="1" hangingPunct="1"/>
            <a:r>
              <a:rPr lang="en-US" altLang="en-US" smtClean="0"/>
              <a:t>Either directly, or</a:t>
            </a:r>
          </a:p>
          <a:p>
            <a:pPr lvl="1" eaLnBrk="1" hangingPunct="1"/>
            <a:r>
              <a:rPr lang="en-US" altLang="en-US" smtClean="0"/>
              <a:t>Indirectly via an assembler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Compiler and Assembler</a:t>
            </a:r>
          </a:p>
        </p:txBody>
      </p:sp>
      <p:pic>
        <p:nvPicPr>
          <p:cNvPr id="22531" name="Picture 3" descr="hll_al_m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92250"/>
            <a:ext cx="8229600" cy="4443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Instructions and Machine Language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Each command of a program is called an </a:t>
            </a:r>
            <a:r>
              <a:rPr lang="en-US" altLang="en-US" smtClean="0">
                <a:solidFill>
                  <a:srgbClr val="FF0000"/>
                </a:solidFill>
              </a:rPr>
              <a:t>instruction</a:t>
            </a:r>
            <a:r>
              <a:rPr lang="en-US" altLang="en-US" smtClean="0"/>
              <a:t>  (it instructs the computer what to do).   </a:t>
            </a:r>
          </a:p>
          <a:p>
            <a:pPr eaLnBrk="1" hangingPunct="1"/>
            <a:r>
              <a:rPr lang="en-US" altLang="en-US" smtClean="0"/>
              <a:t>Computers only deal with binary data, hence the instructions must be in binary format (0s and 1s) .</a:t>
            </a:r>
          </a:p>
          <a:p>
            <a:pPr eaLnBrk="1" hangingPunct="1"/>
            <a:r>
              <a:rPr lang="en-US" altLang="en-US" smtClean="0"/>
              <a:t>The set of all instructions (in binary form) makes up the computer's </a:t>
            </a:r>
            <a:r>
              <a:rPr lang="en-US" altLang="en-US" smtClean="0">
                <a:solidFill>
                  <a:srgbClr val="FF0000"/>
                </a:solidFill>
              </a:rPr>
              <a:t>machine language</a:t>
            </a:r>
            <a:r>
              <a:rPr lang="en-US" altLang="en-US" smtClean="0"/>
              <a:t>. This is also referred to as the </a:t>
            </a:r>
            <a:r>
              <a:rPr lang="en-US" altLang="en-US" smtClean="0">
                <a:solidFill>
                  <a:srgbClr val="FF0000"/>
                </a:solidFill>
              </a:rPr>
              <a:t>instruction set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 Fields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Machine language instructions usually are made up of several fields. Each field specifies different information for the computer. The major two fields are: 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Opcode</a:t>
            </a:r>
            <a:r>
              <a:rPr lang="en-US" altLang="en-US" smtClean="0"/>
              <a:t> field which stands for operation code and it specifies the particular operation that is to be performed. </a:t>
            </a:r>
          </a:p>
          <a:p>
            <a:pPr lvl="1" eaLnBrk="1" hangingPunct="1"/>
            <a:r>
              <a:rPr lang="en-US" altLang="en-US" smtClean="0"/>
              <a:t>Each operation has its unique opcode. 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Operands</a:t>
            </a:r>
            <a:r>
              <a:rPr lang="en-US" altLang="en-US" smtClean="0"/>
              <a:t>  fields which specify where to get the source and destination operands for the operation specified by the opcode. </a:t>
            </a:r>
          </a:p>
          <a:p>
            <a:pPr lvl="1" eaLnBrk="1" hangingPunct="1"/>
            <a:r>
              <a:rPr lang="en-US" altLang="en-US" smtClean="0"/>
              <a:t>The source/destination of operands can be a constant, the memory or one of the general-purpose registers.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93" name="Group 21"/>
          <p:cNvGrpSpPr>
            <a:grpSpLocks/>
          </p:cNvGrpSpPr>
          <p:nvPr/>
        </p:nvGrpSpPr>
        <p:grpSpPr bwMode="auto">
          <a:xfrm>
            <a:off x="482600" y="3370263"/>
            <a:ext cx="3425825" cy="2889250"/>
            <a:chOff x="304" y="2123"/>
            <a:chExt cx="2158" cy="1820"/>
          </a:xfrm>
        </p:grpSpPr>
        <p:sp>
          <p:nvSpPr>
            <p:cNvPr id="25617" name="AutoShape 6"/>
            <p:cNvSpPr>
              <a:spLocks noChangeArrowheads="1"/>
            </p:cNvSpPr>
            <p:nvPr/>
          </p:nvSpPr>
          <p:spPr bwMode="auto">
            <a:xfrm>
              <a:off x="1211" y="2123"/>
              <a:ext cx="218" cy="291"/>
            </a:xfrm>
            <a:prstGeom prst="downArrow">
              <a:avLst>
                <a:gd name="adj1" fmla="val 55046"/>
                <a:gd name="adj2" fmla="val 509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8" name="Text Box 5"/>
            <p:cNvSpPr txBox="1">
              <a:spLocks noChangeArrowheads="1"/>
            </p:cNvSpPr>
            <p:nvPr/>
          </p:nvSpPr>
          <p:spPr bwMode="auto">
            <a:xfrm>
              <a:off x="304" y="2419"/>
              <a:ext cx="2158" cy="152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>
                <a:tabLst>
                  <a:tab pos="7159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7159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7159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7159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7159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100">
                  <a:solidFill>
                    <a:schemeClr val="tx2"/>
                  </a:solidFill>
                </a:rPr>
                <a:t>MIPS Assembly Language: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en-US" altLang="en-US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sll $2,$5, 2</a:t>
              </a:r>
              <a:endParaRPr lang="en-US" altLang="en-US" sz="2100"/>
            </a:p>
            <a:p>
              <a:pPr eaLnBrk="1" hangingPunct="1"/>
              <a:r>
                <a:rPr lang="en-US" altLang="en-US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 $2,$4,$2</a:t>
              </a:r>
              <a:endParaRPr lang="en-US" altLang="en-US" sz="2100"/>
            </a:p>
            <a:p>
              <a:pPr eaLnBrk="1" hangingPunct="1"/>
              <a:r>
                <a:rPr lang="en-US" altLang="en-US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lw  $15,0($2)</a:t>
              </a:r>
            </a:p>
            <a:p>
              <a:pPr eaLnBrk="1" hangingPunct="1"/>
              <a:r>
                <a:rPr lang="en-US" altLang="en-US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lw  $16,4($2)</a:t>
              </a:r>
            </a:p>
            <a:p>
              <a:pPr eaLnBrk="1" hangingPunct="1"/>
              <a:r>
                <a:rPr lang="en-US" altLang="en-US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  $16,0($2)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eaLnBrk="1" hangingPunct="1"/>
              <a:r>
                <a:rPr lang="en-US" altLang="en-US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  $15,4($2)</a:t>
              </a:r>
            </a:p>
            <a:p>
              <a:pPr eaLnBrk="1" hangingPunct="1"/>
              <a:r>
                <a:rPr lang="en-US" altLang="en-US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jr  $31</a:t>
              </a:r>
            </a:p>
          </p:txBody>
        </p:sp>
        <p:sp>
          <p:nvSpPr>
            <p:cNvPr id="25619" name="Text Box 18"/>
            <p:cNvSpPr txBox="1">
              <a:spLocks noChangeArrowheads="1"/>
            </p:cNvSpPr>
            <p:nvPr/>
          </p:nvSpPr>
          <p:spPr bwMode="auto">
            <a:xfrm>
              <a:off x="1501" y="2160"/>
              <a:ext cx="76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Compiler</a:t>
              </a:r>
            </a:p>
          </p:txBody>
        </p:sp>
      </p:grp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Translating Languages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482600" y="1182688"/>
            <a:ext cx="3398838" cy="2189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100">
                <a:solidFill>
                  <a:schemeClr val="tx2"/>
                </a:solidFill>
              </a:rPr>
              <a:t>Program (C Language):</a:t>
            </a:r>
            <a:endParaRPr lang="en-US" altLang="en-US" sz="2100"/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swap(int v[], int k) {</a:t>
            </a:r>
          </a:p>
          <a:p>
            <a:pPr eaLnBrk="1" hangingPunct="1"/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int temp;</a:t>
            </a:r>
          </a:p>
          <a:p>
            <a:pPr eaLnBrk="1" hangingPunct="1"/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temp = v[k];</a:t>
            </a:r>
          </a:p>
          <a:p>
            <a:pPr eaLnBrk="1" hangingPunct="1"/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v[k] = v[k+1];</a:t>
            </a:r>
          </a:p>
          <a:p>
            <a:pPr eaLnBrk="1" hangingPunct="1"/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v[k+1] = temp;</a:t>
            </a:r>
          </a:p>
          <a:p>
            <a:pPr eaLnBrk="1" hangingPunct="1"/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87082" name="Rectangle 10"/>
          <p:cNvSpPr>
            <a:spLocks noChangeArrowheads="1"/>
          </p:cNvSpPr>
          <p:nvPr/>
        </p:nvSpPr>
        <p:spPr bwMode="auto">
          <a:xfrm>
            <a:off x="5321300" y="1412875"/>
            <a:ext cx="3282950" cy="1612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FF0000"/>
                </a:solidFill>
              </a:rPr>
              <a:t>A statement in a high-level language is translated typically into several machine-level instructions</a:t>
            </a:r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1741488" y="3168650"/>
            <a:ext cx="136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7" name="Rectangle 12"/>
          <p:cNvSpPr>
            <a:spLocks noChangeArrowheads="1"/>
          </p:cNvSpPr>
          <p:nvPr/>
        </p:nvSpPr>
        <p:spPr bwMode="auto">
          <a:xfrm>
            <a:off x="1741488" y="3352800"/>
            <a:ext cx="136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8" name="Rectangle 13"/>
          <p:cNvSpPr>
            <a:spLocks noChangeArrowheads="1"/>
          </p:cNvSpPr>
          <p:nvPr/>
        </p:nvSpPr>
        <p:spPr bwMode="auto">
          <a:xfrm>
            <a:off x="1741488" y="3486150"/>
            <a:ext cx="136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9" name="Rectangle 14"/>
          <p:cNvSpPr>
            <a:spLocks noChangeArrowheads="1"/>
          </p:cNvSpPr>
          <p:nvPr/>
        </p:nvSpPr>
        <p:spPr bwMode="auto">
          <a:xfrm>
            <a:off x="1863725" y="3670300"/>
            <a:ext cx="136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10" name="Rectangle 15"/>
          <p:cNvSpPr>
            <a:spLocks noChangeArrowheads="1"/>
          </p:cNvSpPr>
          <p:nvPr/>
        </p:nvSpPr>
        <p:spPr bwMode="auto">
          <a:xfrm>
            <a:off x="1863725" y="3854450"/>
            <a:ext cx="136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11" name="Rectangle 16"/>
          <p:cNvSpPr>
            <a:spLocks noChangeArrowheads="1"/>
          </p:cNvSpPr>
          <p:nvPr/>
        </p:nvSpPr>
        <p:spPr bwMode="auto">
          <a:xfrm>
            <a:off x="1863725" y="4038600"/>
            <a:ext cx="136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12" name="Rectangle 17"/>
          <p:cNvSpPr>
            <a:spLocks noChangeArrowheads="1"/>
          </p:cNvSpPr>
          <p:nvPr/>
        </p:nvSpPr>
        <p:spPr bwMode="auto">
          <a:xfrm>
            <a:off x="1863725" y="4222750"/>
            <a:ext cx="136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87092" name="Group 20"/>
          <p:cNvGrpSpPr>
            <a:grpSpLocks/>
          </p:cNvGrpSpPr>
          <p:nvPr/>
        </p:nvGrpSpPr>
        <p:grpSpPr bwMode="auto">
          <a:xfrm>
            <a:off x="3938588" y="3832225"/>
            <a:ext cx="4654550" cy="2419350"/>
            <a:chOff x="2481" y="2419"/>
            <a:chExt cx="2932" cy="1524"/>
          </a:xfrm>
        </p:grpSpPr>
        <p:sp>
          <p:nvSpPr>
            <p:cNvPr id="25614" name="Text Box 8"/>
            <p:cNvSpPr txBox="1">
              <a:spLocks noChangeArrowheads="1"/>
            </p:cNvSpPr>
            <p:nvPr/>
          </p:nvSpPr>
          <p:spPr bwMode="auto">
            <a:xfrm>
              <a:off x="3352" y="2419"/>
              <a:ext cx="2061" cy="152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100">
                  <a:solidFill>
                    <a:schemeClr val="tx2"/>
                  </a:solidFill>
                </a:rPr>
                <a:t>MIPS Machine Language:</a:t>
              </a:r>
              <a:endParaRPr lang="en-US" altLang="en-US" sz="2100"/>
            </a:p>
            <a:p>
              <a:pPr eaLnBrk="1" hangingPunct="1">
                <a:spcBef>
                  <a:spcPct val="30000"/>
                </a:spcBef>
              </a:pPr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00051080</a:t>
              </a:r>
            </a:p>
            <a:p>
              <a:pPr eaLnBrk="1" hangingPunct="1"/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00821020</a:t>
              </a:r>
            </a:p>
            <a:p>
              <a:pPr eaLnBrk="1" hangingPunct="1"/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8C620000</a:t>
              </a:r>
            </a:p>
            <a:p>
              <a:pPr eaLnBrk="1" hangingPunct="1"/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8CF20004</a:t>
              </a:r>
            </a:p>
            <a:p>
              <a:pPr eaLnBrk="1" hangingPunct="1"/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ACF20000</a:t>
              </a:r>
            </a:p>
            <a:p>
              <a:pPr eaLnBrk="1" hangingPunct="1"/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AC620004</a:t>
              </a:r>
            </a:p>
            <a:p>
              <a:pPr eaLnBrk="1" hangingPunct="1"/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03E00008</a:t>
              </a:r>
            </a:p>
          </p:txBody>
        </p:sp>
        <p:sp>
          <p:nvSpPr>
            <p:cNvPr id="25615" name="AutoShape 9"/>
            <p:cNvSpPr>
              <a:spLocks noChangeArrowheads="1"/>
            </p:cNvSpPr>
            <p:nvPr/>
          </p:nvSpPr>
          <p:spPr bwMode="auto">
            <a:xfrm rot="-5400000">
              <a:off x="2789" y="2820"/>
              <a:ext cx="218" cy="690"/>
            </a:xfrm>
            <a:prstGeom prst="downArrow">
              <a:avLst>
                <a:gd name="adj1" fmla="val 51380"/>
                <a:gd name="adj2" fmla="val 79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6" name="Text Box 19"/>
            <p:cNvSpPr txBox="1">
              <a:spLocks noChangeArrowheads="1"/>
            </p:cNvSpPr>
            <p:nvPr/>
          </p:nvSpPr>
          <p:spPr bwMode="auto">
            <a:xfrm>
              <a:off x="2481" y="2741"/>
              <a:ext cx="8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Assembler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8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12843</TotalTime>
  <Words>2025</Words>
  <Application>Microsoft Office PowerPoint</Application>
  <PresentationFormat>On-screen Show (4:3)</PresentationFormat>
  <Paragraphs>496</Paragraphs>
  <Slides>39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  <vt:variant>
        <vt:lpstr>Custom Shows</vt:lpstr>
      </vt:variant>
      <vt:variant>
        <vt:i4>1</vt:i4>
      </vt:variant>
    </vt:vector>
  </HeadingPairs>
  <TitlesOfParts>
    <vt:vector size="49" baseType="lpstr">
      <vt:lpstr>Arial</vt:lpstr>
      <vt:lpstr>Comic Sans MS</vt:lpstr>
      <vt:lpstr>Courier New</vt:lpstr>
      <vt:lpstr>Geneva</vt:lpstr>
      <vt:lpstr>Helvetica</vt:lpstr>
      <vt:lpstr>Symbol</vt:lpstr>
      <vt:lpstr>Times New Roman</vt:lpstr>
      <vt:lpstr>Wingdings</vt:lpstr>
      <vt:lpstr>Default Design</vt:lpstr>
      <vt:lpstr>Introduction</vt:lpstr>
      <vt:lpstr>Next . . .</vt:lpstr>
      <vt:lpstr>Some Important Questions to Ask</vt:lpstr>
      <vt:lpstr>A Hierarchy of Languages</vt:lpstr>
      <vt:lpstr>Assembly and Machine Language</vt:lpstr>
      <vt:lpstr>Compiler and Assembler</vt:lpstr>
      <vt:lpstr>Instructions and Machine Language</vt:lpstr>
      <vt:lpstr>Instruction Fields</vt:lpstr>
      <vt:lpstr>Translating Languages</vt:lpstr>
      <vt:lpstr>Advantages of High-Level Languages</vt:lpstr>
      <vt:lpstr>Why Learn Assembly Language?</vt:lpstr>
      <vt:lpstr>Assembly Language Programming Tools</vt:lpstr>
      <vt:lpstr>Assemble and Link Process</vt:lpstr>
      <vt:lpstr>MARS Assembler and Simulator Tool</vt:lpstr>
      <vt:lpstr>MARS Assembler and Simulator Tool</vt:lpstr>
      <vt:lpstr>Next . . .</vt:lpstr>
      <vt:lpstr>Components of a Computer System</vt:lpstr>
      <vt:lpstr>Memory</vt:lpstr>
      <vt:lpstr>Address Space</vt:lpstr>
      <vt:lpstr>Address, Data, and Control Bus</vt:lpstr>
      <vt:lpstr>Memory Devices</vt:lpstr>
      <vt:lpstr>Magnetic Disk Storage</vt:lpstr>
      <vt:lpstr>PowerPoint Presentation</vt:lpstr>
      <vt:lpstr>PowerPoint Presentation</vt:lpstr>
      <vt:lpstr>PowerPoint Presentation</vt:lpstr>
      <vt:lpstr>PowerPoint Presentation</vt:lpstr>
      <vt:lpstr>Typical Memory Hierarchy</vt:lpstr>
      <vt:lpstr>Processor</vt:lpstr>
      <vt:lpstr>Datapath Components</vt:lpstr>
      <vt:lpstr>Fetch - Execute Cycle</vt:lpstr>
      <vt:lpstr>Next . . .</vt:lpstr>
      <vt:lpstr>Technology Improvements</vt:lpstr>
      <vt:lpstr>Growth of Capacity per DRAM Chip</vt:lpstr>
      <vt:lpstr>Processor Performance</vt:lpstr>
      <vt:lpstr>Next . . .</vt:lpstr>
      <vt:lpstr>Programmer’s View of a Computer System</vt:lpstr>
      <vt:lpstr>Programmer’s View of a Computer System</vt:lpstr>
      <vt:lpstr>Programmer’s View of a Computer System</vt:lpstr>
      <vt:lpstr>Programmer’s View of a Computer System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aimane (Aiman El-Maleh)</cp:lastModifiedBy>
  <cp:revision>385</cp:revision>
  <dcterms:created xsi:type="dcterms:W3CDTF">2004-09-12T13:54:39Z</dcterms:created>
  <dcterms:modified xsi:type="dcterms:W3CDTF">2020-01-21T07:50:15Z</dcterms:modified>
</cp:coreProperties>
</file>